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101"/>
  </p:notesMasterIdLst>
  <p:handoutMasterIdLst>
    <p:handoutMasterId r:id="rId102"/>
  </p:handoutMasterIdLst>
  <p:sldIdLst>
    <p:sldId id="256" r:id="rId2"/>
    <p:sldId id="481" r:id="rId3"/>
    <p:sldId id="858" r:id="rId4"/>
    <p:sldId id="688" r:id="rId5"/>
    <p:sldId id="690" r:id="rId6"/>
    <p:sldId id="691" r:id="rId7"/>
    <p:sldId id="692" r:id="rId8"/>
    <p:sldId id="693" r:id="rId9"/>
    <p:sldId id="694" r:id="rId10"/>
    <p:sldId id="695" r:id="rId11"/>
    <p:sldId id="697" r:id="rId12"/>
    <p:sldId id="699" r:id="rId13"/>
    <p:sldId id="701" r:id="rId14"/>
    <p:sldId id="703" r:id="rId15"/>
    <p:sldId id="705" r:id="rId16"/>
    <p:sldId id="707" r:id="rId17"/>
    <p:sldId id="709" r:id="rId18"/>
    <p:sldId id="869" r:id="rId19"/>
    <p:sldId id="711" r:id="rId20"/>
    <p:sldId id="713" r:id="rId21"/>
    <p:sldId id="714" r:id="rId22"/>
    <p:sldId id="716" r:id="rId23"/>
    <p:sldId id="718" r:id="rId24"/>
    <p:sldId id="856" r:id="rId25"/>
    <p:sldId id="719" r:id="rId26"/>
    <p:sldId id="720" r:id="rId27"/>
    <p:sldId id="722" r:id="rId28"/>
    <p:sldId id="725" r:id="rId29"/>
    <p:sldId id="727" r:id="rId30"/>
    <p:sldId id="728" r:id="rId31"/>
    <p:sldId id="731" r:id="rId32"/>
    <p:sldId id="850" r:id="rId33"/>
    <p:sldId id="734" r:id="rId34"/>
    <p:sldId id="870" r:id="rId35"/>
    <p:sldId id="871" r:id="rId36"/>
    <p:sldId id="735" r:id="rId37"/>
    <p:sldId id="736" r:id="rId38"/>
    <p:sldId id="860" r:id="rId39"/>
    <p:sldId id="737" r:id="rId40"/>
    <p:sldId id="739" r:id="rId41"/>
    <p:sldId id="742" r:id="rId42"/>
    <p:sldId id="861" r:id="rId43"/>
    <p:sldId id="862" r:id="rId44"/>
    <p:sldId id="751" r:id="rId45"/>
    <p:sldId id="872" r:id="rId46"/>
    <p:sldId id="753" r:id="rId47"/>
    <p:sldId id="754" r:id="rId48"/>
    <p:sldId id="756" r:id="rId49"/>
    <p:sldId id="758" r:id="rId50"/>
    <p:sldId id="760" r:id="rId51"/>
    <p:sldId id="863" r:id="rId52"/>
    <p:sldId id="762" r:id="rId53"/>
    <p:sldId id="764" r:id="rId54"/>
    <p:sldId id="765" r:id="rId55"/>
    <p:sldId id="855" r:id="rId56"/>
    <p:sldId id="766" r:id="rId57"/>
    <p:sldId id="768" r:id="rId58"/>
    <p:sldId id="770" r:id="rId59"/>
    <p:sldId id="771" r:id="rId60"/>
    <p:sldId id="773" r:id="rId61"/>
    <p:sldId id="775" r:id="rId62"/>
    <p:sldId id="777" r:id="rId63"/>
    <p:sldId id="778" r:id="rId64"/>
    <p:sldId id="779" r:id="rId65"/>
    <p:sldId id="864" r:id="rId66"/>
    <p:sldId id="781" r:id="rId67"/>
    <p:sldId id="865" r:id="rId68"/>
    <p:sldId id="854" r:id="rId69"/>
    <p:sldId id="783" r:id="rId70"/>
    <p:sldId id="867" r:id="rId71"/>
    <p:sldId id="785" r:id="rId72"/>
    <p:sldId id="787" r:id="rId73"/>
    <p:sldId id="853" r:id="rId74"/>
    <p:sldId id="851" r:id="rId75"/>
    <p:sldId id="793" r:id="rId76"/>
    <p:sldId id="808" r:id="rId77"/>
    <p:sldId id="814" r:id="rId78"/>
    <p:sldId id="820" r:id="rId79"/>
    <p:sldId id="866" r:id="rId80"/>
    <p:sldId id="822" r:id="rId81"/>
    <p:sldId id="823" r:id="rId82"/>
    <p:sldId id="824" r:id="rId83"/>
    <p:sldId id="826" r:id="rId84"/>
    <p:sldId id="828" r:id="rId85"/>
    <p:sldId id="829" r:id="rId86"/>
    <p:sldId id="835" r:id="rId87"/>
    <p:sldId id="836" r:id="rId88"/>
    <p:sldId id="837" r:id="rId89"/>
    <p:sldId id="838" r:id="rId90"/>
    <p:sldId id="839" r:id="rId91"/>
    <p:sldId id="840" r:id="rId92"/>
    <p:sldId id="842" r:id="rId93"/>
    <p:sldId id="843" r:id="rId94"/>
    <p:sldId id="844" r:id="rId95"/>
    <p:sldId id="846" r:id="rId96"/>
    <p:sldId id="848" r:id="rId97"/>
    <p:sldId id="849" r:id="rId98"/>
    <p:sldId id="514" r:id="rId99"/>
    <p:sldId id="448" r:id="rId100"/>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79977" autoAdjust="0"/>
  </p:normalViewPr>
  <p:slideViewPr>
    <p:cSldViewPr>
      <p:cViewPr varScale="1">
        <p:scale>
          <a:sx n="92" d="100"/>
          <a:sy n="92" d="100"/>
        </p:scale>
        <p:origin x="21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10/13/2022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2022/10/13 Thursday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zh-cn/3/library/collections.html#collections.Counter" TargetMode="External"/><Relationship Id="rId2" Type="http://schemas.openxmlformats.org/officeDocument/2006/relationships/slide" Target="../slides/slide65.xml"/><Relationship Id="rId1" Type="http://schemas.openxmlformats.org/officeDocument/2006/relationships/notesMaster" Target="../notesMasters/notesMaster1.xml"/><Relationship Id="rId4" Type="http://schemas.openxmlformats.org/officeDocument/2006/relationships/hyperlink" Target="https://docs.python.org/zh-cn/3/library/stdtypes.html#dic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a:t>
            </a:fld>
            <a:endParaRPr lang="zh-CN" altLang="en-US"/>
          </a:p>
        </p:txBody>
      </p:sp>
    </p:spTree>
    <p:extLst>
      <p:ext uri="{BB962C8B-B14F-4D97-AF65-F5344CB8AC3E}">
        <p14:creationId xmlns:p14="http://schemas.microsoft.com/office/powerpoint/2010/main" val="165696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44</a:t>
            </a:fld>
            <a:endParaRPr lang="zh-CN" altLang="en-US"/>
          </a:p>
        </p:txBody>
      </p:sp>
    </p:spTree>
    <p:extLst>
      <p:ext uri="{BB962C8B-B14F-4D97-AF65-F5344CB8AC3E}">
        <p14:creationId xmlns:p14="http://schemas.microsoft.com/office/powerpoint/2010/main" val="3730055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Python2.6 </a:t>
            </a:r>
            <a:r>
              <a:rPr lang="zh-CN" altLang="en-US" b="0" i="0" dirty="0">
                <a:solidFill>
                  <a:srgbClr val="333333"/>
                </a:solidFill>
                <a:effectLst/>
                <a:latin typeface="Helvetica Neue"/>
              </a:rPr>
              <a:t>开始，新增了一种格式化字符串的函数 </a:t>
            </a:r>
            <a:r>
              <a:rPr lang="en-US" altLang="zh-CN" b="1" i="0" dirty="0" err="1">
                <a:solidFill>
                  <a:srgbClr val="333333"/>
                </a:solidFill>
                <a:effectLst/>
                <a:latin typeface="SFMono-Regular"/>
              </a:rPr>
              <a:t>str.format</a:t>
            </a:r>
            <a:r>
              <a:rPr lang="en-US" altLang="zh-CN" b="1" i="0" dirty="0">
                <a:solidFill>
                  <a:srgbClr val="333333"/>
                </a:solidFill>
                <a:effectLst/>
                <a:latin typeface="SFMono-Regular"/>
              </a:rPr>
              <a:t>()</a:t>
            </a:r>
            <a:r>
              <a:rPr lang="zh-CN" altLang="en-US" b="0" i="0" dirty="0">
                <a:solidFill>
                  <a:srgbClr val="333333"/>
                </a:solidFill>
                <a:effectLst/>
                <a:latin typeface="Helvetica Neue"/>
              </a:rPr>
              <a:t>，它增强了字符串格式化的功能。</a:t>
            </a:r>
          </a:p>
          <a:p>
            <a:pPr algn="l" latinLnBrk="1"/>
            <a:r>
              <a:rPr lang="zh-CN" altLang="en-US" b="0" i="0" dirty="0">
                <a:solidFill>
                  <a:srgbClr val="333333"/>
                </a:solidFill>
                <a:effectLst/>
                <a:latin typeface="Helvetica Neue"/>
              </a:rPr>
              <a:t>基本语法是通过 </a:t>
            </a:r>
            <a:r>
              <a:rPr lang="en-US" altLang="zh-CN" b="1" i="0" dirty="0">
                <a:solidFill>
                  <a:srgbClr val="333333"/>
                </a:solidFill>
                <a:effectLst/>
                <a:latin typeface="SFMono-Regular"/>
              </a:rPr>
              <a:t>{}</a:t>
            </a:r>
            <a:r>
              <a:rPr lang="zh-CN" altLang="en-US" b="0" i="0" dirty="0">
                <a:solidFill>
                  <a:srgbClr val="333333"/>
                </a:solidFill>
                <a:effectLst/>
                <a:latin typeface="Helvetica Neue"/>
              </a:rPr>
              <a:t> 和 </a:t>
            </a:r>
            <a:r>
              <a:rPr lang="en-US" altLang="zh-CN" b="1" i="0" dirty="0">
                <a:solidFill>
                  <a:srgbClr val="333333"/>
                </a:solidFill>
                <a:effectLst/>
                <a:latin typeface="SFMono-Regular"/>
              </a:rPr>
              <a:t>:</a:t>
            </a:r>
            <a:r>
              <a:rPr lang="zh-CN" altLang="en-US" b="0" i="0" dirty="0">
                <a:solidFill>
                  <a:srgbClr val="333333"/>
                </a:solidFill>
                <a:effectLst/>
                <a:latin typeface="Helvetica Neue"/>
              </a:rPr>
              <a:t> 来代替以前的 </a:t>
            </a:r>
            <a:r>
              <a:rPr lang="en-US" altLang="zh-CN" b="1" i="0" dirty="0">
                <a:solidFill>
                  <a:srgbClr val="333333"/>
                </a:solidFill>
                <a:effectLst/>
                <a:latin typeface="SFMono-Regular"/>
              </a:rPr>
              <a:t>%</a:t>
            </a:r>
            <a:r>
              <a:rPr lang="zh-CN" altLang="en-US" b="0" i="0" dirty="0">
                <a:solidFill>
                  <a:srgbClr val="333333"/>
                </a:solidFill>
                <a:effectLst/>
                <a:latin typeface="Helvetica Neue"/>
              </a:rPr>
              <a:t> 。</a:t>
            </a:r>
            <a:endParaRPr lang="en-US" altLang="zh-CN" b="0" i="0" dirty="0">
              <a:solidFill>
                <a:srgbClr val="333333"/>
              </a:solidFill>
              <a:effectLst/>
              <a:latin typeface="Helvetica Neue"/>
            </a:endParaRPr>
          </a:p>
          <a:p>
            <a:pPr algn="l" latinLnBrk="1"/>
            <a:r>
              <a:rPr lang="en-US" altLang="zh-CN" b="0" i="0" dirty="0">
                <a:solidFill>
                  <a:srgbClr val="AA5500"/>
                </a:solidFill>
                <a:effectLst/>
                <a:latin typeface="Menlo"/>
              </a:rPr>
              <a:t>#!/usr/bin/python</a:t>
            </a:r>
            <a:r>
              <a:rPr lang="en-US" altLang="zh-CN" b="0" i="0" dirty="0">
                <a:solidFill>
                  <a:srgbClr val="808080"/>
                </a:solidFill>
                <a:effectLst/>
                <a:latin typeface="Menlo"/>
              </a:rPr>
              <a:t> </a:t>
            </a:r>
            <a:r>
              <a:rPr lang="en-US" altLang="zh-CN" b="0" i="0" dirty="0">
                <a:solidFill>
                  <a:srgbClr val="AA5500"/>
                </a:solidFill>
                <a:effectLst/>
                <a:latin typeface="Menlo"/>
              </a:rPr>
              <a:t># -*- coding: UTF-8 -*-</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0055AA"/>
                </a:solidFill>
                <a:effectLst/>
                <a:latin typeface="Menlo"/>
              </a:rPr>
              <a:t>name</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err="1">
                <a:solidFill>
                  <a:srgbClr val="0055AA"/>
                </a:solidFill>
                <a:effectLst/>
                <a:latin typeface="Menlo"/>
              </a:rPr>
              <a:t>url</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通过字典设置参数</a:t>
            </a:r>
            <a:r>
              <a:rPr lang="zh-CN" altLang="en-US" b="0" i="0" dirty="0">
                <a:solidFill>
                  <a:srgbClr val="808080"/>
                </a:solidFill>
                <a:effectLst/>
                <a:latin typeface="Menlo"/>
              </a:rPr>
              <a:t> </a:t>
            </a:r>
            <a:r>
              <a:rPr lang="en-US" altLang="zh-CN" b="0" i="0" dirty="0">
                <a:solidFill>
                  <a:srgbClr val="0055AA"/>
                </a:solidFill>
                <a:effectLst/>
                <a:latin typeface="Menlo"/>
              </a:rPr>
              <a:t>site</a:t>
            </a:r>
            <a:r>
              <a:rPr lang="en-US" altLang="zh-CN" b="0" i="0" dirty="0">
                <a:solidFill>
                  <a:srgbClr val="808080"/>
                </a:solidFill>
                <a:effectLst/>
                <a:latin typeface="Menlo"/>
              </a:rPr>
              <a:t> =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site</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通过列表索引设置参数</a:t>
            </a:r>
            <a:r>
              <a:rPr lang="zh-CN" altLang="en-US" b="0" i="0" dirty="0">
                <a:solidFill>
                  <a:srgbClr val="808080"/>
                </a:solidFill>
                <a:effectLst/>
                <a:latin typeface="Menlo"/>
              </a:rPr>
              <a:t> </a:t>
            </a:r>
            <a:r>
              <a:rPr lang="en-US" altLang="zh-CN" b="0" i="0" dirty="0" err="1">
                <a:solidFill>
                  <a:srgbClr val="0055AA"/>
                </a:solidFill>
                <a:effectLst/>
                <a:latin typeface="Menlo"/>
              </a:rPr>
              <a:t>my_list</a:t>
            </a:r>
            <a:r>
              <a:rPr lang="en-US" altLang="zh-CN" b="0" i="0" dirty="0">
                <a:solidFill>
                  <a:srgbClr val="808080"/>
                </a:solidFill>
                <a:effectLst/>
                <a:latin typeface="Menlo"/>
              </a:rPr>
              <a:t> = </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{0[0]}, </a:t>
            </a:r>
            <a:r>
              <a:rPr lang="zh-CN" altLang="en-US" b="0" i="0" dirty="0">
                <a:solidFill>
                  <a:srgbClr val="AA1111"/>
                </a:solidFill>
                <a:effectLst/>
                <a:latin typeface="Menlo"/>
              </a:rPr>
              <a:t>地址 </a:t>
            </a:r>
            <a:r>
              <a:rPr lang="en-US" altLang="zh-CN" b="0" i="0" dirty="0">
                <a:solidFill>
                  <a:srgbClr val="AA1111"/>
                </a:solidFill>
                <a:effectLst/>
                <a:latin typeface="Menlo"/>
              </a:rPr>
              <a:t>{0[1]}</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err="1">
                <a:solidFill>
                  <a:srgbClr val="0055AA"/>
                </a:solidFill>
                <a:effectLst/>
                <a:latin typeface="Menlo"/>
              </a:rPr>
              <a:t>my_list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"0" </a:t>
            </a:r>
            <a:r>
              <a:rPr lang="zh-CN" altLang="en-US" b="0" i="0" dirty="0">
                <a:solidFill>
                  <a:srgbClr val="AA5500"/>
                </a:solidFill>
                <a:effectLst/>
                <a:latin typeface="Menlo"/>
              </a:rPr>
              <a:t>是必须的</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50</a:t>
            </a:fld>
            <a:endParaRPr lang="zh-CN" altLang="en-US"/>
          </a:p>
        </p:txBody>
      </p:sp>
    </p:spTree>
    <p:extLst>
      <p:ext uri="{BB962C8B-B14F-4D97-AF65-F5344CB8AC3E}">
        <p14:creationId xmlns:p14="http://schemas.microsoft.com/office/powerpoint/2010/main" val="262290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Python2.6 </a:t>
            </a:r>
            <a:r>
              <a:rPr lang="zh-CN" altLang="en-US" b="0" i="0" dirty="0">
                <a:solidFill>
                  <a:srgbClr val="333333"/>
                </a:solidFill>
                <a:effectLst/>
                <a:latin typeface="Helvetica Neue"/>
              </a:rPr>
              <a:t>开始，新增了一种格式化字符串的函数 </a:t>
            </a:r>
            <a:r>
              <a:rPr lang="en-US" altLang="zh-CN" b="1" i="0" dirty="0" err="1">
                <a:solidFill>
                  <a:srgbClr val="333333"/>
                </a:solidFill>
                <a:effectLst/>
                <a:latin typeface="SFMono-Regular"/>
              </a:rPr>
              <a:t>str.format</a:t>
            </a:r>
            <a:r>
              <a:rPr lang="en-US" altLang="zh-CN" b="1" i="0" dirty="0">
                <a:solidFill>
                  <a:srgbClr val="333333"/>
                </a:solidFill>
                <a:effectLst/>
                <a:latin typeface="SFMono-Regular"/>
              </a:rPr>
              <a:t>()</a:t>
            </a:r>
            <a:r>
              <a:rPr lang="zh-CN" altLang="en-US" b="0" i="0" dirty="0">
                <a:solidFill>
                  <a:srgbClr val="333333"/>
                </a:solidFill>
                <a:effectLst/>
                <a:latin typeface="Helvetica Neue"/>
              </a:rPr>
              <a:t>，它增强了字符串格式化的功能。</a:t>
            </a:r>
          </a:p>
          <a:p>
            <a:pPr algn="l" latinLnBrk="1"/>
            <a:r>
              <a:rPr lang="zh-CN" altLang="en-US" b="0" i="0" dirty="0">
                <a:solidFill>
                  <a:srgbClr val="333333"/>
                </a:solidFill>
                <a:effectLst/>
                <a:latin typeface="Helvetica Neue"/>
              </a:rPr>
              <a:t>基本语法是通过 </a:t>
            </a:r>
            <a:r>
              <a:rPr lang="en-US" altLang="zh-CN" b="1" i="0" dirty="0">
                <a:solidFill>
                  <a:srgbClr val="333333"/>
                </a:solidFill>
                <a:effectLst/>
                <a:latin typeface="SFMono-Regular"/>
              </a:rPr>
              <a:t>{}</a:t>
            </a:r>
            <a:r>
              <a:rPr lang="zh-CN" altLang="en-US" b="0" i="0" dirty="0">
                <a:solidFill>
                  <a:srgbClr val="333333"/>
                </a:solidFill>
                <a:effectLst/>
                <a:latin typeface="Helvetica Neue"/>
              </a:rPr>
              <a:t> 和 </a:t>
            </a:r>
            <a:r>
              <a:rPr lang="en-US" altLang="zh-CN" b="1" i="0" dirty="0">
                <a:solidFill>
                  <a:srgbClr val="333333"/>
                </a:solidFill>
                <a:effectLst/>
                <a:latin typeface="SFMono-Regular"/>
              </a:rPr>
              <a:t>:</a:t>
            </a:r>
            <a:r>
              <a:rPr lang="zh-CN" altLang="en-US" b="0" i="0" dirty="0">
                <a:solidFill>
                  <a:srgbClr val="333333"/>
                </a:solidFill>
                <a:effectLst/>
                <a:latin typeface="Helvetica Neue"/>
              </a:rPr>
              <a:t> 来代替以前的 </a:t>
            </a:r>
            <a:r>
              <a:rPr lang="en-US" altLang="zh-CN" b="1" i="0" dirty="0">
                <a:solidFill>
                  <a:srgbClr val="333333"/>
                </a:solidFill>
                <a:effectLst/>
                <a:latin typeface="SFMono-Regular"/>
              </a:rPr>
              <a:t>%</a:t>
            </a:r>
            <a:r>
              <a:rPr lang="zh-CN" altLang="en-US" b="0" i="0" dirty="0">
                <a:solidFill>
                  <a:srgbClr val="333333"/>
                </a:solidFill>
                <a:effectLst/>
                <a:latin typeface="Helvetica Neue"/>
              </a:rPr>
              <a:t> 。</a:t>
            </a:r>
            <a:endParaRPr lang="en-US" altLang="zh-CN" b="0" i="0" dirty="0">
              <a:solidFill>
                <a:srgbClr val="333333"/>
              </a:solidFill>
              <a:effectLst/>
              <a:latin typeface="Helvetica Neue"/>
            </a:endParaRPr>
          </a:p>
          <a:p>
            <a:pPr algn="l" latinLnBrk="1"/>
            <a:r>
              <a:rPr lang="en-US" altLang="zh-CN" b="0" i="0" dirty="0">
                <a:solidFill>
                  <a:srgbClr val="AA5500"/>
                </a:solidFill>
                <a:effectLst/>
                <a:latin typeface="Menlo"/>
              </a:rPr>
              <a:t>#!/usr/bin/python</a:t>
            </a:r>
            <a:r>
              <a:rPr lang="en-US" altLang="zh-CN" b="0" i="0" dirty="0">
                <a:solidFill>
                  <a:srgbClr val="808080"/>
                </a:solidFill>
                <a:effectLst/>
                <a:latin typeface="Menlo"/>
              </a:rPr>
              <a:t> </a:t>
            </a:r>
            <a:r>
              <a:rPr lang="en-US" altLang="zh-CN" b="0" i="0" dirty="0">
                <a:solidFill>
                  <a:srgbClr val="AA5500"/>
                </a:solidFill>
                <a:effectLst/>
                <a:latin typeface="Menlo"/>
              </a:rPr>
              <a:t># -*- coding: UTF-8 -*-</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0055AA"/>
                </a:solidFill>
                <a:effectLst/>
                <a:latin typeface="Menlo"/>
              </a:rPr>
              <a:t>name</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err="1">
                <a:solidFill>
                  <a:srgbClr val="0055AA"/>
                </a:solidFill>
                <a:effectLst/>
                <a:latin typeface="Menlo"/>
              </a:rPr>
              <a:t>url</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通过字典设置参数</a:t>
            </a:r>
            <a:r>
              <a:rPr lang="zh-CN" altLang="en-US" b="0" i="0" dirty="0">
                <a:solidFill>
                  <a:srgbClr val="808080"/>
                </a:solidFill>
                <a:effectLst/>
                <a:latin typeface="Menlo"/>
              </a:rPr>
              <a:t> </a:t>
            </a:r>
            <a:r>
              <a:rPr lang="en-US" altLang="zh-CN" b="0" i="0" dirty="0">
                <a:solidFill>
                  <a:srgbClr val="0055AA"/>
                </a:solidFill>
                <a:effectLst/>
                <a:latin typeface="Menlo"/>
              </a:rPr>
              <a:t>site</a:t>
            </a:r>
            <a:r>
              <a:rPr lang="en-US" altLang="zh-CN" b="0" i="0" dirty="0">
                <a:solidFill>
                  <a:srgbClr val="808080"/>
                </a:solidFill>
                <a:effectLst/>
                <a:latin typeface="Menlo"/>
              </a:rPr>
              <a:t> =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site</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通过列表索引设置参数</a:t>
            </a:r>
            <a:r>
              <a:rPr lang="zh-CN" altLang="en-US" b="0" i="0" dirty="0">
                <a:solidFill>
                  <a:srgbClr val="808080"/>
                </a:solidFill>
                <a:effectLst/>
                <a:latin typeface="Menlo"/>
              </a:rPr>
              <a:t> </a:t>
            </a:r>
            <a:r>
              <a:rPr lang="en-US" altLang="zh-CN" b="0" i="0" dirty="0" err="1">
                <a:solidFill>
                  <a:srgbClr val="0055AA"/>
                </a:solidFill>
                <a:effectLst/>
                <a:latin typeface="Menlo"/>
              </a:rPr>
              <a:t>my_list</a:t>
            </a:r>
            <a:r>
              <a:rPr lang="en-US" altLang="zh-CN" b="0" i="0" dirty="0">
                <a:solidFill>
                  <a:srgbClr val="808080"/>
                </a:solidFill>
                <a:effectLst/>
                <a:latin typeface="Menlo"/>
              </a:rPr>
              <a:t> = </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{0[0]}, </a:t>
            </a:r>
            <a:r>
              <a:rPr lang="zh-CN" altLang="en-US" b="0" i="0" dirty="0">
                <a:solidFill>
                  <a:srgbClr val="AA1111"/>
                </a:solidFill>
                <a:effectLst/>
                <a:latin typeface="Menlo"/>
              </a:rPr>
              <a:t>地址 </a:t>
            </a:r>
            <a:r>
              <a:rPr lang="en-US" altLang="zh-CN" b="0" i="0" dirty="0">
                <a:solidFill>
                  <a:srgbClr val="AA1111"/>
                </a:solidFill>
                <a:effectLst/>
                <a:latin typeface="Menlo"/>
              </a:rPr>
              <a:t>{0[1]}</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err="1">
                <a:solidFill>
                  <a:srgbClr val="0055AA"/>
                </a:solidFill>
                <a:effectLst/>
                <a:latin typeface="Menlo"/>
              </a:rPr>
              <a:t>my_list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"0" </a:t>
            </a:r>
            <a:r>
              <a:rPr lang="zh-CN" altLang="en-US" b="0" i="0" dirty="0">
                <a:solidFill>
                  <a:srgbClr val="AA5500"/>
                </a:solidFill>
                <a:effectLst/>
                <a:latin typeface="Menlo"/>
              </a:rPr>
              <a:t>是必须的</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51</a:t>
            </a:fld>
            <a:endParaRPr lang="zh-CN" altLang="en-US"/>
          </a:p>
        </p:txBody>
      </p:sp>
    </p:spTree>
    <p:extLst>
      <p:ext uri="{BB962C8B-B14F-4D97-AF65-F5344CB8AC3E}">
        <p14:creationId xmlns:p14="http://schemas.microsoft.com/office/powerpoint/2010/main" val="401552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 join() </a:t>
            </a:r>
            <a:r>
              <a:rPr lang="zh-CN" altLang="en-US" b="0" i="0" dirty="0">
                <a:solidFill>
                  <a:srgbClr val="333333"/>
                </a:solidFill>
                <a:effectLst/>
                <a:latin typeface="Helvetica Neue"/>
              </a:rPr>
              <a:t>方法用于将序列中的元素以指定的字符连接生成一个新的字符串。</a:t>
            </a:r>
            <a:endParaRPr lang="en-US" altLang="zh-CN" b="0" i="0" dirty="0">
              <a:solidFill>
                <a:srgbClr val="333333"/>
              </a:solidFill>
              <a:effectLst/>
              <a:latin typeface="Helvetica Neue"/>
            </a:endParaRPr>
          </a:p>
          <a:p>
            <a:r>
              <a:rPr lang="pt-BR" altLang="zh-CN" b="0" i="0" dirty="0">
                <a:solidFill>
                  <a:srgbClr val="000000"/>
                </a:solidFill>
                <a:effectLst/>
                <a:latin typeface="Menlo"/>
              </a:rPr>
              <a:t>s1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a:t>
            </a:r>
            <a:r>
              <a:rPr lang="pt-BR" altLang="zh-CN" dirty="0"/>
              <a:t/>
            </a:r>
            <a:br>
              <a:rPr lang="pt-BR" altLang="zh-CN" dirty="0"/>
            </a:br>
            <a:r>
              <a:rPr lang="pt-BR" altLang="zh-CN" b="0" i="0" dirty="0">
                <a:solidFill>
                  <a:srgbClr val="000000"/>
                </a:solidFill>
                <a:effectLst/>
                <a:latin typeface="Menlo"/>
              </a:rPr>
              <a:t>s2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a:t>
            </a:r>
            <a:r>
              <a:rPr lang="pt-BR" altLang="zh-CN" dirty="0"/>
              <a:t/>
            </a:r>
            <a:br>
              <a:rPr lang="pt-BR" altLang="zh-CN" dirty="0"/>
            </a:br>
            <a:r>
              <a:rPr lang="pt-BR" altLang="zh-CN" b="0" i="0" dirty="0">
                <a:solidFill>
                  <a:srgbClr val="000000"/>
                </a:solidFill>
                <a:effectLst/>
                <a:latin typeface="Menlo"/>
              </a:rPr>
              <a:t>seq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AA1111"/>
                </a:solidFill>
                <a:effectLst/>
                <a:latin typeface="Menlo"/>
              </a:rPr>
              <a:t>"r"</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"u"</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"n"</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"o"</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"o"</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"b"</a:t>
            </a:r>
            <a:r>
              <a:rPr lang="pt-BR" altLang="zh-CN" b="0" i="0" dirty="0">
                <a:solidFill>
                  <a:srgbClr val="808000"/>
                </a:solidFill>
                <a:effectLst/>
                <a:latin typeface="Menlo"/>
              </a:rPr>
              <a:t>)</a:t>
            </a:r>
            <a:r>
              <a:rPr lang="pt-BR" altLang="zh-CN" b="0" i="0" dirty="0">
                <a:solidFill>
                  <a:srgbClr val="000000"/>
                </a:solidFill>
                <a:effectLst/>
                <a:latin typeface="Menlo"/>
              </a:rPr>
              <a:t> </a:t>
            </a:r>
            <a:r>
              <a:rPr lang="pt-BR" altLang="zh-CN" b="0" i="0" dirty="0">
                <a:solidFill>
                  <a:srgbClr val="AA5500"/>
                </a:solidFill>
                <a:effectLst/>
                <a:latin typeface="Menlo"/>
              </a:rPr>
              <a:t># </a:t>
            </a:r>
            <a:r>
              <a:rPr lang="zh-CN" altLang="pt-BR" b="0" i="0" dirty="0">
                <a:solidFill>
                  <a:srgbClr val="AA5500"/>
                </a:solidFill>
                <a:effectLst/>
                <a:latin typeface="Menlo"/>
              </a:rPr>
              <a:t>字符串序列</a:t>
            </a:r>
            <a:r>
              <a:rPr lang="pt-BR" altLang="zh-CN" dirty="0"/>
              <a:t/>
            </a:r>
            <a:br>
              <a:rPr lang="pt-BR" altLang="zh-CN" dirty="0"/>
            </a:br>
            <a:r>
              <a:rPr lang="pt-BR" altLang="zh-CN" b="1" i="0" dirty="0">
                <a:solidFill>
                  <a:srgbClr val="008000"/>
                </a:solidFill>
                <a:effectLst/>
                <a:latin typeface="Menlo"/>
              </a:rPr>
              <a:t>print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000000"/>
                </a:solidFill>
                <a:effectLst/>
                <a:latin typeface="Menlo"/>
              </a:rPr>
              <a:t>s1.</a:t>
            </a:r>
            <a:r>
              <a:rPr lang="pt-BR" altLang="zh-CN" b="0" i="0" dirty="0">
                <a:solidFill>
                  <a:srgbClr val="0055AA"/>
                </a:solidFill>
                <a:effectLst/>
                <a:latin typeface="Menlo"/>
              </a:rPr>
              <a:t>join</a:t>
            </a:r>
            <a:r>
              <a:rPr lang="pt-BR" altLang="zh-CN" b="0" i="0" dirty="0">
                <a:solidFill>
                  <a:srgbClr val="808000"/>
                </a:solidFill>
                <a:effectLst/>
                <a:latin typeface="Menlo"/>
              </a:rPr>
              <a:t>(</a:t>
            </a:r>
            <a:r>
              <a:rPr lang="pt-BR" altLang="zh-CN" b="0" i="0" dirty="0">
                <a:solidFill>
                  <a:srgbClr val="000000"/>
                </a:solidFill>
                <a:effectLst/>
                <a:latin typeface="Menlo"/>
              </a:rPr>
              <a:t> seq </a:t>
            </a:r>
            <a:r>
              <a:rPr lang="pt-BR" altLang="zh-CN" b="0" i="0" dirty="0">
                <a:solidFill>
                  <a:srgbClr val="808000"/>
                </a:solidFill>
                <a:effectLst/>
                <a:latin typeface="Menlo"/>
              </a:rPr>
              <a:t>))</a:t>
            </a:r>
            <a:r>
              <a:rPr lang="pt-BR" altLang="zh-CN" dirty="0"/>
              <a:t/>
            </a:r>
            <a:br>
              <a:rPr lang="pt-BR" altLang="zh-CN" dirty="0"/>
            </a:br>
            <a:r>
              <a:rPr lang="pt-BR" altLang="zh-CN" b="1" i="0" dirty="0">
                <a:solidFill>
                  <a:srgbClr val="008000"/>
                </a:solidFill>
                <a:effectLst/>
                <a:latin typeface="Menlo"/>
              </a:rPr>
              <a:t>print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000000"/>
                </a:solidFill>
                <a:effectLst/>
                <a:latin typeface="Menlo"/>
              </a:rPr>
              <a:t>s2.</a:t>
            </a:r>
            <a:r>
              <a:rPr lang="pt-BR" altLang="zh-CN" b="0" i="0" dirty="0">
                <a:solidFill>
                  <a:srgbClr val="0055AA"/>
                </a:solidFill>
                <a:effectLst/>
                <a:latin typeface="Menlo"/>
              </a:rPr>
              <a:t>join</a:t>
            </a:r>
            <a:r>
              <a:rPr lang="pt-BR" altLang="zh-CN" b="0" i="0" dirty="0">
                <a:solidFill>
                  <a:srgbClr val="808000"/>
                </a:solidFill>
                <a:effectLst/>
                <a:latin typeface="Menlo"/>
              </a:rPr>
              <a:t>(</a:t>
            </a:r>
            <a:r>
              <a:rPr lang="pt-BR" altLang="zh-CN" b="0" i="0" dirty="0">
                <a:solidFill>
                  <a:srgbClr val="000000"/>
                </a:solidFill>
                <a:effectLst/>
                <a:latin typeface="Menlo"/>
              </a:rPr>
              <a:t> seq </a:t>
            </a:r>
            <a:r>
              <a:rPr lang="pt-BR" altLang="zh-CN" b="0" i="0" dirty="0">
                <a:solidFill>
                  <a:srgbClr val="808000"/>
                </a:solidFill>
                <a:effectLst/>
                <a:latin typeface="Menlo"/>
              </a:rPr>
              <a:t>))</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以上实例输出结果如下：</a:t>
            </a:r>
          </a:p>
          <a:p>
            <a:r>
              <a:rPr lang="en-US" altLang="zh-CN" dirty="0">
                <a:solidFill>
                  <a:srgbClr val="000000"/>
                </a:solidFill>
                <a:effectLst/>
              </a:rPr>
              <a:t>r</a:t>
            </a:r>
            <a:r>
              <a:rPr lang="en-US" altLang="zh-CN" dirty="0">
                <a:solidFill>
                  <a:srgbClr val="666600"/>
                </a:solidFill>
                <a:effectLst/>
              </a:rPr>
              <a:t>-</a:t>
            </a:r>
            <a:r>
              <a:rPr lang="en-US" altLang="zh-CN" dirty="0">
                <a:solidFill>
                  <a:srgbClr val="000000"/>
                </a:solidFill>
                <a:effectLst/>
              </a:rPr>
              <a:t>u</a:t>
            </a:r>
            <a:r>
              <a:rPr lang="en-US" altLang="zh-CN" dirty="0">
                <a:solidFill>
                  <a:srgbClr val="666600"/>
                </a:solidFill>
                <a:effectLst/>
              </a:rPr>
              <a:t>-</a:t>
            </a:r>
            <a:r>
              <a:rPr lang="en-US" altLang="zh-CN" dirty="0">
                <a:solidFill>
                  <a:srgbClr val="000000"/>
                </a:solidFill>
                <a:effectLst/>
              </a:rPr>
              <a:t>n</a:t>
            </a:r>
            <a:r>
              <a:rPr lang="en-US" altLang="zh-CN" dirty="0">
                <a:solidFill>
                  <a:srgbClr val="666600"/>
                </a:solidFill>
                <a:effectLst/>
              </a:rPr>
              <a:t>-</a:t>
            </a:r>
            <a:r>
              <a:rPr lang="en-US" altLang="zh-CN" dirty="0">
                <a:solidFill>
                  <a:srgbClr val="000000"/>
                </a:solidFill>
                <a:effectLst/>
              </a:rPr>
              <a:t>o</a:t>
            </a:r>
            <a:r>
              <a:rPr lang="en-US" altLang="zh-CN" dirty="0">
                <a:solidFill>
                  <a:srgbClr val="666600"/>
                </a:solidFill>
                <a:effectLst/>
              </a:rPr>
              <a:t>-</a:t>
            </a:r>
            <a:r>
              <a:rPr lang="en-US" altLang="zh-CN" dirty="0">
                <a:solidFill>
                  <a:srgbClr val="000000"/>
                </a:solidFill>
                <a:effectLst/>
              </a:rPr>
              <a:t>o</a:t>
            </a:r>
            <a:r>
              <a:rPr lang="en-US" altLang="zh-CN" dirty="0">
                <a:solidFill>
                  <a:srgbClr val="666600"/>
                </a:solidFill>
                <a:effectLst/>
              </a:rPr>
              <a:t>-</a:t>
            </a:r>
            <a:r>
              <a:rPr lang="en-US" altLang="zh-CN" dirty="0">
                <a:solidFill>
                  <a:srgbClr val="000000"/>
                </a:solidFill>
                <a:effectLst/>
              </a:rPr>
              <a:t>b </a:t>
            </a:r>
            <a:r>
              <a:rPr lang="en-US" altLang="zh-CN" dirty="0" err="1">
                <a:solidFill>
                  <a:srgbClr val="000000"/>
                </a:solidFill>
                <a:effectLst/>
              </a:rPr>
              <a:t>runoob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63</a:t>
            </a:fld>
            <a:endParaRPr lang="zh-CN" altLang="en-US"/>
          </a:p>
        </p:txBody>
      </p:sp>
    </p:spTree>
    <p:extLst>
      <p:ext uri="{BB962C8B-B14F-4D97-AF65-F5344CB8AC3E}">
        <p14:creationId xmlns:p14="http://schemas.microsoft.com/office/powerpoint/2010/main" val="29908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Font typeface="+mj-lt"/>
              <a:buAutoNum type="arabicPeriod"/>
            </a:pPr>
            <a:r>
              <a:rPr lang="zh-CN" altLang="en-US" b="0" i="0" dirty="0">
                <a:solidFill>
                  <a:srgbClr val="555555"/>
                </a:solidFill>
                <a:effectLst/>
                <a:latin typeface="Lato"/>
              </a:rPr>
              <a:t>这个</a:t>
            </a:r>
            <a:r>
              <a:rPr lang="en-US" altLang="zh-CN" b="0" i="0" dirty="0" err="1">
                <a:solidFill>
                  <a:srgbClr val="555555"/>
                </a:solidFill>
                <a:effectLst/>
                <a:latin typeface="Lato"/>
              </a:rPr>
              <a:t>collections.defaultdict</a:t>
            </a:r>
            <a:r>
              <a:rPr lang="zh-CN" altLang="en-US" b="0" i="0" dirty="0">
                <a:solidFill>
                  <a:srgbClr val="555555"/>
                </a:solidFill>
                <a:effectLst/>
                <a:latin typeface="Lato"/>
              </a:rPr>
              <a:t>是我们常用的</a:t>
            </a:r>
            <a:r>
              <a:rPr lang="en-US" altLang="zh-CN" b="0" i="0" dirty="0" err="1">
                <a:solidFill>
                  <a:srgbClr val="555555"/>
                </a:solidFill>
                <a:effectLst/>
                <a:latin typeface="Lato"/>
              </a:rPr>
              <a:t>dict</a:t>
            </a:r>
            <a:r>
              <a:rPr lang="zh-CN" altLang="en-US" b="0" i="0" dirty="0">
                <a:solidFill>
                  <a:srgbClr val="555555"/>
                </a:solidFill>
                <a:effectLst/>
                <a:latin typeface="Lato"/>
              </a:rPr>
              <a:t>的子类。</a:t>
            </a:r>
          </a:p>
          <a:p>
            <a:pPr algn="just">
              <a:buFont typeface="+mj-lt"/>
              <a:buAutoNum type="arabicPeriod"/>
            </a:pPr>
            <a:r>
              <a:rPr lang="zh-CN" altLang="en-US" b="0" i="0" dirty="0">
                <a:solidFill>
                  <a:srgbClr val="555555"/>
                </a:solidFill>
                <a:effectLst/>
                <a:latin typeface="Lato"/>
              </a:rPr>
              <a:t>它跟</a:t>
            </a:r>
            <a:r>
              <a:rPr lang="en-US" altLang="zh-CN" b="0" i="0" dirty="0" err="1">
                <a:solidFill>
                  <a:srgbClr val="555555"/>
                </a:solidFill>
                <a:effectLst/>
                <a:latin typeface="Lato"/>
              </a:rPr>
              <a:t>dict</a:t>
            </a:r>
            <a:r>
              <a:rPr lang="zh-CN" altLang="en-US" b="0" i="0" dirty="0">
                <a:solidFill>
                  <a:srgbClr val="555555"/>
                </a:solidFill>
                <a:effectLst/>
                <a:latin typeface="Lato"/>
              </a:rPr>
              <a:t>的区别在于当你访问</a:t>
            </a:r>
            <a:r>
              <a:rPr lang="en-US" altLang="zh-CN" b="0" i="0" dirty="0" err="1">
                <a:solidFill>
                  <a:srgbClr val="555555"/>
                </a:solidFill>
                <a:effectLst/>
                <a:latin typeface="Lato"/>
              </a:rPr>
              <a:t>defaultdict</a:t>
            </a:r>
            <a:r>
              <a:rPr lang="zh-CN" altLang="en-US" b="0" i="0" dirty="0">
                <a:solidFill>
                  <a:srgbClr val="555555"/>
                </a:solidFill>
                <a:effectLst/>
                <a:latin typeface="Lato"/>
              </a:rPr>
              <a:t>实例对象中某个不存在的元素时，它不会跟</a:t>
            </a:r>
            <a:r>
              <a:rPr lang="en-US" altLang="zh-CN" b="0" i="0" dirty="0" err="1">
                <a:solidFill>
                  <a:srgbClr val="555555"/>
                </a:solidFill>
                <a:effectLst/>
                <a:latin typeface="Lato"/>
              </a:rPr>
              <a:t>dict</a:t>
            </a:r>
            <a:r>
              <a:rPr lang="zh-CN" altLang="en-US" b="0" i="0" dirty="0">
                <a:solidFill>
                  <a:srgbClr val="555555"/>
                </a:solidFill>
                <a:effectLst/>
                <a:latin typeface="Lato"/>
              </a:rPr>
              <a:t>实例对象一样给你抛出</a:t>
            </a:r>
            <a:r>
              <a:rPr lang="en-US" altLang="zh-CN" b="0" i="0" dirty="0" err="1">
                <a:solidFill>
                  <a:srgbClr val="555555"/>
                </a:solidFill>
                <a:effectLst/>
                <a:latin typeface="Lato"/>
              </a:rPr>
              <a:t>KeyError</a:t>
            </a:r>
            <a:r>
              <a:rPr lang="zh-CN" altLang="en-US" b="0" i="0" dirty="0">
                <a:solidFill>
                  <a:srgbClr val="555555"/>
                </a:solidFill>
                <a:effectLst/>
                <a:latin typeface="Lato"/>
              </a:rPr>
              <a:t>异常，而是在</a:t>
            </a:r>
            <a:r>
              <a:rPr lang="en-US" altLang="zh-CN" b="0" i="0" dirty="0" err="1">
                <a:solidFill>
                  <a:srgbClr val="555555"/>
                </a:solidFill>
                <a:effectLst/>
                <a:latin typeface="Lato"/>
              </a:rPr>
              <a:t>defaultdict</a:t>
            </a:r>
            <a:r>
              <a:rPr lang="zh-CN" altLang="en-US" b="0" i="0" dirty="0">
                <a:solidFill>
                  <a:srgbClr val="555555"/>
                </a:solidFill>
                <a:effectLst/>
                <a:latin typeface="Lato"/>
              </a:rPr>
              <a:t>实例对象中添加此元素，并给他赋个默认值。</a:t>
            </a:r>
          </a:p>
          <a:p>
            <a:pPr algn="just">
              <a:buFont typeface="+mj-lt"/>
              <a:buAutoNum type="arabicPeriod"/>
            </a:pPr>
            <a:r>
              <a:rPr lang="en-US" altLang="zh-CN" b="0" i="0" dirty="0" err="1">
                <a:solidFill>
                  <a:srgbClr val="555555"/>
                </a:solidFill>
                <a:effectLst/>
                <a:latin typeface="Lato"/>
              </a:rPr>
              <a:t>defaultdict</a:t>
            </a:r>
            <a:r>
              <a:rPr lang="zh-CN" altLang="en-US" b="0" i="0" dirty="0">
                <a:solidFill>
                  <a:srgbClr val="555555"/>
                </a:solidFill>
                <a:effectLst/>
                <a:latin typeface="Lato"/>
              </a:rPr>
              <a:t>其他属性、方法的应用跟</a:t>
            </a:r>
            <a:r>
              <a:rPr lang="en-US" altLang="zh-CN" b="0" i="0" dirty="0">
                <a:solidFill>
                  <a:srgbClr val="555555"/>
                </a:solidFill>
                <a:effectLst/>
                <a:latin typeface="Lato"/>
              </a:rPr>
              <a:t>Python</a:t>
            </a:r>
            <a:r>
              <a:rPr lang="zh-CN" altLang="en-US" b="0" i="0" dirty="0">
                <a:solidFill>
                  <a:srgbClr val="555555"/>
                </a:solidFill>
                <a:effectLst/>
                <a:latin typeface="Lato"/>
              </a:rPr>
              <a:t>内置的</a:t>
            </a:r>
            <a:r>
              <a:rPr lang="en-US" altLang="zh-CN" b="0" i="0" dirty="0" err="1">
                <a:solidFill>
                  <a:srgbClr val="555555"/>
                </a:solidFill>
                <a:effectLst/>
                <a:latin typeface="Lato"/>
              </a:rPr>
              <a:t>dict</a:t>
            </a:r>
            <a:r>
              <a:rPr lang="zh-CN" altLang="en-US" b="0" i="0" dirty="0">
                <a:solidFill>
                  <a:srgbClr val="555555"/>
                </a:solidFill>
                <a:effectLst/>
                <a:latin typeface="Lato"/>
              </a:rPr>
              <a:t>一毛一样。</a:t>
            </a:r>
          </a:p>
          <a:p>
            <a:r>
              <a:rPr lang="en-US" altLang="zh-CN" b="1" i="0" dirty="0" err="1">
                <a:solidFill>
                  <a:srgbClr val="555555"/>
                </a:solidFill>
                <a:effectLst/>
                <a:latin typeface="Lato"/>
              </a:rPr>
              <a:t>defaultdict</a:t>
            </a:r>
            <a:r>
              <a:rPr lang="zh-CN" altLang="en-US" b="1" i="0" dirty="0">
                <a:solidFill>
                  <a:srgbClr val="555555"/>
                </a:solidFill>
                <a:effectLst/>
                <a:latin typeface="Lato"/>
              </a:rPr>
              <a:t>可以让你创建一个无限大的，其中包含无限个可能的元素的字典，而且其中每个元素都有一个由你指定的统一默认值。</a:t>
            </a:r>
            <a:r>
              <a:rPr lang="zh-CN" altLang="en-US" b="0" i="0" dirty="0">
                <a:solidFill>
                  <a:srgbClr val="555555"/>
                </a:solidFill>
                <a:effectLst/>
                <a:latin typeface="Lato"/>
              </a:rPr>
              <a:t> 并且因为它类似生成器思想的</a:t>
            </a:r>
            <a:r>
              <a:rPr lang="en-US" altLang="zh-CN" b="0" i="0" dirty="0">
                <a:solidFill>
                  <a:srgbClr val="555555"/>
                </a:solidFill>
                <a:effectLst/>
                <a:latin typeface="Lato"/>
              </a:rPr>
              <a:t>lazy</a:t>
            </a:r>
            <a:r>
              <a:rPr lang="zh-CN" altLang="en-US" b="0" i="0" dirty="0">
                <a:solidFill>
                  <a:srgbClr val="555555"/>
                </a:solidFill>
                <a:effectLst/>
                <a:latin typeface="Lato"/>
              </a:rPr>
              <a:t>模式使得代价及其之小。</a:t>
            </a:r>
            <a:r>
              <a:rPr lang="zh-CN" altLang="en-US" dirty="0"/>
              <a:t/>
            </a:r>
            <a:br>
              <a:rPr lang="zh-CN" altLang="en-US" dirty="0"/>
            </a:br>
            <a:r>
              <a:rPr lang="en-US" altLang="zh-CN" b="0" i="0" dirty="0">
                <a:solidFill>
                  <a:srgbClr val="555555"/>
                </a:solidFill>
                <a:effectLst/>
                <a:latin typeface="Lato"/>
              </a:rPr>
              <a:t>Amazing!!!</a:t>
            </a:r>
          </a:p>
          <a:p>
            <a:pPr algn="just"/>
            <a:r>
              <a:rPr lang="en-US" altLang="zh-CN" b="1" i="0" dirty="0" err="1">
                <a:solidFill>
                  <a:srgbClr val="555555"/>
                </a:solidFill>
                <a:effectLst/>
                <a:latin typeface="Lato"/>
              </a:rPr>
              <a:t>defaultdict</a:t>
            </a:r>
            <a:r>
              <a:rPr lang="zh-CN" altLang="en-US" b="1" i="0" dirty="0">
                <a:solidFill>
                  <a:srgbClr val="555555"/>
                </a:solidFill>
                <a:effectLst/>
                <a:latin typeface="Lato"/>
              </a:rPr>
              <a:t>实例对象：</a:t>
            </a:r>
          </a:p>
          <a:p>
            <a:pPr algn="just"/>
            <a:r>
              <a:rPr lang="zh-CN" altLang="en-US" b="0" i="0" dirty="0">
                <a:solidFill>
                  <a:srgbClr val="555555"/>
                </a:solidFill>
                <a:effectLst/>
                <a:latin typeface="Lato"/>
              </a:rPr>
              <a:t>实例化</a:t>
            </a:r>
            <a:r>
              <a:rPr lang="en-US" altLang="zh-CN" b="0" i="0" dirty="0" err="1">
                <a:solidFill>
                  <a:srgbClr val="555555"/>
                </a:solidFill>
                <a:effectLst/>
                <a:latin typeface="Lato"/>
              </a:rPr>
              <a:t>defaultdict</a:t>
            </a:r>
            <a:r>
              <a:rPr lang="zh-CN" altLang="en-US" b="0" i="0" dirty="0">
                <a:solidFill>
                  <a:srgbClr val="555555"/>
                </a:solidFill>
                <a:effectLst/>
                <a:latin typeface="Lato"/>
              </a:rPr>
              <a:t>的时候有两个可选参数。</a:t>
            </a:r>
          </a:p>
          <a:p>
            <a:pPr algn="just">
              <a:buFont typeface="Arial" panose="020B0604020202020204" pitchFamily="34" charset="0"/>
              <a:buChar char="•"/>
            </a:pPr>
            <a:r>
              <a:rPr lang="zh-CN" altLang="en-US" b="0" i="0" dirty="0">
                <a:solidFill>
                  <a:srgbClr val="555555"/>
                </a:solidFill>
                <a:effectLst/>
                <a:latin typeface="Lato"/>
              </a:rPr>
              <a:t>第一个是</a:t>
            </a:r>
            <a:r>
              <a:rPr lang="en-US" altLang="zh-CN" b="0" i="0" dirty="0" err="1">
                <a:solidFill>
                  <a:srgbClr val="555555"/>
                </a:solidFill>
                <a:effectLst/>
                <a:latin typeface="Lato"/>
              </a:rPr>
              <a:t>defaultdict.default_factory</a:t>
            </a:r>
            <a:r>
              <a:rPr lang="zh-CN" altLang="en-US" b="0" i="0" dirty="0">
                <a:solidFill>
                  <a:srgbClr val="555555"/>
                </a:solidFill>
                <a:effectLst/>
                <a:latin typeface="Lato"/>
              </a:rPr>
              <a:t>，它是任何可以被以无参形式调用的函数或</a:t>
            </a:r>
            <a:r>
              <a:rPr lang="en-US" altLang="zh-CN" b="0" i="0" dirty="0">
                <a:solidFill>
                  <a:srgbClr val="555555"/>
                </a:solidFill>
                <a:effectLst/>
                <a:latin typeface="Lato"/>
              </a:rPr>
              <a:t>Python</a:t>
            </a:r>
            <a:r>
              <a:rPr lang="zh-CN" altLang="en-US" b="0" i="0" dirty="0">
                <a:solidFill>
                  <a:srgbClr val="555555"/>
                </a:solidFill>
                <a:effectLst/>
                <a:latin typeface="Lato"/>
              </a:rPr>
              <a:t>内置数据类型；</a:t>
            </a:r>
          </a:p>
          <a:p>
            <a:pPr algn="just">
              <a:buFont typeface="Arial" panose="020B0604020202020204" pitchFamily="34" charset="0"/>
              <a:buChar char="•"/>
            </a:pPr>
            <a:r>
              <a:rPr lang="zh-CN" altLang="en-US" b="0" i="0" dirty="0">
                <a:solidFill>
                  <a:srgbClr val="555555"/>
                </a:solidFill>
                <a:effectLst/>
                <a:latin typeface="Lato"/>
              </a:rPr>
              <a:t>第二个是实例对象的初始元素，数据类型为</a:t>
            </a:r>
            <a:r>
              <a:rPr lang="en-US" altLang="zh-CN" b="0" i="0" dirty="0" err="1">
                <a:solidFill>
                  <a:srgbClr val="555555"/>
                </a:solidFill>
                <a:effectLst/>
                <a:latin typeface="Lato"/>
              </a:rPr>
              <a:t>dict</a:t>
            </a:r>
            <a:r>
              <a:rPr lang="zh-CN" altLang="en-US" b="0" i="0" dirty="0">
                <a:solidFill>
                  <a:srgbClr val="555555"/>
                </a:solidFill>
                <a:effectLst/>
                <a:latin typeface="Lato"/>
              </a:rPr>
              <a:t>或者</a:t>
            </a:r>
            <a:r>
              <a:rPr lang="en-US" altLang="zh-CN" b="0" i="0" dirty="0" err="1">
                <a:solidFill>
                  <a:srgbClr val="555555"/>
                </a:solidFill>
                <a:effectLst/>
                <a:latin typeface="Lato"/>
              </a:rPr>
              <a:t>defaultdict</a:t>
            </a:r>
            <a:r>
              <a:rPr lang="zh-CN" altLang="en-US" b="0" i="0" dirty="0">
                <a:solidFill>
                  <a:srgbClr val="555555"/>
                </a:solidFill>
                <a:effectLst/>
                <a:latin typeface="Lato"/>
              </a:rPr>
              <a:t>。</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64</a:t>
            </a:fld>
            <a:endParaRPr lang="zh-CN" altLang="en-US"/>
          </a:p>
        </p:txBody>
      </p:sp>
    </p:spTree>
    <p:extLst>
      <p:ext uri="{BB962C8B-B14F-4D97-AF65-F5344CB8AC3E}">
        <p14:creationId xmlns:p14="http://schemas.microsoft.com/office/powerpoint/2010/main" val="25251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i="1" dirty="0"/>
              <a:t>class </a:t>
            </a:r>
            <a:r>
              <a:rPr lang="en-US" altLang="zh-CN" dirty="0" err="1"/>
              <a:t>collections.Counter</a:t>
            </a:r>
            <a:r>
              <a:rPr lang="en-US" altLang="zh-CN" dirty="0">
                <a:effectLst/>
              </a:rPr>
              <a:t>([</a:t>
            </a:r>
            <a:r>
              <a:rPr lang="en-US" altLang="zh-CN" i="1" dirty="0" err="1">
                <a:effectLst/>
                <a:latin typeface="Courier New" panose="02070309020205020404" pitchFamily="49" charset="0"/>
              </a:rPr>
              <a:t>iterable</a:t>
            </a:r>
            <a:r>
              <a:rPr lang="en-US" altLang="zh-CN" i="1" dirty="0">
                <a:effectLst/>
                <a:latin typeface="Courier New" panose="02070309020205020404" pitchFamily="49" charset="0"/>
              </a:rPr>
              <a:t>-or-mapping</a:t>
            </a:r>
            <a:r>
              <a:rPr lang="en-US" altLang="zh-CN" dirty="0">
                <a:effectLst/>
              </a:rPr>
              <a:t>])</a:t>
            </a:r>
            <a:r>
              <a:rPr lang="zh-CN" altLang="en-US" dirty="0">
                <a:effectLst/>
              </a:rPr>
              <a:t>一个 </a:t>
            </a:r>
            <a:r>
              <a:rPr lang="en-US" altLang="zh-CN" u="none" strike="noStrike" dirty="0">
                <a:solidFill>
                  <a:srgbClr val="6363BB"/>
                </a:solidFill>
                <a:effectLst/>
                <a:hlinkClick r:id="rId3" tooltip="collections.Counter"/>
              </a:rPr>
              <a:t>Counter</a:t>
            </a:r>
            <a:r>
              <a:rPr lang="en-US" altLang="zh-CN" dirty="0">
                <a:effectLst/>
              </a:rPr>
              <a:t> </a:t>
            </a:r>
            <a:r>
              <a:rPr lang="zh-CN" altLang="en-US" dirty="0">
                <a:effectLst/>
              </a:rPr>
              <a:t>是一个 </a:t>
            </a:r>
            <a:r>
              <a:rPr lang="en-US" altLang="zh-CN" u="none" strike="noStrike" dirty="0" err="1">
                <a:solidFill>
                  <a:srgbClr val="6363BB"/>
                </a:solidFill>
                <a:effectLst/>
                <a:hlinkClick r:id="rId4" tooltip="dict"/>
              </a:rPr>
              <a:t>dict</a:t>
            </a:r>
            <a:r>
              <a:rPr lang="en-US" altLang="zh-CN" dirty="0">
                <a:effectLst/>
              </a:rPr>
              <a:t> </a:t>
            </a:r>
            <a:r>
              <a:rPr lang="zh-CN" altLang="en-US" dirty="0">
                <a:effectLst/>
              </a:rPr>
              <a:t>的子类，用于计数可哈希对象。它是一个集合，元素像字典键</a:t>
            </a:r>
            <a:r>
              <a:rPr lang="en-US" altLang="zh-CN" dirty="0">
                <a:effectLst/>
              </a:rPr>
              <a:t>(key)</a:t>
            </a:r>
            <a:r>
              <a:rPr lang="zh-CN" altLang="en-US" dirty="0">
                <a:effectLst/>
              </a:rPr>
              <a:t>一样存储，它们的计数存储为值。计数可以是任何整数值，包括</a:t>
            </a:r>
            <a:r>
              <a:rPr lang="en-US" altLang="zh-CN" dirty="0">
                <a:effectLst/>
              </a:rPr>
              <a:t>0</a:t>
            </a:r>
            <a:r>
              <a:rPr lang="zh-CN" altLang="en-US" dirty="0">
                <a:effectLst/>
              </a:rPr>
              <a:t>和负数。</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65</a:t>
            </a:fld>
            <a:endParaRPr lang="zh-CN" altLang="en-US"/>
          </a:p>
        </p:txBody>
      </p:sp>
    </p:spTree>
    <p:extLst>
      <p:ext uri="{BB962C8B-B14F-4D97-AF65-F5344CB8AC3E}">
        <p14:creationId xmlns:p14="http://schemas.microsoft.com/office/powerpoint/2010/main" val="57568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endParaRPr lang="en-US" altLang="zh-CN" dirty="0"/>
          </a:p>
          <a:p>
            <a:r>
              <a:rPr lang="en-US" altLang="zh-CN" dirty="0"/>
              <a:t>&gt;&gt;&gt;A=3</a:t>
            </a:r>
          </a:p>
          <a:p>
            <a:r>
              <a:rPr lang="en-US" altLang="zh-CN" dirty="0"/>
              <a:t>&gt;&gt;&gt;B=5</a:t>
            </a:r>
          </a:p>
          <a:p>
            <a:r>
              <a:rPr lang="en-US" altLang="zh-CN" dirty="0"/>
              <a:t>&gt;&gt;&gt;A, B</a:t>
            </a:r>
          </a:p>
          <a:p>
            <a:r>
              <a:rPr lang="en-US" altLang="zh-CN" dirty="0"/>
              <a:t>(3, 5)</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74</a:t>
            </a:fld>
            <a:endParaRPr lang="zh-CN" altLang="en-US"/>
          </a:p>
        </p:txBody>
      </p:sp>
    </p:spTree>
    <p:extLst>
      <p:ext uri="{BB962C8B-B14F-4D97-AF65-F5344CB8AC3E}">
        <p14:creationId xmlns:p14="http://schemas.microsoft.com/office/powerpoint/2010/main" val="1786273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itemgetter</a:t>
            </a:r>
            <a:r>
              <a:rPr lang="en-US" altLang="zh-CN" b="0" i="0" dirty="0">
                <a:solidFill>
                  <a:srgbClr val="4D4D4D"/>
                </a:solidFill>
                <a:effectLst/>
                <a:latin typeface="-apple-system"/>
              </a:rPr>
              <a:t> </a:t>
            </a:r>
            <a:r>
              <a:rPr lang="zh-CN" altLang="en-US" b="0" i="0" dirty="0">
                <a:solidFill>
                  <a:srgbClr val="4D4D4D"/>
                </a:solidFill>
                <a:effectLst/>
                <a:latin typeface="-apple-system"/>
              </a:rPr>
              <a:t>用于获取对象的哪些位置的数据，参数即为代表位置的序号值</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77</a:t>
            </a:fld>
            <a:endParaRPr lang="zh-CN" altLang="en-US"/>
          </a:p>
        </p:txBody>
      </p:sp>
    </p:spTree>
    <p:extLst>
      <p:ext uri="{BB962C8B-B14F-4D97-AF65-F5344CB8AC3E}">
        <p14:creationId xmlns:p14="http://schemas.microsoft.com/office/powerpoint/2010/main" val="13636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81</a:t>
            </a:fld>
            <a:endParaRPr lang="zh-CN" altLang="en-US"/>
          </a:p>
        </p:txBody>
      </p:sp>
    </p:spTree>
    <p:extLst>
      <p:ext uri="{BB962C8B-B14F-4D97-AF65-F5344CB8AC3E}">
        <p14:creationId xmlns:p14="http://schemas.microsoft.com/office/powerpoint/2010/main" val="168747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27</a:t>
            </a:fld>
            <a:endParaRPr lang="zh-CN" altLang="en-US"/>
          </a:p>
        </p:txBody>
      </p:sp>
    </p:spTree>
    <p:extLst>
      <p:ext uri="{BB962C8B-B14F-4D97-AF65-F5344CB8AC3E}">
        <p14:creationId xmlns:p14="http://schemas.microsoft.com/office/powerpoint/2010/main" val="417405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a:solidFill>
                  <a:srgbClr val="FF0000"/>
                </a:solidFill>
                <a:latin typeface="Consolas" panose="020B0609020204030204" charset="0"/>
              </a:rPr>
              <a:t>&gt;&gt;&gt; sum(</a:t>
            </a:r>
            <a:r>
              <a:rPr lang="en-US" altLang="zh-CN" sz="1200" noProof="1">
                <a:solidFill>
                  <a:srgbClr val="FF0000"/>
                </a:solidFill>
                <a:latin typeface="Consolas" panose="020B0609020204030204" charset="0"/>
              </a:rPr>
              <a:t>[],</a:t>
            </a:r>
            <a:r>
              <a:rPr lang="zh-CN" altLang="en-US" sz="1200" noProof="1">
                <a:solidFill>
                  <a:srgbClr val="FF0000"/>
                </a:solidFill>
                <a:latin typeface="Consolas" panose="020B0609020204030204" charset="0"/>
              </a:rPr>
              <a:t>[[1, 2], [3], [4]])！！特别注意</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31</a:t>
            </a:fld>
            <a:endParaRPr lang="zh-CN" altLang="en-US"/>
          </a:p>
        </p:txBody>
      </p:sp>
    </p:spTree>
    <p:extLst>
      <p:ext uri="{BB962C8B-B14F-4D97-AF65-F5344CB8AC3E}">
        <p14:creationId xmlns:p14="http://schemas.microsoft.com/office/powerpoint/2010/main" val="212786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列表推导式（又称列表解析式）提供了一种简明扼要的方法来创建列表。</a:t>
            </a:r>
          </a:p>
          <a:p>
            <a:pPr algn="l" latinLnBrk="1"/>
            <a:r>
              <a:rPr lang="zh-CN" altLang="en-US" b="0" i="0" dirty="0">
                <a:solidFill>
                  <a:srgbClr val="333333"/>
                </a:solidFill>
                <a:effectLst/>
                <a:latin typeface="Helvetica Neue"/>
              </a:rPr>
              <a:t>它的结构是在一个中括号里包含一个表达式，然后是一个</a:t>
            </a:r>
            <a:r>
              <a:rPr lang="en-US" altLang="zh-CN" b="0" i="0" dirty="0">
                <a:solidFill>
                  <a:srgbClr val="333333"/>
                </a:solidFill>
                <a:effectLst/>
                <a:latin typeface="Helvetica Neue"/>
              </a:rPr>
              <a:t>for</a:t>
            </a:r>
            <a:r>
              <a:rPr lang="zh-CN" altLang="en-US" b="0" i="0" dirty="0">
                <a:solidFill>
                  <a:srgbClr val="333333"/>
                </a:solidFill>
                <a:effectLst/>
                <a:latin typeface="Helvetica Neue"/>
              </a:rPr>
              <a:t>语句，然后是 </a:t>
            </a:r>
            <a:r>
              <a:rPr lang="en-US" altLang="zh-CN" b="0" i="0" dirty="0">
                <a:solidFill>
                  <a:srgbClr val="333333"/>
                </a:solidFill>
                <a:effectLst/>
                <a:latin typeface="Helvetica Neue"/>
              </a:rPr>
              <a:t>0 </a:t>
            </a:r>
            <a:r>
              <a:rPr lang="zh-CN" altLang="en-US" b="0" i="0" dirty="0">
                <a:solidFill>
                  <a:srgbClr val="333333"/>
                </a:solidFill>
                <a:effectLst/>
                <a:latin typeface="Helvetica Neue"/>
              </a:rPr>
              <a:t>个或多个 </a:t>
            </a:r>
            <a:r>
              <a:rPr lang="en-US" altLang="zh-CN" b="0" i="0" dirty="0">
                <a:solidFill>
                  <a:srgbClr val="333333"/>
                </a:solidFill>
                <a:effectLst/>
                <a:latin typeface="Helvetica Neue"/>
              </a:rPr>
              <a:t>for </a:t>
            </a:r>
            <a:r>
              <a:rPr lang="zh-CN" altLang="en-US" b="0" i="0" dirty="0">
                <a:solidFill>
                  <a:srgbClr val="333333"/>
                </a:solidFill>
                <a:effectLst/>
                <a:latin typeface="Helvetica Neue"/>
              </a:rPr>
              <a:t>或者 </a:t>
            </a:r>
            <a:r>
              <a:rPr lang="en-US" altLang="zh-CN" b="0" i="0" dirty="0">
                <a:solidFill>
                  <a:srgbClr val="333333"/>
                </a:solidFill>
                <a:effectLst/>
                <a:latin typeface="Helvetica Neue"/>
              </a:rPr>
              <a:t>if </a:t>
            </a:r>
            <a:r>
              <a:rPr lang="zh-CN" altLang="en-US" b="0" i="0" dirty="0">
                <a:solidFill>
                  <a:srgbClr val="333333"/>
                </a:solidFill>
                <a:effectLst/>
                <a:latin typeface="Helvetica Neue"/>
              </a:rPr>
              <a:t>语句。那个表达式可以是任意的，意思是你可以在列表中放入任意类型的对象。返回结果将是一个新的列表，在这个以 </a:t>
            </a:r>
            <a:r>
              <a:rPr lang="en-US" altLang="zh-CN" b="0" i="0" dirty="0">
                <a:solidFill>
                  <a:srgbClr val="333333"/>
                </a:solidFill>
                <a:effectLst/>
                <a:latin typeface="Helvetica Neue"/>
              </a:rPr>
              <a:t>if </a:t>
            </a:r>
            <a:r>
              <a:rPr lang="zh-CN" altLang="en-US" b="0" i="0" dirty="0">
                <a:solidFill>
                  <a:srgbClr val="333333"/>
                </a:solidFill>
                <a:effectLst/>
                <a:latin typeface="Helvetica Neue"/>
              </a:rPr>
              <a:t>和 </a:t>
            </a:r>
            <a:r>
              <a:rPr lang="en-US" altLang="zh-CN" b="0" i="0" dirty="0">
                <a:solidFill>
                  <a:srgbClr val="333333"/>
                </a:solidFill>
                <a:effectLst/>
                <a:latin typeface="Helvetica Neue"/>
              </a:rPr>
              <a:t>for </a:t>
            </a:r>
            <a:r>
              <a:rPr lang="zh-CN" altLang="en-US" b="0" i="0" dirty="0">
                <a:solidFill>
                  <a:srgbClr val="333333"/>
                </a:solidFill>
                <a:effectLst/>
                <a:latin typeface="Helvetica Neue"/>
              </a:rPr>
              <a:t>语句为上下文的表达式运行完成之后产生。</a:t>
            </a:r>
          </a:p>
          <a:p>
            <a:pPr algn="l" latinLnBrk="1"/>
            <a:r>
              <a:rPr lang="zh-CN" altLang="en-US" b="0" i="0" dirty="0">
                <a:solidFill>
                  <a:srgbClr val="333333"/>
                </a:solidFill>
                <a:effectLst/>
                <a:latin typeface="Helvetica Neue"/>
              </a:rPr>
              <a:t>列表推导式的执行顺序：各语句之间是嵌套关系，左边第二个语句是最外层，依次往右进一层，左边第一条语句是最后一层。</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37</a:t>
            </a:fld>
            <a:endParaRPr lang="zh-CN" altLang="en-US"/>
          </a:p>
        </p:txBody>
      </p:sp>
    </p:spTree>
    <p:extLst>
      <p:ext uri="{BB962C8B-B14F-4D97-AF65-F5344CB8AC3E}">
        <p14:creationId xmlns:p14="http://schemas.microsoft.com/office/powerpoint/2010/main" val="370954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列表推导式（又称列表解析式）提供了一种简明扼要的方法来创建列表。</a:t>
            </a:r>
          </a:p>
          <a:p>
            <a:pPr algn="l" latinLnBrk="1"/>
            <a:r>
              <a:rPr lang="zh-CN" altLang="en-US" b="0" i="0" dirty="0">
                <a:solidFill>
                  <a:srgbClr val="333333"/>
                </a:solidFill>
                <a:effectLst/>
                <a:latin typeface="Helvetica Neue"/>
              </a:rPr>
              <a:t>它的结构是在一个中括号里包含一个表达式，然后是一个</a:t>
            </a:r>
            <a:r>
              <a:rPr lang="en-US" altLang="zh-CN" b="0" i="0" dirty="0">
                <a:solidFill>
                  <a:srgbClr val="333333"/>
                </a:solidFill>
                <a:effectLst/>
                <a:latin typeface="Helvetica Neue"/>
              </a:rPr>
              <a:t>for</a:t>
            </a:r>
            <a:r>
              <a:rPr lang="zh-CN" altLang="en-US" b="0" i="0" dirty="0">
                <a:solidFill>
                  <a:srgbClr val="333333"/>
                </a:solidFill>
                <a:effectLst/>
                <a:latin typeface="Helvetica Neue"/>
              </a:rPr>
              <a:t>语句，然后是 </a:t>
            </a:r>
            <a:r>
              <a:rPr lang="en-US" altLang="zh-CN" b="0" i="0" dirty="0">
                <a:solidFill>
                  <a:srgbClr val="333333"/>
                </a:solidFill>
                <a:effectLst/>
                <a:latin typeface="Helvetica Neue"/>
              </a:rPr>
              <a:t>0 </a:t>
            </a:r>
            <a:r>
              <a:rPr lang="zh-CN" altLang="en-US" b="0" i="0" dirty="0">
                <a:solidFill>
                  <a:srgbClr val="333333"/>
                </a:solidFill>
                <a:effectLst/>
                <a:latin typeface="Helvetica Neue"/>
              </a:rPr>
              <a:t>个或多个 </a:t>
            </a:r>
            <a:r>
              <a:rPr lang="en-US" altLang="zh-CN" b="0" i="0" dirty="0">
                <a:solidFill>
                  <a:srgbClr val="333333"/>
                </a:solidFill>
                <a:effectLst/>
                <a:latin typeface="Helvetica Neue"/>
              </a:rPr>
              <a:t>for </a:t>
            </a:r>
            <a:r>
              <a:rPr lang="zh-CN" altLang="en-US" b="0" i="0" dirty="0">
                <a:solidFill>
                  <a:srgbClr val="333333"/>
                </a:solidFill>
                <a:effectLst/>
                <a:latin typeface="Helvetica Neue"/>
              </a:rPr>
              <a:t>或者 </a:t>
            </a:r>
            <a:r>
              <a:rPr lang="en-US" altLang="zh-CN" b="0" i="0" dirty="0">
                <a:solidFill>
                  <a:srgbClr val="333333"/>
                </a:solidFill>
                <a:effectLst/>
                <a:latin typeface="Helvetica Neue"/>
              </a:rPr>
              <a:t>if </a:t>
            </a:r>
            <a:r>
              <a:rPr lang="zh-CN" altLang="en-US" b="0" i="0" dirty="0">
                <a:solidFill>
                  <a:srgbClr val="333333"/>
                </a:solidFill>
                <a:effectLst/>
                <a:latin typeface="Helvetica Neue"/>
              </a:rPr>
              <a:t>语句。那个表达式可以是任意的，意思是你可以在列表中放入任意类型的对象。返回结果将是一个新的列表，在这个以 </a:t>
            </a:r>
            <a:r>
              <a:rPr lang="en-US" altLang="zh-CN" b="0" i="0" dirty="0">
                <a:solidFill>
                  <a:srgbClr val="333333"/>
                </a:solidFill>
                <a:effectLst/>
                <a:latin typeface="Helvetica Neue"/>
              </a:rPr>
              <a:t>if </a:t>
            </a:r>
            <a:r>
              <a:rPr lang="zh-CN" altLang="en-US" b="0" i="0" dirty="0">
                <a:solidFill>
                  <a:srgbClr val="333333"/>
                </a:solidFill>
                <a:effectLst/>
                <a:latin typeface="Helvetica Neue"/>
              </a:rPr>
              <a:t>和 </a:t>
            </a:r>
            <a:r>
              <a:rPr lang="en-US" altLang="zh-CN" b="0" i="0" dirty="0">
                <a:solidFill>
                  <a:srgbClr val="333333"/>
                </a:solidFill>
                <a:effectLst/>
                <a:latin typeface="Helvetica Neue"/>
              </a:rPr>
              <a:t>for </a:t>
            </a:r>
            <a:r>
              <a:rPr lang="zh-CN" altLang="en-US" b="0" i="0" dirty="0">
                <a:solidFill>
                  <a:srgbClr val="333333"/>
                </a:solidFill>
                <a:effectLst/>
                <a:latin typeface="Helvetica Neue"/>
              </a:rPr>
              <a:t>语句为上下文的表达式运行完成之后产生。</a:t>
            </a:r>
          </a:p>
          <a:p>
            <a:pPr algn="l" latinLnBrk="1"/>
            <a:r>
              <a:rPr lang="zh-CN" altLang="en-US" b="0" i="0" dirty="0">
                <a:solidFill>
                  <a:srgbClr val="333333"/>
                </a:solidFill>
                <a:effectLst/>
                <a:latin typeface="Helvetica Neue"/>
              </a:rPr>
              <a:t>列表推导式的执行顺序：各语句之间是嵌套关系，左边第二个语句是最外层，依次往右进一层，左边第一条语句是最后一层。</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38</a:t>
            </a:fld>
            <a:endParaRPr lang="zh-CN" altLang="en-US"/>
          </a:p>
        </p:txBody>
      </p:sp>
    </p:spTree>
    <p:extLst>
      <p:ext uri="{BB962C8B-B14F-4D97-AF65-F5344CB8AC3E}">
        <p14:creationId xmlns:p14="http://schemas.microsoft.com/office/powerpoint/2010/main" val="266784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40</a:t>
            </a:fld>
            <a:endParaRPr lang="zh-CN" altLang="en-US"/>
          </a:p>
        </p:txBody>
      </p:sp>
    </p:spTree>
    <p:extLst>
      <p:ext uri="{BB962C8B-B14F-4D97-AF65-F5344CB8AC3E}">
        <p14:creationId xmlns:p14="http://schemas.microsoft.com/office/powerpoint/2010/main" val="270787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41</a:t>
            </a:fld>
            <a:endParaRPr lang="zh-CN" altLang="en-US"/>
          </a:p>
        </p:txBody>
      </p:sp>
    </p:spTree>
    <p:extLst>
      <p:ext uri="{BB962C8B-B14F-4D97-AF65-F5344CB8AC3E}">
        <p14:creationId xmlns:p14="http://schemas.microsoft.com/office/powerpoint/2010/main" val="2831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42</a:t>
            </a:fld>
            <a:endParaRPr lang="zh-CN" altLang="en-US"/>
          </a:p>
        </p:txBody>
      </p:sp>
    </p:spTree>
    <p:extLst>
      <p:ext uri="{BB962C8B-B14F-4D97-AF65-F5344CB8AC3E}">
        <p14:creationId xmlns:p14="http://schemas.microsoft.com/office/powerpoint/2010/main" val="70940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根据定义，判断一个整数</a:t>
            </a:r>
            <a:r>
              <a:rPr lang="en-US" altLang="zh-CN" b="0" i="0" dirty="0">
                <a:solidFill>
                  <a:srgbClr val="4D4D4D"/>
                </a:solidFill>
                <a:effectLst/>
                <a:latin typeface="-apple-system"/>
              </a:rPr>
              <a:t>n</a:t>
            </a:r>
            <a:r>
              <a:rPr lang="zh-CN" altLang="en-US" b="0" i="0" dirty="0">
                <a:solidFill>
                  <a:srgbClr val="4D4D4D"/>
                </a:solidFill>
                <a:effectLst/>
                <a:latin typeface="-apple-system"/>
              </a:rPr>
              <a:t>是否是素数，只需要去判断在整数区间</a:t>
            </a:r>
            <a:r>
              <a:rPr lang="en-US" altLang="zh-CN" b="0" i="0" dirty="0">
                <a:solidFill>
                  <a:srgbClr val="4D4D4D"/>
                </a:solidFill>
                <a:effectLst/>
                <a:latin typeface="-apple-system"/>
              </a:rPr>
              <a:t>[2, n-1]</a:t>
            </a:r>
            <a:r>
              <a:rPr lang="zh-CN" altLang="en-US" b="0" i="0" dirty="0">
                <a:solidFill>
                  <a:srgbClr val="4D4D4D"/>
                </a:solidFill>
                <a:effectLst/>
                <a:latin typeface="-apple-system"/>
              </a:rPr>
              <a:t>之内</a:t>
            </a:r>
            <a:r>
              <a:rPr lang="en-US" altLang="zh-CN" b="0" i="0" dirty="0">
                <a:solidFill>
                  <a:srgbClr val="4D4D4D"/>
                </a:solidFill>
                <a:effectLst/>
                <a:latin typeface="-apple-system"/>
              </a:rPr>
              <a:t>(</a:t>
            </a:r>
            <a:r>
              <a:rPr lang="zh-CN" altLang="en-US" b="0" i="0" dirty="0">
                <a:solidFill>
                  <a:srgbClr val="4D4D4D"/>
                </a:solidFill>
                <a:effectLst/>
                <a:latin typeface="-apple-system"/>
              </a:rPr>
              <a:t>或平方根之间</a:t>
            </a:r>
            <a:r>
              <a:rPr lang="en-US" altLang="zh-CN" b="0" i="0" dirty="0">
                <a:solidFill>
                  <a:srgbClr val="4D4D4D"/>
                </a:solidFill>
                <a:effectLst/>
                <a:latin typeface="-apple-system"/>
              </a:rPr>
              <a:t>)</a:t>
            </a:r>
            <a:r>
              <a:rPr lang="zh-CN" altLang="en-US" b="0" i="0" dirty="0">
                <a:solidFill>
                  <a:srgbClr val="4D4D4D"/>
                </a:solidFill>
                <a:effectLst/>
                <a:latin typeface="-apple-system"/>
              </a:rPr>
              <a:t>，是否具有某个数</a:t>
            </a:r>
            <a:r>
              <a:rPr lang="en-US" altLang="zh-CN" b="0" i="0" dirty="0">
                <a:solidFill>
                  <a:srgbClr val="4D4D4D"/>
                </a:solidFill>
                <a:effectLst/>
                <a:latin typeface="-apple-system"/>
              </a:rPr>
              <a:t>m</a:t>
            </a:r>
            <a:r>
              <a:rPr lang="zh-CN" altLang="en-US" b="0" i="0" dirty="0">
                <a:solidFill>
                  <a:srgbClr val="4D4D4D"/>
                </a:solidFill>
                <a:effectLst/>
                <a:latin typeface="-apple-system"/>
              </a:rPr>
              <a:t>，使得</a:t>
            </a:r>
            <a:r>
              <a:rPr lang="en-US" altLang="zh-CN" b="0" i="0" dirty="0">
                <a:solidFill>
                  <a:srgbClr val="4D4D4D"/>
                </a:solidFill>
                <a:effectLst/>
                <a:latin typeface="-apple-system"/>
              </a:rPr>
              <a:t>n % m == 0</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43</a:t>
            </a:fld>
            <a:endParaRPr lang="zh-CN" altLang="en-US"/>
          </a:p>
        </p:txBody>
      </p:sp>
    </p:spTree>
    <p:extLst>
      <p:ext uri="{BB962C8B-B14F-4D97-AF65-F5344CB8AC3E}">
        <p14:creationId xmlns:p14="http://schemas.microsoft.com/office/powerpoint/2010/main" val="2903429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F2A68CD2-329B-4822-90FD-0DF6644F7487}" type="datetime1">
              <a:rPr lang="zh-CN" altLang="en-US" smtClean="0"/>
              <a:t>2022/10/13 Thursday</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8183818-EDC0-447C-B774-8C82B399DCC5}" type="datetime1">
              <a:rPr lang="zh-CN" altLang="en-US" smtClean="0"/>
              <a:t>2022/10/13 Thursday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62F2BB9-FD8F-44F6-97ED-1175FDEA7817}" type="datetime1">
              <a:rPr lang="zh-CN" altLang="en-US" smtClean="0"/>
              <a:t>2022/10/13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7D0855D-697C-4E5B-AA98-A5FE94B17EE7}" type="datetime1">
              <a:rPr lang="zh-CN" altLang="en-US" smtClean="0"/>
              <a:t>2022/10/13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66C26E6-116C-4675-ADFD-34B4048E1790}" type="datetime1">
              <a:rPr lang="zh-CN" altLang="en-US" smtClean="0"/>
              <a:t>2022/10/13 Thursday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3C92555-B4D8-417A-B60F-416484AF165F}" type="datetime1">
              <a:rPr lang="zh-CN" altLang="en-US" smtClean="0"/>
              <a:t>2022/10/13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DF3A989-C374-4C70-BA12-E531EBA584D6}" type="datetime1">
              <a:rPr lang="zh-CN" altLang="en-US" smtClean="0"/>
              <a:t>2022/10/13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3E795AA-83D2-4FE8-9D96-A868B2B22F56}" type="datetime1">
              <a:rPr lang="zh-CN" altLang="en-US" smtClean="0"/>
              <a:t>2022/10/13 Thursday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568A0F1-73E2-4B64-BD34-01048912D950}" type="datetime1">
              <a:rPr lang="zh-CN" altLang="en-US" smtClean="0"/>
              <a:t>2022/10/13 Thursday</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4021459062"/>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68A0F1-73E2-4B64-BD34-01048912D950}" type="datetime1">
              <a:rPr lang="zh-CN" altLang="en-US" smtClean="0"/>
              <a:t>2022/10/13 Thursday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5.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5.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9.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log.csdn.net/wenhao_ir/article/details/125407815"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jpeg"/><Relationship Id="rId7" Type="http://schemas.openxmlformats.org/officeDocument/2006/relationships/hyperlink" Target="https://docs.python.org/zh-cn/3/library/stdtypes.html#di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python.org/zh-cn/3/library/collections.html#collections.Counter"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s>
</file>

<file path=ppt/slides/_rels/slide7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 Id="rId4" Type="http://schemas.openxmlformats.org/officeDocument/2006/relationships/image" Target="../media/image4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en-US" altLang="zh-CN" sz="1400" b="1" dirty="0">
                <a:solidFill>
                  <a:schemeClr val="accent2"/>
                </a:solidFill>
                <a:latin typeface="Comic Sans MS" panose="030F0702030302020204" pitchFamily="66" charset="0"/>
              </a:rPr>
              <a:t>Python</a:t>
            </a:r>
            <a:r>
              <a:rPr lang="zh-CN" altLang="en-US" sz="1400" b="1" dirty="0">
                <a:solidFill>
                  <a:schemeClr val="accent2"/>
                </a:solidFill>
                <a:latin typeface="Comic Sans MS" panose="030F0702030302020204" pitchFamily="66" charset="0"/>
              </a:rPr>
              <a:t>序列</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2</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序列</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(Python Sequence)</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10</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7410"/>
          <p:cNvSpPr>
            <a:spLocks noGrp="1"/>
          </p:cNvSpPr>
          <p:nvPr>
            <p:ph idx="1"/>
          </p:nvPr>
        </p:nvSpPr>
        <p:spPr>
          <a:xfrm>
            <a:off x="344512" y="1340768"/>
            <a:ext cx="8547968" cy="4678451"/>
          </a:xfrm>
        </p:spPr>
        <p:txBody>
          <a:bodyPr anchor="t"/>
          <a:lstStyle/>
          <a:p>
            <a:pPr marL="1905" indent="-344805">
              <a:spcBef>
                <a:spcPts val="600"/>
              </a:spcBef>
              <a:buSzPct val="90000"/>
              <a:buNone/>
            </a:pPr>
            <a:r>
              <a:rPr lang="zh-CN" altLang="en-US" sz="2200" b="1" dirty="0"/>
              <a:t>（</a:t>
            </a:r>
            <a:r>
              <a:rPr lang="en-US" altLang="zh-CN" sz="2200" b="1" dirty="0"/>
              <a:t>1</a:t>
            </a:r>
            <a:r>
              <a:rPr lang="zh-CN" altLang="en-US" sz="2200" b="1" dirty="0"/>
              <a:t>）可以使用“</a:t>
            </a:r>
            <a:r>
              <a:rPr lang="en-US" altLang="zh-CN" sz="2200" b="1" dirty="0"/>
              <a:t>+”</a:t>
            </a:r>
            <a:r>
              <a:rPr lang="zh-CN" altLang="en-US" sz="2200" b="1" dirty="0"/>
              <a:t>运算符将元素添加到列表中</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4, 5, 7]</a:t>
            </a: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严格意义上来讲，这并不是真的为列表添加元素，而是</a:t>
            </a:r>
            <a:r>
              <a:rPr lang="zh-CN" altLang="en-US" sz="1800" b="1" dirty="0">
                <a:solidFill>
                  <a:srgbClr val="FF0000"/>
                </a:solidFill>
                <a:sym typeface="Arial" panose="020B0604020202020204" pitchFamily="34" charset="0"/>
              </a:rPr>
              <a:t>创建了一个新列表</a:t>
            </a:r>
            <a:r>
              <a:rPr lang="zh-CN" altLang="en-US" sz="1800" b="1" dirty="0">
                <a:sym typeface="Arial" panose="020B0604020202020204" pitchFamily="34" charset="0"/>
              </a:rPr>
              <a:t>，并将原列表中的元素和新元素依次复制到新列表的内存空间。</a:t>
            </a:r>
            <a:endParaRPr lang="en-US" altLang="zh-CN" sz="1800" b="1" dirty="0">
              <a:sym typeface="Arial" panose="020B0604020202020204" pitchFamily="34" charset="0"/>
            </a:endParaRP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由于涉及大量元素的复制，该</a:t>
            </a:r>
            <a:r>
              <a:rPr lang="zh-CN" altLang="en-US" sz="1800" b="1" dirty="0">
                <a:solidFill>
                  <a:srgbClr val="FF0000"/>
                </a:solidFill>
                <a:sym typeface="Arial" panose="020B0604020202020204" pitchFamily="34" charset="0"/>
              </a:rPr>
              <a:t>操作速度较慢</a:t>
            </a:r>
            <a:r>
              <a:rPr lang="zh-CN" altLang="en-US" sz="1800" b="1" dirty="0">
                <a:sym typeface="Arial" panose="020B0604020202020204" pitchFamily="34" charset="0"/>
              </a:rPr>
              <a:t>，在涉及大量元素添加时不建议使用该方法。</a:t>
            </a:r>
            <a:endParaRPr lang="en-US" altLang="zh-CN" sz="1800" b="1" dirty="0"/>
          </a:p>
        </p:txBody>
      </p:sp>
      <p:sp>
        <p:nvSpPr>
          <p:cNvPr id="5" name="矩形 4"/>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6" name="文本占位符 18434"/>
          <p:cNvSpPr txBox="1">
            <a:spLocks/>
          </p:cNvSpPr>
          <p:nvPr/>
        </p:nvSpPr>
        <p:spPr bwMode="auto">
          <a:xfrm>
            <a:off x="360536" y="414908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600"/>
              </a:spcBef>
              <a:buSzPct val="90000"/>
              <a:buNone/>
            </a:pPr>
            <a:r>
              <a:rPr lang="zh-CN" altLang="en-US" sz="2200" b="1" dirty="0"/>
              <a:t>（</a:t>
            </a:r>
            <a:r>
              <a:rPr lang="en-US" altLang="zh-CN" sz="2200" b="1" dirty="0"/>
              <a:t>2</a:t>
            </a:r>
            <a:r>
              <a:rPr lang="zh-CN" altLang="en-US" sz="2200" b="1" dirty="0"/>
              <a:t>）使用列表对象的</a:t>
            </a:r>
            <a:r>
              <a:rPr lang="en-US" altLang="zh-CN" sz="2200" b="1" dirty="0"/>
              <a:t>append()</a:t>
            </a:r>
            <a:r>
              <a:rPr lang="zh-CN" altLang="en-US" sz="2200" b="1" dirty="0"/>
              <a:t>方法在</a:t>
            </a:r>
            <a:r>
              <a:rPr lang="zh-CN" altLang="en-US" sz="2200" b="1" dirty="0">
                <a:solidFill>
                  <a:srgbClr val="FF0000"/>
                </a:solidFill>
              </a:rPr>
              <a:t>当前列表尾部追加元素</a:t>
            </a:r>
            <a:r>
              <a:rPr lang="zh-CN" altLang="en-US" sz="2200" b="1" dirty="0"/>
              <a:t>，</a:t>
            </a:r>
            <a:r>
              <a:rPr lang="zh-CN" altLang="en-US" sz="2200" b="1" dirty="0">
                <a:solidFill>
                  <a:srgbClr val="FF0000"/>
                </a:solidFill>
              </a:rPr>
              <a:t>原</a:t>
            </a:r>
            <a:endParaRPr lang="en-US" altLang="zh-CN" sz="2200" b="1" dirty="0">
              <a:solidFill>
                <a:srgbClr val="FF0000"/>
              </a:solidFill>
            </a:endParaRPr>
          </a:p>
          <a:p>
            <a:pPr marL="1905" indent="-344805">
              <a:spcBef>
                <a:spcPts val="600"/>
              </a:spcBef>
              <a:buSzPct val="90000"/>
              <a:buNone/>
            </a:pPr>
            <a:r>
              <a:rPr lang="en-US" altLang="zh-CN" sz="2200" b="1" dirty="0">
                <a:solidFill>
                  <a:srgbClr val="FF0000"/>
                </a:solidFill>
              </a:rPr>
              <a:t>          </a:t>
            </a:r>
            <a:r>
              <a:rPr lang="zh-CN" altLang="en-US" sz="2200" b="1" dirty="0">
                <a:solidFill>
                  <a:srgbClr val="FF0000"/>
                </a:solidFill>
              </a:rPr>
              <a:t>地修改列表</a:t>
            </a:r>
            <a:endParaRPr lang="en-US" altLang="zh-CN" sz="2200" b="1" dirty="0"/>
          </a:p>
          <a:p>
            <a:pPr marL="802005" lvl="2" indent="-344805">
              <a:spcBef>
                <a:spcPts val="600"/>
              </a:spcBef>
              <a:buClr>
                <a:srgbClr val="FF0000"/>
              </a:buClr>
              <a:buSzPct val="90000"/>
              <a:buFont typeface="Wingdings" panose="05000000000000000000" pitchFamily="2" charset="2"/>
              <a:buChar char="l"/>
            </a:pPr>
            <a:r>
              <a:rPr lang="zh-CN" altLang="en-US" sz="1800" b="1" dirty="0"/>
              <a:t>所谓</a:t>
            </a:r>
            <a:r>
              <a:rPr lang="en-US" altLang="zh-CN" sz="1800" b="1" dirty="0"/>
              <a:t>“</a:t>
            </a:r>
            <a:r>
              <a:rPr lang="zh-CN" altLang="en-US" sz="1800" b="1" dirty="0"/>
              <a:t>原地</a:t>
            </a:r>
            <a:r>
              <a:rPr lang="en-US" altLang="zh-CN" sz="1800" b="1" dirty="0"/>
              <a:t>”</a:t>
            </a:r>
            <a:r>
              <a:rPr lang="zh-CN" altLang="en-US" sz="1800" b="1" dirty="0"/>
              <a:t>，是指不改变列表在内存中的首地址。</a:t>
            </a:r>
          </a:p>
          <a:p>
            <a:pPr marL="802005" lvl="2" indent="-344805">
              <a:spcBef>
                <a:spcPts val="600"/>
              </a:spcBef>
              <a:buClr>
                <a:srgbClr val="FF0000"/>
              </a:buClr>
              <a:buSzPct val="90000"/>
              <a:buFont typeface="Wingdings" panose="05000000000000000000" pitchFamily="2" charset="2"/>
              <a:buChar char="l"/>
            </a:pPr>
            <a:r>
              <a:rPr lang="zh-CN" altLang="en-US" sz="1800" b="1" dirty="0"/>
              <a:t>是真正意义上的</a:t>
            </a:r>
            <a:r>
              <a:rPr lang="zh-CN" altLang="en-US" sz="1800" b="1" dirty="0">
                <a:solidFill>
                  <a:srgbClr val="FF0000"/>
                </a:solidFill>
              </a:rPr>
              <a:t>在列表尾部添加元素，速度较快</a:t>
            </a:r>
            <a:r>
              <a:rPr lang="zh-CN" altLang="en-US" sz="1800" b="1" dirty="0"/>
              <a:t>。</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aList.append</a:t>
            </a:r>
            <a:r>
              <a:rPr lang="en-US" altLang="zh-CN" sz="1600" dirty="0">
                <a:latin typeface="Consolas" panose="020B0609020204030204" charset="0"/>
              </a:rPr>
              <a:t>(9)</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00FF"/>
                </a:solidFill>
                <a:latin typeface="Consolas" panose="020B0609020204030204" charset="0"/>
              </a:rPr>
              <a:t>       [3, 4, 5, 7, 9]</a:t>
            </a:r>
          </a:p>
          <a:p>
            <a:pPr marL="802005" lvl="2" indent="-344805">
              <a:lnSpc>
                <a:spcPct val="80000"/>
              </a:lnSpc>
              <a:spcBef>
                <a:spcPct val="0"/>
              </a:spcBef>
              <a:buClr>
                <a:srgbClr val="FF0000"/>
              </a:buClr>
              <a:buSzPct val="90000"/>
              <a:buFont typeface="Wingdings" panose="05000000000000000000" pitchFamily="2" charset="2"/>
              <a:buChar char="l"/>
            </a:pPr>
            <a:endParaRPr lang="en-US" altLang="zh-CN" sz="1800" b="1" dirty="0"/>
          </a:p>
        </p:txBody>
      </p:sp>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spTree>
    <p:extLst>
      <p:ext uri="{BB962C8B-B14F-4D97-AF65-F5344CB8AC3E}">
        <p14:creationId xmlns:p14="http://schemas.microsoft.com/office/powerpoint/2010/main" val="3807755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n"/>
            </a:pPr>
            <a:r>
              <a:rPr lang="zh-CN" altLang="en-US" sz="2000" b="1" noProof="1"/>
              <a:t>对于列表而言，运算符</a:t>
            </a:r>
            <a:r>
              <a:rPr lang="en-US" altLang="zh-CN" sz="2000" b="1" noProof="1"/>
              <a:t>+=</a:t>
            </a:r>
            <a:r>
              <a:rPr lang="zh-CN" altLang="en-US" sz="2000" b="1" noProof="1"/>
              <a:t>和</a:t>
            </a:r>
            <a:r>
              <a:rPr lang="en-US" altLang="zh-CN" sz="2000" b="1" noProof="1"/>
              <a:t>append()</a:t>
            </a:r>
            <a:r>
              <a:rPr lang="zh-CN" altLang="en-US" sz="2000" b="1" noProof="1"/>
              <a:t>有共同点，但又不完全一样</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x = []</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a:t>
            </a:r>
            <a:r>
              <a:rPr lang="en-US" altLang="zh-CN" sz="1600" noProof="1">
                <a:latin typeface="Consolas" panose="020B0609020204030204" charset="0"/>
              </a:rPr>
              <a:t>'</a:t>
            </a:r>
            <a:r>
              <a:rPr lang="zh-CN" altLang="en-US" sz="1600" noProof="1">
                <a:latin typeface="Consolas" panose="020B0609020204030204" charset="0"/>
              </a:rPr>
              <a:t>1234</a:t>
            </a:r>
            <a:r>
              <a:rPr lang="en-US" altLang="zh-CN" sz="1600" noProof="1">
                <a:latin typeface="Consolas" panose="020B0609020204030204" charset="0"/>
              </a:rPr>
              <a:t>'</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0, 1, 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map(str,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0, 1, 2,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0</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0482"/>
          <p:cNvSpPr txBox="1">
            <a:spLocks/>
          </p:cNvSpPr>
          <p:nvPr/>
        </p:nvSpPr>
        <p:spPr bwMode="auto">
          <a:xfrm>
            <a:off x="737514" y="4077072"/>
            <a:ext cx="8229600" cy="249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zh-CN" altLang="en-US" sz="2000" b="1" noProof="1"/>
              <a:t>Python采用的是</a:t>
            </a:r>
            <a:r>
              <a:rPr lang="zh-CN" altLang="en-US" sz="2000" b="1" noProof="1">
                <a:solidFill>
                  <a:srgbClr val="FF0000"/>
                </a:solidFill>
              </a:rPr>
              <a:t>基于值的自动内存管理</a:t>
            </a:r>
            <a:r>
              <a:rPr lang="zh-CN" altLang="en-US" sz="2000" b="1" noProof="1"/>
              <a:t>方式，当为对象修改值时，并不是真的直接修改变量的值，而是</a:t>
            </a:r>
            <a:r>
              <a:rPr lang="zh-CN" altLang="en-US" sz="2000" b="1" noProof="1">
                <a:solidFill>
                  <a:srgbClr val="FF0000"/>
                </a:solidFill>
              </a:rPr>
              <a:t>使变量指向新的值</a:t>
            </a:r>
            <a:r>
              <a:rPr lang="zh-CN" altLang="en-US" sz="2000" b="1" noProof="1"/>
              <a:t>，这对于Python所有类型的变量都是一样的。</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a = [1,2,3]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 </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20230752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a = [1,2]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20338208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Tree>
    <p:extLst>
      <p:ext uri="{BB962C8B-B14F-4D97-AF65-F5344CB8AC3E}">
        <p14:creationId xmlns:p14="http://schemas.microsoft.com/office/powerpoint/2010/main" val="24964005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p:txBody>
          <a:bodyPr anchor="t"/>
          <a:lstStyle/>
          <a:p>
            <a:pPr>
              <a:spcBef>
                <a:spcPts val="600"/>
              </a:spcBef>
              <a:spcAft>
                <a:spcPts val="0"/>
              </a:spcAft>
              <a:buSzPct val="90000"/>
              <a:buFont typeface="Wingdings" panose="05000000000000000000" charset="0"/>
              <a:buChar char=""/>
            </a:pPr>
            <a:r>
              <a:rPr lang="zh-CN" altLang="en-US" sz="1800" b="1" dirty="0">
                <a:solidFill>
                  <a:srgbClr val="FF0000"/>
                </a:solidFill>
              </a:rPr>
              <a:t>列表中包含的是元素值的引用，而不是直接包含元素值</a:t>
            </a:r>
            <a:r>
              <a:rPr lang="zh-CN" altLang="en-US" sz="1800" b="1" dirty="0"/>
              <a:t>。</a:t>
            </a:r>
          </a:p>
          <a:p>
            <a:pPr lvl="1">
              <a:spcBef>
                <a:spcPts val="600"/>
              </a:spcBef>
              <a:spcAft>
                <a:spcPts val="0"/>
              </a:spcAft>
              <a:buClr>
                <a:srgbClr val="FF0000"/>
              </a:buClr>
              <a:buSzPct val="90000"/>
              <a:buFont typeface="Wingdings" panose="05000000000000000000" charset="0"/>
              <a:buChar char=""/>
            </a:pPr>
            <a:r>
              <a:rPr lang="zh-CN" altLang="en-US" sz="1800" dirty="0"/>
              <a:t>如果是直接修改序列变量的值，则与</a:t>
            </a:r>
            <a:r>
              <a:rPr lang="en-US" altLang="zh-CN" sz="1800" dirty="0"/>
              <a:t>Python</a:t>
            </a:r>
            <a:r>
              <a:rPr lang="zh-CN" altLang="en-US" sz="1800" dirty="0"/>
              <a:t>普通变量的情况是一样的</a:t>
            </a:r>
          </a:p>
          <a:p>
            <a:pPr lvl="1">
              <a:spcBef>
                <a:spcPts val="600"/>
              </a:spcBef>
              <a:spcAft>
                <a:spcPts val="0"/>
              </a:spcAft>
              <a:buClr>
                <a:srgbClr val="FF0000"/>
              </a:buClr>
              <a:buSzPct val="90000"/>
              <a:buFont typeface="Wingdings" panose="05000000000000000000" charset="0"/>
              <a:buChar char=""/>
            </a:pPr>
            <a:r>
              <a:rPr lang="zh-CN" altLang="en-US" sz="1800" dirty="0"/>
              <a:t>如果是通过</a:t>
            </a:r>
            <a:r>
              <a:rPr lang="zh-CN" altLang="en-US" sz="1800" dirty="0">
                <a:solidFill>
                  <a:srgbClr val="FF0000"/>
                </a:solidFill>
              </a:rPr>
              <a:t>下标</a:t>
            </a:r>
            <a:r>
              <a:rPr lang="zh-CN" altLang="en-US" sz="1800" dirty="0"/>
              <a:t>来修改序列中元素的值或通过</a:t>
            </a:r>
            <a:r>
              <a:rPr lang="zh-CN" altLang="en-US" sz="1800" dirty="0">
                <a:solidFill>
                  <a:srgbClr val="FF0000"/>
                </a:solidFill>
              </a:rPr>
              <a:t>可变序列对象自身提供的方法</a:t>
            </a:r>
            <a:r>
              <a:rPr lang="zh-CN" altLang="en-US" sz="1800" dirty="0"/>
              <a:t>来增加和删除元素时，序列对象在内存中的起始地址是不变的，仅仅是被改变值的元素地址发生变化，也就是所谓的</a:t>
            </a:r>
            <a:r>
              <a:rPr lang="en-US" altLang="zh-CN" sz="1800" dirty="0"/>
              <a:t>“</a:t>
            </a:r>
            <a:r>
              <a:rPr lang="zh-CN" altLang="en-US" sz="1800" dirty="0">
                <a:solidFill>
                  <a:srgbClr val="FF0000"/>
                </a:solidFill>
              </a:rPr>
              <a:t>原地操作</a:t>
            </a:r>
            <a:r>
              <a:rPr lang="en-US" altLang="zh-CN" sz="1800" dirty="0"/>
              <a:t>”</a:t>
            </a:r>
            <a:r>
              <a:rPr lang="zh-CN" altLang="en-US" sz="1800"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2530"/>
          <p:cNvSpPr txBox="1">
            <a:spLocks/>
          </p:cNvSpPr>
          <p:nvPr/>
        </p:nvSpPr>
        <p:spPr bwMode="auto">
          <a:xfrm>
            <a:off x="1691680" y="3116470"/>
            <a:ext cx="3096344" cy="3408874"/>
          </a:xfrm>
          <a:prstGeom prst="rect">
            <a:avLst/>
          </a:prstGeom>
          <a:noFill/>
          <a:ln w="19050">
            <a:solidFill>
              <a:srgbClr val="0000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600" dirty="0">
                <a:latin typeface="Consolas" panose="020B0609020204030204" charset="0"/>
              </a:rPr>
              <a:t>&gt;&gt;&gt; a = [1,2,4]</a:t>
            </a:r>
          </a:p>
          <a:p>
            <a:pPr marL="1905" indent="-344805">
              <a:lnSpc>
                <a:spcPct val="80000"/>
              </a:lnSpc>
              <a:buSzPct val="90000"/>
              <a:buFont typeface="Arial" charset="0"/>
              <a:buNone/>
            </a:pPr>
            <a:r>
              <a:rPr lang="en-US" altLang="zh-CN" sz="1600" dirty="0">
                <a:latin typeface="Consolas" panose="020B0609020204030204" charset="0"/>
              </a:rPr>
              <a:t>&gt;&gt;&gt; b = [1,2,3]</a:t>
            </a:r>
          </a:p>
          <a:p>
            <a:pPr marL="1905" indent="-344805">
              <a:lnSpc>
                <a:spcPct val="80000"/>
              </a:lnSpc>
              <a:buSzPct val="90000"/>
              <a:buFont typeface="Arial" charset="0"/>
              <a:buNone/>
            </a:pPr>
            <a:r>
              <a:rPr lang="en-US" altLang="zh-CN" sz="1600" dirty="0">
                <a:latin typeface="Consolas" panose="020B0609020204030204" charset="0"/>
              </a:rPr>
              <a:t>&gt;&gt;&gt; a == b</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dirty="0">
                <a:latin typeface="Consolas" panose="020B0609020204030204" charset="0"/>
              </a:rPr>
              <a:t>&gt;&gt;&gt; id(a) == id(b)</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dirty="0">
                <a:latin typeface="Consolas" panose="020B0609020204030204" charset="0"/>
              </a:rPr>
              <a:t>&gt;&gt;&gt; id(a[0]) == id(b[0])</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True</a:t>
            </a:r>
          </a:p>
          <a:p>
            <a:pPr marL="1905" indent="-344805">
              <a:lnSpc>
                <a:spcPct val="80000"/>
              </a:lnSpc>
              <a:buSzPct val="90000"/>
              <a:buFont typeface="Arial" charset="0"/>
              <a:buNone/>
            </a:pPr>
            <a:r>
              <a:rPr lang="en-US" altLang="zh-CN" sz="1600" dirty="0">
                <a:latin typeface="Consolas" panose="020B0609020204030204" charset="0"/>
              </a:rPr>
              <a:t>&gt;&gt;&gt; a = [1,2,3]</a:t>
            </a:r>
          </a:p>
          <a:p>
            <a:pPr marL="1905" indent="-344805">
              <a:lnSpc>
                <a:spcPct val="80000"/>
              </a:lnSpc>
              <a:buSzPct val="90000"/>
              <a:buFont typeface="Arial" charset="0"/>
              <a:buNone/>
            </a:pPr>
            <a:r>
              <a:rPr lang="en-US" altLang="zh-CN" sz="1600" dirty="0">
                <a:latin typeface="Consolas" panose="020B0609020204030204" charset="0"/>
              </a:rPr>
              <a:t>&gt;&gt;&gt; id(a)</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25289752</a:t>
            </a:r>
          </a:p>
          <a:p>
            <a:pPr marL="1905" indent="-344805">
              <a:lnSpc>
                <a:spcPct val="8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a.append</a:t>
            </a:r>
            <a:r>
              <a:rPr lang="en-US" altLang="zh-CN" sz="1600" dirty="0">
                <a:latin typeface="Consolas" panose="020B0609020204030204" charset="0"/>
              </a:rPr>
              <a:t>(4)</a:t>
            </a:r>
          </a:p>
          <a:p>
            <a:pPr marL="1905" indent="-344805">
              <a:lnSpc>
                <a:spcPct val="80000"/>
              </a:lnSpc>
              <a:buSzPct val="90000"/>
              <a:buFont typeface="Arial" charset="0"/>
              <a:buNone/>
            </a:pPr>
            <a:r>
              <a:rPr lang="en-US" altLang="zh-CN" sz="1600" dirty="0">
                <a:latin typeface="Consolas" panose="020B0609020204030204" charset="0"/>
              </a:rPr>
              <a:t>&gt;&gt;&gt; id(a)</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25289752</a:t>
            </a:r>
          </a:p>
        </p:txBody>
      </p:sp>
      <p:sp>
        <p:nvSpPr>
          <p:cNvPr id="12" name="文本占位符 22530"/>
          <p:cNvSpPr>
            <a:spLocks noGrp="1"/>
          </p:cNvSpPr>
          <p:nvPr/>
        </p:nvSpPr>
        <p:spPr>
          <a:xfrm>
            <a:off x="5396440" y="3116470"/>
            <a:ext cx="2540047" cy="3408874"/>
          </a:xfrm>
          <a:prstGeom prst="rect">
            <a:avLst/>
          </a:prstGeom>
          <a:noFill/>
          <a:ln w="19050" cap="flat" cmpd="sng">
            <a:solidFill>
              <a:srgbClr val="0000FF"/>
            </a:solidFill>
            <a:prstDash val="solid"/>
            <a:round/>
            <a:headEnd type="none" w="med" len="med"/>
            <a:tailEnd type="none" w="med" len="med"/>
          </a:ln>
        </p:spPr>
        <p:txBody>
          <a:bodyPr anchor="t"/>
          <a:lstStyle/>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t>
            </a:r>
            <a:r>
              <a:rPr lang="en-US" altLang="zh-CN" sz="1600" dirty="0" err="1">
                <a:latin typeface="Consolas" panose="020B0609020204030204" charset="0"/>
                <a:ea typeface="宋体" panose="02010600030101010101" pitchFamily="2" charset="-122"/>
              </a:rPr>
              <a:t>a.remove</a:t>
            </a:r>
            <a:r>
              <a:rPr lang="en-US" altLang="zh-CN" sz="1600" dirty="0">
                <a:latin typeface="Consolas" panose="020B0609020204030204" charset="0"/>
                <a:ea typeface="宋体" panose="02010600030101010101" pitchFamily="2" charset="-122"/>
              </a:rPr>
              <a:t>(3)</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[1,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a[0] = 5</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[5,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spTree>
    <p:extLst>
      <p:ext uri="{BB962C8B-B14F-4D97-AF65-F5344CB8AC3E}">
        <p14:creationId xmlns:p14="http://schemas.microsoft.com/office/powerpoint/2010/main" val="26069482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a:xfrm>
            <a:off x="467544" y="1340769"/>
            <a:ext cx="8507288" cy="3024336"/>
          </a:xfrm>
        </p:spPr>
        <p:txBody>
          <a:bodyPr anchor="t"/>
          <a:lstStyle/>
          <a:p>
            <a:pPr marL="1905" indent="-344805">
              <a:spcBef>
                <a:spcPts val="300"/>
              </a:spcBef>
              <a:buSzPct val="90000"/>
              <a:buNone/>
            </a:pPr>
            <a:r>
              <a:rPr lang="zh-CN" altLang="en-US" sz="2000" b="1" dirty="0"/>
              <a:t>（</a:t>
            </a:r>
            <a:r>
              <a:rPr lang="en-US" altLang="zh-CN" sz="2000" b="1" dirty="0"/>
              <a:t>3</a:t>
            </a:r>
            <a:r>
              <a:rPr lang="zh-CN" altLang="en-US" sz="2000" b="1" dirty="0"/>
              <a:t>）使用列表对象的</a:t>
            </a:r>
            <a:r>
              <a:rPr lang="en-US" altLang="zh-CN" sz="2000" b="1" dirty="0"/>
              <a:t>extend()</a:t>
            </a:r>
            <a:r>
              <a:rPr lang="zh-CN" altLang="en-US" sz="2000" b="1" dirty="0"/>
              <a:t>方法可以将另一个迭代对象的所有元素添加 </a:t>
            </a:r>
            <a:endParaRPr lang="en-US" altLang="zh-CN" sz="2000" b="1" dirty="0"/>
          </a:p>
          <a:p>
            <a:pPr marL="1905" indent="-344805">
              <a:spcBef>
                <a:spcPts val="300"/>
              </a:spcBef>
              <a:buSzPct val="90000"/>
              <a:buNone/>
            </a:pPr>
            <a:r>
              <a:rPr lang="en-US" altLang="zh-CN" sz="2000" b="1" dirty="0"/>
              <a:t>         </a:t>
            </a:r>
            <a:r>
              <a:rPr lang="zh-CN" altLang="en-US" sz="2000" b="1" dirty="0"/>
              <a:t>至该列表对象</a:t>
            </a:r>
            <a:r>
              <a:rPr lang="zh-CN" altLang="en-US" sz="2000" b="1" dirty="0">
                <a:solidFill>
                  <a:srgbClr val="FF0000"/>
                </a:solidFill>
              </a:rPr>
              <a:t>尾部</a:t>
            </a:r>
            <a:r>
              <a:rPr lang="zh-CN" altLang="en-US" sz="2000" b="1" dirty="0"/>
              <a:t>。</a:t>
            </a:r>
            <a:endParaRPr lang="en-US" altLang="zh-CN" sz="2000" b="1" dirty="0"/>
          </a:p>
          <a:p>
            <a:pPr marL="1905" indent="-344805">
              <a:spcBef>
                <a:spcPts val="300"/>
              </a:spcBef>
              <a:buClr>
                <a:srgbClr val="FF0000"/>
              </a:buClr>
              <a:buSzPct val="90000"/>
              <a:buFont typeface="Arial" panose="020B0604020202020204" pitchFamily="34" charset="0"/>
              <a:buChar char="•"/>
            </a:pPr>
            <a:r>
              <a:rPr lang="zh-CN" altLang="en-US" sz="2000" b="1" dirty="0"/>
              <a:t>通过</a:t>
            </a:r>
            <a:r>
              <a:rPr lang="en-US" altLang="zh-CN" sz="2000" b="1" dirty="0"/>
              <a:t>extend()</a:t>
            </a:r>
            <a:r>
              <a:rPr lang="zh-CN" altLang="en-US" sz="2000" b="1" dirty="0"/>
              <a:t>方法来增加列表元素也不改变其内存首地址，属</a:t>
            </a:r>
            <a:r>
              <a:rPr lang="zh-CN" altLang="en-US" sz="2000" b="1" dirty="0">
                <a:solidFill>
                  <a:srgbClr val="FF0000"/>
                </a:solidFill>
              </a:rPr>
              <a:t>原地操作</a:t>
            </a:r>
            <a:r>
              <a:rPr lang="zh-CN" altLang="en-US" sz="2000" b="1" dirty="0"/>
              <a:t>。</a:t>
            </a:r>
          </a:p>
          <a:p>
            <a:pPr marL="802005" lvl="2" indent="-344805">
              <a:lnSpc>
                <a:spcPct val="90000"/>
              </a:lnSpc>
              <a:spcBef>
                <a:spcPts val="0"/>
              </a:spcBef>
              <a:buClr>
                <a:srgbClr val="FF0000"/>
              </a:buClr>
              <a:buSzPct val="90000"/>
              <a:buFont typeface="Wingdings" panose="05000000000000000000" pitchFamily="2" charset="2"/>
              <a:buChar char="ü"/>
            </a:pPr>
            <a:endParaRPr lang="en-US" altLang="zh-CN" sz="1600" dirty="0">
              <a:latin typeface="Consolas" panose="020B0609020204030204" charset="0"/>
            </a:endParaRPr>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 [1,2,3]</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a.extend</a:t>
            </a:r>
            <a:r>
              <a:rPr lang="en-US" altLang="zh-CN" sz="1600" dirty="0">
                <a:latin typeface="Consolas" panose="020B0609020204030204" charset="0"/>
              </a:rPr>
              <a:t>([2,3,4])</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solidFill>
                  <a:srgbClr val="0000FF"/>
                </a:solidFill>
                <a:latin typeface="Consolas" panose="020B0609020204030204" charset="0"/>
              </a:rPr>
              <a:t>   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print(a)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[1, 2, 3, 2, 3, 4]</a:t>
            </a:r>
            <a:endParaRPr lang="en-US" altLang="zh-CN" sz="135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4578"/>
          <p:cNvSpPr txBox="1">
            <a:spLocks/>
          </p:cNvSpPr>
          <p:nvPr/>
        </p:nvSpPr>
        <p:spPr bwMode="auto">
          <a:xfrm>
            <a:off x="687477" y="4365105"/>
            <a:ext cx="8229600" cy="19442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150000"/>
              </a:lnSpc>
              <a:spcBef>
                <a:spcPts val="300"/>
              </a:spcBef>
              <a:buSzPct val="90000"/>
              <a:buNone/>
            </a:pPr>
            <a:r>
              <a:rPr lang="zh-CN" altLang="en-US" sz="2000" b="1" dirty="0"/>
              <a:t>（</a:t>
            </a:r>
            <a:r>
              <a:rPr lang="en-US" altLang="zh-CN" sz="2000" b="1" dirty="0"/>
              <a:t>4</a:t>
            </a:r>
            <a:r>
              <a:rPr lang="zh-CN" altLang="en-US" sz="2000" b="1" dirty="0"/>
              <a:t>）使用列表对象的</a:t>
            </a:r>
            <a:r>
              <a:rPr lang="en-US" altLang="zh-CN" sz="2000" b="1" dirty="0"/>
              <a:t>insert()</a:t>
            </a:r>
            <a:r>
              <a:rPr lang="zh-CN" altLang="en-US" sz="2000" b="1" dirty="0"/>
              <a:t>方法将元素添加至列表的</a:t>
            </a:r>
            <a:r>
              <a:rPr lang="zh-CN" altLang="en-US" sz="2000" b="1" dirty="0">
                <a:solidFill>
                  <a:srgbClr val="FF0000"/>
                </a:solidFill>
              </a:rPr>
              <a:t>指定位置</a:t>
            </a:r>
            <a:r>
              <a:rPr lang="zh-CN" altLang="en-US" sz="2000" b="1" dirty="0"/>
              <a:t>。</a:t>
            </a:r>
            <a:endParaRPr lang="en-US" altLang="zh-CN" sz="2000" b="1" dirty="0"/>
          </a:p>
          <a:p>
            <a:pPr marL="1905" indent="-344805">
              <a:lnSpc>
                <a:spcPts val="1200"/>
              </a:lnSpc>
              <a:spcBef>
                <a:spcPts val="0"/>
              </a:spcBef>
              <a:buSzPct val="90000"/>
              <a:buNone/>
            </a:pPr>
            <a:endParaRPr lang="zh-CN" altLang="en-US" sz="2000" b="1" dirty="0"/>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a.insert</a:t>
            </a:r>
            <a:r>
              <a:rPr lang="en-US" altLang="zh-CN" sz="1600" dirty="0">
                <a:latin typeface="Consolas" panose="020B0609020204030204" charset="0"/>
              </a:rPr>
              <a:t>(3, 6)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在下标为</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的位置插入元素</a:t>
            </a:r>
            <a:r>
              <a:rPr lang="en-US" altLang="zh-CN" sz="1600" dirty="0">
                <a:solidFill>
                  <a:srgbClr val="0000FF"/>
                </a:solidFill>
                <a:latin typeface="Consolas" panose="020B0609020204030204" charset="0"/>
              </a:rPr>
              <a:t>6</a:t>
            </a:r>
          </a:p>
          <a:p>
            <a:pPr marL="1905" indent="-344805">
              <a:buSzPct val="90000"/>
              <a:buNone/>
            </a:pPr>
            <a:r>
              <a:rPr lang="en-US" altLang="zh-CN" sz="1600" dirty="0">
                <a:latin typeface="Consolas" panose="020B0609020204030204" charset="0"/>
              </a:rPr>
              <a:t>       &gt;&gt;&gt; print(a)</a:t>
            </a:r>
          </a:p>
          <a:p>
            <a:pPr marL="1905" indent="-344805">
              <a:buSzPct val="90000"/>
              <a:buNone/>
            </a:pPr>
            <a:r>
              <a:rPr lang="en-US" altLang="zh-CN" sz="1600" dirty="0">
                <a:latin typeface="Consolas" panose="020B0609020204030204" charset="0"/>
              </a:rPr>
              <a:t>       [1, 2, 3, 6, 2, 3, 4]</a:t>
            </a:r>
          </a:p>
          <a:p>
            <a:pPr marL="1905" indent="-344805">
              <a:buSzPct val="90000"/>
              <a:buNone/>
            </a:pPr>
            <a:r>
              <a:rPr lang="en-US" altLang="zh-CN" sz="1600" dirty="0">
                <a:latin typeface="Consolas" panose="020B0609020204030204" charset="0"/>
              </a:rPr>
              <a:t>       &gt;&gt;&gt; id(a)</a:t>
            </a:r>
          </a:p>
          <a:p>
            <a:pPr marL="1905" indent="-344805">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Tree>
    <p:extLst>
      <p:ext uri="{BB962C8B-B14F-4D97-AF65-F5344CB8AC3E}">
        <p14:creationId xmlns:p14="http://schemas.microsoft.com/office/powerpoint/2010/main" val="42468949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5602"/>
          <p:cNvSpPr>
            <a:spLocks noGrp="1"/>
          </p:cNvSpPr>
          <p:nvPr>
            <p:ph idx="1"/>
          </p:nvPr>
        </p:nvSpPr>
        <p:spPr>
          <a:xfrm>
            <a:off x="588214" y="1356294"/>
            <a:ext cx="8229600" cy="4678451"/>
          </a:xfrm>
        </p:spPr>
        <p:txBody>
          <a:bodyPr anchor="t"/>
          <a:lstStyle/>
          <a:p>
            <a:pPr>
              <a:spcBef>
                <a:spcPts val="600"/>
              </a:spcBef>
              <a:buClr>
                <a:srgbClr val="FF0000"/>
              </a:buClr>
              <a:buSzPct val="90000"/>
              <a:buFont typeface="Wingdings" panose="05000000000000000000" charset="0"/>
              <a:buChar char="n"/>
            </a:pPr>
            <a:r>
              <a:rPr lang="zh-CN" altLang="en-US" sz="2400" dirty="0"/>
              <a:t>应</a:t>
            </a:r>
            <a:r>
              <a:rPr lang="zh-CN" altLang="en-US" sz="2400" b="1" dirty="0">
                <a:solidFill>
                  <a:srgbClr val="FF0000"/>
                </a:solidFill>
              </a:rPr>
              <a:t>尽量从列表尾部进行元素的增加与删除操作</a:t>
            </a:r>
            <a:r>
              <a:rPr lang="zh-CN" altLang="en-US" sz="2400" dirty="0"/>
              <a:t>。</a:t>
            </a:r>
          </a:p>
          <a:p>
            <a:pPr lvl="1">
              <a:spcBef>
                <a:spcPts val="300"/>
              </a:spcBef>
              <a:spcAft>
                <a:spcPts val="0"/>
              </a:spcAft>
              <a:buClr>
                <a:srgbClr val="FF0000"/>
              </a:buClr>
              <a:buSzPct val="90000"/>
              <a:buFont typeface="Wingdings" panose="05000000000000000000" charset="0"/>
              <a:buChar char="ü"/>
            </a:pPr>
            <a:r>
              <a:rPr lang="zh-CN" altLang="en-US" sz="1800" dirty="0"/>
              <a:t>列表的</a:t>
            </a:r>
            <a:r>
              <a:rPr lang="en-US" altLang="zh-CN" sz="1800" dirty="0"/>
              <a:t>insert()</a:t>
            </a:r>
            <a:r>
              <a:rPr lang="zh-CN" altLang="en-US" sz="1800" dirty="0"/>
              <a:t>可在列表的任意位置插入元素，但由于列表的自动内存管理功能，</a:t>
            </a:r>
            <a:r>
              <a:rPr lang="en-US" altLang="zh-CN" sz="1800" dirty="0">
                <a:solidFill>
                  <a:srgbClr val="FF0000"/>
                </a:solidFill>
              </a:rPr>
              <a:t>insert()</a:t>
            </a:r>
            <a:r>
              <a:rPr lang="zh-CN" altLang="en-US" sz="1800" dirty="0">
                <a:solidFill>
                  <a:srgbClr val="FF0000"/>
                </a:solidFill>
              </a:rPr>
              <a:t>会引起插入位置之后所有元素的移动</a:t>
            </a:r>
            <a:r>
              <a:rPr lang="zh-CN" altLang="en-US" sz="1800" dirty="0"/>
              <a:t>，这会影响处理速度。</a:t>
            </a:r>
          </a:p>
          <a:p>
            <a:pPr lvl="1">
              <a:spcBef>
                <a:spcPts val="300"/>
              </a:spcBef>
              <a:spcAft>
                <a:spcPts val="0"/>
              </a:spcAft>
              <a:buClr>
                <a:srgbClr val="FF0000"/>
              </a:buClr>
              <a:buSzPct val="90000"/>
              <a:buFont typeface="Wingdings" panose="05000000000000000000" charset="0"/>
              <a:buChar char="ü"/>
            </a:pPr>
            <a:r>
              <a:rPr lang="zh-CN" altLang="en-US" sz="1800" dirty="0"/>
              <a:t>类似的还有后面介绍的</a:t>
            </a:r>
            <a:r>
              <a:rPr lang="en-US" altLang="zh-CN" sz="1800" dirty="0">
                <a:solidFill>
                  <a:srgbClr val="0000FF"/>
                </a:solidFill>
              </a:rPr>
              <a:t>remove()</a:t>
            </a:r>
            <a:r>
              <a:rPr lang="zh-CN" altLang="en-US" sz="1800" dirty="0">
                <a:solidFill>
                  <a:srgbClr val="0000FF"/>
                </a:solidFill>
              </a:rPr>
              <a:t>方法</a:t>
            </a:r>
            <a:r>
              <a:rPr lang="zh-CN" altLang="en-US" sz="1800" dirty="0"/>
              <a:t>以及使用</a:t>
            </a:r>
            <a:r>
              <a:rPr lang="en-US" altLang="zh-CN" sz="1800" dirty="0">
                <a:solidFill>
                  <a:srgbClr val="0000FF"/>
                </a:solidFill>
              </a:rPr>
              <a:t>pop()</a:t>
            </a:r>
            <a:r>
              <a:rPr lang="zh-CN" altLang="en-US" sz="1800" dirty="0">
                <a:solidFill>
                  <a:srgbClr val="0000FF"/>
                </a:solidFill>
              </a:rPr>
              <a:t>函数</a:t>
            </a:r>
            <a:r>
              <a:rPr lang="zh-CN" altLang="en-US" sz="1800" dirty="0"/>
              <a:t>弹出列表非尾部元素和使用</a:t>
            </a:r>
            <a:r>
              <a:rPr lang="en-US" altLang="zh-CN" sz="1800" dirty="0">
                <a:solidFill>
                  <a:srgbClr val="0000FF"/>
                </a:solidFill>
              </a:rPr>
              <a:t>del</a:t>
            </a:r>
            <a:r>
              <a:rPr lang="zh-CN" altLang="en-US" sz="1800" dirty="0">
                <a:solidFill>
                  <a:srgbClr val="0000FF"/>
                </a:solidFill>
              </a:rPr>
              <a:t>命令</a:t>
            </a:r>
            <a:r>
              <a:rPr lang="zh-CN" altLang="en-US" sz="1800" dirty="0"/>
              <a:t>删除列表非尾部元素的情况。</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6626"/>
          <p:cNvSpPr txBox="1">
            <a:spLocks/>
          </p:cNvSpPr>
          <p:nvPr/>
        </p:nvSpPr>
        <p:spPr bwMode="auto">
          <a:xfrm>
            <a:off x="1355837" y="3006601"/>
            <a:ext cx="3580130" cy="3518743"/>
          </a:xfrm>
          <a:prstGeom prst="rect">
            <a:avLst/>
          </a:prstGeom>
          <a:noFill/>
          <a:ln w="28575">
            <a:solidFill>
              <a:srgbClr val="FF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zh-CN" altLang="en-US" sz="1200" dirty="0">
                <a:solidFill>
                  <a:srgbClr val="0000FF"/>
                </a:solidFill>
                <a:latin typeface="Consolas" panose="020B0609020204030204" charset="0"/>
              </a:rPr>
              <a:t>import</a:t>
            </a:r>
            <a:r>
              <a:rPr lang="zh-CN" altLang="en-US" sz="1200" dirty="0">
                <a:latin typeface="Consolas" panose="020B0609020204030204" charset="0"/>
              </a:rPr>
              <a:t> time</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Insert():</a:t>
            </a:r>
          </a:p>
          <a:p>
            <a:pPr marL="1905" indent="-344805">
              <a:lnSpc>
                <a:spcPct val="80000"/>
              </a:lnSpc>
              <a:buSzPct val="90000"/>
              <a:buFont typeface="Arial" charset="0"/>
              <a:buNone/>
            </a:pPr>
            <a:r>
              <a:rPr lang="zh-CN" altLang="en-US" sz="1200" dirty="0">
                <a:latin typeface="Consolas" panose="020B0609020204030204" charset="0"/>
              </a:rPr>
              <a:t>    a = []</a:t>
            </a:r>
          </a:p>
          <a:p>
            <a:pPr marL="1905" indent="-344805">
              <a:lnSpc>
                <a:spcPct val="80000"/>
              </a:lnSpc>
              <a:buSzPct val="90000"/>
              <a:buFont typeface="Arial" charset="0"/>
              <a:buNone/>
            </a:pPr>
            <a:r>
              <a:rPr lang="zh-CN" altLang="en-US" sz="1200" dirty="0">
                <a:latin typeface="Consolas" panose="020B0609020204030204" charset="0"/>
              </a:rPr>
              <a:t>    </a:t>
            </a: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range(10000):</a:t>
            </a:r>
          </a:p>
          <a:p>
            <a:pPr marL="1905" indent="-344805">
              <a:lnSpc>
                <a:spcPct val="80000"/>
              </a:lnSpc>
              <a:buSzPct val="90000"/>
              <a:buFont typeface="Arial" charset="0"/>
              <a:buNone/>
            </a:pPr>
            <a:r>
              <a:rPr lang="zh-CN" altLang="en-US" sz="1200" dirty="0">
                <a:latin typeface="Consolas" panose="020B0609020204030204" charset="0"/>
              </a:rPr>
              <a:t>        a.insert(0, i)</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Append():</a:t>
            </a:r>
          </a:p>
          <a:p>
            <a:pPr marL="1905" indent="-344805">
              <a:lnSpc>
                <a:spcPct val="80000"/>
              </a:lnSpc>
              <a:buSzPct val="90000"/>
              <a:buFont typeface="Arial" charset="0"/>
              <a:buNone/>
            </a:pPr>
            <a:r>
              <a:rPr lang="zh-CN" altLang="en-US" sz="1200" dirty="0">
                <a:latin typeface="Consolas" panose="020B0609020204030204" charset="0"/>
              </a:rPr>
              <a:t>    a = []</a:t>
            </a:r>
          </a:p>
          <a:p>
            <a:pPr marL="1905" indent="-344805">
              <a:lnSpc>
                <a:spcPct val="80000"/>
              </a:lnSpc>
              <a:buSzPct val="90000"/>
              <a:buFont typeface="Arial" charset="0"/>
              <a:buNone/>
            </a:pPr>
            <a:r>
              <a:rPr lang="zh-CN" altLang="en-US" sz="1200" dirty="0">
                <a:latin typeface="Consolas" panose="020B0609020204030204" charset="0"/>
              </a:rPr>
              <a:t>    for i in range(10000):</a:t>
            </a:r>
          </a:p>
          <a:p>
            <a:pPr marL="1905" indent="-344805">
              <a:lnSpc>
                <a:spcPct val="80000"/>
              </a:lnSpc>
              <a:buSzPct val="90000"/>
              <a:buFont typeface="Arial" charset="0"/>
              <a:buNone/>
            </a:pPr>
            <a:r>
              <a:rPr lang="zh-CN" altLang="en-US" sz="1200" dirty="0">
                <a:latin typeface="Consolas" panose="020B0609020204030204" charset="0"/>
              </a:rPr>
              <a:t>        a.append(i)</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latin typeface="Consolas" panose="020B0609020204030204" charset="0"/>
              </a:rPr>
              <a:t>start = time.time()</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charset="0"/>
              <a:buNone/>
            </a:pPr>
            <a:r>
              <a:rPr lang="zh-CN" altLang="en-US" sz="1200" dirty="0">
                <a:latin typeface="Consolas" panose="020B0609020204030204" charset="0"/>
              </a:rPr>
              <a:t>    Insert()</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Insert:</a:t>
            </a:r>
            <a:r>
              <a:rPr lang="en-US" altLang="zh-CN" sz="1200" dirty="0">
                <a:latin typeface="Consolas" panose="020B0609020204030204" charset="0"/>
              </a:rPr>
              <a:t>'</a:t>
            </a:r>
            <a:r>
              <a:rPr lang="zh-CN" altLang="en-US" sz="1200" dirty="0">
                <a:latin typeface="Consolas" panose="020B0609020204030204" charset="0"/>
              </a:rPr>
              <a:t>, time.time()-start</a:t>
            </a:r>
            <a:r>
              <a:rPr lang="en-US" altLang="zh-CN" sz="1200" dirty="0">
                <a:latin typeface="Consolas" panose="020B0609020204030204" charset="0"/>
              </a:rPr>
              <a:t>)</a:t>
            </a:r>
          </a:p>
          <a:p>
            <a:pPr marL="1905" indent="-344805">
              <a:lnSpc>
                <a:spcPct val="50000"/>
              </a:lnSpc>
              <a:spcBef>
                <a:spcPts val="0"/>
              </a:spcBef>
              <a:buSzPct val="90000"/>
              <a:buFont typeface="Arial" charset="0"/>
              <a:buNone/>
            </a:pPr>
            <a:endParaRPr lang="en-US" altLang="zh-CN" sz="1200" dirty="0">
              <a:latin typeface="Consolas" panose="020B0609020204030204" charset="0"/>
            </a:endParaRPr>
          </a:p>
          <a:p>
            <a:pPr marL="1905" indent="-344805">
              <a:lnSpc>
                <a:spcPct val="80000"/>
              </a:lnSpc>
              <a:buSzPct val="90000"/>
              <a:buFont typeface="Arial" charset="0"/>
              <a:buNone/>
            </a:pPr>
            <a:r>
              <a:rPr lang="zh-CN" altLang="en-US" sz="1200" dirty="0">
                <a:latin typeface="Consolas" panose="020B0609020204030204" charset="0"/>
              </a:rPr>
              <a:t>start = time.time()</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charset="0"/>
              <a:buNone/>
            </a:pPr>
            <a:r>
              <a:rPr lang="zh-CN" altLang="en-US" sz="1200" dirty="0">
                <a:latin typeface="Consolas" panose="020B0609020204030204" charset="0"/>
              </a:rPr>
              <a:t>    Append()</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Append:</a:t>
            </a:r>
            <a:r>
              <a:rPr lang="en-US" altLang="zh-CN" sz="1200" dirty="0">
                <a:latin typeface="Consolas" panose="020B0609020204030204" charset="0"/>
              </a:rPr>
              <a:t>'</a:t>
            </a:r>
            <a:r>
              <a:rPr lang="zh-CN" altLang="en-US" sz="1200" dirty="0">
                <a:latin typeface="Consolas" panose="020B0609020204030204" charset="0"/>
              </a:rPr>
              <a:t>, time.time()-start</a:t>
            </a:r>
            <a:r>
              <a:rPr lang="en-US" altLang="zh-CN" sz="1200" dirty="0">
                <a:latin typeface="Consolas" panose="020B0609020204030204" charset="0"/>
              </a:rPr>
              <a:t>)</a:t>
            </a:r>
            <a:endParaRPr lang="zh-CN" altLang="en-US" sz="1200" dirty="0">
              <a:latin typeface="Consolas" panose="020B0609020204030204" charset="0"/>
            </a:endParaRPr>
          </a:p>
        </p:txBody>
      </p:sp>
      <p:sp>
        <p:nvSpPr>
          <p:cNvPr id="12" name="文本占位符 26626"/>
          <p:cNvSpPr>
            <a:spLocks noGrp="1"/>
          </p:cNvSpPr>
          <p:nvPr/>
        </p:nvSpPr>
        <p:spPr>
          <a:xfrm>
            <a:off x="4958812" y="3006601"/>
            <a:ext cx="2618643" cy="3148563"/>
          </a:xfrm>
          <a:prstGeom prst="rect">
            <a:avLst/>
          </a:prstGeom>
          <a:noFill/>
          <a:ln w="9525">
            <a:noFill/>
          </a:ln>
        </p:spPr>
        <p:txBody>
          <a:bodyPr anchor="t"/>
          <a:lstStyle/>
          <a:p>
            <a:pPr marL="1905" indent="-344805">
              <a:lnSpc>
                <a:spcPct val="80000"/>
              </a:lnSpc>
              <a:spcBef>
                <a:spcPct val="20000"/>
              </a:spcBef>
              <a:buClr>
                <a:schemeClr val="hlink"/>
              </a:buClr>
              <a:buSzPct val="90000"/>
            </a:pPr>
            <a:r>
              <a:rPr lang="zh-CN" altLang="en-US" dirty="0">
                <a:latin typeface="Arial" panose="020B0604020202020204" pitchFamily="34" charset="0"/>
                <a:ea typeface="宋体" panose="02010600030101010101" pitchFamily="2" charset="-122"/>
              </a:rPr>
              <a:t>左侧代码运行结果如下：</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Insert: 0.3450195789337158</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Append: 0.009000301361083984</a:t>
            </a:r>
            <a:endParaRPr lang="zh-CN" altLang="en-US" sz="1200" dirty="0">
              <a:solidFill>
                <a:srgbClr val="0000FF"/>
              </a:solidFill>
              <a:latin typeface="Consolas" panose="020B0609020204030204" charset="0"/>
              <a:ea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Tree>
    <p:extLst>
      <p:ext uri="{BB962C8B-B14F-4D97-AF65-F5344CB8AC3E}">
        <p14:creationId xmlns:p14="http://schemas.microsoft.com/office/powerpoint/2010/main" val="21980590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7650"/>
          <p:cNvSpPr>
            <a:spLocks noGrp="1"/>
          </p:cNvSpPr>
          <p:nvPr>
            <p:ph idx="1"/>
          </p:nvPr>
        </p:nvSpPr>
        <p:spPr>
          <a:xfrm>
            <a:off x="539552" y="1414845"/>
            <a:ext cx="8229600" cy="3886363"/>
          </a:xfrm>
        </p:spPr>
        <p:txBody>
          <a:bodyPr anchor="t"/>
          <a:lstStyle/>
          <a:p>
            <a:pPr marL="1905" indent="-344805">
              <a:spcBef>
                <a:spcPts val="300"/>
              </a:spcBef>
              <a:buSzPct val="90000"/>
              <a:buNone/>
            </a:pPr>
            <a:r>
              <a:rPr lang="zh-CN" altLang="en-US" sz="2000" b="1" dirty="0"/>
              <a:t>（</a:t>
            </a:r>
            <a:r>
              <a:rPr lang="en-US" altLang="zh-CN" sz="2000" b="1" dirty="0"/>
              <a:t>5</a:t>
            </a:r>
            <a:r>
              <a:rPr lang="zh-CN" altLang="en-US" sz="2000" b="1" dirty="0"/>
              <a:t>）</a:t>
            </a:r>
            <a:r>
              <a:rPr lang="zh-CN" altLang="en-US" sz="2000" b="1" dirty="0">
                <a:solidFill>
                  <a:srgbClr val="FF0000"/>
                </a:solidFill>
              </a:rPr>
              <a:t>使用乘法来扩展列表对象</a:t>
            </a:r>
            <a:r>
              <a:rPr lang="zh-CN" altLang="en-US" sz="2000" b="1" dirty="0"/>
              <a:t>，将列表与整数相乘，</a:t>
            </a:r>
            <a:r>
              <a:rPr lang="zh-CN" altLang="en-US" sz="2000" b="1" dirty="0">
                <a:solidFill>
                  <a:srgbClr val="FF0000"/>
                </a:solidFill>
              </a:rPr>
              <a:t>生成一个新列表</a:t>
            </a:r>
            <a:r>
              <a:rPr lang="zh-CN" altLang="en-US" sz="2000" b="1" dirty="0"/>
              <a:t>，</a:t>
            </a:r>
            <a:endParaRPr lang="en-US" altLang="zh-CN" sz="2000" b="1" dirty="0"/>
          </a:p>
          <a:p>
            <a:pPr marL="1905" indent="-344805">
              <a:spcBef>
                <a:spcPts val="300"/>
              </a:spcBef>
              <a:buSzPct val="90000"/>
              <a:buNone/>
            </a:pPr>
            <a:r>
              <a:rPr lang="en-US" altLang="zh-CN" sz="2000" b="1" dirty="0"/>
              <a:t>          </a:t>
            </a:r>
            <a:r>
              <a:rPr lang="zh-CN" altLang="en-US" sz="2000" b="1" dirty="0"/>
              <a:t>新列表是原列表中元素的重复。</a:t>
            </a:r>
            <a:endParaRPr lang="en-US" altLang="zh-CN" sz="2000" b="1" dirty="0"/>
          </a:p>
          <a:p>
            <a:pPr marL="401955" lvl="1" indent="-344805">
              <a:spcBef>
                <a:spcPct val="0"/>
              </a:spcBef>
              <a:buClr>
                <a:srgbClr val="FF0000"/>
              </a:buClr>
              <a:buSzPct val="90000"/>
              <a:buFont typeface="Wingdings" panose="05000000000000000000" pitchFamily="2" charset="2"/>
              <a:buChar char="ü"/>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[3,5,7]</a:t>
            </a:r>
          </a:p>
          <a:p>
            <a:pPr marL="57150" lvl="1" indent="0">
              <a:spcBef>
                <a:spcPct val="0"/>
              </a:spcBef>
              <a:buClr>
                <a:srgbClr val="FF0000"/>
              </a:buClr>
              <a:buSzPct val="90000"/>
              <a:buNone/>
            </a:pPr>
            <a:r>
              <a:rPr lang="en-US" altLang="zh-CN" sz="1400" dirty="0">
                <a:latin typeface="Consolas" panose="020B0609020204030204" charset="0"/>
              </a:rPr>
              <a:t>    &gt;&gt;&gt; </a:t>
            </a:r>
            <a:r>
              <a:rPr lang="en-US" altLang="zh-CN" sz="1400" dirty="0" err="1">
                <a:latin typeface="Consolas" panose="020B0609020204030204" charset="0"/>
              </a:rPr>
              <a:t>bList</a:t>
            </a:r>
            <a:r>
              <a:rPr lang="en-US" altLang="zh-CN" sz="1400" dirty="0">
                <a:latin typeface="Consolas" panose="020B0609020204030204" charset="0"/>
              </a:rPr>
              <a:t> = </a:t>
            </a:r>
            <a:r>
              <a:rPr lang="en-US" altLang="zh-CN" sz="1400" dirty="0" err="1">
                <a:latin typeface="Consolas" panose="020B0609020204030204" charset="0"/>
              </a:rPr>
              <a:t>aList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latin typeface="Consolas" panose="020B0609020204030204" charset="0"/>
              </a:rPr>
              <a:t>    &gt;&gt;&gt; id(</a:t>
            </a:r>
            <a:r>
              <a:rPr lang="en-US" altLang="zh-CN" sz="1400" dirty="0" err="1">
                <a:latin typeface="Consolas" panose="020B0609020204030204" charset="0"/>
              </a:rPr>
              <a:t>aList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r>
              <a:rPr lang="en-US" altLang="zh-CN" sz="1400" dirty="0">
                <a:latin typeface="Consolas" panose="020B0609020204030204" charset="0"/>
              </a:rPr>
              <a:t>&gt;&gt;&gt; id(</a:t>
            </a:r>
            <a:r>
              <a:rPr lang="en-US" altLang="zh-CN" sz="1400" dirty="0" err="1">
                <a:latin typeface="Consolas" panose="020B0609020204030204" charset="0"/>
              </a:rPr>
              <a:t>bList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endParaRPr lang="en-US" altLang="zh-CN" sz="140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419872" y="2060848"/>
            <a:ext cx="4572000" cy="1600438"/>
          </a:xfrm>
          <a:prstGeom prst="rect">
            <a:avLst/>
          </a:prstGeom>
        </p:spPr>
        <p:txBody>
          <a:bodyPr>
            <a:spAutoFit/>
          </a:bodyPr>
          <a:lstStyle/>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a:t>
            </a:r>
            <a:r>
              <a:rPr lang="en-US" altLang="zh-CN" sz="1400" dirty="0" err="1">
                <a:latin typeface="Consolas" panose="020B0609020204030204" charset="0"/>
              </a:rPr>
              <a:t>aList</a:t>
            </a:r>
            <a:r>
              <a:rPr lang="en-US" altLang="zh-CN" sz="1400" dirty="0">
                <a:latin typeface="Consolas" panose="020B0609020204030204" charset="0"/>
              </a:rPr>
              <a:t>*3</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 5, 7, 3, 5, 7, 3, 5, 7]</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bList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[3,5,7]</a:t>
            </a:r>
          </a:p>
          <a:p>
            <a:pPr marL="57150" lvl="1">
              <a:buClr>
                <a:srgbClr val="FF0000"/>
              </a:buClr>
              <a:buSzPct val="90000"/>
            </a:pPr>
            <a:r>
              <a:rPr lang="en-US" altLang="zh-CN" sz="1400" dirty="0">
                <a:latin typeface="Consolas" panose="020B0609020204030204" charset="0"/>
              </a:rPr>
              <a:t>&gt;&gt;&gt; id(</a:t>
            </a:r>
            <a:r>
              <a:rPr lang="en-US" altLang="zh-CN" sz="1400" dirty="0" err="1">
                <a:latin typeface="Consolas" panose="020B0609020204030204" charset="0"/>
              </a:rPr>
              <a:t>aList</a:t>
            </a:r>
            <a:r>
              <a:rPr lang="en-US" altLang="zh-CN" sz="1400" dirty="0">
                <a:latin typeface="Consolas" panose="020B0609020204030204" charset="0"/>
              </a:rPr>
              <a:t>), id(</a:t>
            </a:r>
            <a:r>
              <a:rPr lang="en-US" altLang="zh-CN" sz="1400" dirty="0" err="1">
                <a:latin typeface="Consolas" panose="020B0609020204030204" charset="0"/>
              </a:rPr>
              <a:t>bList</a:t>
            </a:r>
            <a:r>
              <a:rPr lang="en-US" altLang="zh-CN" sz="1400" dirty="0">
                <a:latin typeface="Consolas" panose="020B0609020204030204" charset="0"/>
              </a:rPr>
              <a:t>)</a:t>
            </a:r>
          </a:p>
          <a:p>
            <a:pPr marL="57150" lvl="1">
              <a:buClr>
                <a:srgbClr val="FF0000"/>
              </a:buClr>
              <a:buSzPct val="90000"/>
            </a:pPr>
            <a:r>
              <a:rPr lang="en-US" altLang="zh-CN" sz="1400" dirty="0">
                <a:solidFill>
                  <a:srgbClr val="0000FF"/>
                </a:solidFill>
                <a:latin typeface="Consolas" panose="020B0609020204030204" charset="0"/>
              </a:rPr>
              <a:t>(57092680, 57091464)</a:t>
            </a:r>
          </a:p>
        </p:txBody>
      </p:sp>
      <p:sp>
        <p:nvSpPr>
          <p:cNvPr id="12" name="文本占位符 28674"/>
          <p:cNvSpPr txBox="1">
            <a:spLocks/>
          </p:cNvSpPr>
          <p:nvPr/>
        </p:nvSpPr>
        <p:spPr bwMode="auto">
          <a:xfrm>
            <a:off x="592059" y="3594273"/>
            <a:ext cx="822960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n"/>
            </a:pPr>
            <a:r>
              <a:rPr lang="zh-CN" altLang="en-US" sz="2000" b="1" noProof="1"/>
              <a:t>当使用</a:t>
            </a:r>
            <a:r>
              <a:rPr lang="en-US" altLang="zh-CN" sz="2000" b="1" noProof="1"/>
              <a:t>*</a:t>
            </a:r>
            <a:r>
              <a:rPr lang="zh-CN" altLang="en-US" sz="2000" b="1" noProof="1"/>
              <a:t>运算符将包含列表的列表重复并创建新列表时，并不是复制子列表值，而是</a:t>
            </a:r>
            <a:r>
              <a:rPr lang="zh-CN" altLang="en-US" sz="2000" b="1" noProof="1">
                <a:solidFill>
                  <a:srgbClr val="FF0000"/>
                </a:solidFill>
              </a:rPr>
              <a:t>复制已有元素的引用</a:t>
            </a:r>
            <a:r>
              <a:rPr lang="zh-CN" altLang="en-US" sz="2000" b="1" noProof="1"/>
              <a:t>。因此，当修改其中一个值时，相应的引用也会被修改。</a:t>
            </a:r>
          </a:p>
          <a:p>
            <a:pPr marL="1905" indent="-344805">
              <a:lnSpc>
                <a:spcPct val="80000"/>
              </a:lnSpc>
              <a:buClr>
                <a:srgbClr val="FF0000"/>
              </a:buClr>
              <a:buFont typeface="Wingdings" panose="05000000000000000000" pitchFamily="2" charset="2"/>
              <a:buChar char="ü"/>
            </a:pPr>
            <a:endParaRPr lang="zh-CN" altLang="en-US" sz="1350" noProof="1"/>
          </a:p>
        </p:txBody>
      </p:sp>
      <p:sp>
        <p:nvSpPr>
          <p:cNvPr id="4" name="矩形 3"/>
          <p:cNvSpPr/>
          <p:nvPr/>
        </p:nvSpPr>
        <p:spPr>
          <a:xfrm>
            <a:off x="762985" y="4687608"/>
            <a:ext cx="4788502" cy="1298817"/>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en-US" altLang="zh-CN" sz="1400" noProof="1">
                <a:latin typeface="Consolas" panose="020B0609020204030204" charset="0"/>
              </a:rPr>
              <a:t>&gt;&gt;&gt; x = [[None] * 2] * 3</a:t>
            </a:r>
          </a:p>
          <a:p>
            <a:pPr marL="1905" indent="-344805">
              <a:lnSpc>
                <a:spcPct val="80000"/>
              </a:lnSpc>
              <a:buFont typeface="Arial" charset="0"/>
              <a:buNone/>
            </a:pPr>
            <a:r>
              <a:rPr lang="en-US" altLang="zh-CN" sz="1400" noProof="1">
                <a:latin typeface="Consolas" panose="020B0609020204030204" charset="0"/>
              </a:rPr>
              <a:t>   &gt;&gt;&gt; x</a:t>
            </a:r>
          </a:p>
          <a:p>
            <a:pPr marL="1905" indent="-344805">
              <a:lnSpc>
                <a:spcPct val="80000"/>
              </a:lnSpc>
              <a:buFont typeface="Arial" charset="0"/>
              <a:buNone/>
            </a:pPr>
            <a:r>
              <a:rPr lang="en-US" altLang="zh-CN" sz="1400" noProof="1">
                <a:solidFill>
                  <a:srgbClr val="0000FF"/>
                </a:solidFill>
                <a:latin typeface="Consolas" panose="020B0609020204030204" charset="0"/>
              </a:rPr>
              <a:t>   [[None, None], [None, None], [None, None]]</a:t>
            </a:r>
          </a:p>
          <a:p>
            <a:pPr marL="1905" indent="-344805">
              <a:lnSpc>
                <a:spcPct val="80000"/>
              </a:lnSpc>
              <a:buFont typeface="Arial" charset="0"/>
              <a:buNone/>
            </a:pPr>
            <a:r>
              <a:rPr lang="en-US" altLang="zh-CN" sz="1400" noProof="1">
                <a:latin typeface="Consolas" panose="020B0609020204030204" charset="0"/>
              </a:rPr>
              <a:t>   &gt;&gt;&gt; x[0][0] = 5</a:t>
            </a:r>
          </a:p>
          <a:p>
            <a:pPr marL="1905" indent="-344805">
              <a:lnSpc>
                <a:spcPct val="80000"/>
              </a:lnSpc>
              <a:buFont typeface="Arial" charset="0"/>
              <a:buNone/>
            </a:pPr>
            <a:r>
              <a:rPr lang="en-US" altLang="zh-CN" sz="1400" noProof="1">
                <a:latin typeface="Consolas" panose="020B0609020204030204" charset="0"/>
              </a:rPr>
              <a:t>   &gt;&gt;&gt; x</a:t>
            </a:r>
          </a:p>
          <a:p>
            <a:pPr marL="1905" indent="-344805">
              <a:lnSpc>
                <a:spcPct val="80000"/>
              </a:lnSpc>
              <a:buFont typeface="Arial" charset="0"/>
              <a:buNone/>
            </a:pPr>
            <a:r>
              <a:rPr lang="en-US" altLang="zh-CN" sz="1400" noProof="1">
                <a:solidFill>
                  <a:srgbClr val="0000FF"/>
                </a:solidFill>
                <a:latin typeface="Consolas" panose="020B0609020204030204" charset="0"/>
              </a:rPr>
              <a:t>   [[5, None], [5, None], [5, None]]</a:t>
            </a:r>
          </a:p>
          <a:p>
            <a:pPr marL="1905" indent="-344805">
              <a:lnSpc>
                <a:spcPct val="80000"/>
              </a:lnSpc>
              <a:buFont typeface="Arial" charset="0"/>
              <a:buNone/>
            </a:pPr>
            <a:r>
              <a:rPr lang="en-US" altLang="zh-CN" sz="1400" noProof="1">
                <a:latin typeface="Consolas" panose="020B0609020204030204" charset="0"/>
              </a:rPr>
              <a:t>   </a:t>
            </a:r>
            <a:endParaRPr lang="en-US" altLang="zh-CN" sz="1400" noProof="1">
              <a:solidFill>
                <a:srgbClr val="0000FF"/>
              </a:solidFill>
              <a:latin typeface="Consolas" panose="020B0609020204030204" charset="0"/>
            </a:endParaRPr>
          </a:p>
        </p:txBody>
      </p:sp>
      <p:grpSp>
        <p:nvGrpSpPr>
          <p:cNvPr id="55" name="组合 54"/>
          <p:cNvGrpSpPr/>
          <p:nvPr/>
        </p:nvGrpSpPr>
        <p:grpSpPr>
          <a:xfrm>
            <a:off x="4897007" y="4468386"/>
            <a:ext cx="3635433" cy="840439"/>
            <a:chOff x="4510557" y="4468386"/>
            <a:chExt cx="3635433" cy="840439"/>
          </a:xfrm>
        </p:grpSpPr>
        <p:sp>
          <p:nvSpPr>
            <p:cNvPr id="15" name="矩形 14"/>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7" name="矩形 16">
              <a:extLst>
                <a:ext uri="{FF2B5EF4-FFF2-40B4-BE49-F238E27FC236}">
                  <a16:creationId xmlns:a16="http://schemas.microsoft.com/office/drawing/2014/main" id="{A7D3205B-9A1F-4D61-8730-94013F4E94DD}"/>
                </a:ext>
              </a:extLst>
            </p:cNvPr>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13" name="直接箭头连接符 12"/>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1" name="文本框 30"/>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cxnSp>
          <p:nvCxnSpPr>
            <p:cNvPr id="32" name="直接箭头连接符 31"/>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37" name="直接箭头连接符 3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sp>
          <p:nvSpPr>
            <p:cNvPr id="39" name="矩形 3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 name="文本框 3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41" name="直接箭头连接符 4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3" name="文本框 4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sp>
          <p:nvSpPr>
            <p:cNvPr id="45" name="矩形 44"/>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46" name="直接箭头连接符 45"/>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cxnSp>
          <p:nvCxnSpPr>
            <p:cNvPr id="48" name="直接箭头连接符 47"/>
            <p:cNvCxnSpPr/>
            <p:nvPr/>
          </p:nvCxnSpPr>
          <p:spPr>
            <a:xfrm flipV="1">
              <a:off x="7268046" y="5125252"/>
              <a:ext cx="571631" cy="3956"/>
            </a:xfrm>
            <a:prstGeom prst="straightConnector1">
              <a:avLst/>
            </a:prstGeom>
            <a:ln>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7" idx="2"/>
            </p:cNvCxnSpPr>
            <p:nvPr/>
          </p:nvCxnSpPr>
          <p:spPr>
            <a:xfrm flipV="1">
              <a:off x="7835159" y="4841449"/>
              <a:ext cx="0" cy="28380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897007" y="5478224"/>
            <a:ext cx="3655149" cy="840439"/>
            <a:chOff x="4897007" y="5478224"/>
            <a:chExt cx="3655149" cy="840439"/>
          </a:xfrm>
        </p:grpSpPr>
        <p:grpSp>
          <p:nvGrpSpPr>
            <p:cNvPr id="58" name="组合 57"/>
            <p:cNvGrpSpPr/>
            <p:nvPr/>
          </p:nvGrpSpPr>
          <p:grpSpPr>
            <a:xfrm>
              <a:off x="4897007" y="5478224"/>
              <a:ext cx="3635433" cy="840439"/>
              <a:chOff x="4510557" y="4468386"/>
              <a:chExt cx="3635433" cy="840439"/>
            </a:xfrm>
          </p:grpSpPr>
          <p:sp>
            <p:nvSpPr>
              <p:cNvPr id="59" name="矩形 58"/>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59">
                <a:extLst>
                  <a:ext uri="{FF2B5EF4-FFF2-40B4-BE49-F238E27FC236}">
                    <a16:creationId xmlns:a16="http://schemas.microsoft.com/office/drawing/2014/main" id="{A7D3205B-9A1F-4D61-8730-94013F4E94DD}"/>
                  </a:ext>
                </a:extLst>
              </p:cNvPr>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61" name="文本框 60"/>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62" name="直接箭头连接符 61"/>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4" name="文本框 63"/>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cxnSp>
            <p:nvCxnSpPr>
              <p:cNvPr id="65" name="直接箭头连接符 64"/>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67" name="直接箭头连接符 6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sp>
            <p:nvSpPr>
              <p:cNvPr id="69" name="矩形 6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0" name="文本框 6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71" name="直接箭头连接符 7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3" name="文本框 7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sp>
            <p:nvSpPr>
              <p:cNvPr id="74" name="矩形 73"/>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75" name="直接箭头连接符 74"/>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grpSp>
        <p:grpSp>
          <p:nvGrpSpPr>
            <p:cNvPr id="56" name="组合 55"/>
            <p:cNvGrpSpPr/>
            <p:nvPr/>
          </p:nvGrpSpPr>
          <p:grpSpPr>
            <a:xfrm>
              <a:off x="7669530" y="5940828"/>
              <a:ext cx="882626" cy="360362"/>
              <a:chOff x="7669530" y="5940828"/>
              <a:chExt cx="882626" cy="360362"/>
            </a:xfrm>
          </p:grpSpPr>
          <p:sp>
            <p:nvSpPr>
              <p:cNvPr id="79" name="矩形 78">
                <a:extLst>
                  <a:ext uri="{FF2B5EF4-FFF2-40B4-BE49-F238E27FC236}">
                    <a16:creationId xmlns:a16="http://schemas.microsoft.com/office/drawing/2014/main" id="{A7D3205B-9A1F-4D61-8730-94013F4E94DD}"/>
                  </a:ext>
                </a:extLst>
              </p:cNvPr>
              <p:cNvSpPr/>
              <p:nvPr/>
            </p:nvSpPr>
            <p:spPr>
              <a:xfrm>
                <a:off x="7930494" y="5940828"/>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5</a:t>
                </a:r>
                <a:endParaRPr lang="zh-CN" altLang="zh-CN" sz="1400" noProof="1">
                  <a:effectLst>
                    <a:outerShdw blurRad="38100" dist="38100" dir="2700000" algn="tl">
                      <a:srgbClr val="FFFFFF"/>
                    </a:outerShdw>
                  </a:effectLst>
                  <a:latin typeface="Arial" panose="020B0604020202020204" pitchFamily="34" charset="0"/>
                </a:endParaRPr>
              </a:p>
            </p:txBody>
          </p:sp>
          <p:cxnSp>
            <p:nvCxnSpPr>
              <p:cNvPr id="80" name="直接箭头连接符 79"/>
              <p:cNvCxnSpPr/>
              <p:nvPr/>
            </p:nvCxnSpPr>
            <p:spPr>
              <a:xfrm flipV="1">
                <a:off x="7669530" y="6125638"/>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Tree>
    <p:extLst>
      <p:ext uri="{BB962C8B-B14F-4D97-AF65-F5344CB8AC3E}">
        <p14:creationId xmlns:p14="http://schemas.microsoft.com/office/powerpoint/2010/main" val="14160308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additive="base">
                                        <p:cTn id="85" dur="500" fill="hold"/>
                                        <p:tgtEl>
                                          <p:spTgt spid="55"/>
                                        </p:tgtEl>
                                        <p:attrNameLst>
                                          <p:attrName>ppt_x</p:attrName>
                                        </p:attrNameLst>
                                      </p:cBhvr>
                                      <p:tavLst>
                                        <p:tav tm="0">
                                          <p:val>
                                            <p:strVal val="#ppt_x"/>
                                          </p:val>
                                        </p:tav>
                                        <p:tav tm="100000">
                                          <p:val>
                                            <p:strVal val="#ppt_x"/>
                                          </p:val>
                                        </p:tav>
                                      </p:tavLst>
                                    </p:anim>
                                    <p:anim calcmode="lin" valueType="num">
                                      <p:cBhvr additive="base">
                                        <p:cTn id="8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5" end="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additive="base">
                                        <p:cTn id="105" dur="500" fill="hold"/>
                                        <p:tgtEl>
                                          <p:spTgt spid="57"/>
                                        </p:tgtEl>
                                        <p:attrNameLst>
                                          <p:attrName>ppt_x</p:attrName>
                                        </p:attrNameLst>
                                      </p:cBhvr>
                                      <p:tavLst>
                                        <p:tav tm="0">
                                          <p:val>
                                            <p:strVal val="#ppt_x"/>
                                          </p:val>
                                        </p:tav>
                                        <p:tav tm="100000">
                                          <p:val>
                                            <p:strVal val="#ppt_x"/>
                                          </p:val>
                                        </p:tav>
                                      </p:tavLst>
                                    </p:anim>
                                    <p:anim calcmode="lin" valueType="num">
                                      <p:cBhvr additive="base">
                                        <p:cTn id="10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9698"/>
          <p:cNvSpPr>
            <a:spLocks noGrp="1"/>
          </p:cNvSpPr>
          <p:nvPr>
            <p:ph idx="1"/>
          </p:nvPr>
        </p:nvSpPr>
        <p:spPr/>
        <p:txBody>
          <a:bodyPr anchor="t"/>
          <a:lstStyle/>
          <a:p>
            <a:pPr marL="1905" indent="-344805">
              <a:lnSpc>
                <a:spcPct val="90000"/>
              </a:lnSpc>
              <a:buSzPct val="90000"/>
              <a:buNone/>
            </a:pPr>
            <a:r>
              <a:rPr lang="zh-CN" altLang="en-US" sz="2400" b="1" dirty="0"/>
              <a:t>（</a:t>
            </a:r>
            <a:r>
              <a:rPr lang="en-US" altLang="zh-CN" sz="2400" b="1" dirty="0"/>
              <a:t>1</a:t>
            </a:r>
            <a:r>
              <a:rPr lang="zh-CN" altLang="en-US" sz="2400" b="1" dirty="0"/>
              <a:t>）使用</a:t>
            </a:r>
            <a:r>
              <a:rPr lang="en-US" altLang="zh-CN" sz="2400" b="1" dirty="0"/>
              <a:t>del</a:t>
            </a:r>
            <a:r>
              <a:rPr lang="zh-CN" altLang="en-US" sz="2400" b="1" dirty="0"/>
              <a:t>命令删除列表中的</a:t>
            </a:r>
            <a:r>
              <a:rPr lang="zh-CN" altLang="en-US" sz="2400" b="1" dirty="0">
                <a:solidFill>
                  <a:srgbClr val="FF0000"/>
                </a:solidFill>
              </a:rPr>
              <a:t>指定位置</a:t>
            </a:r>
            <a:r>
              <a:rPr lang="zh-CN" altLang="en-US" sz="2400" b="1" dirty="0"/>
              <a:t>上的元素。</a:t>
            </a:r>
          </a:p>
          <a:p>
            <a:pPr marL="1259205" lvl="3"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[3,5,7,9,11]</a:t>
            </a:r>
          </a:p>
          <a:p>
            <a:pPr marL="914400" lvl="3" indent="0">
              <a:lnSpc>
                <a:spcPct val="90000"/>
              </a:lnSpc>
              <a:buClr>
                <a:srgbClr val="FF0000"/>
              </a:buClr>
              <a:buSzPct val="90000"/>
              <a:buNone/>
            </a:pPr>
            <a:r>
              <a:rPr lang="en-US" altLang="zh-CN" sz="1600" dirty="0">
                <a:latin typeface="Consolas" panose="020B0609020204030204" charset="0"/>
              </a:rPr>
              <a:t>   &gt;&gt;&gt; del </a:t>
            </a:r>
            <a:r>
              <a:rPr lang="en-US" altLang="zh-CN" sz="1600" dirty="0" err="1">
                <a:latin typeface="Consolas" panose="020B0609020204030204" charset="0"/>
              </a:rPr>
              <a:t>aList</a:t>
            </a:r>
            <a:r>
              <a:rPr lang="en-US" altLang="zh-CN" sz="1600" dirty="0">
                <a:latin typeface="Consolas" panose="020B0609020204030204" charset="0"/>
              </a:rPr>
              <a:t>[1]</a:t>
            </a:r>
          </a:p>
          <a:p>
            <a:pPr marL="914400" lvl="3"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solidFill>
                  <a:srgbClr val="0000FF"/>
                </a:solidFill>
                <a:latin typeface="Consolas" panose="020B0609020204030204" charset="0"/>
              </a:rPr>
              <a:t>   [3, 7, 9, 11]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0722"/>
          <p:cNvSpPr txBox="1">
            <a:spLocks/>
          </p:cNvSpPr>
          <p:nvPr/>
        </p:nvSpPr>
        <p:spPr bwMode="auto">
          <a:xfrm>
            <a:off x="457200" y="2996952"/>
            <a:ext cx="879532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300"/>
              </a:spcBef>
              <a:buSzPct val="90000"/>
              <a:buNone/>
            </a:pPr>
            <a:r>
              <a:rPr lang="zh-CN" altLang="en-US" sz="2400" b="1" dirty="0"/>
              <a:t>（</a:t>
            </a:r>
            <a:r>
              <a:rPr lang="en-US" altLang="zh-CN" sz="2400" b="1" dirty="0"/>
              <a:t>2</a:t>
            </a:r>
            <a:r>
              <a:rPr lang="zh-CN" altLang="en-US" sz="2400" b="1" dirty="0"/>
              <a:t>）</a:t>
            </a:r>
            <a:r>
              <a:rPr lang="zh-CN" altLang="en-US" sz="2200" b="1" dirty="0"/>
              <a:t>使用列表的</a:t>
            </a:r>
            <a:r>
              <a:rPr lang="en-US" altLang="zh-CN" sz="2200" b="1" dirty="0"/>
              <a:t>pop()</a:t>
            </a:r>
            <a:r>
              <a:rPr lang="zh-CN" altLang="en-US" sz="2200" b="1" dirty="0"/>
              <a:t>方法</a:t>
            </a:r>
            <a:r>
              <a:rPr lang="zh-CN" altLang="en-US" sz="2200" b="1" dirty="0">
                <a:solidFill>
                  <a:srgbClr val="FF0000"/>
                </a:solidFill>
              </a:rPr>
              <a:t>删除并返回</a:t>
            </a:r>
            <a:r>
              <a:rPr lang="zh-CN" altLang="en-US" sz="2200" b="1" i="1" dirty="0">
                <a:solidFill>
                  <a:srgbClr val="FF0000"/>
                </a:solidFill>
              </a:rPr>
              <a:t>指定位置</a:t>
            </a:r>
            <a:r>
              <a:rPr lang="zh-CN" altLang="en-US" sz="2200" b="1" dirty="0"/>
              <a:t>（默认为最后一个）</a:t>
            </a:r>
            <a:endParaRPr lang="en-US" altLang="zh-CN" sz="2200" b="1" dirty="0"/>
          </a:p>
          <a:p>
            <a:pPr marL="1905" indent="-344805">
              <a:spcBef>
                <a:spcPts val="300"/>
              </a:spcBef>
              <a:buSzPct val="90000"/>
              <a:buFont typeface="Arial" charset="0"/>
              <a:buNone/>
            </a:pPr>
            <a:r>
              <a:rPr lang="zh-CN" altLang="en-US" sz="2200" b="1" dirty="0"/>
              <a:t>          上的元素，</a:t>
            </a:r>
            <a:r>
              <a:rPr lang="zh-CN" altLang="en-US" sz="2200" b="1" dirty="0">
                <a:solidFill>
                  <a:srgbClr val="0000FF"/>
                </a:solidFill>
              </a:rPr>
              <a:t>如果给定的索引超出了列表的范围则抛出异常</a:t>
            </a:r>
            <a:r>
              <a:rPr lang="zh-CN" altLang="en-US" sz="2200" b="1" dirty="0"/>
              <a:t>。</a:t>
            </a:r>
          </a:p>
          <a:p>
            <a:pPr marL="1905" indent="-344805">
              <a:lnSpc>
                <a:spcPct val="50000"/>
              </a:lnSpc>
              <a:buSzPct val="90000"/>
              <a:buFont typeface="Arial" charset="0"/>
              <a:buNone/>
            </a:pPr>
            <a:r>
              <a:rPr lang="en-US" altLang="zh-CN" sz="1500" dirty="0"/>
              <a:t> </a:t>
            </a:r>
            <a:endParaRPr lang="zh-CN" altLang="en-US" sz="1500" dirty="0"/>
          </a:p>
          <a:p>
            <a:pPr marL="1259205" lvl="3" indent="-344805">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list((3,5,7,9,11))</a:t>
            </a:r>
          </a:p>
          <a:p>
            <a:pPr marL="914400" lvl="3"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aList.pop</a:t>
            </a:r>
            <a:r>
              <a:rPr lang="en-US" altLang="zh-CN" sz="1600" dirty="0">
                <a:latin typeface="Consolas" panose="020B0609020204030204" charset="0"/>
              </a:rPr>
              <a:t>()</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11</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[3, 5, 7, 9]</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aList.pop</a:t>
            </a:r>
            <a:r>
              <a:rPr lang="en-US" altLang="zh-CN" sz="1600" dirty="0">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File "&lt;pyshell#16&gt;", line 1, in &lt;module&gt;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aList.pop</a:t>
            </a:r>
            <a:r>
              <a:rPr lang="en-US" altLang="zh-CN" sz="1600" dirty="0">
                <a:solidFill>
                  <a:srgbClr val="FF0000"/>
                </a:solidFill>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pop index out of range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spTree>
    <p:extLst>
      <p:ext uri="{BB962C8B-B14F-4D97-AF65-F5344CB8AC3E}">
        <p14:creationId xmlns:p14="http://schemas.microsoft.com/office/powerpoint/2010/main" val="18380352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379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1746"/>
          <p:cNvSpPr>
            <a:spLocks noGrp="1"/>
          </p:cNvSpPr>
          <p:nvPr>
            <p:ph idx="1"/>
          </p:nvPr>
        </p:nvSpPr>
        <p:spPr>
          <a:xfrm>
            <a:off x="560036" y="1340768"/>
            <a:ext cx="8229600" cy="4678451"/>
          </a:xfrm>
        </p:spPr>
        <p:txBody>
          <a:bodyPr anchor="t"/>
          <a:lstStyle/>
          <a:p>
            <a:pPr marL="1905" indent="-344805">
              <a:spcBef>
                <a:spcPts val="300"/>
              </a:spcBef>
              <a:buSzPct val="90000"/>
              <a:buNone/>
            </a:pPr>
            <a:r>
              <a:rPr lang="zh-CN" altLang="en-US" sz="2200" b="1" dirty="0"/>
              <a:t>（</a:t>
            </a:r>
            <a:r>
              <a:rPr lang="en-US" altLang="zh-CN" sz="2200" b="1" dirty="0"/>
              <a:t>3</a:t>
            </a:r>
            <a:r>
              <a:rPr lang="zh-CN" altLang="en-US" sz="2200" b="1" dirty="0"/>
              <a:t>）使用列表对象的</a:t>
            </a:r>
            <a:r>
              <a:rPr lang="en-US" altLang="zh-CN" sz="2200" b="1" dirty="0"/>
              <a:t>remove()</a:t>
            </a:r>
            <a:r>
              <a:rPr lang="zh-CN" altLang="en-US" sz="2200" b="1" dirty="0"/>
              <a:t>方法删除</a:t>
            </a:r>
            <a:r>
              <a:rPr lang="zh-CN" altLang="en-US" sz="2200" b="1" dirty="0">
                <a:solidFill>
                  <a:srgbClr val="FF0000"/>
                </a:solidFill>
              </a:rPr>
              <a:t>首次出现</a:t>
            </a:r>
            <a:r>
              <a:rPr lang="zh-CN" altLang="en-US" sz="2200" b="1" dirty="0"/>
              <a:t>的指定元素，如</a:t>
            </a:r>
            <a:endParaRPr lang="en-US" altLang="zh-CN" sz="2200" b="1" dirty="0"/>
          </a:p>
          <a:p>
            <a:pPr marL="1905" indent="-344805">
              <a:spcBef>
                <a:spcPts val="300"/>
              </a:spcBef>
              <a:buSzPct val="90000"/>
              <a:buNone/>
            </a:pPr>
            <a:r>
              <a:rPr lang="en-US" altLang="zh-CN" sz="2200" b="1" dirty="0"/>
              <a:t>         </a:t>
            </a:r>
            <a:r>
              <a:rPr lang="zh-CN" altLang="en-US" sz="2200" b="1" dirty="0"/>
              <a:t>果列表中不存在要删除的元素，则抛出异常。</a:t>
            </a:r>
          </a:p>
          <a:p>
            <a:pPr marL="802005" lvl="2" indent="-344805">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[3,5,7,9,7,11]</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aList.remove</a:t>
            </a:r>
            <a:r>
              <a:rPr lang="en-US" altLang="zh-CN" sz="1600" dirty="0">
                <a:latin typeface="Consolas" panose="020B0609020204030204" charset="0"/>
              </a:rPr>
              <a:t>(7)</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a:t>
            </a:r>
          </a:p>
          <a:p>
            <a:pPr marL="457200" lvl="2" indent="0">
              <a:buClr>
                <a:srgbClr val="FF0000"/>
              </a:buClr>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5, 9, 7, 11]</a:t>
            </a:r>
          </a:p>
        </p:txBody>
      </p:sp>
      <p:sp>
        <p:nvSpPr>
          <p:cNvPr id="4" name="文本占位符 32770"/>
          <p:cNvSpPr txBox="1">
            <a:spLocks/>
          </p:cNvSpPr>
          <p:nvPr/>
        </p:nvSpPr>
        <p:spPr bwMode="auto">
          <a:xfrm>
            <a:off x="770256" y="3429000"/>
            <a:ext cx="8229600" cy="23969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200" b="1" dirty="0"/>
              <a:t>代码编写好后必须要经过</a:t>
            </a:r>
            <a:r>
              <a:rPr lang="zh-CN" altLang="en-US" sz="2200" b="1" dirty="0">
                <a:solidFill>
                  <a:srgbClr val="FF0000"/>
                </a:solidFill>
              </a:rPr>
              <a:t>反复测试</a:t>
            </a:r>
            <a:r>
              <a:rPr lang="zh-CN" altLang="en-US" sz="2200" b="1" dirty="0"/>
              <a:t>，不能满足于几次测试结果正确</a:t>
            </a:r>
            <a:endParaRPr lang="en-US" altLang="zh-CN" sz="2200" b="1" dirty="0"/>
          </a:p>
          <a:p>
            <a:pPr>
              <a:lnSpc>
                <a:spcPct val="150000"/>
              </a:lnSpc>
              <a:spcBef>
                <a:spcPct val="0"/>
              </a:spcBef>
              <a:buClr>
                <a:srgbClr val="FF0000"/>
              </a:buClr>
              <a:buSzPct val="90000"/>
              <a:buFont typeface="Wingdings" panose="05000000000000000000" pitchFamily="2" charset="2"/>
              <a:buChar char="ü"/>
            </a:pPr>
            <a:r>
              <a:rPr lang="en-US" altLang="zh-CN" sz="1600" dirty="0">
                <a:latin typeface="Consolas" panose="020B0609020204030204" charset="0"/>
              </a:rPr>
              <a:t> &gt;&gt;&gt; x = [1,2,1,2,1,2,1,2,1]</a:t>
            </a:r>
          </a:p>
          <a:p>
            <a:pPr>
              <a:lnSpc>
                <a:spcPct val="85000"/>
              </a:lnSpc>
              <a:spcBef>
                <a:spcPct val="0"/>
              </a:spcBef>
              <a:buSzPct val="90000"/>
              <a:buFont typeface="Arial" charset="0"/>
              <a:buNone/>
            </a:pPr>
            <a:r>
              <a:rPr lang="en-US" altLang="zh-CN" sz="1600" dirty="0">
                <a:latin typeface="Consolas" panose="020B0609020204030204" charset="0"/>
              </a:rPr>
              <a:t>    &gt;&gt;&gt; for item in x:</a:t>
            </a:r>
          </a:p>
          <a:p>
            <a:pPr>
              <a:lnSpc>
                <a:spcPct val="85000"/>
              </a:lnSpc>
              <a:spcBef>
                <a:spcPct val="0"/>
              </a:spcBef>
              <a:buSzPct val="90000"/>
              <a:buFont typeface="Arial" charset="0"/>
              <a:buNone/>
            </a:pPr>
            <a:r>
              <a:rPr lang="en-US" altLang="zh-CN" sz="1600" dirty="0">
                <a:latin typeface="Consolas" panose="020B0609020204030204" charset="0"/>
              </a:rPr>
              <a:t>        if item == 1:</a:t>
            </a:r>
          </a:p>
          <a:p>
            <a:pPr>
              <a:lnSpc>
                <a:spcPct val="85000"/>
              </a:lnSpc>
              <a:spcBef>
                <a:spcPct val="0"/>
              </a:spcBef>
              <a:buSzPct val="90000"/>
              <a:buFont typeface="Arial" charset="0"/>
              <a:buNone/>
            </a:pPr>
            <a:r>
              <a:rPr lang="en-US" altLang="zh-CN" sz="1600" dirty="0">
                <a:latin typeface="Consolas" panose="020B0609020204030204" charset="0"/>
              </a:rPr>
              <a:t>           </a:t>
            </a:r>
            <a:r>
              <a:rPr lang="en-US" altLang="zh-CN" sz="1600" dirty="0" err="1">
                <a:latin typeface="Consolas" panose="020B0609020204030204" charset="0"/>
              </a:rPr>
              <a:t>x.remove</a:t>
            </a:r>
            <a:r>
              <a:rPr lang="en-US" altLang="zh-CN" sz="1600" dirty="0">
                <a:latin typeface="Consolas" panose="020B0609020204030204" charset="0"/>
              </a:rPr>
              <a:t>(item)</a:t>
            </a:r>
            <a:r>
              <a:rPr lang="en-US" altLang="zh-CN" sz="1350" dirty="0">
                <a:latin typeface="Consolas" panose="020B0609020204030204" charset="0"/>
              </a:rPr>
              <a:t>	</a:t>
            </a:r>
          </a:p>
          <a:p>
            <a:pPr>
              <a:lnSpc>
                <a:spcPct val="85000"/>
              </a:lnSpc>
              <a:spcBef>
                <a:spcPct val="0"/>
              </a:spcBef>
              <a:buSzPct val="90000"/>
              <a:buFont typeface="Arial" charset="0"/>
              <a:buNone/>
            </a:pPr>
            <a:endParaRPr lang="en-US" altLang="zh-CN" sz="1350" dirty="0">
              <a:latin typeface="Consolas" panose="020B0609020204030204" charset="0"/>
            </a:endParaRPr>
          </a:p>
          <a:p>
            <a:pPr>
              <a:lnSpc>
                <a:spcPct val="85000"/>
              </a:lnSpc>
              <a:spcBef>
                <a:spcPct val="0"/>
              </a:spcBef>
              <a:buSzPct val="90000"/>
              <a:buFont typeface="Arial" charset="0"/>
              <a:buNone/>
            </a:pPr>
            <a:r>
              <a:rPr lang="en-US" altLang="zh-CN" sz="1600" dirty="0">
                <a:latin typeface="Consolas" panose="020B0609020204030204" charset="0"/>
              </a:rPr>
              <a:t>    &gt;&gt;&gt; x</a:t>
            </a:r>
          </a:p>
          <a:p>
            <a:pPr>
              <a:lnSpc>
                <a:spcPct val="85000"/>
              </a:lnSpc>
              <a:spcBef>
                <a:spcPct val="0"/>
              </a:spcBef>
              <a:buSzPct val="90000"/>
              <a:buFont typeface="Arial" charset="0"/>
              <a:buNone/>
            </a:pPr>
            <a:r>
              <a:rPr lang="en-US" altLang="zh-CN" sz="1600" dirty="0">
                <a:solidFill>
                  <a:srgbClr val="0000FF"/>
                </a:solidFill>
                <a:latin typeface="Consolas" panose="020B0609020204030204" charset="0"/>
              </a:rPr>
              <a:t>    [2, 2, 2, 2]</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5" name="文本框 4"/>
          <p:cNvSpPr txBox="1"/>
          <p:nvPr/>
        </p:nvSpPr>
        <p:spPr>
          <a:xfrm>
            <a:off x="1216428" y="5825968"/>
            <a:ext cx="3960440" cy="723275"/>
          </a:xfrm>
          <a:prstGeom prst="rect">
            <a:avLst/>
          </a:prstGeom>
          <a:noFill/>
        </p:spPr>
        <p:txBody>
          <a:bodyPr wrap="square" rtlCol="0">
            <a:spAutoFit/>
          </a:bodyPr>
          <a:lstStyle/>
          <a:p>
            <a:pPr>
              <a:spcBef>
                <a:spcPts val="600"/>
              </a:spcBef>
            </a:pPr>
            <a:r>
              <a:rPr lang="en-US" altLang="zh-CN" dirty="0" err="1">
                <a:solidFill>
                  <a:srgbClr val="0000FF"/>
                </a:solidFill>
              </a:rPr>
              <a:t>代码成功地删除了列表中的重复元素</a:t>
            </a:r>
            <a:r>
              <a:rPr lang="en-US" altLang="zh-CN" dirty="0">
                <a:solidFill>
                  <a:srgbClr val="0000FF"/>
                </a:solidFill>
              </a:rPr>
              <a:t>，</a:t>
            </a:r>
          </a:p>
          <a:p>
            <a:pPr>
              <a:spcBef>
                <a:spcPts val="600"/>
              </a:spcBef>
            </a:pPr>
            <a:r>
              <a:rPr lang="en-US" altLang="zh-CN" dirty="0" err="1">
                <a:solidFill>
                  <a:srgbClr val="0000FF"/>
                </a:solidFill>
              </a:rPr>
              <a:t>执行结果是完全正确的</a:t>
            </a:r>
            <a:r>
              <a:rPr lang="zh-CN" altLang="en-US" dirty="0">
                <a:solidFill>
                  <a:srgbClr val="0000FF"/>
                </a:solidFill>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Tree>
    <p:extLst>
      <p:ext uri="{BB962C8B-B14F-4D97-AF65-F5344CB8AC3E}">
        <p14:creationId xmlns:p14="http://schemas.microsoft.com/office/powerpoint/2010/main" val="15903439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18</a:t>
            </a:fld>
            <a:endParaRPr lang="zh-CN" altLang="en-US" dirty="0"/>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阅读下列程序，写出程序运行结果：</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p:cNvSpPr/>
          <p:nvPr/>
        </p:nvSpPr>
        <p:spPr>
          <a:xfrm>
            <a:off x="2286000" y="2718036"/>
            <a:ext cx="4572000" cy="1421928"/>
          </a:xfrm>
          <a:prstGeom prst="rect">
            <a:avLst/>
          </a:prstGeom>
        </p:spPr>
        <p:txBody>
          <a:bodyPr>
            <a:spAutoFit/>
          </a:bodyPr>
          <a:lstStyle/>
          <a:p>
            <a:pPr>
              <a:lnSpc>
                <a:spcPct val="80000"/>
              </a:lnSpc>
              <a:buClr>
                <a:srgbClr val="FF0000"/>
              </a:buClr>
            </a:pPr>
            <a:r>
              <a:rPr lang="en-US" altLang="zh-CN" noProof="1" smtClean="0">
                <a:latin typeface="Consolas" panose="020B0609020204030204" charset="0"/>
              </a:rPr>
              <a:t>   &gt;&gt;&gt; </a:t>
            </a:r>
            <a:r>
              <a:rPr lang="en-US" altLang="zh-CN" noProof="1">
                <a:latin typeface="Consolas" panose="020B0609020204030204" charset="0"/>
              </a:rPr>
              <a:t>x = [1,2,1,2,1,1,1]</a:t>
            </a:r>
          </a:p>
          <a:p>
            <a:pPr marL="0" indent="0">
              <a:lnSpc>
                <a:spcPct val="80000"/>
              </a:lnSpc>
              <a:buClr>
                <a:srgbClr val="FF0000"/>
              </a:buClr>
              <a:buNone/>
            </a:pPr>
            <a:r>
              <a:rPr lang="en-US" altLang="zh-CN" noProof="1">
                <a:latin typeface="Consolas" panose="020B0609020204030204" charset="0"/>
              </a:rPr>
              <a:t>   &gt;&gt;&gt; for item in x:</a:t>
            </a:r>
          </a:p>
          <a:p>
            <a:pPr marL="1905" indent="-344805">
              <a:lnSpc>
                <a:spcPct val="80000"/>
              </a:lnSpc>
              <a:buNone/>
            </a:pPr>
            <a:r>
              <a:rPr lang="en-US" altLang="zh-CN" noProof="1">
                <a:latin typeface="Consolas" panose="020B0609020204030204" charset="0"/>
              </a:rPr>
              <a:t>       if item == 1:</a:t>
            </a:r>
          </a:p>
          <a:p>
            <a:pPr marL="1905" indent="-344805">
              <a:lnSpc>
                <a:spcPct val="80000"/>
              </a:lnSpc>
              <a:buNone/>
            </a:pPr>
            <a:r>
              <a:rPr lang="en-US" altLang="zh-CN" noProof="1">
                <a:latin typeface="Consolas" panose="020B0609020204030204" charset="0"/>
              </a:rPr>
              <a:t>	          x.remove(item)</a:t>
            </a:r>
          </a:p>
          <a:p>
            <a:pPr marL="1905" indent="-344805">
              <a:lnSpc>
                <a:spcPct val="80000"/>
              </a:lnSpc>
              <a:buNone/>
            </a:pPr>
            <a:r>
              <a:rPr lang="en-US" altLang="zh-CN" noProof="1">
                <a:latin typeface="Consolas" panose="020B0609020204030204" charset="0"/>
              </a:rPr>
              <a:t>	</a:t>
            </a:r>
          </a:p>
          <a:p>
            <a:pPr marL="1905" indent="-344805">
              <a:lnSpc>
                <a:spcPct val="80000"/>
              </a:lnSpc>
              <a:buNone/>
            </a:pPr>
            <a:r>
              <a:rPr lang="en-US" altLang="zh-CN" noProof="1">
                <a:latin typeface="Consolas" panose="020B0609020204030204" charset="0"/>
              </a:rPr>
              <a:t>   &gt;&gt;&gt; x</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16517375"/>
      </p:ext>
    </p:extLst>
  </p:cSld>
  <p:clrMapOvr>
    <a:masterClrMapping/>
  </p:clrMapOvr>
  <p:transition spd="slow" advClick="0">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33794"/>
          <p:cNvSpPr>
            <a:spLocks noGrp="1"/>
          </p:cNvSpPr>
          <p:nvPr>
            <p:ph idx="1"/>
          </p:nvPr>
        </p:nvSpPr>
        <p:spPr>
          <a:xfrm>
            <a:off x="683568" y="1414845"/>
            <a:ext cx="8229600" cy="4678451"/>
          </a:xfrm>
        </p:spPr>
        <p:txBody>
          <a:bodyPr/>
          <a:lstStyle/>
          <a:p>
            <a:pPr marL="1905" indent="-344805">
              <a:lnSpc>
                <a:spcPct val="80000"/>
              </a:lnSpc>
              <a:buClr>
                <a:srgbClr val="FF0000"/>
              </a:buClr>
              <a:buFont typeface="Wingdings" panose="05000000000000000000" pitchFamily="2" charset="2"/>
              <a:buChar char="ü"/>
            </a:pPr>
            <a:r>
              <a:rPr lang="en-US" altLang="zh-CN" sz="1600" noProof="1">
                <a:latin typeface="Consolas" panose="020B0609020204030204" charset="0"/>
              </a:rPr>
              <a:t>&gt;&gt;&gt; x = [1,2,1,2,1,1,1]</a:t>
            </a:r>
          </a:p>
          <a:p>
            <a:pPr marL="0" indent="0">
              <a:lnSpc>
                <a:spcPct val="80000"/>
              </a:lnSpc>
              <a:buClr>
                <a:srgbClr val="FF0000"/>
              </a:buClr>
              <a:buNone/>
            </a:pPr>
            <a:r>
              <a:rPr lang="en-US" altLang="zh-CN" sz="1600" noProof="1">
                <a:latin typeface="Consolas" panose="020B0609020204030204" charset="0"/>
              </a:rPr>
              <a:t>   &gt;&gt;&gt; for item in x:</a:t>
            </a:r>
          </a:p>
          <a:p>
            <a:pPr marL="1905" indent="-344805">
              <a:lnSpc>
                <a:spcPct val="80000"/>
              </a:lnSpc>
              <a:buNone/>
            </a:pPr>
            <a:r>
              <a:rPr lang="en-US" altLang="zh-CN" sz="1600" noProof="1">
                <a:latin typeface="Consolas" panose="020B0609020204030204" charset="0"/>
              </a:rPr>
              <a:t>       if item == 1:</a:t>
            </a:r>
          </a:p>
          <a:p>
            <a:pPr marL="1905" indent="-344805">
              <a:lnSpc>
                <a:spcPct val="80000"/>
              </a:lnSpc>
              <a:buNone/>
            </a:pPr>
            <a:r>
              <a:rPr lang="en-US" altLang="zh-CN" sz="1600" noProof="1">
                <a:latin typeface="Consolas" panose="020B0609020204030204" charset="0"/>
              </a:rPr>
              <a:t>	          x.remove(item)</a:t>
            </a:r>
          </a:p>
          <a:p>
            <a:pPr marL="1905" indent="-344805">
              <a:lnSpc>
                <a:spcPct val="80000"/>
              </a:lnSpc>
              <a:buNone/>
            </a:pPr>
            <a:r>
              <a:rPr lang="en-US" altLang="zh-CN" sz="1600" noProof="1">
                <a:latin typeface="Consolas" panose="020B0609020204030204" charset="0"/>
              </a:rPr>
              <a:t>	</a:t>
            </a:r>
          </a:p>
          <a:p>
            <a:pPr marL="1905" indent="-344805">
              <a:lnSpc>
                <a:spcPct val="80000"/>
              </a:lnSpc>
              <a:buNone/>
            </a:pPr>
            <a:r>
              <a:rPr lang="en-US" altLang="zh-CN" sz="1600" noProof="1">
                <a:latin typeface="Consolas" panose="020B0609020204030204" charset="0"/>
              </a:rPr>
              <a:t>   &gt;&gt;&gt; x</a:t>
            </a:r>
          </a:p>
          <a:p>
            <a:pPr marL="1905" indent="-344805">
              <a:lnSpc>
                <a:spcPct val="80000"/>
              </a:lnSpc>
              <a:buNone/>
            </a:pPr>
            <a:r>
              <a:rPr lang="en-US" altLang="zh-CN"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[2, 2, 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925655" y="980728"/>
            <a:ext cx="4917232" cy="923330"/>
          </a:xfrm>
          <a:prstGeom prst="rect">
            <a:avLst/>
          </a:prstGeom>
        </p:spPr>
        <p:txBody>
          <a:bodyPr wrap="square">
            <a:spAutoFit/>
          </a:bodyPr>
          <a:lstStyle/>
          <a:p>
            <a:pPr marL="285750" indent="-285750">
              <a:spcBef>
                <a:spcPts val="300"/>
              </a:spcBef>
              <a:buClr>
                <a:srgbClr val="FF0000"/>
              </a:buClr>
              <a:buFont typeface="Wingdings" panose="05000000000000000000" pitchFamily="2" charset="2"/>
              <a:buChar char="n"/>
            </a:pPr>
            <a:r>
              <a:rPr lang="zh-CN" altLang="en-US" noProof="1">
                <a:latin typeface="Times New Roman" panose="02020603050405020304" pitchFamily="18" charset="0"/>
                <a:ea typeface="仿宋" panose="02010609060101010101" pitchFamily="49" charset="-122"/>
              </a:rPr>
              <a:t>同样的代码，仅仅是所处理的数据发生了一点变化，然而当循环结束后却发现并没有把所有的“</a:t>
            </a:r>
            <a:r>
              <a:rPr lang="en-US" altLang="zh-CN" noProof="1">
                <a:latin typeface="Times New Roman" panose="02020603050405020304" pitchFamily="18" charset="0"/>
                <a:ea typeface="仿宋" panose="02010609060101010101" pitchFamily="49" charset="-122"/>
              </a:rPr>
              <a:t>1”</a:t>
            </a:r>
            <a:r>
              <a:rPr lang="zh-CN" altLang="en-US" noProof="1">
                <a:latin typeface="Times New Roman" panose="02020603050405020304" pitchFamily="18" charset="0"/>
                <a:ea typeface="仿宋" panose="02010609060101010101" pitchFamily="49" charset="-122"/>
              </a:rPr>
              <a:t>都删除，只是删除了一部分。</a:t>
            </a:r>
          </a:p>
        </p:txBody>
      </p:sp>
      <p:sp>
        <p:nvSpPr>
          <p:cNvPr id="4" name="矩形 3"/>
          <p:cNvSpPr/>
          <p:nvPr/>
        </p:nvSpPr>
        <p:spPr>
          <a:xfrm>
            <a:off x="462746" y="3634698"/>
            <a:ext cx="3704860" cy="369332"/>
          </a:xfrm>
          <a:prstGeom prst="rect">
            <a:avLst/>
          </a:prstGeom>
        </p:spPr>
        <p:txBody>
          <a:bodyPr wrap="none">
            <a:spAutoFit/>
          </a:bodyPr>
          <a:lstStyle/>
          <a:p>
            <a:pPr marL="285750" indent="-285750">
              <a:buClr>
                <a:srgbClr val="FF0000"/>
              </a:buClr>
              <a:buFont typeface="Wingdings" panose="05000000000000000000" pitchFamily="2" charset="2"/>
              <a:buChar char="n"/>
            </a:pPr>
            <a:r>
              <a:rPr lang="zh-CN" altLang="en-US" b="1" noProof="1">
                <a:solidFill>
                  <a:srgbClr val="0000FF"/>
                </a:solidFill>
                <a:latin typeface="Times New Roman" panose="02020603050405020304" pitchFamily="18" charset="0"/>
                <a:ea typeface="仿宋" panose="02010609060101010101" pitchFamily="49" charset="-122"/>
              </a:rPr>
              <a:t>上面这段代码的逻辑是错误的。</a:t>
            </a:r>
            <a:endParaRPr lang="zh-CN" altLang="en-US" b="1" dirty="0">
              <a:solidFill>
                <a:srgbClr val="0000FF"/>
              </a:solidFill>
              <a:latin typeface="Times New Roman" panose="02020603050405020304" pitchFamily="18" charset="0"/>
              <a:ea typeface="仿宋" panose="02010609060101010101" pitchFamily="49" charset="-122"/>
            </a:endParaRPr>
          </a:p>
        </p:txBody>
      </p:sp>
      <p:sp>
        <p:nvSpPr>
          <p:cNvPr id="13" name="文本占位符 34818"/>
          <p:cNvSpPr txBox="1">
            <a:spLocks/>
          </p:cNvSpPr>
          <p:nvPr/>
        </p:nvSpPr>
        <p:spPr bwMode="auto">
          <a:xfrm>
            <a:off x="462746" y="407707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b="1" dirty="0"/>
              <a:t>两组数据的本质区别在于，第一组数据中没有连续的“</a:t>
            </a:r>
            <a:r>
              <a:rPr lang="en-US" altLang="zh-CN" sz="2000" b="1" dirty="0"/>
              <a:t>1”</a:t>
            </a:r>
            <a:r>
              <a:rPr lang="zh-CN" altLang="en-US" sz="2000" b="1" dirty="0"/>
              <a:t>，而第二组数据中存在连续的“</a:t>
            </a:r>
            <a:r>
              <a:rPr lang="en-US" altLang="zh-CN" sz="2000" b="1" dirty="0"/>
              <a:t>1”</a:t>
            </a:r>
            <a:r>
              <a:rPr lang="zh-CN" altLang="en-US" sz="2000" b="1" dirty="0"/>
              <a:t>。出现这个问题的原因是</a:t>
            </a:r>
            <a:r>
              <a:rPr lang="zh-CN" altLang="en-US" sz="2000" b="1" dirty="0">
                <a:solidFill>
                  <a:srgbClr val="FF0000"/>
                </a:solidFill>
              </a:rPr>
              <a:t>列表的自动内存管理功能</a:t>
            </a:r>
            <a:r>
              <a:rPr lang="zh-CN" altLang="en-US" sz="2000" b="1" dirty="0"/>
              <a:t>。</a:t>
            </a:r>
          </a:p>
          <a:p>
            <a:pPr>
              <a:spcBef>
                <a:spcPts val="1200"/>
              </a:spcBef>
              <a:spcAft>
                <a:spcPts val="0"/>
              </a:spcAft>
              <a:buClr>
                <a:srgbClr val="FF0000"/>
              </a:buClr>
              <a:buSzPct val="90000"/>
              <a:buFont typeface="Wingdings" panose="05000000000000000000" pitchFamily="2" charset="2"/>
              <a:buChar char="n"/>
            </a:pPr>
            <a:r>
              <a:rPr lang="zh-CN" altLang="en-US" sz="2000" b="1" dirty="0">
                <a:solidFill>
                  <a:srgbClr val="FF0000"/>
                </a:solidFill>
              </a:rPr>
              <a:t>在删除列表元素时，</a:t>
            </a:r>
            <a:r>
              <a:rPr lang="en-US" altLang="zh-CN" sz="2000" b="1" dirty="0">
                <a:solidFill>
                  <a:srgbClr val="FF0000"/>
                </a:solidFill>
              </a:rPr>
              <a:t>Python</a:t>
            </a:r>
            <a:r>
              <a:rPr lang="zh-CN" altLang="en-US" sz="2000" b="1" dirty="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2000" b="1" dirty="0"/>
              <a:t>每当插入或删除一个元素之后，该元素位置后面所有元素的索引就都改变了。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pic>
        <p:nvPicPr>
          <p:cNvPr id="12" name="图片 11">
            <a:extLst>
              <a:ext uri="{FF2B5EF4-FFF2-40B4-BE49-F238E27FC236}">
                <a16:creationId xmlns:a16="http://schemas.microsoft.com/office/drawing/2014/main" id="{E850FA50-BF1E-470B-A403-5E2F161D13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083" y="1904058"/>
            <a:ext cx="2763349" cy="1889279"/>
          </a:xfrm>
          <a:prstGeom prst="rect">
            <a:avLst/>
          </a:prstGeom>
        </p:spPr>
      </p:pic>
      <p:sp>
        <p:nvSpPr>
          <p:cNvPr id="16" name="文本框 15">
            <a:extLst>
              <a:ext uri="{FF2B5EF4-FFF2-40B4-BE49-F238E27FC236}">
                <a16:creationId xmlns:a16="http://schemas.microsoft.com/office/drawing/2014/main" id="{8D2342D8-936F-444A-BD21-599E0321A189}"/>
              </a:ext>
            </a:extLst>
          </p:cNvPr>
          <p:cNvSpPr txBox="1"/>
          <p:nvPr/>
        </p:nvSpPr>
        <p:spPr>
          <a:xfrm>
            <a:off x="4716016" y="2260985"/>
            <a:ext cx="4986996" cy="369332"/>
          </a:xfrm>
          <a:prstGeom prst="rect">
            <a:avLst/>
          </a:prstGeom>
          <a:noFill/>
        </p:spPr>
        <p:txBody>
          <a:bodyPr wrap="square">
            <a:spAutoFit/>
          </a:bodyPr>
          <a:lstStyle/>
          <a:p>
            <a:r>
              <a:rPr lang="zh-CN" altLang="en-US" b="1" i="0" dirty="0">
                <a:solidFill>
                  <a:srgbClr val="FF0000"/>
                </a:solidFill>
                <a:effectLst/>
                <a:latin typeface="PingFang SC"/>
              </a:rPr>
              <a:t>错误是最好的老师！</a:t>
            </a:r>
            <a:endParaRPr lang="zh-CN" altLang="en-US" dirty="0">
              <a:solidFill>
                <a:srgbClr val="FF0000"/>
              </a:solidFill>
            </a:endParaRPr>
          </a:p>
        </p:txBody>
      </p:sp>
    </p:spTree>
    <p:extLst>
      <p:ext uri="{BB962C8B-B14F-4D97-AF65-F5344CB8AC3E}">
        <p14:creationId xmlns:p14="http://schemas.microsoft.com/office/powerpoint/2010/main" val="263736944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16" grpId="0"/>
      <p:bldP spid="16" grpId="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2</a:t>
            </a:r>
            <a:r>
              <a:rPr lang="zh-CN" altLang="en-US" b="1" dirty="0"/>
              <a:t>章  </a:t>
            </a:r>
            <a:r>
              <a:rPr lang="en-US" altLang="zh-CN" b="1" dirty="0"/>
              <a:t>Python</a:t>
            </a:r>
            <a:r>
              <a:rPr lang="zh-CN" altLang="en-US" b="1" dirty="0"/>
              <a:t>序列</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973983" y="5828459"/>
            <a:ext cx="3952223" cy="684275"/>
            <a:chOff x="939802" y="5062184"/>
            <a:chExt cx="3952223"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84785"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75989" y="1124744"/>
            <a:ext cx="5018847" cy="684042"/>
            <a:chOff x="958665" y="1326432"/>
            <a:chExt cx="5018847" cy="684042"/>
          </a:xfrm>
        </p:grpSpPr>
        <p:sp>
          <p:nvSpPr>
            <p:cNvPr id="11" name="TextBox 6"/>
            <p:cNvSpPr txBox="1">
              <a:spLocks noChangeArrowheads="1"/>
            </p:cNvSpPr>
            <p:nvPr/>
          </p:nvSpPr>
          <p:spPr bwMode="auto">
            <a:xfrm>
              <a:off x="1746364"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428904" y="1916832"/>
            <a:ext cx="6225040" cy="662730"/>
            <a:chOff x="-482927" y="3380765"/>
            <a:chExt cx="6225040" cy="662730"/>
          </a:xfrm>
        </p:grpSpPr>
        <p:grpSp>
          <p:nvGrpSpPr>
            <p:cNvPr id="15" name="组合 105"/>
            <p:cNvGrpSpPr/>
            <p:nvPr/>
          </p:nvGrpSpPr>
          <p:grpSpPr>
            <a:xfrm>
              <a:off x="-482927" y="3380765"/>
              <a:ext cx="6225040" cy="662730"/>
              <a:chOff x="-48292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943023" y="2685863"/>
            <a:ext cx="8137905" cy="727935"/>
            <a:chOff x="936625" y="4149796"/>
            <a:chExt cx="8137905" cy="727935"/>
          </a:xfrm>
        </p:grpSpPr>
        <p:grpSp>
          <p:nvGrpSpPr>
            <p:cNvPr id="20" name="组合 106"/>
            <p:cNvGrpSpPr/>
            <p:nvPr/>
          </p:nvGrpSpPr>
          <p:grpSpPr>
            <a:xfrm>
              <a:off x="936625" y="4149796"/>
              <a:ext cx="8137905" cy="727935"/>
              <a:chOff x="927100" y="4149796"/>
              <a:chExt cx="8137905"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747765"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539552" y="3538303"/>
            <a:ext cx="4320480" cy="651944"/>
            <a:chOff x="533154" y="4599564"/>
            <a:chExt cx="4320480"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533154"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grpSp>
        <p:nvGrpSpPr>
          <p:cNvPr id="28" name="组合 27"/>
          <p:cNvGrpSpPr/>
          <p:nvPr/>
        </p:nvGrpSpPr>
        <p:grpSpPr>
          <a:xfrm>
            <a:off x="-324544" y="4348958"/>
            <a:ext cx="6121277" cy="651944"/>
            <a:chOff x="-745742" y="96425"/>
            <a:chExt cx="6121277" cy="651944"/>
          </a:xfrm>
        </p:grpSpPr>
        <p:sp>
          <p:nvSpPr>
            <p:cNvPr id="29"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grpSp>
        <p:nvGrpSpPr>
          <p:cNvPr id="33" name="组合 32"/>
          <p:cNvGrpSpPr/>
          <p:nvPr/>
        </p:nvGrpSpPr>
        <p:grpSpPr>
          <a:xfrm>
            <a:off x="-396552" y="5048238"/>
            <a:ext cx="8064896" cy="709039"/>
            <a:chOff x="-385308" y="5146597"/>
            <a:chExt cx="7848872" cy="532600"/>
          </a:xfrm>
        </p:grpSpPr>
        <p:grpSp>
          <p:nvGrpSpPr>
            <p:cNvPr id="34" name="组合 33"/>
            <p:cNvGrpSpPr/>
            <p:nvPr/>
          </p:nvGrpSpPr>
          <p:grpSpPr>
            <a:xfrm>
              <a:off x="-385308" y="5146597"/>
              <a:ext cx="7848872" cy="532600"/>
              <a:chOff x="-463236" y="5770424"/>
              <a:chExt cx="8549038" cy="697426"/>
            </a:xfrm>
          </p:grpSpPr>
          <p:sp>
            <p:nvSpPr>
              <p:cNvPr id="36"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7" name="TextBox 6"/>
              <p:cNvSpPr txBox="1">
                <a:spLocks noChangeArrowheads="1"/>
              </p:cNvSpPr>
              <p:nvPr/>
            </p:nvSpPr>
            <p:spPr bwMode="auto">
              <a:xfrm>
                <a:off x="-463236" y="577042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35" name="图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占位符 35842"/>
          <p:cNvSpPr>
            <a:spLocks noGrp="1"/>
          </p:cNvSpPr>
          <p:nvPr>
            <p:ph idx="1"/>
          </p:nvPr>
        </p:nvSpPr>
        <p:spPr>
          <a:xfrm>
            <a:off x="683568" y="1439040"/>
            <a:ext cx="8229600" cy="4678451"/>
          </a:xfrm>
        </p:spPr>
        <p:txBody>
          <a:bodyPr/>
          <a:lstStyle/>
          <a:p>
            <a:pPr fontAlgn="base">
              <a:lnSpc>
                <a:spcPct val="80000"/>
              </a:lnSpc>
              <a:buClr>
                <a:srgbClr val="FF0000"/>
              </a:buClr>
              <a:buFont typeface="Wingdings" panose="05000000000000000000" pitchFamily="2" charset="2"/>
              <a:buChar char="n"/>
            </a:pPr>
            <a:r>
              <a:rPr lang="zh-CN" altLang="en-US" sz="2400" b="1" noProof="1"/>
              <a:t>正确的代码</a:t>
            </a:r>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i</a:t>
            </a:r>
            <a:r>
              <a:rPr lang="en-US" altLang="zh-CN" sz="1800" noProof="1">
                <a:latin typeface="Consolas" panose="020B0609020204030204" charset="0"/>
              </a:rPr>
              <a:t>tem</a:t>
            </a:r>
            <a:r>
              <a:rPr lang="zh-CN" altLang="en-US" sz="1800" noProof="1">
                <a:latin typeface="Consolas" panose="020B0609020204030204" charset="0"/>
              </a:rPr>
              <a:t> in x[::]: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切片</a:t>
            </a:r>
          </a:p>
          <a:p>
            <a:pPr marL="1905" indent="-344805">
              <a:lnSpc>
                <a:spcPct val="80000"/>
              </a:lnSpc>
              <a:buNone/>
            </a:pPr>
            <a:r>
              <a:rPr lang="zh-CN" altLang="en-US" sz="1800" noProof="1">
                <a:latin typeface="Consolas" panose="020B0609020204030204" charset="0"/>
              </a:rPr>
              <a:t>    if </a:t>
            </a:r>
            <a:r>
              <a:rPr lang="en-US" altLang="zh-CN" sz="1800" noProof="1">
                <a:latin typeface="Consolas" panose="020B0609020204030204" charset="0"/>
              </a:rPr>
              <a:t>item</a:t>
            </a:r>
            <a:r>
              <a:rPr lang="zh-CN" altLang="en-US" sz="1800" noProof="1">
                <a:latin typeface="Consolas" panose="020B0609020204030204" charset="0"/>
              </a:rPr>
              <a:t> == 1:</a:t>
            </a:r>
          </a:p>
          <a:p>
            <a:pPr marL="1905" indent="-344805">
              <a:lnSpc>
                <a:spcPct val="80000"/>
              </a:lnSpc>
              <a:buNone/>
            </a:pPr>
            <a:r>
              <a:rPr lang="zh-CN" altLang="en-US" sz="1800" noProof="1">
                <a:latin typeface="Consolas" panose="020B0609020204030204" charset="0"/>
              </a:rPr>
              <a:t>	        x.remove(</a:t>
            </a:r>
            <a:r>
              <a:rPr lang="en-US" altLang="zh-CN" sz="1800" noProof="1">
                <a:latin typeface="Consolas" panose="020B0609020204030204" charset="0"/>
              </a:rPr>
              <a:t>item</a:t>
            </a:r>
            <a:r>
              <a:rPr lang="zh-CN" altLang="en-US" sz="1800" noProof="1">
                <a:latin typeface="Consolas" panose="020B0609020204030204" charset="0"/>
              </a:rPr>
              <a:t>)</a:t>
            </a:r>
          </a:p>
          <a:p>
            <a:pPr marL="1905" indent="-344805">
              <a:lnSpc>
                <a:spcPct val="80000"/>
              </a:lnSpc>
              <a:buNone/>
            </a:pPr>
            <a:endParaRPr lang="zh-CN" altLang="en-US" sz="2000" noProof="1"/>
          </a:p>
          <a:p>
            <a:pPr marL="0" indent="0">
              <a:lnSpc>
                <a:spcPct val="80000"/>
              </a:lnSpc>
              <a:buNone/>
            </a:pPr>
            <a:r>
              <a:rPr lang="en-US" altLang="zh-CN" sz="2800" noProof="1">
                <a:solidFill>
                  <a:srgbClr val="FF0000"/>
                </a:solidFill>
              </a:rPr>
              <a:t>or</a:t>
            </a:r>
            <a:r>
              <a:rPr lang="zh-CN" altLang="en-US" sz="2800" noProof="1"/>
              <a:t>：</a:t>
            </a:r>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a:t>
            </a:r>
            <a:r>
              <a:rPr lang="en-US" altLang="zh-CN" sz="1800" noProof="1">
                <a:latin typeface="Consolas" panose="020B0609020204030204" charset="0"/>
              </a:rPr>
              <a:t>i</a:t>
            </a:r>
            <a:r>
              <a:rPr lang="zh-CN" altLang="en-US" sz="1800" noProof="1">
                <a:latin typeface="Consolas" panose="020B0609020204030204" charset="0"/>
              </a:rPr>
              <a:t> in range(len(x)-1,-1,-1):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从后往前删</a:t>
            </a:r>
          </a:p>
          <a:p>
            <a:pPr marL="1905" indent="-344805">
              <a:lnSpc>
                <a:spcPct val="80000"/>
              </a:lnSpc>
              <a:buNone/>
            </a:pPr>
            <a:r>
              <a:rPr lang="zh-CN" altLang="en-US" sz="1800" noProof="1">
                <a:latin typeface="Consolas" panose="020B0609020204030204" charset="0"/>
              </a:rPr>
              <a:t>    if x[</a:t>
            </a:r>
            <a:r>
              <a:rPr lang="en-US" altLang="zh-CN" sz="1800" noProof="1">
                <a:latin typeface="Consolas" panose="020B0609020204030204" charset="0"/>
              </a:rPr>
              <a:t>i</a:t>
            </a:r>
            <a:r>
              <a:rPr lang="zh-CN" altLang="en-US" sz="1800" noProof="1">
                <a:latin typeface="Consolas" panose="020B0609020204030204" charset="0"/>
              </a:rPr>
              <a:t>]==1:</a:t>
            </a:r>
          </a:p>
          <a:p>
            <a:pPr marL="1905" indent="-344805">
              <a:lnSpc>
                <a:spcPct val="80000"/>
              </a:lnSpc>
              <a:buNone/>
            </a:pPr>
            <a:r>
              <a:rPr lang="zh-CN" altLang="en-US" sz="1800" noProof="1">
                <a:latin typeface="Consolas" panose="020B0609020204030204" charset="0"/>
              </a:rPr>
              <a:t>        del x[i]</a:t>
            </a:r>
          </a:p>
          <a:p>
            <a:pPr marL="1905" indent="-344805">
              <a:lnSpc>
                <a:spcPct val="80000"/>
              </a:lnSpc>
              <a:buNone/>
            </a:pPr>
            <a:r>
              <a:rPr lang="zh-CN" altLang="en-US" sz="1800" noProof="1"/>
              <a:t>	</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aphicFrame>
        <p:nvGraphicFramePr>
          <p:cNvPr id="3" name="表格 3">
            <a:extLst>
              <a:ext uri="{FF2B5EF4-FFF2-40B4-BE49-F238E27FC236}">
                <a16:creationId xmlns:a16="http://schemas.microsoft.com/office/drawing/2014/main" id="{0B13AE96-1835-4322-9C60-B4B34362C8D3}"/>
              </a:ext>
            </a:extLst>
          </p:cNvPr>
          <p:cNvGraphicFramePr>
            <a:graphicFrameLocks noGrp="1"/>
          </p:cNvGraphicFramePr>
          <p:nvPr>
            <p:extLst>
              <p:ext uri="{D42A27DB-BD31-4B8C-83A1-F6EECF244321}">
                <p14:modId xmlns:p14="http://schemas.microsoft.com/office/powerpoint/2010/main" val="4273742479"/>
              </p:ext>
            </p:extLst>
          </p:nvPr>
        </p:nvGraphicFramePr>
        <p:xfrm>
          <a:off x="4242172" y="1543245"/>
          <a:ext cx="4749633" cy="741680"/>
        </p:xfrm>
        <a:graphic>
          <a:graphicData uri="http://schemas.openxmlformats.org/drawingml/2006/table">
            <a:tbl>
              <a:tblPr firstRow="1" bandRow="1">
                <a:tableStyleId>{F5AB1C69-6EDB-4FF4-983F-18BD219EF322}</a:tableStyleId>
              </a:tblPr>
              <a:tblGrid>
                <a:gridCol w="678519">
                  <a:extLst>
                    <a:ext uri="{9D8B030D-6E8A-4147-A177-3AD203B41FA5}">
                      <a16:colId xmlns:a16="http://schemas.microsoft.com/office/drawing/2014/main" val="1636444898"/>
                    </a:ext>
                  </a:extLst>
                </a:gridCol>
                <a:gridCol w="678519">
                  <a:extLst>
                    <a:ext uri="{9D8B030D-6E8A-4147-A177-3AD203B41FA5}">
                      <a16:colId xmlns:a16="http://schemas.microsoft.com/office/drawing/2014/main" val="1241361698"/>
                    </a:ext>
                  </a:extLst>
                </a:gridCol>
                <a:gridCol w="678519">
                  <a:extLst>
                    <a:ext uri="{9D8B030D-6E8A-4147-A177-3AD203B41FA5}">
                      <a16:colId xmlns:a16="http://schemas.microsoft.com/office/drawing/2014/main" val="512922074"/>
                    </a:ext>
                  </a:extLst>
                </a:gridCol>
                <a:gridCol w="678519">
                  <a:extLst>
                    <a:ext uri="{9D8B030D-6E8A-4147-A177-3AD203B41FA5}">
                      <a16:colId xmlns:a16="http://schemas.microsoft.com/office/drawing/2014/main" val="1554998064"/>
                    </a:ext>
                  </a:extLst>
                </a:gridCol>
                <a:gridCol w="678519">
                  <a:extLst>
                    <a:ext uri="{9D8B030D-6E8A-4147-A177-3AD203B41FA5}">
                      <a16:colId xmlns:a16="http://schemas.microsoft.com/office/drawing/2014/main" val="303550953"/>
                    </a:ext>
                  </a:extLst>
                </a:gridCol>
                <a:gridCol w="678519">
                  <a:extLst>
                    <a:ext uri="{9D8B030D-6E8A-4147-A177-3AD203B41FA5}">
                      <a16:colId xmlns:a16="http://schemas.microsoft.com/office/drawing/2014/main" val="925454008"/>
                    </a:ext>
                  </a:extLst>
                </a:gridCol>
                <a:gridCol w="678519">
                  <a:extLst>
                    <a:ext uri="{9D8B030D-6E8A-4147-A177-3AD203B41FA5}">
                      <a16:colId xmlns:a16="http://schemas.microsoft.com/office/drawing/2014/main" val="891099174"/>
                    </a:ext>
                  </a:extLst>
                </a:gridCol>
              </a:tblGrid>
              <a:tr h="37084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3056861467"/>
                  </a:ext>
                </a:extLst>
              </a:tr>
              <a:tr h="37084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4180681341"/>
                  </a:ext>
                </a:extLst>
              </a:tr>
            </a:tbl>
          </a:graphicData>
        </a:graphic>
      </p:graphicFrame>
    </p:spTree>
    <p:extLst>
      <p:ext uri="{BB962C8B-B14F-4D97-AF65-F5344CB8AC3E}">
        <p14:creationId xmlns:p14="http://schemas.microsoft.com/office/powerpoint/2010/main" val="304510048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4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84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6866"/>
          <p:cNvSpPr>
            <a:spLocks noGrp="1"/>
          </p:cNvSpPr>
          <p:nvPr>
            <p:ph idx="1"/>
          </p:nvPr>
        </p:nvSpPr>
        <p:spPr/>
        <p:txBody>
          <a:bodyPr anchor="t"/>
          <a:lstStyle/>
          <a:p>
            <a:pPr>
              <a:spcBef>
                <a:spcPts val="300"/>
              </a:spcBef>
              <a:buClr>
                <a:srgbClr val="FF0000"/>
              </a:buClr>
              <a:buSzPct val="90000"/>
              <a:buFont typeface="Wingdings" panose="05000000000000000000" pitchFamily="2" charset="2"/>
              <a:buChar char="n"/>
            </a:pPr>
            <a:r>
              <a:rPr lang="zh-CN" altLang="en-US" sz="2400" b="1" dirty="0"/>
              <a:t>使用下标直接访问列表元素，如果指定下标不存在，则抛出异常。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[1, 2, 3]</a:t>
            </a:r>
          </a:p>
          <a:p>
            <a:pPr marL="914400" lvl="2"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"&lt;pyshell#70&gt;",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a:t>
            </a:r>
            <a:r>
              <a:rPr lang="en-US" altLang="zh-CN" sz="1600" dirty="0">
                <a:solidFill>
                  <a:srgbClr val="FF0000"/>
                </a:solidFill>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list index out of range</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7890"/>
          <p:cNvSpPr txBox="1">
            <a:spLocks/>
          </p:cNvSpPr>
          <p:nvPr/>
        </p:nvSpPr>
        <p:spPr bwMode="auto">
          <a:xfrm>
            <a:off x="539552" y="375407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index()</a:t>
            </a:r>
            <a:r>
              <a:rPr lang="zh-CN" altLang="en-US" sz="2400" b="1" dirty="0"/>
              <a:t>方法</a:t>
            </a:r>
            <a:r>
              <a:rPr lang="zh-CN" altLang="en-US" sz="2400" b="1" dirty="0">
                <a:solidFill>
                  <a:srgbClr val="0000FF"/>
                </a:solidFill>
              </a:rPr>
              <a:t>获取指定元素首次出现的下标</a:t>
            </a:r>
            <a:r>
              <a:rPr lang="zh-CN" altLang="en-US" sz="2400" b="1" dirty="0"/>
              <a:t>，若列表对象中不存在指定元素，则抛出异常。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(2)</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1</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"&lt;pyshell#67&gt;",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aList.index</a:t>
            </a:r>
            <a:r>
              <a:rPr lang="en-US" altLang="zh-CN" sz="1600" dirty="0">
                <a:solidFill>
                  <a:srgbClr val="FF0000"/>
                </a:solidFill>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100 is not in list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Tree>
    <p:extLst>
      <p:ext uri="{BB962C8B-B14F-4D97-AF65-F5344CB8AC3E}">
        <p14:creationId xmlns:p14="http://schemas.microsoft.com/office/powerpoint/2010/main" val="3396566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38914"/>
          <p:cNvSpPr>
            <a:spLocks noGrp="1"/>
          </p:cNvSpPr>
          <p:nvPr>
            <p:ph idx="1"/>
          </p:nvPr>
        </p:nvSpPr>
        <p:spPr>
          <a:xfrm>
            <a:off x="683568" y="1401493"/>
            <a:ext cx="8229600" cy="4678451"/>
          </a:xfrm>
        </p:spPr>
        <p:txBody>
          <a:bodyPr anchor="t"/>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count()</a:t>
            </a:r>
            <a:r>
              <a:rPr lang="zh-CN" altLang="en-US" sz="2400" b="1" dirty="0"/>
              <a:t>方法统计指定元素在列表对象中出现的次数。</a:t>
            </a:r>
          </a:p>
          <a:p>
            <a:pPr>
              <a:lnSpc>
                <a:spcPct val="80000"/>
              </a:lnSpc>
              <a:buSzPct val="90000"/>
              <a:buNone/>
            </a:pPr>
            <a:r>
              <a:rPr lang="en-US" altLang="zh-CN" sz="1800" dirty="0"/>
              <a:t>   </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8" y="396007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2411760" y="2263774"/>
            <a:ext cx="4572000" cy="1643527"/>
          </a:xfrm>
          <a:prstGeom prst="rect">
            <a:avLst/>
          </a:prstGeom>
        </p:spPr>
        <p:txBody>
          <a:bodyPr>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5]</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(3)</a:t>
            </a:r>
          </a:p>
          <a:p>
            <a:pPr>
              <a:lnSpc>
                <a:spcPct val="80000"/>
              </a:lnSpc>
              <a:buSzPct val="90000"/>
              <a:buNone/>
            </a:pPr>
            <a:r>
              <a:rPr lang="en-US" altLang="zh-CN" dirty="0">
                <a:solidFill>
                  <a:srgbClr val="0000FF"/>
                </a:solidFill>
                <a:latin typeface="Consolas" panose="020B0609020204030204" charset="0"/>
              </a:rPr>
              <a:t>  1</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(5)</a:t>
            </a:r>
          </a:p>
          <a:p>
            <a:pPr>
              <a:lnSpc>
                <a:spcPct val="80000"/>
              </a:lnSpc>
              <a:buSzPct val="90000"/>
              <a:buNone/>
            </a:pPr>
            <a:r>
              <a:rPr lang="en-US" altLang="zh-CN" dirty="0">
                <a:solidFill>
                  <a:srgbClr val="0000FF"/>
                </a:solidFill>
                <a:latin typeface="Consolas" panose="020B0609020204030204" charset="0"/>
              </a:rPr>
              <a:t>  2</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(8)</a:t>
            </a:r>
          </a:p>
          <a:p>
            <a:pPr>
              <a:lnSpc>
                <a:spcPct val="80000"/>
              </a:lnSpc>
              <a:buSzPct val="90000"/>
              <a:buNone/>
            </a:pPr>
            <a:r>
              <a:rPr lang="en-US" altLang="zh-CN" dirty="0">
                <a:solidFill>
                  <a:srgbClr val="0000FF"/>
                </a:solidFill>
                <a:latin typeface="Consolas" panose="020B0609020204030204" charset="0"/>
              </a:rPr>
              <a:t>  0</a:t>
            </a:r>
          </a:p>
        </p:txBody>
      </p:sp>
      <p:sp>
        <p:nvSpPr>
          <p:cNvPr id="12" name="矩形 11"/>
          <p:cNvSpPr/>
          <p:nvPr/>
        </p:nvSpPr>
        <p:spPr>
          <a:xfrm>
            <a:off x="387807" y="99751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3" name="文本占位符 39938"/>
          <p:cNvSpPr txBox="1">
            <a:spLocks/>
          </p:cNvSpPr>
          <p:nvPr/>
        </p:nvSpPr>
        <p:spPr bwMode="auto">
          <a:xfrm>
            <a:off x="683568" y="4293096"/>
            <a:ext cx="8229600" cy="46784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noProof="1"/>
              <a:t>使用</a:t>
            </a:r>
            <a:r>
              <a:rPr lang="en-US" altLang="zh-CN" sz="2400" b="1" noProof="1"/>
              <a:t>in</a:t>
            </a:r>
            <a:r>
              <a:rPr lang="zh-CN" altLang="en-US" sz="2400" b="1" noProof="1"/>
              <a:t>关键字来判断一个值是否存在于列表中，返回结果为“</a:t>
            </a:r>
            <a:r>
              <a:rPr lang="en-US" altLang="zh-CN" sz="2400" b="1" noProof="1"/>
              <a:t>True”</a:t>
            </a:r>
            <a:r>
              <a:rPr lang="zh-CN" altLang="en-US" sz="2400" b="1" noProof="1"/>
              <a:t>或“</a:t>
            </a:r>
            <a:r>
              <a:rPr lang="en-US" altLang="zh-CN" sz="2400" b="1" noProof="1"/>
              <a:t>False”</a:t>
            </a:r>
            <a:r>
              <a:rPr lang="zh-CN" altLang="en-US" sz="2400" b="1" noProof="1"/>
              <a:t>。</a:t>
            </a:r>
          </a:p>
          <a:p>
            <a:pPr marL="0" indent="0">
              <a:lnSpc>
                <a:spcPct val="150000"/>
              </a:lnSpc>
              <a:spcBef>
                <a:spcPts val="0"/>
              </a:spcBef>
              <a:buSzPct val="90000"/>
              <a:buFont typeface="Arial" charset="0"/>
              <a:buNone/>
            </a:pPr>
            <a:endParaRPr lang="en-US" altLang="zh-CN" sz="1200" noProof="1">
              <a:latin typeface="Consolas" panose="020B0609020204030204" charset="0"/>
            </a:endParaRPr>
          </a:p>
        </p:txBody>
      </p:sp>
      <p:sp>
        <p:nvSpPr>
          <p:cNvPr id="9" name="矩形 8"/>
          <p:cNvSpPr/>
          <p:nvPr/>
        </p:nvSpPr>
        <p:spPr>
          <a:xfrm>
            <a:off x="588214" y="5193218"/>
            <a:ext cx="4572000" cy="1200329"/>
          </a:xfrm>
          <a:prstGeom prst="rect">
            <a:avLst/>
          </a:prstGeom>
        </p:spPr>
        <p:txBody>
          <a:bodyPr>
            <a:spAutoFit/>
          </a:bodyPr>
          <a:lstStyle/>
          <a:p>
            <a:pPr marL="285750" indent="-285750">
              <a:buClr>
                <a:srgbClr val="FF0000"/>
              </a:buClr>
              <a:buSzPct val="90000"/>
              <a:buFont typeface="Wingdings" panose="05000000000000000000" pitchFamily="2" charset="2"/>
              <a:buChar char="ü"/>
            </a:pPr>
            <a:r>
              <a:rPr lang="en-US" altLang="zh-CN" noProof="1">
                <a:latin typeface="Consolas" panose="020B0609020204030204" charset="0"/>
              </a:rPr>
              <a:t>&gt;&gt;&gt; bList = [[1], [2], [3]]</a:t>
            </a:r>
          </a:p>
          <a:p>
            <a:pPr>
              <a:buSzPct val="90000"/>
              <a:buFont typeface="Arial" charset="0"/>
              <a:buNone/>
            </a:pPr>
            <a:r>
              <a:rPr lang="en-US" altLang="zh-CN" noProof="1">
                <a:latin typeface="Consolas" panose="020B0609020204030204" charset="0"/>
              </a:rPr>
              <a:t>  &gt;&gt;&gt; 3 in bList</a:t>
            </a:r>
          </a:p>
          <a:p>
            <a:pPr>
              <a:buSzPct val="90000"/>
              <a:buFont typeface="Arial" charset="0"/>
              <a:buNone/>
            </a:pPr>
            <a:r>
              <a:rPr lang="en-US" altLang="zh-CN" noProof="1">
                <a:solidFill>
                  <a:srgbClr val="00B0F0"/>
                </a:solidFill>
                <a:latin typeface="Consolas" panose="020B0609020204030204" charset="0"/>
              </a:rPr>
              <a:t>  </a:t>
            </a:r>
            <a:r>
              <a:rPr lang="en-US" altLang="zh-CN" noProof="1">
                <a:solidFill>
                  <a:srgbClr val="0000FF"/>
                </a:solidFill>
                <a:latin typeface="Consolas" panose="020B0609020204030204" charset="0"/>
              </a:rPr>
              <a:t>False</a:t>
            </a:r>
          </a:p>
          <a:p>
            <a:pPr>
              <a:buSzPct val="90000"/>
              <a:buFont typeface="Arial" charset="0"/>
              <a:buNone/>
            </a:pPr>
            <a:endParaRPr lang="en-US" altLang="zh-CN" noProof="1">
              <a:solidFill>
                <a:srgbClr val="0000FF"/>
              </a:solidFill>
              <a:latin typeface="Consolas" panose="020B0609020204030204" charset="0"/>
            </a:endParaRPr>
          </a:p>
        </p:txBody>
      </p:sp>
      <p:sp>
        <p:nvSpPr>
          <p:cNvPr id="11" name="矩形 10"/>
          <p:cNvSpPr/>
          <p:nvPr/>
        </p:nvSpPr>
        <p:spPr>
          <a:xfrm>
            <a:off x="4636928" y="5193217"/>
            <a:ext cx="4572000" cy="1200329"/>
          </a:xfrm>
          <a:prstGeom prst="rect">
            <a:avLst/>
          </a:prstGeom>
        </p:spPr>
        <p:txBody>
          <a:bodyPr>
            <a:spAutoFit/>
          </a:bodyPr>
          <a:lstStyle/>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 [3, 5, 7, 9, 11]</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 = ['a', 'b', 'c', 'd']</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(3, 'a') in zip(</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a:t>
            </a:r>
            <a:endParaRPr lang="en-US" altLang="zh-CN" dirty="0">
              <a:latin typeface="Consolas" panose="020B0609020204030204" charset="0"/>
              <a:ea typeface="宋体" panose="02010600030101010101" pitchFamily="2" charset="-122"/>
            </a:endParaRPr>
          </a:p>
          <a:p>
            <a:pPr>
              <a:buSzPct val="90000"/>
            </a:pPr>
            <a:r>
              <a:rPr lang="en-US" altLang="zh-CN" dirty="0">
                <a:solidFill>
                  <a:srgbClr val="0000FF"/>
                </a:solidFill>
                <a:latin typeface="Consolas" panose="020B0609020204030204" charset="0"/>
                <a:ea typeface="宋体" panose="02010600030101010101" pitchFamily="2" charset="-122"/>
                <a:sym typeface="Arial" panose="020B0604020202020204" pitchFamily="34" charset="0"/>
              </a:rPr>
              <a:t>True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Tree>
    <p:extLst>
      <p:ext uri="{BB962C8B-B14F-4D97-AF65-F5344CB8AC3E}">
        <p14:creationId xmlns:p14="http://schemas.microsoft.com/office/powerpoint/2010/main" val="36722137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2"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40962"/>
          <p:cNvSpPr>
            <a:spLocks noGrp="1"/>
          </p:cNvSpPr>
          <p:nvPr>
            <p:ph idx="1"/>
          </p:nvPr>
        </p:nvSpPr>
        <p:spPr>
          <a:xfrm>
            <a:off x="588214" y="1434553"/>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切片适用于列表、元组、字符串、</a:t>
            </a:r>
            <a:r>
              <a:rPr lang="en-US" altLang="zh-CN" sz="2000" b="1" dirty="0"/>
              <a:t>range</a:t>
            </a:r>
            <a:r>
              <a:rPr lang="zh-CN" altLang="en-US" sz="2000" b="1" dirty="0"/>
              <a:t>对象等类型，但</a:t>
            </a:r>
            <a:r>
              <a:rPr lang="zh-CN" altLang="en-US" sz="2000" b="1" dirty="0">
                <a:solidFill>
                  <a:srgbClr val="FF0000"/>
                </a:solidFill>
              </a:rPr>
              <a:t>作用于列表时功能最强大</a:t>
            </a:r>
            <a:r>
              <a:rPr lang="zh-CN" altLang="en-US" sz="2000" b="1" dirty="0"/>
              <a:t>。</a:t>
            </a:r>
            <a:endParaRPr lang="en-US" altLang="zh-CN" sz="2000" b="1" dirty="0"/>
          </a:p>
          <a:p>
            <a:pPr>
              <a:spcBef>
                <a:spcPts val="600"/>
              </a:spcBef>
              <a:spcAft>
                <a:spcPts val="0"/>
              </a:spcAft>
              <a:buClr>
                <a:srgbClr val="FF0000"/>
              </a:buClr>
              <a:buSzPct val="90000"/>
              <a:buFont typeface="Wingdings" panose="05000000000000000000" pitchFamily="2" charset="2"/>
              <a:buChar char="n"/>
            </a:pPr>
            <a:r>
              <a:rPr lang="zh-CN" altLang="en-US" sz="2000" b="1" dirty="0">
                <a:sym typeface="宋体" panose="02010600030101010101" pitchFamily="2" charset="-122"/>
              </a:rPr>
              <a:t>可以使用切片来</a:t>
            </a:r>
            <a:r>
              <a:rPr lang="zh-CN" altLang="en-US" sz="2000" b="1" dirty="0">
                <a:solidFill>
                  <a:srgbClr val="FF0000"/>
                </a:solidFill>
                <a:sym typeface="宋体" panose="02010600030101010101" pitchFamily="2" charset="-122"/>
              </a:rPr>
              <a:t>截取</a:t>
            </a:r>
            <a:r>
              <a:rPr lang="zh-CN" altLang="en-US" sz="2000" b="1" dirty="0">
                <a:sym typeface="宋体" panose="02010600030101010101" pitchFamily="2" charset="-122"/>
              </a:rPr>
              <a:t>列表中的任何部分，</a:t>
            </a:r>
            <a:r>
              <a:rPr lang="zh-CN" altLang="en-US" sz="2000" b="1" dirty="0">
                <a:solidFill>
                  <a:srgbClr val="FF0000"/>
                </a:solidFill>
                <a:sym typeface="宋体" panose="02010600030101010101" pitchFamily="2" charset="-122"/>
              </a:rPr>
              <a:t>得到一个新列表</a:t>
            </a:r>
            <a:r>
              <a:rPr lang="zh-CN" altLang="en-US" sz="2000" b="1" dirty="0">
                <a:sym typeface="宋体" panose="02010600030101010101" pitchFamily="2" charset="-122"/>
              </a:rPr>
              <a:t>，也可以通过切片来</a:t>
            </a:r>
            <a:r>
              <a:rPr lang="zh-CN" altLang="en-US" sz="2000" b="1" dirty="0">
                <a:solidFill>
                  <a:srgbClr val="FF0000"/>
                </a:solidFill>
                <a:sym typeface="宋体" panose="02010600030101010101" pitchFamily="2" charset="-122"/>
              </a:rPr>
              <a:t>修改</a:t>
            </a:r>
            <a:r>
              <a:rPr lang="zh-CN" altLang="en-US" sz="2000" b="1" dirty="0">
                <a:sym typeface="宋体" panose="02010600030101010101" pitchFamily="2" charset="-122"/>
              </a:rPr>
              <a:t>和</a:t>
            </a:r>
            <a:r>
              <a:rPr lang="zh-CN" altLang="en-US" sz="2000" b="1" dirty="0">
                <a:solidFill>
                  <a:srgbClr val="FF0000"/>
                </a:solidFill>
                <a:sym typeface="宋体" panose="02010600030101010101" pitchFamily="2" charset="-122"/>
              </a:rPr>
              <a:t>删除</a:t>
            </a:r>
            <a:r>
              <a:rPr lang="zh-CN" altLang="en-US" sz="2000" b="1" dirty="0">
                <a:sym typeface="宋体" panose="02010600030101010101" pitchFamily="2" charset="-122"/>
              </a:rPr>
              <a:t>列表中部分元素，甚至可以通过切片操作为列表对象</a:t>
            </a:r>
            <a:r>
              <a:rPr lang="zh-CN" altLang="en-US" sz="2000" b="1" dirty="0">
                <a:solidFill>
                  <a:srgbClr val="FF0000"/>
                </a:solidFill>
                <a:sym typeface="宋体" panose="02010600030101010101" pitchFamily="2" charset="-122"/>
              </a:rPr>
              <a:t>增加</a:t>
            </a:r>
            <a:r>
              <a:rPr lang="zh-CN" altLang="en-US" sz="2000" b="1" dirty="0">
                <a:sym typeface="宋体" panose="02010600030101010101" pitchFamily="2" charset="-122"/>
              </a:rPr>
              <a:t>元素。</a:t>
            </a:r>
            <a:endParaRPr lang="zh-CN" altLang="en-US" sz="2000" b="1" dirty="0"/>
          </a:p>
          <a:p>
            <a:pPr>
              <a:spcBef>
                <a:spcPts val="600"/>
              </a:spcBef>
              <a:spcAft>
                <a:spcPts val="600"/>
              </a:spcAft>
              <a:buClr>
                <a:srgbClr val="FF0000"/>
              </a:buClr>
              <a:buSzPct val="90000"/>
              <a:buFont typeface="Wingdings" panose="05000000000000000000" charset="0"/>
              <a:buChar char=""/>
            </a:pPr>
            <a:r>
              <a:rPr lang="zh-CN" altLang="en-US" sz="2000" b="1" dirty="0"/>
              <a:t>切片使用</a:t>
            </a:r>
            <a:r>
              <a:rPr lang="en-US" altLang="zh-CN" sz="2000" b="1" dirty="0">
                <a:solidFill>
                  <a:srgbClr val="FF0000"/>
                </a:solidFill>
              </a:rPr>
              <a:t>2</a:t>
            </a:r>
            <a:r>
              <a:rPr lang="zh-CN" altLang="en-US" sz="2000" b="1" dirty="0">
                <a:solidFill>
                  <a:srgbClr val="FF0000"/>
                </a:solidFill>
              </a:rPr>
              <a:t>个冒号分隔的</a:t>
            </a:r>
            <a:r>
              <a:rPr lang="en-US" altLang="zh-CN" sz="2000" b="1" dirty="0">
                <a:solidFill>
                  <a:srgbClr val="FF0000"/>
                </a:solidFill>
              </a:rPr>
              <a:t>3</a:t>
            </a:r>
            <a:r>
              <a:rPr lang="zh-CN" altLang="en-US" sz="2000" b="1" dirty="0">
                <a:solidFill>
                  <a:srgbClr val="FF0000"/>
                </a:solidFill>
              </a:rPr>
              <a:t>个数字</a:t>
            </a:r>
            <a:r>
              <a:rPr lang="zh-CN" altLang="en-US" sz="2000" b="1" dirty="0"/>
              <a:t>来完成：</a:t>
            </a:r>
          </a:p>
          <a:p>
            <a:pPr lvl="1">
              <a:spcBef>
                <a:spcPts val="600"/>
              </a:spcBef>
              <a:spcAft>
                <a:spcPts val="600"/>
              </a:spcAft>
              <a:buClr>
                <a:srgbClr val="FF0000"/>
              </a:buClr>
              <a:buSzPct val="90000"/>
              <a:buFont typeface="Wingdings" panose="05000000000000000000" charset="0"/>
              <a:buChar char=""/>
            </a:pPr>
            <a:r>
              <a:rPr lang="zh-CN" altLang="en-US" sz="1800" b="1" dirty="0"/>
              <a:t>第一个数字</a:t>
            </a:r>
            <a:r>
              <a:rPr lang="zh-CN" altLang="en-US" sz="1800" dirty="0"/>
              <a:t>表示切片开始位置（默认为</a:t>
            </a:r>
            <a:r>
              <a:rPr lang="en-US" altLang="zh-CN" sz="1800" dirty="0"/>
              <a:t>0</a:t>
            </a:r>
            <a:r>
              <a:rPr lang="zh-CN" altLang="en-US" sz="1800" dirty="0"/>
              <a:t>）。</a:t>
            </a:r>
          </a:p>
          <a:p>
            <a:pPr lvl="1">
              <a:spcBef>
                <a:spcPts val="600"/>
              </a:spcBef>
              <a:spcAft>
                <a:spcPts val="600"/>
              </a:spcAft>
              <a:buClr>
                <a:srgbClr val="FF0000"/>
              </a:buClr>
              <a:buSzPct val="90000"/>
              <a:buFont typeface="Wingdings" panose="05000000000000000000" charset="0"/>
              <a:buChar char=""/>
            </a:pPr>
            <a:r>
              <a:rPr lang="zh-CN" altLang="en-US" sz="1800" b="1" dirty="0"/>
              <a:t>第二个数字</a:t>
            </a:r>
            <a:r>
              <a:rPr lang="zh-CN" altLang="en-US" sz="1800" dirty="0"/>
              <a:t>表示切片截止（但不包含）位置（默认为列表长度）。</a:t>
            </a:r>
          </a:p>
          <a:p>
            <a:pPr lvl="1">
              <a:spcBef>
                <a:spcPts val="600"/>
              </a:spcBef>
              <a:spcAft>
                <a:spcPts val="600"/>
              </a:spcAft>
              <a:buClr>
                <a:srgbClr val="FF0000"/>
              </a:buClr>
              <a:buSzPct val="90000"/>
              <a:buFont typeface="Wingdings" panose="05000000000000000000" charset="0"/>
              <a:buChar char=""/>
            </a:pPr>
            <a:r>
              <a:rPr lang="zh-CN" altLang="en-US" sz="1800" b="1" dirty="0"/>
              <a:t>第三个数字</a:t>
            </a:r>
            <a:r>
              <a:rPr lang="zh-CN" altLang="en-US" sz="1800" dirty="0"/>
              <a:t>表示切片的步长（默认为</a:t>
            </a:r>
            <a:r>
              <a:rPr lang="en-US" altLang="zh-CN" sz="1800" dirty="0"/>
              <a:t>1</a:t>
            </a:r>
            <a:r>
              <a:rPr lang="zh-CN" altLang="en-US" sz="1800" dirty="0"/>
              <a:t>），当步长省略时可以顺便省略最后一个冒号。</a:t>
            </a:r>
          </a:p>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FF0000"/>
                </a:solidFill>
              </a:rPr>
              <a:t>切片操作不会因为下标越界而抛出异常</a:t>
            </a:r>
            <a:r>
              <a:rPr lang="zh-CN" altLang="en-US" sz="2000" b="1" dirty="0"/>
              <a:t>，而是简单地在列表尾部截断或者返回一个空列表，代码具有</a:t>
            </a:r>
            <a:r>
              <a:rPr lang="zh-CN" altLang="en-US" sz="2000" b="1" dirty="0">
                <a:solidFill>
                  <a:srgbClr val="FF0000"/>
                </a:solidFill>
              </a:rPr>
              <a:t>更强的健壮性</a:t>
            </a:r>
            <a:r>
              <a:rPr lang="zh-CN" altLang="en-US" sz="2000" b="1"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277992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slice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Tree>
    <p:extLst>
      <p:ext uri="{BB962C8B-B14F-4D97-AF65-F5344CB8AC3E}">
        <p14:creationId xmlns:p14="http://schemas.microsoft.com/office/powerpoint/2010/main" val="17764246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pic>
        <p:nvPicPr>
          <p:cNvPr id="6" name="图片 5"/>
          <p:cNvPicPr>
            <a:picLocks noChangeAspect="1"/>
          </p:cNvPicPr>
          <p:nvPr/>
        </p:nvPicPr>
        <p:blipFill>
          <a:blip r:embed="rId2"/>
          <a:stretch>
            <a:fillRect/>
          </a:stretch>
        </p:blipFill>
        <p:spPr>
          <a:xfrm>
            <a:off x="899592" y="1844824"/>
            <a:ext cx="7391400" cy="1704975"/>
          </a:xfrm>
          <a:prstGeom prst="rect">
            <a:avLst/>
          </a:prstGeom>
        </p:spPr>
      </p:pic>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矩形 11"/>
          <p:cNvSpPr/>
          <p:nvPr/>
        </p:nvSpPr>
        <p:spPr>
          <a:xfrm>
            <a:off x="387807" y="997510"/>
            <a:ext cx="3326552"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列表中的切片操作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7276263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41986"/>
          <p:cNvSpPr>
            <a:spLocks noGrp="1"/>
          </p:cNvSpPr>
          <p:nvPr>
            <p:ph idx="1"/>
          </p:nvPr>
        </p:nvSpPr>
        <p:spPr>
          <a:xfrm>
            <a:off x="770256" y="1430831"/>
            <a:ext cx="8229600" cy="4678451"/>
          </a:xfrm>
        </p:spPr>
        <p:txBody>
          <a:bodyPr anchor="t"/>
          <a:lstStyle/>
          <a:p>
            <a:pPr>
              <a:spcBef>
                <a:spcPct val="0"/>
              </a:spcBef>
              <a:buSzPct val="90000"/>
              <a:buNone/>
            </a:pPr>
            <a:r>
              <a:rPr lang="en-US" altLang="zh-CN" sz="1600" b="1" dirty="0">
                <a:latin typeface="Consolas" panose="020B0609020204030204" charset="0"/>
              </a:rPr>
              <a:t>&gt;&gt;&gt; aList = [3, 4, 5, 6, 7, 9, 11, 13, 15, 17]</a:t>
            </a:r>
          </a:p>
          <a:p>
            <a:pPr>
              <a:spcBef>
                <a:spcPct val="0"/>
              </a:spcBef>
              <a:buSzPct val="90000"/>
              <a:buNone/>
            </a:pPr>
            <a:r>
              <a:rPr lang="en-US" altLang="zh-CN" sz="1600" b="1" dirty="0">
                <a:latin typeface="Consolas" panose="020B0609020204030204" charset="0"/>
              </a:rPr>
              <a:t>&gt;&gt;&gt; aList[::]                            #</a:t>
            </a:r>
            <a:r>
              <a:rPr lang="zh-CN" altLang="en-US" sz="1600" b="1" dirty="0">
                <a:latin typeface="Consolas" panose="020B0609020204030204" charset="0"/>
              </a:rPr>
              <a:t>返回包含所有元素的新列表</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                          #</a:t>
            </a:r>
            <a:r>
              <a:rPr lang="zh-CN" altLang="en-US" sz="1600" b="1" dirty="0">
                <a:latin typeface="Consolas" panose="020B0609020204030204" charset="0"/>
              </a:rPr>
              <a:t>逆序的所有元素</a:t>
            </a:r>
          </a:p>
          <a:p>
            <a:pPr>
              <a:spcBef>
                <a:spcPct val="0"/>
              </a:spcBef>
              <a:buSzPct val="90000"/>
              <a:buNone/>
            </a:pPr>
            <a:r>
              <a:rPr lang="en-US" altLang="zh-CN" sz="1600" b="1" dirty="0">
                <a:solidFill>
                  <a:srgbClr val="0000FF"/>
                </a:solidFill>
                <a:latin typeface="Consolas" panose="020B0609020204030204" charset="0"/>
              </a:rPr>
              <a:t>[17, 15, 13, 11, 9, 7, 6, 5, 4, 3]</a:t>
            </a:r>
          </a:p>
          <a:p>
            <a:pPr>
              <a:spcBef>
                <a:spcPct val="0"/>
              </a:spcBef>
              <a:buSzPct val="90000"/>
              <a:buNone/>
            </a:pPr>
            <a:r>
              <a:rPr lang="en-US" altLang="zh-CN" sz="1600" b="1" dirty="0">
                <a:latin typeface="Consolas" panose="020B0609020204030204" charset="0"/>
              </a:rPr>
              <a:t>&gt;&gt;&gt; aList[::2]                           #</a:t>
            </a:r>
            <a:r>
              <a:rPr lang="zh-CN" altLang="en-US" sz="1600" b="1" dirty="0">
                <a:latin typeface="Consolas" panose="020B0609020204030204" charset="0"/>
              </a:rPr>
              <a:t>偶数位置，隔一个取一个</a:t>
            </a:r>
          </a:p>
          <a:p>
            <a:pPr>
              <a:spcBef>
                <a:spcPct val="0"/>
              </a:spcBef>
              <a:buSzPct val="90000"/>
              <a:buNone/>
            </a:pPr>
            <a:r>
              <a:rPr lang="en-US" altLang="zh-CN" sz="1600" b="1" dirty="0">
                <a:solidFill>
                  <a:srgbClr val="0000FF"/>
                </a:solidFill>
                <a:latin typeface="Consolas" panose="020B0609020204030204" charset="0"/>
              </a:rPr>
              <a:t>[3, 5, 7, 11, 15]</a:t>
            </a:r>
          </a:p>
          <a:p>
            <a:pPr>
              <a:spcBef>
                <a:spcPct val="0"/>
              </a:spcBef>
              <a:buSzPct val="90000"/>
              <a:buNone/>
            </a:pPr>
            <a:r>
              <a:rPr lang="en-US" altLang="zh-CN" sz="1600" b="1" dirty="0">
                <a:latin typeface="Consolas" panose="020B0609020204030204" charset="0"/>
              </a:rPr>
              <a:t>&gt;&gt;&gt; aList[1::2]                          #</a:t>
            </a:r>
            <a:r>
              <a:rPr lang="zh-CN" altLang="en-US" sz="1600" b="1" dirty="0">
                <a:latin typeface="Consolas" panose="020B0609020204030204" charset="0"/>
              </a:rPr>
              <a:t>奇数位置，隔一个取一个</a:t>
            </a:r>
          </a:p>
          <a:p>
            <a:pPr>
              <a:spcBef>
                <a:spcPct val="0"/>
              </a:spcBef>
              <a:buSzPct val="90000"/>
              <a:buNone/>
            </a:pPr>
            <a:r>
              <a:rPr lang="en-US" altLang="zh-CN" sz="1600" b="1" dirty="0">
                <a:solidFill>
                  <a:srgbClr val="0000FF"/>
                </a:solidFill>
                <a:latin typeface="Consolas" panose="020B0609020204030204" charset="0"/>
              </a:rPr>
              <a:t>[4, 6, 9, 13, 17]</a:t>
            </a:r>
          </a:p>
          <a:p>
            <a:pPr>
              <a:spcBef>
                <a:spcPct val="0"/>
              </a:spcBef>
              <a:buSzPct val="90000"/>
              <a:buNone/>
            </a:pPr>
            <a:r>
              <a:rPr lang="en-US" altLang="zh-CN" sz="1600" b="1" dirty="0">
                <a:latin typeface="Consolas" panose="020B0609020204030204" charset="0"/>
              </a:rPr>
              <a:t>&gt;&gt;&gt; aList[3::]                           #</a:t>
            </a:r>
            <a:r>
              <a:rPr lang="zh-CN" altLang="en-US" sz="1600" b="1" dirty="0">
                <a:latin typeface="Consolas" panose="020B0609020204030204" charset="0"/>
              </a:rPr>
              <a:t>从下标</a:t>
            </a:r>
            <a:r>
              <a:rPr lang="en-US" altLang="zh-CN" sz="1600" b="1" dirty="0">
                <a:latin typeface="Consolas" panose="020B0609020204030204" charset="0"/>
              </a:rPr>
              <a:t>3</a:t>
            </a:r>
            <a:r>
              <a:rPr lang="zh-CN" altLang="en-US" sz="1600" b="1" dirty="0">
                <a:latin typeface="Consolas" panose="020B0609020204030204" charset="0"/>
              </a:rPr>
              <a:t>开始的所有元素</a:t>
            </a:r>
          </a:p>
          <a:p>
            <a:pPr>
              <a:spcBef>
                <a:spcPct val="0"/>
              </a:spcBef>
              <a:buSzPct val="90000"/>
              <a:buNone/>
            </a:pPr>
            <a:r>
              <a:rPr lang="en-US" altLang="zh-CN" sz="1600" b="1" dirty="0">
                <a:solidFill>
                  <a:srgbClr val="0000FF"/>
                </a:solidFill>
                <a:latin typeface="Consolas" panose="020B0609020204030204" charset="0"/>
              </a:rPr>
              <a:t>[6, 7, 9, 11, 13, 15, 17]</a:t>
            </a:r>
          </a:p>
          <a:p>
            <a:pPr>
              <a:spcBef>
                <a:spcPct val="0"/>
              </a:spcBef>
              <a:buSzPct val="90000"/>
              <a:buNone/>
            </a:pPr>
            <a:r>
              <a:rPr lang="en-US" altLang="zh-CN" sz="1600" b="1" dirty="0">
                <a:latin typeface="Consolas" panose="020B0609020204030204" charset="0"/>
              </a:rPr>
              <a:t>&gt;&gt;&gt; aList[3:6]                           #</a:t>
            </a:r>
            <a:r>
              <a:rPr lang="zh-CN" altLang="en-US" sz="1600" b="1" dirty="0">
                <a:latin typeface="Consolas" panose="020B0609020204030204" charset="0"/>
              </a:rPr>
              <a:t>下标在</a:t>
            </a:r>
            <a:r>
              <a:rPr lang="en-US" altLang="zh-CN" sz="1600" b="1" dirty="0">
                <a:latin typeface="Consolas" panose="020B0609020204030204" charset="0"/>
              </a:rPr>
              <a:t>[3, 6)</a:t>
            </a:r>
            <a:r>
              <a:rPr lang="zh-CN" altLang="en-US" sz="1600" b="1" dirty="0">
                <a:latin typeface="Consolas" panose="020B0609020204030204" charset="0"/>
              </a:rPr>
              <a:t>之间的所有元素</a:t>
            </a:r>
          </a:p>
          <a:p>
            <a:pPr>
              <a:spcBef>
                <a:spcPct val="0"/>
              </a:spcBef>
              <a:buSzPct val="90000"/>
              <a:buNone/>
            </a:pPr>
            <a:r>
              <a:rPr lang="en-US" altLang="zh-CN" sz="1600" b="1" dirty="0">
                <a:solidFill>
                  <a:srgbClr val="0000FF"/>
                </a:solidFill>
                <a:latin typeface="Consolas" panose="020B0609020204030204" charset="0"/>
              </a:rPr>
              <a:t>[6, 7, 9]</a:t>
            </a:r>
          </a:p>
          <a:p>
            <a:pPr>
              <a:spcBef>
                <a:spcPct val="0"/>
              </a:spcBef>
              <a:buSzPct val="90000"/>
              <a:buNone/>
            </a:pPr>
            <a:r>
              <a:rPr lang="en-US" altLang="zh-CN" sz="1600" b="1" dirty="0">
                <a:latin typeface="Consolas" panose="020B0609020204030204" charset="0"/>
              </a:rPr>
              <a:t>&gt;&gt;&gt; aList[0:100:1]                       #</a:t>
            </a:r>
            <a:r>
              <a:rPr lang="zh-CN" altLang="en-US" sz="1600" b="1" dirty="0">
                <a:latin typeface="Consolas" panose="020B0609020204030204" charset="0"/>
              </a:rPr>
              <a:t>前</a:t>
            </a:r>
            <a:r>
              <a:rPr lang="en-US" altLang="zh-CN" sz="1600" b="1" dirty="0">
                <a:latin typeface="Consolas" panose="020B0609020204030204" charset="0"/>
              </a:rPr>
              <a:t>100</a:t>
            </a:r>
            <a:r>
              <a:rPr lang="zh-CN" altLang="en-US" sz="1600" b="1" dirty="0">
                <a:latin typeface="Consolas" panose="020B0609020204030204" charset="0"/>
              </a:rPr>
              <a:t>个元素，自动截断</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下标</a:t>
            </a:r>
            <a:r>
              <a:rPr lang="en-US" altLang="zh-CN" sz="1600" b="1" dirty="0">
                <a:latin typeface="Consolas" panose="020B0609020204030204" charset="0"/>
              </a:rPr>
              <a:t>100</a:t>
            </a:r>
            <a:r>
              <a:rPr lang="zh-CN" altLang="en-US" sz="1600" b="1" dirty="0">
                <a:latin typeface="Consolas" panose="020B0609020204030204" charset="0"/>
              </a:rPr>
              <a:t>之后的所有元素，自动截断</a:t>
            </a:r>
          </a:p>
          <a:p>
            <a:pPr>
              <a:spcBef>
                <a:spcPct val="0"/>
              </a:spcBef>
              <a:buSzPct val="90000"/>
              <a:buNone/>
            </a:pPr>
            <a:r>
              <a:rPr lang="en-US" altLang="zh-CN" sz="1600" b="1" dirty="0">
                <a:solidFill>
                  <a:srgbClr val="0000FF"/>
                </a:solidFill>
                <a:latin typeface="Consolas" panose="020B0609020204030204" charset="0"/>
              </a:rPr>
              <a:t>[]</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直接使用下标访问会发生越界</a:t>
            </a:r>
          </a:p>
          <a:p>
            <a:pPr>
              <a:spcBef>
                <a:spcPct val="0"/>
              </a:spcBef>
              <a:buSzPct val="90000"/>
              <a:buNone/>
            </a:pPr>
            <a:r>
              <a:rPr lang="en-US" altLang="zh-CN" sz="1600" b="1" dirty="0">
                <a:solidFill>
                  <a:srgbClr val="FF0000"/>
                </a:solidFill>
                <a:latin typeface="Consolas" panose="020B0609020204030204" charset="0"/>
              </a:rPr>
              <a:t>IndexError: list index out of range</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Tree>
    <p:extLst>
      <p:ext uri="{BB962C8B-B14F-4D97-AF65-F5344CB8AC3E}">
        <p14:creationId xmlns:p14="http://schemas.microsoft.com/office/powerpoint/2010/main" val="36955881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08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082">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082">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6082">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082">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6082">
                                            <p:txEl>
                                              <p:pRg st="17" end="1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60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uiExpand="1"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43010"/>
          <p:cNvSpPr>
            <a:spLocks noGrp="1"/>
          </p:cNvSpPr>
          <p:nvPr>
            <p:ph idx="1"/>
          </p:nvPr>
        </p:nvSpPr>
        <p:spPr>
          <a:xfrm>
            <a:off x="775639"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000" b="1" dirty="0">
                <a:latin typeface="宋体" panose="02010600030101010101" pitchFamily="2" charset="-122"/>
              </a:rPr>
              <a:t>可以使用切片来</a:t>
            </a:r>
            <a:r>
              <a:rPr lang="zh-CN" altLang="en-US" sz="2000" b="1" dirty="0">
                <a:solidFill>
                  <a:srgbClr val="FF0000"/>
                </a:solidFill>
                <a:latin typeface="宋体" panose="02010600030101010101" pitchFamily="2" charset="-122"/>
              </a:rPr>
              <a:t>原地修改</a:t>
            </a:r>
            <a:r>
              <a:rPr lang="zh-CN" altLang="en-US" sz="2000" b="1" dirty="0">
                <a:latin typeface="宋体" panose="02010600030101010101" pitchFamily="2" charset="-122"/>
              </a:rPr>
              <a:t>列表内容</a:t>
            </a:r>
          </a:p>
        </p:txBody>
      </p:sp>
      <p:sp>
        <p:nvSpPr>
          <p:cNvPr id="5" name="文本占位符 44034"/>
          <p:cNvSpPr txBox="1">
            <a:spLocks/>
          </p:cNvSpPr>
          <p:nvPr/>
        </p:nvSpPr>
        <p:spPr bwMode="auto">
          <a:xfrm>
            <a:off x="747064" y="503578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charset="0"/>
              <a:buChar char=""/>
            </a:pPr>
            <a:r>
              <a:rPr lang="zh-CN" altLang="en-US" sz="2000" b="1" dirty="0"/>
              <a:t>使用</a:t>
            </a:r>
            <a:r>
              <a:rPr lang="en-US" altLang="zh-CN" sz="2000" b="1" dirty="0"/>
              <a:t>del</a:t>
            </a:r>
            <a:r>
              <a:rPr lang="zh-CN" altLang="en-US" sz="2000" b="1" dirty="0"/>
              <a:t>与切片结合来删除列表元素</a:t>
            </a:r>
          </a:p>
          <a:p>
            <a:pPr>
              <a:spcBef>
                <a:spcPct val="0"/>
              </a:spcBef>
              <a:buSzPct val="90000"/>
              <a:buFont typeface="Arial" charset="0"/>
              <a:buNone/>
            </a:pPr>
            <a:endParaRPr lang="en-US" altLang="zh-CN" sz="1350"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19672" y="1742577"/>
            <a:ext cx="8678813" cy="3293209"/>
          </a:xfrm>
          <a:prstGeom prst="rect">
            <a:avLst/>
          </a:prstGeom>
        </p:spPr>
        <p:txBody>
          <a:bodyPr wrap="square">
            <a:spAutoFit/>
          </a:bodyPr>
          <a:lstStyle/>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5,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[1, 2]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替换前</a:t>
            </a:r>
            <a:r>
              <a:rPr lang="en-US" altLang="zh-CN" sz="1600" dirty="0">
                <a:solidFill>
                  <a:srgbClr val="0000FF"/>
                </a:solidFill>
                <a:latin typeface="Consolas" panose="020B0609020204030204" charset="0"/>
                <a:ea typeface="仿宋" panose="02010609060101010101" pitchFamily="49" charset="-122"/>
              </a:rPr>
              <a:t>2</a:t>
            </a:r>
            <a:r>
              <a:rPr lang="zh-CN" altLang="en-US" sz="1600" dirty="0">
                <a:solidFill>
                  <a:srgbClr val="0000FF"/>
                </a:solidFill>
                <a:latin typeface="Consolas" panose="020B0609020204030204" charset="0"/>
                <a:ea typeface="仿宋" panose="02010609060101010101" pitchFamily="49" charset="-122"/>
              </a:rPr>
              <a:t>个元素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[1, 2,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list(range(10))</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2, 3, 4, 5, 6, 7, 8,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[0]*5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替换偶数位置上的元素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0, 3, 0, 5, 0, 7, 0,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[0]*3            </a:t>
            </a:r>
          </a:p>
          <a:p>
            <a:pPr>
              <a:buSzPct val="90000"/>
            </a:pP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attempt to assign sequence of size 3 to </a:t>
            </a:r>
          </a:p>
          <a:p>
            <a:pPr>
              <a:buSzPct val="90000"/>
            </a:pPr>
            <a:r>
              <a:rPr lang="en-US" altLang="zh-CN" sz="1600" dirty="0">
                <a:solidFill>
                  <a:srgbClr val="FF0000"/>
                </a:solidFill>
                <a:latin typeface="Consolas" panose="020B0609020204030204" charset="0"/>
              </a:rPr>
              <a:t>extended slice of size 5</a:t>
            </a:r>
          </a:p>
        </p:txBody>
      </p:sp>
      <p:sp>
        <p:nvSpPr>
          <p:cNvPr id="4" name="矩形 3"/>
          <p:cNvSpPr/>
          <p:nvPr/>
        </p:nvSpPr>
        <p:spPr>
          <a:xfrm>
            <a:off x="1691680" y="5428346"/>
            <a:ext cx="5604593" cy="1077218"/>
          </a:xfrm>
          <a:prstGeom prst="rect">
            <a:avLst/>
          </a:prstGeom>
        </p:spPr>
        <p:txBody>
          <a:bodyPr wrap="square">
            <a:spAutoFit/>
          </a:bodyPr>
          <a:lstStyle/>
          <a:p>
            <a:pPr>
              <a:buSzPct val="90000"/>
            </a:pPr>
            <a:r>
              <a:rPr lang="zh-CN" altLang="en-US" sz="1600" dirty="0">
                <a:latin typeface="Consolas" panose="020B0609020204030204" charset="0"/>
              </a:rPr>
              <a:t>&gt;&gt;&gt; aList = [3,5,7,9,11]</a:t>
            </a:r>
          </a:p>
          <a:p>
            <a:pPr>
              <a:buSzPct val="90000"/>
            </a:pPr>
            <a:r>
              <a:rPr lang="zh-CN" altLang="en-US" sz="1600" dirty="0">
                <a:latin typeface="Consolas" panose="020B0609020204030204" charset="0"/>
              </a:rPr>
              <a:t>&gt;&gt;&gt; del aList[</a:t>
            </a:r>
            <a:r>
              <a:rPr lang="en-US" altLang="zh-CN" sz="1600" dirty="0">
                <a:latin typeface="Consolas" panose="020B0609020204030204" charset="0"/>
              </a:rPr>
              <a:t>1</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2] </a:t>
            </a:r>
            <a:endParaRPr lang="en-US" altLang="zh-CN" sz="1600" dirty="0">
              <a:latin typeface="Consolas" panose="020B0609020204030204" charset="0"/>
            </a:endParaRPr>
          </a:p>
          <a:p>
            <a:pPr>
              <a:buSzPct val="90000"/>
            </a:pPr>
            <a:r>
              <a:rPr lang="zh-CN" altLang="en-US" sz="1600" dirty="0">
                <a:latin typeface="Consolas" panose="020B0609020204030204" charset="0"/>
              </a:rPr>
              <a:t>&gt;&gt;&gt; aList</a:t>
            </a:r>
          </a:p>
          <a:p>
            <a:pPr>
              <a:buSzPct val="90000"/>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7</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11</a:t>
            </a:r>
            <a:r>
              <a:rPr lang="zh-CN" altLang="en-US" sz="1600" dirty="0">
                <a:solidFill>
                  <a:srgbClr val="0000FF"/>
                </a:solidFill>
                <a:latin typeface="Consolas" panose="020B0609020204030204" charset="0"/>
              </a:rPr>
              <a:t>]</a:t>
            </a:r>
          </a:p>
        </p:txBody>
      </p:sp>
      <p:sp>
        <p:nvSpPr>
          <p:cNvPr id="11" name="矩形 10"/>
          <p:cNvSpPr/>
          <p:nvPr/>
        </p:nvSpPr>
        <p:spPr>
          <a:xfrm>
            <a:off x="5335385" y="5660374"/>
            <a:ext cx="2348720" cy="338554"/>
          </a:xfrm>
          <a:prstGeom prst="rect">
            <a:avLst/>
          </a:prstGeom>
        </p:spPr>
        <p:txBody>
          <a:bodyPr wrap="none">
            <a:spAutoFit/>
          </a:bodyPr>
          <a:lstStyle/>
          <a:p>
            <a:pPr>
              <a:buSzPct val="90000"/>
            </a:pP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删除奇数位置上的元素</a:t>
            </a:r>
          </a:p>
        </p:txBody>
      </p:sp>
      <p:sp>
        <p:nvSpPr>
          <p:cNvPr id="14" name="矩形 13"/>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15" name="文本框 14">
            <a:extLst>
              <a:ext uri="{FF2B5EF4-FFF2-40B4-BE49-F238E27FC236}">
                <a16:creationId xmlns:a16="http://schemas.microsoft.com/office/drawing/2014/main" id="{D3B6FA89-8AA8-4440-86C4-38AEC7F63398}"/>
              </a:ext>
            </a:extLst>
          </p:cNvPr>
          <p:cNvSpPr txBox="1"/>
          <p:nvPr/>
        </p:nvSpPr>
        <p:spPr>
          <a:xfrm>
            <a:off x="4427984" y="4723492"/>
            <a:ext cx="4548680" cy="246221"/>
          </a:xfrm>
          <a:prstGeom prst="rect">
            <a:avLst/>
          </a:prstGeom>
          <a:noFill/>
        </p:spPr>
        <p:txBody>
          <a:bodyPr wrap="square">
            <a:spAutoFit/>
          </a:bodyPr>
          <a:lstStyle/>
          <a:p>
            <a:r>
              <a:rPr lang="zh-CN" altLang="en-US" sz="1000" b="0" i="0" dirty="0">
                <a:solidFill>
                  <a:srgbClr val="333333"/>
                </a:solidFill>
                <a:effectLst/>
                <a:latin typeface="Arial" panose="020B0604020202020204" pitchFamily="34" charset="0"/>
              </a:rPr>
              <a:t>尝试将大小为</a:t>
            </a:r>
            <a:r>
              <a:rPr lang="en-US" altLang="zh-CN" sz="1000" dirty="0">
                <a:solidFill>
                  <a:srgbClr val="333333"/>
                </a:solidFill>
                <a:latin typeface="Arial" panose="020B0604020202020204" pitchFamily="34" charset="0"/>
              </a:rPr>
              <a:t>3</a:t>
            </a:r>
            <a:r>
              <a:rPr lang="zh-CN" altLang="en-US" sz="1000" b="0" i="0" dirty="0">
                <a:solidFill>
                  <a:srgbClr val="333333"/>
                </a:solidFill>
                <a:effectLst/>
                <a:latin typeface="Arial" panose="020B0604020202020204" pitchFamily="34" charset="0"/>
              </a:rPr>
              <a:t>的序列分配给大小为</a:t>
            </a:r>
            <a:r>
              <a:rPr lang="en-US" altLang="zh-CN" sz="1000" b="0" i="0" dirty="0">
                <a:solidFill>
                  <a:srgbClr val="333333"/>
                </a:solidFill>
                <a:effectLst/>
                <a:latin typeface="Arial" panose="020B0604020202020204" pitchFamily="34" charset="0"/>
              </a:rPr>
              <a:t>5</a:t>
            </a:r>
            <a:r>
              <a:rPr lang="zh-CN" altLang="en-US" sz="1000" b="0" i="0" dirty="0">
                <a:solidFill>
                  <a:srgbClr val="333333"/>
                </a:solidFill>
                <a:effectLst/>
                <a:latin typeface="Arial" panose="020B0604020202020204" pitchFamily="34" charset="0"/>
              </a:rPr>
              <a:t>的扩展片</a:t>
            </a:r>
            <a:endParaRPr lang="zh-CN" altLang="en-US" sz="1000" dirty="0"/>
          </a:p>
        </p:txBody>
      </p:sp>
    </p:spTree>
    <p:extLst>
      <p:ext uri="{BB962C8B-B14F-4D97-AF65-F5344CB8AC3E}">
        <p14:creationId xmlns:p14="http://schemas.microsoft.com/office/powerpoint/2010/main" val="23919327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5" grpId="0"/>
      <p:bldP spid="11"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437034" y="980728"/>
            <a:ext cx="8229600" cy="4678451"/>
          </a:xfrm>
        </p:spPr>
        <p:txBody>
          <a:bodyPr/>
          <a:lstStyle/>
          <a:p>
            <a:pPr fontAlgn="base">
              <a:lnSpc>
                <a:spcPct val="80000"/>
              </a:lnSpc>
              <a:buClr>
                <a:srgbClr val="FF0000"/>
              </a:buClr>
              <a:buFont typeface="Wingdings" panose="05000000000000000000" charset="0"/>
              <a:buChar char=""/>
            </a:pPr>
            <a:r>
              <a:rPr lang="zh-CN" altLang="en-US" sz="2000" b="1" noProof="1">
                <a:latin typeface="宋体" panose="02010600030101010101" pitchFamily="2" charset="-122"/>
              </a:rPr>
              <a:t>切片返回的是列表元素的浅复制</a:t>
            </a:r>
          </a:p>
        </p:txBody>
      </p:sp>
      <p:sp>
        <p:nvSpPr>
          <p:cNvPr id="5" name="文本占位符 46082"/>
          <p:cNvSpPr txBox="1">
            <a:spLocks/>
          </p:cNvSpPr>
          <p:nvPr/>
        </p:nvSpPr>
        <p:spPr bwMode="auto">
          <a:xfrm>
            <a:off x="827584" y="126876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SzPct val="90000"/>
              <a:buFont typeface="Wingdings" panose="05000000000000000000" pitchFamily="2" charset="2"/>
              <a:buChar char="l"/>
            </a:pPr>
            <a:r>
              <a:rPr lang="en-US" altLang="zh-CN" sz="1600" b="1" noProof="1">
                <a:solidFill>
                  <a:srgbClr val="FF0000"/>
                </a:solidFill>
              </a:rPr>
              <a:t>浅复制指生成一个新的列表，并且把原列表中所有元素的引用都复制到新列表中。</a:t>
            </a:r>
            <a:endParaRPr lang="en-US" altLang="zh-CN" sz="1600" noProof="1"/>
          </a:p>
        </p:txBody>
      </p:sp>
      <p:sp>
        <p:nvSpPr>
          <p:cNvPr id="3" name="矩形 2"/>
          <p:cNvSpPr/>
          <p:nvPr/>
        </p:nvSpPr>
        <p:spPr>
          <a:xfrm>
            <a:off x="585442" y="2474718"/>
            <a:ext cx="5646688" cy="1274195"/>
          </a:xfrm>
          <a:prstGeom prst="rect">
            <a:avLst/>
          </a:prstGeom>
        </p:spPr>
        <p:txBody>
          <a:bodyPr wrap="square">
            <a:spAutoFit/>
          </a:bodyPr>
          <a:lstStyle/>
          <a:p>
            <a:pPr marL="1905" indent="-344805">
              <a:lnSpc>
                <a:spcPct val="80000"/>
              </a:lnSpc>
              <a:buSzPct val="90000"/>
              <a:buFont typeface="Arial" charset="0"/>
              <a:buNone/>
            </a:pPr>
            <a:r>
              <a:rPr lang="en-US" altLang="zh-CN" sz="1600" noProof="1">
                <a:latin typeface="Consolas" panose="020B0609020204030204" charset="0"/>
              </a:rPr>
              <a:t>&gt;&gt;&gt; aList = [3, 5, 7]</a:t>
            </a:r>
          </a:p>
          <a:p>
            <a:pPr marL="1905" indent="-344805">
              <a:lnSpc>
                <a:spcPct val="80000"/>
              </a:lnSpc>
              <a:buSzPct val="90000"/>
              <a:buFont typeface="Arial" charset="0"/>
              <a:buNone/>
            </a:pPr>
            <a:r>
              <a:rPr lang="en-US" altLang="zh-CN" sz="1600" noProof="1">
                <a:latin typeface="Consolas" panose="020B0609020204030204" charset="0"/>
              </a:rPr>
              <a:t>&gt;&gt;&gt; bList = aList[::]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切片，浅复制</a:t>
            </a:r>
          </a:p>
          <a:p>
            <a:pPr marL="1905" indent="-344805">
              <a:lnSpc>
                <a:spcPct val="80000"/>
              </a:lnSpc>
              <a:buSzPct val="90000"/>
              <a:buFont typeface="Arial" charset="0"/>
              <a:buNone/>
            </a:pPr>
            <a:r>
              <a:rPr lang="en-US" altLang="zh-CN" sz="1600" noProof="1">
                <a:latin typeface="Consolas" panose="020B0609020204030204" charset="0"/>
              </a:rPr>
              <a:t>&gt;&gt;&gt; aList ==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两个列表的元素完全一样</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True</a:t>
            </a:r>
          </a:p>
          <a:p>
            <a:pPr marL="1905" indent="-344805">
              <a:lnSpc>
                <a:spcPct val="80000"/>
              </a:lnSpc>
              <a:buSzPct val="90000"/>
              <a:buFont typeface="Arial" charset="0"/>
              <a:buNone/>
            </a:pPr>
            <a:r>
              <a:rPr lang="en-US" altLang="zh-CN" sz="1600" noProof="1">
                <a:latin typeface="Consolas" panose="020B0609020204030204" charset="0"/>
              </a:rPr>
              <a:t>&gt;&gt;&gt; aList is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但不是同一个对象</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False</a:t>
            </a:r>
          </a:p>
        </p:txBody>
      </p:sp>
      <p:sp>
        <p:nvSpPr>
          <p:cNvPr id="4" name="矩形 3"/>
          <p:cNvSpPr/>
          <p:nvPr/>
        </p:nvSpPr>
        <p:spPr>
          <a:xfrm>
            <a:off x="5532864" y="2495926"/>
            <a:ext cx="3375912" cy="1077218"/>
          </a:xfrm>
          <a:prstGeom prst="rect">
            <a:avLst/>
          </a:prstGeom>
        </p:spPr>
        <p:txBody>
          <a:bodyPr wrap="square">
            <a:spAutoFit/>
          </a:bodyPr>
          <a:lstStyle/>
          <a:p>
            <a:pPr marL="1905" indent="-344805">
              <a:lnSpc>
                <a:spcPct val="80000"/>
              </a:lnSpc>
              <a:buSzPct val="90000"/>
              <a:buFont typeface="Arial" charset="0"/>
              <a:buNone/>
            </a:pPr>
            <a:r>
              <a:rPr lang="en-US" altLang="zh-CN" sz="1600" noProof="1">
                <a:latin typeface="Consolas" panose="020B0609020204030204" charset="0"/>
              </a:rPr>
              <a:t>&gt;&gt;&gt; id(aList) == id(bList) </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noProof="1">
                <a:latin typeface="Consolas" panose="020B0609020204030204" charset="0"/>
              </a:rPr>
              <a:t>&gt;&gt;&gt; bList[1] = 8           </a:t>
            </a:r>
            <a:endParaRPr lang="zh-CN" altLang="en-US" sz="1600" noProof="1">
              <a:latin typeface="Consolas" panose="020B0609020204030204" charset="0"/>
            </a:endParaRPr>
          </a:p>
          <a:p>
            <a:pPr marL="1905" indent="-344805">
              <a:lnSpc>
                <a:spcPct val="80000"/>
              </a:lnSpc>
              <a:buSzPct val="90000"/>
              <a:buFont typeface="Arial" charset="0"/>
              <a:buNone/>
            </a:pPr>
            <a:r>
              <a:rPr lang="en-US" altLang="zh-CN" sz="1600" noProof="1">
                <a:latin typeface="Consolas" panose="020B0609020204030204" charset="0"/>
              </a:rPr>
              <a:t>&gt;&gt;&gt; print(bList, aList)</a:t>
            </a:r>
          </a:p>
          <a:p>
            <a:pPr marL="1905" indent="-344805">
              <a:lnSpc>
                <a:spcPct val="80000"/>
              </a:lnSpc>
              <a:buSzPct val="90000"/>
              <a:buNone/>
            </a:pPr>
            <a:r>
              <a:rPr lang="en-US" altLang="zh-CN" sz="1600" noProof="1">
                <a:solidFill>
                  <a:srgbClr val="0000FF"/>
                </a:solidFill>
                <a:latin typeface="Consolas" panose="020B0609020204030204" charset="0"/>
              </a:rPr>
              <a:t>[3, 8, 7] [3, 5, 7]</a:t>
            </a:r>
          </a:p>
        </p:txBody>
      </p:sp>
      <p:sp>
        <p:nvSpPr>
          <p:cNvPr id="8" name="内容占位符 2"/>
          <p:cNvSpPr txBox="1">
            <a:spLocks/>
          </p:cNvSpPr>
          <p:nvPr/>
        </p:nvSpPr>
        <p:spPr bwMode="auto">
          <a:xfrm>
            <a:off x="415221" y="3861048"/>
            <a:ext cx="827659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0525">
              <a:spcBef>
                <a:spcPts val="300"/>
              </a:spcBef>
              <a:buClr>
                <a:srgbClr val="FF0000"/>
              </a:buClr>
              <a:buFont typeface="Wingdings" panose="05000000000000000000" charset="0"/>
              <a:buChar char=""/>
            </a:pPr>
            <a:r>
              <a:rPr lang="en-US" altLang="zh-CN" sz="2000" b="1" noProof="1">
                <a:sym typeface="+mn-ea"/>
              </a:rPr>
              <a:t>如果原列表中包含列表之类的可变数据类型，由于</a:t>
            </a:r>
            <a:r>
              <a:rPr lang="en-US" altLang="zh-CN" sz="2000" b="1" noProof="1">
                <a:solidFill>
                  <a:srgbClr val="FF0000"/>
                </a:solidFill>
                <a:sym typeface="+mn-ea"/>
              </a:rPr>
              <a:t>浅复制时只是把子列表的引用复制到新列表中</a:t>
            </a:r>
            <a:r>
              <a:rPr lang="en-US" altLang="zh-CN" sz="2000" b="1" noProof="1">
                <a:sym typeface="+mn-ea"/>
              </a:rPr>
              <a:t>，</a:t>
            </a:r>
            <a:r>
              <a:rPr lang="zh-CN" altLang="en-US" sz="2000" b="1" noProof="1">
                <a:sym typeface="+mn-ea"/>
              </a:rPr>
              <a:t>因而</a:t>
            </a:r>
            <a:r>
              <a:rPr lang="en-US" altLang="zh-CN" sz="2000" b="1" noProof="1">
                <a:sym typeface="+mn-ea"/>
              </a:rPr>
              <a:t>修改任何一个都会影响另外一个。</a:t>
            </a:r>
          </a:p>
        </p:txBody>
      </p:sp>
      <p:sp>
        <p:nvSpPr>
          <p:cNvPr id="6" name="矩形 5"/>
          <p:cNvSpPr/>
          <p:nvPr/>
        </p:nvSpPr>
        <p:spPr>
          <a:xfrm>
            <a:off x="430690" y="1635392"/>
            <a:ext cx="8821830" cy="707886"/>
          </a:xfrm>
          <a:prstGeom prst="rect">
            <a:avLst/>
          </a:prstGeom>
        </p:spPr>
        <p:txBody>
          <a:bodyPr wrap="square">
            <a:spAutoFit/>
          </a:bodyPr>
          <a:lstStyle/>
          <a:p>
            <a:pPr marL="285750" indent="-285750">
              <a:spcBef>
                <a:spcPts val="300"/>
              </a:spcBef>
              <a:buClr>
                <a:srgbClr val="FF0000"/>
              </a:buClr>
              <a:buSzPct val="90000"/>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如果原列表中只包含整数、实数、复数等基本类型或元组、字符串这样的不可变类型的数据，一般是没有问题的。</a:t>
            </a:r>
          </a:p>
        </p:txBody>
      </p:sp>
      <p:sp>
        <p:nvSpPr>
          <p:cNvPr id="7" name="矩形 6"/>
          <p:cNvSpPr/>
          <p:nvPr/>
        </p:nvSpPr>
        <p:spPr>
          <a:xfrm>
            <a:off x="860773" y="4559581"/>
            <a:ext cx="4572000" cy="1846659"/>
          </a:xfrm>
          <a:prstGeom prst="rect">
            <a:avLst/>
          </a:prstGeom>
        </p:spPr>
        <p:txBody>
          <a:bodyPr>
            <a:spAutoFit/>
          </a:bodyPr>
          <a:lstStyle/>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 = [1, 2, [3,4]]</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 = x[:]</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x[0] = 5</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[5, 2, [3, 4]]</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[1, 2, [3, 4]]</a:t>
            </a:r>
          </a:p>
        </p:txBody>
      </p:sp>
      <p:sp>
        <p:nvSpPr>
          <p:cNvPr id="9" name="矩形 8"/>
          <p:cNvSpPr/>
          <p:nvPr/>
        </p:nvSpPr>
        <p:spPr>
          <a:xfrm>
            <a:off x="4485184" y="4574502"/>
            <a:ext cx="4572000" cy="1354217"/>
          </a:xfrm>
          <a:prstGeom prst="rect">
            <a:avLst/>
          </a:prstGeom>
        </p:spPr>
        <p:txBody>
          <a:bodyPr>
            <a:spAutoFit/>
          </a:bodyPr>
          <a:lstStyle/>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x[2].append(6)</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[5, 2, [3, 4, 6]]</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[1, 2, [3, 4, 6]]</a:t>
            </a:r>
          </a:p>
        </p:txBody>
      </p:sp>
      <p:grpSp>
        <p:nvGrpSpPr>
          <p:cNvPr id="12" name="组合 114"/>
          <p:cNvGrpSpPr/>
          <p:nvPr/>
        </p:nvGrpSpPr>
        <p:grpSpPr>
          <a:xfrm>
            <a:off x="-828600" y="76412"/>
            <a:ext cx="6225040" cy="662730"/>
            <a:chOff x="-482927" y="3380765"/>
            <a:chExt cx="6225040" cy="662730"/>
          </a:xfrm>
        </p:grpSpPr>
        <p:grpSp>
          <p:nvGrpSpPr>
            <p:cNvPr id="13" name="组合 105"/>
            <p:cNvGrpSpPr/>
            <p:nvPr/>
          </p:nvGrpSpPr>
          <p:grpSpPr>
            <a:xfrm>
              <a:off x="-482927" y="3380765"/>
              <a:ext cx="6225040" cy="662730"/>
              <a:chOff x="-482927" y="3380765"/>
              <a:chExt cx="622504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4" name="图片 13"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Tree>
    <p:extLst>
      <p:ext uri="{BB962C8B-B14F-4D97-AF65-F5344CB8AC3E}">
        <p14:creationId xmlns:p14="http://schemas.microsoft.com/office/powerpoint/2010/main" val="3189347987"/>
      </p:ext>
    </p:extLst>
  </p:cSld>
  <p:clrMapOvr>
    <a:masterClrMapping/>
  </p:clrMapOvr>
  <p:transition spd="slow" advClick="0">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40" y="1414843"/>
            <a:ext cx="8229600" cy="4678451"/>
          </a:xfrm>
        </p:spPr>
        <p:txBody>
          <a:bodyPr/>
          <a:lstStyle/>
          <a:p>
            <a:pPr fontAlgn="base">
              <a:buClr>
                <a:srgbClr val="FF0000"/>
              </a:buClr>
              <a:buFont typeface="Wingdings" panose="05000000000000000000" pitchFamily="2" charset="2"/>
              <a:buChar char="n"/>
            </a:pPr>
            <a:r>
              <a:rPr lang="en-US" sz="2000" b="1" noProof="1"/>
              <a:t>标准库copy中的deepcopy()函数实现深复制。</a:t>
            </a:r>
          </a:p>
          <a:p>
            <a:pPr fontAlgn="base">
              <a:buClr>
                <a:srgbClr val="FF0000"/>
              </a:buClr>
              <a:buFont typeface="Wingdings" panose="05000000000000000000" pitchFamily="2" charset="2"/>
              <a:buChar char="n"/>
            </a:pPr>
            <a:r>
              <a:rPr lang="en-US" sz="2000" b="1" noProof="1"/>
              <a:t>所谓深复制，是指对原列表中的元素进行递归，把所有的值都复制到新列表中，对嵌套的子列表不再是复制引用。</a:t>
            </a:r>
          </a:p>
          <a:p>
            <a:pPr fontAlgn="base">
              <a:buClr>
                <a:srgbClr val="FF0000"/>
              </a:buClr>
              <a:buFont typeface="Wingdings" panose="05000000000000000000" pitchFamily="2" charset="2"/>
              <a:buChar char="n"/>
            </a:pPr>
            <a:r>
              <a:rPr lang="en-US" sz="2000" b="1" noProof="1"/>
              <a:t>新列表和原列表是互相独立，修改任何一个都不会影响另外一个</a:t>
            </a:r>
            <a:r>
              <a:rPr lang="en-US" sz="1800" noProof="1"/>
              <a:t>。</a:t>
            </a:r>
          </a:p>
        </p:txBody>
      </p:sp>
      <p:sp>
        <p:nvSpPr>
          <p:cNvPr id="4" name="矩形 3"/>
          <p:cNvSpPr/>
          <p:nvPr/>
        </p:nvSpPr>
        <p:spPr>
          <a:xfrm>
            <a:off x="2588440" y="2996952"/>
            <a:ext cx="4572000" cy="2585323"/>
          </a:xfrm>
          <a:prstGeom prst="rect">
            <a:avLst/>
          </a:prstGeom>
        </p:spPr>
        <p:txBody>
          <a:bodyPr>
            <a:spAutoFit/>
          </a:bodyPr>
          <a:lstStyle/>
          <a:p>
            <a:pPr marL="0" indent="0">
              <a:spcBef>
                <a:spcPts val="0"/>
              </a:spcBef>
              <a:buNone/>
            </a:pPr>
            <a:r>
              <a:rPr lang="en-US" altLang="zh-CN" noProof="1">
                <a:latin typeface="Consolas" panose="020B0609020204030204" charset="0"/>
              </a:rPr>
              <a:t>&gt;&gt;&gt; import copy</a:t>
            </a:r>
          </a:p>
          <a:p>
            <a:pPr marL="0" indent="0">
              <a:spcBef>
                <a:spcPts val="0"/>
              </a:spcBef>
              <a:buNone/>
            </a:pPr>
            <a:r>
              <a:rPr lang="en-US" altLang="zh-CN" noProof="1">
                <a:latin typeface="Consolas" panose="020B0609020204030204" charset="0"/>
              </a:rPr>
              <a:t>&gt;&gt;&gt; x = [1, 2, [3, 4]]</a:t>
            </a:r>
          </a:p>
          <a:p>
            <a:pPr marL="0" indent="0">
              <a:spcBef>
                <a:spcPts val="0"/>
              </a:spcBef>
              <a:buNone/>
            </a:pPr>
            <a:r>
              <a:rPr lang="en-US" altLang="zh-CN" noProof="1">
                <a:latin typeface="Consolas" panose="020B0609020204030204" charset="0"/>
              </a:rPr>
              <a:t>&gt;&gt;&gt; y = copy.deepcopy(x) </a:t>
            </a:r>
          </a:p>
          <a:p>
            <a:pPr marL="0" indent="0">
              <a:spcBef>
                <a:spcPts val="0"/>
              </a:spcBef>
              <a:buNone/>
            </a:pPr>
            <a:r>
              <a:rPr lang="en-US" altLang="zh-CN" noProof="1">
                <a:latin typeface="Consolas" panose="020B0609020204030204" charset="0"/>
              </a:rPr>
              <a:t>&gt;&gt;&gt; x[2].append(5)</a:t>
            </a:r>
          </a:p>
          <a:p>
            <a:pPr marL="0" indent="0">
              <a:spcBef>
                <a:spcPts val="0"/>
              </a:spcBef>
              <a:buNone/>
            </a:pPr>
            <a:r>
              <a:rPr lang="en-US" altLang="zh-CN" noProof="1">
                <a:latin typeface="Consolas" panose="020B0609020204030204" charset="0"/>
              </a:rPr>
              <a:t>&gt;&gt;&gt; y.append(6)</a:t>
            </a:r>
          </a:p>
          <a:p>
            <a:pPr marL="0" indent="0">
              <a:spcBef>
                <a:spcPts val="0"/>
              </a:spcBef>
              <a:buNone/>
            </a:pPr>
            <a:r>
              <a:rPr lang="en-US" altLang="zh-CN" noProof="1">
                <a:latin typeface="Consolas" panose="020B0609020204030204" charset="0"/>
              </a:rPr>
              <a:t>&gt;&gt;&gt; y</a:t>
            </a:r>
          </a:p>
          <a:p>
            <a:pPr marL="0" indent="0">
              <a:spcBef>
                <a:spcPts val="0"/>
              </a:spcBef>
              <a:buNone/>
            </a:pPr>
            <a:r>
              <a:rPr lang="en-US" altLang="zh-CN" noProof="1">
                <a:solidFill>
                  <a:srgbClr val="0000FF"/>
                </a:solidFill>
                <a:latin typeface="Consolas" panose="020B0609020204030204" charset="0"/>
              </a:rPr>
              <a:t>[1, 2, [3, 4], 6]</a:t>
            </a:r>
          </a:p>
          <a:p>
            <a:pPr marL="0" indent="0">
              <a:spcBef>
                <a:spcPts val="0"/>
              </a:spcBef>
              <a:buNone/>
            </a:pPr>
            <a:r>
              <a:rPr lang="en-US" altLang="zh-CN" noProof="1">
                <a:latin typeface="Consolas" panose="020B0609020204030204" charset="0"/>
              </a:rPr>
              <a:t>&gt;&gt;&gt; x</a:t>
            </a:r>
          </a:p>
          <a:p>
            <a:pPr marL="0" indent="0">
              <a:spcBef>
                <a:spcPts val="0"/>
              </a:spcBef>
              <a:buNone/>
            </a:pPr>
            <a:r>
              <a:rPr lang="en-US" altLang="zh-CN" noProof="1">
                <a:solidFill>
                  <a:srgbClr val="0000FF"/>
                </a:solidFill>
                <a:latin typeface="Consolas" panose="020B0609020204030204" charset="0"/>
              </a:rPr>
              <a:t>[1, 2, [3, 4, 5]]</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Tree>
    <p:extLst>
      <p:ext uri="{BB962C8B-B14F-4D97-AF65-F5344CB8AC3E}">
        <p14:creationId xmlns:p14="http://schemas.microsoft.com/office/powerpoint/2010/main" val="167173593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47106"/>
          <p:cNvSpPr>
            <a:spLocks noGrp="1"/>
          </p:cNvSpPr>
          <p:nvPr>
            <p:ph idx="1"/>
          </p:nvPr>
        </p:nvSpPr>
        <p:spPr>
          <a:xfrm>
            <a:off x="588214" y="1434553"/>
            <a:ext cx="8784976" cy="3395345"/>
          </a:xfrm>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2000" b="1" dirty="0"/>
              <a:t>使用列表对象的</a:t>
            </a:r>
            <a:r>
              <a:rPr lang="en-US" altLang="zh-CN" sz="2000" b="1" dirty="0"/>
              <a:t>sort()</a:t>
            </a:r>
            <a:r>
              <a:rPr lang="zh-CN" altLang="en-US" sz="2000" b="1" dirty="0"/>
              <a:t>方法进行</a:t>
            </a:r>
            <a:r>
              <a:rPr lang="zh-CN" altLang="en-US" sz="2000" b="1" dirty="0">
                <a:solidFill>
                  <a:srgbClr val="FF0000"/>
                </a:solidFill>
              </a:rPr>
              <a:t>原地排序</a:t>
            </a:r>
            <a:r>
              <a:rPr lang="zh-CN" altLang="en-US" sz="2000" b="1" dirty="0"/>
              <a:t>，支持多种不同的排序方法</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692933" y="1911718"/>
            <a:ext cx="8451067" cy="3360920"/>
          </a:xfrm>
          <a:prstGeom prst="rect">
            <a:avLst/>
          </a:prstGeom>
        </p:spPr>
        <p:txBody>
          <a:bodyPr wrap="square">
            <a:spAutoFit/>
          </a:bodyPr>
          <a:lstStyle/>
          <a:p>
            <a:pPr>
              <a:lnSpc>
                <a:spcPct val="80000"/>
              </a:lnSpc>
              <a:buSzPct val="90000"/>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6, 7, 9, 11, 13, 15, 17]</a:t>
            </a:r>
          </a:p>
          <a:p>
            <a:pPr>
              <a:buSzPct val="90000"/>
            </a:pPr>
            <a:r>
              <a:rPr lang="en-US" altLang="zh-CN" dirty="0">
                <a:latin typeface="Consolas" panose="020B0609020204030204" charset="0"/>
              </a:rPr>
              <a:t>&gt;&gt;&gt; import random</a:t>
            </a:r>
          </a:p>
          <a:p>
            <a:pPr>
              <a:buSzPct val="90000"/>
            </a:pPr>
            <a:r>
              <a:rPr lang="en-US" altLang="zh-CN" dirty="0">
                <a:latin typeface="Consolas" panose="020B0609020204030204" charset="0"/>
              </a:rPr>
              <a:t>&gt;&gt;&gt; random.shuffle(</a:t>
            </a:r>
            <a:r>
              <a:rPr lang="en-US" altLang="zh-CN" dirty="0" err="1">
                <a:latin typeface="Consolas" panose="020B0609020204030204" charset="0"/>
              </a:rPr>
              <a:t>aList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shuffle()</a:t>
            </a:r>
            <a:r>
              <a:rPr lang="zh-CN" altLang="en-US" sz="1600" dirty="0">
                <a:solidFill>
                  <a:srgbClr val="0000FF"/>
                </a:solidFill>
                <a:latin typeface="Consolas" panose="020B0609020204030204" charset="0"/>
              </a:rPr>
              <a:t> 方法将序列的所有元素随机排序</a:t>
            </a:r>
            <a:endParaRPr lang="en-US" altLang="zh-CN" sz="1600"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[3, 4, 15, 11, 9, 17, 13, 6, 7, 5]</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默认是升序排序</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(reverse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[17, 15, 13, 11, 9, 7, 6, 5, 4, 3]</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(key = lambda x:len(str(x)))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按转换成字符串的长度排序</a:t>
            </a:r>
            <a:endParaRPr lang="zh-CN" altLang="en-US"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[9, 7, 6, 5, 4, 3, 17, 15, 13, 11]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pic>
        <p:nvPicPr>
          <p:cNvPr id="9" name="图片 8">
            <a:extLst>
              <a:ext uri="{FF2B5EF4-FFF2-40B4-BE49-F238E27FC236}">
                <a16:creationId xmlns:a16="http://schemas.microsoft.com/office/drawing/2014/main" id="{678A4C45-F2DE-4428-8DD0-F30540674B31}"/>
              </a:ext>
            </a:extLst>
          </p:cNvPr>
          <p:cNvPicPr>
            <a:picLocks noChangeAspect="1"/>
          </p:cNvPicPr>
          <p:nvPr/>
        </p:nvPicPr>
        <p:blipFill>
          <a:blip r:embed="rId3"/>
          <a:stretch>
            <a:fillRect/>
          </a:stretch>
        </p:blipFill>
        <p:spPr>
          <a:xfrm>
            <a:off x="824102" y="5266941"/>
            <a:ext cx="4156600" cy="1296144"/>
          </a:xfrm>
          <a:prstGeom prst="rect">
            <a:avLst/>
          </a:prstGeom>
        </p:spPr>
      </p:pic>
    </p:spTree>
    <p:extLst>
      <p:ext uri="{BB962C8B-B14F-4D97-AF65-F5344CB8AC3E}">
        <p14:creationId xmlns:p14="http://schemas.microsoft.com/office/powerpoint/2010/main" val="9305716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6" name="矩形 5"/>
          <p:cNvSpPr/>
          <p:nvPr/>
        </p:nvSpPr>
        <p:spPr>
          <a:xfrm>
            <a:off x="643081" y="2503857"/>
            <a:ext cx="7864502" cy="753220"/>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zh-CN" dirty="0">
                <a:latin typeface="微软雅黑" pitchFamily="34" charset="-122"/>
                <a:ea typeface="微软雅黑" pitchFamily="34" charset="-122"/>
              </a:rPr>
              <a:t>单变量</a:t>
            </a:r>
            <a:r>
              <a:rPr lang="zh-CN" altLang="en-US" dirty="0">
                <a:latin typeface="微软雅黑" pitchFamily="34" charset="-122"/>
                <a:ea typeface="微软雅黑" pitchFamily="34" charset="-122"/>
              </a:rPr>
              <a:t>数据：整型（如：</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）、浮点类型（如：</a:t>
            </a:r>
            <a:r>
              <a:rPr lang="en-US" altLang="zh-CN" dirty="0">
                <a:latin typeface="微软雅黑" pitchFamily="34" charset="-122"/>
                <a:ea typeface="微软雅黑" pitchFamily="34" charset="-122"/>
              </a:rPr>
              <a:t>2.34</a:t>
            </a:r>
            <a:r>
              <a:rPr lang="zh-CN" altLang="en-US" dirty="0">
                <a:latin typeface="微软雅黑" pitchFamily="34" charset="-122"/>
                <a:ea typeface="微软雅黑" pitchFamily="34" charset="-122"/>
              </a:rPr>
              <a:t>）、复数类型 </a:t>
            </a:r>
            <a:endParaRPr lang="en-US" altLang="zh-CN" dirty="0">
              <a:latin typeface="微软雅黑" pitchFamily="34" charset="-122"/>
              <a:ea typeface="微软雅黑" pitchFamily="34" charset="-122"/>
            </a:endParaRPr>
          </a:p>
          <a:p>
            <a:pPr indent="269875" algn="just">
              <a:lnSpc>
                <a:spcPct val="125000"/>
              </a:lnSpc>
              <a:buClr>
                <a:srgbClr val="FF0000"/>
              </a:buClr>
            </a:pPr>
            <a:r>
              <a:rPr lang="zh-CN" altLang="en-US" dirty="0">
                <a:latin typeface="微软雅黑" pitchFamily="34" charset="-122"/>
                <a:ea typeface="微软雅黑" pitchFamily="34" charset="-122"/>
              </a:rPr>
              <a:t>（如：</a:t>
            </a:r>
            <a:r>
              <a:rPr lang="en-US" altLang="zh-CN" dirty="0">
                <a:latin typeface="微软雅黑" pitchFamily="34" charset="-122"/>
                <a:ea typeface="微软雅黑" pitchFamily="34" charset="-122"/>
              </a:rPr>
              <a:t>1+2.34j)</a:t>
            </a:r>
          </a:p>
        </p:txBody>
      </p:sp>
      <p:sp>
        <p:nvSpPr>
          <p:cNvPr id="7" name="矩形 6"/>
          <p:cNvSpPr/>
          <p:nvPr/>
        </p:nvSpPr>
        <p:spPr>
          <a:xfrm>
            <a:off x="1166422" y="3477721"/>
            <a:ext cx="7056784" cy="369332"/>
          </a:xfrm>
          <a:prstGeom prst="rect">
            <a:avLst/>
          </a:prstGeom>
        </p:spPr>
        <p:txBody>
          <a:bodyPr wrap="square">
            <a:spAutoFit/>
          </a:bodyPr>
          <a:lstStyle/>
          <a:p>
            <a:r>
              <a:rPr lang="zh-CN" altLang="en-US" kern="0" dirty="0">
                <a:solidFill>
                  <a:srgbClr val="3333FF"/>
                </a:solidFill>
                <a:ea typeface="微软雅黑" panose="020B0503020204020204" pitchFamily="34" charset="-122"/>
                <a:cs typeface="宋体" panose="02010600030101010101" pitchFamily="2" charset="-122"/>
              </a:rPr>
              <a:t>给定一篇文本</a:t>
            </a:r>
            <a:r>
              <a:rPr lang="zh-CN" altLang="zh-CN" kern="0" dirty="0">
                <a:solidFill>
                  <a:srgbClr val="3333FF"/>
                </a:solidFill>
                <a:ea typeface="微软雅黑" panose="020B0503020204020204" pitchFamily="34" charset="-122"/>
                <a:cs typeface="宋体" panose="02010600030101010101" pitchFamily="2" charset="-122"/>
              </a:rPr>
              <a:t>，统计每个字符出现的次数</a:t>
            </a:r>
            <a:r>
              <a:rPr lang="zh-CN" altLang="en-US" kern="0" dirty="0">
                <a:solidFill>
                  <a:srgbClr val="3333FF"/>
                </a:solidFill>
                <a:ea typeface="微软雅黑" panose="020B0503020204020204" pitchFamily="34" charset="-122"/>
                <a:cs typeface="宋体" panose="02010600030101010101" pitchFamily="2" charset="-122"/>
              </a:rPr>
              <a:t>？</a:t>
            </a:r>
            <a:endParaRPr lang="en-US" altLang="zh-CN" kern="0" dirty="0">
              <a:solidFill>
                <a:srgbClr val="3333FF"/>
              </a:solidFill>
              <a:ea typeface="微软雅黑" panose="020B0503020204020204" pitchFamily="34" charset="-122"/>
              <a:cs typeface="宋体" panose="02010600030101010101" pitchFamily="2" charset="-122"/>
            </a:endParaRPr>
          </a:p>
        </p:txBody>
      </p:sp>
      <p:pic>
        <p:nvPicPr>
          <p:cNvPr id="8"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643081" y="3351003"/>
            <a:ext cx="513022" cy="596609"/>
          </a:xfrm>
          <a:prstGeom prst="rect">
            <a:avLst/>
          </a:prstGeom>
          <a:noFill/>
          <a:ln w="9525">
            <a:noFill/>
            <a:miter lim="800000"/>
            <a:headEnd/>
            <a:tailEnd/>
          </a:ln>
        </p:spPr>
      </p:pic>
      <p:sp>
        <p:nvSpPr>
          <p:cNvPr id="10" name="矩形 9"/>
          <p:cNvSpPr/>
          <p:nvPr/>
        </p:nvSpPr>
        <p:spPr>
          <a:xfrm>
            <a:off x="2195736" y="3883354"/>
            <a:ext cx="2723823" cy="646331"/>
          </a:xfrm>
          <a:prstGeom prst="rect">
            <a:avLst/>
          </a:prstGeom>
        </p:spPr>
        <p:txBody>
          <a:bodyPr wrap="none">
            <a:spAutoFit/>
          </a:bodyPr>
          <a:lstStyle/>
          <a:p>
            <a:r>
              <a:rPr lang="zh-CN" altLang="en-US" dirty="0">
                <a:solidFill>
                  <a:srgbClr val="FF0000"/>
                </a:solidFill>
                <a:latin typeface="simsun" panose="02010600030101010101" pitchFamily="2" charset="-122"/>
                <a:ea typeface="simsun" panose="02010600030101010101" pitchFamily="2" charset="-122"/>
              </a:rPr>
              <a:t>勤奋、严谨、求实、创新</a:t>
            </a:r>
            <a:endParaRPr lang="zh-CN" altLang="en-US" dirty="0">
              <a:solidFill>
                <a:srgbClr val="FF0000"/>
              </a:solidFill>
            </a:endParaRPr>
          </a:p>
          <a:p>
            <a:r>
              <a:rPr lang="zh-CN" altLang="en-US" dirty="0">
                <a:solidFill>
                  <a:srgbClr val="FF0000"/>
                </a:solidFill>
                <a:latin typeface="simsun" panose="02010600030101010101" pitchFamily="2" charset="-122"/>
                <a:ea typeface="simsun" panose="02010600030101010101" pitchFamily="2" charset="-122"/>
              </a:rPr>
              <a:t>厚德、笃学、崇实、尚新</a:t>
            </a:r>
            <a:endParaRPr lang="zh-CN" altLang="en-US" dirty="0">
              <a:solidFill>
                <a:srgbClr val="FF0000"/>
              </a:solidFill>
            </a:endParaRPr>
          </a:p>
        </p:txBody>
      </p:sp>
      <p:pic>
        <p:nvPicPr>
          <p:cNvPr id="3" name="图片 2"/>
          <p:cNvPicPr>
            <a:picLocks noChangeAspect="1"/>
          </p:cNvPicPr>
          <p:nvPr/>
        </p:nvPicPr>
        <p:blipFill>
          <a:blip r:embed="rId4"/>
          <a:stretch>
            <a:fillRect/>
          </a:stretch>
        </p:blipFill>
        <p:spPr>
          <a:xfrm>
            <a:off x="2699792" y="952201"/>
            <a:ext cx="2984500" cy="1543050"/>
          </a:xfrm>
          <a:prstGeom prst="rect">
            <a:avLst/>
          </a:prstGeom>
        </p:spPr>
      </p:pic>
      <p:grpSp>
        <p:nvGrpSpPr>
          <p:cNvPr id="13" name="组合 12"/>
          <p:cNvGrpSpPr/>
          <p:nvPr/>
        </p:nvGrpSpPr>
        <p:grpSpPr>
          <a:xfrm>
            <a:off x="899592" y="4437112"/>
            <a:ext cx="7351223" cy="2084984"/>
            <a:chOff x="899592" y="4437112"/>
            <a:chExt cx="7351223" cy="2084984"/>
          </a:xfrm>
        </p:grpSpPr>
        <p:pic>
          <p:nvPicPr>
            <p:cNvPr id="9" name="图片 8"/>
            <p:cNvPicPr>
              <a:picLocks noChangeAspect="1"/>
            </p:cNvPicPr>
            <p:nvPr/>
          </p:nvPicPr>
          <p:blipFill>
            <a:blip r:embed="rId5"/>
            <a:stretch>
              <a:fillRect/>
            </a:stretch>
          </p:blipFill>
          <p:spPr>
            <a:xfrm>
              <a:off x="899592" y="4437112"/>
              <a:ext cx="7351223" cy="2084984"/>
            </a:xfrm>
            <a:prstGeom prst="rect">
              <a:avLst/>
            </a:prstGeom>
          </p:spPr>
        </p:pic>
        <p:sp>
          <p:nvSpPr>
            <p:cNvPr id="12" name="矩形 11"/>
            <p:cNvSpPr/>
            <p:nvPr/>
          </p:nvSpPr>
          <p:spPr>
            <a:xfrm>
              <a:off x="1907704" y="4483218"/>
              <a:ext cx="244827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272715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8130"/>
          <p:cNvSpPr>
            <a:spLocks noGrp="1"/>
          </p:cNvSpPr>
          <p:nvPr>
            <p:ph idx="1"/>
          </p:nvPr>
        </p:nvSpPr>
        <p:spPr>
          <a:xfrm>
            <a:off x="683568" y="1440356"/>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dirty="0"/>
              <a:t>使用内置函数</a:t>
            </a:r>
            <a:r>
              <a:rPr lang="en-US" altLang="zh-CN" sz="2400" dirty="0"/>
              <a:t>sorted()</a:t>
            </a:r>
            <a:r>
              <a:rPr lang="zh-CN" altLang="en-US" sz="2400" dirty="0"/>
              <a:t>对列表进行排序并</a:t>
            </a:r>
            <a:r>
              <a:rPr lang="zh-CN" altLang="en-US" sz="2400" dirty="0">
                <a:solidFill>
                  <a:srgbClr val="FF0000"/>
                </a:solidFill>
              </a:rPr>
              <a:t>返回新列表</a:t>
            </a:r>
          </a:p>
          <a:p>
            <a:pPr>
              <a:lnSpc>
                <a:spcPct val="50000"/>
              </a:lnSpc>
              <a:spcBef>
                <a:spcPts val="0"/>
              </a:spcBef>
              <a:buSzPct val="90000"/>
              <a:buNone/>
            </a:pPr>
            <a:endParaRPr lang="en-US" altLang="zh-CN" sz="1500" dirty="0"/>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[9, 7, 6, 5, 4, 3, 17, 15, 13, 11]</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升序排序</a:t>
            </a:r>
          </a:p>
          <a:p>
            <a:pPr>
              <a:spcBef>
                <a:spcPts val="0"/>
              </a:spcBef>
              <a:buSzPct val="90000"/>
              <a:buNone/>
            </a:pPr>
            <a:r>
              <a:rPr lang="en-US" altLang="zh-CN" sz="1600" dirty="0">
                <a:solidFill>
                  <a:srgbClr val="0000FF"/>
                </a:solidFill>
                <a:latin typeface="Consolas" panose="020B0609020204030204" charset="0"/>
              </a:rPr>
              <a:t>[3, 4, 5, 6, 7, 9, 11, 13, 15, 17]</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aList,reverse</a:t>
            </a:r>
            <a:r>
              <a:rPr lang="en-US" altLang="zh-CN" sz="1600" dirty="0">
                <a:latin typeface="Consolas" panose="020B0609020204030204" charset="0"/>
              </a:rPr>
              <a:t>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p>
          <a:p>
            <a:pPr>
              <a:spcBef>
                <a:spcPts val="0"/>
              </a:spcBef>
              <a:buSzPct val="90000"/>
              <a:buNone/>
            </a:pPr>
            <a:r>
              <a:rPr lang="en-US" altLang="zh-CN" sz="1600" dirty="0">
                <a:solidFill>
                  <a:srgbClr val="0000FF"/>
                </a:solidFill>
                <a:latin typeface="Consolas" panose="020B0609020204030204" charset="0"/>
              </a:rPr>
              <a:t>[17, 15, 13, 11, 9, 7, 6, 5, 4, 3]</a:t>
            </a:r>
            <a:endParaRPr lang="en-US" altLang="zh-CN" sz="2400" dirty="0">
              <a:solidFill>
                <a:srgbClr val="0000FF"/>
              </a:solidFill>
              <a:latin typeface="Consolas" panose="020B0609020204030204" charset="0"/>
            </a:endParaRPr>
          </a:p>
        </p:txBody>
      </p:sp>
      <p:sp>
        <p:nvSpPr>
          <p:cNvPr id="5" name="文本占位符 49154"/>
          <p:cNvSpPr txBox="1">
            <a:spLocks/>
          </p:cNvSpPr>
          <p:nvPr/>
        </p:nvSpPr>
        <p:spPr bwMode="auto">
          <a:xfrm>
            <a:off x="683568" y="342900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buClr>
                <a:srgbClr val="FF0000"/>
              </a:buClr>
              <a:buSzPct val="90000"/>
              <a:buFont typeface="Wingdings" panose="05000000000000000000" pitchFamily="2" charset="2"/>
              <a:buChar char="n"/>
            </a:pPr>
            <a:r>
              <a:rPr lang="zh-CN" altLang="en-US" sz="2400" b="1" dirty="0"/>
              <a:t>使用列表对象的</a:t>
            </a:r>
            <a:r>
              <a:rPr lang="en-US" altLang="zh-CN" sz="2400" b="1" dirty="0"/>
              <a:t>reverse()</a:t>
            </a:r>
            <a:r>
              <a:rPr lang="zh-CN" altLang="en-US" sz="2400" b="1" dirty="0"/>
              <a:t>方法将元素</a:t>
            </a:r>
            <a:r>
              <a:rPr lang="zh-CN" altLang="en-US" sz="2400" b="1" dirty="0">
                <a:solidFill>
                  <a:srgbClr val="FF0000"/>
                </a:solidFill>
              </a:rPr>
              <a:t>原地逆序</a:t>
            </a:r>
          </a:p>
          <a:p>
            <a:pPr>
              <a:lnSpc>
                <a:spcPct val="50000"/>
              </a:lnSpc>
              <a:spcBef>
                <a:spcPts val="0"/>
              </a:spcBef>
              <a:buSzPct val="90000"/>
              <a:buFont typeface="Arial" charset="0"/>
              <a:buNone/>
            </a:pPr>
            <a:endParaRPr lang="en-US" altLang="zh-CN" sz="1500" dirty="0"/>
          </a:p>
          <a:p>
            <a:pPr>
              <a:lnSpc>
                <a:spcPct val="90000"/>
              </a:lnSpc>
              <a:spcBef>
                <a:spcPts val="0"/>
              </a:spcBef>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p>
          <a:p>
            <a:pPr>
              <a:lnSpc>
                <a:spcPct val="9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aList.reverse</a:t>
            </a:r>
            <a:r>
              <a:rPr lang="en-US" altLang="zh-CN" sz="1600" dirty="0">
                <a:latin typeface="Consolas" panose="020B0609020204030204" charset="0"/>
              </a:rPr>
              <a:t>()</a:t>
            </a:r>
          </a:p>
          <a:p>
            <a:pPr>
              <a:lnSpc>
                <a:spcPct val="9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lnSpc>
                <a:spcPct val="90000"/>
              </a:lnSpc>
              <a:buSzPct val="90000"/>
              <a:buFont typeface="Arial" charset="0"/>
              <a:buNone/>
            </a:pPr>
            <a:r>
              <a:rPr lang="en-US" altLang="zh-CN" sz="1600" dirty="0">
                <a:solidFill>
                  <a:srgbClr val="0000FF"/>
                </a:solidFill>
                <a:latin typeface="Consolas" panose="020B0609020204030204" charset="0"/>
              </a:rPr>
              <a:t>[17, 15, 13, 11, 9, 7, 6, 5, 4, 3]</a:t>
            </a:r>
          </a:p>
          <a:p>
            <a:pPr>
              <a:lnSpc>
                <a:spcPct val="50000"/>
              </a:lnSpc>
              <a:spcBef>
                <a:spcPts val="0"/>
              </a:spcBef>
              <a:buSzPct val="90000"/>
              <a:buFont typeface="Arial" charset="0"/>
              <a:buNone/>
            </a:pPr>
            <a:endParaRPr lang="en-US" altLang="zh-CN" sz="1600" dirty="0">
              <a:solidFill>
                <a:srgbClr val="0000FF"/>
              </a:solidFill>
              <a:latin typeface="Consolas" panose="020B0609020204030204" charset="0"/>
            </a:endParaRPr>
          </a:p>
          <a:p>
            <a:pPr>
              <a:lnSpc>
                <a:spcPct val="90000"/>
              </a:lnSpc>
              <a:buClr>
                <a:srgbClr val="FF0000"/>
              </a:buClr>
              <a:buSzPct val="90000"/>
              <a:buFont typeface="Wingdings" panose="05000000000000000000" pitchFamily="2" charset="2"/>
              <a:buChar char="n"/>
            </a:pPr>
            <a:r>
              <a:rPr lang="zh-CN" altLang="en-US" sz="2400" b="1" dirty="0"/>
              <a:t>使用内置函数</a:t>
            </a:r>
            <a:r>
              <a:rPr lang="en-US" altLang="zh-CN" sz="2400" b="1" dirty="0"/>
              <a:t>reversed()</a:t>
            </a:r>
            <a:r>
              <a:rPr lang="zh-CN" altLang="en-US" sz="2400" b="1" dirty="0"/>
              <a:t>对列表元素进行逆序排列并返回迭代对象</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p>
          <a:p>
            <a:pPr>
              <a:spcBef>
                <a:spcPct val="0"/>
              </a:spcBef>
              <a:buSzPct val="90000"/>
              <a:buNone/>
            </a:pPr>
            <a:r>
              <a:rPr lang="en-US" altLang="zh-CN" sz="1600" dirty="0">
                <a:latin typeface="Consolas" panose="020B0609020204030204" charset="0"/>
              </a:rPr>
              <a:t>&gt;&gt;&gt; list(</a:t>
            </a:r>
            <a:r>
              <a:rPr lang="en-US" altLang="zh-CN" sz="1600" dirty="0" err="1">
                <a:latin typeface="Consolas" panose="020B0609020204030204" charset="0"/>
              </a:rPr>
              <a:t>newList</a:t>
            </a:r>
            <a:r>
              <a:rPr lang="en-US" altLang="zh-CN" sz="1600" dirty="0">
                <a:latin typeface="Consolas" panose="020B0609020204030204" charset="0"/>
              </a:rPr>
              <a:t>)</a:t>
            </a:r>
            <a:endParaRPr lang="zh-CN" altLang="en-US" sz="1600" dirty="0">
              <a:latin typeface="Consolas" panose="020B0609020204030204" charset="0"/>
            </a:endParaRPr>
          </a:p>
          <a:p>
            <a:pPr>
              <a:spcBef>
                <a:spcPct val="0"/>
              </a:spcBef>
              <a:buSzPct val="90000"/>
              <a:buNone/>
            </a:pPr>
            <a:r>
              <a:rPr lang="en-US" altLang="zh-CN" sz="1600" dirty="0">
                <a:solidFill>
                  <a:srgbClr val="0000FF"/>
                </a:solidFill>
                <a:latin typeface="Consolas" panose="020B0609020204030204" charset="0"/>
              </a:rPr>
              <a:t>[3, 4, 5, 6, 7, 9, 11, 13, 15, 17]</a:t>
            </a:r>
          </a:p>
          <a:p>
            <a:pPr>
              <a:lnSpc>
                <a:spcPct val="90000"/>
              </a:lnSpc>
              <a:buSzPct val="90000"/>
              <a:buFont typeface="Arial" charset="0"/>
              <a:buNone/>
            </a:pPr>
            <a:endParaRPr lang="en-US" altLang="zh-CN" sz="1600" dirty="0">
              <a:solidFill>
                <a:srgbClr val="0000FF"/>
              </a:solidFill>
              <a:latin typeface="Consolas" panose="020B0609020204030204" charset="0"/>
            </a:endParaRPr>
          </a:p>
          <a:p>
            <a:pPr>
              <a:lnSpc>
                <a:spcPct val="90000"/>
              </a:lnSpc>
              <a:buSzPct val="90000"/>
              <a:buFont typeface="Arial" charset="0"/>
              <a:buNone/>
            </a:pPr>
            <a:endParaRPr lang="en-US" altLang="zh-CN"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4" name="文本框 3"/>
          <p:cNvSpPr txBox="1"/>
          <p:nvPr/>
        </p:nvSpPr>
        <p:spPr>
          <a:xfrm>
            <a:off x="5292080" y="5805264"/>
            <a:ext cx="2232248" cy="369332"/>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ea typeface="仿宋" panose="02010609060101010101" pitchFamily="49" charset="-122"/>
              </a:rPr>
              <a:t>一次性使用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Tree>
    <p:extLst>
      <p:ext uri="{BB962C8B-B14F-4D97-AF65-F5344CB8AC3E}">
        <p14:creationId xmlns:p14="http://schemas.microsoft.com/office/powerpoint/2010/main" val="3088447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 grpId="0"/>
      <p:bldP spid="11"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54274"/>
          <p:cNvSpPr>
            <a:spLocks noGrp="1"/>
          </p:cNvSpPr>
          <p:nvPr>
            <p:ph idx="1"/>
          </p:nvPr>
        </p:nvSpPr>
        <p:spPr>
          <a:xfrm>
            <a:off x="588214" y="1434553"/>
            <a:ext cx="8448282" cy="2354487"/>
          </a:xfrm>
        </p:spPr>
        <p:txBody>
          <a:bodyPr anchor="t"/>
          <a:lstStyle/>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len(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元素个数</a:t>
            </a:r>
            <a:r>
              <a:rPr lang="zh-CN" altLang="en-US" sz="2000" noProof="1">
                <a:latin typeface="+mn-lt"/>
                <a:ea typeface="+mn-ea"/>
              </a:rPr>
              <a:t>，同样适用于元组、字典、集合、字符串等。</a:t>
            </a:r>
            <a:endParaRPr lang="en-US" altLang="zh-CN" sz="2000" noProof="1">
              <a:latin typeface="+mn-lt"/>
              <a:ea typeface="+mn-ea"/>
            </a:endParaRPr>
          </a:p>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max(</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 </a:t>
            </a:r>
            <a:r>
              <a:rPr lang="en-US" altLang="x-none" sz="2000" noProof="1">
                <a:latin typeface="+mn-lt"/>
                <a:ea typeface="+mn-ea"/>
              </a:rPr>
              <a:t>min(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：返回列表中的最大或最小元素，同样适用于元组、字典、集合、</a:t>
            </a:r>
            <a:r>
              <a:rPr lang="en-US" altLang="x-none" sz="2000" noProof="1">
                <a:latin typeface="+mn-lt"/>
                <a:ea typeface="+mn-ea"/>
              </a:rPr>
              <a:t>range</a:t>
            </a:r>
            <a:r>
              <a:rPr lang="zh-CN" altLang="en-US" sz="2000" noProof="1">
                <a:latin typeface="+mn-lt"/>
                <a:ea typeface="+mn-ea"/>
              </a:rPr>
              <a:t>对象等。</a:t>
            </a:r>
          </a:p>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sum(</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：对列表的元素进行</a:t>
            </a:r>
            <a:r>
              <a:rPr lang="zh-CN" altLang="en-US" sz="2000" noProof="1">
                <a:solidFill>
                  <a:srgbClr val="FF0000"/>
                </a:solidFill>
                <a:latin typeface="+mn-lt"/>
                <a:ea typeface="+mn-ea"/>
              </a:rPr>
              <a:t>求和</a:t>
            </a:r>
            <a:r>
              <a:rPr lang="zh-CN" altLang="en-US" sz="2000" noProof="1">
                <a:latin typeface="+mn-lt"/>
                <a:ea typeface="+mn-ea"/>
              </a:rPr>
              <a:t>运算，对非数值型列表运算需要指定</a:t>
            </a:r>
            <a:r>
              <a:rPr lang="en-US" altLang="zh-CN" sz="2000" noProof="1">
                <a:latin typeface="+mn-lt"/>
                <a:ea typeface="+mn-ea"/>
              </a:rPr>
              <a:t>start</a:t>
            </a:r>
            <a:r>
              <a:rPr lang="zh-CN" altLang="en-US" sz="2000" noProof="1">
                <a:latin typeface="+mn-lt"/>
                <a:ea typeface="+mn-ea"/>
              </a:rPr>
              <a:t>参数，同样适用于元组、</a:t>
            </a:r>
            <a:r>
              <a:rPr lang="en-US" altLang="x-none" sz="2000" noProof="1">
                <a:latin typeface="+mn-lt"/>
                <a:ea typeface="+mn-ea"/>
              </a:rPr>
              <a:t>range</a:t>
            </a:r>
            <a:r>
              <a:rPr lang="zh-CN" altLang="en-US" sz="2000" noProof="1">
                <a:latin typeface="+mn-lt"/>
                <a:ea typeface="+mn-ea"/>
              </a:rPr>
              <a:t>。</a:t>
            </a:r>
          </a:p>
          <a:p>
            <a:pPr lvl="1">
              <a:spcBef>
                <a:spcPts val="0"/>
              </a:spcBef>
              <a:spcAft>
                <a:spcPts val="0"/>
              </a:spcAft>
              <a:buClr>
                <a:srgbClr val="FF0000"/>
              </a:buClr>
              <a:buSzPct val="90000"/>
              <a:buFont typeface="Wingdings" panose="05000000000000000000" pitchFamily="2" charset="2"/>
              <a:buChar char="ü"/>
            </a:pPr>
            <a:r>
              <a:rPr lang="zh-CN" altLang="en-US" sz="1600" noProof="1">
                <a:latin typeface="Consolas" panose="020B0609020204030204" charset="0"/>
                <a:ea typeface="+mn-ea"/>
              </a:rPr>
              <a:t>&gt;&gt;&gt; sum(range(1, 11))    </a:t>
            </a:r>
            <a:r>
              <a:rPr lang="zh-CN" altLang="en-US" sz="1600" noProof="1">
                <a:solidFill>
                  <a:srgbClr val="0000FF"/>
                </a:solidFill>
                <a:latin typeface="Consolas" panose="020B0609020204030204" charset="0"/>
                <a:ea typeface="+mn-ea"/>
              </a:rPr>
              <a:t>#sum()函数的start参数默认为0</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55</a:t>
            </a:r>
          </a:p>
          <a:p>
            <a:pPr marL="0" indent="0">
              <a:spcBef>
                <a:spcPts val="0"/>
              </a:spcBef>
              <a:spcAft>
                <a:spcPts val="0"/>
              </a:spcAft>
              <a:buSzPct val="90000"/>
              <a:buNone/>
            </a:pPr>
            <a:r>
              <a:rPr lang="zh-CN" altLang="en-US" sz="1600" noProof="1">
                <a:latin typeface="Consolas" panose="020B0609020204030204" charset="0"/>
                <a:ea typeface="+mn-ea"/>
              </a:rPr>
              <a:t>       &gt;&gt;&gt; sum(range(1, 11), 5) </a:t>
            </a:r>
            <a:r>
              <a:rPr lang="zh-CN" altLang="en-US" sz="1600" noProof="1">
                <a:solidFill>
                  <a:srgbClr val="0000FF"/>
                </a:solidFill>
                <a:latin typeface="Consolas" panose="020B0609020204030204" charset="0"/>
                <a:ea typeface="+mn-ea"/>
              </a:rPr>
              <a:t>#指定start参数为5，等价于</a:t>
            </a:r>
            <a:r>
              <a:rPr lang="zh-CN" altLang="en-US" sz="1600" u="sng" noProof="1">
                <a:solidFill>
                  <a:srgbClr val="FF0000"/>
                </a:solidFill>
                <a:latin typeface="Consolas" panose="020B0609020204030204" charset="0"/>
                <a:ea typeface="+mn-ea"/>
              </a:rPr>
              <a:t>5+sum(range(1,11))</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60</a:t>
            </a:r>
            <a:endParaRPr lang="en-US" altLang="zh-CN" sz="1600" noProof="1">
              <a:solidFill>
                <a:srgbClr val="0000FF"/>
              </a:solidFill>
              <a:latin typeface="Consolas" panose="020B0609020204030204" charset="0"/>
              <a:ea typeface="+mn-ea"/>
            </a:endParaRPr>
          </a:p>
          <a:p>
            <a:pPr marL="0" indent="0">
              <a:spcBef>
                <a:spcPts val="0"/>
              </a:spcBef>
              <a:spcAft>
                <a:spcPts val="0"/>
              </a:spcAft>
              <a:buSzPct val="90000"/>
              <a:buNone/>
            </a:pPr>
            <a:r>
              <a:rPr lang="en-US" altLang="zh-CN" sz="1600" noProof="1">
                <a:latin typeface="Consolas" panose="020B0609020204030204" charset="0"/>
              </a:rPr>
              <a:t>       </a:t>
            </a:r>
            <a:r>
              <a:rPr lang="zh-CN" altLang="en-US" sz="1600" noProof="1">
                <a:latin typeface="Consolas" panose="020B0609020204030204" charset="0"/>
              </a:rPr>
              <a:t>&gt;&gt;&gt; sum([</a:t>
            </a:r>
            <a:r>
              <a:rPr lang="en-US" altLang="zh-CN" sz="1600" noProof="1">
                <a:latin typeface="Consolas" panose="020B0609020204030204" charset="0"/>
              </a:rPr>
              <a:t>1,2</a:t>
            </a:r>
            <a:r>
              <a:rPr lang="zh-CN" altLang="en-US" sz="1600" noProof="1">
                <a:latin typeface="Consolas" panose="020B0609020204030204" charset="0"/>
              </a:rPr>
              <a:t>], </a:t>
            </a:r>
            <a:r>
              <a:rPr lang="en-US" altLang="zh-CN" sz="1600" noProof="1">
                <a:latin typeface="Consolas" panose="020B0609020204030204" charset="0"/>
              </a:rPr>
              <a:t>3</a:t>
            </a:r>
            <a:r>
              <a:rPr lang="zh-CN" altLang="en-US" sz="1600" noProof="1">
                <a:latin typeface="Consolas" panose="020B0609020204030204" charset="0"/>
              </a:rPr>
              <a:t>)</a:t>
            </a:r>
            <a:endParaRPr lang="en-US" altLang="zh-CN" sz="1600" noProof="1">
              <a:latin typeface="Consolas" panose="020B0609020204030204" charset="0"/>
            </a:endParaRPr>
          </a:p>
          <a:p>
            <a:pPr marL="0" indent="0">
              <a:spcBef>
                <a:spcPts val="0"/>
              </a:spcBef>
              <a:spcAft>
                <a:spcPts val="0"/>
              </a:spcAft>
              <a:buSzPct val="90000"/>
              <a:buNone/>
            </a:pPr>
            <a:r>
              <a:rPr lang="zh-CN" altLang="en-US"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6</a:t>
            </a:r>
            <a:endParaRPr lang="zh-CN" altLang="en-US" sz="1600" noProof="1">
              <a:solidFill>
                <a:srgbClr val="0000FF"/>
              </a:solidFill>
              <a:latin typeface="Consolas" panose="020B0609020204030204" charset="0"/>
            </a:endParaRPr>
          </a:p>
          <a:p>
            <a:pPr marL="0" indent="0">
              <a:spcBef>
                <a:spcPts val="0"/>
              </a:spcBef>
              <a:spcAft>
                <a:spcPts val="0"/>
              </a:spcAft>
              <a:buSzPct val="90000"/>
              <a:buNone/>
            </a:pPr>
            <a:r>
              <a:rPr lang="en-US" altLang="zh-CN" sz="1600" noProof="1">
                <a:latin typeface="Consolas" panose="020B0609020204030204" charset="0"/>
              </a:rPr>
              <a:t>       </a:t>
            </a:r>
            <a:r>
              <a:rPr lang="zh-CN" altLang="en-US" sz="1600" noProof="1">
                <a:latin typeface="Consolas" panose="020B0609020204030204" charset="0"/>
              </a:rPr>
              <a:t>&gt;&gt;&gt; sum([</a:t>
            </a:r>
            <a:r>
              <a:rPr lang="en-US" altLang="zh-CN" sz="1600" noProof="1">
                <a:latin typeface="Consolas" panose="020B0609020204030204" charset="0"/>
              </a:rPr>
              <a:t>1,2</a:t>
            </a:r>
            <a:r>
              <a:rPr lang="zh-CN" altLang="en-US" sz="1600" noProof="1">
                <a:latin typeface="Consolas" panose="020B0609020204030204" charset="0"/>
              </a:rPr>
              <a:t>], </a:t>
            </a:r>
            <a:r>
              <a:rPr lang="en-US" altLang="zh-CN" sz="1600" noProof="1">
                <a:latin typeface="Consolas" panose="020B0609020204030204" charset="0"/>
              </a:rPr>
              <a:t>[3]</a:t>
            </a:r>
            <a:r>
              <a:rPr lang="zh-CN" altLang="en-US" sz="1600" noProof="1">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错误的参数</a:t>
            </a:r>
          </a:p>
          <a:p>
            <a:pPr marL="0" indent="0">
              <a:spcBef>
                <a:spcPts val="0"/>
              </a:spcBef>
              <a:spcAft>
                <a:spcPts val="0"/>
              </a:spcAft>
              <a:buSzPct val="90000"/>
              <a:buNone/>
            </a:pPr>
            <a:r>
              <a:rPr lang="zh-CN" altLang="en-US" sz="1600" noProof="1">
                <a:solidFill>
                  <a:srgbClr val="00B0F0"/>
                </a:solidFill>
                <a:latin typeface="Consolas" panose="020B0609020204030204" charset="0"/>
              </a:rPr>
              <a:t>       </a:t>
            </a:r>
            <a:r>
              <a:rPr lang="en-US" altLang="zh-CN" sz="1600" noProof="1">
                <a:solidFill>
                  <a:srgbClr val="00B0F0"/>
                </a:solidFill>
                <a:latin typeface="Consolas" panose="020B0609020204030204" charset="0"/>
              </a:rPr>
              <a:t>	</a:t>
            </a:r>
            <a:r>
              <a:rPr lang="en-US" altLang="zh-CN" sz="1600" noProof="1">
                <a:solidFill>
                  <a:schemeClr val="accent6">
                    <a:lumMod val="75000"/>
                  </a:schemeClr>
                </a:solidFill>
                <a:latin typeface="Consolas" panose="020B0609020204030204" charset="0"/>
              </a:rPr>
              <a:t>Traceback (most recent call last):</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File "&lt;pyshell#79&gt;", line 1, in &lt;module&gt;</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sum([1,2],[3])</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TypeError: can only concatenate list (not "int") to list</a:t>
            </a:r>
            <a:endParaRPr lang="zh-CN" altLang="en-US" sz="1600" noProof="1">
              <a:solidFill>
                <a:schemeClr val="accent6">
                  <a:lumMod val="75000"/>
                </a:schemeClr>
              </a:solidFill>
              <a:latin typeface="Consolas" panose="020B0609020204030204" charset="0"/>
              <a:ea typeface="+mn-ea"/>
            </a:endParaRPr>
          </a:p>
          <a:p>
            <a:pPr marL="0" indent="0">
              <a:spcBef>
                <a:spcPts val="0"/>
              </a:spcBef>
              <a:spcAft>
                <a:spcPts val="0"/>
              </a:spcAft>
              <a:buSzPct val="90000"/>
              <a:buNone/>
            </a:pPr>
            <a:r>
              <a:rPr lang="zh-CN" altLang="en-US" sz="1600" noProof="1">
                <a:latin typeface="Consolas" panose="020B0609020204030204" charset="0"/>
                <a:ea typeface="+mn-ea"/>
              </a:rPr>
              <a:t>       &gt;&gt;&gt; sum([[1, 2], [3], [4]], [])    </a:t>
            </a:r>
            <a:r>
              <a:rPr lang="zh-CN" altLang="en-US" sz="1600" noProof="1">
                <a:solidFill>
                  <a:srgbClr val="0000FF"/>
                </a:solidFill>
                <a:latin typeface="Consolas" panose="020B0609020204030204" charset="0"/>
                <a:ea typeface="+mn-ea"/>
              </a:rPr>
              <a:t>#这个操作占用空间较大，慎用（</a:t>
            </a:r>
            <a:r>
              <a:rPr lang="zh-CN" altLang="en-US" sz="1600" noProof="1">
                <a:solidFill>
                  <a:srgbClr val="FF0000"/>
                </a:solidFill>
                <a:latin typeface="Consolas" panose="020B0609020204030204" charset="0"/>
                <a:ea typeface="+mn-ea"/>
              </a:rPr>
              <a:t>起始</a:t>
            </a:r>
            <a:r>
              <a:rPr lang="en-US" altLang="zh-CN" sz="1600" noProof="1">
                <a:solidFill>
                  <a:srgbClr val="FF0000"/>
                </a:solidFill>
                <a:latin typeface="Consolas" panose="020B0609020204030204" charset="0"/>
                <a:ea typeface="+mn-ea"/>
              </a:rPr>
              <a:t>[]</a:t>
            </a:r>
            <a:r>
              <a:rPr lang="zh-CN" altLang="en-US" sz="1600" noProof="1">
                <a:solidFill>
                  <a:srgbClr val="0000FF"/>
                </a:solidFill>
                <a:latin typeface="Consolas" panose="020B0609020204030204" charset="0"/>
                <a:ea typeface="+mn-ea"/>
              </a:rPr>
              <a:t>）</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[1, 2, 3, 4]</a:t>
            </a:r>
            <a:endParaRPr lang="zh-CN" altLang="en-US" sz="1600" noProof="1">
              <a:solidFill>
                <a:srgbClr val="FF0000"/>
              </a:solidFill>
              <a:latin typeface="Consolas" panose="020B0609020204030204" charset="0"/>
              <a:ea typeface="+mn-ea"/>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pic>
        <p:nvPicPr>
          <p:cNvPr id="3" name="图片 2">
            <a:extLst>
              <a:ext uri="{FF2B5EF4-FFF2-40B4-BE49-F238E27FC236}">
                <a16:creationId xmlns:a16="http://schemas.microsoft.com/office/drawing/2014/main" id="{899AEFE3-CF1D-4316-9A59-DDDC71FDC71F}"/>
              </a:ext>
            </a:extLst>
          </p:cNvPr>
          <p:cNvPicPr>
            <a:picLocks noChangeAspect="1"/>
          </p:cNvPicPr>
          <p:nvPr/>
        </p:nvPicPr>
        <p:blipFill>
          <a:blip r:embed="rId4"/>
          <a:stretch>
            <a:fillRect/>
          </a:stretch>
        </p:blipFill>
        <p:spPr>
          <a:xfrm>
            <a:off x="984838" y="1363637"/>
            <a:ext cx="7907642" cy="1345283"/>
          </a:xfrm>
          <a:prstGeom prst="rect">
            <a:avLst/>
          </a:prstGeom>
        </p:spPr>
      </p:pic>
    </p:spTree>
    <p:extLst>
      <p:ext uri="{BB962C8B-B14F-4D97-AF65-F5344CB8AC3E}">
        <p14:creationId xmlns:p14="http://schemas.microsoft.com/office/powerpoint/2010/main" val="51945060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56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56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562">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562">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562">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562">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562">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562">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56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562">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56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内容占位符 2"/>
          <p:cNvSpPr txBox="1">
            <a:spLocks/>
          </p:cNvSpPr>
          <p:nvPr/>
        </p:nvSpPr>
        <p:spPr bwMode="auto">
          <a:xfrm>
            <a:off x="770256" y="145206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n"/>
            </a:pPr>
            <a:r>
              <a:rPr lang="en-US" altLang="zh-CN" sz="2400" noProof="1">
                <a:sym typeface="+mn-ea"/>
              </a:rPr>
              <a:t>zip()</a:t>
            </a:r>
            <a:r>
              <a:rPr lang="zh-CN" altLang="en-US" sz="2400" noProof="1">
                <a:sym typeface="+mn-ea"/>
              </a:rPr>
              <a:t>函数返回可迭代的</a:t>
            </a:r>
            <a:r>
              <a:rPr lang="en-US" altLang="zh-CN" sz="2400" noProof="1">
                <a:solidFill>
                  <a:srgbClr val="FF0000"/>
                </a:solidFill>
                <a:sym typeface="+mn-ea"/>
              </a:rPr>
              <a:t>zip</a:t>
            </a:r>
            <a:r>
              <a:rPr lang="zh-CN" altLang="en-US" sz="2400" noProof="1">
                <a:solidFill>
                  <a:srgbClr val="FF0000"/>
                </a:solidFill>
                <a:sym typeface="+mn-ea"/>
              </a:rPr>
              <a:t>对象</a:t>
            </a:r>
          </a:p>
          <a:p>
            <a:pPr marL="1905" indent="-344805">
              <a:lnSpc>
                <a:spcPct val="80000"/>
              </a:lnSpc>
              <a:buFont typeface="Arial" charset="0"/>
              <a:buNone/>
            </a:pPr>
            <a:endParaRPr lang="zh-CN" altLang="en-US" sz="1500" noProof="1">
              <a:sym typeface="+mn-ea"/>
            </a:endParaRPr>
          </a:p>
        </p:txBody>
      </p:sp>
      <p:sp>
        <p:nvSpPr>
          <p:cNvPr id="12" name="文本占位符 56322"/>
          <p:cNvSpPr>
            <a:spLocks noGrp="1"/>
          </p:cNvSpPr>
          <p:nvPr>
            <p:ph idx="1"/>
          </p:nvPr>
        </p:nvSpPr>
        <p:spPr>
          <a:xfrm>
            <a:off x="770256" y="3363966"/>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400" dirty="0"/>
              <a:t>enumerate(</a:t>
            </a:r>
            <a:r>
              <a:rPr lang="zh-CN" altLang="en-US" sz="2400" dirty="0"/>
              <a:t>列表</a:t>
            </a:r>
            <a:r>
              <a:rPr lang="en-US" altLang="zh-CN" sz="2400" dirty="0"/>
              <a:t>):</a:t>
            </a:r>
            <a:r>
              <a:rPr lang="zh-CN" altLang="en-US" sz="2400" dirty="0"/>
              <a:t>枚举列表元素，</a:t>
            </a:r>
            <a:r>
              <a:rPr lang="zh-CN" altLang="en-US" sz="2400" dirty="0">
                <a:solidFill>
                  <a:srgbClr val="FF0000"/>
                </a:solidFill>
              </a:rPr>
              <a:t>返回枚举对象</a:t>
            </a:r>
            <a:endParaRPr lang="en-US" altLang="zh-CN" sz="2400" dirty="0">
              <a:solidFill>
                <a:srgbClr val="FF0000"/>
              </a:solidFill>
            </a:endParaRPr>
          </a:p>
          <a:p>
            <a:pPr lvl="1">
              <a:spcBef>
                <a:spcPts val="600"/>
              </a:spcBef>
              <a:spcAft>
                <a:spcPts val="0"/>
              </a:spcAft>
              <a:buClr>
                <a:srgbClr val="FF0000"/>
              </a:buClr>
              <a:buSzPct val="90000"/>
              <a:buFont typeface="Wingdings" panose="05000000000000000000" charset="0"/>
              <a:buChar char="§"/>
            </a:pPr>
            <a:r>
              <a:rPr lang="zh-CN" altLang="en-US" sz="2000" dirty="0"/>
              <a:t>其中每个元素为包含下标和值的元组。</a:t>
            </a:r>
            <a:endParaRPr lang="en-US" altLang="zh-CN" sz="2000" dirty="0"/>
          </a:p>
          <a:p>
            <a:pPr lvl="1">
              <a:spcBef>
                <a:spcPts val="600"/>
              </a:spcBef>
              <a:spcAft>
                <a:spcPts val="0"/>
              </a:spcAft>
              <a:buClr>
                <a:srgbClr val="FF0000"/>
              </a:buClr>
              <a:buSzPct val="90000"/>
              <a:buFont typeface="Wingdings" panose="05000000000000000000" charset="0"/>
              <a:buChar char="§"/>
            </a:pPr>
            <a:r>
              <a:rPr lang="zh-CN" altLang="en-US" sz="2000" dirty="0"/>
              <a:t>该函数对元组、字符串同样有效。</a:t>
            </a:r>
          </a:p>
          <a:p>
            <a:pPr>
              <a:lnSpc>
                <a:spcPct val="80000"/>
              </a:lnSpc>
              <a:buSzPct val="90000"/>
              <a:buNone/>
            </a:pPr>
            <a:endParaRPr lang="en-US" altLang="zh-CN" sz="1500" dirty="0"/>
          </a:p>
        </p:txBody>
      </p:sp>
      <p:sp>
        <p:nvSpPr>
          <p:cNvPr id="3" name="矩形 2"/>
          <p:cNvSpPr/>
          <p:nvPr/>
        </p:nvSpPr>
        <p:spPr>
          <a:xfrm>
            <a:off x="2051720" y="1876556"/>
            <a:ext cx="5544616" cy="1495794"/>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zh-CN" altLang="en-US" sz="1600" noProof="1">
                <a:latin typeface="Consolas" panose="020B0609020204030204" charset="0"/>
                <a:sym typeface="+mn-ea"/>
              </a:rPr>
              <a:t>&gt;&gt;&gt; aList = [1, 2, 3]</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latin typeface="Consolas" panose="020B0609020204030204" charset="0"/>
                <a:sym typeface="+mn-ea"/>
              </a:rPr>
              <a:t>   &gt;&gt;&gt; bList = [4, 5, 6]</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latin typeface="Consolas" panose="020B0609020204030204" charset="0"/>
                <a:sym typeface="+mn-ea"/>
              </a:rPr>
              <a:t>   &gt;&gt;&gt; cList = zip(a, b)</a:t>
            </a:r>
          </a:p>
          <a:p>
            <a:pPr marL="1905" indent="-344805">
              <a:lnSpc>
                <a:spcPct val="80000"/>
              </a:lnSpc>
              <a:buFont typeface="Arial" charset="0"/>
              <a:buNone/>
            </a:pPr>
            <a:r>
              <a:rPr lang="zh-CN" altLang="en-US" sz="1600" noProof="1">
                <a:latin typeface="Consolas" panose="020B0609020204030204" charset="0"/>
                <a:sym typeface="+mn-ea"/>
              </a:rPr>
              <a:t>   &gt;&gt;&gt; cList</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solidFill>
                  <a:srgbClr val="0000FF"/>
                </a:solidFill>
                <a:latin typeface="Consolas" panose="020B0609020204030204" charset="0"/>
                <a:sym typeface="+mn-ea"/>
              </a:rPr>
              <a:t>   &lt;zip object at 0x0000000003728908&gt;</a:t>
            </a:r>
          </a:p>
          <a:p>
            <a:pPr marL="1905" indent="-344805">
              <a:lnSpc>
                <a:spcPct val="80000"/>
              </a:lnSpc>
              <a:buFont typeface="Arial" charset="0"/>
              <a:buNone/>
            </a:pPr>
            <a:r>
              <a:rPr lang="zh-CN" altLang="en-US" sz="1600" noProof="1">
                <a:latin typeface="Consolas" panose="020B0609020204030204" charset="0"/>
                <a:sym typeface="+mn-ea"/>
              </a:rPr>
              <a:t>   &gt;&gt;&gt; list(cList)</a:t>
            </a:r>
          </a:p>
          <a:p>
            <a:pPr marL="1905" indent="-344805">
              <a:lnSpc>
                <a:spcPct val="80000"/>
              </a:lnSpc>
              <a:buFont typeface="Arial" charset="0"/>
              <a:buNone/>
            </a:pPr>
            <a:r>
              <a:rPr lang="zh-CN" altLang="en-US" sz="1600" noProof="1">
                <a:solidFill>
                  <a:srgbClr val="0000FF"/>
                </a:solidFill>
                <a:latin typeface="Consolas" panose="020B0609020204030204" charset="0"/>
                <a:sym typeface="+mn-ea"/>
              </a:rPr>
              <a:t>   [(1, 4), (2, 5), (3, 6)]</a:t>
            </a:r>
          </a:p>
        </p:txBody>
      </p:sp>
      <p:sp>
        <p:nvSpPr>
          <p:cNvPr id="10" name="矩形 9"/>
          <p:cNvSpPr/>
          <p:nvPr/>
        </p:nvSpPr>
        <p:spPr>
          <a:xfrm>
            <a:off x="2195736" y="4659828"/>
            <a:ext cx="6210436" cy="1942070"/>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for item in enumerate('</a:t>
            </a:r>
            <a:r>
              <a:rPr lang="en-US" altLang="zh-CN" dirty="0" err="1">
                <a:latin typeface="Consolas" panose="020B0609020204030204" charset="0"/>
              </a:rPr>
              <a:t>abcdef</a:t>
            </a:r>
            <a:r>
              <a:rPr lang="en-US" altLang="zh-CN" dirty="0">
                <a:latin typeface="Consolas" panose="020B0609020204030204" charset="0"/>
              </a:rPr>
              <a:t>'):</a:t>
            </a:r>
          </a:p>
          <a:p>
            <a:pPr>
              <a:lnSpc>
                <a:spcPct val="80000"/>
              </a:lnSpc>
              <a:spcAft>
                <a:spcPts val="600"/>
              </a:spcAft>
              <a:buSzPct val="90000"/>
              <a:buNone/>
            </a:pPr>
            <a:r>
              <a:rPr lang="en-US" altLang="zh-CN" dirty="0">
                <a:latin typeface="Consolas" panose="020B0609020204030204" charset="0"/>
              </a:rPr>
              <a:t>      print(item)</a:t>
            </a:r>
          </a:p>
          <a:p>
            <a:pPr>
              <a:lnSpc>
                <a:spcPct val="80000"/>
              </a:lnSpc>
              <a:buSzPct val="90000"/>
              <a:buNone/>
            </a:pPr>
            <a:r>
              <a:rPr lang="en-US" altLang="zh-CN" dirty="0">
                <a:solidFill>
                  <a:srgbClr val="0000FF"/>
                </a:solidFill>
                <a:latin typeface="Consolas" panose="020B0609020204030204" charset="0"/>
              </a:rPr>
              <a:t>(0, 'a')</a:t>
            </a:r>
          </a:p>
          <a:p>
            <a:pPr>
              <a:lnSpc>
                <a:spcPct val="80000"/>
              </a:lnSpc>
              <a:buSzPct val="90000"/>
              <a:buNone/>
            </a:pPr>
            <a:r>
              <a:rPr lang="en-US" altLang="zh-CN" dirty="0">
                <a:solidFill>
                  <a:srgbClr val="0000FF"/>
                </a:solidFill>
                <a:latin typeface="Consolas" panose="020B0609020204030204" charset="0"/>
              </a:rPr>
              <a:t>(1, 'b')</a:t>
            </a:r>
          </a:p>
          <a:p>
            <a:pPr>
              <a:lnSpc>
                <a:spcPct val="80000"/>
              </a:lnSpc>
              <a:buSzPct val="90000"/>
              <a:buNone/>
            </a:pPr>
            <a:r>
              <a:rPr lang="en-US" altLang="zh-CN" dirty="0">
                <a:solidFill>
                  <a:srgbClr val="0000FF"/>
                </a:solidFill>
                <a:latin typeface="Consolas" panose="020B0609020204030204" charset="0"/>
              </a:rPr>
              <a:t>(2, 'c')</a:t>
            </a:r>
          </a:p>
          <a:p>
            <a:pPr>
              <a:lnSpc>
                <a:spcPct val="80000"/>
              </a:lnSpc>
              <a:buSzPct val="90000"/>
              <a:buNone/>
            </a:pPr>
            <a:r>
              <a:rPr lang="en-US" altLang="zh-CN" dirty="0">
                <a:solidFill>
                  <a:srgbClr val="0000FF"/>
                </a:solidFill>
                <a:latin typeface="Consolas" panose="020B0609020204030204" charset="0"/>
              </a:rPr>
              <a:t>(3, 'd')</a:t>
            </a:r>
          </a:p>
          <a:p>
            <a:pPr>
              <a:lnSpc>
                <a:spcPct val="80000"/>
              </a:lnSpc>
              <a:buSzPct val="90000"/>
              <a:buNone/>
            </a:pPr>
            <a:r>
              <a:rPr lang="en-US" altLang="zh-CN" dirty="0">
                <a:solidFill>
                  <a:srgbClr val="0000FF"/>
                </a:solidFill>
                <a:latin typeface="Consolas" panose="020B0609020204030204" charset="0"/>
              </a:rPr>
              <a:t>(4, 'e')</a:t>
            </a:r>
          </a:p>
          <a:p>
            <a:pPr>
              <a:lnSpc>
                <a:spcPct val="80000"/>
              </a:lnSpc>
              <a:buSzPct val="90000"/>
              <a:buNone/>
            </a:pPr>
            <a:r>
              <a:rPr lang="en-US" altLang="zh-CN" dirty="0">
                <a:solidFill>
                  <a:srgbClr val="0000FF"/>
                </a:solidFill>
                <a:latin typeface="Consolas" panose="020B0609020204030204" charset="0"/>
              </a:rPr>
              <a:t>(5, 'f')</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sp>
        <p:nvSpPr>
          <p:cNvPr id="14" name="文本框 13">
            <a:extLst>
              <a:ext uri="{FF2B5EF4-FFF2-40B4-BE49-F238E27FC236}">
                <a16:creationId xmlns:a16="http://schemas.microsoft.com/office/drawing/2014/main" id="{FB24532A-6BCC-4EDC-871D-8A13D448593B}"/>
              </a:ext>
            </a:extLst>
          </p:cNvPr>
          <p:cNvSpPr txBox="1"/>
          <p:nvPr/>
        </p:nvSpPr>
        <p:spPr>
          <a:xfrm>
            <a:off x="3453796" y="5517232"/>
            <a:ext cx="4987364" cy="317908"/>
          </a:xfrm>
          <a:prstGeom prst="rect">
            <a:avLst/>
          </a:prstGeom>
          <a:noFill/>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list(enumerate('</a:t>
            </a:r>
            <a:r>
              <a:rPr lang="en-US" altLang="zh-CN" dirty="0" err="1">
                <a:latin typeface="Consolas" panose="020B0609020204030204" charset="0"/>
              </a:rPr>
              <a:t>abcdef</a:t>
            </a:r>
            <a:r>
              <a:rPr lang="en-US" altLang="zh-CN" dirty="0">
                <a:latin typeface="Consolas" panose="020B0609020204030204" charset="0"/>
              </a:rPr>
              <a:t>'))</a:t>
            </a:r>
          </a:p>
        </p:txBody>
      </p:sp>
      <p:sp>
        <p:nvSpPr>
          <p:cNvPr id="16" name="文本框 15">
            <a:extLst>
              <a:ext uri="{FF2B5EF4-FFF2-40B4-BE49-F238E27FC236}">
                <a16:creationId xmlns:a16="http://schemas.microsoft.com/office/drawing/2014/main" id="{0B6832BA-E84B-4692-88D2-8F561FBEECFC}"/>
              </a:ext>
            </a:extLst>
          </p:cNvPr>
          <p:cNvSpPr txBox="1"/>
          <p:nvPr/>
        </p:nvSpPr>
        <p:spPr>
          <a:xfrm>
            <a:off x="3779912" y="5808534"/>
            <a:ext cx="4987364" cy="369332"/>
          </a:xfrm>
          <a:prstGeom prst="rect">
            <a:avLst/>
          </a:prstGeom>
          <a:noFill/>
        </p:spPr>
        <p:txBody>
          <a:bodyPr wrap="square">
            <a:spAutoFit/>
          </a:bodyPr>
          <a:lstStyle/>
          <a:p>
            <a:r>
              <a:rPr lang="en-US" altLang="zh-CN" dirty="0">
                <a:solidFill>
                  <a:srgbClr val="0000FF"/>
                </a:solidFill>
              </a:rPr>
              <a:t>[(0, 'a'), (1, 'b'), (2, 'c'), (3, 'd'), (4, 'e'), (5, 'f')]</a:t>
            </a:r>
            <a:endParaRPr lang="zh-CN" altLang="en-US" dirty="0">
              <a:solidFill>
                <a:srgbClr val="0000FF"/>
              </a:solidFill>
            </a:endParaRPr>
          </a:p>
        </p:txBody>
      </p:sp>
    </p:spTree>
    <p:extLst>
      <p:ext uri="{BB962C8B-B14F-4D97-AF65-F5344CB8AC3E}">
        <p14:creationId xmlns:p14="http://schemas.microsoft.com/office/powerpoint/2010/main" val="3654224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P spid="14"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idx="1"/>
          </p:nvPr>
        </p:nvSpPr>
        <p:spPr>
          <a:xfrm>
            <a:off x="759997" y="1434553"/>
            <a:ext cx="8229600" cy="4678451"/>
          </a:xfrm>
        </p:spPr>
        <p:txBody>
          <a:bodyPr/>
          <a:lstStyle/>
          <a:p>
            <a:pPr>
              <a:spcBef>
                <a:spcPts val="1200"/>
              </a:spcBef>
              <a:buClr>
                <a:srgbClr val="FF0000"/>
              </a:buClr>
              <a:buFont typeface="Wingdings" panose="05000000000000000000" charset="0"/>
              <a:buChar char="n"/>
            </a:pPr>
            <a:r>
              <a:rPr lang="en-US" altLang="x-none" sz="2400" b="1" noProof="1">
                <a:latin typeface="宋体" panose="02010600030101010101" pitchFamily="2" charset="-122"/>
              </a:rPr>
              <a:t>列表推导式使用非常简洁的方式来快速生成满足特定需求的列表，代码具有非常强的可读性。</a:t>
            </a:r>
          </a:p>
          <a:p>
            <a:pPr>
              <a:spcBef>
                <a:spcPts val="1200"/>
              </a:spcBef>
              <a:buClr>
                <a:srgbClr val="FF0000"/>
              </a:buClr>
              <a:buFont typeface="Wingdings" panose="05000000000000000000" charset="0"/>
              <a:buChar char="n"/>
            </a:pPr>
            <a:r>
              <a:rPr lang="zh-CN" altLang="en-US" sz="2400" b="1" noProof="1">
                <a:latin typeface="宋体" panose="02010600030101010101" pitchFamily="2" charset="-122"/>
              </a:rPr>
              <a:t>列表推导式语法形式为：</a:t>
            </a:r>
          </a:p>
          <a:p>
            <a:pPr marL="0" indent="0">
              <a:lnSpc>
                <a:spcPct val="80000"/>
              </a:lnSpc>
              <a:buNone/>
            </a:pPr>
            <a:endParaRPr lang="en-US" altLang="x-none" sz="1350" noProof="1">
              <a:latin typeface="Consolas" panose="020B0609020204030204" charset="0"/>
            </a:endParaRPr>
          </a:p>
          <a:p>
            <a:pPr marL="0" indent="0">
              <a:lnSpc>
                <a:spcPct val="80000"/>
              </a:lnSpc>
              <a:buNone/>
            </a:pPr>
            <a:r>
              <a:rPr lang="en-US" altLang="x-none" sz="1600" noProof="1">
                <a:latin typeface="Consolas" panose="020B0609020204030204" charset="0"/>
              </a:rPr>
              <a:t>    [expression for expr1 in sequence1 if condition1</a:t>
            </a:r>
          </a:p>
          <a:p>
            <a:pPr marL="0" indent="0">
              <a:lnSpc>
                <a:spcPct val="80000"/>
              </a:lnSpc>
              <a:buNone/>
            </a:pPr>
            <a:r>
              <a:rPr lang="en-US" altLang="x-none" sz="1600" noProof="1">
                <a:latin typeface="Consolas" panose="020B0609020204030204" charset="0"/>
              </a:rPr>
              <a:t>                for expr2 in sequence2 if condition2</a:t>
            </a:r>
          </a:p>
          <a:p>
            <a:pPr marL="0" indent="0">
              <a:lnSpc>
                <a:spcPct val="80000"/>
              </a:lnSpc>
              <a:buNone/>
            </a:pPr>
            <a:r>
              <a:rPr lang="en-US" altLang="x-none" sz="1600" noProof="1">
                <a:latin typeface="Consolas" panose="020B0609020204030204" charset="0"/>
              </a:rPr>
              <a:t>                for expr3 in sequence3 if condition3</a:t>
            </a:r>
          </a:p>
          <a:p>
            <a:pPr marL="0" indent="0">
              <a:lnSpc>
                <a:spcPct val="80000"/>
              </a:lnSpc>
              <a:buNone/>
            </a:pPr>
            <a:r>
              <a:rPr lang="en-US" altLang="x-none" sz="1600" noProof="1">
                <a:latin typeface="Consolas" panose="020B0609020204030204" charset="0"/>
              </a:rPr>
              <a:t>                ...</a:t>
            </a:r>
          </a:p>
          <a:p>
            <a:pPr marL="0" indent="0">
              <a:lnSpc>
                <a:spcPct val="80000"/>
              </a:lnSpc>
              <a:buNone/>
            </a:pPr>
            <a:r>
              <a:rPr lang="en-US" altLang="x-none" sz="1600" noProof="1">
                <a:latin typeface="Consolas" panose="020B0609020204030204" charset="0"/>
              </a:rPr>
              <a:t>                for exprN in sequenceN if conditionN]</a:t>
            </a:r>
          </a:p>
          <a:p>
            <a:pPr marL="1905" indent="-344805">
              <a:lnSpc>
                <a:spcPct val="80000"/>
              </a:lnSpc>
              <a:buNone/>
            </a:pPr>
            <a:endParaRPr lang="en-US" altLang="x-none" sz="1350" noProof="1">
              <a:latin typeface="Consolas" panose="020B0609020204030204" charset="0"/>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6" y="997510"/>
            <a:ext cx="6344434" cy="437043"/>
          </a:xfrm>
          <a:prstGeom prst="rect">
            <a:avLst/>
          </a:prstGeom>
        </p:spPr>
        <p:txBody>
          <a:bodyPr wrap="squar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list comprehensions</a:t>
            </a:r>
            <a:r>
              <a:rPr lang="en-US" altLang="zh-CN" sz="2400" b="1" dirty="0">
                <a:latin typeface="Times New Roman" panose="02020603050405020304" pitchFamily="18" charset="0"/>
                <a:ea typeface="仿宋" panose="02010609060101010101" pitchFamily="49" charset="-122"/>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Tree>
    <p:extLst>
      <p:ext uri="{BB962C8B-B14F-4D97-AF65-F5344CB8AC3E}">
        <p14:creationId xmlns:p14="http://schemas.microsoft.com/office/powerpoint/2010/main" val="6889250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560" y="1134328"/>
            <a:ext cx="7123253" cy="4678451"/>
          </a:xfrm>
        </p:spPr>
        <p:txBody>
          <a:bodyPr/>
          <a:lstStyle/>
          <a:p>
            <a:pPr marL="0" indent="0">
              <a:lnSpc>
                <a:spcPct val="130000"/>
              </a:lnSpc>
              <a:spcBef>
                <a:spcPts val="0"/>
              </a:spcBef>
              <a:buNone/>
            </a:pPr>
            <a:r>
              <a:rPr lang="en-US" sz="2000" b="1" noProof="1"/>
              <a:t>阿凡提与国王比赛下棋</a:t>
            </a:r>
            <a:r>
              <a:rPr lang="zh-CN" altLang="en-US" sz="2000" b="1" noProof="1"/>
              <a:t>，</a:t>
            </a:r>
            <a:r>
              <a:rPr lang="en-US" sz="2000" b="1" noProof="1"/>
              <a:t>国王说要是自己输了的话阿凡提想要</a:t>
            </a:r>
          </a:p>
          <a:p>
            <a:pPr marL="0" indent="0">
              <a:lnSpc>
                <a:spcPct val="130000"/>
              </a:lnSpc>
              <a:spcBef>
                <a:spcPts val="0"/>
              </a:spcBef>
              <a:buNone/>
            </a:pPr>
            <a:r>
              <a:rPr lang="en-US" sz="2000" b="1" noProof="1"/>
              <a:t>什么他都可以拿得出来</a:t>
            </a:r>
            <a:r>
              <a:rPr lang="zh-CN" altLang="en-US" sz="2000" b="1" noProof="1"/>
              <a:t>，</a:t>
            </a:r>
            <a:r>
              <a:rPr lang="en-US" sz="2000" b="1" noProof="1"/>
              <a:t>阿凡提说那就要点米吧</a:t>
            </a:r>
            <a:r>
              <a:rPr lang="zh-CN" altLang="en-US" sz="2000" b="1" noProof="1"/>
              <a:t>。</a:t>
            </a:r>
            <a:endParaRPr lang="en-US" altLang="zh-CN" sz="2000" b="1" noProof="1"/>
          </a:p>
          <a:p>
            <a:pPr marL="0" indent="0">
              <a:lnSpc>
                <a:spcPct val="130000"/>
              </a:lnSpc>
              <a:spcBef>
                <a:spcPts val="0"/>
              </a:spcBef>
              <a:buNone/>
            </a:pPr>
            <a:r>
              <a:rPr lang="en-US" sz="2000" b="1" noProof="1"/>
              <a:t>棋盘一共64个小格子，在第一个格子里放1粒米，第二个格子里放2粒米，第三个格子里放4粒米，第四个格子里放8粒米，以此类推，后面每个格子里的米都是前一个格子里的2倍，一直把64个格子都放满。需要多少粒米呢？</a:t>
            </a:r>
          </a:p>
          <a:p>
            <a:pPr marL="0" indent="0">
              <a:buNone/>
            </a:pPr>
            <a:endParaRPr lang="en-US" sz="1800" noProof="1">
              <a:latin typeface="Consolas" panose="020B060902020403020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96752"/>
            <a:ext cx="1661723" cy="12961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3356992"/>
            <a:ext cx="2021210" cy="2021210"/>
          </a:xfrm>
          <a:prstGeom prst="rect">
            <a:avLst/>
          </a:prstGeom>
        </p:spPr>
      </p:pic>
      <p:grpSp>
        <p:nvGrpSpPr>
          <p:cNvPr id="11" name="组合 114"/>
          <p:cNvGrpSpPr/>
          <p:nvPr/>
        </p:nvGrpSpPr>
        <p:grpSpPr>
          <a:xfrm>
            <a:off x="-828600" y="76412"/>
            <a:ext cx="6225040" cy="662730"/>
            <a:chOff x="-482927" y="3380765"/>
            <a:chExt cx="6225040" cy="662730"/>
          </a:xfrm>
        </p:grpSpPr>
        <p:grpSp>
          <p:nvGrpSpPr>
            <p:cNvPr id="12" name="组合 105"/>
            <p:cNvGrpSpPr/>
            <p:nvPr/>
          </p:nvGrpSpPr>
          <p:grpSpPr>
            <a:xfrm>
              <a:off x="-482927" y="3380765"/>
              <a:ext cx="6225040" cy="662730"/>
              <a:chOff x="-482927" y="3380765"/>
              <a:chExt cx="6225040" cy="662730"/>
            </a:xfrm>
          </p:grpSpPr>
          <p:sp>
            <p:nvSpPr>
              <p:cNvPr id="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3" name="图片 12" descr="12.jpg"/>
            <p:cNvPicPr>
              <a:picLocks noChangeAspect="1"/>
            </p:cNvPicPr>
            <p:nvPr/>
          </p:nvPicPr>
          <p:blipFill>
            <a:blip r:embed="rId4"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spTree>
    <p:extLst>
      <p:ext uri="{BB962C8B-B14F-4D97-AF65-F5344CB8AC3E}">
        <p14:creationId xmlns:p14="http://schemas.microsoft.com/office/powerpoint/2010/main" val="32638179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35</a:t>
            </a:fld>
            <a:endParaRPr lang="zh-CN" altLang="en-US" dirty="0"/>
          </a:p>
        </p:txBody>
      </p:sp>
      <p:sp>
        <p:nvSpPr>
          <p:cNvPr id="6" name="文本框 5"/>
          <p:cNvSpPr txBox="1"/>
          <p:nvPr>
            <p:custDataLst>
              <p:tags r:id="rId2"/>
            </p:custDataLst>
          </p:nvPr>
        </p:nvSpPr>
        <p:spPr>
          <a:xfrm>
            <a:off x="9716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根据上述问题编写程序，求解需要多少粒米？</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4374535"/>
      </p:ext>
    </p:extLst>
  </p:cSld>
  <p:clrMapOvr>
    <a:masterClrMapping/>
  </p:clrMapOvr>
  <p:transition spd="slow" advClick="0">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243" y="1340768"/>
            <a:ext cx="7123253" cy="4678451"/>
          </a:xfrm>
        </p:spPr>
        <p:txBody>
          <a:bodyPr/>
          <a:lstStyle/>
          <a:p>
            <a:pPr marL="0" indent="0">
              <a:lnSpc>
                <a:spcPct val="130000"/>
              </a:lnSpc>
              <a:spcBef>
                <a:spcPts val="0"/>
              </a:spcBef>
              <a:buNone/>
            </a:pPr>
            <a:r>
              <a:rPr lang="en-US" sz="2000" b="1" noProof="1"/>
              <a:t>阿凡提与国王比赛下棋</a:t>
            </a:r>
            <a:r>
              <a:rPr lang="zh-CN" altLang="en-US" sz="2000" b="1" noProof="1"/>
              <a:t>，</a:t>
            </a:r>
            <a:r>
              <a:rPr lang="en-US" sz="2000" b="1" noProof="1"/>
              <a:t>国王说要是自己输了的话阿凡提想要</a:t>
            </a:r>
          </a:p>
          <a:p>
            <a:pPr marL="0" indent="0">
              <a:lnSpc>
                <a:spcPct val="130000"/>
              </a:lnSpc>
              <a:spcBef>
                <a:spcPts val="0"/>
              </a:spcBef>
              <a:buNone/>
            </a:pPr>
            <a:r>
              <a:rPr lang="en-US" sz="2000" b="1" noProof="1"/>
              <a:t>什么他都可以拿得出来</a:t>
            </a:r>
            <a:r>
              <a:rPr lang="zh-CN" altLang="en-US" sz="2000" b="1" noProof="1"/>
              <a:t>，</a:t>
            </a:r>
            <a:r>
              <a:rPr lang="en-US" sz="2000" b="1" noProof="1"/>
              <a:t>阿凡提说那就要点米吧</a:t>
            </a:r>
            <a:r>
              <a:rPr lang="zh-CN" altLang="en-US" sz="2000" b="1" noProof="1"/>
              <a:t>。</a:t>
            </a:r>
            <a:endParaRPr lang="en-US" altLang="zh-CN" sz="2000" b="1" noProof="1"/>
          </a:p>
          <a:p>
            <a:pPr marL="0" indent="0">
              <a:lnSpc>
                <a:spcPct val="130000"/>
              </a:lnSpc>
              <a:spcBef>
                <a:spcPts val="0"/>
              </a:spcBef>
              <a:buNone/>
            </a:pPr>
            <a:r>
              <a:rPr lang="en-US" sz="2000" b="1" noProof="1"/>
              <a:t>棋盘一共64个小格子，在第一个格子里放1粒米，第二个格子里放2粒米，第三个格子里放4粒米，第四个格子里放8粒米，以此类推，后面每个格子里的米都是前一个格子里的2倍，一直把64个格子都放满。需要多少粒米呢？</a:t>
            </a:r>
          </a:p>
          <a:p>
            <a:pPr marL="0" indent="0">
              <a:buNone/>
            </a:pPr>
            <a:endParaRPr lang="en-US" sz="1800" noProof="1">
              <a:latin typeface="Consolas" panose="020B060902020403020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412776"/>
            <a:ext cx="1661723" cy="12961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554" y="3473554"/>
            <a:ext cx="2021210" cy="2021210"/>
          </a:xfrm>
          <a:prstGeom prst="rect">
            <a:avLst/>
          </a:prstGeom>
        </p:spPr>
      </p:pic>
      <p:sp>
        <p:nvSpPr>
          <p:cNvPr id="8" name="矩形 7"/>
          <p:cNvSpPr/>
          <p:nvPr/>
        </p:nvSpPr>
        <p:spPr>
          <a:xfrm>
            <a:off x="1944216" y="4149080"/>
            <a:ext cx="4572000" cy="923330"/>
          </a:xfrm>
          <a:prstGeom prst="rect">
            <a:avLst/>
          </a:prstGeom>
        </p:spPr>
        <p:txBody>
          <a:bodyPr>
            <a:spAutoFit/>
          </a:bodyPr>
          <a:lstStyle/>
          <a:p>
            <a:pPr marL="0" indent="0">
              <a:buNone/>
            </a:pPr>
            <a:r>
              <a:rPr lang="en-US" altLang="zh-CN" noProof="1">
                <a:latin typeface="Consolas" panose="020B0609020204030204" charset="0"/>
              </a:rPr>
              <a:t>&gt;&gt;&gt; sum([2**i for i in range(64)])</a:t>
            </a:r>
          </a:p>
          <a:p>
            <a:pPr marL="0" indent="0">
              <a:buNone/>
            </a:pPr>
            <a:r>
              <a:rPr lang="en-US" altLang="zh-CN" noProof="1">
                <a:solidFill>
                  <a:srgbClr val="0000FF"/>
                </a:solidFill>
                <a:latin typeface="Consolas" panose="020B0609020204030204" charset="0"/>
              </a:rPr>
              <a:t>18446744073709551615</a:t>
            </a:r>
          </a:p>
          <a:p>
            <a:pPr marL="0" indent="0">
              <a:buNone/>
            </a:pPr>
            <a:endParaRPr lang="en-US" altLang="zh-CN" noProof="1">
              <a:solidFill>
                <a:srgbClr val="00B0F0"/>
              </a:solidFill>
              <a:latin typeface="Consolas" panose="020B0609020204030204" charset="0"/>
            </a:endParaRPr>
          </a:p>
        </p:txBody>
      </p:sp>
      <p:sp>
        <p:nvSpPr>
          <p:cNvPr id="9" name="矩形 8"/>
          <p:cNvSpPr/>
          <p:nvPr/>
        </p:nvSpPr>
        <p:spPr>
          <a:xfrm>
            <a:off x="2051720" y="5146844"/>
            <a:ext cx="4572000" cy="646331"/>
          </a:xfrm>
          <a:prstGeom prst="rect">
            <a:avLst/>
          </a:prstGeom>
        </p:spPr>
        <p:txBody>
          <a:bodyPr>
            <a:spAutoFit/>
          </a:bodyPr>
          <a:lstStyle/>
          <a:p>
            <a:pPr marL="0" indent="0">
              <a:buNone/>
            </a:pPr>
            <a:r>
              <a:rPr lang="en-US" altLang="zh-CN" noProof="1">
                <a:latin typeface="Consolas" panose="020B0609020204030204" charset="0"/>
              </a:rPr>
              <a:t>&gt;&gt;&gt; int('1'*64, 2)</a:t>
            </a:r>
            <a:endParaRPr lang="en-US" altLang="zh-CN" noProof="1">
              <a:solidFill>
                <a:srgbClr val="00B0F0"/>
              </a:solidFill>
              <a:latin typeface="Consolas" panose="020B0609020204030204" charset="0"/>
            </a:endParaRPr>
          </a:p>
          <a:p>
            <a:pPr marL="0" indent="0">
              <a:buNone/>
            </a:pPr>
            <a:r>
              <a:rPr lang="en-US" altLang="zh-CN" noProof="1">
                <a:solidFill>
                  <a:srgbClr val="0000FF"/>
                </a:solidFill>
                <a:latin typeface="Consolas" panose="020B0609020204030204" charset="0"/>
              </a:rPr>
              <a:t>18446744073709551615</a:t>
            </a:r>
          </a:p>
        </p:txBody>
      </p:sp>
      <p:grpSp>
        <p:nvGrpSpPr>
          <p:cNvPr id="11" name="组合 114"/>
          <p:cNvGrpSpPr/>
          <p:nvPr/>
        </p:nvGrpSpPr>
        <p:grpSpPr>
          <a:xfrm>
            <a:off x="-828600" y="76412"/>
            <a:ext cx="6225040" cy="662730"/>
            <a:chOff x="-482927" y="3380765"/>
            <a:chExt cx="6225040" cy="662730"/>
          </a:xfrm>
        </p:grpSpPr>
        <p:grpSp>
          <p:nvGrpSpPr>
            <p:cNvPr id="12" name="组合 105"/>
            <p:cNvGrpSpPr/>
            <p:nvPr/>
          </p:nvGrpSpPr>
          <p:grpSpPr>
            <a:xfrm>
              <a:off x="-482927" y="3380765"/>
              <a:ext cx="6225040" cy="662730"/>
              <a:chOff x="-482927" y="3380765"/>
              <a:chExt cx="6225040" cy="662730"/>
            </a:xfrm>
          </p:grpSpPr>
          <p:sp>
            <p:nvSpPr>
              <p:cNvPr id="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3" name="图片 12" descr="12.jpg"/>
            <p:cNvPicPr>
              <a:picLocks noChangeAspect="1"/>
            </p:cNvPicPr>
            <p:nvPr/>
          </p:nvPicPr>
          <p:blipFill>
            <a:blip r:embed="rId4" cstate="print"/>
            <a:stretch>
              <a:fillRect/>
            </a:stretch>
          </p:blipFill>
          <p:spPr>
            <a:xfrm>
              <a:off x="1115929" y="3530600"/>
              <a:ext cx="446172" cy="431048"/>
            </a:xfrm>
            <a:prstGeom prst="rect">
              <a:avLst/>
            </a:prstGeom>
          </p:spPr>
        </p:pic>
      </p:grpSp>
      <p:sp>
        <p:nvSpPr>
          <p:cNvPr id="16" name="矩形 15"/>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spTree>
    <p:extLst>
      <p:ext uri="{BB962C8B-B14F-4D97-AF65-F5344CB8AC3E}">
        <p14:creationId xmlns:p14="http://schemas.microsoft.com/office/powerpoint/2010/main" val="14035517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sp>
        <p:nvSpPr>
          <p:cNvPr id="11" name="文本框 10">
            <a:extLst>
              <a:ext uri="{FF2B5EF4-FFF2-40B4-BE49-F238E27FC236}">
                <a16:creationId xmlns:a16="http://schemas.microsoft.com/office/drawing/2014/main" id="{2306BD58-F846-41B4-9ED2-AAD19B922EA9}"/>
              </a:ext>
            </a:extLst>
          </p:cNvPr>
          <p:cNvSpPr txBox="1"/>
          <p:nvPr/>
        </p:nvSpPr>
        <p:spPr>
          <a:xfrm>
            <a:off x="713708" y="1340768"/>
            <a:ext cx="7716583" cy="2631490"/>
          </a:xfrm>
          <a:prstGeom prst="rect">
            <a:avLst/>
          </a:prstGeom>
          <a:noFill/>
        </p:spPr>
        <p:txBody>
          <a:bodyPr wrap="square">
            <a:spAutoFit/>
          </a:bodyPr>
          <a:lstStyle/>
          <a:p>
            <a:pPr marL="342900" indent="-342900" algn="l" latinLnBrk="1">
              <a:buClr>
                <a:srgbClr val="FF0000"/>
              </a:buClr>
              <a:buFont typeface="Wingdings" panose="05000000000000000000" pitchFamily="2" charset="2"/>
              <a:buChar char="n"/>
            </a:pPr>
            <a:r>
              <a:rPr lang="zh-CN" altLang="en-US" sz="2400" b="1" dirty="0">
                <a:latin typeface="Consolas" panose="020B0609020204030204" charset="0"/>
                <a:ea typeface="仿宋" pitchFamily="49" charset="-122"/>
              </a:rPr>
              <a:t>列表推导式（又称列表解析式）提供了一种简明扼要的方法来创建列表。</a:t>
            </a:r>
          </a:p>
          <a:p>
            <a:pPr marL="285750" indent="-285750" algn="l" latinLnBrk="1">
              <a:buClr>
                <a:srgbClr val="FF0000"/>
              </a:buClr>
              <a:buFont typeface="Wingdings" panose="05000000000000000000" pitchFamily="2" charset="2"/>
              <a:buChar char="n"/>
            </a:pPr>
            <a:r>
              <a:rPr lang="zh-CN" altLang="en-US" sz="1600" dirty="0">
                <a:latin typeface="Consolas" panose="020B0609020204030204" charset="0"/>
                <a:ea typeface="仿宋" pitchFamily="49" charset="-122"/>
              </a:rPr>
              <a:t>它的结构是在一个中括号里包含一个表达式，然后是一个</a:t>
            </a:r>
            <a:r>
              <a:rPr lang="en-US" altLang="zh-CN" sz="1600" dirty="0">
                <a:latin typeface="Consolas" panose="020B0609020204030204" charset="0"/>
                <a:ea typeface="仿宋" pitchFamily="49" charset="-122"/>
              </a:rPr>
              <a:t>for</a:t>
            </a:r>
            <a:r>
              <a:rPr lang="zh-CN" altLang="en-US" sz="1600" dirty="0">
                <a:latin typeface="Consolas" panose="020B0609020204030204" charset="0"/>
                <a:ea typeface="仿宋" pitchFamily="49" charset="-122"/>
              </a:rPr>
              <a:t>语句，然后是 </a:t>
            </a:r>
            <a:r>
              <a:rPr lang="en-US" altLang="zh-CN" sz="1600" dirty="0">
                <a:latin typeface="Consolas" panose="020B0609020204030204" charset="0"/>
                <a:ea typeface="仿宋" pitchFamily="49" charset="-122"/>
              </a:rPr>
              <a:t>0 </a:t>
            </a:r>
            <a:r>
              <a:rPr lang="zh-CN" altLang="en-US" sz="1600" dirty="0">
                <a:latin typeface="Consolas" panose="020B0609020204030204" charset="0"/>
                <a:ea typeface="仿宋" pitchFamily="49" charset="-122"/>
              </a:rPr>
              <a:t>个或多个 </a:t>
            </a:r>
            <a:r>
              <a:rPr lang="en-US" altLang="zh-CN" sz="1600" dirty="0">
                <a:latin typeface="Consolas" panose="020B0609020204030204" charset="0"/>
                <a:ea typeface="仿宋" pitchFamily="49" charset="-122"/>
              </a:rPr>
              <a:t>for </a:t>
            </a:r>
            <a:r>
              <a:rPr lang="zh-CN" altLang="en-US" sz="1600" dirty="0">
                <a:latin typeface="Consolas" panose="020B0609020204030204" charset="0"/>
                <a:ea typeface="仿宋" pitchFamily="49" charset="-122"/>
              </a:rPr>
              <a:t>或者 </a:t>
            </a:r>
            <a:r>
              <a:rPr lang="en-US" altLang="zh-CN" sz="1600" dirty="0">
                <a:latin typeface="Consolas" panose="020B0609020204030204" charset="0"/>
                <a:ea typeface="仿宋" pitchFamily="49" charset="-122"/>
              </a:rPr>
              <a:t>if </a:t>
            </a:r>
            <a:r>
              <a:rPr lang="zh-CN" altLang="en-US" sz="1600" dirty="0">
                <a:latin typeface="Consolas" panose="020B0609020204030204" charset="0"/>
                <a:ea typeface="仿宋" pitchFamily="49" charset="-122"/>
              </a:rPr>
              <a:t>语句。那个表达式可以是任意的，意思是你可以在列表中放入任意类型的对象。返回结果将是一个新的列表，在这个以 </a:t>
            </a:r>
            <a:r>
              <a:rPr lang="en-US" altLang="zh-CN" sz="1600" dirty="0">
                <a:latin typeface="Consolas" panose="020B0609020204030204" charset="0"/>
                <a:ea typeface="仿宋" pitchFamily="49" charset="-122"/>
              </a:rPr>
              <a:t>if </a:t>
            </a:r>
            <a:r>
              <a:rPr lang="zh-CN" altLang="en-US" sz="1600" dirty="0">
                <a:latin typeface="Consolas" panose="020B0609020204030204" charset="0"/>
                <a:ea typeface="仿宋" pitchFamily="49" charset="-122"/>
              </a:rPr>
              <a:t>和 </a:t>
            </a:r>
            <a:r>
              <a:rPr lang="en-US" altLang="zh-CN" sz="1600" dirty="0">
                <a:latin typeface="Consolas" panose="020B0609020204030204" charset="0"/>
                <a:ea typeface="仿宋" pitchFamily="49" charset="-122"/>
              </a:rPr>
              <a:t>for </a:t>
            </a:r>
            <a:r>
              <a:rPr lang="zh-CN" altLang="en-US" sz="1600" dirty="0">
                <a:latin typeface="Consolas" panose="020B0609020204030204" charset="0"/>
                <a:ea typeface="仿宋" pitchFamily="49" charset="-122"/>
              </a:rPr>
              <a:t>语句为上下文的表达式运行完成之后产生。</a:t>
            </a:r>
            <a:endParaRPr lang="en-US" altLang="zh-CN" sz="1600" dirty="0">
              <a:latin typeface="Consolas" panose="020B0609020204030204" charset="0"/>
              <a:ea typeface="仿宋" pitchFamily="49" charset="-122"/>
            </a:endParaRPr>
          </a:p>
          <a:p>
            <a:pPr marL="285750" indent="-285750">
              <a:spcBef>
                <a:spcPts val="300"/>
              </a:spcBef>
              <a:buClr>
                <a:srgbClr val="FF0000"/>
              </a:buClr>
              <a:buFont typeface="Wingdings" panose="05000000000000000000" pitchFamily="2" charset="2"/>
              <a:buChar char="n"/>
            </a:pPr>
            <a:r>
              <a:rPr lang="zh-CN" altLang="en-US" sz="1600" dirty="0">
                <a:latin typeface="Consolas" panose="020B0609020204030204" charset="0"/>
                <a:ea typeface="仿宋" pitchFamily="49" charset="-122"/>
              </a:rPr>
              <a:t>列表推导式的执行顺序：</a:t>
            </a:r>
            <a:endParaRPr lang="en-US" altLang="zh-CN" sz="1600" dirty="0">
              <a:latin typeface="Consolas" panose="020B0609020204030204" charset="0"/>
              <a:ea typeface="仿宋" pitchFamily="49" charset="-122"/>
            </a:endParaRPr>
          </a:p>
          <a:p>
            <a:pPr>
              <a:spcBef>
                <a:spcPts val="300"/>
              </a:spcBef>
              <a:buClr>
                <a:srgbClr val="FF0000"/>
              </a:buClr>
            </a:pPr>
            <a:r>
              <a:rPr lang="zh-CN" altLang="en-US" sz="1600" b="1" dirty="0">
                <a:latin typeface="Consolas" panose="020B0609020204030204" charset="0"/>
              </a:rPr>
              <a:t>  各语句之间是嵌套关系，左边第二个语句是最外层，依次往右进一层，左边第一条语句是最后一层。</a:t>
            </a:r>
          </a:p>
        </p:txBody>
      </p:sp>
      <p:sp>
        <p:nvSpPr>
          <p:cNvPr id="14" name="Rectangle 2">
            <a:extLst>
              <a:ext uri="{FF2B5EF4-FFF2-40B4-BE49-F238E27FC236}">
                <a16:creationId xmlns:a16="http://schemas.microsoft.com/office/drawing/2014/main" id="{126F5DEE-E00F-4D1C-8561-69C7AF471A76}"/>
              </a:ext>
            </a:extLst>
          </p:cNvPr>
          <p:cNvSpPr>
            <a:spLocks noChangeArrowheads="1"/>
          </p:cNvSpPr>
          <p:nvPr/>
        </p:nvSpPr>
        <p:spPr bwMode="auto">
          <a:xfrm>
            <a:off x="1259632" y="4232490"/>
            <a:ext cx="5622052" cy="30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7132"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x</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y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for</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x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in</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range</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1</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5</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if</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x </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&gt;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2</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for</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y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in</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range</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1</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4</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if</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y </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3</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chemeClr val="tx1"/>
                </a:solidFill>
                <a:effectLst/>
                <a:latin typeface="Consolas" panose="020B0609020204030204" pitchFamily="49" charset="0"/>
              </a:rPr>
              <a:t> </a:t>
            </a:r>
          </a:p>
        </p:txBody>
      </p:sp>
      <p:sp>
        <p:nvSpPr>
          <p:cNvPr id="16" name="Rectangle 3">
            <a:extLst>
              <a:ext uri="{FF2B5EF4-FFF2-40B4-BE49-F238E27FC236}">
                <a16:creationId xmlns:a16="http://schemas.microsoft.com/office/drawing/2014/main" id="{DA883AAE-201B-4C21-A31A-F60258AC6CD9}"/>
              </a:ext>
            </a:extLst>
          </p:cNvPr>
          <p:cNvSpPr>
            <a:spLocks noChangeArrowheads="1"/>
          </p:cNvSpPr>
          <p:nvPr/>
        </p:nvSpPr>
        <p:spPr bwMode="auto">
          <a:xfrm>
            <a:off x="2419049" y="5263237"/>
            <a:ext cx="2563522" cy="103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7132"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88"/>
                </a:solidFill>
                <a:effectLst/>
                <a:latin typeface="Consolas" panose="020B0609020204030204" pitchFamily="49" charset="0"/>
                <a:ea typeface="Menlo"/>
              </a:rPr>
              <a:t>for</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x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in</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range</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1</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5</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endParaRPr kumimoji="0" lang="en-US" altLang="zh-CN" sz="1200" b="0" i="0" u="none" strike="noStrike" cap="none" normalizeH="0" baseline="0" dirty="0">
              <a:ln>
                <a:noFill/>
              </a:ln>
              <a:solidFill>
                <a:srgbClr val="000000"/>
              </a:solidFill>
              <a:effectLst/>
              <a:latin typeface="Consolas" panose="020B0609020204030204" pitchFamily="49"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88"/>
                </a:solidFill>
                <a:effectLst/>
                <a:latin typeface="Consolas" panose="020B0609020204030204" pitchFamily="49" charset="0"/>
                <a:ea typeface="Menlo"/>
              </a:rPr>
              <a:t>    </a:t>
            </a:r>
            <a:r>
              <a:rPr kumimoji="0" lang="zh-CN" altLang="zh-CN" sz="1200" b="0" i="0" u="none" strike="noStrike" cap="none" normalizeH="0" baseline="0" dirty="0" smtClean="0">
                <a:ln>
                  <a:noFill/>
                </a:ln>
                <a:solidFill>
                  <a:srgbClr val="000088"/>
                </a:solidFill>
                <a:effectLst/>
                <a:latin typeface="Consolas" panose="020B0609020204030204" pitchFamily="49" charset="0"/>
                <a:ea typeface="Menlo"/>
              </a:rPr>
              <a:t>if</a:t>
            </a:r>
            <a:r>
              <a:rPr kumimoji="0" lang="zh-CN" altLang="zh-CN" sz="1200" b="0" i="0" u="none" strike="noStrike" cap="none" normalizeH="0" baseline="0" dirty="0" smtClean="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x </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&gt;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2</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endParaRPr kumimoji="0" lang="en-US" altLang="zh-CN" sz="1200" b="0" i="0" u="none" strike="noStrike" cap="none" normalizeH="0" baseline="0" dirty="0">
              <a:ln>
                <a:noFill/>
              </a:ln>
              <a:solidFill>
                <a:srgbClr val="000000"/>
              </a:solidFill>
              <a:effectLst/>
              <a:latin typeface="Consolas" panose="020B0609020204030204" pitchFamily="49"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Consolas" panose="020B0609020204030204" pitchFamily="49" charset="0"/>
                <a:ea typeface="Menlo"/>
              </a:rPr>
              <a:t> </a:t>
            </a:r>
            <a:r>
              <a:rPr lang="en-US" altLang="zh-CN" sz="1200" dirty="0" smtClean="0">
                <a:solidFill>
                  <a:srgbClr val="000000"/>
                </a:solidFill>
                <a:latin typeface="Consolas" panose="020B0609020204030204" pitchFamily="49" charset="0"/>
                <a:ea typeface="Menlo"/>
              </a:rPr>
              <a:t>       </a:t>
            </a:r>
            <a:r>
              <a:rPr kumimoji="0" lang="zh-CN" altLang="zh-CN" sz="1200" b="0" i="0" u="none" strike="noStrike" cap="none" normalizeH="0" baseline="0" dirty="0" smtClean="0">
                <a:ln>
                  <a:noFill/>
                </a:ln>
                <a:solidFill>
                  <a:srgbClr val="000088"/>
                </a:solidFill>
                <a:effectLst/>
                <a:latin typeface="Consolas" panose="020B0609020204030204" pitchFamily="49" charset="0"/>
                <a:ea typeface="Menlo"/>
              </a:rPr>
              <a:t>for</a:t>
            </a:r>
            <a:r>
              <a:rPr kumimoji="0" lang="zh-CN" altLang="zh-CN" sz="1200" b="0" i="0" u="none" strike="noStrike" cap="none" normalizeH="0" baseline="0" dirty="0" smtClean="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y </a:t>
            </a:r>
            <a:r>
              <a:rPr kumimoji="0" lang="zh-CN" altLang="zh-CN" sz="1200" b="0" i="0" u="none" strike="noStrike" cap="none" normalizeH="0" baseline="0" dirty="0">
                <a:ln>
                  <a:noFill/>
                </a:ln>
                <a:solidFill>
                  <a:srgbClr val="000088"/>
                </a:solidFill>
                <a:effectLst/>
                <a:latin typeface="Consolas" panose="020B0609020204030204" pitchFamily="49" charset="0"/>
                <a:ea typeface="Menlo"/>
              </a:rPr>
              <a:t>in</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range</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1</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4</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endParaRPr lang="en-US" altLang="zh-CN" sz="1200" dirty="0">
              <a:solidFill>
                <a:srgbClr val="000000"/>
              </a:solidFill>
              <a:latin typeface="Consolas" panose="020B0609020204030204" pitchFamily="49"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dirty="0">
                <a:ln>
                  <a:noFill/>
                </a:ln>
                <a:solidFill>
                  <a:srgbClr val="000000"/>
                </a:solidFill>
                <a:effectLst/>
                <a:latin typeface="Consolas" panose="020B0609020204030204" pitchFamily="49" charset="0"/>
                <a:ea typeface="Menlo"/>
              </a:rPr>
              <a:t> </a:t>
            </a:r>
            <a:r>
              <a:rPr kumimoji="0" lang="en-US" altLang="zh-CN" sz="1200" b="0" i="0" u="none" strike="noStrike" cap="none" normalizeH="0" dirty="0" smtClean="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smtClean="0">
                <a:ln>
                  <a:noFill/>
                </a:ln>
                <a:solidFill>
                  <a:srgbClr val="000088"/>
                </a:solidFill>
                <a:effectLst/>
                <a:latin typeface="Consolas" panose="020B0609020204030204" pitchFamily="49" charset="0"/>
                <a:ea typeface="Menlo"/>
              </a:rPr>
              <a:t>if</a:t>
            </a:r>
            <a:r>
              <a:rPr kumimoji="0" lang="zh-CN" altLang="zh-CN" sz="1200" b="0" i="0" u="none" strike="noStrike" cap="none" normalizeH="0" baseline="0" dirty="0" smtClean="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y </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r>
              <a:rPr kumimoji="0" lang="zh-CN" altLang="zh-CN" sz="1200" b="0" i="0" u="none" strike="noStrike" cap="none" normalizeH="0" baseline="0" dirty="0">
                <a:ln>
                  <a:noFill/>
                </a:ln>
                <a:solidFill>
                  <a:srgbClr val="006666"/>
                </a:solidFill>
                <a:effectLst/>
                <a:latin typeface="Consolas" panose="020B0609020204030204" pitchFamily="49" charset="0"/>
                <a:ea typeface="Menlo"/>
              </a:rPr>
              <a:t>3</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 </a:t>
            </a:r>
            <a:endParaRPr kumimoji="0" lang="en-US" altLang="zh-CN" sz="1200" b="0" i="0" u="none" strike="noStrike" cap="none" normalizeH="0" baseline="0" dirty="0">
              <a:ln>
                <a:noFill/>
              </a:ln>
              <a:solidFill>
                <a:srgbClr val="000000"/>
              </a:solidFill>
              <a:effectLst/>
              <a:latin typeface="Consolas" panose="020B0609020204030204" pitchFamily="49" charset="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000000"/>
                </a:solidFill>
                <a:latin typeface="Consolas" panose="020B0609020204030204" pitchFamily="49" charset="0"/>
                <a:ea typeface="Menlo"/>
              </a:rPr>
              <a:t>	</a:t>
            </a:r>
            <a:r>
              <a:rPr lang="en-US" altLang="zh-CN" sz="1200" dirty="0" smtClean="0">
                <a:solidFill>
                  <a:srgbClr val="000000"/>
                </a:solidFill>
                <a:latin typeface="Consolas" panose="020B0609020204030204" pitchFamily="49" charset="0"/>
                <a:ea typeface="Menlo"/>
              </a:rPr>
              <a:t>      </a:t>
            </a:r>
            <a:r>
              <a:rPr kumimoji="0" lang="zh-CN" altLang="zh-CN" sz="1200" b="0" i="0" u="none" strike="noStrike" cap="none" normalizeH="0" baseline="0" dirty="0" smtClean="0">
                <a:ln>
                  <a:noFill/>
                </a:ln>
                <a:solidFill>
                  <a:srgbClr val="000000"/>
                </a:solidFill>
                <a:effectLst/>
                <a:latin typeface="Consolas" panose="020B0609020204030204" pitchFamily="49" charset="0"/>
                <a:ea typeface="Menlo"/>
              </a:rPr>
              <a:t>x</a:t>
            </a:r>
            <a:r>
              <a:rPr kumimoji="0" lang="zh-CN" altLang="zh-CN" sz="1200" b="0" i="0" u="none" strike="noStrike" cap="none" normalizeH="0" baseline="0" dirty="0">
                <a:ln>
                  <a:noFill/>
                </a:ln>
                <a:solidFill>
                  <a:srgbClr val="666600"/>
                </a:solidFill>
                <a:effectLst/>
                <a:latin typeface="Consolas" panose="020B0609020204030204" pitchFamily="49" charset="0"/>
                <a:ea typeface="Menlo"/>
              </a:rPr>
              <a:t>*</a:t>
            </a:r>
            <a:r>
              <a:rPr kumimoji="0" lang="zh-CN" altLang="zh-CN" sz="1200" b="0" i="0" u="none" strike="noStrike" cap="none" normalizeH="0" baseline="0" dirty="0">
                <a:ln>
                  <a:noFill/>
                </a:ln>
                <a:solidFill>
                  <a:srgbClr val="000000"/>
                </a:solidFill>
                <a:effectLst/>
                <a:latin typeface="Consolas" panose="020B0609020204030204" pitchFamily="49" charset="0"/>
                <a:ea typeface="Menlo"/>
              </a:rPr>
              <a:t>y</a:t>
            </a:r>
            <a:r>
              <a:rPr kumimoji="0" lang="zh-CN" altLang="zh-CN" sz="1200" b="0" i="0" u="none" strike="noStrike" cap="none" normalizeH="0" baseline="0" dirty="0">
                <a:ln>
                  <a:noFill/>
                </a:ln>
                <a:solidFill>
                  <a:schemeClr val="tx1"/>
                </a:solidFill>
                <a:effectLst/>
                <a:latin typeface="Consolas" panose="020B0609020204030204" pitchFamily="49" charset="0"/>
              </a:rPr>
              <a:t> </a:t>
            </a:r>
          </a:p>
        </p:txBody>
      </p:sp>
      <p:sp>
        <p:nvSpPr>
          <p:cNvPr id="17" name="文本框 16">
            <a:extLst>
              <a:ext uri="{FF2B5EF4-FFF2-40B4-BE49-F238E27FC236}">
                <a16:creationId xmlns:a16="http://schemas.microsoft.com/office/drawing/2014/main" id="{7CCE6AE6-E70A-484C-B951-B76C93AF355B}"/>
              </a:ext>
            </a:extLst>
          </p:cNvPr>
          <p:cNvSpPr txBox="1"/>
          <p:nvPr/>
        </p:nvSpPr>
        <p:spPr>
          <a:xfrm>
            <a:off x="1691680" y="4716604"/>
            <a:ext cx="4985518" cy="276999"/>
          </a:xfrm>
          <a:prstGeom prst="rect">
            <a:avLst/>
          </a:prstGeom>
          <a:noFill/>
        </p:spPr>
        <p:txBody>
          <a:bodyPr wrap="square">
            <a:spAutoFit/>
          </a:bodyPr>
          <a:lstStyle/>
          <a:p>
            <a:r>
              <a:rPr lang="zh-CN" altLang="en-US" sz="1200" dirty="0">
                <a:latin typeface="Consolas" panose="020B0609020204030204" charset="0"/>
                <a:ea typeface="仿宋" pitchFamily="49" charset="-122"/>
              </a:rPr>
              <a:t>它的执行顺序是</a:t>
            </a:r>
            <a:r>
              <a:rPr lang="en-US" altLang="zh-CN" sz="1200" dirty="0">
                <a:latin typeface="Consolas" panose="020B0609020204030204" charset="0"/>
                <a:ea typeface="仿宋" pitchFamily="49" charset="-122"/>
              </a:rPr>
              <a:t>:</a:t>
            </a:r>
            <a:endParaRPr lang="zh-CN" altLang="en-US" sz="1200" dirty="0">
              <a:latin typeface="Consolas" panose="020B0609020204030204" charset="0"/>
              <a:ea typeface="仿宋" pitchFamily="49" charset="-122"/>
            </a:endParaRPr>
          </a:p>
        </p:txBody>
      </p:sp>
    </p:spTree>
    <p:extLst>
      <p:ext uri="{BB962C8B-B14F-4D97-AF65-F5344CB8AC3E}">
        <p14:creationId xmlns:p14="http://schemas.microsoft.com/office/powerpoint/2010/main" val="10449140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ü"/>
            </a:pPr>
            <a:r>
              <a:rPr lang="zh-CN" altLang="en-US" sz="2400" b="1" noProof="1">
                <a:latin typeface="Consolas" panose="020B0609020204030204" charset="0"/>
                <a:sym typeface="+mn-ea"/>
              </a:rPr>
              <a:t>元素生成过程</a:t>
            </a:r>
          </a:p>
          <a:p>
            <a:pPr marL="1905" indent="-344805">
              <a:lnSpc>
                <a:spcPct val="80000"/>
              </a:lnSpc>
              <a:buNone/>
            </a:pPr>
            <a:r>
              <a:rPr lang="en-US" altLang="x-none" sz="1600" noProof="1">
                <a:latin typeface="Consolas" panose="020B0609020204030204" charset="0"/>
                <a:sym typeface="+mn-ea"/>
              </a:rPr>
              <a:t>    </a:t>
            </a:r>
            <a:r>
              <a:rPr lang="en-US" altLang="x-none" sz="2000" noProof="1">
                <a:latin typeface="Consolas" panose="020B0609020204030204" charset="0"/>
                <a:sym typeface="+mn-ea"/>
              </a:rPr>
              <a:t>&gt;&gt;&gt; aList = [x*x for x in range(10)]</a:t>
            </a:r>
          </a:p>
          <a:p>
            <a:pPr marL="1905" indent="-344805">
              <a:lnSpc>
                <a:spcPct val="80000"/>
              </a:lnSpc>
              <a:buNone/>
            </a:pPr>
            <a:r>
              <a:rPr lang="en-US" altLang="x-none" sz="2000" noProof="1">
                <a:latin typeface="宋体" panose="02010600030101010101" pitchFamily="2" charset="-122"/>
              </a:rPr>
              <a:t>		</a:t>
            </a:r>
            <a:r>
              <a:rPr lang="en-US" altLang="x-none" sz="2000" noProof="1">
                <a:solidFill>
                  <a:srgbClr val="0000FF"/>
                </a:solidFill>
                <a:latin typeface="宋体" panose="02010600030101010101" pitchFamily="2" charset="-122"/>
              </a:rPr>
              <a:t>[0, 1, 4, 9, 16, 25, 36, 49, 64, 81]</a:t>
            </a:r>
          </a:p>
          <a:p>
            <a:pPr marL="1905" indent="-344805">
              <a:lnSpc>
                <a:spcPct val="80000"/>
              </a:lnSpc>
              <a:buNone/>
            </a:pPr>
            <a:r>
              <a:rPr lang="en-US" altLang="x-none" sz="2000" noProof="1">
                <a:latin typeface="宋体" panose="02010600030101010101" pitchFamily="2" charset="-122"/>
                <a:sym typeface="+mn-ea"/>
              </a:rPr>
              <a:t>    </a:t>
            </a:r>
            <a:r>
              <a:rPr lang="en-US" altLang="x-none" sz="2000" b="1" noProof="1">
                <a:latin typeface="宋体" panose="02010600030101010101" pitchFamily="2" charset="-122"/>
                <a:sym typeface="+mn-ea"/>
              </a:rPr>
              <a:t>相当于</a:t>
            </a: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&gt;&gt;&gt; for x in range(10):</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aList.append(x*x)</a:t>
            </a:r>
            <a:endParaRPr lang="en-US" altLang="x-none" sz="2000" noProof="1">
              <a:latin typeface="宋体" panose="02010600030101010101" pitchFamily="2" charset="-122"/>
            </a:endParaRPr>
          </a:p>
          <a:p>
            <a:pPr marL="1905" indent="-344805">
              <a:lnSpc>
                <a:spcPct val="80000"/>
              </a:lnSpc>
              <a:buNone/>
            </a:pPr>
            <a:r>
              <a:rPr lang="zh-CN" altLang="en-US" sz="2000" noProof="1">
                <a:latin typeface="宋体" panose="02010600030101010101" pitchFamily="2" charset="-122"/>
                <a:sym typeface="+mn-ea"/>
              </a:rPr>
              <a:t>    </a:t>
            </a:r>
            <a:r>
              <a:rPr lang="zh-CN" altLang="en-US" sz="2000" b="1" noProof="1">
                <a:latin typeface="宋体" panose="02010600030101010101" pitchFamily="2" charset="-122"/>
                <a:sym typeface="+mn-ea"/>
              </a:rPr>
              <a:t>也相当于</a:t>
            </a: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list(map(lambda x: x*x, range(10)))</a:t>
            </a:r>
            <a:endParaRPr lang="en-US" altLang="x-none" sz="2000" noProof="1">
              <a:latin typeface="Consolas" panose="020B0609020204030204" charset="0"/>
            </a:endParaRPr>
          </a:p>
          <a:p>
            <a:pPr marL="0" indent="0">
              <a:buNone/>
            </a:pPr>
            <a:endParaRPr lang="zh-CN" altLang="en-US" sz="135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spTree>
    <p:extLst>
      <p:ext uri="{BB962C8B-B14F-4D97-AF65-F5344CB8AC3E}">
        <p14:creationId xmlns:p14="http://schemas.microsoft.com/office/powerpoint/2010/main" val="95055541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占位符 58370"/>
          <p:cNvSpPr>
            <a:spLocks noGrp="1"/>
          </p:cNvSpPr>
          <p:nvPr>
            <p:ph idx="1"/>
          </p:nvPr>
        </p:nvSpPr>
        <p:spPr>
          <a:xfrm>
            <a:off x="611560" y="1556792"/>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编写算法实现嵌套列表的平铺</a:t>
            </a:r>
            <a:endParaRPr lang="en-US" altLang="zh-CN" sz="2400" b="1" dirty="0"/>
          </a:p>
          <a:p>
            <a:pPr>
              <a:lnSpc>
                <a:spcPct val="90000"/>
              </a:lnSpc>
              <a:buClr>
                <a:srgbClr val="FF0000"/>
              </a:buClr>
              <a:buSzPct val="90000"/>
              <a:buFont typeface="Wingdings" panose="05000000000000000000" pitchFamily="2" charset="2"/>
              <a:buChar char="ü"/>
            </a:pPr>
            <a:r>
              <a:rPr lang="en-US" altLang="zh-CN" sz="1800" dirty="0">
                <a:latin typeface="Consolas" panose="020B0609020204030204" charset="0"/>
              </a:rPr>
              <a:t>[[1,2,3], [4,5,6]] </a:t>
            </a:r>
            <a:r>
              <a:rPr lang="en-US" altLang="zh-CN" sz="1800" dirty="0">
                <a:latin typeface="Consolas" panose="020B0609020204030204" charset="0"/>
                <a:sym typeface="Wingdings" panose="05000000000000000000" pitchFamily="2" charset="2"/>
              </a:rPr>
              <a:t> </a:t>
            </a:r>
            <a:r>
              <a:rPr lang="zh-CN" altLang="en-US" sz="1800" dirty="0">
                <a:solidFill>
                  <a:srgbClr val="0000FF"/>
                </a:solidFill>
                <a:latin typeface="Consolas" panose="020B0609020204030204" charset="0"/>
              </a:rPr>
              <a:t>[1, 2, 3, 4, 5, 6]</a:t>
            </a:r>
          </a:p>
          <a:p>
            <a:pPr marL="0" indent="0">
              <a:lnSpc>
                <a:spcPct val="90000"/>
              </a:lnSpc>
              <a:buClr>
                <a:srgbClr val="FF0000"/>
              </a:buClr>
              <a:buSzPct val="90000"/>
              <a:buNone/>
            </a:pPr>
            <a:endParaRPr lang="en-US" altLang="zh-CN" sz="1800" dirty="0">
              <a:latin typeface="Consolas" panose="020B0609020204030204" charset="0"/>
            </a:endParaRPr>
          </a:p>
          <a:p>
            <a:pPr marL="0" indent="0">
              <a:lnSpc>
                <a:spcPct val="90000"/>
              </a:lnSpc>
              <a:buClr>
                <a:srgbClr val="FF0000"/>
              </a:buClr>
              <a:buSzPct val="90000"/>
              <a:buNone/>
            </a:pPr>
            <a:endParaRPr lang="en-US" altLang="zh-CN" sz="1800" dirty="0">
              <a:latin typeface="Consolas" panose="020B0609020204030204" charset="0"/>
            </a:endParaRPr>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None/>
            </a:pPr>
            <a:endParaRPr lang="en-US" altLang="zh-CN" sz="1500" dirty="0"/>
          </a:p>
        </p:txBody>
      </p:sp>
      <p:sp>
        <p:nvSpPr>
          <p:cNvPr id="3" name="矩形 2"/>
          <p:cNvSpPr/>
          <p:nvPr/>
        </p:nvSpPr>
        <p:spPr>
          <a:xfrm>
            <a:off x="827584" y="2420888"/>
            <a:ext cx="5688632" cy="2114425"/>
          </a:xfrm>
          <a:prstGeom prst="rect">
            <a:avLst/>
          </a:prstGeom>
        </p:spPr>
        <p:txBody>
          <a:bodyPr wrap="square">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解答一：</a:t>
            </a:r>
            <a:endParaRPr lang="en-US" altLang="zh-CN" dirty="0">
              <a:latin typeface="Consolas" panose="020B0609020204030204" charset="0"/>
            </a:endParaRPr>
          </a:p>
          <a:p>
            <a:pPr>
              <a:lnSpc>
                <a:spcPct val="90000"/>
              </a:lnSpc>
              <a:buSzPct val="90000"/>
              <a:buNone/>
            </a:pPr>
            <a:r>
              <a:rPr lang="zh-CN" altLang="en-US" sz="1600" dirty="0">
                <a:latin typeface="Consolas" panose="020B0609020204030204" charset="0"/>
              </a:rPr>
              <a:t>&gt;&gt;&gt; vec = [[1, 2, 3], [4, 5, 6]]</a:t>
            </a:r>
          </a:p>
          <a:p>
            <a:pPr>
              <a:lnSpc>
                <a:spcPct val="90000"/>
              </a:lnSpc>
              <a:buSzPct val="90000"/>
              <a:buNone/>
            </a:pPr>
            <a:r>
              <a:rPr lang="zh-CN" altLang="en-US" sz="1600" dirty="0">
                <a:latin typeface="Consolas" panose="020B0609020204030204" charset="0"/>
              </a:rPr>
              <a:t>&gt;&gt;&gt; result = []</a:t>
            </a:r>
          </a:p>
          <a:p>
            <a:pPr>
              <a:lnSpc>
                <a:spcPct val="90000"/>
              </a:lnSpc>
              <a:buSzPct val="90000"/>
              <a:buNone/>
            </a:pPr>
            <a:r>
              <a:rPr lang="zh-CN" altLang="en-US" sz="1600" dirty="0">
                <a:latin typeface="Consolas" panose="020B0609020204030204" charset="0"/>
              </a:rPr>
              <a:t>&gt;&gt;&gt; for elem in vec:</a:t>
            </a:r>
          </a:p>
          <a:p>
            <a:pPr>
              <a:lnSpc>
                <a:spcPct val="90000"/>
              </a:lnSpc>
              <a:buSzPct val="90000"/>
              <a:buNone/>
            </a:pPr>
            <a:r>
              <a:rPr lang="zh-CN" altLang="en-US" sz="1600" dirty="0">
                <a:latin typeface="Consolas" panose="020B0609020204030204" charset="0"/>
              </a:rPr>
              <a:t>    for num in elem:</a:t>
            </a:r>
          </a:p>
          <a:p>
            <a:pPr>
              <a:lnSpc>
                <a:spcPct val="90000"/>
              </a:lnSpc>
              <a:buSzPct val="90000"/>
              <a:buNone/>
            </a:pPr>
            <a:r>
              <a:rPr lang="zh-CN" altLang="en-US" sz="1600" dirty="0">
                <a:latin typeface="Consolas" panose="020B0609020204030204" charset="0"/>
              </a:rPr>
              <a:t>        result.append(num)</a:t>
            </a:r>
          </a:p>
          <a:p>
            <a:pPr>
              <a:lnSpc>
                <a:spcPct val="90000"/>
              </a:lnSpc>
              <a:buSzPct val="90000"/>
              <a:buNone/>
            </a:pP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result</a:t>
            </a:r>
          </a:p>
          <a:p>
            <a:pPr>
              <a:lnSpc>
                <a:spcPct val="90000"/>
              </a:lnSpc>
              <a:buSzPct val="90000"/>
              <a:buNone/>
            </a:pPr>
            <a:r>
              <a:rPr lang="zh-CN" altLang="en-US" sz="1600" dirty="0">
                <a:solidFill>
                  <a:srgbClr val="0000FF"/>
                </a:solidFill>
                <a:latin typeface="Consolas" panose="020B0609020204030204" charset="0"/>
              </a:rPr>
              <a:t>[1, 2, 3, 4, 5, 6]</a:t>
            </a:r>
          </a:p>
        </p:txBody>
      </p:sp>
      <p:sp>
        <p:nvSpPr>
          <p:cNvPr id="4" name="矩形 3"/>
          <p:cNvSpPr/>
          <p:nvPr/>
        </p:nvSpPr>
        <p:spPr>
          <a:xfrm>
            <a:off x="772191" y="5013176"/>
            <a:ext cx="5256584" cy="1006429"/>
          </a:xfrm>
          <a:prstGeom prst="rect">
            <a:avLst/>
          </a:prstGeom>
        </p:spPr>
        <p:txBody>
          <a:bodyPr wrap="square">
            <a:spAutoFit/>
          </a:bodyPr>
          <a:lstStyle/>
          <a:p>
            <a:pPr>
              <a:lnSpc>
                <a:spcPct val="90000"/>
              </a:lnSpc>
              <a:buClr>
                <a:srgbClr val="FF0000"/>
              </a:buClr>
              <a:buSzPct val="90000"/>
              <a:buFont typeface="Wingdings" panose="05000000000000000000" charset="0"/>
              <a:buChar char="§"/>
            </a:pPr>
            <a:r>
              <a:rPr lang="zh-CN" altLang="en-US" dirty="0">
                <a:latin typeface="Consolas" panose="020B0609020204030204" charset="0"/>
              </a:rPr>
              <a:t> 解答三：使用列表推导式实现</a:t>
            </a:r>
            <a:endParaRPr lang="en-US" altLang="zh-CN" dirty="0">
              <a:latin typeface="Consolas" panose="020B0609020204030204" charset="0"/>
            </a:endParaRPr>
          </a:p>
          <a:p>
            <a:pPr>
              <a:lnSpc>
                <a:spcPct val="90000"/>
              </a:lnSpc>
              <a:buSzPct val="90000"/>
            </a:pPr>
            <a:r>
              <a:rPr lang="en-US" altLang="zh-CN" sz="1600" dirty="0">
                <a:latin typeface="Consolas" panose="020B0609020204030204" charset="0"/>
              </a:rPr>
              <a:t>&gt;&gt;&gt; </a:t>
            </a:r>
            <a:r>
              <a:rPr lang="en-US" altLang="zh-CN" sz="1600" dirty="0" err="1">
                <a:latin typeface="Consolas" panose="020B0609020204030204" charset="0"/>
              </a:rPr>
              <a:t>vec</a:t>
            </a:r>
            <a:r>
              <a:rPr lang="en-US" altLang="zh-CN" sz="1600" dirty="0">
                <a:latin typeface="Consolas" panose="020B0609020204030204" charset="0"/>
              </a:rPr>
              <a:t> = [[1,2,3], [4,5,6]]</a:t>
            </a:r>
          </a:p>
          <a:p>
            <a:pPr>
              <a:lnSpc>
                <a:spcPct val="90000"/>
              </a:lnSpc>
              <a:buSzPct val="90000"/>
              <a:buNone/>
            </a:pPr>
            <a:r>
              <a:rPr lang="en-US" altLang="zh-CN" sz="1600" dirty="0">
                <a:latin typeface="Consolas" panose="020B0609020204030204" charset="0"/>
              </a:rPr>
              <a:t>&gt;&gt;&gt; [</a:t>
            </a:r>
            <a:r>
              <a:rPr lang="en-US" altLang="zh-CN" sz="1600" dirty="0" err="1">
                <a:latin typeface="Consolas" panose="020B0609020204030204" charset="0"/>
              </a:rPr>
              <a:t>num</a:t>
            </a:r>
            <a:r>
              <a:rPr lang="en-US" altLang="zh-CN" sz="1600" dirty="0">
                <a:latin typeface="Consolas" panose="020B0609020204030204" charset="0"/>
              </a:rPr>
              <a:t> for </a:t>
            </a:r>
            <a:r>
              <a:rPr lang="en-US" altLang="zh-CN" sz="1600" dirty="0" err="1">
                <a:latin typeface="Consolas" panose="020B0609020204030204" charset="0"/>
              </a:rPr>
              <a:t>elem</a:t>
            </a:r>
            <a:r>
              <a:rPr lang="en-US" altLang="zh-CN" sz="1600" dirty="0">
                <a:latin typeface="Consolas" panose="020B0609020204030204" charset="0"/>
              </a:rPr>
              <a:t> in </a:t>
            </a:r>
            <a:r>
              <a:rPr lang="en-US" altLang="zh-CN" sz="1600" dirty="0" err="1">
                <a:latin typeface="Consolas" panose="020B0609020204030204" charset="0"/>
              </a:rPr>
              <a:t>vec</a:t>
            </a:r>
            <a:r>
              <a:rPr lang="en-US" altLang="zh-CN" sz="1600" dirty="0">
                <a:latin typeface="Consolas" panose="020B0609020204030204" charset="0"/>
              </a:rPr>
              <a:t> for </a:t>
            </a:r>
            <a:r>
              <a:rPr lang="en-US" altLang="zh-CN" sz="1600" dirty="0" err="1">
                <a:latin typeface="Consolas" panose="020B0609020204030204" charset="0"/>
              </a:rPr>
              <a:t>num</a:t>
            </a:r>
            <a:r>
              <a:rPr lang="en-US" altLang="zh-CN" sz="1600" dirty="0">
                <a:latin typeface="Consolas" panose="020B0609020204030204" charset="0"/>
              </a:rPr>
              <a:t> in </a:t>
            </a:r>
            <a:r>
              <a:rPr lang="en-US" altLang="zh-CN" sz="1600" dirty="0" err="1">
                <a:latin typeface="Consolas" panose="020B0609020204030204" charset="0"/>
              </a:rPr>
              <a:t>elem</a:t>
            </a:r>
            <a:r>
              <a:rPr lang="en-US" altLang="zh-CN" sz="1600" dirty="0">
                <a:latin typeface="Consolas" panose="020B0609020204030204" charset="0"/>
              </a:rPr>
              <a:t>] </a:t>
            </a:r>
          </a:p>
          <a:p>
            <a:pPr>
              <a:lnSpc>
                <a:spcPct val="90000"/>
              </a:lnSpc>
              <a:buSzPct val="90000"/>
              <a:buNone/>
            </a:pPr>
            <a:r>
              <a:rPr lang="en-US" altLang="zh-CN" sz="1600" dirty="0">
                <a:solidFill>
                  <a:srgbClr val="0000FF"/>
                </a:solidFill>
                <a:latin typeface="Consolas" panose="020B0609020204030204" charset="0"/>
              </a:rPr>
              <a:t>[1, 2, 3, 4, 5, 6, 7, 8, 9] </a:t>
            </a:r>
          </a:p>
        </p:txBody>
      </p:sp>
      <p:sp>
        <p:nvSpPr>
          <p:cNvPr id="5" name="矩形 4"/>
          <p:cNvSpPr/>
          <p:nvPr/>
        </p:nvSpPr>
        <p:spPr>
          <a:xfrm>
            <a:off x="4932040" y="2420888"/>
            <a:ext cx="4572000" cy="1080296"/>
          </a:xfrm>
          <a:prstGeom prst="rect">
            <a:avLst/>
          </a:prstGeom>
        </p:spPr>
        <p:txBody>
          <a:bodyPr>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解答二：</a:t>
            </a:r>
            <a:endParaRPr lang="en-US" altLang="zh-CN" dirty="0">
              <a:latin typeface="Consolas" panose="020B0609020204030204" charset="0"/>
            </a:endParaRPr>
          </a:p>
          <a:p>
            <a:pPr marL="0" indent="0">
              <a:buNone/>
            </a:pPr>
            <a:r>
              <a:rPr lang="zh-CN" altLang="en-US" sz="1600" noProof="1">
                <a:latin typeface="Consolas" panose="020B0609020204030204" charset="0"/>
              </a:rPr>
              <a:t>&gt;&gt;&gt; vec = [[1, 2, 3], [4, 5, 6]]</a:t>
            </a:r>
          </a:p>
          <a:p>
            <a:pPr marL="0" indent="0">
              <a:buNone/>
            </a:pPr>
            <a:r>
              <a:rPr lang="zh-CN" altLang="en-US" sz="1600" noProof="1">
                <a:latin typeface="Consolas" panose="020B0609020204030204" charset="0"/>
              </a:rPr>
              <a:t>&gt;&gt;&gt; sum(vec, [])</a:t>
            </a:r>
          </a:p>
          <a:p>
            <a:pPr marL="0" indent="0">
              <a:buNone/>
            </a:pPr>
            <a:r>
              <a:rPr lang="zh-CN" altLang="en-US" sz="1600" noProof="1">
                <a:solidFill>
                  <a:srgbClr val="0000FF"/>
                </a:solidFill>
                <a:latin typeface="Consolas" panose="020B0609020204030204" charset="0"/>
              </a:rPr>
              <a:t>[1, 2, 3, 4, 5, 6, 7, 8, 9]</a:t>
            </a:r>
          </a:p>
        </p:txBody>
      </p:sp>
      <p:grpSp>
        <p:nvGrpSpPr>
          <p:cNvPr id="9" name="组合 114"/>
          <p:cNvGrpSpPr/>
          <p:nvPr/>
        </p:nvGrpSpPr>
        <p:grpSpPr>
          <a:xfrm>
            <a:off x="-828600" y="76412"/>
            <a:ext cx="6225040" cy="662730"/>
            <a:chOff x="-482927" y="3380765"/>
            <a:chExt cx="6225040" cy="662730"/>
          </a:xfrm>
        </p:grpSpPr>
        <p:grpSp>
          <p:nvGrpSpPr>
            <p:cNvPr id="10" name="组合 105"/>
            <p:cNvGrpSpPr/>
            <p:nvPr/>
          </p:nvGrpSpPr>
          <p:grpSpPr>
            <a:xfrm>
              <a:off x="-482927" y="3380765"/>
              <a:ext cx="6225040" cy="662730"/>
              <a:chOff x="-482927"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矩形 13"/>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spTree>
    <p:extLst>
      <p:ext uri="{BB962C8B-B14F-4D97-AF65-F5344CB8AC3E}">
        <p14:creationId xmlns:p14="http://schemas.microsoft.com/office/powerpoint/2010/main" val="24793121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0242"/>
          <p:cNvSpPr>
            <a:spLocks noGrp="1"/>
          </p:cNvSpPr>
          <p:nvPr>
            <p:ph idx="1"/>
          </p:nvPr>
        </p:nvSpPr>
        <p:spPr>
          <a:xfrm>
            <a:off x="766286" y="1359595"/>
            <a:ext cx="8229600" cy="4678451"/>
          </a:xfrm>
        </p:spPr>
        <p:txBody>
          <a:bodyPr anchor="t"/>
          <a:lstStyle/>
          <a:p>
            <a:pPr>
              <a:spcBef>
                <a:spcPts val="600"/>
              </a:spcBef>
              <a:buClr>
                <a:srgbClr val="FF0000"/>
              </a:buClr>
              <a:buSzPct val="90000"/>
              <a:buFont typeface="Wingdings" panose="05000000000000000000" pitchFamily="2" charset="2"/>
              <a:buChar char="n"/>
            </a:pPr>
            <a:r>
              <a:rPr lang="en-US" altLang="zh-CN" sz="2400" b="1" dirty="0">
                <a:solidFill>
                  <a:srgbClr val="FF0000"/>
                </a:solidFill>
              </a:rPr>
              <a:t>Python</a:t>
            </a:r>
            <a:r>
              <a:rPr lang="zh-CN" altLang="en-US" sz="2400" b="1" dirty="0">
                <a:solidFill>
                  <a:srgbClr val="FF0000"/>
                </a:solidFill>
              </a:rPr>
              <a:t>序列类似于其他语言中的数组，但功能要强大很多</a:t>
            </a:r>
            <a:r>
              <a:rPr lang="zh-CN" altLang="en-US" sz="2400" b="1" dirty="0"/>
              <a:t>。</a:t>
            </a:r>
          </a:p>
          <a:p>
            <a:pPr>
              <a:spcBef>
                <a:spcPts val="600"/>
              </a:spcBef>
              <a:buClr>
                <a:srgbClr val="FF0000"/>
              </a:buClr>
              <a:buSzPct val="90000"/>
              <a:buFont typeface="Wingdings" panose="05000000000000000000" pitchFamily="2" charset="2"/>
              <a:buChar char="n"/>
            </a:pPr>
            <a:r>
              <a:rPr lang="en-US" altLang="zh-CN" sz="2400" b="1" dirty="0"/>
              <a:t>Python</a:t>
            </a:r>
            <a:r>
              <a:rPr lang="zh-CN" altLang="en-US" sz="2400" b="1" dirty="0"/>
              <a:t>中常用的序列结构：</a:t>
            </a: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zh-CN" altLang="en-US" sz="2400" b="1" dirty="0"/>
          </a:p>
          <a:p>
            <a:pPr>
              <a:spcBef>
                <a:spcPts val="1200"/>
              </a:spcBef>
              <a:buClr>
                <a:srgbClr val="FF0000"/>
              </a:buClr>
              <a:buSzPct val="90000"/>
              <a:buFont typeface="Wingdings" panose="05000000000000000000" pitchFamily="2" charset="2"/>
              <a:buChar char="n"/>
            </a:pPr>
            <a:r>
              <a:rPr lang="zh-CN" altLang="en-US" sz="2400" b="1" dirty="0"/>
              <a:t>列表、元组、字符串支持</a:t>
            </a:r>
            <a:r>
              <a:rPr lang="zh-CN" altLang="en-US" sz="2400" b="1" dirty="0">
                <a:solidFill>
                  <a:srgbClr val="FF0000"/>
                </a:solidFill>
              </a:rPr>
              <a:t>双向索引</a:t>
            </a:r>
            <a:endParaRPr lang="zh-CN" altLang="en-US" sz="2400" b="1" dirty="0"/>
          </a:p>
        </p:txBody>
      </p:sp>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grpSp>
        <p:nvGrpSpPr>
          <p:cNvPr id="14336" name="组合 14335"/>
          <p:cNvGrpSpPr/>
          <p:nvPr/>
        </p:nvGrpSpPr>
        <p:grpSpPr>
          <a:xfrm>
            <a:off x="5587674" y="5966322"/>
            <a:ext cx="3403623" cy="419246"/>
            <a:chOff x="2555776" y="4670071"/>
            <a:chExt cx="3403623" cy="419246"/>
          </a:xfrm>
        </p:grpSpPr>
        <p:grpSp>
          <p:nvGrpSpPr>
            <p:cNvPr id="26" name="组合 25"/>
            <p:cNvGrpSpPr>
              <a:grpSpLocks/>
            </p:cNvGrpSpPr>
            <p:nvPr/>
          </p:nvGrpSpPr>
          <p:grpSpPr bwMode="auto">
            <a:xfrm>
              <a:off x="2555776" y="4724487"/>
              <a:ext cx="3403623" cy="343763"/>
              <a:chOff x="0" y="0"/>
              <a:chExt cx="2177" cy="317"/>
            </a:xfrm>
            <a:solidFill>
              <a:schemeClr val="accent6">
                <a:lumMod val="60000"/>
                <a:lumOff val="40000"/>
              </a:schemeClr>
            </a:solidFill>
          </p:grpSpPr>
          <p:sp>
            <p:nvSpPr>
              <p:cNvPr id="32" name="矩形 6174"/>
              <p:cNvSpPr>
                <a:spLocks noChangeArrowheads="1"/>
              </p:cNvSpPr>
              <p:nvPr/>
            </p:nvSpPr>
            <p:spPr bwMode="auto">
              <a:xfrm>
                <a:off x="0" y="0"/>
                <a:ext cx="2177" cy="317"/>
              </a:xfrm>
              <a:prstGeom prst="rect">
                <a:avLst/>
              </a:prstGeom>
              <a:grpFill/>
              <a:ln w="28575">
                <a:solidFill>
                  <a:schemeClr val="tx1"/>
                </a:solidFill>
                <a:miter lim="800000"/>
                <a:headEnd/>
                <a:tailEnd/>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3" name="直接连接符 6175"/>
              <p:cNvSpPr>
                <a:spLocks noChangeShapeType="1"/>
              </p:cNvSpPr>
              <p:nvPr/>
            </p:nvSpPr>
            <p:spPr bwMode="auto">
              <a:xfrm>
                <a:off x="408" y="0"/>
                <a:ext cx="0" cy="317"/>
              </a:xfrm>
              <a:prstGeom prst="line">
                <a:avLst/>
              </a:prstGeom>
              <a:grpFill/>
              <a:ln w="28575">
                <a:solidFill>
                  <a:schemeClr val="tx1"/>
                </a:solidFill>
                <a:round/>
                <a:headEnd/>
                <a:tailEnd/>
              </a:ln>
            </p:spPr>
            <p:txBody>
              <a:bodyPr/>
              <a:lstStyle/>
              <a:p>
                <a:endParaRPr lang="zh-CN" altLang="en-US"/>
              </a:p>
            </p:txBody>
          </p:sp>
          <p:sp>
            <p:nvSpPr>
              <p:cNvPr id="34" name="直接连接符 6176"/>
              <p:cNvSpPr>
                <a:spLocks noChangeShapeType="1"/>
              </p:cNvSpPr>
              <p:nvPr/>
            </p:nvSpPr>
            <p:spPr bwMode="auto">
              <a:xfrm>
                <a:off x="816" y="0"/>
                <a:ext cx="0" cy="317"/>
              </a:xfrm>
              <a:prstGeom prst="line">
                <a:avLst/>
              </a:prstGeom>
              <a:grpFill/>
              <a:ln w="28575">
                <a:solidFill>
                  <a:schemeClr val="tx1"/>
                </a:solidFill>
                <a:round/>
                <a:headEnd/>
                <a:tailEnd/>
              </a:ln>
            </p:spPr>
            <p:txBody>
              <a:bodyPr/>
              <a:lstStyle/>
              <a:p>
                <a:endParaRPr lang="zh-CN" altLang="en-US"/>
              </a:p>
            </p:txBody>
          </p:sp>
          <p:sp>
            <p:nvSpPr>
              <p:cNvPr id="35" name="直接连接符 6177"/>
              <p:cNvSpPr>
                <a:spLocks noChangeShapeType="1"/>
              </p:cNvSpPr>
              <p:nvPr/>
            </p:nvSpPr>
            <p:spPr bwMode="auto">
              <a:xfrm>
                <a:off x="1179" y="0"/>
                <a:ext cx="0" cy="317"/>
              </a:xfrm>
              <a:prstGeom prst="line">
                <a:avLst/>
              </a:prstGeom>
              <a:grpFill/>
              <a:ln w="28575">
                <a:solidFill>
                  <a:schemeClr val="tx1"/>
                </a:solidFill>
                <a:round/>
                <a:headEnd/>
                <a:tailEnd/>
              </a:ln>
            </p:spPr>
            <p:txBody>
              <a:bodyPr/>
              <a:lstStyle/>
              <a:p>
                <a:endParaRPr lang="zh-CN" altLang="en-US"/>
              </a:p>
            </p:txBody>
          </p:sp>
          <p:sp>
            <p:nvSpPr>
              <p:cNvPr id="36" name="直接连接符 6178"/>
              <p:cNvSpPr>
                <a:spLocks noChangeShapeType="1"/>
              </p:cNvSpPr>
              <p:nvPr/>
            </p:nvSpPr>
            <p:spPr bwMode="auto">
              <a:xfrm>
                <a:off x="1859" y="0"/>
                <a:ext cx="0" cy="317"/>
              </a:xfrm>
              <a:prstGeom prst="line">
                <a:avLst/>
              </a:prstGeom>
              <a:grpFill/>
              <a:ln w="28575">
                <a:solidFill>
                  <a:schemeClr val="tx1"/>
                </a:solidFill>
                <a:round/>
                <a:headEnd/>
                <a:tailEnd/>
              </a:ln>
            </p:spPr>
            <p:txBody>
              <a:bodyPr/>
              <a:lstStyle/>
              <a:p>
                <a:endParaRPr lang="zh-CN" altLang="en-US"/>
              </a:p>
            </p:txBody>
          </p:sp>
          <p:sp>
            <p:nvSpPr>
              <p:cNvPr id="37" name="直接连接符 6179"/>
              <p:cNvSpPr>
                <a:spLocks noChangeShapeType="1"/>
              </p:cNvSpPr>
              <p:nvPr/>
            </p:nvSpPr>
            <p:spPr bwMode="auto">
              <a:xfrm>
                <a:off x="2177" y="0"/>
                <a:ext cx="0" cy="317"/>
              </a:xfrm>
              <a:prstGeom prst="line">
                <a:avLst/>
              </a:prstGeom>
              <a:grpFill/>
              <a:ln w="28575">
                <a:solidFill>
                  <a:schemeClr val="tx1"/>
                </a:solidFill>
                <a:round/>
                <a:headEnd/>
                <a:tailEnd/>
              </a:ln>
            </p:spPr>
            <p:txBody>
              <a:bodyPr/>
              <a:lstStyle/>
              <a:p>
                <a:endParaRPr lang="zh-CN" altLang="en-US"/>
              </a:p>
            </p:txBody>
          </p:sp>
          <p:sp>
            <p:nvSpPr>
              <p:cNvPr id="38" name="直接连接符 6180"/>
              <p:cNvSpPr>
                <a:spLocks noChangeShapeType="1"/>
              </p:cNvSpPr>
              <p:nvPr/>
            </p:nvSpPr>
            <p:spPr bwMode="auto">
              <a:xfrm>
                <a:off x="1542" y="0"/>
                <a:ext cx="0" cy="317"/>
              </a:xfrm>
              <a:prstGeom prst="line">
                <a:avLst/>
              </a:prstGeom>
              <a:grpFill/>
              <a:ln w="28575">
                <a:solidFill>
                  <a:schemeClr val="tx1"/>
                </a:solidFill>
                <a:round/>
                <a:headEnd/>
                <a:tailEnd/>
              </a:ln>
            </p:spPr>
            <p:txBody>
              <a:bodyPr/>
              <a:lstStyle/>
              <a:p>
                <a:endParaRPr lang="zh-CN" altLang="en-US"/>
              </a:p>
            </p:txBody>
          </p:sp>
        </p:grpSp>
        <p:sp>
          <p:nvSpPr>
            <p:cNvPr id="28" name="文本框 27"/>
            <p:cNvSpPr txBox="1">
              <a:spLocks noChangeArrowheads="1"/>
            </p:cNvSpPr>
            <p:nvPr/>
          </p:nvSpPr>
          <p:spPr bwMode="auto">
            <a:xfrm>
              <a:off x="2630409" y="4670071"/>
              <a:ext cx="443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'p'</a:t>
              </a:r>
              <a:endParaRPr lang="en-US" altLang="zh-CN" sz="2000" b="0" baseline="-25000" dirty="0">
                <a:solidFill>
                  <a:schemeClr val="tx1"/>
                </a:solidFill>
              </a:endParaRPr>
            </a:p>
          </p:txBody>
        </p:sp>
        <p:sp>
          <p:nvSpPr>
            <p:cNvPr id="29" name="文本框 28"/>
            <p:cNvSpPr txBox="1">
              <a:spLocks noChangeArrowheads="1"/>
            </p:cNvSpPr>
            <p:nvPr/>
          </p:nvSpPr>
          <p:spPr bwMode="auto">
            <a:xfrm>
              <a:off x="3278668" y="4672002"/>
              <a:ext cx="454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'y'</a:t>
              </a:r>
              <a:endParaRPr lang="en-US" altLang="zh-CN" sz="2000" b="0" baseline="-25000" dirty="0">
                <a:solidFill>
                  <a:schemeClr val="tx1"/>
                </a:solidFill>
              </a:endParaRPr>
            </a:p>
          </p:txBody>
        </p:sp>
        <p:sp>
          <p:nvSpPr>
            <p:cNvPr id="39" name="文本框 38"/>
            <p:cNvSpPr txBox="1">
              <a:spLocks noChangeArrowheads="1"/>
            </p:cNvSpPr>
            <p:nvPr/>
          </p:nvSpPr>
          <p:spPr bwMode="auto">
            <a:xfrm>
              <a:off x="3876834" y="4689207"/>
              <a:ext cx="43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't'</a:t>
              </a:r>
              <a:endParaRPr lang="en-US" altLang="zh-CN" sz="2000" b="0" baseline="-25000" dirty="0">
                <a:solidFill>
                  <a:schemeClr val="tx1"/>
                </a:solidFill>
              </a:endParaRPr>
            </a:p>
          </p:txBody>
        </p:sp>
        <p:sp>
          <p:nvSpPr>
            <p:cNvPr id="40" name="文本框 39"/>
            <p:cNvSpPr txBox="1">
              <a:spLocks noChangeArrowheads="1"/>
            </p:cNvSpPr>
            <p:nvPr/>
          </p:nvSpPr>
          <p:spPr bwMode="auto">
            <a:xfrm>
              <a:off x="4432717" y="4685992"/>
              <a:ext cx="5002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'h'</a:t>
              </a:r>
              <a:endParaRPr lang="en-US" altLang="zh-CN" sz="2000" b="0" baseline="-25000" dirty="0">
                <a:solidFill>
                  <a:schemeClr val="tx1"/>
                </a:solidFill>
              </a:endParaRPr>
            </a:p>
          </p:txBody>
        </p:sp>
        <p:sp>
          <p:nvSpPr>
            <p:cNvPr id="41" name="文本框 40"/>
            <p:cNvSpPr txBox="1">
              <a:spLocks noChangeArrowheads="1"/>
            </p:cNvSpPr>
            <p:nvPr/>
          </p:nvSpPr>
          <p:spPr bwMode="auto">
            <a:xfrm>
              <a:off x="4977673" y="4677517"/>
              <a:ext cx="43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'o'</a:t>
              </a:r>
              <a:endParaRPr lang="en-US" altLang="zh-CN" sz="2000" b="0" baseline="-25000" dirty="0">
                <a:solidFill>
                  <a:schemeClr val="tx1"/>
                </a:solidFill>
              </a:endParaRPr>
            </a:p>
          </p:txBody>
        </p:sp>
        <p:sp>
          <p:nvSpPr>
            <p:cNvPr id="42" name="文本框 41"/>
            <p:cNvSpPr txBox="1">
              <a:spLocks noChangeArrowheads="1"/>
            </p:cNvSpPr>
            <p:nvPr/>
          </p:nvSpPr>
          <p:spPr bwMode="auto">
            <a:xfrm>
              <a:off x="5461847" y="4678575"/>
              <a:ext cx="43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'n'</a:t>
              </a:r>
              <a:endParaRPr lang="en-US" altLang="zh-CN" sz="2000" b="0" baseline="-25000" dirty="0">
                <a:solidFill>
                  <a:schemeClr val="tx1"/>
                </a:solidFill>
              </a:endParaRPr>
            </a:p>
          </p:txBody>
        </p:sp>
      </p:grpSp>
      <p:grpSp>
        <p:nvGrpSpPr>
          <p:cNvPr id="10" name="组合 9"/>
          <p:cNvGrpSpPr/>
          <p:nvPr/>
        </p:nvGrpSpPr>
        <p:grpSpPr>
          <a:xfrm>
            <a:off x="5788014" y="5702448"/>
            <a:ext cx="3117235" cy="369728"/>
            <a:chOff x="2727327" y="4417293"/>
            <a:chExt cx="3117235" cy="369728"/>
          </a:xfrm>
        </p:grpSpPr>
        <p:sp>
          <p:nvSpPr>
            <p:cNvPr id="17" name="文本框 16"/>
            <p:cNvSpPr txBox="1">
              <a:spLocks noChangeArrowheads="1"/>
            </p:cNvSpPr>
            <p:nvPr/>
          </p:nvSpPr>
          <p:spPr bwMode="auto">
            <a:xfrm>
              <a:off x="2727327" y="4448468"/>
              <a:ext cx="271771"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0</a:t>
              </a:r>
              <a:endParaRPr lang="en-US" altLang="zh-CN" sz="1600" b="0" baseline="-25000" dirty="0">
                <a:solidFill>
                  <a:srgbClr val="0000FF"/>
                </a:solidFill>
                <a:cs typeface="Times New Roman" panose="02020603050405020304" pitchFamily="18" charset="0"/>
              </a:endParaRPr>
            </a:p>
          </p:txBody>
        </p:sp>
        <p:sp>
          <p:nvSpPr>
            <p:cNvPr id="18" name="文本框 17"/>
            <p:cNvSpPr txBox="1">
              <a:spLocks noChangeArrowheads="1"/>
            </p:cNvSpPr>
            <p:nvPr/>
          </p:nvSpPr>
          <p:spPr bwMode="auto">
            <a:xfrm flipH="1">
              <a:off x="3355919" y="4437112"/>
              <a:ext cx="569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1</a:t>
              </a:r>
              <a:endParaRPr lang="zh-CN" altLang="en-US" sz="1600" b="0" baseline="-25000" dirty="0">
                <a:solidFill>
                  <a:srgbClr val="0000FF"/>
                </a:solidFill>
                <a:cs typeface="Times New Roman" panose="02020603050405020304" pitchFamily="18" charset="0"/>
              </a:endParaRPr>
            </a:p>
          </p:txBody>
        </p:sp>
        <p:sp>
          <p:nvSpPr>
            <p:cNvPr id="19" name="文本框 18"/>
            <p:cNvSpPr txBox="1">
              <a:spLocks noChangeArrowheads="1"/>
            </p:cNvSpPr>
            <p:nvPr/>
          </p:nvSpPr>
          <p:spPr bwMode="auto">
            <a:xfrm>
              <a:off x="5029117" y="4417293"/>
              <a:ext cx="294864"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b="0" baseline="-25000" dirty="0">
                  <a:solidFill>
                    <a:srgbClr val="0000FF"/>
                  </a:solidFill>
                  <a:cs typeface="Times New Roman" panose="02020603050405020304" pitchFamily="18" charset="0"/>
                </a:rPr>
                <a:t>4</a:t>
              </a:r>
            </a:p>
          </p:txBody>
        </p:sp>
        <p:sp>
          <p:nvSpPr>
            <p:cNvPr id="43" name="文本框 42"/>
            <p:cNvSpPr txBox="1">
              <a:spLocks noChangeArrowheads="1"/>
            </p:cNvSpPr>
            <p:nvPr/>
          </p:nvSpPr>
          <p:spPr bwMode="auto">
            <a:xfrm flipH="1">
              <a:off x="3937980" y="4426971"/>
              <a:ext cx="569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2</a:t>
              </a:r>
              <a:endParaRPr lang="zh-CN" altLang="en-US" sz="1600" b="0" baseline="-25000" dirty="0">
                <a:solidFill>
                  <a:srgbClr val="0000FF"/>
                </a:solidFill>
                <a:cs typeface="Times New Roman" panose="02020603050405020304" pitchFamily="18" charset="0"/>
              </a:endParaRPr>
            </a:p>
          </p:txBody>
        </p:sp>
        <p:sp>
          <p:nvSpPr>
            <p:cNvPr id="44" name="文本框 43"/>
            <p:cNvSpPr txBox="1">
              <a:spLocks noChangeArrowheads="1"/>
            </p:cNvSpPr>
            <p:nvPr/>
          </p:nvSpPr>
          <p:spPr bwMode="auto">
            <a:xfrm flipH="1">
              <a:off x="4505207" y="4431828"/>
              <a:ext cx="363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3</a:t>
              </a:r>
              <a:endParaRPr lang="zh-CN" altLang="en-US" sz="1600" b="0" baseline="-25000" dirty="0">
                <a:solidFill>
                  <a:srgbClr val="0000FF"/>
                </a:solidFill>
                <a:cs typeface="Times New Roman" panose="02020603050405020304" pitchFamily="18" charset="0"/>
              </a:endParaRPr>
            </a:p>
          </p:txBody>
        </p:sp>
        <p:sp>
          <p:nvSpPr>
            <p:cNvPr id="45" name="文本框 44"/>
            <p:cNvSpPr txBox="1">
              <a:spLocks noChangeArrowheads="1"/>
            </p:cNvSpPr>
            <p:nvPr/>
          </p:nvSpPr>
          <p:spPr bwMode="auto">
            <a:xfrm flipH="1">
              <a:off x="5529002" y="4437112"/>
              <a:ext cx="315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5</a:t>
              </a:r>
              <a:endParaRPr lang="zh-CN" altLang="en-US" sz="1600" b="0" baseline="-25000" dirty="0">
                <a:solidFill>
                  <a:srgbClr val="0000FF"/>
                </a:solidFill>
                <a:cs typeface="Times New Roman" panose="02020603050405020304" pitchFamily="18" charset="0"/>
              </a:endParaRPr>
            </a:p>
          </p:txBody>
        </p:sp>
      </p:grpSp>
      <p:sp>
        <p:nvSpPr>
          <p:cNvPr id="3" name="文本框 2"/>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grpSp>
        <p:nvGrpSpPr>
          <p:cNvPr id="4" name="组合 3"/>
          <p:cNvGrpSpPr/>
          <p:nvPr/>
        </p:nvGrpSpPr>
        <p:grpSpPr>
          <a:xfrm>
            <a:off x="5715895" y="6290870"/>
            <a:ext cx="3216262" cy="348223"/>
            <a:chOff x="2683997" y="4994619"/>
            <a:chExt cx="3216262" cy="348223"/>
          </a:xfrm>
        </p:grpSpPr>
        <p:sp>
          <p:nvSpPr>
            <p:cNvPr id="47" name="文本框 46"/>
            <p:cNvSpPr txBox="1">
              <a:spLocks noChangeArrowheads="1"/>
            </p:cNvSpPr>
            <p:nvPr/>
          </p:nvSpPr>
          <p:spPr bwMode="auto">
            <a:xfrm>
              <a:off x="2683997" y="4997592"/>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-6</a:t>
              </a:r>
              <a:endParaRPr lang="en-US" altLang="zh-CN" sz="1600" b="0" baseline="-25000" dirty="0">
                <a:solidFill>
                  <a:srgbClr val="FF0000"/>
                </a:solidFill>
                <a:cs typeface="Times New Roman" panose="02020603050405020304" pitchFamily="18" charset="0"/>
              </a:endParaRPr>
            </a:p>
          </p:txBody>
        </p:sp>
        <p:sp>
          <p:nvSpPr>
            <p:cNvPr id="48" name="文本框 47"/>
            <p:cNvSpPr txBox="1">
              <a:spLocks noChangeArrowheads="1"/>
            </p:cNvSpPr>
            <p:nvPr/>
          </p:nvSpPr>
          <p:spPr bwMode="auto">
            <a:xfrm>
              <a:off x="3313580" y="5000174"/>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-5</a:t>
              </a:r>
              <a:endParaRPr lang="en-US" altLang="zh-CN" sz="1600" b="0" baseline="-25000" dirty="0">
                <a:solidFill>
                  <a:srgbClr val="FF0000"/>
                </a:solidFill>
                <a:cs typeface="Times New Roman" panose="02020603050405020304" pitchFamily="18" charset="0"/>
              </a:endParaRPr>
            </a:p>
          </p:txBody>
        </p:sp>
        <p:sp>
          <p:nvSpPr>
            <p:cNvPr id="49" name="文本框 48"/>
            <p:cNvSpPr txBox="1">
              <a:spLocks noChangeArrowheads="1"/>
            </p:cNvSpPr>
            <p:nvPr/>
          </p:nvSpPr>
          <p:spPr bwMode="auto">
            <a:xfrm>
              <a:off x="3911602" y="4997393"/>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-4</a:t>
              </a:r>
              <a:endParaRPr lang="en-US" altLang="zh-CN" sz="1600" b="0" baseline="-25000" dirty="0">
                <a:solidFill>
                  <a:srgbClr val="FF0000"/>
                </a:solidFill>
                <a:cs typeface="Times New Roman" panose="02020603050405020304" pitchFamily="18" charset="0"/>
              </a:endParaRPr>
            </a:p>
          </p:txBody>
        </p:sp>
        <p:sp>
          <p:nvSpPr>
            <p:cNvPr id="52" name="文本框 51"/>
            <p:cNvSpPr txBox="1">
              <a:spLocks noChangeArrowheads="1"/>
            </p:cNvSpPr>
            <p:nvPr/>
          </p:nvSpPr>
          <p:spPr bwMode="auto">
            <a:xfrm>
              <a:off x="4459880" y="4996455"/>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-3</a:t>
              </a:r>
              <a:endParaRPr lang="en-US" altLang="zh-CN" sz="1600" b="0" baseline="-25000" dirty="0">
                <a:solidFill>
                  <a:srgbClr val="FF0000"/>
                </a:solidFill>
                <a:cs typeface="Times New Roman" panose="02020603050405020304" pitchFamily="18" charset="0"/>
              </a:endParaRPr>
            </a:p>
          </p:txBody>
        </p:sp>
        <p:sp>
          <p:nvSpPr>
            <p:cNvPr id="53" name="文本框 52"/>
            <p:cNvSpPr txBox="1">
              <a:spLocks noChangeArrowheads="1"/>
            </p:cNvSpPr>
            <p:nvPr/>
          </p:nvSpPr>
          <p:spPr bwMode="auto">
            <a:xfrm>
              <a:off x="4992823" y="4994619"/>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-2</a:t>
              </a:r>
              <a:endParaRPr lang="en-US" altLang="zh-CN" sz="1600" b="0" baseline="-25000" dirty="0">
                <a:solidFill>
                  <a:srgbClr val="FF0000"/>
                </a:solidFill>
                <a:cs typeface="Times New Roman" panose="02020603050405020304" pitchFamily="18" charset="0"/>
              </a:endParaRPr>
            </a:p>
          </p:txBody>
        </p:sp>
        <p:sp>
          <p:nvSpPr>
            <p:cNvPr id="54" name="文本框 53"/>
            <p:cNvSpPr txBox="1">
              <a:spLocks noChangeArrowheads="1"/>
            </p:cNvSpPr>
            <p:nvPr/>
          </p:nvSpPr>
          <p:spPr bwMode="auto">
            <a:xfrm>
              <a:off x="5502209" y="5004288"/>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-1</a:t>
              </a:r>
              <a:endParaRPr lang="en-US" altLang="zh-CN" sz="1600" b="0" baseline="-25000" dirty="0">
                <a:solidFill>
                  <a:srgbClr val="FF0000"/>
                </a:solidFill>
                <a:cs typeface="Times New Roman" panose="02020603050405020304" pitchFamily="18" charset="0"/>
              </a:endParaRPr>
            </a:p>
          </p:txBody>
        </p:sp>
      </p:grpSp>
      <p:grpSp>
        <p:nvGrpSpPr>
          <p:cNvPr id="58" name="画布 8"/>
          <p:cNvGrpSpPr/>
          <p:nvPr/>
        </p:nvGrpSpPr>
        <p:grpSpPr>
          <a:xfrm>
            <a:off x="1264096" y="2280750"/>
            <a:ext cx="5064614" cy="3099739"/>
            <a:chOff x="0" y="0"/>
            <a:chExt cx="4302760" cy="3054985"/>
          </a:xfrm>
        </p:grpSpPr>
        <p:sp>
          <p:nvSpPr>
            <p:cNvPr id="59" name="画布 8"/>
            <p:cNvSpPr/>
            <p:nvPr/>
          </p:nvSpPr>
          <p:spPr>
            <a:xfrm>
              <a:off x="0" y="0"/>
              <a:ext cx="4302760" cy="3054985"/>
            </a:xfrm>
            <a:prstGeom prst="rect">
              <a:avLst/>
            </a:prstGeom>
            <a:noFill/>
            <a:ln w="9525">
              <a:noFill/>
            </a:ln>
          </p:spPr>
          <p:txBody>
            <a:bodyPr anchor="t"/>
            <a:lstStyle/>
            <a:p>
              <a:endParaRPr lang="en-US" altLang="en-US" sz="100" b="1">
                <a:latin typeface="Arial" panose="020B0604020202020204" pitchFamily="34" charset="0"/>
                <a:ea typeface="宋体" panose="02010600030101010101" pitchFamily="2" charset="-122"/>
              </a:endParaRPr>
            </a:p>
          </p:txBody>
        </p:sp>
        <p:sp>
          <p:nvSpPr>
            <p:cNvPr id="60" name="文本框 9"/>
            <p:cNvSpPr txBox="1"/>
            <p:nvPr/>
          </p:nvSpPr>
          <p:spPr>
            <a:xfrm>
              <a:off x="95250" y="66103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61" name="文本框 10"/>
            <p:cNvSpPr txBox="1"/>
            <p:nvPr/>
          </p:nvSpPr>
          <p:spPr>
            <a:xfrm>
              <a:off x="104775" y="151066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62" name="文本框 11"/>
            <p:cNvSpPr txBox="1"/>
            <p:nvPr/>
          </p:nvSpPr>
          <p:spPr>
            <a:xfrm>
              <a:off x="1545473" y="25351"/>
              <a:ext cx="1194211"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63" name="文本框 12"/>
            <p:cNvSpPr txBox="1"/>
            <p:nvPr/>
          </p:nvSpPr>
          <p:spPr>
            <a:xfrm>
              <a:off x="1540617" y="512646"/>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64" name="文本框 13"/>
            <p:cNvSpPr txBox="1"/>
            <p:nvPr/>
          </p:nvSpPr>
          <p:spPr>
            <a:xfrm>
              <a:off x="1540617" y="1001350"/>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65" name="文本框 14"/>
            <p:cNvSpPr txBox="1"/>
            <p:nvPr/>
          </p:nvSpPr>
          <p:spPr>
            <a:xfrm>
              <a:off x="1539807" y="1507893"/>
              <a:ext cx="119987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66" name="文本框 15"/>
            <p:cNvSpPr txBox="1"/>
            <p:nvPr/>
          </p:nvSpPr>
          <p:spPr>
            <a:xfrm>
              <a:off x="1539403" y="2043542"/>
              <a:ext cx="120068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67" name="文本框 16"/>
            <p:cNvSpPr txBox="1"/>
            <p:nvPr/>
          </p:nvSpPr>
          <p:spPr>
            <a:xfrm>
              <a:off x="1539807" y="2526142"/>
              <a:ext cx="1229349" cy="499971"/>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smtClean="0">
                  <a:latin typeface="Calibri" panose="020F0502020204030204"/>
                  <a:ea typeface="宋体" panose="02010600030101010101" pitchFamily="2" charset="-122"/>
                  <a:cs typeface="Times New Roman" panose="02020603050405020304"/>
                  <a:sym typeface="Times New Roman" panose="02020603050405020304"/>
                </a:rPr>
                <a:t>range、zip、map、enumerate</a:t>
              </a:r>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等</a:t>
              </a:r>
            </a:p>
          </p:txBody>
        </p:sp>
        <p:sp>
          <p:nvSpPr>
            <p:cNvPr id="68" name="文本框 17"/>
            <p:cNvSpPr txBox="1"/>
            <p:nvPr/>
          </p:nvSpPr>
          <p:spPr>
            <a:xfrm>
              <a:off x="3305810" y="687705"/>
              <a:ext cx="91567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69" name="文本框 18"/>
            <p:cNvSpPr txBox="1"/>
            <p:nvPr/>
          </p:nvSpPr>
          <p:spPr>
            <a:xfrm>
              <a:off x="3305175" y="1513205"/>
              <a:ext cx="91440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70" name="直接箭头连接符 19"/>
            <p:cNvCxnSpPr>
              <a:stCxn id="62" idx="3"/>
              <a:endCxn id="68" idx="1"/>
            </p:cNvCxnSpPr>
            <p:nvPr/>
          </p:nvCxnSpPr>
          <p:spPr>
            <a:xfrm>
              <a:off x="2739890" y="166370"/>
              <a:ext cx="565743" cy="66287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接箭头连接符 20"/>
            <p:cNvCxnSpPr>
              <a:stCxn id="65" idx="3"/>
              <a:endCxn id="68" idx="1"/>
            </p:cNvCxnSpPr>
            <p:nvPr/>
          </p:nvCxnSpPr>
          <p:spPr>
            <a:xfrm flipV="1">
              <a:off x="2739546" y="828955"/>
              <a:ext cx="566147" cy="81967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接箭头连接符 21"/>
            <p:cNvCxnSpPr>
              <a:stCxn id="66" idx="3"/>
              <a:endCxn id="68" idx="1"/>
            </p:cNvCxnSpPr>
            <p:nvPr/>
          </p:nvCxnSpPr>
          <p:spPr>
            <a:xfrm flipV="1">
              <a:off x="2740329" y="829081"/>
              <a:ext cx="565338" cy="135531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接箭头连接符 22"/>
            <p:cNvCxnSpPr>
              <a:stCxn id="63" idx="3"/>
              <a:endCxn id="69" idx="1"/>
            </p:cNvCxnSpPr>
            <p:nvPr/>
          </p:nvCxnSpPr>
          <p:spPr>
            <a:xfrm>
              <a:off x="2739597" y="653415"/>
              <a:ext cx="565743" cy="1000880"/>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接箭头连接符 23"/>
            <p:cNvCxnSpPr>
              <a:stCxn id="64" idx="3"/>
              <a:endCxn id="69" idx="1"/>
            </p:cNvCxnSpPr>
            <p:nvPr/>
          </p:nvCxnSpPr>
          <p:spPr>
            <a:xfrm>
              <a:off x="2739571" y="1142365"/>
              <a:ext cx="565743" cy="51217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接箭头连接符 24"/>
            <p:cNvCxnSpPr>
              <a:stCxn id="67" idx="3"/>
              <a:endCxn id="69" idx="1"/>
            </p:cNvCxnSpPr>
            <p:nvPr/>
          </p:nvCxnSpPr>
          <p:spPr>
            <a:xfrm flipV="1">
              <a:off x="2769156" y="1654175"/>
              <a:ext cx="536019" cy="112195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直接箭头连接符 25"/>
            <p:cNvCxnSpPr>
              <a:stCxn id="62" idx="1"/>
              <a:endCxn id="60"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直接箭头连接符 26"/>
            <p:cNvCxnSpPr>
              <a:stCxn id="63" idx="1"/>
              <a:endCxn id="60"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直接箭头连接符 27"/>
            <p:cNvCxnSpPr>
              <a:stCxn id="64" idx="1"/>
              <a:endCxn id="60"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直接箭头连接符 28"/>
            <p:cNvCxnSpPr>
              <a:stCxn id="67" idx="1"/>
              <a:endCxn id="60" idx="3"/>
            </p:cNvCxnSpPr>
            <p:nvPr/>
          </p:nvCxnSpPr>
          <p:spPr>
            <a:xfrm flipH="1" flipV="1">
              <a:off x="829945" y="802005"/>
              <a:ext cx="709863" cy="197412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直接箭头连接符 29"/>
            <p:cNvCxnSpPr>
              <a:stCxn id="65" idx="1"/>
              <a:endCxn id="61" idx="3"/>
            </p:cNvCxnSpPr>
            <p:nvPr/>
          </p:nvCxnSpPr>
          <p:spPr>
            <a:xfrm flipH="1">
              <a:off x="839157" y="1648626"/>
              <a:ext cx="700501" cy="328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直接箭头连接符 30"/>
            <p:cNvCxnSpPr>
              <a:stCxn id="66" idx="1"/>
              <a:endCxn id="61" idx="3"/>
            </p:cNvCxnSpPr>
            <p:nvPr/>
          </p:nvCxnSpPr>
          <p:spPr>
            <a:xfrm flipH="1" flipV="1">
              <a:off x="838926" y="1652037"/>
              <a:ext cx="700501" cy="53236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Tree>
    <p:extLst>
      <p:ext uri="{BB962C8B-B14F-4D97-AF65-F5344CB8AC3E}">
        <p14:creationId xmlns:p14="http://schemas.microsoft.com/office/powerpoint/2010/main" val="7435361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6"/>
                                        </p:tgtEl>
                                        <p:attrNameLst>
                                          <p:attrName>style.visibility</p:attrName>
                                        </p:attrNameLst>
                                      </p:cBhvr>
                                      <p:to>
                                        <p:strVal val="visible"/>
                                      </p:to>
                                    </p:set>
                                    <p:anim calcmode="lin" valueType="num">
                                      <p:cBhvr additive="base">
                                        <p:cTn id="25" dur="500" fill="hold"/>
                                        <p:tgtEl>
                                          <p:spTgt spid="14336"/>
                                        </p:tgtEl>
                                        <p:attrNameLst>
                                          <p:attrName>ppt_x</p:attrName>
                                        </p:attrNameLst>
                                      </p:cBhvr>
                                      <p:tavLst>
                                        <p:tav tm="0">
                                          <p:val>
                                            <p:strVal val="#ppt_x"/>
                                          </p:val>
                                        </p:tav>
                                        <p:tav tm="100000">
                                          <p:val>
                                            <p:strVal val="#ppt_x"/>
                                          </p:val>
                                        </p:tav>
                                      </p:tavLst>
                                    </p:anim>
                                    <p:anim calcmode="lin" valueType="num">
                                      <p:cBhvr additive="base">
                                        <p:cTn id="26" dur="500" fill="hold"/>
                                        <p:tgtEl>
                                          <p:spTgt spid="143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a:lnSpc>
                <a:spcPct val="90000"/>
              </a:lnSpc>
              <a:buClr>
                <a:srgbClr val="FF0000"/>
              </a:buClr>
              <a:buSzPct val="90000"/>
              <a:buFont typeface="Wingdings" panose="05000000000000000000" pitchFamily="2" charset="2"/>
              <a:buChar char="n"/>
            </a:pPr>
            <a:r>
              <a:rPr lang="zh-CN" altLang="en-US" sz="2400" b="1" noProof="1">
                <a:sym typeface="+mn-ea"/>
              </a:rPr>
              <a:t>列出当前文件夹下所有</a:t>
            </a:r>
            <a:r>
              <a:rPr lang="en-US" altLang="x-none" sz="2400" b="1" noProof="1">
                <a:sym typeface="+mn-ea"/>
              </a:rPr>
              <a:t>Python</a:t>
            </a:r>
            <a:r>
              <a:rPr lang="zh-CN" altLang="en-US" sz="2400" b="1" noProof="1">
                <a:sym typeface="+mn-ea"/>
              </a:rPr>
              <a:t>源文件</a:t>
            </a:r>
            <a:endParaRPr lang="en-US" altLang="zh-CN" sz="2400" b="1" noProof="1">
              <a:sym typeface="+mn-ea"/>
            </a:endParaRPr>
          </a:p>
          <a:p>
            <a:pPr>
              <a:lnSpc>
                <a:spcPct val="50000"/>
              </a:lnSpc>
              <a:spcBef>
                <a:spcPts val="0"/>
              </a:spcBef>
              <a:buClr>
                <a:srgbClr val="FF0000"/>
              </a:buClr>
              <a:buSzPct val="90000"/>
              <a:buFont typeface="Wingdings" panose="05000000000000000000" pitchFamily="2" charset="2"/>
              <a:buChar char="n"/>
            </a:pPr>
            <a:endParaRPr lang="zh-CN" altLang="en-US" sz="2400" b="1" noProof="1">
              <a:latin typeface="+mn-lt"/>
            </a:endParaRPr>
          </a:p>
          <a:p>
            <a:pPr>
              <a:lnSpc>
                <a:spcPct val="90000"/>
              </a:lnSpc>
              <a:buSzPct val="90000"/>
              <a:buNone/>
            </a:pPr>
            <a:r>
              <a:rPr lang="en-US" altLang="x-none" sz="1600" noProof="1">
                <a:latin typeface="Consolas" panose="020B0609020204030204" charset="0"/>
                <a:sym typeface="+mn-ea"/>
              </a:rPr>
              <a:t>&gt;&gt;&gt; import os</a:t>
            </a:r>
          </a:p>
          <a:p>
            <a:pPr>
              <a:lnSpc>
                <a:spcPct val="90000"/>
              </a:lnSpc>
              <a:buSzPct val="90000"/>
              <a:buNone/>
            </a:pPr>
            <a:r>
              <a:rPr lang="en-US" altLang="x-none" sz="1600" noProof="1">
                <a:latin typeface="Consolas" panose="020B0609020204030204" charset="0"/>
                <a:sym typeface="+mn-ea"/>
              </a:rPr>
              <a:t>&gt;&gt;&gt; [filename for filename in os.listdir('.')</a:t>
            </a:r>
          </a:p>
          <a:p>
            <a:pPr>
              <a:lnSpc>
                <a:spcPct val="90000"/>
              </a:lnSpc>
              <a:buSzPct val="90000"/>
              <a:buNone/>
            </a:pPr>
            <a:r>
              <a:rPr lang="en-US" altLang="x-none" sz="1600" noProof="1">
                <a:latin typeface="Consolas" panose="020B0609020204030204" charset="0"/>
                <a:sym typeface="+mn-ea"/>
              </a:rPr>
              <a:t>    if filename.endswith(('.py', '.pyw'))]</a:t>
            </a:r>
          </a:p>
          <a:p>
            <a:pPr>
              <a:lnSpc>
                <a:spcPct val="90000"/>
              </a:lnSpc>
              <a:buSzPct val="90000"/>
              <a:buNone/>
            </a:pPr>
            <a:endParaRPr lang="en-US" altLang="x-none" sz="1600" noProof="1">
              <a:latin typeface="Consolas" panose="020B0609020204030204" charset="0"/>
              <a:sym typeface="+mn-ea"/>
            </a:endParaRPr>
          </a:p>
          <a:p>
            <a:pPr>
              <a:lnSpc>
                <a:spcPct val="90000"/>
              </a:lnSpc>
              <a:spcBef>
                <a:spcPts val="600"/>
              </a:spcBef>
              <a:buClr>
                <a:srgbClr val="FF0000"/>
              </a:buClr>
              <a:buSzPct val="90000"/>
              <a:buFont typeface="Wingdings" panose="05000000000000000000" pitchFamily="2" charset="2"/>
              <a:buChar char="n"/>
            </a:pPr>
            <a:r>
              <a:rPr lang="zh-CN" altLang="en-US" sz="2400" b="1" noProof="1">
                <a:sym typeface="+mn-ea"/>
              </a:rPr>
              <a:t>过滤不符合条件的元素</a:t>
            </a:r>
            <a:endParaRPr lang="en-US" altLang="zh-CN" sz="2400" b="1" noProof="1">
              <a:sym typeface="+mn-ea"/>
            </a:endParaRPr>
          </a:p>
          <a:p>
            <a:pPr marL="0" indent="0">
              <a:lnSpc>
                <a:spcPct val="50000"/>
              </a:lnSpc>
              <a:spcBef>
                <a:spcPts val="0"/>
              </a:spcBef>
              <a:buClr>
                <a:srgbClr val="FF0000"/>
              </a:buClr>
              <a:buSzPct val="90000"/>
              <a:buNone/>
            </a:pPr>
            <a:endParaRPr lang="zh-CN" altLang="en-US" sz="2400" b="1" noProof="1"/>
          </a:p>
          <a:p>
            <a:pPr marL="1905" indent="-344805">
              <a:lnSpc>
                <a:spcPct val="80000"/>
              </a:lnSpc>
              <a:buNone/>
            </a:pPr>
            <a:r>
              <a:rPr lang="en-US" altLang="x-none" sz="1600" noProof="1">
                <a:latin typeface="Consolas" panose="020B0609020204030204" charset="0"/>
                <a:sym typeface="+mn-ea"/>
              </a:rPr>
              <a:t>&gt;&gt;&gt; aList = [-1,-4,6,7.5,-2.3,9,-11]</a:t>
            </a:r>
            <a:endParaRPr lang="en-US" altLang="x-none" sz="1600" noProof="1">
              <a:latin typeface="Consolas" panose="020B0609020204030204" charset="0"/>
            </a:endParaRPr>
          </a:p>
          <a:p>
            <a:pPr marL="1905" indent="-344805">
              <a:lnSpc>
                <a:spcPct val="80000"/>
              </a:lnSpc>
              <a:buNone/>
            </a:pPr>
            <a:r>
              <a:rPr lang="en-US" altLang="x-none" sz="1600" noProof="1">
                <a:latin typeface="Consolas" panose="020B0609020204030204" charset="0"/>
                <a:sym typeface="+mn-ea"/>
              </a:rPr>
              <a:t>&gt;&gt;&gt; [i for i in aList if i&gt;0]</a:t>
            </a:r>
            <a:endParaRPr lang="en-US" altLang="x-none" sz="1600" noProof="1">
              <a:latin typeface="Consolas" panose="020B0609020204030204" charset="0"/>
            </a:endParaRPr>
          </a:p>
          <a:p>
            <a:pPr marL="1905" indent="-344805">
              <a:lnSpc>
                <a:spcPct val="80000"/>
              </a:lnSpc>
              <a:buNone/>
            </a:pPr>
            <a:r>
              <a:rPr lang="en-US" altLang="x-none" sz="1600" noProof="1">
                <a:solidFill>
                  <a:srgbClr val="0000FF"/>
                </a:solidFill>
                <a:latin typeface="Consolas" panose="020B0609020204030204" charset="0"/>
                <a:sym typeface="+mn-ea"/>
              </a:rPr>
              <a:t>[6, 7.5, 9]</a:t>
            </a:r>
            <a:endParaRPr lang="en-US" altLang="x-none" sz="1600" noProof="1">
              <a:solidFill>
                <a:srgbClr val="0000FF"/>
              </a:solidFill>
              <a:latin typeface="Consolas" panose="020B0609020204030204" charset="0"/>
              <a:ea typeface="+mn-ea"/>
              <a:sym typeface="+mn-ea"/>
            </a:endParaRPr>
          </a:p>
          <a:p>
            <a:pPr marL="0" indent="0">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0418"/>
          <p:cNvSpPr txBox="1">
            <a:spLocks/>
          </p:cNvSpPr>
          <p:nvPr/>
        </p:nvSpPr>
        <p:spPr bwMode="auto">
          <a:xfrm>
            <a:off x="387807" y="444298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buClr>
                <a:srgbClr val="FF0000"/>
              </a:buClr>
              <a:buSzPct val="90000"/>
              <a:buFont typeface="Wingdings" panose="05000000000000000000" pitchFamily="2" charset="2"/>
              <a:buChar char="n"/>
            </a:pPr>
            <a:r>
              <a:rPr lang="zh-CN" altLang="en-US" sz="2400" b="1" noProof="1"/>
              <a:t>在列表推导式中使用多个循环，实现多序列元素的任意组合，并且可以结合条件语句过滤特定元素</a:t>
            </a:r>
          </a:p>
          <a:p>
            <a:pPr marL="0" indent="0">
              <a:lnSpc>
                <a:spcPct val="50000"/>
              </a:lnSpc>
              <a:spcBef>
                <a:spcPts val="0"/>
              </a:spcBef>
              <a:buFont typeface="Arial" charset="0"/>
              <a:buNone/>
            </a:pPr>
            <a:endParaRPr lang="zh-CN" altLang="en-US" sz="1800" noProof="1">
              <a:latin typeface="宋体" panose="02010600030101010101" pitchFamily="2" charset="-122"/>
            </a:endParaRPr>
          </a:p>
          <a:p>
            <a:pPr marL="1905" indent="-344805">
              <a:spcBef>
                <a:spcPts val="0"/>
              </a:spcBef>
              <a:buFont typeface="Arial" charset="0"/>
              <a:buNone/>
            </a:pPr>
            <a:r>
              <a:rPr lang="en-US" altLang="zh-CN" sz="1600" noProof="1">
                <a:latin typeface="Consolas" panose="020B0609020204030204" charset="0"/>
              </a:rPr>
              <a:t>&gt;&gt;&gt; [(x, y) for x in range(3) for y in range(3)]</a:t>
            </a:r>
          </a:p>
          <a:p>
            <a:pPr marL="1905" indent="-344805">
              <a:spcBef>
                <a:spcPts val="0"/>
              </a:spcBef>
              <a:buFont typeface="Arial" charset="0"/>
              <a:buNone/>
            </a:pPr>
            <a:r>
              <a:rPr lang="en-US" altLang="zh-CN" sz="1600" noProof="1">
                <a:solidFill>
                  <a:srgbClr val="0000FF"/>
                </a:solidFill>
                <a:latin typeface="Consolas" panose="020B0609020204030204" charset="0"/>
              </a:rPr>
              <a:t>[(0, 0), (0, 1), (0, 2), (1, 0), (1, 1), (1, 2), (2, 0), (2, 1), (2, 2)]</a:t>
            </a:r>
          </a:p>
          <a:p>
            <a:pPr marL="1905" indent="-344805">
              <a:spcBef>
                <a:spcPts val="0"/>
              </a:spcBef>
              <a:buFont typeface="Arial" charset="0"/>
              <a:buNone/>
            </a:pPr>
            <a:r>
              <a:rPr lang="en-US" altLang="zh-CN" sz="1600" noProof="1">
                <a:latin typeface="Consolas" panose="020B0609020204030204" charset="0"/>
              </a:rPr>
              <a:t>&gt;&gt;&gt; [(x, y) for x in [1, 2, 3] for y in [3, 1, 4] if x != y]</a:t>
            </a:r>
          </a:p>
          <a:p>
            <a:pPr marL="1905" indent="-344805">
              <a:spcBef>
                <a:spcPts val="0"/>
              </a:spcBef>
              <a:buFont typeface="Arial" charset="0"/>
              <a:buNone/>
            </a:pPr>
            <a:r>
              <a:rPr lang="en-US" altLang="zh-CN" sz="1600" noProof="1">
                <a:solidFill>
                  <a:srgbClr val="0000FF"/>
                </a:solidFill>
                <a:latin typeface="Consolas" panose="020B0609020204030204" charset="0"/>
              </a:rPr>
              <a:t>[(1, 3), (1, 4), (2, 3), (2, 1), (2, 4), (3, 1), (3, 4)]</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spTree>
    <p:extLst>
      <p:ext uri="{BB962C8B-B14F-4D97-AF65-F5344CB8AC3E}">
        <p14:creationId xmlns:p14="http://schemas.microsoft.com/office/powerpoint/2010/main" val="23966088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p>
          <a:p>
            <a:pPr>
              <a:buSzPct val="90000"/>
              <a:buNone/>
            </a:pPr>
            <a:r>
              <a:rPr lang="en-US" altLang="zh-CN" sz="1600" dirty="0">
                <a:solidFill>
                  <a:srgbClr val="0000FF"/>
                </a:solidFill>
                <a:latin typeface="Consolas" panose="020B0609020204030204" charset="0"/>
              </a:rPr>
              <a:t>[[1, 5, 9], [2, 6, 10], [3, 7, 11], [4, 8, 12]] </a:t>
            </a: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41</a:t>
            </a:fld>
            <a:endParaRPr lang="zh-CN" altLang="en-US" dirty="0"/>
          </a:p>
        </p:txBody>
      </p:sp>
      <p:sp>
        <p:nvSpPr>
          <p:cNvPr id="16" name="文本框 15">
            <a:extLst>
              <a:ext uri="{FF2B5EF4-FFF2-40B4-BE49-F238E27FC236}">
                <a16:creationId xmlns:a16="http://schemas.microsoft.com/office/drawing/2014/main" id="{E7DCDEB2-55A1-48B1-BE59-FFDCCDBFA5E7}"/>
              </a:ext>
            </a:extLst>
          </p:cNvPr>
          <p:cNvSpPr txBox="1"/>
          <p:nvPr/>
        </p:nvSpPr>
        <p:spPr>
          <a:xfrm>
            <a:off x="387806" y="3068960"/>
            <a:ext cx="8432665" cy="2123658"/>
          </a:xfrm>
          <a:prstGeom prst="rect">
            <a:avLst/>
          </a:prstGeom>
          <a:noFill/>
        </p:spPr>
        <p:txBody>
          <a:bodyPr wrap="square">
            <a:spAutoFit/>
          </a:bodyPr>
          <a:lstStyle/>
          <a:p>
            <a:pPr algn="l"/>
            <a:r>
              <a:rPr lang="zh-CN" altLang="en-US" b="0" i="0" dirty="0">
                <a:solidFill>
                  <a:srgbClr val="3E3E3E"/>
                </a:solidFill>
                <a:effectLst/>
                <a:latin typeface="Consolas" panose="020B0609020204030204" pitchFamily="49" charset="0"/>
              </a:rPr>
              <a:t>对于嵌套了列表推导式的列表推导式，一定要清楚其执行顺序。例如，上面列表推导式的执行过程等价于下面的代码</a:t>
            </a:r>
          </a:p>
          <a:p>
            <a:pPr algn="l"/>
            <a:r>
              <a:rPr lang="en-US" altLang="zh-CN" sz="1600" b="0" i="0" dirty="0">
                <a:solidFill>
                  <a:srgbClr val="3E3E3E"/>
                </a:solidFill>
                <a:effectLst/>
                <a:latin typeface="Consolas" panose="020B0609020204030204" pitchFamily="49" charset="0"/>
              </a:rPr>
              <a:t>&gt;&gt;&gt; matrix = [ [1, 2, 3, 4], [5, 6, 7, 8], [9, 10, 11, 12]]</a:t>
            </a:r>
          </a:p>
          <a:p>
            <a:pPr algn="l"/>
            <a:r>
              <a:rPr lang="en-US" altLang="zh-CN" sz="1600" b="0" i="0" dirty="0">
                <a:solidFill>
                  <a:srgbClr val="3E3E3E"/>
                </a:solidFill>
                <a:effectLst/>
                <a:latin typeface="Consolas" panose="020B0609020204030204" pitchFamily="49" charset="0"/>
              </a:rPr>
              <a:t>&gt;&gt;&gt; result = []</a:t>
            </a:r>
          </a:p>
          <a:p>
            <a:pPr algn="l"/>
            <a:r>
              <a:rPr lang="en-US" altLang="zh-CN" sz="1600" b="0" i="0" dirty="0">
                <a:solidFill>
                  <a:srgbClr val="3E3E3E"/>
                </a:solidFill>
                <a:effectLst/>
                <a:latin typeface="Consolas" panose="020B0609020204030204" pitchFamily="49" charset="0"/>
              </a:rPr>
              <a:t>&gt;&gt;&gt; </a:t>
            </a:r>
            <a:r>
              <a:rPr lang="en-US" altLang="zh-CN" sz="1600" b="0" i="0" dirty="0">
                <a:solidFill>
                  <a:srgbClr val="FFA900"/>
                </a:solidFill>
                <a:effectLst/>
                <a:latin typeface="Consolas" panose="020B0609020204030204" pitchFamily="49" charset="0"/>
              </a:rPr>
              <a:t>for</a:t>
            </a:r>
            <a:r>
              <a:rPr lang="en-US" altLang="zh-CN" sz="1600" b="0" i="0" dirty="0">
                <a:solidFill>
                  <a:srgbClr val="3E3E3E"/>
                </a:solidFill>
                <a:effectLst/>
                <a:latin typeface="Consolas" panose="020B0609020204030204" pitchFamily="49" charset="0"/>
              </a:rPr>
              <a:t> </a:t>
            </a:r>
            <a:r>
              <a:rPr lang="en-US" altLang="zh-CN" sz="1600" b="0" i="0" dirty="0" err="1">
                <a:solidFill>
                  <a:srgbClr val="3E3E3E"/>
                </a:solidFill>
                <a:effectLst/>
                <a:latin typeface="Consolas" panose="020B0609020204030204" pitchFamily="49" charset="0"/>
              </a:rPr>
              <a:t>i</a:t>
            </a:r>
            <a:r>
              <a:rPr lang="en-US" altLang="zh-CN" sz="1600" b="0" i="0" dirty="0">
                <a:solidFill>
                  <a:srgbClr val="3E3E3E"/>
                </a:solidFill>
                <a:effectLst/>
                <a:latin typeface="Consolas" panose="020B0609020204030204" pitchFamily="49" charset="0"/>
              </a:rPr>
              <a:t> </a:t>
            </a:r>
            <a:r>
              <a:rPr lang="en-US" altLang="zh-CN" sz="1600" b="0" i="0" dirty="0">
                <a:solidFill>
                  <a:srgbClr val="FFA900"/>
                </a:solidFill>
                <a:effectLst/>
                <a:latin typeface="Consolas" panose="020B0609020204030204" pitchFamily="49" charset="0"/>
              </a:rPr>
              <a:t>in</a:t>
            </a:r>
            <a:r>
              <a:rPr lang="en-US" altLang="zh-CN" sz="1600" b="0" i="0" dirty="0">
                <a:solidFill>
                  <a:srgbClr val="3E3E3E"/>
                </a:solidFill>
                <a:effectLst/>
                <a:latin typeface="Consolas" panose="020B0609020204030204" pitchFamily="49" charset="0"/>
              </a:rPr>
              <a:t> </a:t>
            </a:r>
            <a:r>
              <a:rPr lang="en-US" altLang="zh-CN" sz="1600" b="0" i="0" dirty="0">
                <a:solidFill>
                  <a:srgbClr val="AC39FF"/>
                </a:solidFill>
                <a:effectLst/>
                <a:latin typeface="Consolas" panose="020B0609020204030204" pitchFamily="49" charset="0"/>
              </a:rPr>
              <a:t>range</a:t>
            </a:r>
            <a:r>
              <a:rPr lang="en-US" altLang="zh-CN" sz="1600" b="0" i="0" dirty="0">
                <a:solidFill>
                  <a:srgbClr val="3E3E3E"/>
                </a:solidFill>
                <a:effectLst/>
                <a:latin typeface="Consolas" panose="020B0609020204030204" pitchFamily="49" charset="0"/>
              </a:rPr>
              <a:t>(</a:t>
            </a:r>
            <a:r>
              <a:rPr lang="en-US" altLang="zh-CN" sz="1600" b="0" i="0" dirty="0" err="1">
                <a:solidFill>
                  <a:srgbClr val="AC39FF"/>
                </a:solidFill>
                <a:effectLst/>
                <a:latin typeface="Consolas" panose="020B0609020204030204" pitchFamily="49" charset="0"/>
              </a:rPr>
              <a:t>len</a:t>
            </a:r>
            <a:r>
              <a:rPr lang="en-US" altLang="zh-CN" sz="1600" b="0" i="0" dirty="0">
                <a:solidFill>
                  <a:srgbClr val="3E3E3E"/>
                </a:solidFill>
                <a:effectLst/>
                <a:latin typeface="Consolas" panose="020B0609020204030204" pitchFamily="49" charset="0"/>
              </a:rPr>
              <a:t>(matrix[0])):</a:t>
            </a:r>
          </a:p>
          <a:p>
            <a:pPr algn="l"/>
            <a:r>
              <a:rPr lang="en-US" altLang="zh-CN" sz="1600" dirty="0">
                <a:solidFill>
                  <a:srgbClr val="3E3E3E"/>
                </a:solidFill>
                <a:latin typeface="Consolas" panose="020B0609020204030204" pitchFamily="49" charset="0"/>
              </a:rPr>
              <a:t>      	</a:t>
            </a:r>
            <a:r>
              <a:rPr lang="en-US" altLang="zh-CN" sz="1600" b="0" i="0" dirty="0" err="1">
                <a:solidFill>
                  <a:srgbClr val="3E3E3E"/>
                </a:solidFill>
                <a:effectLst/>
                <a:latin typeface="Consolas" panose="020B0609020204030204" pitchFamily="49" charset="0"/>
              </a:rPr>
              <a:t>result.append</a:t>
            </a:r>
            <a:r>
              <a:rPr lang="en-US" altLang="zh-CN" sz="1600" b="0" i="0" dirty="0">
                <a:solidFill>
                  <a:srgbClr val="3E3E3E"/>
                </a:solidFill>
                <a:effectLst/>
                <a:latin typeface="Consolas" panose="020B0609020204030204" pitchFamily="49" charset="0"/>
              </a:rPr>
              <a:t>([row[</a:t>
            </a:r>
            <a:r>
              <a:rPr lang="en-US" altLang="zh-CN" sz="1600" b="0" i="0" dirty="0" err="1">
                <a:solidFill>
                  <a:srgbClr val="3E3E3E"/>
                </a:solidFill>
                <a:effectLst/>
                <a:latin typeface="Consolas" panose="020B0609020204030204" pitchFamily="49" charset="0"/>
              </a:rPr>
              <a:t>i</a:t>
            </a:r>
            <a:r>
              <a:rPr lang="en-US" altLang="zh-CN" sz="1600" b="0" i="0" dirty="0">
                <a:solidFill>
                  <a:srgbClr val="3E3E3E"/>
                </a:solidFill>
                <a:effectLst/>
                <a:latin typeface="Consolas" panose="020B0609020204030204" pitchFamily="49" charset="0"/>
              </a:rPr>
              <a:t>] </a:t>
            </a:r>
            <a:r>
              <a:rPr lang="en-US" altLang="zh-CN" sz="1600" b="0" i="0" dirty="0">
                <a:solidFill>
                  <a:srgbClr val="FFA900"/>
                </a:solidFill>
                <a:effectLst/>
                <a:latin typeface="Consolas" panose="020B0609020204030204" pitchFamily="49" charset="0"/>
              </a:rPr>
              <a:t>for</a:t>
            </a:r>
            <a:r>
              <a:rPr lang="en-US" altLang="zh-CN" sz="1600" b="0" i="0" dirty="0">
                <a:solidFill>
                  <a:srgbClr val="3E3E3E"/>
                </a:solidFill>
                <a:effectLst/>
                <a:latin typeface="Consolas" panose="020B0609020204030204" pitchFamily="49" charset="0"/>
              </a:rPr>
              <a:t> row </a:t>
            </a:r>
            <a:r>
              <a:rPr lang="en-US" altLang="zh-CN" sz="1600" b="0" i="0" dirty="0">
                <a:solidFill>
                  <a:srgbClr val="FFA900"/>
                </a:solidFill>
                <a:effectLst/>
                <a:latin typeface="Consolas" panose="020B0609020204030204" pitchFamily="49" charset="0"/>
              </a:rPr>
              <a:t>in</a:t>
            </a:r>
            <a:r>
              <a:rPr lang="en-US" altLang="zh-CN" sz="1600" b="0" i="0" dirty="0">
                <a:solidFill>
                  <a:srgbClr val="3E3E3E"/>
                </a:solidFill>
                <a:effectLst/>
                <a:latin typeface="Consolas" panose="020B0609020204030204" pitchFamily="49" charset="0"/>
              </a:rPr>
              <a:t> matrix])</a:t>
            </a:r>
          </a:p>
          <a:p>
            <a:pPr algn="l"/>
            <a:r>
              <a:rPr lang="en-US" altLang="zh-CN" sz="1600" b="0" i="0" dirty="0">
                <a:solidFill>
                  <a:srgbClr val="3E3E3E"/>
                </a:solidFill>
                <a:effectLst/>
                <a:latin typeface="Consolas" panose="020B0609020204030204" pitchFamily="49" charset="0"/>
              </a:rPr>
              <a:t>&gt;&gt;&gt; result</a:t>
            </a:r>
          </a:p>
          <a:p>
            <a:pPr algn="l"/>
            <a:r>
              <a:rPr lang="en-US" altLang="zh-CN" sz="1600" b="0" i="0" dirty="0">
                <a:solidFill>
                  <a:srgbClr val="0000FF"/>
                </a:solidFill>
                <a:effectLst/>
                <a:latin typeface="Consolas" panose="020B0609020204030204" pitchFamily="49" charset="0"/>
              </a:rPr>
              <a:t>[[1, 5, 9], [2, 6, 10], [3, 7, 11], [4, 8, 12]]</a:t>
            </a:r>
          </a:p>
        </p:txBody>
      </p:sp>
    </p:spTree>
    <p:extLst>
      <p:ext uri="{BB962C8B-B14F-4D97-AF65-F5344CB8AC3E}">
        <p14:creationId xmlns:p14="http://schemas.microsoft.com/office/powerpoint/2010/main" val="82019131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p>
          <a:p>
            <a:pPr>
              <a:buSzPct val="90000"/>
              <a:buNone/>
            </a:pPr>
            <a:r>
              <a:rPr lang="en-US" altLang="zh-CN" sz="1600" dirty="0">
                <a:solidFill>
                  <a:srgbClr val="0000FF"/>
                </a:solidFill>
                <a:latin typeface="Consolas" panose="020B0609020204030204" charset="0"/>
              </a:rPr>
              <a:t>[[1, 5, 9], [2, 6, 10], [3, 7, 11], [4, 8, 12]] </a:t>
            </a: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42</a:t>
            </a:fld>
            <a:endParaRPr lang="zh-CN" altLang="en-US" dirty="0"/>
          </a:p>
        </p:txBody>
      </p:sp>
      <p:sp>
        <p:nvSpPr>
          <p:cNvPr id="16" name="文本框 15">
            <a:extLst>
              <a:ext uri="{FF2B5EF4-FFF2-40B4-BE49-F238E27FC236}">
                <a16:creationId xmlns:a16="http://schemas.microsoft.com/office/drawing/2014/main" id="{20806D03-DF3E-463E-861B-91F09F6F8CAA}"/>
              </a:ext>
            </a:extLst>
          </p:cNvPr>
          <p:cNvSpPr txBox="1"/>
          <p:nvPr/>
        </p:nvSpPr>
        <p:spPr>
          <a:xfrm>
            <a:off x="457200" y="3204601"/>
            <a:ext cx="7373543" cy="2800767"/>
          </a:xfrm>
          <a:prstGeom prst="rect">
            <a:avLst/>
          </a:prstGeom>
          <a:noFill/>
        </p:spPr>
        <p:txBody>
          <a:bodyPr wrap="square">
            <a:spAutoFit/>
          </a:bodyPr>
          <a:lstStyle/>
          <a:p>
            <a:pPr algn="l"/>
            <a:r>
              <a:rPr lang="zh-CN" altLang="en-US" sz="1600" b="0" i="0" dirty="0">
                <a:solidFill>
                  <a:srgbClr val="3E3E3E"/>
                </a:solidFill>
                <a:effectLst/>
                <a:latin typeface="Consolas" panose="020B0609020204030204" pitchFamily="49" charset="0"/>
              </a:rPr>
              <a:t>如果把内层的列表推导式也展开的话，完整的执行过程可以通过下面的代码来模拟：</a:t>
            </a:r>
          </a:p>
          <a:p>
            <a:pPr algn="l"/>
            <a:r>
              <a:rPr lang="en-US" altLang="zh-CN" sz="1600" b="0" i="0" dirty="0">
                <a:solidFill>
                  <a:srgbClr val="3E3E3E"/>
                </a:solidFill>
                <a:effectLst/>
                <a:latin typeface="Consolas" panose="020B0609020204030204" pitchFamily="49" charset="0"/>
              </a:rPr>
              <a:t>&gt;&gt;&gt; matrix = [ [1, 2, 3, 4], [5, 6, 7, 8], [9, 10, 11, 12]]</a:t>
            </a:r>
          </a:p>
          <a:p>
            <a:pPr algn="l"/>
            <a:r>
              <a:rPr lang="en-US" altLang="zh-CN" sz="1600" b="0" i="0" dirty="0">
                <a:solidFill>
                  <a:srgbClr val="3E3E3E"/>
                </a:solidFill>
                <a:effectLst/>
                <a:latin typeface="Consolas" panose="020B0609020204030204" pitchFamily="49" charset="0"/>
              </a:rPr>
              <a:t>&gt;&gt;&gt; result = []</a:t>
            </a:r>
          </a:p>
          <a:p>
            <a:pPr algn="l"/>
            <a:r>
              <a:rPr lang="en-US" altLang="zh-CN" sz="1600" b="0" i="0" dirty="0">
                <a:solidFill>
                  <a:srgbClr val="3E3E3E"/>
                </a:solidFill>
                <a:effectLst/>
                <a:latin typeface="Consolas" panose="020B0609020204030204" pitchFamily="49" charset="0"/>
              </a:rPr>
              <a:t>&gt;&gt;&gt; </a:t>
            </a:r>
            <a:r>
              <a:rPr lang="en-US" altLang="zh-CN" sz="1600" b="0" i="0" dirty="0">
                <a:solidFill>
                  <a:srgbClr val="FFA900"/>
                </a:solidFill>
                <a:effectLst/>
                <a:latin typeface="Consolas" panose="020B0609020204030204" pitchFamily="49" charset="0"/>
              </a:rPr>
              <a:t>for</a:t>
            </a:r>
            <a:r>
              <a:rPr lang="en-US" altLang="zh-CN" sz="1600" b="0" i="0" dirty="0">
                <a:solidFill>
                  <a:srgbClr val="3E3E3E"/>
                </a:solidFill>
                <a:effectLst/>
                <a:latin typeface="Consolas" panose="020B0609020204030204" pitchFamily="49" charset="0"/>
              </a:rPr>
              <a:t> </a:t>
            </a:r>
            <a:r>
              <a:rPr lang="en-US" altLang="zh-CN" sz="1600" b="0" i="0" dirty="0" err="1">
                <a:solidFill>
                  <a:srgbClr val="3E3E3E"/>
                </a:solidFill>
                <a:effectLst/>
                <a:latin typeface="Consolas" panose="020B0609020204030204" pitchFamily="49" charset="0"/>
              </a:rPr>
              <a:t>i</a:t>
            </a:r>
            <a:r>
              <a:rPr lang="en-US" altLang="zh-CN" sz="1600" b="0" i="0" dirty="0">
                <a:solidFill>
                  <a:srgbClr val="3E3E3E"/>
                </a:solidFill>
                <a:effectLst/>
                <a:latin typeface="Consolas" panose="020B0609020204030204" pitchFamily="49" charset="0"/>
              </a:rPr>
              <a:t> </a:t>
            </a:r>
            <a:r>
              <a:rPr lang="en-US" altLang="zh-CN" sz="1600" b="0" i="0" dirty="0">
                <a:solidFill>
                  <a:srgbClr val="FFA900"/>
                </a:solidFill>
                <a:effectLst/>
                <a:latin typeface="Consolas" panose="020B0609020204030204" pitchFamily="49" charset="0"/>
              </a:rPr>
              <a:t>in</a:t>
            </a:r>
            <a:r>
              <a:rPr lang="en-US" altLang="zh-CN" sz="1600" b="0" i="0" dirty="0">
                <a:solidFill>
                  <a:srgbClr val="3E3E3E"/>
                </a:solidFill>
                <a:effectLst/>
                <a:latin typeface="Consolas" panose="020B0609020204030204" pitchFamily="49" charset="0"/>
              </a:rPr>
              <a:t> </a:t>
            </a:r>
            <a:r>
              <a:rPr lang="en-US" altLang="zh-CN" sz="1600" b="0" i="0" dirty="0">
                <a:solidFill>
                  <a:srgbClr val="AC39FF"/>
                </a:solidFill>
                <a:effectLst/>
                <a:latin typeface="Consolas" panose="020B0609020204030204" pitchFamily="49" charset="0"/>
              </a:rPr>
              <a:t>range</a:t>
            </a:r>
            <a:r>
              <a:rPr lang="en-US" altLang="zh-CN" sz="1600" b="0" i="0" dirty="0">
                <a:solidFill>
                  <a:srgbClr val="3E3E3E"/>
                </a:solidFill>
                <a:effectLst/>
                <a:latin typeface="Consolas" panose="020B0609020204030204" pitchFamily="49" charset="0"/>
              </a:rPr>
              <a:t>(</a:t>
            </a:r>
            <a:r>
              <a:rPr lang="en-US" altLang="zh-CN" sz="1600" b="0" i="0" dirty="0" err="1">
                <a:solidFill>
                  <a:srgbClr val="AC39FF"/>
                </a:solidFill>
                <a:effectLst/>
                <a:latin typeface="Consolas" panose="020B0609020204030204" pitchFamily="49" charset="0"/>
              </a:rPr>
              <a:t>len</a:t>
            </a:r>
            <a:r>
              <a:rPr lang="en-US" altLang="zh-CN" sz="1600" b="0" i="0" dirty="0">
                <a:solidFill>
                  <a:srgbClr val="3E3E3E"/>
                </a:solidFill>
                <a:effectLst/>
                <a:latin typeface="Consolas" panose="020B0609020204030204" pitchFamily="49" charset="0"/>
              </a:rPr>
              <a:t>(matrix[0])):</a:t>
            </a:r>
          </a:p>
          <a:p>
            <a:pPr algn="l"/>
            <a:r>
              <a:rPr lang="en-US" altLang="zh-CN" sz="1600" b="0" i="0" dirty="0">
                <a:solidFill>
                  <a:srgbClr val="3E3E3E"/>
                </a:solidFill>
                <a:effectLst/>
                <a:latin typeface="Consolas" panose="020B0609020204030204" pitchFamily="49" charset="0"/>
              </a:rPr>
              <a:t>temp = []</a:t>
            </a:r>
          </a:p>
          <a:p>
            <a:pPr algn="l"/>
            <a:r>
              <a:rPr lang="en-US" altLang="zh-CN" sz="1600" b="0" i="0" dirty="0">
                <a:solidFill>
                  <a:srgbClr val="FFA900"/>
                </a:solidFill>
                <a:effectLst/>
                <a:latin typeface="Consolas" panose="020B0609020204030204" pitchFamily="49" charset="0"/>
              </a:rPr>
              <a:t>for</a:t>
            </a:r>
            <a:r>
              <a:rPr lang="en-US" altLang="zh-CN" sz="1600" b="0" i="0" dirty="0">
                <a:solidFill>
                  <a:srgbClr val="3E3E3E"/>
                </a:solidFill>
                <a:effectLst/>
                <a:latin typeface="Consolas" panose="020B0609020204030204" pitchFamily="49" charset="0"/>
              </a:rPr>
              <a:t> row </a:t>
            </a:r>
            <a:r>
              <a:rPr lang="en-US" altLang="zh-CN" sz="1600" b="0" i="0" dirty="0">
                <a:solidFill>
                  <a:srgbClr val="FFA900"/>
                </a:solidFill>
                <a:effectLst/>
                <a:latin typeface="Consolas" panose="020B0609020204030204" pitchFamily="49" charset="0"/>
              </a:rPr>
              <a:t>in</a:t>
            </a:r>
            <a:r>
              <a:rPr lang="en-US" altLang="zh-CN" sz="1600" b="0" i="0" dirty="0">
                <a:solidFill>
                  <a:srgbClr val="3E3E3E"/>
                </a:solidFill>
                <a:effectLst/>
                <a:latin typeface="Consolas" panose="020B0609020204030204" pitchFamily="49" charset="0"/>
              </a:rPr>
              <a:t> matrix:</a:t>
            </a:r>
          </a:p>
          <a:p>
            <a:pPr algn="l"/>
            <a:r>
              <a:rPr lang="en-US" altLang="zh-CN" sz="1600" b="0" i="0" dirty="0" err="1">
                <a:solidFill>
                  <a:srgbClr val="3E3E3E"/>
                </a:solidFill>
                <a:effectLst/>
                <a:latin typeface="Consolas" panose="020B0609020204030204" pitchFamily="49" charset="0"/>
              </a:rPr>
              <a:t>temp.append</a:t>
            </a:r>
            <a:r>
              <a:rPr lang="en-US" altLang="zh-CN" sz="1600" b="0" i="0" dirty="0">
                <a:solidFill>
                  <a:srgbClr val="3E3E3E"/>
                </a:solidFill>
                <a:effectLst/>
                <a:latin typeface="Consolas" panose="020B0609020204030204" pitchFamily="49" charset="0"/>
              </a:rPr>
              <a:t>(row[</a:t>
            </a:r>
            <a:r>
              <a:rPr lang="en-US" altLang="zh-CN" sz="1600" b="0" i="0" dirty="0" err="1">
                <a:solidFill>
                  <a:srgbClr val="3E3E3E"/>
                </a:solidFill>
                <a:effectLst/>
                <a:latin typeface="Consolas" panose="020B0609020204030204" pitchFamily="49" charset="0"/>
              </a:rPr>
              <a:t>i</a:t>
            </a:r>
            <a:r>
              <a:rPr lang="en-US" altLang="zh-CN" sz="1600" b="0" i="0" dirty="0">
                <a:solidFill>
                  <a:srgbClr val="3E3E3E"/>
                </a:solidFill>
                <a:effectLst/>
                <a:latin typeface="Consolas" panose="020B0609020204030204" pitchFamily="49" charset="0"/>
              </a:rPr>
              <a:t>])</a:t>
            </a:r>
          </a:p>
          <a:p>
            <a:pPr algn="l"/>
            <a:r>
              <a:rPr lang="en-US" altLang="zh-CN" sz="1600" b="0" i="0" dirty="0" err="1">
                <a:solidFill>
                  <a:srgbClr val="3E3E3E"/>
                </a:solidFill>
                <a:effectLst/>
                <a:latin typeface="Consolas" panose="020B0609020204030204" pitchFamily="49" charset="0"/>
              </a:rPr>
              <a:t>result.append</a:t>
            </a:r>
            <a:r>
              <a:rPr lang="en-US" altLang="zh-CN" sz="1600" b="0" i="0" dirty="0">
                <a:solidFill>
                  <a:srgbClr val="3E3E3E"/>
                </a:solidFill>
                <a:effectLst/>
                <a:latin typeface="Consolas" panose="020B0609020204030204" pitchFamily="49" charset="0"/>
              </a:rPr>
              <a:t>(temp)</a:t>
            </a:r>
          </a:p>
          <a:p>
            <a:pPr algn="l"/>
            <a:r>
              <a:rPr lang="en-US" altLang="zh-CN" sz="1600" b="0" i="0" dirty="0">
                <a:solidFill>
                  <a:srgbClr val="3E3E3E"/>
                </a:solidFill>
                <a:effectLst/>
                <a:latin typeface="Consolas" panose="020B0609020204030204" pitchFamily="49" charset="0"/>
              </a:rPr>
              <a:t>&gt;&gt;&gt; result</a:t>
            </a:r>
          </a:p>
          <a:p>
            <a:pPr algn="l"/>
            <a:r>
              <a:rPr lang="en-US" altLang="zh-CN" sz="1600" b="0" i="0" dirty="0">
                <a:solidFill>
                  <a:srgbClr val="0000FF"/>
                </a:solidFill>
                <a:effectLst/>
                <a:latin typeface="Consolas" panose="020B0609020204030204" pitchFamily="49" charset="0"/>
              </a:rPr>
              <a:t>[[1, 5, 9], [2, 6, 10], [3, 7, 11], [4, 8, 12]]</a:t>
            </a:r>
          </a:p>
        </p:txBody>
      </p:sp>
      <p:pic>
        <p:nvPicPr>
          <p:cNvPr id="3" name="图片 2">
            <a:extLst>
              <a:ext uri="{FF2B5EF4-FFF2-40B4-BE49-F238E27FC236}">
                <a16:creationId xmlns:a16="http://schemas.microsoft.com/office/drawing/2014/main" id="{E8486224-FC85-4164-B1D2-9C2121BCB32B}"/>
              </a:ext>
            </a:extLst>
          </p:cNvPr>
          <p:cNvPicPr>
            <a:picLocks noChangeAspect="1"/>
          </p:cNvPicPr>
          <p:nvPr/>
        </p:nvPicPr>
        <p:blipFill>
          <a:blip r:embed="rId4"/>
          <a:stretch>
            <a:fillRect/>
          </a:stretch>
        </p:blipFill>
        <p:spPr>
          <a:xfrm>
            <a:off x="5292080" y="3501008"/>
            <a:ext cx="3752145" cy="2944998"/>
          </a:xfrm>
          <a:prstGeom prst="rect">
            <a:avLst/>
          </a:prstGeom>
        </p:spPr>
      </p:pic>
    </p:spTree>
    <p:extLst>
      <p:ext uri="{BB962C8B-B14F-4D97-AF65-F5344CB8AC3E}">
        <p14:creationId xmlns:p14="http://schemas.microsoft.com/office/powerpoint/2010/main" val="36674271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4514"/>
          <p:cNvSpPr txBox="1">
            <a:spLocks/>
          </p:cNvSpPr>
          <p:nvPr/>
        </p:nvSpPr>
        <p:spPr bwMode="auto">
          <a:xfrm>
            <a:off x="485328" y="1484784"/>
            <a:ext cx="8839200" cy="4036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pitchFamily="2" charset="2"/>
              <a:buChar char="n"/>
            </a:pPr>
            <a:r>
              <a:rPr lang="zh-CN" altLang="en-US" sz="2400" b="1" noProof="1"/>
              <a:t>使用列表推导式生成</a:t>
            </a:r>
            <a:r>
              <a:rPr lang="en-US" altLang="zh-CN" sz="2400" b="1" noProof="1"/>
              <a:t>100</a:t>
            </a:r>
            <a:r>
              <a:rPr lang="zh-CN" altLang="en-US" sz="2400" b="1" noProof="1"/>
              <a:t>以内的所有素数</a:t>
            </a:r>
          </a:p>
          <a:p>
            <a:pPr marL="0" indent="0">
              <a:buSzPct val="90000"/>
              <a:buFont typeface="Arial" charset="0"/>
              <a:buNone/>
            </a:pPr>
            <a:endParaRPr lang="en-US" altLang="zh-CN" sz="1800" noProof="1">
              <a:latin typeface="宋体" panose="02010600030101010101" pitchFamily="2" charset="-122"/>
              <a:ea typeface="+mn-ea"/>
            </a:endParaRPr>
          </a:p>
        </p:txBody>
      </p:sp>
      <p:sp>
        <p:nvSpPr>
          <p:cNvPr id="4" name="Rectangle 2"/>
          <p:cNvSpPr>
            <a:spLocks noChangeArrowheads="1"/>
          </p:cNvSpPr>
          <p:nvPr/>
        </p:nvSpPr>
        <p:spPr bwMode="auto">
          <a:xfrm>
            <a:off x="2283920" y="1905059"/>
            <a:ext cx="4179608"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(math.sqrt(i))+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5" name="组合 14"/>
          <p:cNvGrpSpPr/>
          <p:nvPr/>
        </p:nvGrpSpPr>
        <p:grpSpPr>
          <a:xfrm>
            <a:off x="2095967" y="4653136"/>
            <a:ext cx="4572719" cy="1734700"/>
            <a:chOff x="4767822" y="3582994"/>
            <a:chExt cx="4572719" cy="1734700"/>
          </a:xfrm>
        </p:grpSpPr>
        <p:sp>
          <p:nvSpPr>
            <p:cNvPr id="14" name="矩形 13"/>
            <p:cNvSpPr/>
            <p:nvPr/>
          </p:nvSpPr>
          <p:spPr>
            <a:xfrm>
              <a:off x="4767822" y="3644158"/>
              <a:ext cx="4528578" cy="16735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
          <p:nvSpPr>
            <p:cNvPr id="13" name="矩形 12"/>
            <p:cNvSpPr/>
            <p:nvPr/>
          </p:nvSpPr>
          <p:spPr>
            <a:xfrm>
              <a:off x="4768541" y="3582994"/>
              <a:ext cx="4572000" cy="1708160"/>
            </a:xfrm>
            <a:prstGeom prst="rect">
              <a:avLst/>
            </a:prstGeom>
          </p:spPr>
          <p:txBody>
            <a:bodyPr>
              <a:spAutoFit/>
            </a:bodyPr>
            <a:lstStyle/>
            <a:p>
              <a:pPr marL="1905" indent="-344805">
                <a:lnSpc>
                  <a:spcPct val="150000"/>
                </a:lnSpc>
                <a:buSzPct val="90000"/>
                <a:buFont typeface="Arial" charset="0"/>
                <a:buNone/>
              </a:pPr>
              <a:r>
                <a:rPr lang="en-US" altLang="zh-CN" sz="1400" b="1" noProof="1">
                  <a:latin typeface="Consolas" panose="020B0609020204030204" charset="0"/>
                </a:rPr>
                <a:t>&gt;&gt;&gt; [p for p in range(2, 100) if 0 not in [p%d for d in range(2, int(p**0.5)+1)]]</a:t>
              </a:r>
            </a:p>
            <a:p>
              <a:pPr marL="1905" indent="-344805">
                <a:lnSpc>
                  <a:spcPct val="150000"/>
                </a:lnSpc>
                <a:buSzPct val="90000"/>
                <a:buFont typeface="Arial" charset="0"/>
                <a:buNone/>
              </a:pPr>
              <a:r>
                <a:rPr lang="en-US" altLang="zh-CN" sz="1400" noProof="1">
                  <a:solidFill>
                    <a:srgbClr val="0000FF"/>
                  </a:solidFill>
                  <a:latin typeface="Consolas" panose="020B0609020204030204" charset="0"/>
                </a:rPr>
                <a:t>[2, 3, 5, 7, 11, 13, 17, 19, 23, 29, 31, 37, 41, 43, 47, 53, 59, 61, 67, 71, 73, 79, 83, 89, 97]</a:t>
              </a: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spTree>
    <p:extLst>
      <p:ext uri="{BB962C8B-B14F-4D97-AF65-F5344CB8AC3E}">
        <p14:creationId xmlns:p14="http://schemas.microsoft.com/office/powerpoint/2010/main" val="13297003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占位符 65538"/>
          <p:cNvSpPr>
            <a:spLocks noGrp="1"/>
          </p:cNvSpPr>
          <p:nvPr>
            <p:ph idx="1"/>
          </p:nvPr>
        </p:nvSpPr>
        <p:spPr>
          <a:xfrm>
            <a:off x="781758" y="1340769"/>
            <a:ext cx="8229600" cy="1656184"/>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元组和列表类似，但属于</a:t>
            </a:r>
            <a:r>
              <a:rPr lang="zh-CN" altLang="en-US" sz="2000" b="1" dirty="0">
                <a:solidFill>
                  <a:srgbClr val="FF0000"/>
                </a:solidFill>
              </a:rPr>
              <a:t>不可变</a:t>
            </a:r>
            <a:r>
              <a:rPr lang="zh-CN" altLang="en-US" sz="2000" b="1" dirty="0"/>
              <a:t>序列，元组一旦创建，用任何方法都不可以修改其元素。</a:t>
            </a:r>
          </a:p>
          <a:p>
            <a:pPr>
              <a:spcBef>
                <a:spcPts val="600"/>
              </a:spcBef>
              <a:spcAft>
                <a:spcPts val="0"/>
              </a:spcAft>
              <a:buClr>
                <a:srgbClr val="FF0000"/>
              </a:buClr>
              <a:buSzPct val="90000"/>
              <a:buFont typeface="Wingdings" panose="05000000000000000000" pitchFamily="2" charset="2"/>
              <a:buChar char="n"/>
            </a:pPr>
            <a:r>
              <a:rPr lang="zh-CN" altLang="en-US" sz="2000" b="1" dirty="0"/>
              <a:t>元组的定义方式和列表相同，但定义时所有元素是放在一对圆括号“（）”中，而不是方括号中。</a:t>
            </a:r>
          </a:p>
        </p:txBody>
      </p:sp>
      <p:grpSp>
        <p:nvGrpSpPr>
          <p:cNvPr id="4" name="组合 67"/>
          <p:cNvGrpSpPr/>
          <p:nvPr/>
        </p:nvGrpSpPr>
        <p:grpSpPr>
          <a:xfrm>
            <a:off x="611560" y="74943"/>
            <a:ext cx="8134302" cy="699360"/>
            <a:chOff x="936625" y="4178371"/>
            <a:chExt cx="8134302" cy="699360"/>
          </a:xfrm>
        </p:grpSpPr>
        <p:grpSp>
          <p:nvGrpSpPr>
            <p:cNvPr id="5" name="组合 106"/>
            <p:cNvGrpSpPr/>
            <p:nvPr/>
          </p:nvGrpSpPr>
          <p:grpSpPr>
            <a:xfrm>
              <a:off x="936625" y="4178371"/>
              <a:ext cx="8134302" cy="699360"/>
              <a:chOff x="927100" y="4178371"/>
              <a:chExt cx="8134302" cy="699360"/>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0" name="矩形 9"/>
          <p:cNvSpPr/>
          <p:nvPr/>
        </p:nvSpPr>
        <p:spPr>
          <a:xfrm>
            <a:off x="387807" y="997510"/>
            <a:ext cx="33538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tuple</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的定义</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6562"/>
          <p:cNvSpPr txBox="1">
            <a:spLocks/>
          </p:cNvSpPr>
          <p:nvPr/>
        </p:nvSpPr>
        <p:spPr bwMode="auto">
          <a:xfrm>
            <a:off x="812884" y="325737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000" b="1" dirty="0"/>
              <a:t>使用“</a:t>
            </a:r>
            <a:r>
              <a:rPr lang="en-US" altLang="zh-CN" sz="2000" b="1" dirty="0"/>
              <a:t>=”</a:t>
            </a:r>
            <a:r>
              <a:rPr lang="zh-CN" altLang="en-US" sz="2000" b="1" dirty="0"/>
              <a:t>将一个元组赋值给变量</a:t>
            </a:r>
            <a:endParaRPr lang="en-US" altLang="zh-CN" sz="2000" b="1" dirty="0"/>
          </a:p>
          <a:p>
            <a:pPr marL="0" indent="0">
              <a:lnSpc>
                <a:spcPct val="80000"/>
              </a:lnSpc>
              <a:buClr>
                <a:srgbClr val="FF0000"/>
              </a:buClr>
              <a:buSzPct val="90000"/>
              <a:buNone/>
            </a:pPr>
            <a:endParaRPr lang="zh-CN" altLang="en-US" sz="2000" b="1" dirty="0"/>
          </a:p>
          <a:p>
            <a:pPr>
              <a:lnSpc>
                <a:spcPct val="80000"/>
              </a:lnSpc>
              <a:buClr>
                <a:srgbClr val="FF0000"/>
              </a:buClr>
              <a:buSzPct val="90000"/>
              <a:buFont typeface="Wingdings" panose="05000000000000000000" pitchFamily="2" charset="2"/>
              <a:buChar char="ü"/>
            </a:pPr>
            <a:r>
              <a:rPr lang="en-US" altLang="zh-CN" sz="1400" b="1" dirty="0">
                <a:latin typeface="Consolas" panose="020B0609020204030204" charset="0"/>
              </a:rPr>
              <a:t> &gt;&gt;&gt; </a:t>
            </a:r>
            <a:r>
              <a:rPr lang="en-US" altLang="zh-CN" sz="1400" b="1" dirty="0" err="1">
                <a:latin typeface="Consolas" panose="020B0609020204030204" charset="0"/>
              </a:rPr>
              <a:t>aTuple</a:t>
            </a:r>
            <a:r>
              <a:rPr lang="en-US" altLang="zh-CN" sz="1400" b="1" dirty="0">
                <a:latin typeface="Consolas" panose="020B0609020204030204" charset="0"/>
              </a:rPr>
              <a:t> = ('a', 'b', '</a:t>
            </a:r>
            <a:r>
              <a:rPr lang="en-US" altLang="zh-CN" sz="1400" b="1" dirty="0" err="1">
                <a:latin typeface="Consolas" panose="020B0609020204030204" charset="0"/>
              </a:rPr>
              <a:t>mpilgrim</a:t>
            </a:r>
            <a:r>
              <a:rPr lang="en-US" altLang="zh-CN" sz="1400" b="1" dirty="0">
                <a:latin typeface="Consolas" panose="020B0609020204030204" charset="0"/>
              </a:rPr>
              <a:t>', 'z', 'example')</a:t>
            </a:r>
          </a:p>
          <a:p>
            <a:pPr>
              <a:lnSpc>
                <a:spcPct val="80000"/>
              </a:lnSpc>
              <a:buClr>
                <a:srgbClr val="008000"/>
              </a:buClr>
              <a:buSzPct val="90000"/>
              <a:buFont typeface="Arial" charset="0"/>
              <a:buNone/>
            </a:pPr>
            <a:r>
              <a:rPr lang="en-US" altLang="zh-CN" sz="1400" b="1" dirty="0">
                <a:latin typeface="Consolas" panose="020B0609020204030204" charset="0"/>
              </a:rPr>
              <a:t>    &gt;&gt;&gt; </a:t>
            </a:r>
            <a:r>
              <a:rPr lang="en-US" altLang="zh-CN" sz="1400" b="1" dirty="0" err="1">
                <a:latin typeface="Consolas" panose="020B0609020204030204" charset="0"/>
              </a:rPr>
              <a:t>aTuple</a:t>
            </a:r>
            <a:endParaRPr lang="en-US" altLang="zh-CN" sz="1400" b="1" dirty="0">
              <a:latin typeface="Consolas" panose="020B0609020204030204" charset="0"/>
            </a:endParaRPr>
          </a:p>
          <a:p>
            <a:pPr>
              <a:lnSpc>
                <a:spcPct val="80000"/>
              </a:lnSpc>
              <a:buClr>
                <a:srgbClr val="3333CC"/>
              </a:buClr>
              <a:buSzPct val="90000"/>
              <a:buFont typeface="Arial" charset="0"/>
              <a:buNone/>
            </a:pPr>
            <a:r>
              <a:rPr lang="en-US" altLang="zh-CN" sz="1400" b="1" dirty="0">
                <a:solidFill>
                  <a:srgbClr val="0000FF"/>
                </a:solidFill>
                <a:latin typeface="Consolas" panose="020B0609020204030204" charset="0"/>
              </a:rPr>
              <a:t>    ('a', 'b', '</a:t>
            </a:r>
            <a:r>
              <a:rPr lang="en-US" altLang="zh-CN" sz="1400" b="1" dirty="0" err="1">
                <a:solidFill>
                  <a:srgbClr val="0000FF"/>
                </a:solidFill>
                <a:latin typeface="Consolas" panose="020B0609020204030204" charset="0"/>
              </a:rPr>
              <a:t>mpilgrim</a:t>
            </a:r>
            <a:r>
              <a:rPr lang="en-US" altLang="zh-CN" sz="1400" b="1" dirty="0">
                <a:solidFill>
                  <a:srgbClr val="0000FF"/>
                </a:solidFill>
                <a:latin typeface="Consolas" panose="020B0609020204030204" charset="0"/>
              </a:rPr>
              <a:t>', 'z', 'example')</a:t>
            </a:r>
          </a:p>
          <a:p>
            <a:pPr>
              <a:lnSpc>
                <a:spcPct val="80000"/>
              </a:lnSpc>
              <a:buSzPct val="90000"/>
              <a:buFont typeface="Arial" charset="0"/>
              <a:buNone/>
            </a:pPr>
            <a:r>
              <a:rPr lang="pt-BR" altLang="en-US" sz="1400" b="1" dirty="0">
                <a:latin typeface="Consolas" panose="020B0609020204030204" charset="0"/>
              </a:rPr>
              <a:t>    &gt;&gt;&gt; a = </a:t>
            </a:r>
            <a:r>
              <a:rPr lang="en-US" altLang="pt-BR" sz="1400" b="1" dirty="0">
                <a:latin typeface="Consolas" panose="020B0609020204030204" charset="0"/>
              </a:rPr>
              <a:t>(</a:t>
            </a:r>
            <a:r>
              <a:rPr lang="pt-BR" altLang="en-US" sz="1400" b="1" dirty="0">
                <a:latin typeface="Consolas" panose="020B0609020204030204" charset="0"/>
              </a:rPr>
              <a:t>3,</a:t>
            </a:r>
            <a:r>
              <a:rPr lang="en-US" altLang="pt-BR" sz="1400" b="1" dirty="0">
                <a:latin typeface="Consolas" panose="020B0609020204030204" charset="0"/>
              </a:rPr>
              <a:t>)</a:t>
            </a:r>
            <a:r>
              <a:rPr lang="pt-BR" altLang="en-US" sz="1400" b="1" dirty="0">
                <a:latin typeface="Consolas" panose="020B0609020204030204" charset="0"/>
              </a:rPr>
              <a:t>             </a:t>
            </a:r>
            <a:r>
              <a:rPr lang="en-US" altLang="pt-BR" sz="1400" b="1" dirty="0">
                <a:latin typeface="Consolas" panose="020B0609020204030204" charset="0"/>
              </a:rPr>
              <a:t>#</a:t>
            </a:r>
            <a:r>
              <a:rPr lang="zh-CN" altLang="en-US" sz="1400" b="1" dirty="0">
                <a:solidFill>
                  <a:srgbClr val="FF0000"/>
                </a:solidFill>
                <a:latin typeface="Consolas" panose="020B0609020204030204" charset="0"/>
              </a:rPr>
              <a:t>包含一个元素的元组，最后必须多写个逗号</a:t>
            </a:r>
          </a:p>
          <a:p>
            <a:pPr>
              <a:lnSpc>
                <a:spcPct val="80000"/>
              </a:lnSpc>
              <a:buSzPct val="90000"/>
              <a:buFont typeface="Arial" charset="0"/>
              <a:buNone/>
            </a:pPr>
            <a:r>
              <a:rPr lang="pt-BR" altLang="en-US" sz="1400" b="1" dirty="0">
                <a:latin typeface="Consolas" panose="020B0609020204030204" charset="0"/>
              </a:rPr>
              <a:t>    &gt;&gt;&gt; a</a:t>
            </a:r>
          </a:p>
          <a:p>
            <a:pPr>
              <a:lnSpc>
                <a:spcPct val="80000"/>
              </a:lnSpc>
              <a:buSzPct val="90000"/>
              <a:buFont typeface="Arial" charset="0"/>
              <a:buNone/>
            </a:pPr>
            <a:r>
              <a:rPr lang="pt-BR" altLang="en-US" sz="1400" b="1" dirty="0">
                <a:solidFill>
                  <a:srgbClr val="00B0F0"/>
                </a:solidFill>
                <a:latin typeface="Consolas" panose="020B0609020204030204" charset="0"/>
              </a:rPr>
              <a:t>    </a:t>
            </a:r>
            <a:r>
              <a:rPr lang="pt-BR" altLang="en-US" sz="1400" b="1" dirty="0">
                <a:solidFill>
                  <a:srgbClr val="0000FF"/>
                </a:solidFill>
                <a:latin typeface="Consolas" panose="020B0609020204030204" charset="0"/>
              </a:rPr>
              <a:t>(3,)</a:t>
            </a:r>
          </a:p>
          <a:p>
            <a:pPr>
              <a:lnSpc>
                <a:spcPct val="80000"/>
              </a:lnSpc>
              <a:buSzPct val="90000"/>
              <a:buFont typeface="Arial" charset="0"/>
              <a:buNone/>
            </a:pPr>
            <a:r>
              <a:rPr lang="en-US" altLang="pt-BR" sz="1400" b="1" dirty="0">
                <a:latin typeface="Consolas" panose="020B0609020204030204" charset="0"/>
              </a:rPr>
              <a:t>    &gt;&gt;&gt; a = 3,               </a:t>
            </a:r>
            <a:endParaRPr lang="zh-CN" altLang="en-US" sz="1400" b="1" dirty="0">
              <a:latin typeface="Consolas" panose="020B0609020204030204" charset="0"/>
            </a:endParaRPr>
          </a:p>
          <a:p>
            <a:pPr>
              <a:lnSpc>
                <a:spcPct val="80000"/>
              </a:lnSpc>
              <a:buSzPct val="90000"/>
              <a:buFont typeface="Arial" charset="0"/>
              <a:buNone/>
            </a:pPr>
            <a:r>
              <a:rPr lang="en-US" altLang="pt-BR" sz="1400" b="1" dirty="0">
                <a:latin typeface="Consolas" panose="020B0609020204030204" charset="0"/>
              </a:rPr>
              <a:t>    &gt;&gt;&gt; a</a:t>
            </a:r>
          </a:p>
          <a:p>
            <a:pPr>
              <a:lnSpc>
                <a:spcPct val="80000"/>
              </a:lnSpc>
              <a:buSzPct val="90000"/>
              <a:buFont typeface="Arial" charset="0"/>
              <a:buNone/>
            </a:pPr>
            <a:r>
              <a:rPr lang="en-US" altLang="pt-BR" sz="1400" b="1" dirty="0">
                <a:solidFill>
                  <a:srgbClr val="0000FF"/>
                </a:solidFill>
                <a:latin typeface="Consolas" panose="020B0609020204030204" charset="0"/>
              </a:rPr>
              <a:t>    (3,)</a:t>
            </a:r>
          </a:p>
          <a:p>
            <a:pPr>
              <a:lnSpc>
                <a:spcPct val="80000"/>
              </a:lnSpc>
              <a:buSzPct val="90000"/>
              <a:buFont typeface="Arial" charset="0"/>
              <a:buNone/>
            </a:pPr>
            <a:r>
              <a:rPr lang="zh-CN" altLang="en-US" sz="1400" b="1" dirty="0">
                <a:latin typeface="Consolas" panose="020B0609020204030204" charset="0"/>
              </a:rPr>
              <a:t>    &gt;&gt;&gt; x = ()               #空元组</a:t>
            </a:r>
          </a:p>
          <a:p>
            <a:pPr>
              <a:lnSpc>
                <a:spcPct val="80000"/>
              </a:lnSpc>
              <a:buSzPct val="90000"/>
              <a:buFont typeface="Arial" charset="0"/>
              <a:buNone/>
            </a:pPr>
            <a:endParaRPr lang="zh-CN" altLang="en-US" sz="1200" dirty="0"/>
          </a:p>
        </p:txBody>
      </p:sp>
      <p:sp>
        <p:nvSpPr>
          <p:cNvPr id="12" name="矩形 11"/>
          <p:cNvSpPr/>
          <p:nvPr/>
        </p:nvSpPr>
        <p:spPr>
          <a:xfrm>
            <a:off x="419086" y="2786424"/>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44</a:t>
            </a:fld>
            <a:endParaRPr lang="zh-CN" altLang="en-US" dirty="0"/>
          </a:p>
        </p:txBody>
      </p:sp>
    </p:spTree>
    <p:extLst>
      <p:ext uri="{BB962C8B-B14F-4D97-AF65-F5344CB8AC3E}">
        <p14:creationId xmlns:p14="http://schemas.microsoft.com/office/powerpoint/2010/main" val="20161250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45</a:t>
            </a:fld>
            <a:endParaRPr lang="zh-CN" altLang="en-US" dirty="0"/>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solidFill>
                      <a:srgbClr val="FFC000"/>
                    </a:solidFill>
                    <a:latin typeface="Times New Roman" pitchFamily="18" charset="0"/>
                    <a:ea typeface="黑体" pitchFamily="49" charset="-122"/>
                  </a:rPr>
                  <a:t>元组</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3" name="表格 12"/>
          <p:cNvGraphicFramePr>
            <a:graphicFrameLocks noGrp="1"/>
          </p:cNvGraphicFramePr>
          <p:nvPr>
            <p:extLst>
              <p:ext uri="{D42A27DB-BD31-4B8C-83A1-F6EECF244321}">
                <p14:modId xmlns:p14="http://schemas.microsoft.com/office/powerpoint/2010/main" val="363313297"/>
              </p:ext>
            </p:extLst>
          </p:nvPr>
        </p:nvGraphicFramePr>
        <p:xfrm>
          <a:off x="395536" y="1440248"/>
          <a:ext cx="8229600" cy="2101850"/>
        </p:xfrm>
        <a:graphic>
          <a:graphicData uri="http://schemas.openxmlformats.org/drawingml/2006/table">
            <a:tbl>
              <a:tblPr firstRow="1" bandRow="1"/>
              <a:tblGrid>
                <a:gridCol w="2490277">
                  <a:extLst>
                    <a:ext uri="{9D8B030D-6E8A-4147-A177-3AD203B41FA5}">
                      <a16:colId xmlns:a16="http://schemas.microsoft.com/office/drawing/2014/main" val="170328310"/>
                    </a:ext>
                  </a:extLst>
                </a:gridCol>
                <a:gridCol w="5739323">
                  <a:extLst>
                    <a:ext uri="{9D8B030D-6E8A-4147-A177-3AD203B41FA5}">
                      <a16:colId xmlns:a16="http://schemas.microsoft.com/office/drawing/2014/main" val="2653072410"/>
                    </a:ext>
                  </a:extLst>
                </a:gridCol>
              </a:tblGrid>
              <a:tr h="137160">
                <a:tc>
                  <a:txBody>
                    <a:bodyPr/>
                    <a:lstStyle/>
                    <a:p>
                      <a:pPr algn="ctr">
                        <a:spcAft>
                          <a:spcPts val="0"/>
                        </a:spcAft>
                      </a:pPr>
                      <a:r>
                        <a:rPr lang="zh-CN" sz="14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方法</a:t>
                      </a:r>
                      <a:endParaRPr lang="zh-CN" sz="14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ctr">
                        <a:spcAft>
                          <a:spcPts val="0"/>
                        </a:spcAft>
                      </a:pPr>
                      <a:r>
                        <a:rPr lang="zh-CN" sz="14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说明</a:t>
                      </a:r>
                      <a:endParaRPr lang="zh-CN" sz="14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2265094862"/>
                  </a:ext>
                </a:extLst>
              </a:tr>
              <a:tr h="137160">
                <a:tc>
                  <a:txBody>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tuple([</a:t>
                      </a:r>
                      <a:r>
                        <a:rPr lang="en-US" sz="1050" kern="100" dirty="0" err="1">
                          <a:effectLst/>
                          <a:latin typeface="Calibri" panose="020F0502020204030204" pitchFamily="34" charset="0"/>
                          <a:ea typeface="宋体" panose="02010600030101010101" pitchFamily="2" charset="-122"/>
                          <a:cs typeface="Times New Roman" panose="02020603050405020304" pitchFamily="18" charset="0"/>
                        </a:rPr>
                        <a:t>iteral</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050" kern="100" baseline="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元组的创建</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2019436636"/>
                  </a:ext>
                </a:extLst>
              </a:tr>
              <a:tr h="13716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del 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a:t>
                      </a:r>
                      <a:r>
                        <a:rPr lang="en-US" sz="1050" kern="100">
                          <a:effectLst/>
                          <a:latin typeface="Calibri" panose="020F0502020204030204" pitchFamily="34" charset="0"/>
                          <a:ea typeface="宋体" panose="02010600030101010101" pitchFamily="2" charset="-122"/>
                          <a:cs typeface="Times New Roman" panose="02020603050405020304" pitchFamily="18" charset="0"/>
                        </a:rPr>
                        <a:t>del</a:t>
                      </a:r>
                      <a:r>
                        <a:rPr lang="zh-CN" sz="1050" kern="100">
                          <a:effectLst/>
                          <a:latin typeface="Calibri" panose="020F0502020204030204" pitchFamily="34" charset="0"/>
                          <a:ea typeface="宋体" panose="02010600030101010101" pitchFamily="2" charset="-122"/>
                          <a:cs typeface="Times New Roman" panose="02020603050405020304" pitchFamily="18" charset="0"/>
                        </a:rPr>
                        <a:t>语句删除元组</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886261184"/>
                  </a:ext>
                </a:extLst>
              </a:tr>
              <a:tr h="18288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T[index], T[[start]:[end]:[step]]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元组元素的访问和切片</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614146562"/>
                  </a:ext>
                </a:extLst>
              </a:tr>
              <a:tr h="102235">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T1 += 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zh-CN" sz="1050" kern="100">
                          <a:effectLst/>
                          <a:latin typeface="Calibri" panose="020F0502020204030204" pitchFamily="34" charset="0"/>
                          <a:ea typeface="宋体" panose="02010600030101010101" pitchFamily="2" charset="-122"/>
                          <a:cs typeface="Times New Roman" panose="02020603050405020304" pitchFamily="18" charset="0"/>
                        </a:rPr>
                        <a:t>”运算符实现元组的连接</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zh-CN" sz="1050" kern="100">
                          <a:effectLst/>
                          <a:latin typeface="Calibri" panose="020F0502020204030204" pitchFamily="34" charset="0"/>
                          <a:ea typeface="宋体" panose="02010600030101010101" pitchFamily="2" charset="-122"/>
                          <a:cs typeface="Times New Roman" panose="02020603050405020304" pitchFamily="18" charset="0"/>
                        </a:rPr>
                        <a:t>合并</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3039835717"/>
                  </a:ext>
                </a:extLst>
              </a:tr>
              <a:tr h="23749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len(T)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使用函数</a:t>
                      </a:r>
                      <a:r>
                        <a:rPr lang="en-US" sz="1050" kern="100">
                          <a:effectLst/>
                          <a:latin typeface="Calibri" panose="020F0502020204030204" pitchFamily="34" charset="0"/>
                          <a:ea typeface="宋体" panose="02010600030101010101" pitchFamily="2" charset="-122"/>
                          <a:cs typeface="Times New Roman" panose="02020603050405020304" pitchFamily="18" charset="0"/>
                        </a:rPr>
                        <a:t>len()</a:t>
                      </a:r>
                      <a:r>
                        <a:rPr lang="zh-CN" sz="1050" kern="100">
                          <a:effectLst/>
                          <a:latin typeface="Calibri" panose="020F0502020204030204" pitchFamily="34" charset="0"/>
                          <a:ea typeface="宋体" panose="02010600030101010101" pitchFamily="2" charset="-122"/>
                          <a:cs typeface="Times New Roman" panose="02020603050405020304" pitchFamily="18" charset="0"/>
                        </a:rPr>
                        <a:t>测量</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zh-CN" sz="1050" kern="100">
                          <a:effectLst/>
                          <a:latin typeface="Calibri" panose="020F0502020204030204" pitchFamily="34" charset="0"/>
                          <a:ea typeface="宋体" panose="02010600030101010101" pitchFamily="2" charset="-122"/>
                          <a:cs typeface="Times New Roman" panose="02020603050405020304" pitchFamily="18" charset="0"/>
                        </a:rPr>
                        <a:t>返回</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zh-CN" sz="1050" kern="100">
                          <a:effectLst/>
                          <a:latin typeface="Calibri" panose="020F0502020204030204" pitchFamily="34" charset="0"/>
                          <a:ea typeface="宋体" panose="02010600030101010101" pitchFamily="2" charset="-122"/>
                          <a:cs typeface="Times New Roman" panose="02020603050405020304" pitchFamily="18" charset="0"/>
                        </a:rPr>
                        <a:t>元组的长度</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3302492669"/>
                  </a:ext>
                </a:extLst>
              </a:tr>
              <a:tr h="18288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使用运算符</a:t>
                      </a: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zh-CN" sz="1050" kern="100">
                          <a:effectLst/>
                          <a:latin typeface="Calibri" panose="020F0502020204030204" pitchFamily="34" charset="0"/>
                          <a:ea typeface="宋体" panose="02010600030101010101" pitchFamily="2" charset="-122"/>
                          <a:cs typeface="Times New Roman" panose="02020603050405020304" pitchFamily="18" charset="0"/>
                        </a:rPr>
                        <a:t>实现元组重复扩展</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3721406845"/>
                  </a:ext>
                </a:extLst>
              </a:tr>
              <a:tr h="18288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v in 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a:t>
                      </a:r>
                      <a:r>
                        <a:rPr lang="en-US" sz="1050" kern="100">
                          <a:effectLst/>
                          <a:latin typeface="Calibri" panose="020F0502020204030204" pitchFamily="34" charset="0"/>
                          <a:ea typeface="宋体" panose="02010600030101010101" pitchFamily="2" charset="-122"/>
                          <a:cs typeface="Times New Roman" panose="02020603050405020304" pitchFamily="18" charset="0"/>
                        </a:rPr>
                        <a:t>in</a:t>
                      </a:r>
                      <a:r>
                        <a:rPr lang="zh-CN" sz="1050" kern="100">
                          <a:effectLst/>
                          <a:latin typeface="Calibri" panose="020F0502020204030204" pitchFamily="34" charset="0"/>
                          <a:ea typeface="宋体" panose="02010600030101010101" pitchFamily="2" charset="-122"/>
                          <a:cs typeface="Times New Roman" panose="02020603050405020304" pitchFamily="18" charset="0"/>
                        </a:rPr>
                        <a:t>”判断某元素是否在元组里</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2166317967"/>
                  </a:ext>
                </a:extLst>
              </a:tr>
              <a:tr h="182880">
                <a:tc>
                  <a:txBody>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max(T) , min (T)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使用函数</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max()/min()</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返回元组中元素的最大值</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最小值</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720985483"/>
                  </a:ext>
                </a:extLst>
              </a:tr>
              <a:tr h="218440">
                <a:tc>
                  <a:txBody>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T.cout(value)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使用成员函数</a:t>
                      </a:r>
                      <a:r>
                        <a:rPr lang="en-US" sz="1050" kern="100">
                          <a:effectLst/>
                          <a:latin typeface="Calibri" panose="020F0502020204030204" pitchFamily="34" charset="0"/>
                          <a:ea typeface="宋体" panose="02010600030101010101" pitchFamily="2" charset="-122"/>
                          <a:cs typeface="Times New Roman" panose="02020603050405020304" pitchFamily="18" charset="0"/>
                        </a:rPr>
                        <a:t>count()</a:t>
                      </a:r>
                      <a:r>
                        <a:rPr lang="zh-CN" sz="1050" kern="100">
                          <a:effectLst/>
                          <a:latin typeface="Calibri" panose="020F0502020204030204" pitchFamily="34" charset="0"/>
                          <a:ea typeface="宋体" panose="02010600030101010101" pitchFamily="2" charset="-122"/>
                          <a:cs typeface="Times New Roman" panose="02020603050405020304" pitchFamily="18" charset="0"/>
                        </a:rPr>
                        <a:t>统计某个值在元组中出现的次数</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971666524"/>
                  </a:ext>
                </a:extLst>
              </a:tr>
              <a:tr h="182880">
                <a:tc>
                  <a:txBody>
                    <a:bodyPr/>
                    <a:lstStyle/>
                    <a:p>
                      <a:pPr algn="just">
                        <a:spcAft>
                          <a:spcPts val="0"/>
                        </a:spcAft>
                      </a:pPr>
                      <a:r>
                        <a:rPr lang="en-US" sz="1050" kern="100" dirty="0" err="1">
                          <a:effectLst/>
                          <a:latin typeface="Calibri" panose="020F0502020204030204" pitchFamily="34" charset="0"/>
                          <a:ea typeface="宋体" panose="02010600030101010101" pitchFamily="2" charset="-122"/>
                          <a:cs typeface="Times New Roman" panose="02020603050405020304" pitchFamily="18" charset="0"/>
                        </a:rPr>
                        <a:t>T.index</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(value,[start])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tc>
                  <a:txBody>
                    <a:bodyPr/>
                    <a:lstStyle/>
                    <a:p>
                      <a:pPr algn="just">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使用成员函数</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index()</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查找某个元素在元组中的索引值，默认返回第</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个索引</a:t>
                      </a:r>
                    </a:p>
                  </a:txBody>
                  <a:tcPr marL="27305" marR="9525" marT="9525" marB="0">
                    <a:lnL w="12700" cap="flat" cmpd="sng" algn="ctr">
                      <a:solidFill>
                        <a:srgbClr val="08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tcPr>
                </a:tc>
                <a:extLst>
                  <a:ext uri="{0D108BD9-81ED-4DB2-BD59-A6C34878D82A}">
                    <a16:rowId xmlns:a16="http://schemas.microsoft.com/office/drawing/2014/main" val="1173261186"/>
                  </a:ext>
                </a:extLst>
              </a:tr>
            </a:tbl>
          </a:graphicData>
        </a:graphic>
      </p:graphicFrame>
      <p:sp>
        <p:nvSpPr>
          <p:cNvPr id="14" name="Rectangle 2"/>
          <p:cNvSpPr>
            <a:spLocks noChangeArrowheads="1"/>
          </p:cNvSpPr>
          <p:nvPr/>
        </p:nvSpPr>
        <p:spPr bwMode="auto">
          <a:xfrm>
            <a:off x="395536" y="6309320"/>
            <a:ext cx="91718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000" dirty="0">
                <a:latin typeface="Calibri" panose="020F0502020204030204" pitchFamily="34" charset="0"/>
                <a:ea typeface="宋体" panose="02010600030101010101" pitchFamily="2" charset="-122"/>
                <a:cs typeface="Times New Roman" panose="02020603050405020304" pitchFamily="18" charset="0"/>
              </a:rPr>
              <a:t>参考</a:t>
            </a:r>
            <a:r>
              <a:rPr kumimoji="0" lang="zh-CN"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原文链接：</a:t>
            </a: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hlinkClick r:id="rId3"/>
              </a:rPr>
              <a:t>https://blog.csdn.net/wenhao_ir/article/details/125407815</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897919"/>
      </p:ext>
    </p:extLst>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67586"/>
          <p:cNvSpPr>
            <a:spLocks noGrp="1"/>
          </p:cNvSpPr>
          <p:nvPr>
            <p:ph idx="1"/>
          </p:nvPr>
        </p:nvSpPr>
        <p:spPr>
          <a:xfrm>
            <a:off x="812884" y="1434553"/>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sym typeface="Arial" panose="020B0604020202020204" pitchFamily="34" charset="0"/>
              </a:rPr>
              <a:t>使用tuple函数将其他序列转换为元组</a:t>
            </a:r>
          </a:p>
          <a:p>
            <a:pPr>
              <a:lnSpc>
                <a:spcPct val="90000"/>
              </a:lnSpc>
              <a:buClr>
                <a:srgbClr val="3333CC"/>
              </a:buClr>
              <a:buSzPct val="90000"/>
              <a:buNone/>
            </a:pPr>
            <a:endParaRPr lang="en-US" altLang="zh-CN" sz="1500" dirty="0">
              <a:sym typeface="Arial" panose="020B0604020202020204" pitchFamily="34" charset="0"/>
            </a:endParaRPr>
          </a:p>
          <a:p>
            <a:pPr>
              <a:lnSpc>
                <a:spcPct val="90000"/>
              </a:lnSpc>
              <a:buClr>
                <a:srgbClr val="3333CC"/>
              </a:buClr>
              <a:buSzPct val="90000"/>
              <a:buNone/>
            </a:pPr>
            <a:r>
              <a:rPr lang="en-US" altLang="zh-CN" sz="1350" dirty="0">
                <a:latin typeface="Consolas" panose="020B0609020204030204" charset="0"/>
                <a:sym typeface="Arial" panose="020B0604020202020204" pitchFamily="34" charset="0"/>
              </a:rPr>
              <a:t>&gt;&gt;&gt; tuple('</a:t>
            </a:r>
            <a:r>
              <a:rPr lang="en-US" altLang="zh-CN" sz="1350" dirty="0" err="1">
                <a:latin typeface="Consolas" panose="020B0609020204030204" charset="0"/>
                <a:sym typeface="Arial" panose="020B0604020202020204" pitchFamily="34" charset="0"/>
              </a:rPr>
              <a:t>abcdefg</a:t>
            </a:r>
            <a:r>
              <a:rPr lang="en-US" altLang="zh-CN" sz="1350" dirty="0">
                <a:latin typeface="Consolas" panose="020B0609020204030204" charset="0"/>
                <a:sym typeface="Arial" panose="020B0604020202020204" pitchFamily="34" charset="0"/>
              </a:rPr>
              <a:t>')                    </a:t>
            </a:r>
            <a:r>
              <a:rPr lang="en-US" altLang="zh-CN" sz="1350" dirty="0">
                <a:solidFill>
                  <a:srgbClr val="0000FF"/>
                </a:solidFill>
                <a:latin typeface="Consolas" panose="020B0609020204030204" charset="0"/>
                <a:sym typeface="Arial" panose="020B0604020202020204" pitchFamily="34" charset="0"/>
              </a:rPr>
              <a:t>#</a:t>
            </a:r>
            <a:r>
              <a:rPr lang="zh-CN" altLang="en-US" sz="1350" dirty="0">
                <a:solidFill>
                  <a:srgbClr val="0000FF"/>
                </a:solidFill>
                <a:latin typeface="Consolas" panose="020B0609020204030204" charset="0"/>
                <a:sym typeface="Arial" panose="020B0604020202020204" pitchFamily="34" charset="0"/>
              </a:rPr>
              <a:t>把字符串转换为元组</a:t>
            </a:r>
          </a:p>
          <a:p>
            <a:pPr>
              <a:lnSpc>
                <a:spcPct val="90000"/>
              </a:lnSpc>
              <a:buClr>
                <a:srgbClr val="3333CC"/>
              </a:buClr>
              <a:buSzPct val="90000"/>
              <a:buNone/>
            </a:pPr>
            <a:r>
              <a:rPr lang="en-US" altLang="zh-CN" sz="1350" dirty="0">
                <a:solidFill>
                  <a:srgbClr val="0000FF"/>
                </a:solidFill>
                <a:latin typeface="Consolas" panose="020B0609020204030204" charset="0"/>
              </a:rPr>
              <a:t>('a', 'b', 'c', 'd', 'e', 'f', 'g')</a:t>
            </a:r>
          </a:p>
          <a:p>
            <a:pPr>
              <a:lnSpc>
                <a:spcPct val="90000"/>
              </a:lnSpc>
              <a:buSzPct val="90000"/>
              <a:buNone/>
            </a:pPr>
            <a:r>
              <a:rPr lang="en-US" altLang="zh-CN" sz="1350" dirty="0">
                <a:latin typeface="Consolas" panose="020B0609020204030204" charset="0"/>
              </a:rPr>
              <a:t>&gt;&gt;&gt; aList</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tuple(aList)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把列表转换为元组</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s = tuple()                         </a:t>
            </a:r>
            <a:r>
              <a:rPr lang="en-US" altLang="zh-CN" sz="1350" dirty="0">
                <a:solidFill>
                  <a:srgbClr val="0000FF"/>
                </a:solidFill>
                <a:latin typeface="Consolas" panose="020B0609020204030204" charset="0"/>
              </a:rPr>
              <a:t>#空元组</a:t>
            </a:r>
          </a:p>
          <a:p>
            <a:pPr>
              <a:lnSpc>
                <a:spcPct val="90000"/>
              </a:lnSpc>
              <a:buSzPct val="90000"/>
              <a:buNone/>
            </a:pPr>
            <a:r>
              <a:rPr lang="en-US" altLang="zh-CN" sz="1350" dirty="0">
                <a:latin typeface="Consolas" panose="020B0609020204030204" charset="0"/>
              </a:rPr>
              <a:t>&gt;&gt;&gt; s</a:t>
            </a:r>
          </a:p>
          <a:p>
            <a:pPr>
              <a:lnSpc>
                <a:spcPct val="90000"/>
              </a:lnSpc>
              <a:buSzPct val="90000"/>
              <a:buNone/>
            </a:pPr>
            <a:r>
              <a:rPr lang="en-US" altLang="zh-CN" sz="1350" dirty="0">
                <a:solidFill>
                  <a:srgbClr val="0000FF"/>
                </a:solidFill>
                <a:latin typeface="Consolas" panose="020B0609020204030204" charset="0"/>
              </a:rPr>
              <a:t>()</a:t>
            </a:r>
          </a:p>
          <a:p>
            <a:pPr>
              <a:lnSpc>
                <a:spcPct val="90000"/>
              </a:lnSpc>
              <a:buClr>
                <a:srgbClr val="FF0000"/>
              </a:buClr>
              <a:buSzPct val="90000"/>
              <a:buFont typeface="Wingdings" panose="05000000000000000000" pitchFamily="2" charset="2"/>
              <a:buChar char="n"/>
            </a:pPr>
            <a:r>
              <a:rPr lang="zh-CN" altLang="en-US" sz="2400" b="1" dirty="0"/>
              <a:t>使用</a:t>
            </a:r>
            <a:r>
              <a:rPr lang="en-US" altLang="zh-CN" sz="2400" b="1" dirty="0"/>
              <a:t>del</a:t>
            </a:r>
            <a:r>
              <a:rPr lang="zh-CN" altLang="en-US" sz="2400" b="1" dirty="0"/>
              <a:t>可以删除元组对象，</a:t>
            </a:r>
            <a:r>
              <a:rPr lang="zh-CN" altLang="en-US" sz="2400" b="1" dirty="0">
                <a:solidFill>
                  <a:srgbClr val="FF0000"/>
                </a:solidFill>
              </a:rPr>
              <a:t>不能删除元组中的元素</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solidFill>
                      <a:srgbClr val="FFC000"/>
                    </a:solidFill>
                    <a:latin typeface="Times New Roman" pitchFamily="18" charset="0"/>
                    <a:ea typeface="黑体" pitchFamily="49" charset="-122"/>
                  </a:rPr>
                  <a:t>元组</a:t>
                </a:r>
                <a:endParaRPr lang="zh-CN" altLang="en-US" sz="3600" b="1" dirty="0">
                  <a:solidFill>
                    <a:srgbClr val="FFC000"/>
                  </a:solidFill>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595856"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  </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spTree>
    <p:extLst>
      <p:ext uri="{BB962C8B-B14F-4D97-AF65-F5344CB8AC3E}">
        <p14:creationId xmlns:p14="http://schemas.microsoft.com/office/powerpoint/2010/main" val="518714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68610"/>
          <p:cNvSpPr>
            <a:spLocks noGrp="1"/>
          </p:cNvSpPr>
          <p:nvPr>
            <p:ph idx="1"/>
          </p:nvPr>
        </p:nvSpPr>
        <p:spPr>
          <a:xfrm>
            <a:off x="611560" y="1434553"/>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t>元组一旦定义就</a:t>
            </a:r>
            <a:r>
              <a:rPr lang="zh-CN" altLang="en-US" sz="2000" dirty="0">
                <a:solidFill>
                  <a:srgbClr val="FF0000"/>
                </a:solidFill>
              </a:rPr>
              <a:t>不允许更改</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append()</a:t>
            </a:r>
            <a:r>
              <a:rPr lang="zh-CN" altLang="en-US" sz="2000" dirty="0"/>
              <a:t>、</a:t>
            </a:r>
            <a:r>
              <a:rPr lang="en-US" altLang="zh-CN" sz="2000" dirty="0"/>
              <a:t>extend()</a:t>
            </a:r>
            <a:r>
              <a:rPr lang="zh-CN" altLang="en-US" sz="2000" dirty="0"/>
              <a:t>和</a:t>
            </a:r>
            <a:r>
              <a:rPr lang="en-US" altLang="zh-CN" sz="2000" dirty="0"/>
              <a:t>insert()</a:t>
            </a:r>
            <a:r>
              <a:rPr lang="zh-CN" altLang="en-US" sz="2000" dirty="0"/>
              <a:t>等方法，</a:t>
            </a:r>
            <a:r>
              <a:rPr lang="zh-CN" altLang="en-US" sz="2000" dirty="0">
                <a:solidFill>
                  <a:srgbClr val="FF0000"/>
                </a:solidFill>
              </a:rPr>
              <a:t>无法向元组中添加元素</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remove()</a:t>
            </a:r>
            <a:r>
              <a:rPr lang="zh-CN" altLang="en-US" sz="2000" dirty="0"/>
              <a:t>或</a:t>
            </a:r>
            <a:r>
              <a:rPr lang="en-US" altLang="zh-CN" sz="2000" dirty="0"/>
              <a:t>pop()</a:t>
            </a:r>
            <a:r>
              <a:rPr lang="zh-CN" altLang="en-US" sz="2000" dirty="0"/>
              <a:t>方法，也无法对元组元素进行</a:t>
            </a:r>
            <a:r>
              <a:rPr lang="en-US" altLang="zh-CN" sz="2000" dirty="0"/>
              <a:t>del</a:t>
            </a:r>
            <a:r>
              <a:rPr lang="zh-CN" altLang="en-US" sz="2000" dirty="0"/>
              <a:t>操作，</a:t>
            </a:r>
            <a:r>
              <a:rPr lang="zh-CN" altLang="en-US" sz="2000" dirty="0">
                <a:solidFill>
                  <a:srgbClr val="FF0000"/>
                </a:solidFill>
              </a:rPr>
              <a:t>不能从元组中删除元素</a:t>
            </a:r>
            <a:r>
              <a:rPr lang="zh-CN" altLang="en-US" sz="2000" dirty="0"/>
              <a:t>。</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元组与列表的区别</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9634"/>
          <p:cNvSpPr txBox="1">
            <a:spLocks/>
          </p:cNvSpPr>
          <p:nvPr/>
        </p:nvSpPr>
        <p:spPr bwMode="auto">
          <a:xfrm>
            <a:off x="535779" y="393305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元组的速度比列表更快</a:t>
            </a:r>
            <a:r>
              <a:rPr lang="zh-CN" altLang="en-US" sz="2000" dirty="0"/>
              <a:t>。如果定义了一系列常量值，而所需做的仅是对它进行遍历，那么一般使用元组而不用列表。</a:t>
            </a:r>
          </a:p>
          <a:p>
            <a:pPr>
              <a:spcBef>
                <a:spcPts val="1200"/>
              </a:spcBef>
              <a:spcAft>
                <a:spcPts val="0"/>
              </a:spcAft>
              <a:buClr>
                <a:srgbClr val="FF0000"/>
              </a:buClr>
              <a:buSzPct val="90000"/>
              <a:buFont typeface="Wingdings" panose="05000000000000000000" pitchFamily="2" charset="2"/>
              <a:buChar char="n"/>
            </a:pPr>
            <a:r>
              <a:rPr lang="zh-CN" altLang="en-US" sz="2000" dirty="0"/>
              <a:t>元组对不需要改变的数据进行“写保护”将使得代码</a:t>
            </a:r>
            <a:r>
              <a:rPr lang="zh-CN" altLang="en-US" sz="2000" dirty="0">
                <a:solidFill>
                  <a:srgbClr val="FF0000"/>
                </a:solidFill>
              </a:rPr>
              <a:t>更加安全</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元组可用作字典的</a:t>
            </a:r>
            <a:r>
              <a:rPr lang="en-US" altLang="zh-CN" sz="2000" dirty="0">
                <a:solidFill>
                  <a:srgbClr val="FF0000"/>
                </a:solidFill>
              </a:rPr>
              <a:t>“</a:t>
            </a:r>
            <a:r>
              <a:rPr lang="zh-CN" altLang="en-US" sz="2000" dirty="0">
                <a:solidFill>
                  <a:srgbClr val="FF0000"/>
                </a:solidFill>
              </a:rPr>
              <a:t>键</a:t>
            </a:r>
            <a:r>
              <a:rPr lang="en-US" altLang="zh-CN" sz="2000" dirty="0">
                <a:solidFill>
                  <a:srgbClr val="FF0000"/>
                </a:solidFill>
              </a:rPr>
              <a:t>”</a:t>
            </a:r>
            <a:r>
              <a:rPr lang="zh-CN" altLang="en-US" sz="2000" dirty="0">
                <a:solidFill>
                  <a:srgbClr val="FF0000"/>
                </a:solidFill>
              </a:rPr>
              <a:t>，也可以作为集合的元素</a:t>
            </a:r>
            <a:r>
              <a:rPr lang="zh-CN" altLang="en-US" sz="2000" dirty="0"/>
              <a:t>。列表永远不能当做字典键使用，也不能作为集合的元素，因为列表不是不可变的。</a:t>
            </a:r>
          </a:p>
        </p:txBody>
      </p:sp>
      <p:sp>
        <p:nvSpPr>
          <p:cNvPr id="12" name="矩形 11"/>
          <p:cNvSpPr/>
          <p:nvPr/>
        </p:nvSpPr>
        <p:spPr>
          <a:xfrm>
            <a:off x="405642" y="3357883"/>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元组的优点</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47</a:t>
            </a:fld>
            <a:endParaRPr lang="zh-CN" altLang="en-US" dirty="0"/>
          </a:p>
        </p:txBody>
      </p:sp>
    </p:spTree>
    <p:extLst>
      <p:ext uri="{BB962C8B-B14F-4D97-AF65-F5344CB8AC3E}">
        <p14:creationId xmlns:p14="http://schemas.microsoft.com/office/powerpoint/2010/main" val="41529001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70658"/>
          <p:cNvSpPr>
            <a:spLocks noGrp="1"/>
          </p:cNvSpPr>
          <p:nvPr>
            <p:ph idx="1"/>
          </p:nvPr>
        </p:nvSpPr>
        <p:spPr>
          <a:xfrm>
            <a:off x="812884"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当函数或方法返回元组时，将元组中值赋给变量序列中的变量，这个过程就叫做序列解包。</a:t>
            </a:r>
            <a:endParaRPr lang="en-US" altLang="zh-CN" sz="2400" b="1" dirty="0"/>
          </a:p>
          <a:p>
            <a:pPr>
              <a:lnSpc>
                <a:spcPct val="80000"/>
              </a:lnSpc>
              <a:buClr>
                <a:srgbClr val="FF0000"/>
              </a:buClr>
              <a:buSzPct val="90000"/>
              <a:buFont typeface="Wingdings" panose="05000000000000000000" pitchFamily="2" charset="2"/>
              <a:buChar char="n"/>
            </a:pPr>
            <a:r>
              <a:rPr lang="zh-CN" altLang="en-US" sz="2400" b="1" dirty="0"/>
              <a:t>可以使用序列解包功能对多个变量同时赋值</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504176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r>
              <a:rPr lang="en-US" altLang="zh-CN" sz="2800" b="1" dirty="0">
                <a:latin typeface="Times New Roman" panose="02020603050405020304" pitchFamily="18" charset="0"/>
                <a:ea typeface="仿宋" panose="02010609060101010101" pitchFamily="49" charset="-122"/>
              </a:rPr>
              <a:t>(</a:t>
            </a:r>
            <a:r>
              <a:rPr lang="en-US" altLang="zh-CN" sz="2400" dirty="0">
                <a:solidFill>
                  <a:srgbClr val="0000FF"/>
                </a:solidFill>
              </a:rPr>
              <a:t>sequence unpacking</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899592" y="2784664"/>
            <a:ext cx="8756193" cy="3844129"/>
          </a:xfrm>
          <a:prstGeom prst="rect">
            <a:avLst/>
          </a:prstGeom>
        </p:spPr>
        <p:txBody>
          <a:bodyPr wrap="square">
            <a:spAutoFit/>
          </a:bodyPr>
          <a:lstStyle/>
          <a:p>
            <a:pPr>
              <a:lnSpc>
                <a:spcPct val="80000"/>
              </a:lnSpc>
              <a:buClr>
                <a:srgbClr val="008000"/>
              </a:buClr>
              <a:buSzPct val="90000"/>
              <a:buNone/>
            </a:pPr>
            <a:r>
              <a:rPr lang="en-US" altLang="zh-CN" sz="1600" dirty="0">
                <a:latin typeface="Consolas" panose="020B0609020204030204" charset="0"/>
              </a:rPr>
              <a:t>&gt;&gt;&gt; x, y, z = 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多个变量同时赋值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t>
            </a:r>
            <a:r>
              <a:rPr lang="en-US" altLang="zh-CN" sz="1600" dirty="0" err="1">
                <a:latin typeface="Consolas" panose="020B0609020204030204" charset="0"/>
              </a:rPr>
              <a:t>v_tuple</a:t>
            </a:r>
            <a:r>
              <a:rPr lang="en-US" altLang="zh-CN" sz="1600" dirty="0">
                <a:latin typeface="Consolas" panose="020B0609020204030204" charset="0"/>
              </a:rPr>
              <a:t> = (False, 3.5, 'exp')</a:t>
            </a: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可以对range对象进行序列解包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iter</a:t>
            </a:r>
            <a:r>
              <a:rPr lang="en-US" altLang="zh-CN" sz="1600" dirty="0">
                <a:latin typeface="Consolas" panose="020B0609020204030204" charset="0"/>
              </a:rPr>
              <a:t>([1,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使用迭代器对象进行序列解包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map(</a:t>
            </a:r>
            <a:r>
              <a:rPr lang="en-US" altLang="zh-CN" sz="1600" dirty="0" err="1">
                <a:latin typeface="Consolas" panose="020B0609020204030204" charset="0"/>
              </a:rPr>
              <a:t>str</a:t>
            </a:r>
            <a:r>
              <a:rPr lang="en-US" altLang="zh-CN" sz="1600" dirty="0">
                <a:latin typeface="Consolas" panose="020B0609020204030204" charset="0"/>
              </a:rPr>
              <a:t>,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使用可迭代的map对象进行序列解包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 b, a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交换两个变量的值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sorted([1, 3, 2])   </a:t>
            </a:r>
            <a:r>
              <a:rPr lang="en-US" altLang="zh-CN" sz="1600" dirty="0">
                <a:solidFill>
                  <a:srgbClr val="0000FF"/>
                </a:solidFill>
                <a:latin typeface="Consolas" panose="020B0609020204030204" charset="0"/>
              </a:rPr>
              <a:t>#sorted()</a:t>
            </a:r>
            <a:r>
              <a:rPr lang="en-US" altLang="zh-CN" sz="1600" dirty="0" err="1">
                <a:solidFill>
                  <a:srgbClr val="0000FF"/>
                </a:solidFill>
                <a:latin typeface="Consolas" panose="020B0609020204030204" charset="0"/>
              </a:rPr>
              <a:t>函数返回排序后的列表</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c = 'ABC'               </a:t>
            </a:r>
            <a:r>
              <a:rPr lang="en-US" altLang="zh-CN" sz="1600" dirty="0">
                <a:solidFill>
                  <a:srgbClr val="0000FF"/>
                </a:solidFill>
                <a:latin typeface="Consolas" panose="020B0609020204030204" charset="0"/>
              </a:rPr>
              <a:t>#字符串也支持序列解包</a:t>
            </a:r>
          </a:p>
          <a:p>
            <a:pPr>
              <a:spcBef>
                <a:spcPts val="600"/>
              </a:spcBef>
              <a:buClr>
                <a:srgbClr val="008000"/>
              </a:buClr>
              <a:buSzPct val="90000"/>
              <a:buNone/>
            </a:pPr>
            <a:r>
              <a:rPr lang="en-US" altLang="zh-CN" sz="1600" dirty="0">
                <a:latin typeface="Consolas" panose="020B0609020204030204" charset="0"/>
              </a:rPr>
              <a:t>&gt;&gt;&gt; x = [1, 2, 3, 4, 5, 6]</a:t>
            </a:r>
          </a:p>
          <a:p>
            <a:pPr>
              <a:spcBef>
                <a:spcPts val="600"/>
              </a:spcBef>
              <a:buClr>
                <a:srgbClr val="008000"/>
              </a:buClr>
              <a:buSzPct val="90000"/>
              <a:buNone/>
            </a:pPr>
            <a:r>
              <a:rPr lang="en-US" altLang="zh-CN" sz="1600" dirty="0">
                <a:latin typeface="Consolas" panose="020B0609020204030204" charset="0"/>
              </a:rPr>
              <a:t>&gt;&gt;&gt; x[:3] = map(</a:t>
            </a:r>
            <a:r>
              <a:rPr lang="en-US" altLang="zh-CN" sz="1600" dirty="0" err="1">
                <a:latin typeface="Consolas" panose="020B0609020204030204" charset="0"/>
              </a:rPr>
              <a:t>str</a:t>
            </a:r>
            <a:r>
              <a:rPr lang="en-US" altLang="zh-CN" sz="1600" dirty="0">
                <a:latin typeface="Consolas" panose="020B0609020204030204" charset="0"/>
              </a:rPr>
              <a:t>, range(5))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切片也支持序列解包</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48</a:t>
            </a:fld>
            <a:endParaRPr lang="zh-CN" altLang="en-US" dirty="0"/>
          </a:p>
        </p:txBody>
      </p:sp>
    </p:spTree>
    <p:extLst>
      <p:ext uri="{BB962C8B-B14F-4D97-AF65-F5344CB8AC3E}">
        <p14:creationId xmlns:p14="http://schemas.microsoft.com/office/powerpoint/2010/main" val="25079741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71682"/>
          <p:cNvSpPr>
            <a:spLocks noGrp="1"/>
          </p:cNvSpPr>
          <p:nvPr>
            <p:ph idx="1"/>
          </p:nvPr>
        </p:nvSpPr>
        <p:spPr>
          <a:xfrm>
            <a:off x="793859" y="1434553"/>
            <a:ext cx="8229600" cy="4678451"/>
          </a:xfrm>
        </p:spPr>
        <p:txBody>
          <a:bodyPr anchor="t"/>
          <a:lstStyle/>
          <a:p>
            <a:pPr>
              <a:lnSpc>
                <a:spcPct val="90000"/>
              </a:lnSpc>
              <a:buClr>
                <a:srgbClr val="FF0000"/>
              </a:buClr>
              <a:buSzPct val="90000"/>
              <a:buFont typeface="Wingdings" panose="05000000000000000000" charset="0"/>
              <a:buChar char="n"/>
            </a:pPr>
            <a:r>
              <a:rPr lang="zh-CN" altLang="en-GB" sz="2400" b="1" dirty="0"/>
              <a:t>序列解包遍历多个序列</a:t>
            </a:r>
          </a:p>
          <a:p>
            <a:pPr>
              <a:lnSpc>
                <a:spcPct val="90000"/>
              </a:lnSpc>
              <a:buSzPct val="90000"/>
              <a:buNone/>
            </a:pPr>
            <a:endParaRPr lang="en-GB" altLang="en-US" sz="1500" dirty="0"/>
          </a:p>
          <a:p>
            <a:pPr>
              <a:spcBef>
                <a:spcPts val="600"/>
              </a:spcBef>
              <a:buClr>
                <a:srgbClr val="FF0000"/>
              </a:buClr>
              <a:buSzPct val="90000"/>
              <a:buFont typeface="Wingdings" panose="05000000000000000000" pitchFamily="2" charset="2"/>
              <a:buChar char="ü"/>
            </a:pPr>
            <a:r>
              <a:rPr lang="en-GB" altLang="en-US" sz="1600" b="1" dirty="0">
                <a:latin typeface="Consolas" panose="020B0609020204030204" charset="0"/>
              </a:rPr>
              <a:t>&gt;&gt;&gt; keys = ['a', 'b', 'c', 'd']</a:t>
            </a:r>
          </a:p>
          <a:p>
            <a:pPr>
              <a:spcBef>
                <a:spcPts val="600"/>
              </a:spcBef>
              <a:buSzPct val="90000"/>
              <a:buNone/>
            </a:pPr>
            <a:r>
              <a:rPr lang="en-GB" altLang="en-US" sz="1600" b="1" dirty="0">
                <a:latin typeface="Consolas" panose="020B0609020204030204" charset="0"/>
              </a:rPr>
              <a:t>   &gt;&gt;&gt; values = [1, 2, 3, 4]</a:t>
            </a:r>
          </a:p>
          <a:p>
            <a:pPr>
              <a:spcBef>
                <a:spcPts val="600"/>
              </a:spcBef>
              <a:buSzPct val="90000"/>
              <a:buNone/>
            </a:pPr>
            <a:r>
              <a:rPr lang="en-GB" altLang="en-US" sz="1600" b="1" dirty="0">
                <a:latin typeface="Consolas" panose="020B0609020204030204" charset="0"/>
              </a:rPr>
              <a:t>   &gt;&gt;&gt; for k, v in zip(keys, values):</a:t>
            </a:r>
          </a:p>
          <a:p>
            <a:pPr>
              <a:spcBef>
                <a:spcPts val="600"/>
              </a:spcBef>
              <a:buSzPct val="90000"/>
              <a:buNone/>
            </a:pPr>
            <a:r>
              <a:rPr lang="en-GB" altLang="en-US" sz="1600" b="1" dirty="0">
                <a:latin typeface="Consolas" panose="020B0609020204030204" charset="0"/>
              </a:rPr>
              <a:t>	    print((k, v), end=' ')</a:t>
            </a:r>
          </a:p>
          <a:p>
            <a:pPr>
              <a:spcBef>
                <a:spcPts val="600"/>
              </a:spcBef>
              <a:buSzPct val="90000"/>
              <a:buNone/>
            </a:pPr>
            <a:endParaRPr lang="en-GB" altLang="en-US" sz="1400" b="1" dirty="0">
              <a:latin typeface="Consolas" panose="020B0609020204030204" charset="0"/>
            </a:endParaRPr>
          </a:p>
          <a:p>
            <a:pPr>
              <a:spcBef>
                <a:spcPts val="600"/>
              </a:spcBef>
              <a:buSzPct val="90000"/>
              <a:buNone/>
            </a:pPr>
            <a:r>
              <a:rPr lang="en-GB" altLang="en-US" sz="1400" b="1" dirty="0">
                <a:solidFill>
                  <a:srgbClr val="0000FF"/>
                </a:solidFill>
                <a:latin typeface="Consolas" panose="020B0609020204030204" charset="0"/>
              </a:rPr>
              <a:t>   ('a', 1) ('b', 2) ('c', 3) ('d', 4) </a:t>
            </a:r>
          </a:p>
          <a:p>
            <a:pPr>
              <a:lnSpc>
                <a:spcPct val="90000"/>
              </a:lnSpc>
              <a:buSzPct val="90000"/>
              <a:buNone/>
            </a:pPr>
            <a:endParaRPr lang="en-GB" altLang="en-US" sz="1400" b="1" dirty="0"/>
          </a:p>
          <a:p>
            <a:pPr>
              <a:lnSpc>
                <a:spcPct val="90000"/>
              </a:lnSpc>
              <a:buSzPct val="90000"/>
              <a:buFont typeface="Wingdings" panose="05000000000000000000" pitchFamily="2" charset="2"/>
              <a:buChar char="•"/>
            </a:pPr>
            <a:endParaRPr lang="zh-CN" altLang="en-US" sz="1400" b="1"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spTree>
    <p:extLst>
      <p:ext uri="{BB962C8B-B14F-4D97-AF65-F5344CB8AC3E}">
        <p14:creationId xmlns:p14="http://schemas.microsoft.com/office/powerpoint/2010/main" val="17299197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2279240504"/>
              </p:ext>
            </p:extLst>
          </p:nvPr>
        </p:nvGraphicFramePr>
        <p:xfrm>
          <a:off x="179512" y="1563068"/>
          <a:ext cx="8851622" cy="4290228"/>
        </p:xfrm>
        <a:graphic>
          <a:graphicData uri="http://schemas.openxmlformats.org/drawingml/2006/table">
            <a:tbl>
              <a:tblPr firstRow="1" bandRow="1">
                <a:tableStyleId>{5940675A-B579-460E-94D1-54222C63F5DA}</a:tableStyleId>
              </a:tblPr>
              <a:tblGrid>
                <a:gridCol w="1956608">
                  <a:extLst>
                    <a:ext uri="{9D8B030D-6E8A-4147-A177-3AD203B41FA5}">
                      <a16:colId xmlns:a16="http://schemas.microsoft.com/office/drawing/2014/main" val="20000"/>
                    </a:ext>
                  </a:extLst>
                </a:gridCol>
                <a:gridCol w="1884112">
                  <a:extLst>
                    <a:ext uri="{9D8B030D-6E8A-4147-A177-3AD203B41FA5}">
                      <a16:colId xmlns:a16="http://schemas.microsoft.com/office/drawing/2014/main" val="20001"/>
                    </a:ext>
                  </a:extLst>
                </a:gridCol>
                <a:gridCol w="1778519">
                  <a:extLst>
                    <a:ext uri="{9D8B030D-6E8A-4147-A177-3AD203B41FA5}">
                      <a16:colId xmlns:a16="http://schemas.microsoft.com/office/drawing/2014/main" val="20002"/>
                    </a:ext>
                  </a:extLst>
                </a:gridCol>
                <a:gridCol w="1958972">
                  <a:extLst>
                    <a:ext uri="{9D8B030D-6E8A-4147-A177-3AD203B41FA5}">
                      <a16:colId xmlns:a16="http://schemas.microsoft.com/office/drawing/2014/main" val="20003"/>
                    </a:ext>
                  </a:extLst>
                </a:gridCol>
                <a:gridCol w="1273411">
                  <a:extLst>
                    <a:ext uri="{9D8B030D-6E8A-4147-A177-3AD203B41FA5}">
                      <a16:colId xmlns:a16="http://schemas.microsoft.com/office/drawing/2014/main" val="20004"/>
                    </a:ext>
                  </a:extLst>
                </a:gridCol>
              </a:tblGrid>
              <a:tr h="281437">
                <a:tc>
                  <a:txBody>
                    <a:bodyPr/>
                    <a:lstStyle/>
                    <a:p>
                      <a:pPr algn="ctr">
                        <a:buNone/>
                      </a:pPr>
                      <a:r>
                        <a:rPr lang="en-US" altLang="zh-CN" sz="1600" b="1" dirty="0">
                          <a:latin typeface="宋体" panose="02010600030101010101" pitchFamily="2" charset="-122"/>
                          <a:ea typeface="宋体" panose="02010600030101010101" pitchFamily="2" charset="-122"/>
                          <a:cs typeface="宋体" panose="02010600030101010101" pitchFamily="2" charset="-122"/>
                        </a:rPr>
                        <a:t> </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元组</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字典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集合</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list</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tuple</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err="1">
                          <a:solidFill>
                            <a:srgbClr val="0000FF"/>
                          </a:solidFill>
                          <a:latin typeface="宋体" panose="02010600030101010101" pitchFamily="2" charset="-122"/>
                          <a:ea typeface="宋体" panose="02010600030101010101" pitchFamily="2" charset="-122"/>
                          <a:cs typeface="宋体" panose="02010600030101010101" pitchFamily="2" charset="-122"/>
                        </a:rPr>
                        <a:t>dict</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set</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定界符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方括号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圆括号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1437">
                <a:tc>
                  <a:txBody>
                    <a:bodyPr/>
                    <a:lstStyle/>
                    <a:p>
                      <a:pPr algn="ctr">
                        <a:buNone/>
                      </a:pPr>
                      <a:r>
                        <a:rPr lang="zh-CN" altLang="en-US" sz="1600" b="1" dirty="0">
                          <a:latin typeface="宋体" panose="02010600030101010101" pitchFamily="2" charset="-122"/>
                          <a:ea typeface="宋体" panose="02010600030101010101" pitchFamily="2" charset="-122"/>
                          <a:cs typeface="宋体" panose="02010600030101010101" pitchFamily="2" charset="-122"/>
                        </a:rPr>
                        <a:t>是否有序</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24">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916">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161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828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很慢</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161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尾部操作快</a:t>
                      </a:r>
                    </a:p>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矩形 9"/>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Tree>
    <p:extLst>
      <p:ext uri="{BB962C8B-B14F-4D97-AF65-F5344CB8AC3E}">
        <p14:creationId xmlns:p14="http://schemas.microsoft.com/office/powerpoint/2010/main" val="2289451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812884" y="3863117"/>
            <a:ext cx="8229600" cy="4678451"/>
          </a:xfrm>
        </p:spPr>
        <p:txBody>
          <a:bodyPr anchor="t"/>
          <a:lstStyle/>
          <a:p>
            <a:pPr>
              <a:spcBef>
                <a:spcPts val="300"/>
              </a:spcBef>
              <a:buClr>
                <a:srgbClr val="FF0000"/>
              </a:buClr>
              <a:buSzPct val="90000"/>
              <a:buFont typeface="Wingdings" panose="05000000000000000000" pitchFamily="2" charset="2"/>
              <a:buChar char="ü"/>
            </a:pPr>
            <a:r>
              <a:rPr lang="en-US" altLang="zh-CN" sz="1600" dirty="0">
                <a:latin typeface="Consolas" panose="020B0609020204030204" charset="0"/>
              </a:rPr>
              <a:t>&gt;&gt;&gt; aList = [1,2,3]</a:t>
            </a:r>
          </a:p>
          <a:p>
            <a:pPr>
              <a:spcBef>
                <a:spcPts val="300"/>
              </a:spcBef>
              <a:buSzPct val="90000"/>
              <a:buNone/>
            </a:pPr>
            <a:r>
              <a:rPr lang="en-US" altLang="zh-CN" sz="1600" dirty="0">
                <a:latin typeface="Consolas" panose="020B0609020204030204" charset="0"/>
              </a:rPr>
              <a:t>   &gt;&gt;&gt; bList = [4,5,6]</a:t>
            </a:r>
          </a:p>
          <a:p>
            <a:pPr>
              <a:spcBef>
                <a:spcPts val="300"/>
              </a:spcBef>
              <a:buSzPct val="90000"/>
              <a:buNone/>
            </a:pPr>
            <a:r>
              <a:rPr lang="en-US" altLang="zh-CN" sz="1600" dirty="0">
                <a:latin typeface="Consolas" panose="020B0609020204030204" charset="0"/>
              </a:rPr>
              <a:t>   &gt;&gt;&gt; cList = [7,8,9]</a:t>
            </a:r>
          </a:p>
          <a:p>
            <a:pPr>
              <a:spcBef>
                <a:spcPts val="300"/>
              </a:spcBef>
              <a:buSzPct val="90000"/>
              <a:buNone/>
            </a:pPr>
            <a:r>
              <a:rPr lang="en-US" altLang="zh-CN" sz="1600" dirty="0">
                <a:latin typeface="Consolas" panose="020B0609020204030204" charset="0"/>
              </a:rPr>
              <a:t>   &gt;&gt;&gt; dList = zip(aList, bList, cList)</a:t>
            </a:r>
          </a:p>
          <a:p>
            <a:pPr>
              <a:spcBef>
                <a:spcPts val="300"/>
              </a:spcBef>
              <a:buSzPct val="90000"/>
              <a:buNone/>
            </a:pPr>
            <a:r>
              <a:rPr lang="en-US" altLang="zh-CN" sz="1600" dirty="0">
                <a:latin typeface="Consolas" panose="020B0609020204030204" charset="0"/>
              </a:rPr>
              <a:t>   &gt;&gt;&gt; for index, value in enumerate(dList):</a:t>
            </a:r>
          </a:p>
          <a:p>
            <a:pPr>
              <a:spcBef>
                <a:spcPts val="300"/>
              </a:spcBef>
              <a:buSzPct val="90000"/>
              <a:buNone/>
            </a:pPr>
            <a:r>
              <a:rPr lang="en-US" altLang="zh-CN" sz="1600" dirty="0">
                <a:latin typeface="Consolas" panose="020B0609020204030204" charset="0"/>
              </a:rPr>
              <a:t>       print(index, ':', value)</a:t>
            </a:r>
          </a:p>
          <a:p>
            <a:pPr>
              <a:lnSpc>
                <a:spcPct val="90000"/>
              </a:lnSpc>
              <a:buSzPct val="90000"/>
              <a:buNone/>
            </a:pP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0 : (1, 4, 7)</a:t>
            </a:r>
          </a:p>
          <a:p>
            <a:pPr>
              <a:lnSpc>
                <a:spcPct val="90000"/>
              </a:lnSpc>
              <a:buSzPct val="90000"/>
              <a:buNone/>
            </a:pPr>
            <a:r>
              <a:rPr lang="en-US" altLang="zh-CN" sz="1350" dirty="0">
                <a:solidFill>
                  <a:srgbClr val="0000FF"/>
                </a:solidFill>
                <a:latin typeface="Consolas" panose="020B0609020204030204" charset="0"/>
              </a:rPr>
              <a:t>    1 : (2, 5, 8)</a:t>
            </a:r>
          </a:p>
          <a:p>
            <a:pPr>
              <a:lnSpc>
                <a:spcPct val="90000"/>
              </a:lnSpc>
              <a:buSzPct val="90000"/>
              <a:buNone/>
            </a:pPr>
            <a:r>
              <a:rPr lang="en-US" altLang="zh-CN" sz="1350" dirty="0">
                <a:solidFill>
                  <a:srgbClr val="0000FF"/>
                </a:solidFill>
                <a:latin typeface="Consolas" panose="020B0609020204030204" charset="0"/>
              </a:rPr>
              <a:t>    2 : (3, 6, 9)</a:t>
            </a:r>
          </a:p>
          <a:p>
            <a:pPr>
              <a:lnSpc>
                <a:spcPct val="90000"/>
              </a:lnSpc>
              <a:buSzPct val="90000"/>
              <a:buFont typeface="Wingdings" panose="05000000000000000000" pitchFamily="2" charset="2"/>
              <a:buChar char="•"/>
            </a:pPr>
            <a:endParaRPr lang="zh-CN" altLang="en-US" sz="2100" dirty="0">
              <a:solidFill>
                <a:srgbClr val="0000FF"/>
              </a:solidFill>
            </a:endParaRP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solidFill>
                      <a:srgbClr val="FFC000"/>
                    </a:solidFill>
                    <a:latin typeface="Times New Roman" pitchFamily="18" charset="0"/>
                    <a:ea typeface="黑体" pitchFamily="49" charset="-122"/>
                  </a:rPr>
                  <a:t>元组</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Content Placeholder 2"/>
          <p:cNvSpPr txBox="1">
            <a:spLocks/>
          </p:cNvSpPr>
          <p:nvPr/>
        </p:nvSpPr>
        <p:spPr bwMode="auto">
          <a:xfrm>
            <a:off x="777702" y="1464206"/>
            <a:ext cx="8229600" cy="24036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charset="0"/>
              <a:buChar char="n"/>
            </a:pPr>
            <a:r>
              <a:rPr lang="zh-CN" altLang="en-GB" sz="2400" b="1" dirty="0"/>
              <a:t>使用序列解包遍历</a:t>
            </a:r>
            <a:r>
              <a:rPr lang="en-US" altLang="zh-CN" sz="2400" b="1" dirty="0"/>
              <a:t>enumerate</a:t>
            </a:r>
            <a:r>
              <a:rPr lang="zh-CN" altLang="en-US" sz="2400" b="1" dirty="0"/>
              <a:t>对象</a:t>
            </a:r>
          </a:p>
          <a:p>
            <a:pPr>
              <a:lnSpc>
                <a:spcPct val="50000"/>
              </a:lnSpc>
              <a:spcBef>
                <a:spcPts val="0"/>
              </a:spcBef>
              <a:buSzPct val="90000"/>
              <a:buFont typeface="Arial" charset="0"/>
              <a:buNone/>
            </a:pPr>
            <a:endParaRPr lang="zh-CN" altLang="en-US" sz="1350" dirty="0"/>
          </a:p>
          <a:p>
            <a:pPr>
              <a:spcBef>
                <a:spcPts val="300"/>
              </a:spcBef>
              <a:buClr>
                <a:srgbClr val="FF0000"/>
              </a:buClr>
              <a:buSzPct val="90000"/>
              <a:buFont typeface="Wingdings" panose="05000000000000000000" pitchFamily="2" charset="2"/>
              <a:buChar char="ü"/>
            </a:pPr>
            <a:r>
              <a:rPr lang="en-GB" altLang="en-US" sz="1600" dirty="0">
                <a:latin typeface="Consolas" panose="020B0609020204030204" charset="0"/>
              </a:rPr>
              <a:t>&gt;&gt;&gt; x = ['a', 'b', 'c']</a:t>
            </a:r>
          </a:p>
          <a:p>
            <a:pPr>
              <a:spcBef>
                <a:spcPts val="300"/>
              </a:spcBef>
              <a:buSzPct val="90000"/>
              <a:buFont typeface="Arial" charset="0"/>
              <a:buNone/>
            </a:pPr>
            <a:r>
              <a:rPr lang="en-GB" altLang="en-US" sz="1600" dirty="0">
                <a:latin typeface="Consolas" panose="020B0609020204030204" charset="0"/>
              </a:rPr>
              <a:t>   &gt;&gt;&gt; for </a:t>
            </a:r>
            <a:r>
              <a:rPr lang="en-GB" altLang="en-US" sz="1600" dirty="0" err="1">
                <a:latin typeface="Consolas" panose="020B0609020204030204" charset="0"/>
              </a:rPr>
              <a:t>i</a:t>
            </a:r>
            <a:r>
              <a:rPr lang="en-GB" altLang="en-US" sz="1600" dirty="0">
                <a:latin typeface="Consolas" panose="020B0609020204030204" charset="0"/>
              </a:rPr>
              <a:t>, v in enumerate(x):</a:t>
            </a:r>
          </a:p>
          <a:p>
            <a:pPr>
              <a:spcBef>
                <a:spcPts val="300"/>
              </a:spcBef>
              <a:buSzPct val="90000"/>
              <a:buFont typeface="Arial" charset="0"/>
              <a:buNone/>
            </a:pPr>
            <a:r>
              <a:rPr lang="en-GB" altLang="en-US" sz="1600" dirty="0">
                <a:latin typeface="Consolas" panose="020B0609020204030204" charset="0"/>
              </a:rPr>
              <a:t>	    print('The value on position {0} is {1}'.format(</a:t>
            </a:r>
            <a:r>
              <a:rPr lang="en-GB" altLang="en-US" sz="1600" dirty="0" err="1">
                <a:latin typeface="Consolas" panose="020B0609020204030204" charset="0"/>
              </a:rPr>
              <a:t>i,v</a:t>
            </a:r>
            <a:r>
              <a:rPr lang="en-GB" altLang="en-US" sz="1600" dirty="0">
                <a:latin typeface="Consolas" panose="020B0609020204030204" charset="0"/>
              </a:rPr>
              <a:t>))</a:t>
            </a:r>
          </a:p>
          <a:p>
            <a:pPr>
              <a:lnSpc>
                <a:spcPct val="90000"/>
              </a:lnSpc>
              <a:buSzPct val="90000"/>
              <a:buFont typeface="Arial" charset="0"/>
              <a:buNone/>
            </a:pPr>
            <a:endParaRPr lang="en-GB" altLang="en-US" sz="1350" dirty="0">
              <a:latin typeface="Consolas" panose="020B0609020204030204" charset="0"/>
            </a:endParaRP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0 is a</a:t>
            </a: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1 is b</a:t>
            </a: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2 is 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50</a:t>
            </a:fld>
            <a:endParaRPr lang="zh-CN" altLang="en-US" dirty="0"/>
          </a:p>
        </p:txBody>
      </p:sp>
      <p:sp>
        <p:nvSpPr>
          <p:cNvPr id="13" name="文本框 12">
            <a:extLst>
              <a:ext uri="{FF2B5EF4-FFF2-40B4-BE49-F238E27FC236}">
                <a16:creationId xmlns:a16="http://schemas.microsoft.com/office/drawing/2014/main" id="{AB792405-F8A6-4C99-ADE8-74F9A78962B1}"/>
              </a:ext>
            </a:extLst>
          </p:cNvPr>
          <p:cNvSpPr txBox="1"/>
          <p:nvPr/>
        </p:nvSpPr>
        <p:spPr>
          <a:xfrm>
            <a:off x="4355976" y="2924944"/>
            <a:ext cx="4572000" cy="830997"/>
          </a:xfrm>
          <a:prstGeom prst="rect">
            <a:avLst/>
          </a:prstGeom>
          <a:noFill/>
        </p:spPr>
        <p:txBody>
          <a:bodyPr wrap="square">
            <a:spAutoFit/>
          </a:bodyPr>
          <a:lstStyle/>
          <a:p>
            <a:pPr algn="l" latinLnBrk="1"/>
            <a:r>
              <a:rPr lang="en-US" altLang="zh-CN" sz="1600" b="0" i="0" dirty="0">
                <a:solidFill>
                  <a:srgbClr val="333333"/>
                </a:solidFill>
                <a:effectLst/>
                <a:latin typeface="Helvetica Neue"/>
              </a:rPr>
              <a:t>Python2.6 </a:t>
            </a:r>
            <a:r>
              <a:rPr lang="zh-CN" altLang="en-US" sz="1600" b="0" i="0" dirty="0">
                <a:solidFill>
                  <a:srgbClr val="333333"/>
                </a:solidFill>
                <a:effectLst/>
                <a:latin typeface="Helvetica Neue"/>
              </a:rPr>
              <a:t>开始，新增了一种格式化字符串的函数 </a:t>
            </a:r>
            <a:r>
              <a:rPr lang="en-US" altLang="zh-CN" sz="1600" b="1" i="0" dirty="0" err="1">
                <a:solidFill>
                  <a:srgbClr val="333333"/>
                </a:solidFill>
                <a:effectLst/>
                <a:latin typeface="SFMono-Regular"/>
              </a:rPr>
              <a:t>str.format</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，它增强了字符串格式化的功能。</a:t>
            </a:r>
          </a:p>
          <a:p>
            <a:pPr algn="l" latinLnBrk="1"/>
            <a:r>
              <a:rPr lang="zh-CN" altLang="en-US" sz="1600" b="0" i="0" dirty="0">
                <a:solidFill>
                  <a:srgbClr val="333333"/>
                </a:solidFill>
                <a:effectLst/>
                <a:latin typeface="Helvetica Neue"/>
              </a:rPr>
              <a:t>基本语法是通过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和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来代替以前的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a:t>
            </a:r>
          </a:p>
        </p:txBody>
      </p:sp>
    </p:spTree>
    <p:extLst>
      <p:ext uri="{BB962C8B-B14F-4D97-AF65-F5344CB8AC3E}">
        <p14:creationId xmlns:p14="http://schemas.microsoft.com/office/powerpoint/2010/main" val="53503917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066">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066">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066">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6">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8066">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uiExpand="1" build="p"/>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593034" y="1484785"/>
            <a:ext cx="8229600" cy="2952328"/>
          </a:xfrm>
        </p:spPr>
        <p:txBody>
          <a:bodyPr anchor="t"/>
          <a:lstStyle/>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也可以设置参数</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{name}, </a:t>
            </a:r>
            <a:r>
              <a:rPr lang="zh-CN" altLang="en-US" sz="1600" dirty="0">
                <a:latin typeface="Consolas" panose="020B0609020204030204" charset="0"/>
              </a:rPr>
              <a:t>地址</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en-US" altLang="zh-CN" sz="1600" dirty="0" err="1">
                <a:latin typeface="Consolas" panose="020B0609020204030204" charset="0"/>
              </a:rPr>
              <a:t>url</a:t>
            </a:r>
            <a:r>
              <a:rPr lang="en-US" altLang="zh-CN" sz="1600" dirty="0">
                <a:latin typeface="Consolas" panose="020B0609020204030204" charset="0"/>
              </a:rPr>
              <a:t>}".format(name="</a:t>
            </a:r>
            <a:r>
              <a:rPr lang="zh-CN" altLang="en-US" sz="1600" dirty="0">
                <a:latin typeface="Consolas" panose="020B0609020204030204" charset="0"/>
              </a:rPr>
              <a:t>合肥工业大学</a:t>
            </a:r>
            <a:r>
              <a:rPr lang="en-US" altLang="zh-CN" sz="1600" dirty="0">
                <a:latin typeface="Consolas" panose="020B0609020204030204" charset="0"/>
              </a:rPr>
              <a:t>", </a:t>
            </a:r>
            <a:r>
              <a:rPr lang="en-US" altLang="zh-CN" sz="1600" dirty="0" err="1">
                <a:latin typeface="Consolas" panose="020B0609020204030204" charset="0"/>
              </a:rPr>
              <a:t>url</a:t>
            </a:r>
            <a:r>
              <a:rPr lang="en-US" altLang="zh-CN" sz="1600" dirty="0">
                <a:latin typeface="Consolas" panose="020B0609020204030204" charset="0"/>
              </a:rPr>
              <a:t>="www.hfut.edu.cn"))</a:t>
            </a:r>
          </a:p>
          <a:p>
            <a:pPr marL="0" indent="0">
              <a:spcBef>
                <a:spcPts val="300"/>
              </a:spcBef>
              <a:buClr>
                <a:srgbClr val="FF0000"/>
              </a:buClr>
              <a:buSzPct val="90000"/>
              <a:buNone/>
            </a:pPr>
            <a:r>
              <a:rPr lang="zh-CN" altLang="en-US" sz="1600" dirty="0">
                <a:solidFill>
                  <a:srgbClr val="0000FF"/>
                </a:solidFill>
                <a:latin typeface="Consolas" panose="020B0609020204030204" charset="0"/>
              </a:rPr>
              <a:t>网站名：合肥工业大学</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地址 </a:t>
            </a:r>
            <a:r>
              <a:rPr lang="en-US" altLang="zh-CN" sz="1600" dirty="0">
                <a:solidFill>
                  <a:srgbClr val="0000FF"/>
                </a:solidFill>
                <a:latin typeface="Consolas" panose="020B0609020204030204" charset="0"/>
              </a:rPr>
              <a:t>www.hfut.edu.cn</a:t>
            </a: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通过字典设置参数</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solidFill>
                  <a:srgbClr val="0000FF"/>
                </a:solidFill>
                <a:latin typeface="Consolas" panose="020B0609020204030204" charset="0"/>
              </a:rPr>
              <a:t>&gt;&gt;&gt;site = {"name": "</a:t>
            </a:r>
            <a:r>
              <a:rPr lang="zh-CN" altLang="en-US" sz="1600" dirty="0">
                <a:solidFill>
                  <a:srgbClr val="0000FF"/>
                </a:solidFill>
                <a:latin typeface="Consolas" panose="020B0609020204030204" charset="0"/>
              </a:rPr>
              <a:t>合肥工业大学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url</a:t>
            </a:r>
            <a:r>
              <a:rPr lang="en-US" altLang="zh-CN" sz="1600" dirty="0">
                <a:solidFill>
                  <a:srgbClr val="0000FF"/>
                </a:solidFill>
                <a:latin typeface="Consolas" panose="020B0609020204030204" charset="0"/>
              </a:rPr>
              <a:t>": "www.hfut.edu.cn"}</a:t>
            </a: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{name}, </a:t>
            </a:r>
            <a:r>
              <a:rPr lang="zh-CN" altLang="en-US" sz="1600" dirty="0">
                <a:latin typeface="Consolas" panose="020B0609020204030204" charset="0"/>
              </a:rPr>
              <a:t>地址 </a:t>
            </a:r>
            <a:r>
              <a:rPr lang="en-US" altLang="zh-CN" sz="1600" dirty="0">
                <a:latin typeface="Consolas" panose="020B0609020204030204" charset="0"/>
              </a:rPr>
              <a:t>{</a:t>
            </a:r>
            <a:r>
              <a:rPr lang="en-US" altLang="zh-CN" sz="1600" dirty="0" err="1">
                <a:latin typeface="Consolas" panose="020B0609020204030204" charset="0"/>
              </a:rPr>
              <a:t>url</a:t>
            </a:r>
            <a:r>
              <a:rPr lang="en-US" altLang="zh-CN" sz="1600" dirty="0">
                <a:latin typeface="Consolas" panose="020B0609020204030204" charset="0"/>
              </a:rPr>
              <a:t>}".format(**site)) </a:t>
            </a: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 </a:t>
            </a:r>
            <a:r>
              <a:rPr lang="zh-CN" altLang="en-US" sz="1600" dirty="0">
                <a:solidFill>
                  <a:srgbClr val="FF0000"/>
                </a:solidFill>
                <a:latin typeface="Consolas" panose="020B0609020204030204" charset="0"/>
              </a:rPr>
              <a:t>通过列表索引设置参数 </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err="1">
                <a:latin typeface="Consolas" panose="020B0609020204030204" charset="0"/>
              </a:rPr>
              <a:t>my_list</a:t>
            </a:r>
            <a:r>
              <a:rPr lang="en-US" altLang="zh-CN" sz="1600" dirty="0">
                <a:latin typeface="Consolas" panose="020B0609020204030204" charset="0"/>
              </a:rPr>
              <a:t> = ['</a:t>
            </a:r>
            <a:r>
              <a:rPr lang="zh-CN" altLang="en-US" sz="1600" dirty="0">
                <a:solidFill>
                  <a:srgbClr val="0000FF"/>
                </a:solidFill>
                <a:latin typeface="Consolas" panose="020B0609020204030204" charset="0"/>
              </a:rPr>
              <a:t>合肥工业大学</a:t>
            </a:r>
            <a:r>
              <a:rPr lang="en-US" altLang="zh-CN" sz="1600" dirty="0">
                <a:latin typeface="Consolas" panose="020B0609020204030204" charset="0"/>
              </a:rPr>
              <a:t>', '</a:t>
            </a:r>
            <a:r>
              <a:rPr lang="en-US" altLang="zh-CN" sz="1600" dirty="0">
                <a:solidFill>
                  <a:srgbClr val="0000FF"/>
                </a:solidFill>
                <a:latin typeface="Consolas" panose="020B0609020204030204" charset="0"/>
              </a:rPr>
              <a:t>www.hfut.edu.cn</a:t>
            </a:r>
            <a:r>
              <a:rPr lang="en-US" altLang="zh-CN" sz="1600" dirty="0">
                <a:latin typeface="Consolas" panose="020B0609020204030204" charset="0"/>
              </a:rPr>
              <a:t>'] </a:t>
            </a: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{0[0]}, </a:t>
            </a:r>
            <a:r>
              <a:rPr lang="zh-CN" altLang="en-US" sz="1600" dirty="0">
                <a:latin typeface="Consolas" panose="020B0609020204030204" charset="0"/>
              </a:rPr>
              <a:t>地址 </a:t>
            </a:r>
            <a:r>
              <a:rPr lang="en-US" altLang="zh-CN" sz="1600" dirty="0">
                <a:latin typeface="Consolas" panose="020B0609020204030204" charset="0"/>
              </a:rPr>
              <a:t>{0[1]}".format(</a:t>
            </a:r>
            <a:r>
              <a:rPr lang="en-US" altLang="zh-CN" sz="1600" dirty="0" err="1">
                <a:latin typeface="Consolas" panose="020B0609020204030204" charset="0"/>
              </a:rPr>
              <a:t>my_list</a:t>
            </a:r>
            <a:r>
              <a:rPr lang="en-US" altLang="zh-CN" sz="1600" dirty="0">
                <a:latin typeface="Consolas" panose="020B0609020204030204" charset="0"/>
              </a:rPr>
              <a:t>)) # "0" </a:t>
            </a:r>
            <a:r>
              <a:rPr lang="zh-CN" altLang="en-US" sz="1600" dirty="0">
                <a:latin typeface="Consolas" panose="020B0609020204030204" charset="0"/>
              </a:rPr>
              <a:t>是必须的</a:t>
            </a: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solidFill>
                      <a:srgbClr val="FFC000"/>
                    </a:solidFill>
                    <a:latin typeface="Times New Roman" pitchFamily="18" charset="0"/>
                    <a:ea typeface="黑体" pitchFamily="49" charset="-122"/>
                  </a:rPr>
                  <a:t>元组</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pic>
        <p:nvPicPr>
          <p:cNvPr id="5" name="图片 4">
            <a:extLst>
              <a:ext uri="{FF2B5EF4-FFF2-40B4-BE49-F238E27FC236}">
                <a16:creationId xmlns:a16="http://schemas.microsoft.com/office/drawing/2014/main" id="{6B545B1B-B918-4AE4-9B0C-1A3A93196309}"/>
              </a:ext>
            </a:extLst>
          </p:cNvPr>
          <p:cNvPicPr>
            <a:picLocks noChangeAspect="1"/>
          </p:cNvPicPr>
          <p:nvPr/>
        </p:nvPicPr>
        <p:blipFill>
          <a:blip r:embed="rId4"/>
          <a:stretch>
            <a:fillRect/>
          </a:stretch>
        </p:blipFill>
        <p:spPr>
          <a:xfrm>
            <a:off x="800182" y="4365104"/>
            <a:ext cx="8177670" cy="2174363"/>
          </a:xfrm>
          <a:prstGeom prst="rect">
            <a:avLst/>
          </a:prstGeom>
        </p:spPr>
      </p:pic>
    </p:spTree>
    <p:extLst>
      <p:ext uri="{BB962C8B-B14F-4D97-AF65-F5344CB8AC3E}">
        <p14:creationId xmlns:p14="http://schemas.microsoft.com/office/powerpoint/2010/main" val="34028665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uiExpand="1" build="p"/>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73730"/>
          <p:cNvSpPr>
            <a:spLocks noGrp="1"/>
          </p:cNvSpPr>
          <p:nvPr>
            <p:ph idx="1"/>
          </p:nvPr>
        </p:nvSpPr>
        <p:spPr>
          <a:xfrm>
            <a:off x="772233" y="1645978"/>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生成器推导式的结果是一个</a:t>
            </a:r>
            <a:r>
              <a:rPr lang="zh-CN" altLang="en-US" sz="2000" dirty="0">
                <a:solidFill>
                  <a:srgbClr val="FF0000"/>
                </a:solidFill>
                <a:latin typeface="宋体" panose="02010600030101010101" pitchFamily="2" charset="-122"/>
              </a:rPr>
              <a:t>生成器对象</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使用生成器对象的元素时，可以根据需要将其转化为列表或元组，也可以使用生成器对象</a:t>
            </a:r>
            <a:r>
              <a:rPr lang="en-US" altLang="zh-CN" sz="2000" dirty="0">
                <a:latin typeface="宋体" panose="02010600030101010101" pitchFamily="2" charset="-122"/>
              </a:rPr>
              <a:t>__next__()</a:t>
            </a:r>
            <a:r>
              <a:rPr lang="zh-CN" altLang="en-US" sz="2000" dirty="0">
                <a:latin typeface="宋体" panose="02010600030101010101" pitchFamily="2" charset="-122"/>
              </a:rPr>
              <a:t>方法或内置函数</a:t>
            </a:r>
            <a:r>
              <a:rPr lang="en-US" altLang="zh-CN" sz="2000" dirty="0">
                <a:latin typeface="宋体" panose="02010600030101010101" pitchFamily="2" charset="-122"/>
              </a:rPr>
              <a:t>next()</a:t>
            </a:r>
            <a:r>
              <a:rPr lang="zh-CN" altLang="en-US" sz="2000" dirty="0">
                <a:latin typeface="宋体" panose="02010600030101010101" pitchFamily="2" charset="-122"/>
              </a:rPr>
              <a:t>进行遍历，或者直接将其作为迭代器对象来使用。</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生成器对象具有</a:t>
            </a:r>
            <a:r>
              <a:rPr lang="zh-CN" altLang="en-US" sz="2000" dirty="0">
                <a:solidFill>
                  <a:srgbClr val="FF0000"/>
                </a:solidFill>
                <a:latin typeface="宋体" panose="02010600030101010101" pitchFamily="2" charset="-122"/>
              </a:rPr>
              <a:t>惰性求值</a:t>
            </a:r>
            <a:r>
              <a:rPr lang="zh-CN" altLang="en-US" sz="2000" dirty="0">
                <a:latin typeface="宋体" panose="02010600030101010101" pitchFamily="2" charset="-122"/>
              </a:rPr>
              <a:t>的特点，只在需要时生成新元素，比列表推导式具有更高的效率，空间占用非常少，尤其适合大数据处理的场合。</a:t>
            </a: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不管用哪种方法访问生成器对象，都</a:t>
            </a:r>
            <a:r>
              <a:rPr lang="zh-CN" altLang="en-US" sz="2000" dirty="0">
                <a:solidFill>
                  <a:srgbClr val="FF0000"/>
                </a:solidFill>
                <a:latin typeface="宋体" panose="02010600030101010101" pitchFamily="2" charset="-122"/>
              </a:rPr>
              <a:t>无法再次访问已访问过的元素</a:t>
            </a:r>
            <a:r>
              <a:rPr lang="zh-CN" altLang="en-US" sz="2000" dirty="0">
                <a:latin typeface="宋体" panose="02010600030101010101" pitchFamily="2" charset="-122"/>
              </a:rPr>
              <a:t>。</a:t>
            </a:r>
          </a:p>
          <a:p>
            <a:pPr>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269496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52</a:t>
            </a:fld>
            <a:endParaRPr lang="zh-CN" altLang="en-US" dirty="0"/>
          </a:p>
        </p:txBody>
      </p:sp>
    </p:spTree>
    <p:extLst>
      <p:ext uri="{BB962C8B-B14F-4D97-AF65-F5344CB8AC3E}">
        <p14:creationId xmlns:p14="http://schemas.microsoft.com/office/powerpoint/2010/main" val="27183756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627" y="4221088"/>
            <a:ext cx="8229600" cy="4678451"/>
          </a:xfrm>
        </p:spPr>
        <p:txBody>
          <a:bodyPr/>
          <a:lstStyle/>
          <a:p>
            <a:pPr fontAlgn="base">
              <a:buClr>
                <a:srgbClr val="FF0000"/>
              </a:buClr>
              <a:buFont typeface="Wingdings" panose="05000000000000000000" pitchFamily="2" charset="2"/>
              <a:buChar char="n"/>
            </a:pPr>
            <a:r>
              <a:rPr lang="zh-CN" altLang="en-US" sz="2000" b="1" noProof="1"/>
              <a:t>使用</a:t>
            </a:r>
            <a:r>
              <a:rPr lang="en-US" altLang="zh-CN" sz="2000" b="1" noProof="1"/>
              <a:t>for</a:t>
            </a:r>
            <a:r>
              <a:rPr lang="zh-CN" altLang="en-US" sz="2000" b="1" noProof="1"/>
              <a:t>循环直接迭代生成器对象中的元素</a:t>
            </a:r>
          </a:p>
          <a:p>
            <a:pPr marL="0" indent="0">
              <a:buNone/>
            </a:pPr>
            <a:endParaRPr lang="en-US" sz="1350" noProof="1"/>
          </a:p>
          <a:p>
            <a:pPr marL="0" indent="0">
              <a:buNone/>
            </a:pPr>
            <a:r>
              <a:rPr lang="en-US" sz="1600" noProof="1">
                <a:latin typeface="Consolas" panose="020B0609020204030204" charset="0"/>
              </a:rPr>
              <a:t>&gt;&gt;&gt; g = ((i+2)**2 for i in range(10))</a:t>
            </a:r>
          </a:p>
          <a:p>
            <a:pPr marL="0" indent="0">
              <a:buNone/>
            </a:pPr>
            <a:r>
              <a:rPr lang="en-US" sz="1600" noProof="1">
                <a:latin typeface="Consolas" panose="020B0609020204030204" charset="0"/>
              </a:rPr>
              <a:t>&gt;&gt;&gt; for item in g:                #使用循环直接遍历生成器对象中的元素</a:t>
            </a:r>
          </a:p>
          <a:p>
            <a:pPr marL="0" indent="0">
              <a:buNone/>
            </a:pPr>
            <a:r>
              <a:rPr lang="en-US" sz="1600" noProof="1">
                <a:latin typeface="Consolas" panose="020B0609020204030204" charset="0"/>
              </a:rPr>
              <a:t>    print(item, end=' ')</a:t>
            </a: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4 9 16 25 36 49 64 81 100 121 </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640277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r>
              <a:rPr lang="en-US" altLang="zh-CN" sz="28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generator </a:t>
            </a:r>
            <a:r>
              <a:rPr lang="en-US" altLang="zh-CN" sz="2400" b="1" dirty="0">
                <a:solidFill>
                  <a:srgbClr val="0000FF"/>
                </a:solidFill>
                <a:latin typeface="Times New Roman" panose="02020603050405020304" pitchFamily="18" charset="0"/>
              </a:rPr>
              <a:t>comprehensions</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矩形 10"/>
          <p:cNvSpPr/>
          <p:nvPr/>
        </p:nvSpPr>
        <p:spPr>
          <a:xfrm>
            <a:off x="812884" y="1449881"/>
            <a:ext cx="7932978" cy="2677656"/>
          </a:xfrm>
          <a:prstGeom prst="rect">
            <a:avLst/>
          </a:prstGeom>
        </p:spPr>
        <p:txBody>
          <a:bodyPr wrap="square">
            <a:spAutoFit/>
          </a:bodyPr>
          <a:lstStyle/>
          <a:p>
            <a:pPr marL="285750" indent="-285750">
              <a:buClr>
                <a:srgbClr val="FF0000"/>
              </a:buClr>
              <a:buSzPct val="90000"/>
              <a:buFont typeface="Wingdings" panose="05000000000000000000" pitchFamily="2" charset="2"/>
              <a:buChar char="ü"/>
            </a:pPr>
            <a:r>
              <a:rPr lang="en-US" altLang="zh-CN" sz="1400" dirty="0">
                <a:latin typeface="Consolas" panose="020B0609020204030204" charset="0"/>
              </a:rPr>
              <a:t>&gt;&gt;&gt;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g</a:t>
            </a:r>
          </a:p>
          <a:p>
            <a:pPr>
              <a:buSzPct val="90000"/>
            </a:pPr>
            <a:r>
              <a:rPr lang="en-US" altLang="zh-CN" sz="1400" dirty="0">
                <a:solidFill>
                  <a:srgbClr val="0000FF"/>
                </a:solidFill>
                <a:latin typeface="Consolas" panose="020B0609020204030204" charset="0"/>
              </a:rPr>
              <a:t>   &lt;generator object &lt;</a:t>
            </a:r>
            <a:r>
              <a:rPr lang="en-US" altLang="zh-CN" sz="1400" dirty="0" err="1">
                <a:solidFill>
                  <a:srgbClr val="0000FF"/>
                </a:solidFill>
                <a:latin typeface="Consolas" panose="020B0609020204030204" charset="0"/>
              </a:rPr>
              <a:t>genexpr</a:t>
            </a:r>
            <a:r>
              <a:rPr lang="en-US" altLang="zh-CN" sz="1400" dirty="0">
                <a:solidFill>
                  <a:srgbClr val="0000FF"/>
                </a:solidFill>
                <a:latin typeface="Consolas" panose="020B0609020204030204" charset="0"/>
              </a:rPr>
              <a:t>&gt; at 0x0000000003095200&gt;</a:t>
            </a:r>
          </a:p>
          <a:p>
            <a:pPr>
              <a:buSzPct val="90000"/>
            </a:pPr>
            <a:r>
              <a:rPr lang="en-US" altLang="zh-CN" sz="1400" dirty="0">
                <a:latin typeface="Consolas" panose="020B0609020204030204" charset="0"/>
              </a:rPr>
              <a:t>   &gt;&gt;&gt; tuple(g)                          #</a:t>
            </a:r>
            <a:r>
              <a:rPr lang="zh-CN" altLang="en-US" sz="1400" dirty="0">
                <a:latin typeface="Consolas" panose="020B0609020204030204" charset="0"/>
              </a:rPr>
              <a:t>转换为元组</a:t>
            </a:r>
            <a:endParaRPr lang="en-US" altLang="zh-CN" sz="1400" dirty="0">
              <a:latin typeface="Consolas" panose="020B0609020204030204" charset="0"/>
            </a:endParaRPr>
          </a:p>
          <a:p>
            <a:pPr>
              <a:buSzPct val="90000"/>
            </a:pPr>
            <a:r>
              <a:rPr lang="en-US" altLang="zh-CN" sz="1400" dirty="0">
                <a:solidFill>
                  <a:srgbClr val="0000FF"/>
                </a:solidFill>
                <a:latin typeface="Consolas" panose="020B0609020204030204" charset="0"/>
              </a:rPr>
              <a:t>   (4, 9, 16, 25, 36, 49, 64, 81, 100, 121)</a:t>
            </a:r>
          </a:p>
          <a:p>
            <a:pPr>
              <a:buSzPct val="90000"/>
            </a:pPr>
            <a:r>
              <a:rPr lang="en-US" altLang="zh-CN" sz="1400" dirty="0">
                <a:latin typeface="Consolas" panose="020B0609020204030204" charset="0"/>
              </a:rPr>
              <a:t>   &gt;&gt;&gt; list(g)</a:t>
            </a:r>
          </a:p>
          <a:p>
            <a:pPr>
              <a:buSzPct val="90000"/>
            </a:pPr>
            <a:r>
              <a:rPr lang="en-US" altLang="zh-CN" sz="1400" dirty="0">
                <a:solidFill>
                  <a:srgbClr val="0000FF"/>
                </a:solidFill>
                <a:latin typeface="Consolas" panose="020B0609020204030204" charset="0"/>
              </a:rPr>
              <a:t>   [] </a:t>
            </a:r>
          </a:p>
          <a:p>
            <a:pPr>
              <a:buSzPct val="90000"/>
            </a:pPr>
            <a:r>
              <a:rPr lang="en-US" altLang="zh-CN" sz="1400" dirty="0">
                <a:latin typeface="Consolas" panose="020B0609020204030204" charset="0"/>
              </a:rPr>
              <a:t>   &gt;&gt;&gt;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重新创建生成器对象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a:t>
            </a:r>
            <a:r>
              <a:rPr lang="en-US" altLang="zh-CN" sz="1400" dirty="0" err="1">
                <a:latin typeface="Consolas" panose="020B0609020204030204" charset="0"/>
              </a:rPr>
              <a:t>g.__next</a:t>
            </a:r>
            <a:r>
              <a:rPr lang="en-US" altLang="zh-CN" sz="1400" dirty="0">
                <a:latin typeface="Consolas" panose="020B0609020204030204" charset="0"/>
              </a:rPr>
              <a:t>__()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使用生成器对象的</a:t>
            </a:r>
            <a:r>
              <a:rPr lang="en-US" altLang="zh-CN" sz="1400" dirty="0">
                <a:solidFill>
                  <a:srgbClr val="0000FF"/>
                </a:solidFill>
                <a:latin typeface="Consolas" panose="020B0609020204030204" charset="0"/>
              </a:rPr>
              <a:t>__next__()</a:t>
            </a:r>
            <a:r>
              <a:rPr lang="en-US" altLang="zh-CN" sz="1400" dirty="0" err="1">
                <a:solidFill>
                  <a:srgbClr val="0000FF"/>
                </a:solidFill>
                <a:latin typeface="Consolas" panose="020B0609020204030204" charset="0"/>
              </a:rPr>
              <a:t>方法获取元素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4</a:t>
            </a:r>
          </a:p>
          <a:p>
            <a:pPr>
              <a:buSzPct val="90000"/>
            </a:pPr>
            <a:r>
              <a:rPr lang="en-US" altLang="zh-CN" sz="1400" dirty="0">
                <a:latin typeface="Consolas" panose="020B0609020204030204" charset="0"/>
              </a:rPr>
              <a:t>   &gt;&gt;&gt; next(g)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使用函数next</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获取生成器对象中的元素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16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53</a:t>
            </a:fld>
            <a:endParaRPr lang="zh-CN" altLang="en-US" dirty="0"/>
          </a:p>
        </p:txBody>
      </p:sp>
    </p:spTree>
    <p:extLst>
      <p:ext uri="{BB962C8B-B14F-4D97-AF65-F5344CB8AC3E}">
        <p14:creationId xmlns:p14="http://schemas.microsoft.com/office/powerpoint/2010/main" val="18909681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75778"/>
          <p:cNvSpPr>
            <a:spLocks noGrp="1"/>
          </p:cNvSpPr>
          <p:nvPr>
            <p:ph idx="1"/>
          </p:nvPr>
        </p:nvSpPr>
        <p:spPr>
          <a:xfrm>
            <a:off x="773579" y="1430831"/>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400" b="1" dirty="0"/>
              <a:t>字典是</a:t>
            </a:r>
            <a:r>
              <a:rPr lang="zh-CN" altLang="en-US" sz="2400" b="1" dirty="0">
                <a:solidFill>
                  <a:srgbClr val="FF0000"/>
                </a:solidFill>
              </a:rPr>
              <a:t>无序、可变</a:t>
            </a:r>
            <a:r>
              <a:rPr lang="zh-CN" altLang="en-US" sz="2400" b="1" dirty="0"/>
              <a:t>序列。</a:t>
            </a:r>
          </a:p>
          <a:p>
            <a:pPr>
              <a:lnSpc>
                <a:spcPct val="150000"/>
              </a:lnSpc>
              <a:spcBef>
                <a:spcPts val="600"/>
              </a:spcBef>
              <a:buClr>
                <a:srgbClr val="FF0000"/>
              </a:buClr>
              <a:buSzPct val="90000"/>
              <a:buFont typeface="Wingdings" panose="05000000000000000000" pitchFamily="2" charset="2"/>
              <a:buChar char="n"/>
            </a:pPr>
            <a:r>
              <a:rPr lang="zh-CN" altLang="en-US" sz="2400" b="1" dirty="0"/>
              <a:t>定义字典时，每个元素的键和值用</a:t>
            </a:r>
            <a:r>
              <a:rPr lang="zh-CN" altLang="en-US" sz="2400" b="1" dirty="0">
                <a:solidFill>
                  <a:srgbClr val="FF0000"/>
                </a:solidFill>
              </a:rPr>
              <a:t>冒号</a:t>
            </a:r>
            <a:r>
              <a:rPr lang="zh-CN" altLang="en-US" sz="2400" b="1" dirty="0"/>
              <a:t>分隔，元素之间用</a:t>
            </a:r>
            <a:r>
              <a:rPr lang="zh-CN" altLang="en-US" sz="2400" b="1" dirty="0">
                <a:solidFill>
                  <a:srgbClr val="FF0000"/>
                </a:solidFill>
              </a:rPr>
              <a:t>逗号</a:t>
            </a:r>
            <a:r>
              <a:rPr lang="zh-CN" altLang="en-US" sz="2400" b="1" dirty="0"/>
              <a:t>分隔，所有的元素放在一对</a:t>
            </a:r>
            <a:r>
              <a:rPr lang="zh-CN" altLang="en-US" sz="2400" b="1" dirty="0">
                <a:solidFill>
                  <a:srgbClr val="FF0000"/>
                </a:solidFill>
              </a:rPr>
              <a:t>大括号</a:t>
            </a:r>
            <a:r>
              <a:rPr lang="zh-CN" altLang="en-US" sz="2400" b="1" dirty="0"/>
              <a:t>“｛｝”中。</a:t>
            </a:r>
          </a:p>
          <a:p>
            <a:pPr>
              <a:lnSpc>
                <a:spcPct val="150000"/>
              </a:lnSpc>
              <a:spcBef>
                <a:spcPts val="600"/>
              </a:spcBef>
              <a:buClr>
                <a:srgbClr val="FF0000"/>
              </a:buClr>
              <a:buSzPct val="90000"/>
              <a:buFont typeface="Wingdings" panose="05000000000000000000" pitchFamily="2" charset="2"/>
              <a:buChar char="n"/>
            </a:pPr>
            <a:r>
              <a:rPr lang="zh-CN" altLang="en-US" sz="2400" b="1" dirty="0"/>
              <a:t>字典中的</a:t>
            </a:r>
            <a:r>
              <a:rPr lang="zh-CN" altLang="en-US" sz="2400" b="1" dirty="0">
                <a:solidFill>
                  <a:srgbClr val="FF0000"/>
                </a:solidFill>
              </a:rPr>
              <a:t>键可以为任意不可变数据</a:t>
            </a:r>
            <a:r>
              <a:rPr lang="zh-CN" altLang="en-US" sz="2400" b="1" dirty="0"/>
              <a:t>，比如整数、实数、复数、字符串、元组等等。</a:t>
            </a:r>
          </a:p>
          <a:p>
            <a:pPr>
              <a:lnSpc>
                <a:spcPct val="150000"/>
              </a:lnSpc>
              <a:spcBef>
                <a:spcPts val="600"/>
              </a:spcBef>
              <a:buClr>
                <a:srgbClr val="FF0000"/>
              </a:buClr>
              <a:buSzPct val="90000"/>
              <a:buFont typeface="Wingdings" panose="05000000000000000000" pitchFamily="2" charset="2"/>
              <a:buChar char="n"/>
            </a:pPr>
            <a:r>
              <a:rPr lang="en-US" altLang="zh-CN" sz="2400" b="1" dirty="0"/>
              <a:t>globals()</a:t>
            </a:r>
            <a:r>
              <a:rPr lang="zh-CN" altLang="en-US" sz="2400" b="1" dirty="0"/>
              <a:t>返回包含当前作用域内所有全局变量和值的字典</a:t>
            </a:r>
          </a:p>
          <a:p>
            <a:pPr>
              <a:lnSpc>
                <a:spcPct val="150000"/>
              </a:lnSpc>
              <a:spcBef>
                <a:spcPts val="600"/>
              </a:spcBef>
              <a:buClr>
                <a:srgbClr val="FF0000"/>
              </a:buClr>
              <a:buSzPct val="90000"/>
              <a:buFont typeface="Wingdings" panose="05000000000000000000" pitchFamily="2" charset="2"/>
              <a:buChar char="n"/>
            </a:pPr>
            <a:r>
              <a:rPr lang="en-US" altLang="zh-CN" sz="2400" b="1" dirty="0"/>
              <a:t>locals()</a:t>
            </a:r>
            <a:r>
              <a:rPr lang="zh-CN" altLang="en-US" sz="2400" b="1" dirty="0"/>
              <a:t>返回包含当前作用域内所有局部变量和值的字典</a:t>
            </a:r>
          </a:p>
        </p:txBody>
      </p:sp>
      <p:grpSp>
        <p:nvGrpSpPr>
          <p:cNvPr id="4" name="组合 109"/>
          <p:cNvGrpSpPr/>
          <p:nvPr/>
        </p:nvGrpSpPr>
        <p:grpSpPr>
          <a:xfrm>
            <a:off x="230535" y="86866"/>
            <a:ext cx="4320480" cy="651944"/>
            <a:chOff x="605162" y="4599564"/>
            <a:chExt cx="4320480" cy="651944"/>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87477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a:t>
            </a:r>
            <a:r>
              <a:rPr lang="zh-CN" altLang="en-US" sz="2800" b="1" dirty="0" smtClean="0">
                <a:latin typeface="Times New Roman" panose="02020603050405020304" pitchFamily="18" charset="0"/>
                <a:ea typeface="仿宋" panose="02010609060101010101" pitchFamily="49" charset="-122"/>
              </a:rPr>
              <a:t>字典</a:t>
            </a:r>
            <a:r>
              <a:rPr lang="en-US" altLang="zh-CN" sz="2800" b="1" dirty="0" smtClean="0">
                <a:latin typeface="Times New Roman" panose="02020603050405020304" pitchFamily="18" charset="0"/>
                <a:ea typeface="仿宋" panose="02010609060101010101" pitchFamily="49" charset="-122"/>
              </a:rPr>
              <a:t>(</a:t>
            </a:r>
            <a:r>
              <a:rPr lang="en-US" altLang="zh-CN" sz="2800" b="1" dirty="0" err="1" smtClean="0">
                <a:solidFill>
                  <a:srgbClr val="0000FF"/>
                </a:solidFill>
                <a:latin typeface="Times New Roman" panose="02020603050405020304" pitchFamily="18" charset="0"/>
                <a:ea typeface="仿宋" panose="02010609060101010101" pitchFamily="49" charset="-122"/>
              </a:rPr>
              <a:t>dict</a:t>
            </a:r>
            <a:r>
              <a:rPr lang="en-US" altLang="zh-CN" sz="2800" b="1" dirty="0" smtClean="0">
                <a:latin typeface="Times New Roman" panose="02020603050405020304" pitchFamily="18" charset="0"/>
                <a:ea typeface="仿宋" panose="02010609060101010101" pitchFamily="49" charset="-122"/>
              </a:rPr>
              <a:t>)</a:t>
            </a:r>
            <a:r>
              <a:rPr lang="zh-CN" altLang="en-US" sz="2800" b="1" dirty="0" smtClean="0">
                <a:latin typeface="Times New Roman" panose="02020603050405020304" pitchFamily="18" charset="0"/>
                <a:ea typeface="仿宋" panose="02010609060101010101" pitchFamily="49" charset="-122"/>
              </a:rPr>
              <a:t>的</a:t>
            </a:r>
            <a:r>
              <a:rPr lang="zh-CN" altLang="en-US" sz="2800" b="1" dirty="0">
                <a:latin typeface="Times New Roman" panose="02020603050405020304" pitchFamily="18" charset="0"/>
                <a:ea typeface="仿宋" panose="02010609060101010101" pitchFamily="49" charset="-122"/>
              </a:rPr>
              <a:t>相关概念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spTree>
    <p:extLst>
      <p:ext uri="{BB962C8B-B14F-4D97-AF65-F5344CB8AC3E}">
        <p14:creationId xmlns:p14="http://schemas.microsoft.com/office/powerpoint/2010/main" val="10970973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55</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3326437"/>
              </p:ext>
            </p:extLst>
          </p:nvPr>
        </p:nvGraphicFramePr>
        <p:xfrm>
          <a:off x="836265" y="1693253"/>
          <a:ext cx="7429500" cy="3836384"/>
        </p:xfrm>
        <a:graphic>
          <a:graphicData uri="http://schemas.openxmlformats.org/drawingml/2006/table">
            <a:tbl>
              <a:tblPr/>
              <a:tblGrid>
                <a:gridCol w="3489325">
                  <a:extLst>
                    <a:ext uri="{9D8B030D-6E8A-4147-A177-3AD203B41FA5}">
                      <a16:colId xmlns:a16="http://schemas.microsoft.com/office/drawing/2014/main" val="20000"/>
                    </a:ext>
                  </a:extLst>
                </a:gridCol>
                <a:gridCol w="3940175">
                  <a:extLst>
                    <a:ext uri="{9D8B030D-6E8A-4147-A177-3AD203B41FA5}">
                      <a16:colId xmlns:a16="http://schemas.microsoft.com/office/drawing/2014/main" val="20001"/>
                    </a:ext>
                  </a:extLst>
                </a:gridCol>
              </a:tblGrid>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函数和方法</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描述</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&lt;d&gt;.keys()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返回所有的键信息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&lt;d&gt;.values()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返回所有的值信息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&lt;d&gt;.items()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&lt;d&gt;.get(&lt;key&gt;,&lt;default&gt;)</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&lt;d&gt;.pop(&lt;key&gt;,&lt;default&gt;)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键存在则返回相应值，同时删除键值对，否则返回默认值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&lt;d&gt;.popitem()</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随机从字典中取出一个键值对，以元组</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(key, value)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形式返回</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&lt;d&gt;.clear()</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del &lt;d&gt;[&lt;key&gt;]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删除字典中某一个键值对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&lt;key&gt; in &lt;d&gt;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如果键在字典中返回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True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，否则返回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False</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grpSp>
        <p:nvGrpSpPr>
          <p:cNvPr id="6" name="组合 109"/>
          <p:cNvGrpSpPr/>
          <p:nvPr/>
        </p:nvGrpSpPr>
        <p:grpSpPr>
          <a:xfrm>
            <a:off x="230535" y="86866"/>
            <a:ext cx="4320480" cy="651944"/>
            <a:chOff x="605162" y="4599564"/>
            <a:chExt cx="4320480" cy="65194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0" name="矩形 9"/>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字典类型的操作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6960632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76802"/>
          <p:cNvSpPr>
            <a:spLocks noGrp="1"/>
          </p:cNvSpPr>
          <p:nvPr>
            <p:ph idx="1"/>
          </p:nvPr>
        </p:nvSpPr>
        <p:spPr>
          <a:xfrm>
            <a:off x="788412" y="1434553"/>
            <a:ext cx="8229600" cy="4678451"/>
          </a:xfrm>
        </p:spPr>
        <p:txBody>
          <a:bodyPr anchor="t"/>
          <a:lstStyle/>
          <a:p>
            <a:pPr>
              <a:buClr>
                <a:srgbClr val="FF0000"/>
              </a:buClr>
              <a:buSzPct val="90000"/>
              <a:buFont typeface="Wingdings" panose="05000000000000000000" pitchFamily="2" charset="2"/>
              <a:buChar char="n"/>
            </a:pPr>
            <a:r>
              <a:rPr lang="zh-CN" altLang="en-US" sz="2400" b="1" dirty="0"/>
              <a:t>使用</a:t>
            </a:r>
            <a:r>
              <a:rPr lang="en-US" altLang="zh-CN" sz="2400" b="1" dirty="0"/>
              <a:t>=</a:t>
            </a:r>
            <a:r>
              <a:rPr lang="zh-CN" altLang="en-US" sz="2400" b="1" dirty="0"/>
              <a:t>将一个字典赋值给一个变量</a:t>
            </a:r>
          </a:p>
          <a:p>
            <a:pPr>
              <a:spcBef>
                <a:spcPts val="0"/>
              </a:spcBef>
              <a:buClr>
                <a:srgbClr val="008000"/>
              </a:buClr>
              <a:buSzPct val="90000"/>
              <a:buNone/>
            </a:pPr>
            <a:endParaRPr lang="en-US" altLang="zh-CN" sz="1500" dirty="0"/>
          </a:p>
          <a:p>
            <a:pPr lvl="1">
              <a:buClr>
                <a:srgbClr val="FF0000"/>
              </a:buClr>
              <a:buSzPct val="90000"/>
              <a:buFont typeface="Wingdings" panose="05000000000000000000" pitchFamily="2" charset="2"/>
              <a:buChar char="ü"/>
            </a:pPr>
            <a:r>
              <a:rPr lang="en-US" altLang="zh-CN" sz="1400" dirty="0">
                <a:latin typeface="Consolas" panose="020B0609020204030204" charset="0"/>
              </a:rPr>
              <a:t>&gt;&gt;&gt; a_dict = {'server': 'db.diveintopython3.org', 'database': '</a:t>
            </a:r>
            <a:r>
              <a:rPr lang="en-US" altLang="zh-CN" sz="1400" dirty="0" err="1">
                <a:latin typeface="Consolas" panose="020B0609020204030204" charset="0"/>
              </a:rPr>
              <a:t>mysql</a:t>
            </a:r>
            <a:r>
              <a:rPr lang="en-US" altLang="zh-CN" sz="1400" dirty="0">
                <a:latin typeface="Consolas" panose="020B0609020204030204" charset="0"/>
              </a:rPr>
              <a:t>'}</a:t>
            </a:r>
          </a:p>
          <a:p>
            <a:pPr>
              <a:buClr>
                <a:srgbClr val="008000"/>
              </a:buClr>
              <a:buSzPct val="90000"/>
              <a:buNone/>
            </a:pPr>
            <a:r>
              <a:rPr lang="en-US" altLang="zh-CN" sz="1400" dirty="0">
                <a:latin typeface="Consolas" panose="020B0609020204030204" charset="0"/>
              </a:rPr>
              <a:t>       &gt;&gt;&gt; a_dict</a:t>
            </a:r>
          </a:p>
          <a:p>
            <a:pPr>
              <a:buClr>
                <a:srgbClr val="3333CC"/>
              </a:buClr>
              <a:buSzPct val="9000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{'database': '</a:t>
            </a:r>
            <a:r>
              <a:rPr lang="en-US" altLang="zh-CN" sz="1400" dirty="0" err="1">
                <a:solidFill>
                  <a:srgbClr val="0000FF"/>
                </a:solidFill>
                <a:latin typeface="Consolas" panose="020B0609020204030204" charset="0"/>
              </a:rPr>
              <a:t>mysql</a:t>
            </a:r>
            <a:r>
              <a:rPr lang="en-US" altLang="zh-CN" sz="1400" dirty="0">
                <a:solidFill>
                  <a:srgbClr val="0000FF"/>
                </a:solidFill>
                <a:latin typeface="Consolas" panose="020B0609020204030204" charset="0"/>
              </a:rPr>
              <a:t>', 'server': 'db.diveintopython3.org'}</a:t>
            </a:r>
          </a:p>
          <a:p>
            <a:pPr>
              <a:buClr>
                <a:srgbClr val="3333CC"/>
              </a:buClr>
              <a:buSzPct val="90000"/>
              <a:buNone/>
            </a:pPr>
            <a:r>
              <a:rPr lang="zh-CN" altLang="en-US" sz="1400" dirty="0">
                <a:latin typeface="Consolas" panose="020B0609020204030204" charset="0"/>
              </a:rPr>
              <a:t>       &gt;&gt;&gt; x = {}                               </a:t>
            </a:r>
            <a:r>
              <a:rPr lang="zh-CN" altLang="en-US" sz="1400" dirty="0">
                <a:solidFill>
                  <a:srgbClr val="0000FF"/>
                </a:solidFill>
                <a:latin typeface="Consolas" panose="020B0609020204030204" charset="0"/>
              </a:rPr>
              <a:t>#空字典</a:t>
            </a:r>
          </a:p>
          <a:p>
            <a:pPr>
              <a:buClr>
                <a:srgbClr val="3333CC"/>
              </a:buClr>
              <a:buSzPct val="90000"/>
              <a:buNone/>
            </a:pPr>
            <a:r>
              <a:rPr lang="zh-CN" altLang="en-US" sz="1400" dirty="0">
                <a:latin typeface="Consolas" panose="020B0609020204030204" charset="0"/>
              </a:rPr>
              <a:t>       &gt;&gt;&gt; x</a:t>
            </a:r>
          </a:p>
          <a:p>
            <a:pPr>
              <a:buClr>
                <a:srgbClr val="3333CC"/>
              </a:buClr>
              <a:buSzPct val="9000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7826"/>
          <p:cNvSpPr txBox="1">
            <a:spLocks/>
          </p:cNvSpPr>
          <p:nvPr/>
        </p:nvSpPr>
        <p:spPr bwMode="auto">
          <a:xfrm>
            <a:off x="788412" y="377377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err="1"/>
              <a:t>dict</a:t>
            </a:r>
            <a:r>
              <a:rPr lang="zh-CN" altLang="en-US" sz="2400" b="1" dirty="0"/>
              <a:t>利用已有数据创建字典</a:t>
            </a:r>
            <a:endParaRPr lang="zh-CN" altLang="en-US" sz="1800" dirty="0"/>
          </a:p>
          <a:p>
            <a:pPr>
              <a:lnSpc>
                <a:spcPct val="80000"/>
              </a:lnSpc>
              <a:buSzPct val="90000"/>
              <a:buFont typeface="Arial" charset="0"/>
              <a:buNone/>
            </a:pPr>
            <a:endParaRPr lang="zh-CN" altLang="en-US" sz="1350" dirty="0"/>
          </a:p>
          <a:p>
            <a:pPr lvl="1">
              <a:spcBef>
                <a:spcPts val="300"/>
              </a:spcBef>
              <a:buClr>
                <a:srgbClr val="FF0000"/>
              </a:buClr>
              <a:buSzPct val="90000"/>
              <a:buFont typeface="Wingdings" panose="05000000000000000000" pitchFamily="2" charset="2"/>
              <a:buChar char="ü"/>
            </a:pPr>
            <a:r>
              <a:rPr lang="zh-CN" altLang="en-US" sz="1400" dirty="0">
                <a:latin typeface="Consolas" panose="020B0609020204030204" charset="0"/>
              </a:rPr>
              <a:t>&gt;&gt;&gt; keys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a:spcBef>
                <a:spcPts val="300"/>
              </a:spcBef>
              <a:buSzPct val="90000"/>
              <a:buFont typeface="Arial" charset="0"/>
              <a:buNone/>
            </a:pPr>
            <a:r>
              <a:rPr lang="zh-CN" altLang="en-US" sz="1400" dirty="0">
                <a:latin typeface="Consolas" panose="020B0609020204030204" charset="0"/>
              </a:rPr>
              <a:t>        &gt;&gt;&gt; values = [1, 2, 3, 4]</a:t>
            </a:r>
          </a:p>
          <a:p>
            <a:pPr>
              <a:spcBef>
                <a:spcPts val="300"/>
              </a:spcBef>
              <a:buSzPct val="90000"/>
              <a:buFont typeface="Arial" charset="0"/>
              <a:buNone/>
            </a:pPr>
            <a:r>
              <a:rPr lang="zh-CN" altLang="en-US" sz="1400" dirty="0">
                <a:latin typeface="Consolas" panose="020B0609020204030204" charset="0"/>
              </a:rPr>
              <a:t>        &gt;&gt;&gt; dictionary = dict(zip(keys, values))</a:t>
            </a:r>
          </a:p>
          <a:p>
            <a:pPr>
              <a:spcBef>
                <a:spcPts val="300"/>
              </a:spcBef>
              <a:buSzPct val="90000"/>
              <a:buFont typeface="Arial" charset="0"/>
              <a:buNone/>
            </a:pPr>
            <a:r>
              <a:rPr lang="zh-CN" altLang="en-US" sz="1400" dirty="0">
                <a:latin typeface="Consolas" panose="020B0609020204030204" charset="0"/>
              </a:rPr>
              <a:t>        &gt;&gt;&gt; dictionary</a:t>
            </a:r>
          </a:p>
          <a:p>
            <a:pPr>
              <a:spcBef>
                <a:spcPts val="300"/>
              </a:spcBef>
              <a:buSzPct val="90000"/>
              <a:buFont typeface="Arial"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a</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1,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c</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3,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b</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2,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d</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4}</a:t>
            </a:r>
          </a:p>
          <a:p>
            <a:pPr>
              <a:spcBef>
                <a:spcPts val="300"/>
              </a:spcBef>
              <a:buSzPct val="90000"/>
              <a:buFont typeface="Arial" charset="0"/>
              <a:buNone/>
            </a:pPr>
            <a:r>
              <a:rPr lang="en-US" altLang="zh-CN" sz="1400" dirty="0">
                <a:latin typeface="Consolas" panose="020B0609020204030204" charset="0"/>
              </a:rPr>
              <a:t>        &gt;&gt;&gt; x = </a:t>
            </a:r>
            <a:r>
              <a:rPr lang="en-US" altLang="zh-CN" sz="1400" dirty="0" err="1">
                <a:latin typeface="Consolas" panose="020B0609020204030204" charset="0"/>
              </a:rPr>
              <a:t>dict</a:t>
            </a:r>
            <a:r>
              <a:rPr lang="en-US" altLang="zh-CN" sz="1400" dirty="0">
                <a:latin typeface="Consolas" panose="020B0609020204030204" charset="0"/>
              </a:rPr>
              <a:t>()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空字典</a:t>
            </a:r>
            <a:endParaRPr lang="en-US" altLang="zh-CN" sz="1400" dirty="0">
              <a:solidFill>
                <a:srgbClr val="0000FF"/>
              </a:solidFill>
              <a:latin typeface="Consolas" panose="020B0609020204030204" charset="0"/>
            </a:endParaRPr>
          </a:p>
          <a:p>
            <a:pPr>
              <a:spcBef>
                <a:spcPts val="300"/>
              </a:spcBef>
              <a:buSzPct val="90000"/>
              <a:buFont typeface="Arial" charset="0"/>
              <a:buNone/>
            </a:pPr>
            <a:r>
              <a:rPr lang="en-US" altLang="zh-CN" sz="1400" dirty="0">
                <a:latin typeface="Consolas" panose="020B0609020204030204" charset="0"/>
              </a:rPr>
              <a:t>        &gt;&gt;&gt; x</a:t>
            </a:r>
          </a:p>
          <a:p>
            <a:pPr>
              <a:spcBef>
                <a:spcPts val="300"/>
              </a:spcBef>
              <a:buSzPct val="90000"/>
              <a:buFont typeface="Arial"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a:t>
            </a:r>
          </a:p>
          <a:p>
            <a:pPr>
              <a:lnSpc>
                <a:spcPct val="80000"/>
              </a:lnSpc>
              <a:buSzPct val="90000"/>
              <a:buFont typeface="Arial" charset="0"/>
              <a:buNone/>
            </a:pPr>
            <a:endParaRPr lang="zh-CN" altLang="en-US" sz="135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56</a:t>
            </a:fld>
            <a:endParaRPr lang="zh-CN" altLang="en-US" dirty="0"/>
          </a:p>
        </p:txBody>
      </p:sp>
    </p:spTree>
    <p:extLst>
      <p:ext uri="{BB962C8B-B14F-4D97-AF65-F5344CB8AC3E}">
        <p14:creationId xmlns:p14="http://schemas.microsoft.com/office/powerpoint/2010/main" val="18101176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uiExpand="1" build="p"/>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815871" y="1434553"/>
            <a:ext cx="8229600" cy="1274367"/>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dict</a:t>
            </a:r>
            <a:r>
              <a:rPr lang="zh-CN" altLang="en-US" sz="2400" b="1" dirty="0"/>
              <a:t>根据给定的键、值创建字典</a:t>
            </a:r>
          </a:p>
          <a:p>
            <a:pPr>
              <a:lnSpc>
                <a:spcPct val="80000"/>
              </a:lnSpc>
              <a:buSzPct val="90000"/>
              <a:buNone/>
            </a:pPr>
            <a:r>
              <a:rPr lang="zh-CN" altLang="en-US" sz="1350" dirty="0">
                <a:latin typeface="Consolas" panose="020B0609020204030204" charset="0"/>
              </a:rPr>
              <a:t>&gt;&gt;&gt; d = dict(name=</a:t>
            </a:r>
            <a:r>
              <a:rPr lang="en-US" altLang="zh-CN" sz="1350" dirty="0">
                <a:latin typeface="Consolas" panose="020B0609020204030204" charset="0"/>
              </a:rPr>
              <a:t>'</a:t>
            </a:r>
            <a:r>
              <a:rPr lang="zh-CN" altLang="en-US" sz="1350" dirty="0">
                <a:latin typeface="Consolas" panose="020B0609020204030204" charset="0"/>
              </a:rPr>
              <a:t>Dong</a:t>
            </a:r>
            <a:r>
              <a:rPr lang="en-US" altLang="zh-CN" sz="1350" dirty="0">
                <a:latin typeface="Consolas" panose="020B0609020204030204" charset="0"/>
              </a:rPr>
              <a:t>'</a:t>
            </a:r>
            <a:r>
              <a:rPr lang="zh-CN" altLang="en-US" sz="1350" dirty="0">
                <a:latin typeface="Consolas" panose="020B0609020204030204" charset="0"/>
              </a:rPr>
              <a:t>, age=37)</a:t>
            </a:r>
          </a:p>
          <a:p>
            <a:pPr>
              <a:lnSpc>
                <a:spcPct val="80000"/>
              </a:lnSpc>
              <a:buSzPct val="90000"/>
              <a:buNone/>
            </a:pPr>
            <a:r>
              <a:rPr lang="zh-CN" altLang="en-US" sz="1350" dirty="0">
                <a:latin typeface="Consolas" panose="020B0609020204030204" charset="0"/>
              </a:rPr>
              <a:t>&gt;&gt;&gt; d</a:t>
            </a:r>
          </a:p>
          <a:p>
            <a:pPr>
              <a:lnSpc>
                <a:spcPct val="80000"/>
              </a:lnSpc>
              <a:buSzPct val="90000"/>
              <a:buNone/>
            </a:pPr>
            <a:r>
              <a:rPr lang="zh-CN" altLang="en-US" sz="1350" dirty="0">
                <a:solidFill>
                  <a:srgbClr val="0000FF"/>
                </a:solidFill>
                <a:latin typeface="Consolas" panose="020B0609020204030204" charset="0"/>
              </a:rPr>
              <a:t>{</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name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Dong</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，age: 37,}</a:t>
            </a:r>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8850"/>
          <p:cNvSpPr txBox="1">
            <a:spLocks/>
          </p:cNvSpPr>
          <p:nvPr/>
        </p:nvSpPr>
        <p:spPr bwMode="auto">
          <a:xfrm>
            <a:off x="815871" y="242088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b="1" dirty="0"/>
              <a:t>以给定内容为键，创建值为空的字典</a:t>
            </a:r>
          </a:p>
          <a:p>
            <a:pPr>
              <a:buSzPct val="90000"/>
              <a:buFont typeface="Arial" charset="0"/>
              <a:buNone/>
            </a:pPr>
            <a:r>
              <a:rPr lang="zh-CN" altLang="en-US" sz="1350" dirty="0">
                <a:latin typeface="Consolas" panose="020B0609020204030204" charset="0"/>
              </a:rPr>
              <a:t>&gt;&gt;&gt; adict = dict.fromkeys([</a:t>
            </a:r>
            <a:r>
              <a:rPr lang="en-US" altLang="zh-CN" sz="1350" dirty="0">
                <a:latin typeface="Consolas" panose="020B0609020204030204" charset="0"/>
              </a:rPr>
              <a:t>'</a:t>
            </a:r>
            <a:r>
              <a:rPr lang="zh-CN" altLang="en-US" sz="1350" dirty="0">
                <a:latin typeface="Consolas" panose="020B0609020204030204" charset="0"/>
              </a:rPr>
              <a:t>name</a:t>
            </a:r>
            <a:r>
              <a:rPr lang="en-US" altLang="zh-CN" sz="1350" dirty="0">
                <a:latin typeface="Consolas" panose="020B0609020204030204" charset="0"/>
              </a:rPr>
              <a:t>'</a:t>
            </a:r>
            <a:r>
              <a:rPr lang="zh-CN" altLang="en-US" sz="1350" dirty="0">
                <a:latin typeface="Consolas" panose="020B0609020204030204" charset="0"/>
              </a:rPr>
              <a:t>, </a:t>
            </a:r>
            <a:r>
              <a:rPr lang="en-US" altLang="zh-CN" sz="1350" dirty="0">
                <a:latin typeface="Consolas" panose="020B0609020204030204" charset="0"/>
              </a:rPr>
              <a:t>'</a:t>
            </a:r>
            <a:r>
              <a:rPr lang="zh-CN" altLang="en-US" sz="1350" dirty="0">
                <a:latin typeface="Consolas" panose="020B0609020204030204" charset="0"/>
              </a:rPr>
              <a:t>age</a:t>
            </a:r>
            <a:r>
              <a:rPr lang="en-US" altLang="zh-CN" sz="1350" dirty="0">
                <a:latin typeface="Consolas" panose="020B0609020204030204" charset="0"/>
              </a:rPr>
              <a:t>'</a:t>
            </a:r>
            <a:r>
              <a:rPr lang="zh-CN" altLang="en-US" sz="1350" dirty="0">
                <a:latin typeface="Consolas" panose="020B0609020204030204" charset="0"/>
              </a:rPr>
              <a:t>, </a:t>
            </a:r>
            <a:r>
              <a:rPr lang="en-US" altLang="zh-CN" sz="1350" dirty="0">
                <a:latin typeface="Consolas" panose="020B0609020204030204" charset="0"/>
              </a:rPr>
              <a:t>'</a:t>
            </a:r>
            <a:r>
              <a:rPr lang="zh-CN" altLang="en-US" sz="1350" dirty="0">
                <a:latin typeface="Consolas" panose="020B0609020204030204" charset="0"/>
              </a:rPr>
              <a:t>sex</a:t>
            </a:r>
            <a:r>
              <a:rPr lang="en-US" altLang="zh-CN" sz="1350" dirty="0">
                <a:latin typeface="Consolas" panose="020B0609020204030204" charset="0"/>
              </a:rPr>
              <a:t>'</a:t>
            </a:r>
            <a:r>
              <a:rPr lang="zh-CN" altLang="en-US" sz="1350" dirty="0">
                <a:latin typeface="Consolas" panose="020B0609020204030204" charset="0"/>
              </a:rPr>
              <a:t>])</a:t>
            </a:r>
          </a:p>
          <a:p>
            <a:pPr>
              <a:buSzPct val="90000"/>
              <a:buFont typeface="Arial" charset="0"/>
              <a:buNone/>
            </a:pPr>
            <a:r>
              <a:rPr lang="zh-CN" altLang="en-US" sz="1350" dirty="0">
                <a:latin typeface="Consolas" panose="020B0609020204030204" charset="0"/>
              </a:rPr>
              <a:t>&gt;&gt;&gt; adict</a:t>
            </a:r>
          </a:p>
          <a:p>
            <a:pPr>
              <a:buSzPct val="90000"/>
              <a:buFont typeface="Arial" charset="0"/>
              <a:buNone/>
            </a:pPr>
            <a:r>
              <a:rPr lang="zh-CN" altLang="en-US" sz="1350" dirty="0">
                <a:solidFill>
                  <a:srgbClr val="0000FF"/>
                </a:solidFill>
                <a:latin typeface="Consolas" panose="020B0609020204030204" charset="0"/>
              </a:rPr>
              <a:t>{</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age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name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sex</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a:t>
            </a:r>
            <a:endParaRPr lang="en-US" altLang="zh-CN" sz="1350" dirty="0">
              <a:solidFill>
                <a:srgbClr val="0000FF"/>
              </a:solidFill>
              <a:latin typeface="Consolas" panose="020B0609020204030204" charset="0"/>
            </a:endParaRPr>
          </a:p>
          <a:p>
            <a:pPr>
              <a:buSzPct val="90000"/>
              <a:buNone/>
            </a:pPr>
            <a:r>
              <a:rPr lang="en-US" altLang="zh-CN" sz="1600" dirty="0"/>
              <a:t>&gt;&gt;&gt; a = </a:t>
            </a:r>
            <a:r>
              <a:rPr lang="en-US" altLang="zh-CN" sz="1600" dirty="0" err="1"/>
              <a:t>dict</a:t>
            </a:r>
            <a:r>
              <a:rPr lang="en-US" altLang="zh-CN" sz="1600" dirty="0"/>
              <a:t>(one=1, two=2, three=3) </a:t>
            </a:r>
          </a:p>
          <a:p>
            <a:pPr>
              <a:buSzPct val="90000"/>
              <a:buNone/>
            </a:pPr>
            <a:r>
              <a:rPr lang="en-US" altLang="zh-CN" sz="1600" dirty="0"/>
              <a:t>&gt;&gt;&gt; b = {'one': 1, 'two': 2, 'three': 3} </a:t>
            </a:r>
          </a:p>
          <a:p>
            <a:pPr>
              <a:buSzPct val="90000"/>
              <a:buNone/>
            </a:pPr>
            <a:r>
              <a:rPr lang="en-US" altLang="zh-CN" sz="1600" dirty="0"/>
              <a:t>&gt;&gt;&gt; c = </a:t>
            </a:r>
            <a:r>
              <a:rPr lang="en-US" altLang="zh-CN" sz="1600" dirty="0" err="1"/>
              <a:t>dict</a:t>
            </a:r>
            <a:r>
              <a:rPr lang="en-US" altLang="zh-CN" sz="1600" dirty="0"/>
              <a:t>(zip(['one', 'two', 'three'], [1, 2, 3])) </a:t>
            </a:r>
          </a:p>
          <a:p>
            <a:pPr>
              <a:buSzPct val="90000"/>
              <a:buNone/>
            </a:pPr>
            <a:r>
              <a:rPr lang="en-US" altLang="zh-CN" sz="1600" dirty="0"/>
              <a:t>&gt;&gt;&gt; d = </a:t>
            </a:r>
            <a:r>
              <a:rPr lang="en-US" altLang="zh-CN" sz="1600" dirty="0" err="1"/>
              <a:t>dict</a:t>
            </a:r>
            <a:r>
              <a:rPr lang="en-US" altLang="zh-CN" sz="1600" dirty="0"/>
              <a:t>([('two', 2), ('one', 1), ('three', 3)]) </a:t>
            </a:r>
          </a:p>
          <a:p>
            <a:pPr>
              <a:buSzPct val="90000"/>
              <a:buNone/>
            </a:pPr>
            <a:r>
              <a:rPr lang="en-US" altLang="zh-CN" sz="1600" dirty="0"/>
              <a:t>&gt;&gt;&gt; e = </a:t>
            </a:r>
            <a:r>
              <a:rPr lang="en-US" altLang="zh-CN" sz="1600" dirty="0" err="1"/>
              <a:t>dict</a:t>
            </a:r>
            <a:r>
              <a:rPr lang="en-US" altLang="zh-CN" sz="1600" dirty="0"/>
              <a:t>({'three': 3, 'one': 1, 'two': 2}) </a:t>
            </a:r>
          </a:p>
          <a:p>
            <a:pPr>
              <a:buSzPct val="90000"/>
              <a:buNone/>
            </a:pPr>
            <a:r>
              <a:rPr lang="en-US" altLang="zh-CN" sz="1600" dirty="0"/>
              <a:t>&gt;&gt;&gt; f = </a:t>
            </a:r>
            <a:r>
              <a:rPr lang="en-US" altLang="zh-CN" sz="1600" dirty="0" err="1"/>
              <a:t>dict</a:t>
            </a:r>
            <a:r>
              <a:rPr lang="en-US" altLang="zh-CN" sz="1600" dirty="0"/>
              <a:t>({'one': 1, 'three': 3}, two=2) </a:t>
            </a:r>
          </a:p>
          <a:p>
            <a:pPr>
              <a:buSzPct val="90000"/>
              <a:buNone/>
            </a:pPr>
            <a:r>
              <a:rPr lang="en-US" altLang="zh-CN" sz="1600" dirty="0"/>
              <a:t>&gt;&gt;&gt; a == b == c == d == e == f </a:t>
            </a:r>
          </a:p>
          <a:p>
            <a:pPr>
              <a:buSzPct val="90000"/>
              <a:buNone/>
            </a:pPr>
            <a:r>
              <a:rPr lang="en-US" altLang="zh-CN" sz="1300" dirty="0">
                <a:solidFill>
                  <a:srgbClr val="0000FF"/>
                </a:solidFill>
              </a:rPr>
              <a:t>True</a:t>
            </a:r>
            <a:endParaRPr lang="zh-CN" altLang="en-US" sz="1300" dirty="0">
              <a:solidFill>
                <a:srgbClr val="0000FF"/>
              </a:solidFill>
              <a:latin typeface="Consolas" panose="020B0609020204030204" charset="0"/>
            </a:endParaRPr>
          </a:p>
          <a:p>
            <a:pPr>
              <a:buSzPct val="90000"/>
              <a:buFont typeface="Arial" charset="0"/>
              <a:buNone/>
            </a:pPr>
            <a:endParaRPr lang="en-US" altLang="zh-CN" sz="1500" dirty="0"/>
          </a:p>
          <a:p>
            <a:pPr>
              <a:buClr>
                <a:srgbClr val="FF0000"/>
              </a:buClr>
              <a:buSzPct val="90000"/>
              <a:buFont typeface="Wingdings" panose="05000000000000000000" pitchFamily="2" charset="2"/>
              <a:buChar char="n"/>
            </a:pPr>
            <a:r>
              <a:rPr lang="zh-CN" altLang="en-US" sz="2400" b="1" dirty="0"/>
              <a:t>可以使用</a:t>
            </a:r>
            <a:r>
              <a:rPr lang="en-US" altLang="zh-CN" sz="2400" b="1" dirty="0"/>
              <a:t>del</a:t>
            </a:r>
            <a:r>
              <a:rPr lang="zh-CN" altLang="en-US" sz="2400" b="1" dirty="0"/>
              <a:t>删除整个字典</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57</a:t>
            </a:fld>
            <a:endParaRPr lang="zh-CN" altLang="en-US" dirty="0"/>
          </a:p>
        </p:txBody>
      </p:sp>
    </p:spTree>
    <p:extLst>
      <p:ext uri="{BB962C8B-B14F-4D97-AF65-F5344CB8AC3E}">
        <p14:creationId xmlns:p14="http://schemas.microsoft.com/office/powerpoint/2010/main" val="39852344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 grpId="0" build="p"/>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280164" y="78620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sp>
        <p:nvSpPr>
          <p:cNvPr id="98306" name="文本占位符 79874"/>
          <p:cNvSpPr>
            <a:spLocks noGrp="1"/>
          </p:cNvSpPr>
          <p:nvPr>
            <p:ph idx="1"/>
          </p:nvPr>
        </p:nvSpPr>
        <p:spPr>
          <a:xfrm>
            <a:off x="617398" y="1556792"/>
            <a:ext cx="8229600" cy="4678451"/>
          </a:xfrm>
        </p:spPr>
        <p:txBody>
          <a:bodyPr anchor="t"/>
          <a:lstStyle/>
          <a:p>
            <a:pPr>
              <a:lnSpc>
                <a:spcPct val="80000"/>
              </a:lnSpc>
              <a:buSzPct val="90000"/>
              <a:buFont typeface="Wingdings" panose="05000000000000000000" charset="0"/>
              <a:buChar char="§"/>
            </a:pPr>
            <a:r>
              <a:rPr lang="zh-CN" altLang="en-US" sz="2400" dirty="0">
                <a:solidFill>
                  <a:srgbClr val="FF0000"/>
                </a:solidFill>
              </a:rPr>
              <a:t>以键作为下标</a:t>
            </a:r>
            <a:r>
              <a:rPr lang="zh-CN" altLang="en-US" sz="2400" dirty="0"/>
              <a:t>可以读取字典元素，若键不存在则抛出异常</a:t>
            </a:r>
          </a:p>
          <a:p>
            <a:pPr>
              <a:lnSpc>
                <a:spcPct val="80000"/>
              </a:lnSpc>
              <a:buSzPct val="90000"/>
              <a:buNone/>
            </a:pPr>
            <a:endParaRPr lang="en-US" altLang="zh-CN" sz="2400" dirty="0"/>
          </a:p>
          <a:p>
            <a:pPr>
              <a:spcBef>
                <a:spcPct val="0"/>
              </a:spcBef>
              <a:buSzPct val="90000"/>
              <a:buNone/>
            </a:pPr>
            <a:r>
              <a:rPr lang="en-US" altLang="zh-CN" sz="1600" dirty="0">
                <a:latin typeface="Consolas" panose="020B0609020204030204" charset="0"/>
              </a:rPr>
              <a:t>&gt;&gt;&gt; aDict = {'</a:t>
            </a:r>
            <a:r>
              <a:rPr lang="en-US" altLang="zh-CN" sz="1600" dirty="0" err="1">
                <a:latin typeface="Consolas" panose="020B0609020204030204" charset="0"/>
              </a:rPr>
              <a:t>name':'Dong</a:t>
            </a:r>
            <a:r>
              <a:rPr lang="en-US" altLang="zh-CN" sz="1600" dirty="0">
                <a:latin typeface="Consolas" panose="020B0609020204030204" charset="0"/>
              </a:rPr>
              <a:t>', '</a:t>
            </a:r>
            <a:r>
              <a:rPr lang="en-US" altLang="zh-CN" sz="1600" dirty="0" err="1">
                <a:latin typeface="Consolas" panose="020B0609020204030204" charset="0"/>
              </a:rPr>
              <a:t>sex':'male</a:t>
            </a:r>
            <a:r>
              <a:rPr lang="en-US" altLang="zh-CN" sz="1600" dirty="0">
                <a:latin typeface="Consolas" panose="020B0609020204030204" charset="0"/>
              </a:rPr>
              <a:t>', 'age':37}</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['name']</a:t>
            </a:r>
          </a:p>
          <a:p>
            <a:pPr>
              <a:spcBef>
                <a:spcPct val="0"/>
              </a:spcBef>
              <a:buSzPct val="90000"/>
              <a:buNone/>
            </a:pPr>
            <a:r>
              <a:rPr lang="en-US" altLang="zh-CN" sz="1600" dirty="0">
                <a:solidFill>
                  <a:srgbClr val="0000FF"/>
                </a:solidFill>
                <a:latin typeface="Consolas" panose="020B0609020204030204" charset="0"/>
              </a:rPr>
              <a:t>'Dong'</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a:t>
            </a:r>
            <a:r>
              <a:rPr lang="en-US" altLang="zh-CN" sz="1600" dirty="0" err="1">
                <a:latin typeface="Consolas" panose="020B0609020204030204" charset="0"/>
              </a:rPr>
              <a:t>tel</a:t>
            </a:r>
            <a:r>
              <a:rPr lang="en-US" altLang="zh-CN" sz="1600" dirty="0">
                <a:latin typeface="Consolas" panose="020B0609020204030204" charset="0"/>
              </a:rPr>
              <a:t>']                     #</a:t>
            </a:r>
            <a:r>
              <a:rPr lang="zh-CN" altLang="en-US" sz="1600" dirty="0">
                <a:latin typeface="Consolas" panose="020B0609020204030204" charset="0"/>
              </a:rPr>
              <a:t>键不存在，抛出异常</a:t>
            </a:r>
          </a:p>
          <a:p>
            <a:pPr>
              <a:spcBef>
                <a:spcPct val="0"/>
              </a:spcBef>
              <a:buSzPct val="90000"/>
              <a:buNone/>
            </a:pPr>
            <a:r>
              <a:rPr lang="en-US" altLang="zh-CN" sz="1600" dirty="0">
                <a:solidFill>
                  <a:srgbClr val="FF0000"/>
                </a:solidFill>
                <a:latin typeface="Consolas" panose="020B0609020204030204" charset="0"/>
              </a:rPr>
              <a:t>Traceback (most recent call last):</a:t>
            </a:r>
          </a:p>
          <a:p>
            <a:pPr>
              <a:spcBef>
                <a:spcPct val="0"/>
              </a:spcBef>
              <a:buSzPct val="90000"/>
              <a:buNone/>
            </a:pPr>
            <a:r>
              <a:rPr lang="en-US" altLang="zh-CN" sz="1600" dirty="0">
                <a:solidFill>
                  <a:srgbClr val="FF0000"/>
                </a:solidFill>
                <a:latin typeface="Consolas" panose="020B0609020204030204" charset="0"/>
              </a:rPr>
              <a:t>  File "&lt;pyshell#53&gt;", line 1, in &lt;module&gt;</a:t>
            </a:r>
          </a:p>
          <a:p>
            <a:pPr>
              <a:spcBef>
                <a:spcPct val="0"/>
              </a:spcBef>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aDict</a:t>
            </a:r>
            <a:r>
              <a:rPr lang="en-US" altLang="zh-CN" sz="1600" dirty="0">
                <a:solidFill>
                  <a:srgbClr val="FF0000"/>
                </a:solidFill>
                <a:latin typeface="Consolas" panose="020B0609020204030204" charset="0"/>
              </a:rPr>
              <a:t>['</a:t>
            </a:r>
            <a:r>
              <a:rPr lang="en-US" altLang="zh-CN" sz="1600" dirty="0" err="1">
                <a:solidFill>
                  <a:srgbClr val="FF0000"/>
                </a:solidFill>
                <a:latin typeface="Consolas" panose="020B0609020204030204" charset="0"/>
              </a:rPr>
              <a:t>tel</a:t>
            </a:r>
            <a:r>
              <a:rPr lang="en-US" altLang="zh-CN" sz="1600" dirty="0">
                <a:solidFill>
                  <a:srgbClr val="FF0000"/>
                </a:solidFill>
                <a:latin typeface="Consolas" panose="020B0609020204030204" charset="0"/>
              </a:rPr>
              <a:t>']</a:t>
            </a:r>
          </a:p>
          <a:p>
            <a:pPr>
              <a:spcBef>
                <a:spcPct val="0"/>
              </a:spcBef>
              <a:buSzPct val="90000"/>
              <a:buNone/>
            </a:pPr>
            <a:r>
              <a:rPr lang="en-US" altLang="zh-CN" sz="1600" dirty="0">
                <a:solidFill>
                  <a:srgbClr val="FF0000"/>
                </a:solidFill>
                <a:latin typeface="Consolas" panose="020B0609020204030204" charset="0"/>
              </a:rPr>
              <a:t>KeyError: '</a:t>
            </a:r>
            <a:r>
              <a:rPr lang="en-US" altLang="zh-CN" sz="1600" dirty="0" err="1">
                <a:solidFill>
                  <a:srgbClr val="FF0000"/>
                </a:solidFill>
                <a:latin typeface="Consolas" panose="020B0609020204030204" charset="0"/>
              </a:rPr>
              <a:t>tel</a:t>
            </a:r>
            <a:r>
              <a:rPr lang="en-US" altLang="zh-CN" sz="1600" dirty="0">
                <a:solidFill>
                  <a:srgbClr val="FF0000"/>
                </a:solidFill>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58</a:t>
            </a:fld>
            <a:endParaRPr lang="zh-CN" altLang="en-US" dirty="0"/>
          </a:p>
        </p:txBody>
      </p:sp>
      <p:grpSp>
        <p:nvGrpSpPr>
          <p:cNvPr id="6" name="组合 109"/>
          <p:cNvGrpSpPr/>
          <p:nvPr/>
        </p:nvGrpSpPr>
        <p:grpSpPr>
          <a:xfrm>
            <a:off x="230535" y="86866"/>
            <a:ext cx="4320480" cy="651944"/>
            <a:chOff x="605162" y="4599564"/>
            <a:chExt cx="4320480" cy="65194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Tree>
    <p:extLst>
      <p:ext uri="{BB962C8B-B14F-4D97-AF65-F5344CB8AC3E}">
        <p14:creationId xmlns:p14="http://schemas.microsoft.com/office/powerpoint/2010/main" val="299932605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30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830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80898"/>
          <p:cNvSpPr>
            <a:spLocks noGrp="1"/>
          </p:cNvSpPr>
          <p:nvPr>
            <p:ph idx="1"/>
          </p:nvPr>
        </p:nvSpPr>
        <p:spPr>
          <a:xfrm>
            <a:off x="692031" y="1484784"/>
            <a:ext cx="8229600" cy="4678451"/>
          </a:xfrm>
        </p:spPr>
        <p:txBody>
          <a:bodyPr anchor="t"/>
          <a:lstStyle/>
          <a:p>
            <a:pPr>
              <a:spcBef>
                <a:spcPts val="1200"/>
              </a:spcBef>
              <a:buClr>
                <a:srgbClr val="FF0000"/>
              </a:buClr>
              <a:buSzPct val="90000"/>
              <a:buFont typeface="Wingdings" panose="05000000000000000000" pitchFamily="2" charset="2"/>
              <a:buChar char="n"/>
            </a:pPr>
            <a:r>
              <a:rPr lang="zh-CN" altLang="en-US" sz="2400" dirty="0"/>
              <a:t>使用字典对象的</a:t>
            </a:r>
            <a:r>
              <a:rPr lang="en-US" altLang="zh-CN" sz="2400" dirty="0"/>
              <a:t>get</a:t>
            </a:r>
            <a:r>
              <a:rPr lang="zh-CN" altLang="en-US" sz="2400" dirty="0"/>
              <a:t>方法获取指定键对应的值，并且可以在键不存在的时候返回指定值。</a:t>
            </a:r>
          </a:p>
          <a:p>
            <a:pPr>
              <a:lnSpc>
                <a:spcPct val="90000"/>
              </a:lnSpc>
              <a:buSzPct val="90000"/>
              <a:buNone/>
            </a:pPr>
            <a:endParaRPr lang="en-US" altLang="zh-CN" sz="1500" dirty="0"/>
          </a:p>
          <a:p>
            <a:pPr>
              <a:lnSpc>
                <a:spcPct val="90000"/>
              </a:lnSpc>
              <a:buSzPct val="90000"/>
              <a:buNone/>
            </a:pPr>
            <a:r>
              <a:rPr lang="en-US" altLang="zh-CN" sz="1350" dirty="0">
                <a:latin typeface="Consolas" panose="020B0609020204030204" charset="0"/>
              </a:rPr>
              <a:t>&gt;&gt;&gt; print(</a:t>
            </a:r>
            <a:r>
              <a:rPr lang="en-US" altLang="zh-CN" sz="1350" dirty="0" err="1">
                <a:latin typeface="Consolas" panose="020B0609020204030204" charset="0"/>
              </a:rPr>
              <a:t>aDict.get</a:t>
            </a:r>
            <a:r>
              <a:rPr lang="en-US" altLang="zh-CN" sz="1350" dirty="0">
                <a:latin typeface="Consolas" panose="020B0609020204030204" charset="0"/>
              </a:rPr>
              <a:t>('address'))</a:t>
            </a:r>
          </a:p>
          <a:p>
            <a:pPr>
              <a:lnSpc>
                <a:spcPct val="90000"/>
              </a:lnSpc>
              <a:buSzPct val="90000"/>
              <a:buNone/>
            </a:pPr>
            <a:r>
              <a:rPr lang="en-US" altLang="zh-CN" sz="1350" dirty="0">
                <a:solidFill>
                  <a:srgbClr val="0000FF"/>
                </a:solidFill>
                <a:latin typeface="Consolas" panose="020B0609020204030204" charset="0"/>
              </a:rPr>
              <a:t>None</a:t>
            </a:r>
          </a:p>
          <a:p>
            <a:pPr>
              <a:lnSpc>
                <a:spcPct val="90000"/>
              </a:lnSpc>
              <a:buSzPct val="90000"/>
              <a:buNone/>
            </a:pPr>
            <a:r>
              <a:rPr lang="en-US" altLang="zh-CN" sz="1350" dirty="0">
                <a:latin typeface="Consolas" panose="020B0609020204030204" charset="0"/>
              </a:rPr>
              <a:t>&gt;&gt;&gt; print(</a:t>
            </a:r>
            <a:r>
              <a:rPr lang="en-US" altLang="zh-CN" sz="1350" dirty="0" err="1">
                <a:latin typeface="Consolas" panose="020B0609020204030204" charset="0"/>
              </a:rPr>
              <a:t>aDict.get</a:t>
            </a:r>
            <a:r>
              <a:rPr lang="en-US" altLang="zh-CN" sz="1350" dirty="0">
                <a:latin typeface="Consolas" panose="020B0609020204030204" charset="0"/>
              </a:rPr>
              <a:t>('address', 'SDIBT'))</a:t>
            </a:r>
          </a:p>
          <a:p>
            <a:pPr>
              <a:lnSpc>
                <a:spcPct val="90000"/>
              </a:lnSpc>
              <a:buSzPct val="90000"/>
              <a:buNone/>
            </a:pPr>
            <a:r>
              <a:rPr lang="en-US" altLang="zh-CN" sz="1350" dirty="0">
                <a:solidFill>
                  <a:srgbClr val="0000FF"/>
                </a:solidFill>
                <a:latin typeface="Consolas" panose="020B0609020204030204" charset="0"/>
              </a:rPr>
              <a:t>SDIBT</a:t>
            </a: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['address']='Not Addressed'</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 = </a:t>
            </a:r>
            <a:r>
              <a:rPr lang="en-US" altLang="zh-CN" sz="1350" dirty="0" err="1">
                <a:latin typeface="Consolas" panose="020B0609020204030204" charset="0"/>
              </a:rPr>
              <a:t>aDict.get</a:t>
            </a:r>
            <a:r>
              <a:rPr lang="en-US" altLang="zh-CN" sz="1350" dirty="0">
                <a:latin typeface="Consolas" panose="020B0609020204030204" charset="0"/>
              </a:rPr>
              <a:t>('score',[])      </a:t>
            </a:r>
            <a:r>
              <a:rPr lang="en-US" altLang="zh-CN" sz="1350" dirty="0">
                <a:solidFill>
                  <a:srgbClr val="FF0000"/>
                </a:solidFill>
                <a:latin typeface="Consolas" panose="020B0609020204030204" charset="0"/>
              </a:rPr>
              <a:t>#</a:t>
            </a:r>
            <a:r>
              <a:rPr lang="zh-CN" altLang="en-US" sz="1350" dirty="0">
                <a:solidFill>
                  <a:srgbClr val="FF0000"/>
                </a:solidFill>
                <a:latin typeface="Consolas" panose="020B0609020204030204" charset="0"/>
              </a:rPr>
              <a:t>字典元素的添加</a:t>
            </a:r>
            <a:endParaRPr lang="en-US" altLang="zh-CN" sz="1350" dirty="0">
              <a:solidFill>
                <a:srgbClr val="FF0000"/>
              </a:solidFill>
              <a:latin typeface="Consolas" panose="020B0609020204030204" charset="0"/>
            </a:endParaRP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['score'].append(98)</a:t>
            </a: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['score'].append(97)</a:t>
            </a:r>
          </a:p>
          <a:p>
            <a:pPr>
              <a:lnSpc>
                <a:spcPct val="90000"/>
              </a:lnSpc>
              <a:buSzPct val="90000"/>
              <a:buNone/>
            </a:pPr>
            <a:r>
              <a:rPr lang="en-US" altLang="zh-CN" sz="1350" dirty="0">
                <a:latin typeface="Consolas" panose="020B0609020204030204" charset="0"/>
              </a:rPr>
              <a:t>&gt;&gt;&gt; aDict</a:t>
            </a:r>
          </a:p>
          <a:p>
            <a:pPr>
              <a:lnSpc>
                <a:spcPct val="90000"/>
              </a:lnSpc>
              <a:buSzPct val="90000"/>
              <a:buNone/>
            </a:pPr>
            <a:r>
              <a:rPr lang="en-US" altLang="zh-CN" sz="1350" dirty="0">
                <a:solidFill>
                  <a:srgbClr val="0000FF"/>
                </a:solidFill>
                <a:latin typeface="Consolas" panose="020B0609020204030204" charset="0"/>
              </a:rPr>
              <a:t>{'age': 37, 'score': [98, 97], 'name': 'Dong', 'sex': 'male'}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59</a:t>
            </a:fld>
            <a:endParaRPr lang="zh-CN" altLang="en-US" dirty="0"/>
          </a:p>
        </p:txBody>
      </p:sp>
      <p:sp>
        <p:nvSpPr>
          <p:cNvPr id="6" name="标题 79873"/>
          <p:cNvSpPr>
            <a:spLocks noGrp="1"/>
          </p:cNvSpPr>
          <p:nvPr>
            <p:ph type="title"/>
          </p:nvPr>
        </p:nvSpPr>
        <p:spPr>
          <a:xfrm>
            <a:off x="244674"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sp>
        <p:nvSpPr>
          <p:cNvPr id="11" name="文本占位符 81922"/>
          <p:cNvSpPr txBox="1">
            <a:spLocks/>
          </p:cNvSpPr>
          <p:nvPr/>
        </p:nvSpPr>
        <p:spPr bwMode="auto">
          <a:xfrm>
            <a:off x="853660" y="479715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items()</a:t>
            </a:r>
            <a:r>
              <a:rPr lang="zh-CN" altLang="en-US" sz="2400" dirty="0"/>
              <a:t>方法可以返回字典的键、值对</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keys()</a:t>
            </a:r>
            <a:r>
              <a:rPr lang="zh-CN" altLang="en-US" sz="2400" dirty="0"/>
              <a:t>方法可以返回字典的键</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values()</a:t>
            </a:r>
            <a:r>
              <a:rPr lang="zh-CN" altLang="en-US" sz="2400" dirty="0"/>
              <a:t>方法可以返回字典的值</a:t>
            </a:r>
            <a:endParaRPr lang="zh-CN" altLang="en-US" sz="4000" dirty="0"/>
          </a:p>
        </p:txBody>
      </p:sp>
    </p:spTree>
    <p:extLst>
      <p:ext uri="{BB962C8B-B14F-4D97-AF65-F5344CB8AC3E}">
        <p14:creationId xmlns:p14="http://schemas.microsoft.com/office/powerpoint/2010/main" val="32642987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33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33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0">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330">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1266"/>
          <p:cNvSpPr>
            <a:spLocks noGrp="1"/>
          </p:cNvSpPr>
          <p:nvPr>
            <p:ph idx="1"/>
          </p:nvPr>
        </p:nvSpPr>
        <p:spPr>
          <a:xfrm>
            <a:off x="604238" y="1400855"/>
            <a:ext cx="8401050" cy="3398520"/>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2400" b="1" dirty="0"/>
              <a:t>列表是</a:t>
            </a:r>
            <a:r>
              <a:rPr lang="en-US" altLang="zh-CN" sz="2400" b="1" dirty="0"/>
              <a:t>Python</a:t>
            </a:r>
            <a:r>
              <a:rPr lang="zh-CN" altLang="en-US" sz="2400" b="1" dirty="0"/>
              <a:t>中内置</a:t>
            </a:r>
            <a:r>
              <a:rPr lang="zh-CN" altLang="en-US" sz="2400" b="1" dirty="0">
                <a:solidFill>
                  <a:srgbClr val="FF0000"/>
                </a:solidFill>
              </a:rPr>
              <a:t>有序、可变</a:t>
            </a:r>
            <a:r>
              <a:rPr lang="zh-CN" altLang="en-US" sz="2400" b="1" dirty="0"/>
              <a:t>序列，列表的所有元素放在一对中括号“</a:t>
            </a:r>
            <a:r>
              <a:rPr lang="en-US" altLang="zh-CN" sz="2400" b="1" dirty="0"/>
              <a:t>[]”</a:t>
            </a:r>
            <a:r>
              <a:rPr lang="zh-CN" altLang="en-US" sz="2400" b="1" dirty="0"/>
              <a:t>中，并使用逗号分隔开；</a:t>
            </a:r>
          </a:p>
          <a:p>
            <a:pPr>
              <a:spcBef>
                <a:spcPts val="600"/>
              </a:spcBef>
              <a:spcAft>
                <a:spcPts val="600"/>
              </a:spcAft>
              <a:buClr>
                <a:srgbClr val="FF0000"/>
              </a:buClr>
              <a:buSzPct val="90000"/>
              <a:buFont typeface="Wingdings" panose="05000000000000000000" pitchFamily="2" charset="2"/>
              <a:buChar char="n"/>
            </a:pPr>
            <a:r>
              <a:rPr lang="zh-CN" altLang="en-US" sz="2400" b="1" dirty="0">
                <a:solidFill>
                  <a:srgbClr val="FF0000"/>
                </a:solidFill>
              </a:rPr>
              <a:t>当列表元素增加或删除时，列表对象自动进行扩展或收缩内存，保证元素之间没有缝隙</a:t>
            </a:r>
            <a:r>
              <a:rPr lang="zh-CN" altLang="en-US" sz="2400" b="1" dirty="0"/>
              <a:t>；</a:t>
            </a:r>
          </a:p>
          <a:p>
            <a:pPr>
              <a:spcBef>
                <a:spcPts val="600"/>
              </a:spcBef>
              <a:spcAft>
                <a:spcPts val="600"/>
              </a:spcAft>
              <a:buClr>
                <a:srgbClr val="FF0000"/>
              </a:buClr>
              <a:buSzPct val="90000"/>
              <a:buFont typeface="Wingdings" panose="05000000000000000000" pitchFamily="2" charset="2"/>
              <a:buChar char="n"/>
            </a:pPr>
            <a:r>
              <a:rPr lang="zh-CN" altLang="en-US" sz="2400" b="1" dirty="0"/>
              <a:t>在Python中，</a:t>
            </a:r>
            <a:r>
              <a:rPr lang="zh-CN" altLang="en-US" sz="2400" b="1" dirty="0">
                <a:solidFill>
                  <a:srgbClr val="FF0000"/>
                </a:solidFill>
              </a:rPr>
              <a:t>一个列表中的数据类型可以各不相同</a:t>
            </a:r>
            <a:endParaRPr lang="en-US" altLang="zh-CN" sz="2400" b="1" dirty="0">
              <a:solidFill>
                <a:srgbClr val="FF0000"/>
              </a:solidFill>
            </a:endParaRPr>
          </a:p>
          <a:p>
            <a:pPr lvl="1">
              <a:spcBef>
                <a:spcPts val="600"/>
              </a:spcBef>
              <a:spcAft>
                <a:spcPts val="600"/>
              </a:spcAft>
              <a:buClr>
                <a:srgbClr val="FF0000"/>
              </a:buClr>
              <a:buSzPct val="90000"/>
              <a:buFont typeface="Wingdings" panose="05000000000000000000" pitchFamily="2" charset="2"/>
              <a:buChar char="l"/>
            </a:pPr>
            <a:r>
              <a:rPr lang="zh-CN" altLang="en-US" sz="2000" b="1" dirty="0"/>
              <a:t>可以同时分别为整数、浮点数、字符串等基本类型，甚至是列表、元组、字典、集合以及其他自定义类型的对象。</a:t>
            </a:r>
            <a:endParaRPr lang="en-US" altLang="zh-CN" sz="2000" b="1" dirty="0"/>
          </a:p>
          <a:p>
            <a:pPr lvl="1">
              <a:spcBef>
                <a:spcPts val="600"/>
              </a:spcBef>
              <a:spcAft>
                <a:spcPts val="600"/>
              </a:spcAft>
              <a:buClr>
                <a:srgbClr val="FF0000"/>
              </a:buClr>
              <a:buSzPct val="90000"/>
              <a:buFont typeface="Wingdings" panose="05000000000000000000" pitchFamily="2" charset="2"/>
              <a:buChar char="ü"/>
            </a:pPr>
            <a:r>
              <a:rPr lang="zh-CN" altLang="en-US" sz="2000" b="1" dirty="0"/>
              <a:t>例如：</a:t>
            </a:r>
          </a:p>
          <a:p>
            <a:pPr>
              <a:lnSpc>
                <a:spcPct val="80000"/>
              </a:lnSpc>
              <a:buSzPct val="90000"/>
              <a:buNone/>
            </a:pPr>
            <a:r>
              <a:rPr lang="en-US" altLang="zh-CN" sz="2000" dirty="0">
                <a:latin typeface="Consolas" panose="020B0609020204030204" charset="0"/>
              </a:rPr>
              <a:t>         [10, 20, 30, 40]</a:t>
            </a:r>
            <a:endParaRPr lang="zh-CN" altLang="en-US" sz="2000" dirty="0">
              <a:latin typeface="Consolas" panose="020B0609020204030204" charset="0"/>
            </a:endParaRPr>
          </a:p>
          <a:p>
            <a:pPr>
              <a:lnSpc>
                <a:spcPct val="80000"/>
              </a:lnSpc>
              <a:buSzPct val="90000"/>
              <a:buNone/>
            </a:pPr>
            <a:r>
              <a:rPr lang="en-US" altLang="zh-CN" sz="2000" dirty="0">
                <a:latin typeface="Consolas" panose="020B0609020204030204" charset="0"/>
              </a:rPr>
              <a:t>         ['frog', 'fish', 'bird']</a:t>
            </a:r>
          </a:p>
          <a:p>
            <a:pPr>
              <a:lnSpc>
                <a:spcPct val="80000"/>
              </a:lnSpc>
              <a:buSzPct val="90000"/>
              <a:buNone/>
            </a:pPr>
            <a:r>
              <a:rPr lang="en-US" altLang="zh-CN" sz="2000" dirty="0">
                <a:latin typeface="Consolas" panose="020B0609020204030204" charset="0"/>
              </a:rPr>
              <a:t>         ['spam', 2.0, 5, [10, 20]]</a:t>
            </a:r>
          </a:p>
          <a:p>
            <a:pPr>
              <a:lnSpc>
                <a:spcPct val="80000"/>
              </a:lnSpc>
              <a:buSzPct val="90000"/>
              <a:buNone/>
            </a:pPr>
            <a:r>
              <a:rPr lang="zh-CN" altLang="en-US" sz="2000" dirty="0">
                <a:latin typeface="Consolas" panose="020B0609020204030204" charset="0"/>
              </a:rPr>
              <a:t>         [[</a:t>
            </a:r>
            <a:r>
              <a:rPr lang="en-US" altLang="zh-CN" sz="2000" dirty="0">
                <a:latin typeface="Consolas" panose="020B0609020204030204" charset="0"/>
              </a:rPr>
              <a:t>'</a:t>
            </a:r>
            <a:r>
              <a:rPr lang="zh-CN" altLang="en-US" sz="2000" dirty="0">
                <a:latin typeface="Consolas" panose="020B0609020204030204" charset="0"/>
              </a:rPr>
              <a:t>file1</a:t>
            </a:r>
            <a:r>
              <a:rPr lang="en-US" altLang="zh-CN" sz="2000" dirty="0">
                <a:latin typeface="Consolas" panose="020B0609020204030204" charset="0"/>
              </a:rPr>
              <a:t>'</a:t>
            </a:r>
            <a:r>
              <a:rPr lang="zh-CN" altLang="en-US" sz="2000" dirty="0">
                <a:latin typeface="Consolas" panose="020B0609020204030204" charset="0"/>
              </a:rPr>
              <a:t>, 200,7], [</a:t>
            </a:r>
            <a:r>
              <a:rPr lang="en-US" altLang="zh-CN" sz="2000" dirty="0">
                <a:latin typeface="Consolas" panose="020B0609020204030204" charset="0"/>
              </a:rPr>
              <a:t>'</a:t>
            </a:r>
            <a:r>
              <a:rPr lang="zh-CN" altLang="en-US" sz="2000" dirty="0">
                <a:latin typeface="Consolas" panose="020B0609020204030204" charset="0"/>
              </a:rPr>
              <a:t>file2</a:t>
            </a:r>
            <a:r>
              <a:rPr lang="en-US" altLang="zh-CN" sz="2000" dirty="0">
                <a:latin typeface="Consolas" panose="020B0609020204030204" charset="0"/>
              </a:rPr>
              <a:t>'</a:t>
            </a:r>
            <a:r>
              <a:rPr lang="zh-CN" altLang="en-US" sz="2000" dirty="0">
                <a:latin typeface="Consolas" panose="020B0609020204030204" charset="0"/>
              </a:rPr>
              <a:t>, 260,9]]</a:t>
            </a:r>
            <a:endParaRPr lang="en-US" altLang="zh-CN" sz="2000" dirty="0">
              <a:latin typeface="Consolas" panose="020B0609020204030204" charset="0"/>
            </a:endParaRPr>
          </a:p>
          <a:p>
            <a:pPr>
              <a:lnSpc>
                <a:spcPct val="80000"/>
              </a:lnSpc>
              <a:buSzPct val="90000"/>
              <a:buFont typeface="Wingdings" panose="05000000000000000000" pitchFamily="2" charset="2"/>
              <a:buChar char="•"/>
            </a:pPr>
            <a:endParaRPr lang="zh-CN" altLang="en-US" sz="1800"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380424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a:t>
            </a:r>
            <a:r>
              <a:rPr lang="en-US" altLang="zh-CN" sz="2800" b="1" dirty="0" smtClean="0">
                <a:latin typeface="Times New Roman" panose="02020603050405020304" pitchFamily="18" charset="0"/>
                <a:ea typeface="仿宋" panose="02010609060101010101" pitchFamily="49" charset="-122"/>
              </a:rPr>
              <a:t>(</a:t>
            </a:r>
            <a:r>
              <a:rPr lang="en-US" altLang="zh-CN" sz="2800" b="1" dirty="0" smtClean="0">
                <a:solidFill>
                  <a:srgbClr val="0000FF"/>
                </a:solidFill>
                <a:latin typeface="Times New Roman" panose="02020603050405020304" pitchFamily="18" charset="0"/>
                <a:ea typeface="仿宋" panose="02010609060101010101" pitchFamily="49" charset="-122"/>
              </a:rPr>
              <a:t>list</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的基本概念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Tree>
    <p:extLst>
      <p:ext uri="{BB962C8B-B14F-4D97-AF65-F5344CB8AC3E}">
        <p14:creationId xmlns:p14="http://schemas.microsoft.com/office/powerpoint/2010/main" val="2065821411"/>
      </p:ext>
    </p:extLst>
  </p:cSld>
  <p:clrMapOvr>
    <a:masterClrMapping/>
  </p:clrMapOvr>
  <p:transition spd="slow" advClick="0">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82946"/>
          <p:cNvSpPr>
            <a:spLocks noGrp="1"/>
          </p:cNvSpPr>
          <p:nvPr>
            <p:ph idx="1"/>
          </p:nvPr>
        </p:nvSpPr>
        <p:spPr>
          <a:xfrm>
            <a:off x="692031" y="1412777"/>
            <a:ext cx="8229600" cy="2353396"/>
          </a:xfrm>
        </p:spPr>
        <p:txBody>
          <a:bodyPr anchor="t"/>
          <a:lstStyle/>
          <a:p>
            <a:pPr>
              <a:spcBef>
                <a:spcPct val="0"/>
              </a:spcBef>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a:t>
            </a:r>
            <a:r>
              <a:rPr lang="en-US" altLang="zh-CN" sz="1350" dirty="0" err="1">
                <a:latin typeface="Consolas" panose="020B0609020204030204" charset="0"/>
              </a:rPr>
              <a:t>name':'Dong</a:t>
            </a:r>
            <a:r>
              <a:rPr lang="en-US" altLang="zh-CN" sz="1350" dirty="0">
                <a:latin typeface="Consolas" panose="020B0609020204030204" charset="0"/>
              </a:rPr>
              <a:t>', '</a:t>
            </a:r>
            <a:r>
              <a:rPr lang="en-US" altLang="zh-CN" sz="1350" dirty="0" err="1">
                <a:latin typeface="Consolas" panose="020B0609020204030204" charset="0"/>
              </a:rPr>
              <a:t>sex':'male</a:t>
            </a:r>
            <a:r>
              <a:rPr lang="en-US" altLang="zh-CN" sz="1350" dirty="0">
                <a:latin typeface="Consolas" panose="020B0609020204030204" charset="0"/>
              </a:rPr>
              <a:t>', 'age':37}</a:t>
            </a:r>
          </a:p>
          <a:p>
            <a:pPr>
              <a:spcBef>
                <a:spcPct val="0"/>
              </a:spcBef>
              <a:buSzPct val="90000"/>
              <a:buNone/>
            </a:pPr>
            <a:r>
              <a:rPr lang="en-US" altLang="zh-CN" sz="1350" dirty="0">
                <a:latin typeface="Consolas" panose="020B0609020204030204" charset="0"/>
              </a:rPr>
              <a:t>&gt;&gt;&gt; for item in aDict.items():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输出字典中所有元素</a:t>
            </a:r>
          </a:p>
          <a:p>
            <a:pPr>
              <a:spcBef>
                <a:spcPct val="0"/>
              </a:spcBef>
              <a:buSzPct val="90000"/>
              <a:buNone/>
            </a:pPr>
            <a:r>
              <a:rPr lang="en-US" altLang="zh-CN" sz="1350" dirty="0">
                <a:latin typeface="Consolas" panose="020B0609020204030204" charset="0"/>
              </a:rPr>
              <a:t>    print(item)</a:t>
            </a:r>
          </a:p>
          <a:p>
            <a:pPr>
              <a:spcBef>
                <a:spcPct val="0"/>
              </a:spcBef>
              <a:buSzPct val="90000"/>
              <a:buNone/>
            </a:pPr>
            <a:r>
              <a:rPr lang="en-US" altLang="zh-CN" sz="1350" dirty="0">
                <a:solidFill>
                  <a:srgbClr val="0000FF"/>
                </a:solidFill>
                <a:latin typeface="Consolas" panose="020B0609020204030204" charset="0"/>
              </a:rPr>
              <a:t>('age', 37)</a:t>
            </a:r>
          </a:p>
          <a:p>
            <a:pPr>
              <a:spcBef>
                <a:spcPct val="0"/>
              </a:spcBef>
              <a:buSzPct val="90000"/>
              <a:buNone/>
            </a:pPr>
            <a:r>
              <a:rPr lang="en-US" altLang="zh-CN" sz="1350" dirty="0">
                <a:solidFill>
                  <a:srgbClr val="0000FF"/>
                </a:solidFill>
                <a:latin typeface="Consolas" panose="020B0609020204030204" charset="0"/>
              </a:rPr>
              <a:t>('name', 'Dong')</a:t>
            </a:r>
          </a:p>
          <a:p>
            <a:pPr>
              <a:spcBef>
                <a:spcPct val="0"/>
              </a:spcBef>
              <a:buSzPct val="90000"/>
              <a:buNone/>
            </a:pPr>
            <a:r>
              <a:rPr lang="en-US" altLang="zh-CN" sz="1350" dirty="0">
                <a:solidFill>
                  <a:srgbClr val="0000FF"/>
                </a:solidFill>
                <a:latin typeface="Consolas" panose="020B0609020204030204" charset="0"/>
              </a:rPr>
              <a:t>('sex', 'male')</a:t>
            </a:r>
          </a:p>
          <a:p>
            <a:pPr>
              <a:spcBef>
                <a:spcPct val="0"/>
              </a:spcBef>
              <a:buSzPct val="90000"/>
              <a:buNone/>
            </a:pPr>
            <a:r>
              <a:rPr lang="en-US" altLang="zh-CN" sz="1350" dirty="0">
                <a:latin typeface="Consolas" panose="020B0609020204030204" charset="0"/>
              </a:rPr>
              <a:t>&gt;&gt;&gt; for key in aDict: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不加特殊说明，默认输出键</a:t>
            </a:r>
          </a:p>
          <a:p>
            <a:pPr>
              <a:spcBef>
                <a:spcPct val="0"/>
              </a:spcBef>
              <a:buSzPct val="90000"/>
              <a:buNone/>
            </a:pPr>
            <a:r>
              <a:rPr lang="en-US" altLang="zh-CN" sz="1350" dirty="0">
                <a:latin typeface="Consolas" panose="020B0609020204030204" charset="0"/>
              </a:rPr>
              <a:t>    print(key)</a:t>
            </a:r>
          </a:p>
          <a:p>
            <a:pPr>
              <a:spcBef>
                <a:spcPct val="0"/>
              </a:spcBef>
              <a:buSzPct val="90000"/>
              <a:buNone/>
            </a:pPr>
            <a:r>
              <a:rPr lang="en-US" altLang="zh-CN" sz="1350" dirty="0">
                <a:solidFill>
                  <a:srgbClr val="0000FF"/>
                </a:solidFill>
                <a:latin typeface="Consolas" panose="020B0609020204030204" charset="0"/>
              </a:rPr>
              <a:t>age</a:t>
            </a:r>
          </a:p>
          <a:p>
            <a:pPr>
              <a:spcBef>
                <a:spcPct val="0"/>
              </a:spcBef>
              <a:buSzPct val="90000"/>
              <a:buNone/>
            </a:pPr>
            <a:r>
              <a:rPr lang="en-US" altLang="zh-CN" sz="1350" dirty="0">
                <a:solidFill>
                  <a:srgbClr val="0000FF"/>
                </a:solidFill>
                <a:latin typeface="Consolas" panose="020B0609020204030204" charset="0"/>
              </a:rPr>
              <a:t>name</a:t>
            </a:r>
          </a:p>
          <a:p>
            <a:pPr>
              <a:spcBef>
                <a:spcPct val="0"/>
              </a:spcBef>
              <a:buSzPct val="90000"/>
              <a:buNone/>
            </a:pPr>
            <a:r>
              <a:rPr lang="en-US" altLang="zh-CN" sz="1350" dirty="0">
                <a:solidFill>
                  <a:srgbClr val="0000FF"/>
                </a:solidFill>
                <a:latin typeface="Consolas" panose="020B0609020204030204" charset="0"/>
              </a:rPr>
              <a:t>sex</a:t>
            </a:r>
          </a:p>
          <a:p>
            <a:pPr>
              <a:spcBef>
                <a:spcPct val="0"/>
              </a:spcBef>
              <a:buSzPct val="90000"/>
              <a:buNone/>
            </a:pPr>
            <a:endParaRPr lang="en-US" altLang="zh-CN"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60</a:t>
            </a:fld>
            <a:endParaRPr lang="zh-CN" altLang="en-US" dirty="0"/>
          </a:p>
        </p:txBody>
      </p:sp>
      <p:sp>
        <p:nvSpPr>
          <p:cNvPr id="6" name="标题 79873"/>
          <p:cNvSpPr>
            <a:spLocks noGrp="1"/>
          </p:cNvSpPr>
          <p:nvPr>
            <p:ph type="title"/>
          </p:nvPr>
        </p:nvSpPr>
        <p:spPr>
          <a:xfrm>
            <a:off x="244673" y="1046043"/>
            <a:ext cx="9124315" cy="380903"/>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sp>
        <p:nvSpPr>
          <p:cNvPr id="11" name="内容占位符 2"/>
          <p:cNvSpPr txBox="1">
            <a:spLocks/>
          </p:cNvSpPr>
          <p:nvPr/>
        </p:nvSpPr>
        <p:spPr bwMode="auto">
          <a:xfrm>
            <a:off x="692031" y="3766173"/>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for key, value in </a:t>
            </a:r>
            <a:r>
              <a:rPr lang="en-US" altLang="zh-CN" sz="1350" dirty="0" err="1">
                <a:latin typeface="Consolas" panose="020B0609020204030204" charset="0"/>
                <a:sym typeface="Arial" panose="020B0604020202020204" pitchFamily="34" charset="0"/>
              </a:rPr>
              <a:t>aDict.items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序列解包用法</a:t>
            </a: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    print(key, value)</a:t>
            </a: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	print((</a:t>
            </a:r>
            <a:r>
              <a:rPr lang="en-US" altLang="zh-CN" sz="1350" dirty="0" err="1">
                <a:latin typeface="Consolas" panose="020B0609020204030204" charset="0"/>
                <a:sym typeface="Arial" panose="020B0604020202020204" pitchFamily="34" charset="0"/>
              </a:rPr>
              <a:t>key,value</a:t>
            </a:r>
            <a:r>
              <a:rPr lang="en-US" altLang="zh-CN" sz="1350" dirty="0">
                <a:latin typeface="Consolas" panose="020B0609020204030204" charset="0"/>
                <a:sym typeface="Arial" panose="020B0604020202020204" pitchFamily="34" charset="0"/>
              </a:rPr>
              <a:t>))</a:t>
            </a:r>
          </a:p>
          <a:p>
            <a:pPr>
              <a:lnSpc>
                <a:spcPts val="1200"/>
              </a:lnSpc>
              <a:spcBef>
                <a:spcPct val="0"/>
              </a:spcBef>
              <a:buSzPct val="90000"/>
              <a:buFont typeface="Arial" charset="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age 37                                (</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age</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37</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name Dong                             (</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name</a:t>
            </a:r>
            <a:r>
              <a:rPr lang="en-US" altLang="zh-CN" sz="1350" dirty="0">
                <a:solidFill>
                  <a:srgbClr val="0000FF"/>
                </a:solidFill>
                <a:latin typeface="Consolas" panose="020B0609020204030204" charset="0"/>
              </a:rPr>
              <a:t>', '</a:t>
            </a:r>
            <a:r>
              <a:rPr lang="en-US" altLang="zh-CN" sz="1350" dirty="0">
                <a:solidFill>
                  <a:srgbClr val="0000FF"/>
                </a:solidFill>
                <a:latin typeface="Consolas" panose="020B0609020204030204" charset="0"/>
                <a:sym typeface="Arial" panose="020B0604020202020204" pitchFamily="34" charset="0"/>
              </a:rPr>
              <a:t>Dong</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sex male                              (</a:t>
            </a: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sym typeface="Arial" panose="020B0604020202020204" pitchFamily="34" charset="0"/>
              </a:rPr>
              <a:t>sex</a:t>
            </a:r>
            <a:r>
              <a:rPr lang="en-US" altLang="zh-CN" sz="1350" dirty="0" err="1">
                <a:solidFill>
                  <a:srgbClr val="0000FF"/>
                </a:solidFill>
                <a:latin typeface="Consolas" panose="020B0609020204030204" charset="0"/>
              </a:rPr>
              <a:t>','</a:t>
            </a:r>
            <a:r>
              <a:rPr lang="en-US" altLang="zh-CN" sz="1350" dirty="0" err="1">
                <a:solidFill>
                  <a:srgbClr val="0000FF"/>
                </a:solidFill>
                <a:latin typeface="Consolas" panose="020B0609020204030204" charset="0"/>
                <a:sym typeface="Arial" panose="020B0604020202020204" pitchFamily="34" charset="0"/>
              </a:rPr>
              <a:t>male</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latin typeface="Consolas" panose="020B0609020204030204" charset="0"/>
                <a:sym typeface="Arial" panose="020B0604020202020204" pitchFamily="34" charset="0"/>
              </a:rPr>
              <a:t>&gt;&gt;&gt;</a:t>
            </a:r>
            <a:r>
              <a:rPr lang="en-US" altLang="zh-CN" sz="1350" dirty="0" err="1">
                <a:latin typeface="Consolas" panose="020B0609020204030204" charset="0"/>
                <a:sym typeface="Arial" panose="020B0604020202020204" pitchFamily="34" charset="0"/>
              </a:rPr>
              <a:t>aDcit.items</a:t>
            </a:r>
            <a:r>
              <a:rPr lang="en-US" altLang="zh-CN" sz="1350" dirty="0">
                <a:latin typeface="Consolas" panose="020B0609020204030204" charset="0"/>
                <a:sym typeface="Arial" panose="020B0604020202020204" pitchFamily="3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err="1">
                <a:solidFill>
                  <a:srgbClr val="0000FF"/>
                </a:solidFill>
                <a:latin typeface="Consolas" panose="020B0609020204030204" charset="0"/>
                <a:sym typeface="Arial" panose="020B0604020202020204" pitchFamily="34" charset="0"/>
              </a:rPr>
              <a:t>dict_items</a:t>
            </a:r>
            <a:r>
              <a:rPr lang="en-US" altLang="zh-CN" sz="1350" dirty="0">
                <a:solidFill>
                  <a:srgbClr val="0000FF"/>
                </a:solidFill>
                <a:latin typeface="Consolas" panose="020B0609020204030204" charset="0"/>
                <a:sym typeface="Arial" panose="020B0604020202020204" pitchFamily="34" charset="0"/>
              </a:rPr>
              <a:t>([('name', 'Dong'), ('sex', 'male'), ('age', 37)])  #</a:t>
            </a:r>
            <a:r>
              <a:rPr lang="zh-CN" altLang="en-US" sz="1350" dirty="0">
                <a:solidFill>
                  <a:srgbClr val="0000FF"/>
                </a:solidFill>
                <a:latin typeface="Consolas" panose="020B0609020204030204" charset="0"/>
                <a:sym typeface="Arial" panose="020B0604020202020204" pitchFamily="34" charset="0"/>
              </a:rPr>
              <a:t>返回所有键：值</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aDict.keys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返回所有键</a:t>
            </a:r>
          </a:p>
          <a:p>
            <a:pPr>
              <a:spcBef>
                <a:spcPct val="0"/>
              </a:spcBef>
              <a:buSzPct val="90000"/>
              <a:buFont typeface="Arial" charset="0"/>
              <a:buNone/>
            </a:pPr>
            <a:r>
              <a:rPr lang="en-US" altLang="zh-CN" sz="1350" dirty="0" err="1">
                <a:solidFill>
                  <a:srgbClr val="0000FF"/>
                </a:solidFill>
                <a:latin typeface="Consolas" panose="020B0609020204030204" charset="0"/>
                <a:sym typeface="Arial" panose="020B0604020202020204" pitchFamily="34" charset="0"/>
              </a:rPr>
              <a:t>dict_keys</a:t>
            </a:r>
            <a:r>
              <a:rPr lang="en-US" altLang="zh-CN" sz="1350" dirty="0">
                <a:solidFill>
                  <a:srgbClr val="0000FF"/>
                </a:solidFill>
                <a:latin typeface="Consolas" panose="020B0609020204030204" charset="0"/>
                <a:sym typeface="Arial" panose="020B0604020202020204" pitchFamily="34" charset="0"/>
              </a:rPr>
              <a:t>(['name', 'sex', 'age'])</a:t>
            </a: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aDict.values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返回所有值</a:t>
            </a:r>
          </a:p>
          <a:p>
            <a:pPr>
              <a:spcBef>
                <a:spcPct val="0"/>
              </a:spcBef>
              <a:buSzPct val="90000"/>
              <a:buFont typeface="Arial" charset="0"/>
              <a:buNone/>
            </a:pPr>
            <a:r>
              <a:rPr lang="en-US" altLang="zh-CN" sz="1350" dirty="0" err="1">
                <a:solidFill>
                  <a:srgbClr val="0000FF"/>
                </a:solidFill>
                <a:latin typeface="Consolas" panose="020B0609020204030204" charset="0"/>
                <a:sym typeface="Arial" panose="020B0604020202020204" pitchFamily="34" charset="0"/>
              </a:rPr>
              <a:t>dict_values</a:t>
            </a:r>
            <a:r>
              <a:rPr lang="en-US" altLang="zh-CN" sz="1350" dirty="0">
                <a:solidFill>
                  <a:srgbClr val="0000FF"/>
                </a:solidFill>
                <a:latin typeface="Consolas" panose="020B0609020204030204" charset="0"/>
                <a:sym typeface="Arial" panose="020B0604020202020204" pitchFamily="34" charset="0"/>
              </a:rPr>
              <a:t>(['Dong', 'male', 37])</a:t>
            </a:r>
          </a:p>
        </p:txBody>
      </p:sp>
    </p:spTree>
    <p:extLst>
      <p:ext uri="{BB962C8B-B14F-4D97-AF65-F5344CB8AC3E}">
        <p14:creationId xmlns:p14="http://schemas.microsoft.com/office/powerpoint/2010/main" val="39758809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3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378">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sp>
        <p:nvSpPr>
          <p:cNvPr id="103426" name="文本占位符 83970"/>
          <p:cNvSpPr>
            <a:spLocks noGrp="1"/>
          </p:cNvSpPr>
          <p:nvPr>
            <p:ph idx="1"/>
          </p:nvPr>
        </p:nvSpPr>
        <p:spPr>
          <a:xfrm>
            <a:off x="683568" y="1412776"/>
            <a:ext cx="8229600" cy="4678451"/>
          </a:xfrm>
        </p:spPr>
        <p:txBody>
          <a:bodyPr anchor="t"/>
          <a:lstStyle/>
          <a:p>
            <a:pPr>
              <a:spcBef>
                <a:spcPct val="0"/>
              </a:spcBef>
              <a:buClr>
                <a:srgbClr val="FF0000"/>
              </a:buClr>
              <a:buSzPct val="90000"/>
              <a:buFont typeface="Wingdings" panose="05000000000000000000" pitchFamily="2" charset="2"/>
              <a:buChar char="n"/>
            </a:pPr>
            <a:r>
              <a:rPr lang="zh-CN" altLang="en-US" sz="2400" b="1" dirty="0"/>
              <a:t>当以指定键为下标为字典赋值时：</a:t>
            </a:r>
            <a:r>
              <a:rPr lang="en-US" altLang="zh-CN" sz="2400" b="1" dirty="0"/>
              <a:t>1</a:t>
            </a:r>
            <a:r>
              <a:rPr lang="zh-CN" altLang="en-US" sz="2400" b="1" dirty="0"/>
              <a:t>）若键存在，则可以</a:t>
            </a:r>
            <a:r>
              <a:rPr lang="zh-CN" altLang="en-US" sz="2400" b="1" dirty="0">
                <a:solidFill>
                  <a:srgbClr val="FF0000"/>
                </a:solidFill>
              </a:rPr>
              <a:t>修改</a:t>
            </a:r>
            <a:r>
              <a:rPr lang="zh-CN" altLang="en-US" sz="2400" b="1" dirty="0"/>
              <a:t>该键的值；</a:t>
            </a:r>
            <a:r>
              <a:rPr lang="en-US" altLang="zh-CN" sz="2400" b="1" dirty="0"/>
              <a:t>2</a:t>
            </a:r>
            <a:r>
              <a:rPr lang="zh-CN" altLang="en-US" sz="2400" b="1" dirty="0"/>
              <a:t>）若不存在，则表示</a:t>
            </a:r>
            <a:r>
              <a:rPr lang="zh-CN" altLang="en-US" sz="2400" b="1" dirty="0">
                <a:solidFill>
                  <a:srgbClr val="FF0000"/>
                </a:solidFill>
              </a:rPr>
              <a:t>添加</a:t>
            </a:r>
            <a:r>
              <a:rPr lang="zh-CN" altLang="en-US" sz="2400" b="1" dirty="0"/>
              <a:t>一个键、值对。</a:t>
            </a:r>
          </a:p>
          <a:p>
            <a:pPr>
              <a:lnSpc>
                <a:spcPts val="1200"/>
              </a:lnSpc>
              <a:spcBef>
                <a:spcPts val="0"/>
              </a:spcBef>
              <a:buSzPct val="90000"/>
              <a:buNone/>
            </a:pPr>
            <a:endParaRPr lang="en-US" altLang="zh-CN" sz="1500" dirty="0"/>
          </a:p>
          <a:p>
            <a:pPr>
              <a:spcBef>
                <a:spcPts val="0"/>
              </a:spcBef>
              <a:buSzPct val="90000"/>
              <a:buNone/>
            </a:pPr>
            <a:r>
              <a:rPr lang="en-US" altLang="zh-CN" sz="1800" dirty="0">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['age'] = 37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修改元素值</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'name': 'Li', 'sex': 'female'}</a:t>
            </a:r>
          </a:p>
          <a:p>
            <a:pPr>
              <a:spcBef>
                <a:spcPts val="0"/>
              </a:spcBef>
              <a:buSzPct val="90000"/>
              <a:buNone/>
            </a:pPr>
            <a:r>
              <a:rPr lang="en-US" altLang="zh-CN" sz="1600" dirty="0">
                <a:latin typeface="Consolas" panose="020B0609020204030204" charset="0"/>
              </a:rPr>
              <a:t>    &gt;&gt;&gt; </a:t>
            </a:r>
            <a:r>
              <a:rPr lang="en-US" altLang="zh-CN" sz="1600" dirty="0" err="1">
                <a:latin typeface="Consolas" panose="020B0609020204030204" charset="0"/>
              </a:rPr>
              <a:t>aDict</a:t>
            </a:r>
            <a:r>
              <a:rPr lang="en-US" altLang="zh-CN" sz="1600" dirty="0">
                <a:latin typeface="Consolas" panose="020B0609020204030204" charset="0"/>
              </a:rPr>
              <a:t>['address'] = '</a:t>
            </a:r>
            <a:r>
              <a:rPr lang="en-US" altLang="zh-CN" sz="1600" dirty="0" err="1">
                <a:latin typeface="Consolas" panose="020B0609020204030204" charset="0"/>
              </a:rPr>
              <a:t>hefei</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增加新元素</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'address': '</a:t>
            </a:r>
            <a:r>
              <a:rPr lang="en-US" altLang="zh-CN" sz="1600" dirty="0" err="1">
                <a:solidFill>
                  <a:srgbClr val="0000FF"/>
                </a:solidFill>
                <a:latin typeface="Consolas" panose="020B0609020204030204" charset="0"/>
              </a:rPr>
              <a:t>hefei</a:t>
            </a:r>
            <a:r>
              <a:rPr lang="en-US" altLang="zh-CN" sz="1600" dirty="0">
                <a:solidFill>
                  <a:srgbClr val="0000FF"/>
                </a:solidFill>
                <a:latin typeface="Consolas" panose="020B0609020204030204" charset="0"/>
              </a:rPr>
              <a:t>', 'name': 'Li', 'sex': 'female'}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61</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文本占位符 84994"/>
          <p:cNvSpPr txBox="1">
            <a:spLocks/>
          </p:cNvSpPr>
          <p:nvPr/>
        </p:nvSpPr>
        <p:spPr bwMode="auto">
          <a:xfrm>
            <a:off x="726928" y="3933056"/>
            <a:ext cx="8531844"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n"/>
            </a:pPr>
            <a:r>
              <a:rPr lang="zh-CN" altLang="en-US" sz="2400" b="1" noProof="1"/>
              <a:t>使用字典对象的</a:t>
            </a:r>
            <a:r>
              <a:rPr lang="en-US" altLang="x-none" sz="2400" b="1" noProof="1"/>
              <a:t>update()</a:t>
            </a:r>
            <a:r>
              <a:rPr lang="zh-CN" altLang="en-US" sz="2400" b="1" noProof="1"/>
              <a:t>方法将另一个字典的键、值对添加到当前字典对象。</a:t>
            </a:r>
          </a:p>
          <a:p>
            <a:pPr>
              <a:lnSpc>
                <a:spcPct val="50000"/>
              </a:lnSpc>
              <a:spcBef>
                <a:spcPts val="0"/>
              </a:spcBef>
              <a:buSzPct val="90000"/>
              <a:buFont typeface="Arial" charset="0"/>
              <a:buNone/>
            </a:pPr>
            <a:endParaRPr lang="en-US" altLang="x-none" sz="1500" noProof="1">
              <a:latin typeface="+mn-lt"/>
              <a:ea typeface="+mn-ea"/>
            </a:endParaRPr>
          </a:p>
          <a:p>
            <a:pPr>
              <a:spcBef>
                <a:spcPts val="0"/>
              </a:spcBef>
              <a:buSzPct val="90000"/>
              <a:buFont typeface="Arial" charset="0"/>
              <a:buNone/>
            </a:pPr>
            <a:r>
              <a:rPr lang="en-US" altLang="x-none" sz="1400" noProof="1">
                <a:latin typeface="Consolas" panose="020B0609020204030204" charset="0"/>
                <a:ea typeface="+mn-ea"/>
              </a:rPr>
              <a:t>    </a:t>
            </a:r>
            <a:r>
              <a:rPr lang="en-US" altLang="x-none" sz="1600" noProof="1">
                <a:latin typeface="Consolas" panose="020B0609020204030204" charset="0"/>
                <a:ea typeface="+mn-ea"/>
              </a:rPr>
              <a:t>&gt;&gt;&gt; aDict</a:t>
            </a:r>
          </a:p>
          <a:p>
            <a:pPr>
              <a:spcBef>
                <a:spcPts val="0"/>
              </a:spcBef>
              <a:buSzPct val="90000"/>
              <a:buFont typeface="Arial" charset="0"/>
              <a:buNone/>
            </a:pPr>
            <a:r>
              <a:rPr lang="en-US" altLang="x-none" sz="1600" noProof="1">
                <a:solidFill>
                  <a:srgbClr val="0000FF"/>
                </a:solidFill>
                <a:latin typeface="Consolas" panose="020B0609020204030204" charset="0"/>
                <a:ea typeface="+mn-ea"/>
              </a:rPr>
              <a:t>    {'age': 37, 'score': [98, 97], 'name': 'Li'}</a:t>
            </a:r>
          </a:p>
          <a:p>
            <a:pPr>
              <a:spcBef>
                <a:spcPts val="0"/>
              </a:spcBef>
              <a:buSzPct val="90000"/>
              <a:buFont typeface="Arial" charset="0"/>
              <a:buNone/>
            </a:pPr>
            <a:r>
              <a:rPr lang="en-US" altLang="x-none" sz="1600" noProof="1">
                <a:latin typeface="Consolas" panose="020B0609020204030204" charset="0"/>
                <a:ea typeface="+mn-ea"/>
              </a:rPr>
              <a:t>    &gt;&gt;&gt; aDict.items()</a:t>
            </a:r>
          </a:p>
          <a:p>
            <a:pPr marL="0" indent="0">
              <a:spcBef>
                <a:spcPts val="0"/>
              </a:spcBef>
              <a:buSzPct val="90000"/>
              <a:buFont typeface="Arial" charset="0"/>
              <a:buNone/>
            </a:pPr>
            <a:r>
              <a:rPr lang="en-US" altLang="x-none" sz="1600" noProof="1">
                <a:solidFill>
                  <a:srgbClr val="0000FF"/>
                </a:solidFill>
                <a:latin typeface="Consolas" panose="020B0609020204030204" charset="0"/>
                <a:ea typeface="+mn-ea"/>
              </a:rPr>
              <a:t>    dict_items([('age', 37), ('score', [98, 97]), ('name', 'Li')])</a:t>
            </a:r>
          </a:p>
          <a:p>
            <a:pPr>
              <a:spcBef>
                <a:spcPts val="0"/>
              </a:spcBef>
              <a:buSzPct val="90000"/>
              <a:buFont typeface="Arial" charset="0"/>
              <a:buNone/>
            </a:pPr>
            <a:r>
              <a:rPr lang="en-US" altLang="x-none" sz="1600" noProof="1">
                <a:latin typeface="Consolas" panose="020B0609020204030204" charset="0"/>
                <a:ea typeface="+mn-ea"/>
              </a:rPr>
              <a:t>    &gt;&gt;&gt; aDict.update({'a':'a','b':'b'})</a:t>
            </a:r>
          </a:p>
          <a:p>
            <a:pPr>
              <a:spcBef>
                <a:spcPts val="0"/>
              </a:spcBef>
              <a:buSzPct val="90000"/>
              <a:buFont typeface="Arial" charset="0"/>
              <a:buNone/>
            </a:pPr>
            <a:r>
              <a:rPr lang="en-US" altLang="x-none" sz="1600" noProof="1">
                <a:latin typeface="Consolas" panose="020B0609020204030204" charset="0"/>
                <a:ea typeface="+mn-ea"/>
              </a:rPr>
              <a:t>    &gt;&gt;&gt; aDict</a:t>
            </a:r>
          </a:p>
          <a:p>
            <a:pPr marL="0" indent="0">
              <a:spcBef>
                <a:spcPts val="0"/>
              </a:spcBef>
              <a:buSzPct val="90000"/>
              <a:buFont typeface="Arial" charset="0"/>
              <a:buNone/>
            </a:pPr>
            <a:r>
              <a:rPr lang="en-US" altLang="x-none" sz="1600" noProof="1">
                <a:solidFill>
                  <a:srgbClr val="0000FF"/>
                </a:solidFill>
                <a:latin typeface="Consolas" panose="020B0609020204030204" charset="0"/>
                <a:ea typeface="+mn-ea"/>
              </a:rPr>
              <a:t>    {'a': 'a', 'score': [98, 97], 'name': 'Li', 'age': 37, 'b': 'b'}</a:t>
            </a:r>
          </a:p>
        </p:txBody>
      </p:sp>
    </p:spTree>
    <p:extLst>
      <p:ext uri="{BB962C8B-B14F-4D97-AF65-F5344CB8AC3E}">
        <p14:creationId xmlns:p14="http://schemas.microsoft.com/office/powerpoint/2010/main" val="3926942825"/>
      </p:ext>
    </p:extLst>
  </p:cSld>
  <p:clrMapOvr>
    <a:masterClrMapping/>
  </p:clrMapOvr>
  <p:transition spd="slow" advClick="0">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占位符 86018"/>
          <p:cNvSpPr>
            <a:spLocks noGrp="1"/>
          </p:cNvSpPr>
          <p:nvPr>
            <p:ph idx="1"/>
          </p:nvPr>
        </p:nvSpPr>
        <p:spPr>
          <a:xfrm>
            <a:off x="770885" y="1556792"/>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zh-CN" altLang="en-US" sz="1800" dirty="0"/>
              <a:t>使用</a:t>
            </a:r>
            <a:r>
              <a:rPr lang="en-US" altLang="zh-CN" sz="1800" dirty="0">
                <a:solidFill>
                  <a:srgbClr val="FF0000"/>
                </a:solidFill>
              </a:rPr>
              <a:t>del</a:t>
            </a:r>
            <a:r>
              <a:rPr lang="zh-CN" altLang="en-US" sz="1800" dirty="0"/>
              <a:t>删除字典中指定键的元素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clear()</a:t>
            </a:r>
            <a:r>
              <a:rPr lang="zh-CN" altLang="en-US" sz="1800" dirty="0"/>
              <a:t>方法来删除字典中所有元素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pop()</a:t>
            </a:r>
            <a:r>
              <a:rPr lang="zh-CN" altLang="en-US" sz="1800" dirty="0"/>
              <a:t>方法删除并返回指定键的元素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popitem()</a:t>
            </a:r>
            <a:r>
              <a:rPr lang="zh-CN" altLang="en-US" sz="1800" dirty="0"/>
              <a:t>方法删除并返回字典中最后一个元素（返回并删除字典中的最后一对键和值）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62</a:t>
            </a:fld>
            <a:endParaRPr lang="zh-CN" altLang="en-US" dirty="0"/>
          </a:p>
        </p:txBody>
      </p:sp>
      <p:sp>
        <p:nvSpPr>
          <p:cNvPr id="6"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pic>
        <p:nvPicPr>
          <p:cNvPr id="5" name="图片 4">
            <a:extLst>
              <a:ext uri="{FF2B5EF4-FFF2-40B4-BE49-F238E27FC236}">
                <a16:creationId xmlns:a16="http://schemas.microsoft.com/office/drawing/2014/main" id="{7CBCAB8A-3A71-4658-A52F-C4D5EE47C9DC}"/>
              </a:ext>
            </a:extLst>
          </p:cNvPr>
          <p:cNvPicPr>
            <a:picLocks noChangeAspect="1"/>
          </p:cNvPicPr>
          <p:nvPr/>
        </p:nvPicPr>
        <p:blipFill>
          <a:blip r:embed="rId3"/>
          <a:stretch>
            <a:fillRect/>
          </a:stretch>
        </p:blipFill>
        <p:spPr>
          <a:xfrm>
            <a:off x="795778" y="3771540"/>
            <a:ext cx="3415626" cy="2808312"/>
          </a:xfrm>
          <a:prstGeom prst="rect">
            <a:avLst/>
          </a:prstGeom>
        </p:spPr>
      </p:pic>
    </p:spTree>
    <p:extLst>
      <p:ext uri="{BB962C8B-B14F-4D97-AF65-F5344CB8AC3E}">
        <p14:creationId xmlns:p14="http://schemas.microsoft.com/office/powerpoint/2010/main" val="36522420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467544" y="748943"/>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sp>
        <p:nvSpPr>
          <p:cNvPr id="106498" name="文本占位符 87042"/>
          <p:cNvSpPr>
            <a:spLocks noGrp="1"/>
          </p:cNvSpPr>
          <p:nvPr>
            <p:ph idx="1"/>
          </p:nvPr>
        </p:nvSpPr>
        <p:spPr>
          <a:xfrm>
            <a:off x="899195" y="1412776"/>
            <a:ext cx="8229600" cy="4678451"/>
          </a:xfrm>
        </p:spPr>
        <p:txBody>
          <a:bodyPr anchor="t"/>
          <a:lstStyle/>
          <a:p>
            <a:pPr>
              <a:spcBef>
                <a:spcPts val="200"/>
              </a:spcBef>
              <a:buClr>
                <a:srgbClr val="FF0000"/>
              </a:buClr>
              <a:buSzPct val="90000"/>
              <a:buFont typeface="Wingdings" panose="05000000000000000000" pitchFamily="2" charset="2"/>
              <a:buChar char="ü"/>
            </a:pPr>
            <a:r>
              <a:rPr lang="zh-CN" altLang="en-US" sz="2400" dirty="0">
                <a:latin typeface="宋体" panose="02010600030101010101" pitchFamily="2" charset="-122"/>
              </a:rPr>
              <a:t>编程：</a:t>
            </a:r>
            <a:r>
              <a:rPr lang="en-GB" altLang="en-US" sz="2400" dirty="0">
                <a:latin typeface="宋体" panose="02010600030101010101" pitchFamily="2" charset="-122"/>
              </a:rPr>
              <a:t>生成包含1000个随机字符的字符串，统计每个字符的出现次数。</a:t>
            </a:r>
          </a:p>
          <a:p>
            <a:pPr>
              <a:spcBef>
                <a:spcPts val="200"/>
              </a:spcBef>
              <a:buSzPct val="90000"/>
              <a:buNone/>
            </a:pPr>
            <a:endParaRPr lang="en-GB" altLang="en-US" sz="1350" dirty="0">
              <a:latin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3" name="矩形 2"/>
          <p:cNvSpPr/>
          <p:nvPr/>
        </p:nvSpPr>
        <p:spPr>
          <a:xfrm>
            <a:off x="1219281" y="3645024"/>
            <a:ext cx="7416824" cy="2846933"/>
          </a:xfrm>
          <a:prstGeom prst="rect">
            <a:avLst/>
          </a:prstGeom>
        </p:spPr>
        <p:txBody>
          <a:bodyPr wrap="square">
            <a:spAutoFit/>
          </a:bodyPr>
          <a:lstStyle/>
          <a:p>
            <a:pPr>
              <a:spcBef>
                <a:spcPts val="200"/>
              </a:spcBef>
              <a:buSzPct val="90000"/>
              <a:buNone/>
            </a:pPr>
            <a:r>
              <a:rPr lang="en-GB" altLang="en-US" sz="1600" dirty="0">
                <a:solidFill>
                  <a:srgbClr val="0000FF"/>
                </a:solidFill>
                <a:latin typeface="Consolas" panose="020B0609020204030204" charset="0"/>
              </a:rPr>
              <a:t>import</a:t>
            </a:r>
            <a:r>
              <a:rPr lang="en-GB" altLang="en-US" sz="1600" dirty="0">
                <a:latin typeface="Consolas" panose="020B0609020204030204" charset="0"/>
              </a:rPr>
              <a:t> string</a:t>
            </a:r>
          </a:p>
          <a:p>
            <a:pPr>
              <a:spcBef>
                <a:spcPts val="200"/>
              </a:spcBef>
              <a:buSzPct val="90000"/>
              <a:buNone/>
            </a:pPr>
            <a:r>
              <a:rPr lang="en-GB" altLang="en-US" sz="1600" dirty="0">
                <a:solidFill>
                  <a:srgbClr val="0000FF"/>
                </a:solidFill>
                <a:latin typeface="Consolas" panose="020B0609020204030204" charset="0"/>
              </a:rPr>
              <a:t>import</a:t>
            </a:r>
            <a:r>
              <a:rPr lang="en-GB" altLang="en-US" sz="1600" dirty="0">
                <a:latin typeface="Consolas" panose="020B0609020204030204" charset="0"/>
              </a:rPr>
              <a:t> random</a:t>
            </a:r>
          </a:p>
          <a:p>
            <a:pPr>
              <a:spcBef>
                <a:spcPts val="200"/>
              </a:spcBef>
              <a:buSzPct val="90000"/>
              <a:buNone/>
            </a:pPr>
            <a:r>
              <a:rPr lang="en-GB" altLang="en-US" sz="1600" dirty="0">
                <a:latin typeface="Consolas" panose="020B0609020204030204" charset="0"/>
              </a:rPr>
              <a:t>x = '0123456789'</a:t>
            </a:r>
          </a:p>
          <a:p>
            <a:pPr>
              <a:spcBef>
                <a:spcPts val="200"/>
              </a:spcBef>
              <a:buSzPct val="90000"/>
              <a:buNone/>
            </a:pPr>
            <a:r>
              <a:rPr lang="en-GB" altLang="en-US" sz="1600" dirty="0">
                <a:solidFill>
                  <a:srgbClr val="FFC000"/>
                </a:solidFill>
                <a:latin typeface="Consolas" panose="020B0609020204030204" charset="0"/>
              </a:rPr>
              <a:t># y = [</a:t>
            </a:r>
            <a:r>
              <a:rPr lang="en-GB" altLang="en-US" sz="1600" dirty="0" err="1">
                <a:solidFill>
                  <a:srgbClr val="FFC000"/>
                </a:solidFill>
                <a:latin typeface="Consolas" panose="020B0609020204030204" charset="0"/>
              </a:rPr>
              <a:t>random.choice</a:t>
            </a:r>
            <a:r>
              <a:rPr lang="en-GB" altLang="en-US" sz="1600" dirty="0">
                <a:solidFill>
                  <a:srgbClr val="FFC000"/>
                </a:solidFill>
                <a:latin typeface="Consolas" panose="020B0609020204030204" charset="0"/>
              </a:rPr>
              <a:t>(x) for </a:t>
            </a:r>
            <a:r>
              <a:rPr lang="en-GB" altLang="en-US" sz="1600" dirty="0" err="1">
                <a:solidFill>
                  <a:srgbClr val="FFC000"/>
                </a:solidFill>
                <a:latin typeface="Consolas" panose="020B0609020204030204" charset="0"/>
              </a:rPr>
              <a:t>i</a:t>
            </a:r>
            <a:r>
              <a:rPr lang="en-GB" altLang="en-US" sz="1600" dirty="0">
                <a:solidFill>
                  <a:srgbClr val="FFC000"/>
                </a:solidFill>
                <a:latin typeface="Consolas" panose="020B0609020204030204" charset="0"/>
              </a:rPr>
              <a:t> in range(1000)]</a:t>
            </a:r>
          </a:p>
          <a:p>
            <a:pPr>
              <a:spcBef>
                <a:spcPts val="200"/>
              </a:spcBef>
              <a:buSzPct val="90000"/>
              <a:buNone/>
            </a:pPr>
            <a:r>
              <a:rPr lang="en-GB" altLang="en-US" sz="1600" dirty="0">
                <a:latin typeface="Consolas" panose="020B0609020204030204" charset="0"/>
              </a:rPr>
              <a:t>y = </a:t>
            </a:r>
            <a:r>
              <a:rPr lang="en-GB" altLang="en-US" sz="1600" dirty="0" err="1">
                <a:solidFill>
                  <a:srgbClr val="0000FF"/>
                </a:solidFill>
                <a:latin typeface="Consolas" panose="020B0609020204030204" charset="0"/>
              </a:rPr>
              <a:t>random.choices</a:t>
            </a:r>
            <a:r>
              <a:rPr lang="en-GB" altLang="en-US" sz="1600" dirty="0">
                <a:latin typeface="Consolas" panose="020B0609020204030204" charset="0"/>
              </a:rPr>
              <a:t>(x, k=1000)</a:t>
            </a:r>
          </a:p>
          <a:p>
            <a:pPr>
              <a:spcBef>
                <a:spcPts val="200"/>
              </a:spcBef>
              <a:buSzPct val="90000"/>
              <a:buNone/>
            </a:pPr>
            <a:r>
              <a:rPr lang="en-GB" altLang="en-US" sz="1600" dirty="0">
                <a:latin typeface="Consolas" panose="020B0609020204030204" charset="0"/>
              </a:rPr>
              <a:t>z = ''.</a:t>
            </a:r>
            <a:r>
              <a:rPr lang="en-GB" altLang="en-US" sz="1600" dirty="0">
                <a:solidFill>
                  <a:srgbClr val="0000FF"/>
                </a:solidFill>
                <a:latin typeface="Consolas" panose="020B0609020204030204" charset="0"/>
              </a:rPr>
              <a:t>join</a:t>
            </a:r>
            <a:r>
              <a:rPr lang="en-GB" altLang="en-US" sz="1600" dirty="0">
                <a:latin typeface="Consolas" panose="020B0609020204030204" charset="0"/>
              </a:rPr>
              <a:t>(y)</a:t>
            </a:r>
          </a:p>
          <a:p>
            <a:pPr>
              <a:spcBef>
                <a:spcPts val="200"/>
              </a:spcBef>
              <a:buSzPct val="90000"/>
              <a:buNone/>
            </a:pPr>
            <a:r>
              <a:rPr lang="en-GB" altLang="en-US" sz="1600" dirty="0">
                <a:latin typeface="Consolas" panose="020B0609020204030204" charset="0"/>
              </a:rPr>
              <a:t>d = </a:t>
            </a:r>
            <a:r>
              <a:rPr lang="en-GB" altLang="en-US" sz="1600" dirty="0" err="1">
                <a:solidFill>
                  <a:srgbClr val="0000FF"/>
                </a:solidFill>
                <a:latin typeface="Consolas" panose="020B0609020204030204" charset="0"/>
              </a:rPr>
              <a:t>dict</a:t>
            </a:r>
            <a:r>
              <a:rPr lang="en-GB" altLang="en-US" sz="1600" dirty="0">
                <a:latin typeface="Consolas" panose="020B0609020204030204" charset="0"/>
              </a:rPr>
              <a:t>()                  </a:t>
            </a:r>
            <a:r>
              <a:rPr lang="en-GB" altLang="en-US" sz="1600" dirty="0">
                <a:solidFill>
                  <a:srgbClr val="0000FF"/>
                </a:solidFill>
                <a:latin typeface="Consolas" panose="020B0609020204030204" charset="0"/>
              </a:rPr>
              <a:t>#</a:t>
            </a:r>
            <a:r>
              <a:rPr lang="en-GB" altLang="en-US" sz="1600" dirty="0" err="1">
                <a:solidFill>
                  <a:srgbClr val="0000FF"/>
                </a:solidFill>
                <a:latin typeface="Consolas" panose="020B0609020204030204" charset="0"/>
              </a:rPr>
              <a:t>使用字典保存每个字符出现次数</a:t>
            </a:r>
            <a:endParaRPr lang="en-GB" altLang="en-US" sz="1600" dirty="0">
              <a:solidFill>
                <a:srgbClr val="0000FF"/>
              </a:solidFill>
              <a:latin typeface="Consolas" panose="020B0609020204030204" charset="0"/>
            </a:endParaRPr>
          </a:p>
          <a:p>
            <a:pPr>
              <a:spcBef>
                <a:spcPts val="200"/>
              </a:spcBef>
              <a:buSzPct val="90000"/>
              <a:buNone/>
            </a:pPr>
            <a:r>
              <a:rPr lang="en-GB" altLang="en-US" sz="1600" dirty="0">
                <a:solidFill>
                  <a:srgbClr val="0000FF"/>
                </a:solidFill>
                <a:latin typeface="Consolas" panose="020B0609020204030204" charset="0"/>
              </a:rPr>
              <a:t>for</a:t>
            </a:r>
            <a:r>
              <a:rPr lang="en-GB" altLang="en-US" sz="1600" dirty="0">
                <a:latin typeface="Consolas" panose="020B0609020204030204" charset="0"/>
              </a:rPr>
              <a:t> </a:t>
            </a:r>
            <a:r>
              <a:rPr lang="en-GB" altLang="en-US" sz="1600" dirty="0" err="1">
                <a:latin typeface="Consolas" panose="020B0609020204030204" charset="0"/>
              </a:rPr>
              <a:t>ch</a:t>
            </a:r>
            <a:r>
              <a:rPr lang="en-GB" altLang="en-US" sz="1600" dirty="0">
                <a:latin typeface="Consolas" panose="020B0609020204030204" charset="0"/>
              </a:rPr>
              <a:t> in z:</a:t>
            </a:r>
          </a:p>
          <a:p>
            <a:pPr>
              <a:spcBef>
                <a:spcPts val="200"/>
              </a:spcBef>
              <a:buSzPct val="90000"/>
              <a:buNone/>
            </a:pPr>
            <a:r>
              <a:rPr lang="en-GB" altLang="en-US" sz="1600" dirty="0">
                <a:latin typeface="Consolas" panose="020B0609020204030204" charset="0"/>
              </a:rPr>
              <a:t>    d[</a:t>
            </a:r>
            <a:r>
              <a:rPr lang="en-GB" altLang="en-US" sz="1600" dirty="0" err="1">
                <a:latin typeface="Consolas" panose="020B0609020204030204" charset="0"/>
              </a:rPr>
              <a:t>ch</a:t>
            </a:r>
            <a:r>
              <a:rPr lang="en-GB" altLang="en-US" sz="1600" dirty="0">
                <a:latin typeface="Consolas" panose="020B0609020204030204" charset="0"/>
              </a:rPr>
              <a:t>] = </a:t>
            </a:r>
            <a:r>
              <a:rPr lang="en-GB" altLang="en-US" sz="1600" dirty="0" err="1">
                <a:latin typeface="Consolas" panose="020B0609020204030204" charset="0"/>
              </a:rPr>
              <a:t>d.get</a:t>
            </a:r>
            <a:r>
              <a:rPr lang="en-GB" altLang="en-US" sz="1600" dirty="0">
                <a:latin typeface="Consolas" panose="020B0609020204030204" charset="0"/>
              </a:rPr>
              <a:t>(</a:t>
            </a:r>
            <a:r>
              <a:rPr lang="en-GB" altLang="en-US" sz="1600" dirty="0" err="1">
                <a:latin typeface="Consolas" panose="020B0609020204030204" charset="0"/>
              </a:rPr>
              <a:t>ch</a:t>
            </a:r>
            <a:r>
              <a:rPr lang="en-GB" altLang="en-US" sz="1600" dirty="0">
                <a:latin typeface="Consolas" panose="020B0609020204030204" charset="0"/>
              </a:rPr>
              <a:t>, 0) + 1</a:t>
            </a:r>
          </a:p>
          <a:p>
            <a:pPr>
              <a:spcBef>
                <a:spcPts val="200"/>
              </a:spcBef>
              <a:buSzPct val="90000"/>
              <a:buNone/>
            </a:pPr>
            <a:r>
              <a:rPr lang="en-GB" altLang="en-US" sz="1600" dirty="0">
                <a:solidFill>
                  <a:srgbClr val="0000FF"/>
                </a:solidFill>
                <a:latin typeface="Consolas" panose="020B0609020204030204" charset="0"/>
              </a:rPr>
              <a:t>print</a:t>
            </a:r>
            <a:r>
              <a:rPr lang="en-GB" altLang="en-US" sz="1600" dirty="0">
                <a:latin typeface="Consolas" panose="020B0609020204030204" charset="0"/>
              </a:rPr>
              <a:t>(d)</a:t>
            </a:r>
          </a:p>
        </p:txBody>
      </p:sp>
      <p:sp>
        <p:nvSpPr>
          <p:cNvPr id="13" name="文本框 12">
            <a:extLst>
              <a:ext uri="{FF2B5EF4-FFF2-40B4-BE49-F238E27FC236}">
                <a16:creationId xmlns:a16="http://schemas.microsoft.com/office/drawing/2014/main" id="{F519AD19-DAC7-4D2B-9D63-317FCDDCA37C}"/>
              </a:ext>
            </a:extLst>
          </p:cNvPr>
          <p:cNvSpPr txBox="1"/>
          <p:nvPr/>
        </p:nvSpPr>
        <p:spPr>
          <a:xfrm>
            <a:off x="814274" y="2311181"/>
            <a:ext cx="8226838" cy="1154162"/>
          </a:xfrm>
          <a:prstGeom prst="rect">
            <a:avLst/>
          </a:prstGeom>
          <a:solidFill>
            <a:schemeClr val="accent3">
              <a:lumMod val="60000"/>
              <a:lumOff val="40000"/>
            </a:schemeClr>
          </a:solidFill>
        </p:spPr>
        <p:txBody>
          <a:bodyPr wrap="square">
            <a:spAutoFit/>
          </a:bodyPr>
          <a:lstStyle/>
          <a:p>
            <a:pPr>
              <a:spcBef>
                <a:spcPts val="200"/>
              </a:spcBef>
            </a:pPr>
            <a:r>
              <a:rPr kumimoji="0" lang="zh-CN" altLang="zh-CN" sz="16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random.</a:t>
            </a:r>
            <a:r>
              <a:rPr kumimoji="0" lang="zh-CN" altLang="zh-CN" sz="1600" b="1"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choice</a:t>
            </a:r>
            <a:r>
              <a:rPr kumimoji="0" lang="zh-CN" altLang="zh-CN" sz="1600" b="0" i="0" u="none" strike="noStrike" cap="none" normalizeH="0" baseline="0" dirty="0">
                <a:ln>
                  <a:noFill/>
                </a:ln>
                <a:solidFill>
                  <a:srgbClr val="222222"/>
                </a:solidFill>
                <a:effectLst/>
                <a:ea typeface="Lucida Grande"/>
              </a:rPr>
              <a:t>(</a:t>
            </a:r>
            <a:r>
              <a:rPr kumimoji="0" lang="zh-CN" altLang="zh-CN" sz="1600" b="0" i="1"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seq</a:t>
            </a:r>
            <a:r>
              <a:rPr kumimoji="0" lang="zh-CN" altLang="zh-CN" sz="1600" b="0" i="0" u="none" strike="noStrike" cap="none" normalizeH="0" baseline="0" dirty="0">
                <a:ln>
                  <a:noFill/>
                </a:ln>
                <a:solidFill>
                  <a:srgbClr val="222222"/>
                </a:solidFill>
                <a:effectLst/>
                <a:ea typeface="Lucida Grande"/>
              </a:rPr>
              <a:t>)</a:t>
            </a:r>
            <a:r>
              <a:rPr kumimoji="0" lang="zh-CN" altLang="zh-CN" sz="1600" b="0" i="0" u="none" strike="noStrike" cap="none" normalizeH="0" baseline="0" dirty="0">
                <a:ln>
                  <a:noFill/>
                </a:ln>
                <a:solidFill>
                  <a:srgbClr val="222222"/>
                </a:solidFill>
                <a:effectLst/>
                <a:latin typeface="Arial" panose="020B0604020202020204" pitchFamily="34" charset="0"/>
                <a:ea typeface="Lucida Grande"/>
              </a:rPr>
              <a:t>从非空序列 </a:t>
            </a:r>
            <a:r>
              <a:rPr kumimoji="0" lang="zh-CN" altLang="zh-CN" sz="1600" b="0" i="1" u="none" strike="noStrike" cap="none" normalizeH="0" baseline="0" dirty="0">
                <a:ln>
                  <a:noFill/>
                </a:ln>
                <a:solidFill>
                  <a:srgbClr val="222222"/>
                </a:solidFill>
                <a:effectLst/>
                <a:latin typeface="Arial" panose="020B0604020202020204" pitchFamily="34" charset="0"/>
                <a:ea typeface="Lucida Grande"/>
              </a:rPr>
              <a:t>seq</a:t>
            </a:r>
            <a:r>
              <a:rPr kumimoji="0" lang="zh-CN" altLang="zh-CN" sz="1600" b="0" i="0" u="none" strike="noStrike" cap="none" normalizeH="0" baseline="0" dirty="0">
                <a:ln>
                  <a:noFill/>
                </a:ln>
                <a:solidFill>
                  <a:srgbClr val="222222"/>
                </a:solidFill>
                <a:effectLst/>
                <a:latin typeface="Arial" panose="020B0604020202020204" pitchFamily="34" charset="0"/>
                <a:ea typeface="Lucida Grande"/>
              </a:rPr>
              <a:t> 返回一个随机元素。 </a:t>
            </a:r>
            <a:endParaRPr lang="en-US" altLang="zh-CN" sz="1600" b="0" i="0" dirty="0">
              <a:solidFill>
                <a:srgbClr val="222222"/>
              </a:solidFill>
              <a:effectLst/>
              <a:latin typeface="Lucida Grande"/>
            </a:endParaRPr>
          </a:p>
          <a:p>
            <a:pPr>
              <a:spcBef>
                <a:spcPts val="200"/>
              </a:spcBef>
            </a:pPr>
            <a:r>
              <a:rPr lang="en-US" altLang="zh-CN" sz="1600" b="0" i="0" dirty="0" err="1">
                <a:solidFill>
                  <a:srgbClr val="222222"/>
                </a:solidFill>
                <a:effectLst/>
                <a:latin typeface="Lucida Grande"/>
              </a:rPr>
              <a:t>random.choices</a:t>
            </a:r>
            <a:r>
              <a:rPr lang="en-US" altLang="zh-CN" sz="1600" dirty="0">
                <a:solidFill>
                  <a:srgbClr val="222222"/>
                </a:solidFill>
                <a:latin typeface="Lucida Grande"/>
              </a:rPr>
              <a:t>(</a:t>
            </a:r>
            <a:r>
              <a:rPr lang="en-US" altLang="zh-CN" sz="1600" b="0" i="0" dirty="0" err="1">
                <a:solidFill>
                  <a:srgbClr val="222222"/>
                </a:solidFill>
                <a:effectLst/>
                <a:latin typeface="Lucida Grande"/>
              </a:rPr>
              <a:t>population,K</a:t>
            </a:r>
            <a:r>
              <a:rPr lang="en-US" altLang="zh-CN" sz="1600" dirty="0">
                <a:solidFill>
                  <a:srgbClr val="222222"/>
                </a:solidFill>
                <a:latin typeface="Lucida Grande"/>
              </a:rPr>
              <a:t>)</a:t>
            </a:r>
            <a:r>
              <a:rPr lang="zh-CN" altLang="en-US" sz="1600" b="0" i="0" dirty="0">
                <a:solidFill>
                  <a:srgbClr val="222222"/>
                </a:solidFill>
                <a:effectLst/>
                <a:latin typeface="Lucida Grande"/>
              </a:rPr>
              <a:t>从*</a:t>
            </a:r>
            <a:r>
              <a:rPr lang="en-US" altLang="zh-CN" sz="1600" b="0" i="0" dirty="0">
                <a:solidFill>
                  <a:srgbClr val="222222"/>
                </a:solidFill>
                <a:effectLst/>
                <a:latin typeface="Lucida Grande"/>
              </a:rPr>
              <a:t>population*</a:t>
            </a:r>
            <a:r>
              <a:rPr lang="zh-CN" altLang="en-US" sz="1600" b="0" i="0" dirty="0">
                <a:solidFill>
                  <a:srgbClr val="222222"/>
                </a:solidFill>
                <a:effectLst/>
                <a:latin typeface="Lucida Grande"/>
              </a:rPr>
              <a:t>中选择替换，返回大小为 </a:t>
            </a:r>
            <a:r>
              <a:rPr lang="en-US" altLang="zh-CN" sz="1600" b="0" i="1" dirty="0">
                <a:solidFill>
                  <a:srgbClr val="222222"/>
                </a:solidFill>
                <a:effectLst/>
                <a:latin typeface="Lucida Grande"/>
              </a:rPr>
              <a:t>k</a:t>
            </a:r>
            <a:r>
              <a:rPr lang="en-US" altLang="zh-CN" sz="1600" b="0" i="0" dirty="0">
                <a:solidFill>
                  <a:srgbClr val="222222"/>
                </a:solidFill>
                <a:effectLst/>
                <a:latin typeface="Lucida Grande"/>
              </a:rPr>
              <a:t> </a:t>
            </a:r>
            <a:r>
              <a:rPr lang="zh-CN" altLang="en-US" sz="1600" b="0" i="0" dirty="0">
                <a:solidFill>
                  <a:srgbClr val="222222"/>
                </a:solidFill>
                <a:effectLst/>
                <a:latin typeface="Lucida Grande"/>
              </a:rPr>
              <a:t>的元素列表</a:t>
            </a:r>
            <a:endParaRPr lang="en-US" altLang="zh-CN" sz="1600" b="0" i="0" dirty="0">
              <a:solidFill>
                <a:srgbClr val="222222"/>
              </a:solidFill>
              <a:effectLst/>
              <a:latin typeface="Lucida Grande"/>
            </a:endParaRPr>
          </a:p>
          <a:p>
            <a:pPr>
              <a:spcBef>
                <a:spcPts val="200"/>
              </a:spcBef>
            </a:pPr>
            <a:r>
              <a:rPr lang="en-US" altLang="zh-CN" sz="1600" dirty="0" smtClean="0">
                <a:solidFill>
                  <a:srgbClr val="333333"/>
                </a:solidFill>
                <a:latin typeface="Helvetica Neue"/>
              </a:rPr>
              <a:t>join</a:t>
            </a:r>
            <a:r>
              <a:rPr lang="en-US" altLang="zh-CN" sz="1600" dirty="0">
                <a:solidFill>
                  <a:srgbClr val="333333"/>
                </a:solidFill>
                <a:latin typeface="Helvetica Neue"/>
              </a:rPr>
              <a:t>() </a:t>
            </a:r>
            <a:r>
              <a:rPr lang="zh-CN" altLang="en-US" sz="1600" dirty="0">
                <a:solidFill>
                  <a:srgbClr val="333333"/>
                </a:solidFill>
                <a:latin typeface="Helvetica Neue"/>
              </a:rPr>
              <a:t>方法用于将序列中的元素以指定的字符连接生成一个新的字符串</a:t>
            </a:r>
            <a:endParaRPr lang="en-US" altLang="zh-CN" sz="1600" dirty="0">
              <a:solidFill>
                <a:srgbClr val="333333"/>
              </a:solidFill>
              <a:latin typeface="Helvetica Neue"/>
            </a:endParaRPr>
          </a:p>
          <a:p>
            <a:pPr>
              <a:spcBef>
                <a:spcPts val="200"/>
              </a:spcBef>
            </a:pPr>
            <a:r>
              <a:rPr lang="en-US" altLang="zh-CN" sz="1600" dirty="0" err="1"/>
              <a:t>Dict.get</a:t>
            </a:r>
            <a:r>
              <a:rPr lang="en-US" altLang="zh-CN" sz="1600" dirty="0"/>
              <a:t>(</a:t>
            </a:r>
            <a:r>
              <a:rPr lang="en-US" altLang="zh-CN" sz="1600" i="1" dirty="0"/>
              <a:t>key[,default]):</a:t>
            </a:r>
            <a:r>
              <a:rPr lang="en-US" altLang="zh-CN" sz="1600" dirty="0"/>
              <a:t> </a:t>
            </a:r>
            <a:r>
              <a:rPr lang="zh-CN" altLang="en-US" sz="1600" dirty="0"/>
              <a:t>存在于字典中则返回 </a:t>
            </a:r>
            <a:r>
              <a:rPr lang="en-US" altLang="zh-CN" sz="1600" i="1" dirty="0"/>
              <a:t>key</a:t>
            </a:r>
            <a:r>
              <a:rPr lang="en-US" altLang="zh-CN" sz="1600" dirty="0"/>
              <a:t> </a:t>
            </a:r>
            <a:r>
              <a:rPr lang="zh-CN" altLang="en-US" sz="1600" dirty="0"/>
              <a:t>的值，否则返回 </a:t>
            </a:r>
            <a:r>
              <a:rPr lang="en-US" altLang="zh-CN" sz="1600" i="1" dirty="0"/>
              <a:t>default</a:t>
            </a:r>
            <a:r>
              <a:rPr lang="zh-CN" altLang="en-US" sz="1600" dirty="0"/>
              <a:t>。</a:t>
            </a:r>
          </a:p>
        </p:txBody>
      </p:sp>
      <p:sp>
        <p:nvSpPr>
          <p:cNvPr id="14" name="Rectangle 3">
            <a:extLst>
              <a:ext uri="{FF2B5EF4-FFF2-40B4-BE49-F238E27FC236}">
                <a16:creationId xmlns:a16="http://schemas.microsoft.com/office/drawing/2014/main" id="{C40630D1-DB1A-4736-927B-D17B1C549B5A}"/>
              </a:ext>
            </a:extLst>
          </p:cNvPr>
          <p:cNvSpPr>
            <a:spLocks noChangeArrowheads="1"/>
          </p:cNvSpPr>
          <p:nvPr/>
        </p:nvSpPr>
        <p:spPr bwMode="auto">
          <a:xfrm>
            <a:off x="304800" y="2963"/>
            <a:ext cx="193355" cy="603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9981" tIns="11109"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0513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 grpId="0"/>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idx="1"/>
          </p:nvPr>
        </p:nvSpPr>
        <p:spPr>
          <a:xfrm>
            <a:off x="783054" y="1484784"/>
            <a:ext cx="8229600" cy="4678451"/>
          </a:xfrm>
        </p:spPr>
        <p:txBody>
          <a:bodyPr/>
          <a:lstStyle/>
          <a:p>
            <a:pPr fontAlgn="base">
              <a:lnSpc>
                <a:spcPct val="80000"/>
              </a:lnSpc>
              <a:buClr>
                <a:srgbClr val="FF0000"/>
              </a:buClr>
              <a:buFont typeface="Wingdings" panose="05000000000000000000" charset="0"/>
              <a:buChar char="n"/>
            </a:pPr>
            <a:r>
              <a:rPr lang="zh-CN" altLang="en-US" sz="2400" noProof="1">
                <a:latin typeface="宋体" panose="02010600030101010101" pitchFamily="2" charset="-122"/>
              </a:rPr>
              <a:t>也可以使用</a:t>
            </a:r>
            <a:r>
              <a:rPr lang="en-US" altLang="zh-CN" sz="2400" noProof="1">
                <a:latin typeface="宋体" panose="02010600030101010101" pitchFamily="2" charset="-122"/>
              </a:rPr>
              <a:t>collections</a:t>
            </a:r>
            <a:r>
              <a:rPr lang="zh-CN" altLang="en-US" sz="2400" noProof="1">
                <a:latin typeface="宋体" panose="02010600030101010101" pitchFamily="2" charset="-122"/>
              </a:rPr>
              <a:t>模块的</a:t>
            </a:r>
            <a:r>
              <a:rPr lang="en-US" altLang="zh-CN" sz="2400" noProof="1">
                <a:latin typeface="宋体" panose="02010600030101010101" pitchFamily="2" charset="-122"/>
              </a:rPr>
              <a:t>defaultdict</a:t>
            </a:r>
            <a:r>
              <a:rPr lang="zh-CN" altLang="en-US" sz="2400" noProof="1">
                <a:latin typeface="宋体" panose="02010600030101010101" pitchFamily="2" charset="-122"/>
              </a:rPr>
              <a:t>类来实现。</a:t>
            </a:r>
          </a:p>
          <a:p>
            <a:pPr marL="1905" indent="-344805">
              <a:lnSpc>
                <a:spcPct val="80000"/>
              </a:lnSpc>
              <a:buNone/>
            </a:pPr>
            <a:endParaRPr lang="en-US" altLang="zh-CN" sz="1350" noProof="1">
              <a:latin typeface="宋体" panose="02010600030101010101" pitchFamily="2" charset="-122"/>
            </a:endParaRPr>
          </a:p>
          <a:p>
            <a:pPr marL="1905" indent="-344805">
              <a:spcBef>
                <a:spcPts val="600"/>
              </a:spcBef>
              <a:buNone/>
            </a:pPr>
            <a:endParaRPr lang="en-US" altLang="zh-CN" sz="1350" noProof="1">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sp>
        <p:nvSpPr>
          <p:cNvPr id="13" name="文本框 12">
            <a:extLst>
              <a:ext uri="{FF2B5EF4-FFF2-40B4-BE49-F238E27FC236}">
                <a16:creationId xmlns:a16="http://schemas.microsoft.com/office/drawing/2014/main" id="{3D3955A6-9E74-4EF7-8F9F-6620DD43E883}"/>
              </a:ext>
            </a:extLst>
          </p:cNvPr>
          <p:cNvSpPr txBox="1"/>
          <p:nvPr/>
        </p:nvSpPr>
        <p:spPr>
          <a:xfrm>
            <a:off x="676382" y="4383704"/>
            <a:ext cx="8037418" cy="2292935"/>
          </a:xfrm>
          <a:prstGeom prst="rect">
            <a:avLst/>
          </a:prstGeom>
          <a:noFill/>
        </p:spPr>
        <p:txBody>
          <a:bodyPr wrap="square">
            <a:spAutoFit/>
          </a:bodyPr>
          <a:lstStyle/>
          <a:p>
            <a:pPr marL="1905" indent="-344805">
              <a:spcBef>
                <a:spcPts val="600"/>
              </a:spcBef>
              <a:buNone/>
            </a:pPr>
            <a:r>
              <a:rPr lang="en-US" altLang="zh-CN" sz="1350" noProof="1">
                <a:latin typeface="Consolas" panose="020B0609020204030204" charset="0"/>
                <a:ea typeface="仿宋" pitchFamily="49" charset="-122"/>
              </a:rPr>
              <a:t>&gt;&gt;&gt; from collections import defaultdict</a:t>
            </a:r>
          </a:p>
          <a:p>
            <a:pPr marL="1905" indent="-344805">
              <a:spcBef>
                <a:spcPts val="600"/>
              </a:spcBef>
              <a:buNone/>
            </a:pPr>
            <a:r>
              <a:rPr lang="en-US" altLang="zh-CN" sz="1350" noProof="1">
                <a:latin typeface="Consolas" panose="020B0609020204030204" charset="0"/>
                <a:ea typeface="仿宋" pitchFamily="49" charset="-122"/>
              </a:rPr>
              <a:t>&gt;&gt;&gt; frequences = defaultdict(int)  </a:t>
            </a:r>
            <a:r>
              <a:rPr lang="zh-CN" altLang="en-US" sz="1350" noProof="1">
                <a:latin typeface="Consolas" panose="020B0609020204030204" charset="0"/>
                <a:ea typeface="仿宋" pitchFamily="49" charset="-122"/>
              </a:rPr>
              <a:t> </a:t>
            </a:r>
            <a:r>
              <a:rPr lang="en-US" altLang="zh-CN" sz="1350" noProof="1">
                <a:solidFill>
                  <a:srgbClr val="FF0000"/>
                </a:solidFill>
                <a:latin typeface="Consolas" panose="020B0609020204030204" charset="0"/>
                <a:ea typeface="仿宋" pitchFamily="49" charset="-122"/>
              </a:rPr>
              <a:t># </a:t>
            </a:r>
            <a:r>
              <a:rPr lang="zh-CN" altLang="en-US" sz="1350" noProof="1">
                <a:solidFill>
                  <a:srgbClr val="FF0000"/>
                </a:solidFill>
                <a:latin typeface="Consolas" panose="020B0609020204030204" charset="0"/>
                <a:ea typeface="仿宋" pitchFamily="49" charset="-122"/>
              </a:rPr>
              <a:t>指定</a:t>
            </a:r>
            <a:r>
              <a:rPr lang="en-US" altLang="zh-CN" sz="1350" noProof="1">
                <a:solidFill>
                  <a:srgbClr val="FF0000"/>
                </a:solidFill>
                <a:latin typeface="Consolas" panose="020B0609020204030204" charset="0"/>
                <a:ea typeface="仿宋" pitchFamily="49" charset="-122"/>
              </a:rPr>
              <a:t>default_factory</a:t>
            </a:r>
            <a:r>
              <a:rPr lang="zh-CN" altLang="en-US" sz="1350" noProof="1">
                <a:solidFill>
                  <a:srgbClr val="FF0000"/>
                </a:solidFill>
                <a:latin typeface="Consolas" panose="020B0609020204030204" charset="0"/>
                <a:ea typeface="仿宋" pitchFamily="49" charset="-122"/>
              </a:rPr>
              <a:t>元素默认值为</a:t>
            </a:r>
            <a:r>
              <a:rPr lang="en-US" altLang="zh-CN" sz="1350" noProof="1">
                <a:solidFill>
                  <a:srgbClr val="FF0000"/>
                </a:solidFill>
                <a:latin typeface="Consolas" panose="020B0609020204030204" charset="0"/>
                <a:ea typeface="仿宋" pitchFamily="49" charset="-122"/>
              </a:rPr>
              <a:t>int()</a:t>
            </a:r>
            <a:r>
              <a:rPr lang="zh-CN" altLang="en-US" sz="1350" noProof="1">
                <a:solidFill>
                  <a:srgbClr val="FF0000"/>
                </a:solidFill>
                <a:latin typeface="Consolas" panose="020B0609020204030204" charset="0"/>
                <a:ea typeface="仿宋" pitchFamily="49" charset="-122"/>
              </a:rPr>
              <a:t>的返回值</a:t>
            </a:r>
            <a:endParaRPr lang="en-US" altLang="zh-CN" sz="1350" noProof="1">
              <a:solidFill>
                <a:srgbClr val="FF0000"/>
              </a:solidFill>
              <a:latin typeface="Consolas" panose="020B0609020204030204" charset="0"/>
              <a:ea typeface="仿宋" pitchFamily="49" charset="-122"/>
            </a:endParaRPr>
          </a:p>
          <a:p>
            <a:pPr marL="1905" indent="-344805">
              <a:spcBef>
                <a:spcPts val="600"/>
              </a:spcBef>
              <a:buNone/>
            </a:pPr>
            <a:r>
              <a:rPr lang="en-US" altLang="zh-CN" sz="1350" noProof="1">
                <a:latin typeface="Consolas" panose="020B0609020204030204" charset="0"/>
                <a:ea typeface="仿宋" pitchFamily="49" charset="-122"/>
              </a:rPr>
              <a:t>&gt;&gt;&gt; frequences</a:t>
            </a:r>
          </a:p>
          <a:p>
            <a:pPr marL="1905" indent="-344805">
              <a:spcBef>
                <a:spcPts val="600"/>
              </a:spcBef>
              <a:buNone/>
            </a:pPr>
            <a:r>
              <a:rPr lang="en-US" altLang="zh-CN" sz="1350" noProof="1">
                <a:solidFill>
                  <a:srgbClr val="0000FF"/>
                </a:solidFill>
                <a:latin typeface="Consolas" panose="020B0609020204030204" charset="0"/>
                <a:ea typeface="仿宋" pitchFamily="49" charset="-122"/>
              </a:rPr>
              <a:t>defaultdict(&lt;type 'int'&gt;, {})</a:t>
            </a:r>
          </a:p>
          <a:p>
            <a:pPr marL="1905" indent="-344805">
              <a:spcBef>
                <a:spcPts val="600"/>
              </a:spcBef>
              <a:buNone/>
            </a:pPr>
            <a:r>
              <a:rPr lang="en-US" altLang="zh-CN" sz="1350" noProof="1">
                <a:latin typeface="Consolas" panose="020B0609020204030204" charset="0"/>
                <a:ea typeface="仿宋" pitchFamily="49" charset="-122"/>
              </a:rPr>
              <a:t>&gt;&gt;&gt; for item in z:</a:t>
            </a:r>
          </a:p>
          <a:p>
            <a:pPr marL="1905" indent="-344805">
              <a:spcBef>
                <a:spcPts val="600"/>
              </a:spcBef>
              <a:buNone/>
            </a:pPr>
            <a:r>
              <a:rPr lang="en-US" altLang="zh-CN" sz="1350" noProof="1">
                <a:latin typeface="Consolas" panose="020B0609020204030204" charset="0"/>
                <a:ea typeface="仿宋" pitchFamily="49" charset="-122"/>
              </a:rPr>
              <a:t>    frequences[item] += 1 </a:t>
            </a:r>
            <a:r>
              <a:rPr lang="en-US" altLang="zh-CN" sz="1350" noProof="1">
                <a:solidFill>
                  <a:srgbClr val="FF0000"/>
                </a:solidFill>
                <a:latin typeface="Consolas" panose="020B0609020204030204" charset="0"/>
                <a:ea typeface="仿宋" pitchFamily="49" charset="-122"/>
              </a:rPr>
              <a:t>#</a:t>
            </a:r>
            <a:r>
              <a:rPr lang="zh-CN" altLang="en-US" sz="1350" noProof="1">
                <a:solidFill>
                  <a:srgbClr val="FF0000"/>
                </a:solidFill>
                <a:latin typeface="Consolas" panose="020B0609020204030204" charset="0"/>
                <a:ea typeface="仿宋" pitchFamily="49" charset="-122"/>
              </a:rPr>
              <a:t>指定</a:t>
            </a:r>
            <a:r>
              <a:rPr lang="en-US" altLang="zh-CN" sz="1350" noProof="1">
                <a:solidFill>
                  <a:srgbClr val="FF0000"/>
                </a:solidFill>
                <a:latin typeface="Consolas" panose="020B0609020204030204" charset="0"/>
                <a:ea typeface="仿宋" pitchFamily="49" charset="-122"/>
              </a:rPr>
              <a:t>default_factory</a:t>
            </a:r>
            <a:r>
              <a:rPr lang="zh-CN" altLang="en-US" sz="1350" noProof="1">
                <a:solidFill>
                  <a:srgbClr val="FF0000"/>
                </a:solidFill>
                <a:latin typeface="Consolas" panose="020B0609020204030204" charset="0"/>
                <a:ea typeface="仿宋" pitchFamily="49" charset="-122"/>
              </a:rPr>
              <a:t>元素默认值为</a:t>
            </a:r>
            <a:r>
              <a:rPr lang="en-US" altLang="zh-CN" sz="1350" noProof="1">
                <a:solidFill>
                  <a:srgbClr val="FF0000"/>
                </a:solidFill>
                <a:latin typeface="Consolas" panose="020B0609020204030204" charset="0"/>
                <a:ea typeface="仿宋" pitchFamily="49" charset="-122"/>
              </a:rPr>
              <a:t>int()</a:t>
            </a:r>
            <a:r>
              <a:rPr lang="zh-CN" altLang="en-US" sz="1350" noProof="1">
                <a:solidFill>
                  <a:srgbClr val="FF0000"/>
                </a:solidFill>
                <a:latin typeface="Consolas" panose="020B0609020204030204" charset="0"/>
                <a:ea typeface="仿宋" pitchFamily="49" charset="-122"/>
              </a:rPr>
              <a:t>的返回值</a:t>
            </a:r>
            <a:r>
              <a:rPr lang="en-US" altLang="zh-CN" sz="1350" noProof="1">
                <a:solidFill>
                  <a:srgbClr val="FF0000"/>
                </a:solidFill>
                <a:latin typeface="Consolas" panose="020B0609020204030204" charset="0"/>
                <a:ea typeface="仿宋" pitchFamily="49" charset="-122"/>
              </a:rPr>
              <a:t>, </a:t>
            </a:r>
          </a:p>
          <a:p>
            <a:pPr marL="1905" indent="-344805">
              <a:spcBef>
                <a:spcPts val="600"/>
              </a:spcBef>
              <a:buNone/>
            </a:pPr>
            <a:r>
              <a:rPr lang="en-US" altLang="zh-CN" sz="1350" noProof="1">
                <a:latin typeface="Consolas" panose="020B0609020204030204" charset="0"/>
                <a:ea typeface="仿宋" pitchFamily="49" charset="-122"/>
              </a:rPr>
              <a:t>                          </a:t>
            </a:r>
            <a:r>
              <a:rPr lang="en-US" altLang="zh-CN" sz="1350" noProof="1">
                <a:solidFill>
                  <a:srgbClr val="FF0000"/>
                </a:solidFill>
                <a:latin typeface="Consolas" panose="020B0609020204030204" charset="0"/>
                <a:ea typeface="仿宋" pitchFamily="49" charset="-122"/>
              </a:rPr>
              <a:t>#</a:t>
            </a:r>
            <a:r>
              <a:rPr lang="zh-CN" altLang="en-US" sz="1350" noProof="1">
                <a:solidFill>
                  <a:srgbClr val="FF0000"/>
                </a:solidFill>
                <a:latin typeface="Consolas" panose="020B0609020204030204" charset="0"/>
                <a:ea typeface="仿宋" pitchFamily="49" charset="-122"/>
              </a:rPr>
              <a:t>而不是像</a:t>
            </a:r>
            <a:r>
              <a:rPr lang="en-US" altLang="zh-CN" sz="1350" noProof="1">
                <a:solidFill>
                  <a:srgbClr val="FF0000"/>
                </a:solidFill>
                <a:latin typeface="Consolas" panose="020B0609020204030204" charset="0"/>
                <a:ea typeface="仿宋" pitchFamily="49" charset="-122"/>
              </a:rPr>
              <a:t>Dic</a:t>
            </a:r>
            <a:r>
              <a:rPr lang="zh-CN" altLang="en-US" sz="1350" noProof="1">
                <a:solidFill>
                  <a:srgbClr val="FF0000"/>
                </a:solidFill>
                <a:latin typeface="Consolas" panose="020B0609020204030204" charset="0"/>
                <a:ea typeface="仿宋" pitchFamily="49" charset="-122"/>
              </a:rPr>
              <a:t>对象访问不存在的键时，返回错误</a:t>
            </a:r>
            <a:endParaRPr lang="en-US" altLang="zh-CN" sz="1350" noProof="1">
              <a:solidFill>
                <a:srgbClr val="FF0000"/>
              </a:solidFill>
              <a:latin typeface="Consolas" panose="020B0609020204030204" charset="0"/>
              <a:ea typeface="仿宋" pitchFamily="49" charset="-122"/>
            </a:endParaRPr>
          </a:p>
          <a:p>
            <a:pPr marL="1905" indent="-344805">
              <a:spcBef>
                <a:spcPts val="600"/>
              </a:spcBef>
              <a:buNone/>
            </a:pPr>
            <a:r>
              <a:rPr lang="en-US" altLang="zh-CN" sz="1350" noProof="1">
                <a:latin typeface="Consolas" panose="020B0609020204030204" charset="0"/>
                <a:ea typeface="仿宋" pitchFamily="49" charset="-122"/>
              </a:rPr>
              <a:t>&gt;&gt;&gt; frequences.items()</a:t>
            </a:r>
            <a:endParaRPr lang="zh-CN" altLang="en-US" sz="1350" dirty="0">
              <a:latin typeface="Consolas" panose="020B0609020204030204" charset="0"/>
              <a:ea typeface="仿宋" pitchFamily="49" charset="-122"/>
            </a:endParaRPr>
          </a:p>
        </p:txBody>
      </p:sp>
      <p:sp>
        <p:nvSpPr>
          <p:cNvPr id="17" name="Rectangle 5">
            <a:extLst>
              <a:ext uri="{FF2B5EF4-FFF2-40B4-BE49-F238E27FC236}">
                <a16:creationId xmlns:a16="http://schemas.microsoft.com/office/drawing/2014/main" id="{59DDE14B-503F-4887-A215-3B2090ECA5BB}"/>
              </a:ext>
            </a:extLst>
          </p:cNvPr>
          <p:cNvSpPr>
            <a:spLocks noChangeArrowheads="1"/>
          </p:cNvSpPr>
          <p:nvPr/>
        </p:nvSpPr>
        <p:spPr bwMode="auto">
          <a:xfrm>
            <a:off x="820310" y="1959640"/>
            <a:ext cx="7893489" cy="954107"/>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algn="just"/>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class </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collections.defaultdict([</a:t>
            </a:r>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default_factory</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实例化</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的时候有两个可选参数。</a:t>
            </a:r>
          </a:p>
          <a:p>
            <a:pPr algn="just">
              <a:buFont typeface="Arial" panose="020B0604020202020204" pitchFamily="34" charset="0"/>
              <a:buChar char="•"/>
            </a:pP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第一个是</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defaultdict.default_factory</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，它是任何可以被以无参形式调用的函数或</a:t>
            </a:r>
            <a:r>
              <a:rPr lang="en-US" altLang="zh-CN" sz="1400" b="0" i="0" dirty="0">
                <a:effectLst/>
                <a:latin typeface="Times New Roman" panose="02020603050405020304" pitchFamily="18" charset="0"/>
                <a:ea typeface="黑体" panose="02010609060101010101" pitchFamily="49" charset="-122"/>
                <a:cs typeface="Times New Roman" panose="02020603050405020304" pitchFamily="18" charset="0"/>
              </a:rPr>
              <a:t>Python</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内置数据类型；</a:t>
            </a:r>
          </a:p>
          <a:p>
            <a:pPr algn="just">
              <a:buFont typeface="Arial" panose="020B0604020202020204" pitchFamily="34" charset="0"/>
              <a:buChar char="•"/>
            </a:pP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第二个是实例对象的初始元素，数据类型为</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9" name="组合 18">
            <a:extLst>
              <a:ext uri="{FF2B5EF4-FFF2-40B4-BE49-F238E27FC236}">
                <a16:creationId xmlns:a16="http://schemas.microsoft.com/office/drawing/2014/main" id="{907699B4-C347-4DBA-BA1B-6DAB38371B0A}"/>
              </a:ext>
            </a:extLst>
          </p:cNvPr>
          <p:cNvGrpSpPr/>
          <p:nvPr/>
        </p:nvGrpSpPr>
        <p:grpSpPr>
          <a:xfrm>
            <a:off x="820311" y="2996952"/>
            <a:ext cx="8000160" cy="1404402"/>
            <a:chOff x="820311" y="2996952"/>
            <a:chExt cx="8000160" cy="1404402"/>
          </a:xfrm>
        </p:grpSpPr>
        <p:pic>
          <p:nvPicPr>
            <p:cNvPr id="14" name="图片 13">
              <a:extLst>
                <a:ext uri="{FF2B5EF4-FFF2-40B4-BE49-F238E27FC236}">
                  <a16:creationId xmlns:a16="http://schemas.microsoft.com/office/drawing/2014/main" id="{4164A020-98BB-4E8A-B640-BDA91CDDBC40}"/>
                </a:ext>
              </a:extLst>
            </p:cNvPr>
            <p:cNvPicPr>
              <a:picLocks noChangeAspect="1"/>
            </p:cNvPicPr>
            <p:nvPr/>
          </p:nvPicPr>
          <p:blipFill>
            <a:blip r:embed="rId4"/>
            <a:stretch>
              <a:fillRect/>
            </a:stretch>
          </p:blipFill>
          <p:spPr>
            <a:xfrm>
              <a:off x="820311" y="2996952"/>
              <a:ext cx="6585004" cy="1404402"/>
            </a:xfrm>
            <a:prstGeom prst="rect">
              <a:avLst/>
            </a:prstGeom>
          </p:spPr>
        </p:pic>
        <p:sp>
          <p:nvSpPr>
            <p:cNvPr id="20" name="文本框 19">
              <a:extLst>
                <a:ext uri="{FF2B5EF4-FFF2-40B4-BE49-F238E27FC236}">
                  <a16:creationId xmlns:a16="http://schemas.microsoft.com/office/drawing/2014/main" id="{4E13BE97-089D-4EDF-9055-FB9A27DD7587}"/>
                </a:ext>
              </a:extLst>
            </p:cNvPr>
            <p:cNvSpPr txBox="1"/>
            <p:nvPr/>
          </p:nvSpPr>
          <p:spPr>
            <a:xfrm>
              <a:off x="3542018" y="3434743"/>
              <a:ext cx="5278453" cy="461665"/>
            </a:xfrm>
            <a:prstGeom prst="rect">
              <a:avLst/>
            </a:prstGeom>
            <a:noFill/>
          </p:spPr>
          <p:txBody>
            <a:bodyPr wrap="square">
              <a:spAutoFit/>
            </a:bodyPr>
            <a:lstStyle/>
            <a:p>
              <a:r>
                <a:rPr lang="en-US" altLang="zh-CN" sz="1200" noProof="1">
                  <a:solidFill>
                    <a:srgbClr val="FF0000"/>
                  </a:solidFill>
                  <a:latin typeface="Consolas" panose="020B0609020204030204" charset="0"/>
                  <a:ea typeface="仿宋" pitchFamily="49" charset="-122"/>
                </a:rPr>
                <a:t>#</a:t>
              </a:r>
              <a:r>
                <a:rPr lang="zh-CN" altLang="en-US" sz="1200" noProof="1">
                  <a:solidFill>
                    <a:srgbClr val="FF0000"/>
                  </a:solidFill>
                  <a:latin typeface="Consolas" panose="020B0609020204030204" charset="0"/>
                  <a:ea typeface="仿宋" pitchFamily="49" charset="-122"/>
                </a:rPr>
                <a:t>指定</a:t>
              </a:r>
              <a:r>
                <a:rPr lang="en-US" altLang="zh-CN" sz="1200" noProof="1">
                  <a:solidFill>
                    <a:srgbClr val="FF0000"/>
                  </a:solidFill>
                  <a:latin typeface="Consolas" panose="020B0609020204030204" charset="0"/>
                  <a:ea typeface="仿宋" pitchFamily="49" charset="-122"/>
                </a:rPr>
                <a:t>default_factory</a:t>
              </a:r>
              <a:r>
                <a:rPr lang="zh-CN" altLang="en-US" sz="1200" noProof="1">
                  <a:solidFill>
                    <a:srgbClr val="FF0000"/>
                  </a:solidFill>
                  <a:latin typeface="Consolas" panose="020B0609020204030204" charset="0"/>
                  <a:ea typeface="仿宋" pitchFamily="49" charset="-122"/>
                </a:rPr>
                <a:t>元素默认值为</a:t>
              </a:r>
              <a:r>
                <a:rPr lang="en-US" altLang="zh-CN" sz="1200" noProof="1">
                  <a:solidFill>
                    <a:srgbClr val="FF0000"/>
                  </a:solidFill>
                  <a:latin typeface="Consolas" panose="020B0609020204030204" charset="0"/>
                  <a:ea typeface="仿宋" pitchFamily="49" charset="-122"/>
                </a:rPr>
                <a:t>int()</a:t>
              </a:r>
              <a:r>
                <a:rPr lang="zh-CN" altLang="en-US" sz="1200" noProof="1">
                  <a:solidFill>
                    <a:srgbClr val="FF0000"/>
                  </a:solidFill>
                  <a:latin typeface="Consolas" panose="020B0609020204030204" charset="0"/>
                  <a:ea typeface="仿宋" pitchFamily="49" charset="-122"/>
                </a:rPr>
                <a:t>的返回值</a:t>
              </a:r>
              <a:r>
                <a:rPr lang="en-US" altLang="zh-CN" sz="1200" noProof="1">
                  <a:solidFill>
                    <a:srgbClr val="FF0000"/>
                  </a:solidFill>
                  <a:latin typeface="Consolas" panose="020B0609020204030204" charset="0"/>
                  <a:ea typeface="仿宋" pitchFamily="49" charset="-122"/>
                </a:rPr>
                <a:t>,</a:t>
              </a:r>
              <a:r>
                <a:rPr lang="en-US" altLang="zh-CN" sz="1200" noProof="1">
                  <a:latin typeface="Consolas" panose="020B0609020204030204" charset="0"/>
                  <a:ea typeface="仿宋" pitchFamily="49" charset="-122"/>
                </a:rPr>
                <a:t> </a:t>
              </a:r>
              <a:r>
                <a:rPr lang="zh-CN" altLang="en-US" sz="1200" noProof="1">
                  <a:solidFill>
                    <a:srgbClr val="FF0000"/>
                  </a:solidFill>
                  <a:latin typeface="Consolas" panose="020B0609020204030204" charset="0"/>
                  <a:ea typeface="仿宋" pitchFamily="49" charset="-122"/>
                </a:rPr>
                <a:t>而不是像</a:t>
              </a:r>
              <a:r>
                <a:rPr lang="en-US" altLang="zh-CN" sz="1200" noProof="1">
                  <a:solidFill>
                    <a:srgbClr val="FF0000"/>
                  </a:solidFill>
                  <a:latin typeface="Consolas" panose="020B0609020204030204" charset="0"/>
                  <a:ea typeface="仿宋" pitchFamily="49" charset="-122"/>
                </a:rPr>
                <a:t>Dic</a:t>
              </a:r>
              <a:r>
                <a:rPr lang="zh-CN" altLang="en-US" sz="1200" noProof="1">
                  <a:solidFill>
                    <a:srgbClr val="FF0000"/>
                  </a:solidFill>
                  <a:latin typeface="Consolas" panose="020B0609020204030204" charset="0"/>
                  <a:ea typeface="仿宋" pitchFamily="49" charset="-122"/>
                </a:rPr>
                <a:t>对象访问不存在的键时，返回错误</a:t>
              </a:r>
              <a:r>
                <a:rPr lang="en-US" altLang="zh-CN" sz="1200" noProof="1">
                  <a:solidFill>
                    <a:srgbClr val="FF0000"/>
                  </a:solidFill>
                  <a:latin typeface="Consolas" panose="020B0609020204030204" charset="0"/>
                  <a:ea typeface="仿宋" pitchFamily="49" charset="-122"/>
                </a:rPr>
                <a:t> </a:t>
              </a:r>
              <a:endParaRPr lang="zh-CN" altLang="en-US" sz="1200" dirty="0"/>
            </a:p>
          </p:txBody>
        </p:sp>
      </p:grpSp>
    </p:spTree>
    <p:extLst>
      <p:ext uri="{BB962C8B-B14F-4D97-AF65-F5344CB8AC3E}">
        <p14:creationId xmlns:p14="http://schemas.microsoft.com/office/powerpoint/2010/main" val="2502864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sp>
        <p:nvSpPr>
          <p:cNvPr id="12" name="文本占位符 89090"/>
          <p:cNvSpPr txBox="1">
            <a:spLocks/>
          </p:cNvSpPr>
          <p:nvPr/>
        </p:nvSpPr>
        <p:spPr bwMode="auto">
          <a:xfrm>
            <a:off x="586006"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zh-CN" altLang="en-US" sz="2000" noProof="1">
                <a:latin typeface="宋体" panose="02010600030101010101" pitchFamily="2" charset="-122"/>
              </a:rPr>
              <a:t>使用</a:t>
            </a:r>
            <a:r>
              <a:rPr lang="en-US" altLang="zh-CN" sz="2000" noProof="1">
                <a:latin typeface="宋体" panose="02010600030101010101" pitchFamily="2" charset="-122"/>
              </a:rPr>
              <a:t>collections</a:t>
            </a:r>
            <a:r>
              <a:rPr lang="zh-CN" altLang="en-US" sz="2000" noProof="1">
                <a:latin typeface="宋体" panose="02010600030101010101" pitchFamily="2" charset="-122"/>
              </a:rPr>
              <a:t>模块的</a:t>
            </a:r>
            <a:r>
              <a:rPr lang="en-US" altLang="zh-CN" sz="2000" noProof="1">
                <a:latin typeface="宋体" panose="02010600030101010101" pitchFamily="2" charset="-122"/>
              </a:rPr>
              <a:t>Counter</a:t>
            </a:r>
            <a:r>
              <a:rPr lang="zh-CN" altLang="en-US" sz="2000" noProof="1">
                <a:latin typeface="宋体" panose="02010600030101010101" pitchFamily="2" charset="-122"/>
              </a:rPr>
              <a:t>类</a:t>
            </a:r>
            <a:r>
              <a:rPr lang="en-US" altLang="zh-CN" sz="2000" noProof="1">
                <a:latin typeface="宋体" panose="02010600030101010101" pitchFamily="2" charset="-122"/>
              </a:rPr>
              <a:t>[</a:t>
            </a:r>
            <a:r>
              <a:rPr lang="zh-CN" altLang="en-US" sz="2000" dirty="0">
                <a:solidFill>
                  <a:srgbClr val="FF0000"/>
                </a:solidFill>
                <a:latin typeface="宋体" panose="02010600030101010101" pitchFamily="2" charset="-122"/>
              </a:rPr>
              <a:t>一个计数器工具提供快速和方便的计数</a:t>
            </a:r>
            <a:r>
              <a:rPr lang="en-US" altLang="zh-CN" sz="2000" noProof="1">
                <a:latin typeface="宋体" panose="02010600030101010101" pitchFamily="2" charset="-122"/>
              </a:rPr>
              <a:t>]</a:t>
            </a:r>
            <a:r>
              <a:rPr lang="zh-CN" altLang="en-US" sz="2000" noProof="1">
                <a:latin typeface="宋体" panose="02010600030101010101" pitchFamily="2" charset="-122"/>
              </a:rPr>
              <a:t>可以快速实现这个功能，并且提供更多功能，例如查找出现次数最多的元素。</a:t>
            </a:r>
          </a:p>
          <a:p>
            <a:pPr marL="1905" indent="-344805">
              <a:spcBef>
                <a:spcPts val="0"/>
              </a:spcBef>
              <a:buFont typeface="Arial" charset="0"/>
              <a:buNone/>
            </a:pPr>
            <a:endParaRPr lang="en-US" altLang="zh-CN" sz="1500" noProof="1">
              <a:latin typeface="宋体" panose="02010600030101010101" pitchFamily="2" charset="-122"/>
            </a:endParaRPr>
          </a:p>
          <a:p>
            <a:pPr marL="1905" indent="-344805">
              <a:spcBef>
                <a:spcPts val="600"/>
              </a:spcBef>
              <a:buFont typeface="Arial" charset="0"/>
              <a:buNone/>
            </a:pPr>
            <a:r>
              <a:rPr lang="en-US" altLang="zh-CN" sz="1350" noProof="1">
                <a:latin typeface="Consolas" panose="020B0609020204030204" charset="0"/>
              </a:rPr>
              <a:t>&gt;&gt;&gt; from collections import Counter</a:t>
            </a:r>
          </a:p>
          <a:p>
            <a:pPr marL="1905" indent="-344805">
              <a:spcBef>
                <a:spcPts val="600"/>
              </a:spcBef>
              <a:buFont typeface="Arial" charset="0"/>
              <a:buNone/>
            </a:pPr>
            <a:r>
              <a:rPr lang="en-US" altLang="zh-CN" sz="1350" noProof="1">
                <a:latin typeface="Consolas" panose="020B0609020204030204" charset="0"/>
              </a:rPr>
              <a:t>&gt;&gt;&gt; frequences = Counter(z)</a:t>
            </a:r>
          </a:p>
          <a:p>
            <a:pPr marL="1905" indent="-344805">
              <a:spcBef>
                <a:spcPts val="600"/>
              </a:spcBef>
              <a:buFont typeface="Arial" charset="0"/>
              <a:buNone/>
            </a:pPr>
            <a:r>
              <a:rPr lang="en-US" altLang="zh-CN" sz="1350" noProof="1">
                <a:latin typeface="Consolas" panose="020B0609020204030204" charset="0"/>
              </a:rPr>
              <a:t>&gt;&gt;&gt; print(frequences.items())</a:t>
            </a:r>
          </a:p>
          <a:p>
            <a:pPr marL="1905" indent="-344805">
              <a:spcBef>
                <a:spcPts val="600"/>
              </a:spcBef>
              <a:buFont typeface="Arial" charset="0"/>
              <a:buNone/>
            </a:pPr>
            <a:r>
              <a:rPr lang="en-US" altLang="zh-CN" sz="1350" noProof="1">
                <a:latin typeface="Consolas" panose="020B0609020204030204" charset="0"/>
              </a:rPr>
              <a:t>&gt;&gt;&gt; print(frequences.most_common(1))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出现次数最多的一个字符</a:t>
            </a:r>
          </a:p>
          <a:p>
            <a:pPr marL="1905" indent="-344805">
              <a:spcBef>
                <a:spcPts val="600"/>
              </a:spcBef>
              <a:buFont typeface="Arial" charset="0"/>
              <a:buNone/>
            </a:pPr>
            <a:r>
              <a:rPr lang="en-US" altLang="zh-CN" sz="1350" noProof="1">
                <a:solidFill>
                  <a:srgbClr val="0000FF"/>
                </a:solidFill>
                <a:latin typeface="Consolas" panose="020B0609020204030204" charset="0"/>
              </a:rPr>
              <a:t>[('A', 22)]</a:t>
            </a:r>
          </a:p>
        </p:txBody>
      </p:sp>
      <p:pic>
        <p:nvPicPr>
          <p:cNvPr id="3" name="图片 2">
            <a:extLst>
              <a:ext uri="{FF2B5EF4-FFF2-40B4-BE49-F238E27FC236}">
                <a16:creationId xmlns:a16="http://schemas.microsoft.com/office/drawing/2014/main" id="{E65FA662-500C-4404-A355-ED847126D3DD}"/>
              </a:ext>
            </a:extLst>
          </p:cNvPr>
          <p:cNvPicPr>
            <a:picLocks noChangeAspect="1"/>
          </p:cNvPicPr>
          <p:nvPr/>
        </p:nvPicPr>
        <p:blipFill>
          <a:blip r:embed="rId4"/>
          <a:stretch>
            <a:fillRect/>
          </a:stretch>
        </p:blipFill>
        <p:spPr>
          <a:xfrm>
            <a:off x="683568" y="4077072"/>
            <a:ext cx="5550418" cy="2520280"/>
          </a:xfrm>
          <a:prstGeom prst="rect">
            <a:avLst/>
          </a:prstGeom>
        </p:spPr>
      </p:pic>
      <p:pic>
        <p:nvPicPr>
          <p:cNvPr id="4" name="图片 3">
            <a:extLst>
              <a:ext uri="{FF2B5EF4-FFF2-40B4-BE49-F238E27FC236}">
                <a16:creationId xmlns:a16="http://schemas.microsoft.com/office/drawing/2014/main" id="{4C91794B-DB2C-4567-B6C4-422E3A269EAB}"/>
              </a:ext>
            </a:extLst>
          </p:cNvPr>
          <p:cNvPicPr>
            <a:picLocks noChangeAspect="1"/>
          </p:cNvPicPr>
          <p:nvPr/>
        </p:nvPicPr>
        <p:blipFill>
          <a:blip r:embed="rId5"/>
          <a:stretch>
            <a:fillRect/>
          </a:stretch>
        </p:blipFill>
        <p:spPr>
          <a:xfrm>
            <a:off x="4297202" y="3629179"/>
            <a:ext cx="3657218" cy="1148059"/>
          </a:xfrm>
          <a:prstGeom prst="rect">
            <a:avLst/>
          </a:prstGeom>
        </p:spPr>
      </p:pic>
      <p:sp>
        <p:nvSpPr>
          <p:cNvPr id="13" name="文本框 12">
            <a:extLst>
              <a:ext uri="{FF2B5EF4-FFF2-40B4-BE49-F238E27FC236}">
                <a16:creationId xmlns:a16="http://schemas.microsoft.com/office/drawing/2014/main" id="{7FB0D11A-4FF0-4111-87BC-E45E99DE995E}"/>
              </a:ext>
            </a:extLst>
          </p:cNvPr>
          <p:cNvSpPr txBox="1"/>
          <p:nvPr/>
        </p:nvSpPr>
        <p:spPr>
          <a:xfrm>
            <a:off x="4198133" y="2387226"/>
            <a:ext cx="4781670" cy="830997"/>
          </a:xfrm>
          <a:prstGeom prst="rect">
            <a:avLst/>
          </a:prstGeom>
          <a:solidFill>
            <a:srgbClr val="92D050"/>
          </a:solidFill>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i="1" dirty="0">
                <a:latin typeface="Times New Roman" panose="02020603050405020304" pitchFamily="18" charset="0"/>
                <a:ea typeface="黑体" panose="02010609060101010101" pitchFamily="49" charset="-122"/>
              </a:rPr>
              <a:t>class </a:t>
            </a:r>
            <a:r>
              <a:rPr lang="en-US" altLang="zh-CN" sz="1200" dirty="0" err="1">
                <a:latin typeface="Times New Roman" panose="02020603050405020304" pitchFamily="18" charset="0"/>
                <a:ea typeface="黑体" panose="02010609060101010101" pitchFamily="49" charset="-122"/>
              </a:rPr>
              <a:t>collections.Counter</a:t>
            </a:r>
            <a:r>
              <a:rPr lang="en-US" altLang="zh-CN" sz="1200" dirty="0">
                <a:effectLst/>
                <a:latin typeface="Times New Roman" panose="02020603050405020304" pitchFamily="18" charset="0"/>
                <a:ea typeface="黑体" panose="02010609060101010101" pitchFamily="49" charset="-122"/>
              </a:rPr>
              <a:t>([</a:t>
            </a:r>
            <a:r>
              <a:rPr lang="en-US" altLang="zh-CN" sz="1200" i="1" dirty="0" err="1">
                <a:effectLst/>
                <a:latin typeface="Times New Roman" panose="02020603050405020304" pitchFamily="18" charset="0"/>
                <a:ea typeface="黑体" panose="02010609060101010101" pitchFamily="49" charset="-122"/>
              </a:rPr>
              <a:t>iterable</a:t>
            </a:r>
            <a:r>
              <a:rPr lang="en-US" altLang="zh-CN" sz="1200" i="1" dirty="0">
                <a:effectLst/>
                <a:latin typeface="Times New Roman" panose="02020603050405020304" pitchFamily="18" charset="0"/>
                <a:ea typeface="黑体" panose="02010609060101010101" pitchFamily="49" charset="-122"/>
              </a:rPr>
              <a:t>-or-mapping</a:t>
            </a:r>
            <a:r>
              <a:rPr lang="en-US" altLang="zh-CN" sz="1200" dirty="0">
                <a:effectLst/>
                <a:latin typeface="Times New Roman" panose="02020603050405020304" pitchFamily="18" charset="0"/>
                <a:ea typeface="黑体" panose="02010609060101010101" pitchFamily="49" charset="-122"/>
              </a:rPr>
              <a:t>])</a:t>
            </a:r>
            <a:r>
              <a:rPr lang="zh-CN" altLang="en-US" sz="1200" dirty="0">
                <a:effectLst/>
                <a:latin typeface="Times New Roman" panose="02020603050405020304" pitchFamily="18" charset="0"/>
                <a:ea typeface="黑体" panose="02010609060101010101" pitchFamily="49" charset="-122"/>
              </a:rPr>
              <a:t>一个 </a:t>
            </a:r>
            <a:r>
              <a:rPr lang="en-US" altLang="zh-CN" sz="1200" u="none" strike="noStrike" dirty="0">
                <a:solidFill>
                  <a:srgbClr val="6363BB"/>
                </a:solidFill>
                <a:effectLst/>
                <a:latin typeface="Times New Roman" panose="02020603050405020304" pitchFamily="18" charset="0"/>
                <a:ea typeface="黑体" panose="02010609060101010101" pitchFamily="49" charset="-122"/>
                <a:hlinkClick r:id="rId6" tooltip="collections.Counter"/>
              </a:rPr>
              <a:t>Counter</a:t>
            </a:r>
            <a:r>
              <a:rPr lang="en-US" altLang="zh-CN" sz="1200" dirty="0">
                <a:effectLst/>
                <a:latin typeface="Times New Roman" panose="02020603050405020304" pitchFamily="18" charset="0"/>
                <a:ea typeface="黑体" panose="02010609060101010101" pitchFamily="49" charset="-122"/>
              </a:rPr>
              <a:t> </a:t>
            </a:r>
            <a:r>
              <a:rPr lang="zh-CN" altLang="en-US" sz="1200" dirty="0">
                <a:effectLst/>
                <a:latin typeface="Times New Roman" panose="02020603050405020304" pitchFamily="18" charset="0"/>
                <a:ea typeface="黑体" panose="02010609060101010101" pitchFamily="49" charset="-122"/>
              </a:rPr>
              <a:t>是一个 </a:t>
            </a:r>
            <a:r>
              <a:rPr lang="en-US" altLang="zh-CN" sz="1200" u="none" strike="noStrike" dirty="0" err="1">
                <a:solidFill>
                  <a:srgbClr val="6363BB"/>
                </a:solidFill>
                <a:effectLst/>
                <a:latin typeface="Times New Roman" panose="02020603050405020304" pitchFamily="18" charset="0"/>
                <a:ea typeface="黑体" panose="02010609060101010101" pitchFamily="49" charset="-122"/>
                <a:hlinkClick r:id="rId7" tooltip="dict"/>
              </a:rPr>
              <a:t>dict</a:t>
            </a:r>
            <a:r>
              <a:rPr lang="en-US" altLang="zh-CN" sz="1200" dirty="0">
                <a:effectLst/>
                <a:latin typeface="Times New Roman" panose="02020603050405020304" pitchFamily="18" charset="0"/>
                <a:ea typeface="黑体" panose="02010609060101010101" pitchFamily="49" charset="-122"/>
              </a:rPr>
              <a:t> </a:t>
            </a:r>
            <a:r>
              <a:rPr lang="zh-CN" altLang="en-US" sz="1200" dirty="0">
                <a:effectLst/>
                <a:latin typeface="Times New Roman" panose="02020603050405020304" pitchFamily="18" charset="0"/>
                <a:ea typeface="黑体" panose="02010609060101010101" pitchFamily="49" charset="-122"/>
              </a:rPr>
              <a:t>的子类，用于计数可哈希对象。它是一个集合，元素像字典键</a:t>
            </a:r>
            <a:r>
              <a:rPr lang="en-US" altLang="zh-CN" sz="1200" dirty="0">
                <a:effectLst/>
                <a:latin typeface="Times New Roman" panose="02020603050405020304" pitchFamily="18" charset="0"/>
                <a:ea typeface="黑体" panose="02010609060101010101" pitchFamily="49" charset="-122"/>
              </a:rPr>
              <a:t>(key)</a:t>
            </a:r>
            <a:r>
              <a:rPr lang="zh-CN" altLang="en-US" sz="1200" dirty="0">
                <a:effectLst/>
                <a:latin typeface="Times New Roman" panose="02020603050405020304" pitchFamily="18" charset="0"/>
                <a:ea typeface="黑体" panose="02010609060101010101" pitchFamily="49" charset="-122"/>
              </a:rPr>
              <a:t>一样存储，它们的计数存储为值。计数可以是任何整数值，包括</a:t>
            </a:r>
            <a:r>
              <a:rPr lang="en-US" altLang="zh-CN" sz="1200" dirty="0">
                <a:effectLst/>
                <a:latin typeface="Times New Roman" panose="02020603050405020304" pitchFamily="18" charset="0"/>
                <a:ea typeface="黑体" panose="02010609060101010101" pitchFamily="49" charset="-122"/>
              </a:rPr>
              <a:t>0</a:t>
            </a:r>
            <a:r>
              <a:rPr lang="zh-CN" altLang="en-US" sz="1200" dirty="0">
                <a:effectLst/>
                <a:latin typeface="Times New Roman" panose="02020603050405020304" pitchFamily="18" charset="0"/>
                <a:ea typeface="黑体" panose="02010609060101010101" pitchFamily="49" charset="-122"/>
              </a:rPr>
              <a:t>和负数。</a:t>
            </a:r>
          </a:p>
        </p:txBody>
      </p:sp>
      <p:pic>
        <p:nvPicPr>
          <p:cNvPr id="11" name="图片 10">
            <a:extLst>
              <a:ext uri="{FF2B5EF4-FFF2-40B4-BE49-F238E27FC236}">
                <a16:creationId xmlns:a16="http://schemas.microsoft.com/office/drawing/2014/main" id="{D8A8BBE5-A0E2-43E9-A654-2ECE1DAEA977}"/>
              </a:ext>
            </a:extLst>
          </p:cNvPr>
          <p:cNvPicPr>
            <a:picLocks noChangeAspect="1"/>
          </p:cNvPicPr>
          <p:nvPr/>
        </p:nvPicPr>
        <p:blipFill>
          <a:blip r:embed="rId8"/>
          <a:stretch>
            <a:fillRect/>
          </a:stretch>
        </p:blipFill>
        <p:spPr>
          <a:xfrm>
            <a:off x="4370822" y="5435045"/>
            <a:ext cx="4773178" cy="853442"/>
          </a:xfrm>
          <a:prstGeom prst="rect">
            <a:avLst/>
          </a:prstGeom>
        </p:spPr>
      </p:pic>
    </p:spTree>
    <p:extLst>
      <p:ext uri="{BB962C8B-B14F-4D97-AF65-F5344CB8AC3E}">
        <p14:creationId xmlns:p14="http://schemas.microsoft.com/office/powerpoint/2010/main" val="3039881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EA0396D-BF82-42B1-B9A7-E28853E358C8}"/>
              </a:ext>
            </a:extLst>
          </p:cNvPr>
          <p:cNvPicPr>
            <a:picLocks noChangeAspect="1"/>
          </p:cNvPicPr>
          <p:nvPr/>
        </p:nvPicPr>
        <p:blipFill>
          <a:blip r:embed="rId2"/>
          <a:stretch>
            <a:fillRect/>
          </a:stretch>
        </p:blipFill>
        <p:spPr>
          <a:xfrm>
            <a:off x="857395" y="1988441"/>
            <a:ext cx="8107094" cy="3472026"/>
          </a:xfrm>
          <a:prstGeom prst="rect">
            <a:avLst/>
          </a:prstGeom>
        </p:spPr>
      </p:pic>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p>
          <a:p>
            <a:pPr marL="1905" indent="-344805">
              <a:lnSpc>
                <a:spcPct val="80000"/>
              </a:lnSpc>
              <a:buNone/>
            </a:pPr>
            <a:endParaRPr lang="zh-CN" altLang="en-US" sz="1350" noProof="1"/>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66</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4" name="文本框 3">
            <a:extLst>
              <a:ext uri="{FF2B5EF4-FFF2-40B4-BE49-F238E27FC236}">
                <a16:creationId xmlns:a16="http://schemas.microsoft.com/office/drawing/2014/main" id="{465B87BB-BC6B-4FDA-9EB0-907D2BD2D221}"/>
              </a:ext>
            </a:extLst>
          </p:cNvPr>
          <p:cNvSpPr txBox="1"/>
          <p:nvPr/>
        </p:nvSpPr>
        <p:spPr>
          <a:xfrm>
            <a:off x="4324155" y="4437112"/>
            <a:ext cx="4046301" cy="276999"/>
          </a:xfrm>
          <a:prstGeom prst="rect">
            <a:avLst/>
          </a:prstGeom>
          <a:noFill/>
        </p:spPr>
        <p:txBody>
          <a:bodyPr wrap="none" rtlCol="0">
            <a:spAutoFit/>
          </a:bodyPr>
          <a:lstStyle/>
          <a:p>
            <a:r>
              <a:rPr lang="en-US" altLang="zh-CN" sz="1200" dirty="0">
                <a:solidFill>
                  <a:srgbClr val="FF0000"/>
                </a:solidFill>
              </a:rPr>
              <a:t>#Counter</a:t>
            </a:r>
            <a:r>
              <a:rPr lang="zh-CN" altLang="en-US" sz="1200" dirty="0">
                <a:solidFill>
                  <a:srgbClr val="FF0000"/>
                </a:solidFill>
              </a:rPr>
              <a:t>类的好处：当访问不存在的元素时，返回默认值</a:t>
            </a:r>
          </a:p>
        </p:txBody>
      </p:sp>
      <p:sp>
        <p:nvSpPr>
          <p:cNvPr id="14" name="文本框 13">
            <a:extLst>
              <a:ext uri="{FF2B5EF4-FFF2-40B4-BE49-F238E27FC236}">
                <a16:creationId xmlns:a16="http://schemas.microsoft.com/office/drawing/2014/main" id="{9E2EC52C-261C-424D-9E92-A5BC78E2BF1B}"/>
              </a:ext>
            </a:extLst>
          </p:cNvPr>
          <p:cNvSpPr txBox="1"/>
          <p:nvPr/>
        </p:nvSpPr>
        <p:spPr>
          <a:xfrm>
            <a:off x="3707904" y="2204864"/>
            <a:ext cx="4046301" cy="276999"/>
          </a:xfrm>
          <a:prstGeom prst="rect">
            <a:avLst/>
          </a:prstGeom>
          <a:noFill/>
        </p:spPr>
        <p:txBody>
          <a:bodyPr wrap="none" rtlCol="0">
            <a:spAutoFit/>
          </a:bodyPr>
          <a:lstStyle/>
          <a:p>
            <a:r>
              <a:rPr lang="en-US" altLang="zh-CN" sz="1200" dirty="0">
                <a:solidFill>
                  <a:srgbClr val="FF0000"/>
                </a:solidFill>
              </a:rPr>
              <a:t>#Counter</a:t>
            </a:r>
            <a:r>
              <a:rPr lang="zh-CN" altLang="en-US" sz="1200" dirty="0">
                <a:solidFill>
                  <a:srgbClr val="FF0000"/>
                </a:solidFill>
              </a:rPr>
              <a:t>类的好处：当访问不存在的元素时，返回默认值</a:t>
            </a:r>
          </a:p>
        </p:txBody>
      </p:sp>
    </p:spTree>
    <p:extLst>
      <p:ext uri="{BB962C8B-B14F-4D97-AF65-F5344CB8AC3E}">
        <p14:creationId xmlns:p14="http://schemas.microsoft.com/office/powerpoint/2010/main" val="37562651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P spid="4"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p>
          <a:p>
            <a:pPr marL="1905" indent="-344805">
              <a:lnSpc>
                <a:spcPct val="80000"/>
              </a:lnSpc>
              <a:buNone/>
            </a:pPr>
            <a:endParaRPr lang="zh-CN" altLang="en-US" sz="1350" noProof="1"/>
          </a:p>
          <a:p>
            <a:pPr marL="1905" indent="-344805">
              <a:spcBef>
                <a:spcPts val="600"/>
              </a:spcBef>
              <a:buNone/>
            </a:pP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cnt</a:t>
            </a:r>
          </a:p>
          <a:p>
            <a:pPr marL="1905" indent="-344805">
              <a:spcBef>
                <a:spcPts val="600"/>
              </a:spcBef>
              <a:buNone/>
            </a:pPr>
            <a:r>
              <a:rPr lang="zh-CN" altLang="en-US" sz="1800" noProof="1">
                <a:solidFill>
                  <a:srgbClr val="00B0F0"/>
                </a:solidFill>
                <a:latin typeface="Consolas" panose="020B0609020204030204" charset="0"/>
              </a:rPr>
              <a:t>Counter({</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blue</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3, </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red</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2, </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green</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1})</a:t>
            </a:r>
          </a:p>
          <a:p>
            <a:pPr marL="1905" indent="-344805">
              <a:spcBef>
                <a:spcPts val="600"/>
              </a:spcBef>
              <a:buNone/>
            </a:pPr>
            <a:r>
              <a:rPr lang="zh-CN" altLang="en-US" sz="1800" noProof="1">
                <a:latin typeface="Consolas" panose="020B0609020204030204" charset="0"/>
              </a:rPr>
              <a:t>&gt;&gt;&gt; import re  </a:t>
            </a:r>
            <a:r>
              <a:rPr lang="en-US" altLang="zh-CN" sz="1800" noProof="1">
                <a:solidFill>
                  <a:srgbClr val="FF0000"/>
                </a:solidFill>
                <a:latin typeface="Consolas" panose="020B0609020204030204" charset="0"/>
              </a:rPr>
              <a:t>#re</a:t>
            </a:r>
            <a:r>
              <a:rPr lang="zh-CN" altLang="en-US" sz="1800" noProof="1">
                <a:solidFill>
                  <a:srgbClr val="FF0000"/>
                </a:solidFill>
                <a:latin typeface="Consolas" panose="020B0609020204030204" charset="0"/>
              </a:rPr>
              <a:t>模块，提供了正则表达式操作所需要的功能</a:t>
            </a:r>
          </a:p>
          <a:p>
            <a:pPr marL="1905" indent="-344805">
              <a:spcBef>
                <a:spcPts val="600"/>
              </a:spcBef>
              <a:buNone/>
            </a:pPr>
            <a:r>
              <a:rPr lang="zh-CN" altLang="en-US" sz="1800" noProof="1">
                <a:latin typeface="Consolas" panose="020B0609020204030204" charset="0"/>
              </a:rPr>
              <a:t>&gt;&gt;&gt; words = re.findall(r</a:t>
            </a:r>
            <a:r>
              <a:rPr lang="en-US" altLang="zh-CN" sz="1800" noProof="1">
                <a:latin typeface="Consolas" panose="020B0609020204030204" charset="0"/>
              </a:rPr>
              <a:t>'</a:t>
            </a:r>
            <a:r>
              <a:rPr lang="zh-CN" altLang="en-US" sz="1800" noProof="1">
                <a:latin typeface="Consolas" panose="020B0609020204030204" charset="0"/>
              </a:rPr>
              <a:t>\w+</a:t>
            </a:r>
            <a:r>
              <a:rPr lang="en-US" altLang="zh-CN" sz="1800" noProof="1">
                <a:latin typeface="Consolas" panose="020B0609020204030204" charset="0"/>
              </a:rPr>
              <a:t>'</a:t>
            </a:r>
            <a:r>
              <a:rPr lang="zh-CN" altLang="en-US" sz="1800" noProof="1">
                <a:latin typeface="Consolas" panose="020B0609020204030204" charset="0"/>
              </a:rPr>
              <a:t>, open(</a:t>
            </a:r>
            <a:r>
              <a:rPr lang="en-US" altLang="zh-CN" sz="1800" noProof="1">
                <a:latin typeface="Consolas" panose="020B0609020204030204" charset="0"/>
              </a:rPr>
              <a:t>'</a:t>
            </a:r>
            <a:r>
              <a:rPr lang="zh-CN" altLang="en-US" sz="1800" noProof="1">
                <a:latin typeface="Consolas" panose="020B0609020204030204" charset="0"/>
              </a:rPr>
              <a:t>hamlet.txt</a:t>
            </a:r>
            <a:r>
              <a:rPr lang="en-US" altLang="zh-CN" sz="1800" noProof="1">
                <a:latin typeface="Consolas" panose="020B0609020204030204" charset="0"/>
              </a:rPr>
              <a:t>'</a:t>
            </a:r>
            <a:r>
              <a:rPr lang="zh-CN" altLang="en-US" sz="1800" noProof="1">
                <a:latin typeface="Consolas" panose="020B0609020204030204" charset="0"/>
              </a:rPr>
              <a:t>).read().lower())</a:t>
            </a:r>
          </a:p>
          <a:p>
            <a:pPr marL="1905" indent="-344805">
              <a:spcBef>
                <a:spcPts val="600"/>
              </a:spcBef>
              <a:buNone/>
            </a:pPr>
            <a:r>
              <a:rPr lang="zh-CN" altLang="en-US" sz="1800" noProof="1">
                <a:latin typeface="Consolas" panose="020B0609020204030204" charset="0"/>
              </a:rPr>
              <a:t>&gt;&gt;&gt; Counter(words).most_common(10)      </a:t>
            </a:r>
            <a:r>
              <a:rPr lang="en-US" altLang="zh-CN" sz="1800" noProof="1">
                <a:latin typeface="Consolas" panose="020B0609020204030204" charset="0"/>
              </a:rPr>
              <a:t>#</a:t>
            </a:r>
            <a:r>
              <a:rPr lang="zh-CN" altLang="en-US" sz="1800" noProof="1">
                <a:latin typeface="Consolas" panose="020B0609020204030204" charset="0"/>
              </a:rPr>
              <a:t>出现次数最多的</a:t>
            </a:r>
            <a:r>
              <a:rPr lang="en-US" altLang="zh-CN" sz="1800" noProof="1">
                <a:latin typeface="Consolas" panose="020B0609020204030204" charset="0"/>
              </a:rPr>
              <a:t>10</a:t>
            </a:r>
            <a:r>
              <a:rPr lang="zh-CN" altLang="en-US" sz="1800" noProof="1">
                <a:latin typeface="Consolas" panose="020B0609020204030204" charset="0"/>
              </a:rPr>
              <a:t>个单词</a:t>
            </a:r>
            <a:endParaRPr lang="en-US" altLang="zh-CN" sz="1800" noProof="1">
              <a:latin typeface="Consolas" panose="020B0609020204030204" charset="0"/>
            </a:endParaRPr>
          </a:p>
          <a:p>
            <a:pPr marL="1905" indent="-344805">
              <a:spcBef>
                <a:spcPts val="600"/>
              </a:spcBef>
              <a:buNone/>
            </a:pPr>
            <a:r>
              <a:rPr lang="zh-CN" altLang="zh-CN" sz="1600" dirty="0">
                <a:solidFill>
                  <a:srgbClr val="00B0F0"/>
                </a:solidFill>
                <a:latin typeface="Arial" panose="020B0604020202020204" pitchFamily="34" charset="0"/>
                <a:ea typeface="Courier New" panose="02070309020205020404" pitchFamily="49" charset="0"/>
                <a:cs typeface="Arial" panose="020B0604020202020204" pitchFamily="34" charset="0"/>
              </a:rPr>
              <a:t>[('the', 1143), ('and', 966), ('to', 762), ('of', 669), ('i', 631), ('you', 554), ('a', 546), ('my', 514), ('hamlet', 471), ('in', 451)]</a:t>
            </a:r>
            <a:r>
              <a:rPr lang="zh-CN" altLang="zh-CN" sz="1600" dirty="0">
                <a:solidFill>
                  <a:srgbClr val="00B0F0"/>
                </a:solidFill>
                <a:latin typeface="Arial" panose="020B0604020202020204" pitchFamily="34" charset="0"/>
                <a:cs typeface="Arial" panose="020B0604020202020204" pitchFamily="34" charset="0"/>
              </a:rPr>
              <a:t> </a:t>
            </a:r>
          </a:p>
          <a:p>
            <a:pPr marL="1905" indent="-344805">
              <a:spcBef>
                <a:spcPts val="600"/>
              </a:spcBef>
              <a:buNone/>
            </a:pPr>
            <a:endParaRPr lang="en-US" altLang="zh-CN" sz="1800" noProof="1">
              <a:latin typeface="Consolas" panose="020B0609020204030204" charset="0"/>
            </a:endParaRPr>
          </a:p>
          <a:p>
            <a:pPr marL="1905" indent="-344805">
              <a:spcBef>
                <a:spcPts val="600"/>
              </a:spcBef>
              <a:buNone/>
            </a:pPr>
            <a:endParaRPr lang="zh-CN" altLang="en-US" sz="1800" noProof="1">
              <a:latin typeface="Consolas" panose="020B0609020204030204" charset="0"/>
            </a:endParaRPr>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67</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3" name="Rectangle 1">
            <a:extLst>
              <a:ext uri="{FF2B5EF4-FFF2-40B4-BE49-F238E27FC236}">
                <a16:creationId xmlns:a16="http://schemas.microsoft.com/office/drawing/2014/main" id="{B9BA571F-B59A-434C-99B5-9E7B589CCEB6}"/>
              </a:ext>
            </a:extLst>
          </p:cNvPr>
          <p:cNvSpPr>
            <a:spLocks noChangeArrowheads="1"/>
          </p:cNvSpPr>
          <p:nvPr/>
        </p:nvSpPr>
        <p:spPr bwMode="auto">
          <a:xfrm>
            <a:off x="771201" y="4383196"/>
            <a:ext cx="65" cy="276999"/>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59587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68</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solidFill>
                    <a:srgbClr val="FFC000"/>
                  </a:solidFill>
                  <a:latin typeface="Times New Roman" pitchFamily="18" charset="0"/>
                  <a:ea typeface="黑体" pitchFamily="49" charset="-122"/>
                </a:rPr>
                <a:t>字典</a:t>
              </a:r>
              <a:r>
                <a:rPr lang="zh-CN" altLang="en-US" sz="3600" b="1" dirty="0">
                  <a:latin typeface="Times New Roman" pitchFamily="18" charset="0"/>
                  <a:ea typeface="黑体" pitchFamily="49" charset="-122"/>
                </a:rPr>
                <a:t> </a:t>
              </a:r>
            </a:p>
          </p:txBody>
        </p:sp>
      </p:grpSp>
      <p:sp>
        <p:nvSpPr>
          <p:cNvPr id="12" name="文本占位符 91138"/>
          <p:cNvSpPr txBox="1">
            <a:spLocks/>
          </p:cNvSpPr>
          <p:nvPr/>
        </p:nvSpPr>
        <p:spPr bwMode="auto">
          <a:xfrm>
            <a:off x="904557" y="134493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charset="0"/>
              <a:buChar char="n"/>
            </a:pPr>
            <a:r>
              <a:rPr lang="en-US" altLang="zh-CN" sz="1800" noProof="1">
                <a:latin typeface="宋体" panose="02010600030101010101" pitchFamily="2" charset="-122"/>
              </a:rPr>
              <a:t>Python</a:t>
            </a:r>
            <a:r>
              <a:rPr lang="zh-CN" altLang="en-US" sz="1800" noProof="1">
                <a:latin typeface="宋体" panose="02010600030101010101" pitchFamily="2" charset="-122"/>
              </a:rPr>
              <a:t>内置字典是无序的，如果需要一个可以记住元素插入顺序的字典，可以使用</a:t>
            </a:r>
            <a:r>
              <a:rPr lang="en-US" altLang="zh-CN" sz="1800" noProof="1">
                <a:solidFill>
                  <a:srgbClr val="FF0000"/>
                </a:solidFill>
                <a:latin typeface="宋体" panose="02010600030101010101" pitchFamily="2" charset="-122"/>
              </a:rPr>
              <a:t>collections.OrderedDict</a:t>
            </a:r>
            <a:r>
              <a:rPr lang="zh-CN" altLang="en-US" sz="1800" noProof="1">
                <a:latin typeface="宋体" panose="02010600030101010101" pitchFamily="2" charset="-122"/>
              </a:rPr>
              <a:t>。</a:t>
            </a:r>
          </a:p>
          <a:p>
            <a:pPr marL="1905" indent="-344805">
              <a:lnSpc>
                <a:spcPct val="80000"/>
              </a:lnSpc>
              <a:buFont typeface="Arial" charset="0"/>
              <a:buNone/>
            </a:pPr>
            <a:r>
              <a:rPr lang="en-US" altLang="zh-CN" sz="1800" noProof="1">
                <a:latin typeface="Consolas" panose="020B0609020204030204" charset="0"/>
              </a:rPr>
              <a:t>&gt;&gt;&gt; x = 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无序字典</a:t>
            </a:r>
          </a:p>
          <a:p>
            <a:pPr marL="1905" indent="-344805">
              <a:lnSpc>
                <a:spcPct val="80000"/>
              </a:lnSpc>
              <a:buFont typeface="Arial" charset="0"/>
              <a:buNone/>
            </a:pPr>
            <a:r>
              <a:rPr lang="en-US" altLang="zh-CN" sz="1800" noProof="1">
                <a:latin typeface="Consolas" panose="020B0609020204030204" charset="0"/>
              </a:rPr>
              <a:t>&gt;&gt;&gt; x['a'] = 3</a:t>
            </a:r>
          </a:p>
          <a:p>
            <a:pPr marL="1905" indent="-344805">
              <a:lnSpc>
                <a:spcPct val="80000"/>
              </a:lnSpc>
              <a:buFont typeface="Arial" charset="0"/>
              <a:buNone/>
            </a:pPr>
            <a:r>
              <a:rPr lang="en-US" altLang="zh-CN" sz="1800" noProof="1">
                <a:latin typeface="Consolas" panose="020B0609020204030204" charset="0"/>
              </a:rPr>
              <a:t>&gt;&gt;&gt; x['b'] = 5</a:t>
            </a:r>
          </a:p>
          <a:p>
            <a:pPr marL="1905" indent="-344805">
              <a:lnSpc>
                <a:spcPct val="80000"/>
              </a:lnSpc>
              <a:buFont typeface="Arial" charset="0"/>
              <a:buNone/>
            </a:pPr>
            <a:r>
              <a:rPr lang="en-US" altLang="zh-CN" sz="1800" noProof="1">
                <a:latin typeface="Consolas" panose="020B0609020204030204" charset="0"/>
              </a:rPr>
              <a:t>&gt;&gt;&gt; x['c'] = 8</a:t>
            </a:r>
          </a:p>
          <a:p>
            <a:pPr marL="1905" indent="-344805">
              <a:lnSpc>
                <a:spcPct val="80000"/>
              </a:lnSpc>
              <a:buFont typeface="Arial" charset="0"/>
              <a:buNone/>
            </a:pPr>
            <a:r>
              <a:rPr lang="en-US" altLang="zh-CN" sz="1800" noProof="1">
                <a:latin typeface="Consolas" panose="020B0609020204030204" charset="0"/>
              </a:rPr>
              <a:t>&gt;&gt;&gt; x</a:t>
            </a:r>
          </a:p>
          <a:p>
            <a:pPr marL="1905" indent="-344805">
              <a:lnSpc>
                <a:spcPct val="80000"/>
              </a:lnSpc>
              <a:buFont typeface="Arial" charset="0"/>
              <a:buNone/>
            </a:pPr>
            <a:r>
              <a:rPr lang="en-US" altLang="zh-CN" sz="1800" noProof="1">
                <a:solidFill>
                  <a:srgbClr val="0000FF"/>
                </a:solidFill>
                <a:latin typeface="Consolas" panose="020B0609020204030204" charset="0"/>
              </a:rPr>
              <a:t>{'b': 5, 'c': 8, 'a': 3}</a:t>
            </a:r>
          </a:p>
          <a:p>
            <a:pPr marL="1905" indent="-344805">
              <a:lnSpc>
                <a:spcPct val="80000"/>
              </a:lnSpc>
              <a:buFont typeface="Arial" charset="0"/>
              <a:buNone/>
            </a:pPr>
            <a:r>
              <a:rPr lang="en-US" altLang="zh-CN" sz="1800" noProof="1">
                <a:latin typeface="Consolas" panose="020B0609020204030204" charset="0"/>
              </a:rPr>
              <a:t>&gt;&gt;&gt; import collections</a:t>
            </a:r>
          </a:p>
          <a:p>
            <a:pPr marL="1905" indent="-344805">
              <a:lnSpc>
                <a:spcPct val="80000"/>
              </a:lnSpc>
              <a:buFont typeface="Arial" charset="0"/>
              <a:buNone/>
            </a:pPr>
            <a:r>
              <a:rPr lang="en-US" altLang="zh-CN" sz="1800" noProof="1">
                <a:latin typeface="Consolas" panose="020B0609020204030204" charset="0"/>
              </a:rPr>
              <a:t>&gt;&gt;&gt; x = collections.OrderedDict()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有序字典</a:t>
            </a:r>
          </a:p>
          <a:p>
            <a:pPr marL="1905" indent="-344805">
              <a:lnSpc>
                <a:spcPct val="80000"/>
              </a:lnSpc>
              <a:buFont typeface="Arial" charset="0"/>
              <a:buNone/>
            </a:pPr>
            <a:r>
              <a:rPr lang="en-US" altLang="zh-CN" sz="1800" noProof="1">
                <a:latin typeface="Consolas" panose="020B0609020204030204" charset="0"/>
              </a:rPr>
              <a:t>&gt;&gt;&gt; x['a'] = 3</a:t>
            </a:r>
          </a:p>
          <a:p>
            <a:pPr marL="1905" indent="-344805">
              <a:lnSpc>
                <a:spcPct val="80000"/>
              </a:lnSpc>
              <a:buFont typeface="Arial" charset="0"/>
              <a:buNone/>
            </a:pPr>
            <a:r>
              <a:rPr lang="en-US" altLang="zh-CN" sz="1800" noProof="1">
                <a:latin typeface="Consolas" panose="020B0609020204030204" charset="0"/>
              </a:rPr>
              <a:t>&gt;&gt;&gt; x['b'] = 5</a:t>
            </a:r>
          </a:p>
          <a:p>
            <a:pPr marL="1905" indent="-344805">
              <a:lnSpc>
                <a:spcPct val="80000"/>
              </a:lnSpc>
              <a:buFont typeface="Arial" charset="0"/>
              <a:buNone/>
            </a:pPr>
            <a:r>
              <a:rPr lang="en-US" altLang="zh-CN" sz="1800" noProof="1">
                <a:latin typeface="Consolas" panose="020B0609020204030204" charset="0"/>
              </a:rPr>
              <a:t>&gt;&gt;&gt; x['c'] = 8</a:t>
            </a:r>
          </a:p>
          <a:p>
            <a:pPr marL="1905" indent="-344805">
              <a:lnSpc>
                <a:spcPct val="80000"/>
              </a:lnSpc>
              <a:buFont typeface="Arial" charset="0"/>
              <a:buNone/>
            </a:pPr>
            <a:r>
              <a:rPr lang="en-US" altLang="zh-CN" sz="1800" noProof="1">
                <a:latin typeface="Consolas" panose="020B0609020204030204" charset="0"/>
              </a:rPr>
              <a:t>&gt;&gt;&gt; x</a:t>
            </a:r>
          </a:p>
          <a:p>
            <a:pPr marL="1905" indent="-344805">
              <a:lnSpc>
                <a:spcPct val="80000"/>
              </a:lnSpc>
              <a:buFont typeface="Arial" charset="0"/>
              <a:buNone/>
            </a:pPr>
            <a:r>
              <a:rPr lang="en-US" altLang="zh-CN" sz="1800" noProof="1">
                <a:solidFill>
                  <a:srgbClr val="0000FF"/>
                </a:solidFill>
                <a:latin typeface="Consolas" panose="020B0609020204030204" charset="0"/>
              </a:rPr>
              <a:t>OrderedDict([('a', 3), ('b', 5), ('c', 8)])</a:t>
            </a:r>
          </a:p>
        </p:txBody>
      </p:sp>
    </p:spTree>
    <p:extLst>
      <p:ext uri="{BB962C8B-B14F-4D97-AF65-F5344CB8AC3E}">
        <p14:creationId xmlns:p14="http://schemas.microsoft.com/office/powerpoint/2010/main" val="133323067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395536"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2.3.6 字典推导式</a:t>
            </a:r>
            <a:r>
              <a:rPr lang="en-US" altLang="zh-CN" sz="2800" dirty="0">
                <a:latin typeface="Times New Roman" panose="02020603050405020304" pitchFamily="18" charset="0"/>
                <a:ea typeface="仿宋" panose="02010609060101010101" pitchFamily="49" charset="-122"/>
                <a:cs typeface="+mn-cs"/>
              </a:rPr>
              <a:t>(</a:t>
            </a:r>
            <a:r>
              <a:rPr lang="en-US" altLang="zh-CN" sz="2400" dirty="0" err="1">
                <a:solidFill>
                  <a:srgbClr val="0000FF"/>
                </a:solidFill>
                <a:latin typeface="Times New Roman" panose="02020603050405020304" pitchFamily="18" charset="0"/>
                <a:ea typeface="仿宋" panose="02010609060101010101" pitchFamily="49" charset="-122"/>
                <a:cs typeface="+mn-cs"/>
              </a:rPr>
              <a:t>dict</a:t>
            </a:r>
            <a:r>
              <a:rPr lang="en-US" altLang="zh-CN" sz="2400" dirty="0">
                <a:solidFill>
                  <a:srgbClr val="0000FF"/>
                </a:solidFill>
                <a:latin typeface="Times New Roman" panose="02020603050405020304" pitchFamily="18" charset="0"/>
                <a:ea typeface="仿宋" panose="02010609060101010101" pitchFamily="49" charset="-122"/>
                <a:cs typeface="+mn-cs"/>
              </a:rPr>
              <a:t> </a:t>
            </a:r>
            <a:r>
              <a:rPr lang="en-US" altLang="zh-CN" sz="2400" dirty="0">
                <a:solidFill>
                  <a:srgbClr val="0000FF"/>
                </a:solidFill>
                <a:latin typeface="Times New Roman" panose="02020603050405020304" pitchFamily="18" charset="0"/>
              </a:rPr>
              <a:t>comprehensions</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69</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内容占位符 2"/>
          <p:cNvSpPr txBox="1">
            <a:spLocks/>
          </p:cNvSpPr>
          <p:nvPr/>
        </p:nvSpPr>
        <p:spPr bwMode="auto">
          <a:xfrm>
            <a:off x="842893" y="4894807"/>
            <a:ext cx="8229600" cy="1981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400" dirty="0">
                <a:latin typeface="Consolas" panose="020B0609020204030204" charset="0"/>
              </a:rPr>
              <a:t>&gt;&gt;&gt; {i:str(i) for i in range(1, 5)}</a:t>
            </a:r>
          </a:p>
          <a:p>
            <a:pPr marL="0" indent="0">
              <a:buSzPct val="90000"/>
              <a:buFont typeface="Arial" charset="0"/>
              <a:buNone/>
            </a:pPr>
            <a:r>
              <a:rPr lang="zh-CN" altLang="en-US" sz="1400" dirty="0">
                <a:solidFill>
                  <a:srgbClr val="00B0F0"/>
                </a:solidFill>
                <a:latin typeface="Consolas" panose="020B0609020204030204" charset="0"/>
              </a:rPr>
              <a:t>{1: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1</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2: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2</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3: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3</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4: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4</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a:t>
            </a:r>
          </a:p>
          <a:p>
            <a:pPr marL="0" indent="0">
              <a:buSzPct val="90000"/>
              <a:buFont typeface="Arial" charset="0"/>
              <a:buNone/>
            </a:pPr>
            <a:r>
              <a:rPr lang="zh-CN" altLang="en-US" sz="1400" dirty="0">
                <a:latin typeface="Consolas" panose="020B0609020204030204" charset="0"/>
              </a:rPr>
              <a:t>&gt;&gt;&gt; x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Font typeface="Arial" charset="0"/>
              <a:buNone/>
            </a:pPr>
            <a:r>
              <a:rPr lang="zh-CN" altLang="en-US" sz="1400" dirty="0">
                <a:latin typeface="Consolas" panose="020B0609020204030204" charset="0"/>
              </a:rPr>
              <a:t>&gt;&gt;&gt; y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Font typeface="Arial" charset="0"/>
              <a:buNone/>
            </a:pPr>
            <a:r>
              <a:rPr lang="zh-CN" altLang="en-US" sz="1400" dirty="0">
                <a:latin typeface="Consolas" panose="020B0609020204030204" charset="0"/>
              </a:rPr>
              <a:t>&gt;&gt;&gt; {i:j for i,j in zip(x,y)}</a:t>
            </a:r>
          </a:p>
          <a:p>
            <a:pPr marL="0" indent="0">
              <a:buSzPct val="90000"/>
              <a:buFont typeface="Arial" charset="0"/>
              <a:buNone/>
            </a:pPr>
            <a:r>
              <a:rPr lang="zh-CN" altLang="en-US" sz="1400" dirty="0">
                <a:solidFill>
                  <a:srgbClr val="00B0F0"/>
                </a:solidFill>
                <a:latin typeface="Consolas" panose="020B0609020204030204" charset="0"/>
              </a:rPr>
              <a:t>{</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A</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a</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C</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b</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B</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b</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D</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 </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d</a:t>
            </a:r>
            <a:r>
              <a:rPr lang="en-US" altLang="zh-CN" sz="1400" dirty="0">
                <a:solidFill>
                  <a:srgbClr val="00B0F0"/>
                </a:solidFill>
                <a:latin typeface="Consolas" panose="020B0609020204030204" charset="0"/>
              </a:rPr>
              <a:t>'</a:t>
            </a:r>
            <a:r>
              <a:rPr lang="zh-CN" altLang="en-US" sz="1400" dirty="0">
                <a:solidFill>
                  <a:srgbClr val="00B0F0"/>
                </a:solidFill>
                <a:latin typeface="Consolas" panose="020B0609020204030204" charset="0"/>
              </a:rPr>
              <a:t>}</a:t>
            </a:r>
          </a:p>
        </p:txBody>
      </p:sp>
      <p:pic>
        <p:nvPicPr>
          <p:cNvPr id="3" name="图片 2">
            <a:extLst>
              <a:ext uri="{FF2B5EF4-FFF2-40B4-BE49-F238E27FC236}">
                <a16:creationId xmlns:a16="http://schemas.microsoft.com/office/drawing/2014/main" id="{99C97F0C-D20D-4DC2-84ED-9DC657CA342E}"/>
              </a:ext>
            </a:extLst>
          </p:cNvPr>
          <p:cNvPicPr>
            <a:picLocks noChangeAspect="1"/>
          </p:cNvPicPr>
          <p:nvPr/>
        </p:nvPicPr>
        <p:blipFill>
          <a:blip r:embed="rId3"/>
          <a:stretch>
            <a:fillRect/>
          </a:stretch>
        </p:blipFill>
        <p:spPr>
          <a:xfrm>
            <a:off x="899592" y="1404421"/>
            <a:ext cx="3879129" cy="1587123"/>
          </a:xfrm>
          <a:prstGeom prst="rect">
            <a:avLst/>
          </a:prstGeom>
        </p:spPr>
      </p:pic>
      <p:pic>
        <p:nvPicPr>
          <p:cNvPr id="13" name="图片 12"/>
          <p:cNvPicPr>
            <a:picLocks noChangeAspect="1"/>
          </p:cNvPicPr>
          <p:nvPr/>
        </p:nvPicPr>
        <p:blipFill>
          <a:blip r:embed="rId4"/>
          <a:stretch>
            <a:fillRect/>
          </a:stretch>
        </p:blipFill>
        <p:spPr>
          <a:xfrm>
            <a:off x="902118" y="3152873"/>
            <a:ext cx="4924425" cy="1771650"/>
          </a:xfrm>
          <a:prstGeom prst="rect">
            <a:avLst/>
          </a:prstGeom>
        </p:spPr>
      </p:pic>
    </p:spTree>
    <p:extLst>
      <p:ext uri="{BB962C8B-B14F-4D97-AF65-F5344CB8AC3E}">
        <p14:creationId xmlns:p14="http://schemas.microsoft.com/office/powerpoint/2010/main" val="39658136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1904578101"/>
              </p:ext>
            </p:extLst>
          </p:nvPr>
        </p:nvGraphicFramePr>
        <p:xfrm>
          <a:off x="1015692" y="1556792"/>
          <a:ext cx="7444740" cy="4175760"/>
        </p:xfrm>
        <a:graphic>
          <a:graphicData uri="http://schemas.openxmlformats.org/drawingml/2006/table">
            <a:tbl>
              <a:tblPr firstRow="1" bandRow="1">
                <a:tableStyleId>{5940675A-B579-460E-94D1-54222C63F5DA}</a:tableStyleId>
              </a:tblPr>
              <a:tblGrid>
                <a:gridCol w="204414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137160">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
                <a:tc>
                  <a:txBody>
                    <a:bodyPr/>
                    <a:lstStyle/>
                    <a:p>
                      <a:pPr marL="0" indent="0" algn="l" defTabSz="914400" rtl="0" eaLnBrk="1" latinLnBrk="0" hangingPunct="1">
                        <a:buNone/>
                      </a:pP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 n</a:t>
                      </a:r>
                      <a:endPar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endParaRPr>
                    </a:p>
                  </a:txBody>
                  <a:tcPr marL="27150"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更新列表</a:t>
                      </a: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其元素重复</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n</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次</a:t>
                      </a:r>
                    </a:p>
                  </a:txBody>
                  <a:tcPr marL="27150"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894349156"/>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lst.append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将元素</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添加至列表</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endParaRPr 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lst.extend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(L) </a:t>
                      </a:r>
                      <a:r>
                        <a:rPr lang="zh-CN" altLang="en-US"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或</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 L</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将列表</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中所有元素添加至列表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54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lst.insert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(i</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指定位置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处添加元素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，该位置后面的所有元素后移一个位置</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749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lst.remove</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中删除首次出现的指定元素，该元素之后的所有元素前移一个位置</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lst.pop([i</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删除并返回列表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中下标为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lst.clear()</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中所有元素，但保留列表对象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lst.index(x)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中第一个值为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的元素的下标，若不存在值为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的元素则抛出异常</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lst.count(x)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中的出现次数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lst.reverse()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所有元素进行逆序</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6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lst.sort(</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key=None, reverse=False</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中的元素进行排序，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用来指定排序依据，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决定升序（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False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）还是降序（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2880">
                <a:tc>
                  <a:txBody>
                    <a:bodyPr/>
                    <a:lstStyle/>
                    <a:p>
                      <a:pPr marL="0" indent="0" algn="l">
                        <a:buNone/>
                      </a:pPr>
                      <a:r>
                        <a:rPr lang="en-US" altLang="zh-CN" sz="1600" b="0" i="0" u="none" baseline="0" dirty="0" err="1">
                          <a:latin typeface="Times New Roman" panose="02020603050405020304" pitchFamily="18" charset="0"/>
                          <a:ea typeface="仿宋" panose="02010609060101010101" pitchFamily="49" charset="-122"/>
                          <a:cs typeface="Calibri" panose="020F0502020204030204" pitchFamily="2" charset="0"/>
                        </a:rPr>
                        <a:t>lst.copy</a:t>
                      </a:r>
                      <a:r>
                        <a:rPr lang="en-US" altLang="zh-CN" sz="1600" b="0" i="0" u="none" baseline="0" dirty="0">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的浅复制</a:t>
                      </a:r>
                      <a:endParaRPr lang="en-US" altLang="zh-CN" sz="1600" b="0" i="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00899" y="96381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列表的常用方法</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spTree>
    <p:extLst>
      <p:ext uri="{BB962C8B-B14F-4D97-AF65-F5344CB8AC3E}">
        <p14:creationId xmlns:p14="http://schemas.microsoft.com/office/powerpoint/2010/main" val="3303349821"/>
      </p:ext>
    </p:extLst>
  </p:cSld>
  <p:clrMapOvr>
    <a:masterClrMapping/>
  </p:clrMapOvr>
  <p:transition spd="slow" advClick="0">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45" y="980728"/>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70</a:t>
            </a:fld>
            <a:endParaRPr lang="zh-CN" altLang="en-US" dirty="0"/>
          </a:p>
        </p:txBody>
      </p:sp>
      <p:sp>
        <p:nvSpPr>
          <p:cNvPr id="6" name="标题 1"/>
          <p:cNvSpPr>
            <a:spLocks noGrp="1"/>
          </p:cNvSpPr>
          <p:nvPr>
            <p:ph type="title"/>
          </p:nvPr>
        </p:nvSpPr>
        <p:spPr>
          <a:xfrm>
            <a:off x="457200" y="124266"/>
            <a:ext cx="8229600" cy="660930"/>
          </a:xfrm>
        </p:spPr>
        <p:txBody>
          <a:bodyPr/>
          <a:lstStyle/>
          <a:p>
            <a:r>
              <a:rPr lang="zh-CN" altLang="en-US" dirty="0"/>
              <a:t>上文回顾</a:t>
            </a:r>
          </a:p>
        </p:txBody>
      </p:sp>
      <p:pic>
        <p:nvPicPr>
          <p:cNvPr id="2" name="图片 1"/>
          <p:cNvPicPr>
            <a:picLocks noChangeAspect="1"/>
          </p:cNvPicPr>
          <p:nvPr/>
        </p:nvPicPr>
        <p:blipFill>
          <a:blip r:embed="rId3"/>
          <a:stretch>
            <a:fillRect/>
          </a:stretch>
        </p:blipFill>
        <p:spPr>
          <a:xfrm>
            <a:off x="1187624" y="966545"/>
            <a:ext cx="7560001" cy="5080834"/>
          </a:xfrm>
          <a:prstGeom prst="rect">
            <a:avLst/>
          </a:prstGeom>
        </p:spPr>
      </p:pic>
    </p:spTree>
    <p:extLst>
      <p:ext uri="{BB962C8B-B14F-4D97-AF65-F5344CB8AC3E}">
        <p14:creationId xmlns:p14="http://schemas.microsoft.com/office/powerpoint/2010/main" val="325028475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499386" y="748943"/>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smtClean="0">
                <a:latin typeface="Times New Roman" panose="02020603050405020304" pitchFamily="18" charset="0"/>
                <a:ea typeface="仿宋" panose="02010609060101010101" pitchFamily="49" charset="-122"/>
                <a:cs typeface="+mn-cs"/>
              </a:rPr>
              <a:t>集合</a:t>
            </a:r>
            <a:r>
              <a:rPr lang="en-US" altLang="zh-CN" sz="2800" dirty="0" smtClean="0">
                <a:latin typeface="Times New Roman" panose="02020603050405020304" pitchFamily="18" charset="0"/>
                <a:ea typeface="仿宋" panose="02010609060101010101" pitchFamily="49" charset="-122"/>
                <a:cs typeface="+mn-cs"/>
              </a:rPr>
              <a:t>(</a:t>
            </a:r>
            <a:r>
              <a:rPr lang="en-US" altLang="zh-CN" sz="2800" dirty="0" smtClean="0">
                <a:solidFill>
                  <a:srgbClr val="0000FF"/>
                </a:solidFill>
                <a:latin typeface="Times New Roman" panose="02020603050405020304" pitchFamily="18" charset="0"/>
                <a:ea typeface="仿宋" panose="02010609060101010101" pitchFamily="49" charset="-122"/>
                <a:cs typeface="+mn-cs"/>
              </a:rPr>
              <a:t>set</a:t>
            </a:r>
            <a:r>
              <a:rPr lang="en-US" altLang="zh-CN" sz="2800" dirty="0" smtClean="0">
                <a:latin typeface="Times New Roman" panose="02020603050405020304" pitchFamily="18" charset="0"/>
                <a:ea typeface="仿宋" panose="02010609060101010101" pitchFamily="49" charset="-122"/>
                <a:cs typeface="+mn-cs"/>
              </a:rPr>
              <a:t>)</a:t>
            </a:r>
            <a:r>
              <a:rPr lang="zh-CN" altLang="en-US" sz="2800" dirty="0" smtClean="0">
                <a:latin typeface="Times New Roman" panose="02020603050405020304" pitchFamily="18" charset="0"/>
                <a:ea typeface="仿宋" panose="02010609060101010101" pitchFamily="49" charset="-122"/>
                <a:cs typeface="+mn-cs"/>
              </a:rPr>
              <a:t>的</a:t>
            </a:r>
            <a:r>
              <a:rPr lang="zh-CN" altLang="en-US" sz="2800" dirty="0">
                <a:latin typeface="Times New Roman" panose="02020603050405020304" pitchFamily="18" charset="0"/>
                <a:ea typeface="仿宋" panose="02010609060101010101" pitchFamily="49" charset="-122"/>
                <a:cs typeface="+mn-cs"/>
              </a:rPr>
              <a:t>基本概念</a:t>
            </a:r>
          </a:p>
        </p:txBody>
      </p:sp>
      <p:sp>
        <p:nvSpPr>
          <p:cNvPr id="113666" name="文本占位符 93186"/>
          <p:cNvSpPr>
            <a:spLocks noGrp="1"/>
          </p:cNvSpPr>
          <p:nvPr>
            <p:ph idx="1"/>
          </p:nvPr>
        </p:nvSpPr>
        <p:spPr>
          <a:xfrm>
            <a:off x="914400" y="1395062"/>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400" b="1" dirty="0"/>
              <a:t>集合是</a:t>
            </a:r>
            <a:r>
              <a:rPr lang="zh-CN" altLang="en-US" sz="2400" b="1" dirty="0">
                <a:solidFill>
                  <a:srgbClr val="FF0000"/>
                </a:solidFill>
              </a:rPr>
              <a:t>无序、可变</a:t>
            </a:r>
            <a:r>
              <a:rPr lang="zh-CN" altLang="en-US" sz="2400" b="1" dirty="0"/>
              <a:t>序列，使用一对大括号界定，</a:t>
            </a:r>
            <a:r>
              <a:rPr lang="zh-CN" altLang="en-US" sz="2400" b="1" dirty="0">
                <a:solidFill>
                  <a:srgbClr val="FF0000"/>
                </a:solidFill>
              </a:rPr>
              <a:t>元素不可重复</a:t>
            </a:r>
            <a:r>
              <a:rPr lang="zh-CN" altLang="en-US" sz="2400" b="1" dirty="0"/>
              <a:t>，同一个集合中每个元素都是唯一的。</a:t>
            </a:r>
          </a:p>
          <a:p>
            <a:pPr>
              <a:spcBef>
                <a:spcPts val="600"/>
              </a:spcBef>
              <a:spcAft>
                <a:spcPts val="0"/>
              </a:spcAft>
              <a:buClr>
                <a:srgbClr val="FF0000"/>
              </a:buClr>
              <a:buSzPct val="90000"/>
              <a:buFont typeface="Wingdings" panose="05000000000000000000" pitchFamily="2" charset="2"/>
              <a:buChar char="n"/>
            </a:pPr>
            <a:r>
              <a:rPr lang="zh-CN" altLang="en-US" sz="2400" b="1" dirty="0"/>
              <a:t>集合中</a:t>
            </a:r>
            <a:r>
              <a:rPr lang="zh-CN" altLang="en-US" sz="2400" b="1" dirty="0">
                <a:solidFill>
                  <a:srgbClr val="FF0000"/>
                </a:solidFill>
              </a:rPr>
              <a:t>只能包含数字、字符串、元组等不可变类型</a:t>
            </a:r>
            <a:r>
              <a:rPr lang="zh-CN" altLang="en-US" sz="2400" b="1" dirty="0"/>
              <a:t>（或者说可哈希）的数据，而不能包含列表、字典、集合等可变类型的数据。</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71</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94210"/>
          <p:cNvSpPr txBox="1">
            <a:spLocks/>
          </p:cNvSpPr>
          <p:nvPr/>
        </p:nvSpPr>
        <p:spPr bwMode="auto">
          <a:xfrm>
            <a:off x="925740" y="4077073"/>
            <a:ext cx="8229600"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pitchFamily="2" charset="2"/>
              <a:buChar char="n"/>
            </a:pPr>
            <a:r>
              <a:rPr lang="zh-CN" altLang="en-US" sz="2400" b="1" dirty="0"/>
              <a:t>直接将集合赋值给变量</a:t>
            </a:r>
          </a:p>
          <a:p>
            <a:pPr>
              <a:lnSpc>
                <a:spcPct val="80000"/>
              </a:lnSpc>
              <a:buSzPct val="90000"/>
              <a:buFont typeface="Arial" charset="0"/>
              <a:buNone/>
            </a:pPr>
            <a:endParaRPr lang="en-US" altLang="zh-CN" sz="1350" dirty="0"/>
          </a:p>
          <a:p>
            <a:pPr>
              <a:lnSpc>
                <a:spcPct val="80000"/>
              </a:lnSpc>
              <a:buSzPct val="90000"/>
              <a:buFont typeface="Arial" charset="0"/>
              <a:buNone/>
            </a:pPr>
            <a:r>
              <a:rPr lang="en-US" altLang="zh-CN" sz="1400" dirty="0">
                <a:latin typeface="Consolas" panose="020B0609020204030204" charset="0"/>
              </a:rPr>
              <a:t>    &gt;&gt;&gt; a = {3, 5}</a:t>
            </a:r>
          </a:p>
          <a:p>
            <a:pPr>
              <a:lnSpc>
                <a:spcPct val="80000"/>
              </a:lnSpc>
              <a:buSzPct val="90000"/>
              <a:buFont typeface="Arial" charset="0"/>
              <a:buNone/>
            </a:pPr>
            <a:r>
              <a:rPr lang="en-US" altLang="zh-CN" sz="1400" dirty="0">
                <a:latin typeface="Consolas" panose="020B0609020204030204" charset="0"/>
              </a:rPr>
              <a:t>    &gt;&gt;&gt; </a:t>
            </a:r>
            <a:r>
              <a:rPr lang="en-US" altLang="zh-CN" sz="1400" dirty="0" err="1">
                <a:latin typeface="Consolas" panose="020B0609020204030204" charset="0"/>
              </a:rPr>
              <a:t>a.add</a:t>
            </a:r>
            <a:r>
              <a:rPr lang="en-US" altLang="zh-CN" sz="1400" dirty="0">
                <a:latin typeface="Consolas" panose="020B0609020204030204" charset="0"/>
              </a:rPr>
              <a:t>(7)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向集合中添加元素</a:t>
            </a:r>
          </a:p>
          <a:p>
            <a:pPr>
              <a:lnSpc>
                <a:spcPct val="80000"/>
              </a:lnSpc>
              <a:buSzPct val="90000"/>
              <a:buFont typeface="Arial" charset="0"/>
              <a:buNone/>
            </a:pPr>
            <a:r>
              <a:rPr lang="en-US" altLang="zh-CN" sz="1400" dirty="0">
                <a:latin typeface="Consolas" panose="020B0609020204030204" charset="0"/>
              </a:rPr>
              <a:t>    &gt;&gt;&gt; a</a:t>
            </a:r>
          </a:p>
          <a:p>
            <a:pPr>
              <a:lnSpc>
                <a:spcPct val="80000"/>
              </a:lnSpc>
              <a:buSzPct val="90000"/>
              <a:buFont typeface="Arial" charset="0"/>
              <a:buNone/>
            </a:pPr>
            <a:r>
              <a:rPr lang="en-US" altLang="zh-CN" sz="1400" dirty="0">
                <a:solidFill>
                  <a:srgbClr val="0000FF"/>
                </a:solidFill>
                <a:latin typeface="Consolas" panose="020B0609020204030204" charset="0"/>
              </a:rPr>
              <a:t>    {3, 5, 7}</a:t>
            </a:r>
          </a:p>
          <a:p>
            <a:pPr>
              <a:lnSpc>
                <a:spcPct val="80000"/>
              </a:lnSpc>
              <a:buSzPct val="90000"/>
              <a:buFont typeface="Arial" charset="0"/>
              <a:buNone/>
            </a:pPr>
            <a:endParaRPr lang="zh-CN" altLang="en-US" sz="1800" dirty="0"/>
          </a:p>
        </p:txBody>
      </p:sp>
      <p:sp>
        <p:nvSpPr>
          <p:cNvPr id="11" name="标题 93185"/>
          <p:cNvSpPr txBox="1">
            <a:spLocks/>
          </p:cNvSpPr>
          <p:nvPr/>
        </p:nvSpPr>
        <p:spPr bwMode="auto">
          <a:xfrm>
            <a:off x="541930" y="3257947"/>
            <a:ext cx="9124315" cy="8911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Tree>
    <p:extLst>
      <p:ext uri="{BB962C8B-B14F-4D97-AF65-F5344CB8AC3E}">
        <p14:creationId xmlns:p14="http://schemas.microsoft.com/office/powerpoint/2010/main" val="35752579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 grpId="0"/>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a:xfrm>
            <a:off x="770885" y="1484784"/>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set</a:t>
            </a:r>
            <a:r>
              <a:rPr lang="zh-CN" altLang="en-US" sz="2400" b="1" dirty="0"/>
              <a:t>将其他类型数据转换为集合</a:t>
            </a:r>
          </a:p>
          <a:p>
            <a:pPr>
              <a:spcBef>
                <a:spcPct val="0"/>
              </a:spcBef>
              <a:buSzPct val="90000"/>
              <a:buNone/>
            </a:pPr>
            <a:r>
              <a:rPr lang="en-GB" altLang="en-US" sz="1350" dirty="0">
                <a:latin typeface="Consolas" panose="020B0609020204030204" charset="0"/>
              </a:rPr>
              <a:t>    &gt;&gt;&gt; a_set = set(range(8,14))</a:t>
            </a:r>
          </a:p>
          <a:p>
            <a:pPr>
              <a:spcBef>
                <a:spcPct val="0"/>
              </a:spcBef>
              <a:buSzPct val="90000"/>
              <a:buNone/>
            </a:pPr>
            <a:r>
              <a:rPr lang="en-GB" altLang="en-US" sz="1350" dirty="0">
                <a:latin typeface="Consolas" panose="020B0609020204030204" charset="0"/>
              </a:rPr>
              <a:t>    &gt;&gt;&gt; a_set</a:t>
            </a:r>
          </a:p>
          <a:p>
            <a:pPr>
              <a:spcBef>
                <a:spcPct val="0"/>
              </a:spcBef>
              <a:buSzPct val="90000"/>
              <a:buNone/>
            </a:pPr>
            <a:r>
              <a:rPr lang="en-GB" altLang="en-US" sz="1350" dirty="0">
                <a:solidFill>
                  <a:srgbClr val="0000FF"/>
                </a:solidFill>
                <a:latin typeface="Consolas" panose="020B0609020204030204" charset="0"/>
              </a:rPr>
              <a:t>    {8, 9, 10, 11, 12, 13}</a:t>
            </a:r>
          </a:p>
          <a:p>
            <a:pPr>
              <a:spcBef>
                <a:spcPct val="0"/>
              </a:spcBef>
              <a:buSzPct val="90000"/>
              <a:buNone/>
            </a:pPr>
            <a:r>
              <a:rPr lang="en-GB" altLang="en-US" sz="1350" dirty="0">
                <a:latin typeface="Consolas" panose="020B0609020204030204" charset="0"/>
              </a:rPr>
              <a:t>    &gt;&gt;&gt; b_set = set([0, 1, 2, 3, 0, 1, 2, 3, 7, 8])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自动去除重复</a:t>
            </a:r>
          </a:p>
          <a:p>
            <a:pPr>
              <a:spcBef>
                <a:spcPct val="0"/>
              </a:spcBef>
              <a:buSzPct val="90000"/>
              <a:buNone/>
            </a:pPr>
            <a:r>
              <a:rPr lang="en-GB" altLang="en-US" sz="1350" dirty="0">
                <a:latin typeface="Consolas" panose="020B0609020204030204" charset="0"/>
              </a:rPr>
              <a:t>    &gt;&gt;&gt; b_set</a:t>
            </a:r>
          </a:p>
          <a:p>
            <a:pPr>
              <a:spcBef>
                <a:spcPct val="0"/>
              </a:spcBef>
              <a:buSzPct val="90000"/>
              <a:buNone/>
            </a:pPr>
            <a:r>
              <a:rPr lang="en-GB" altLang="en-US" sz="1350" dirty="0">
                <a:solidFill>
                  <a:srgbClr val="0000FF"/>
                </a:solidFill>
                <a:latin typeface="Consolas" panose="020B0609020204030204" charset="0"/>
              </a:rPr>
              <a:t>    {0, 1, 2, 3, 7, 8}</a:t>
            </a:r>
          </a:p>
          <a:p>
            <a:pPr>
              <a:spcBef>
                <a:spcPct val="0"/>
              </a:spcBef>
              <a:buSzPct val="90000"/>
              <a:buNone/>
            </a:pPr>
            <a:r>
              <a:rPr lang="en-GB" altLang="en-US" sz="1350" dirty="0">
                <a:latin typeface="Consolas" panose="020B0609020204030204" charset="0"/>
              </a:rPr>
              <a:t>    &gt;&gt;&gt; c_set = set()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空集合</a:t>
            </a:r>
          </a:p>
          <a:p>
            <a:pPr>
              <a:spcBef>
                <a:spcPct val="0"/>
              </a:spcBef>
              <a:buSzPct val="90000"/>
              <a:buNone/>
            </a:pPr>
            <a:r>
              <a:rPr lang="en-GB" altLang="en-US" sz="1350" dirty="0">
                <a:latin typeface="Consolas" panose="020B0609020204030204" charset="0"/>
              </a:rPr>
              <a:t>    &gt;&gt;&gt; c_set</a:t>
            </a: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set()</a:t>
            </a:r>
          </a:p>
          <a:p>
            <a:pPr>
              <a:spcBef>
                <a:spcPct val="0"/>
              </a:spcBef>
              <a:buSzPct val="90000"/>
              <a:buNone/>
            </a:pPr>
            <a:r>
              <a:rPr lang="en-GB" altLang="en-US" sz="1350" dirty="0">
                <a:solidFill>
                  <a:srgbClr val="0000FF"/>
                </a:solidFill>
                <a:latin typeface="Consolas" panose="020B0609020204030204" charset="0"/>
              </a:rPr>
              <a:t>	</a:t>
            </a:r>
            <a:r>
              <a:rPr lang="en-GB" altLang="en-US" sz="1350" dirty="0">
                <a:latin typeface="Consolas" panose="020B0609020204030204" charset="0"/>
              </a:rPr>
              <a:t> &gt;&gt;&gt; </a:t>
            </a:r>
            <a:r>
              <a:rPr lang="en-US" altLang="zh-CN" sz="1350" dirty="0">
                <a:latin typeface="Consolas" panose="020B0609020204030204" charset="0"/>
              </a:rPr>
              <a:t>e={}</a:t>
            </a:r>
          </a:p>
          <a:p>
            <a:pPr>
              <a:spcBef>
                <a:spcPct val="0"/>
              </a:spcBef>
              <a:buSzPct val="90000"/>
              <a:buNone/>
            </a:pPr>
            <a:r>
              <a:rPr lang="en-US" altLang="en-US" sz="1350" dirty="0">
                <a:latin typeface="Consolas" panose="020B0609020204030204" charset="0"/>
              </a:rPr>
              <a:t>	</a:t>
            </a:r>
            <a:r>
              <a:rPr lang="en-GB" altLang="en-US" sz="1350" dirty="0">
                <a:latin typeface="Consolas" panose="020B0609020204030204" charset="0"/>
              </a:rPr>
              <a:t> &gt;&gt;&gt; type(</a:t>
            </a:r>
            <a:r>
              <a:rPr lang="en-US" altLang="zh-CN" sz="1350" dirty="0">
                <a:latin typeface="Consolas" panose="020B0609020204030204" charset="0"/>
              </a:rPr>
              <a:t>e)</a:t>
            </a: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&lt;class '</a:t>
            </a:r>
            <a:r>
              <a:rPr lang="en-GB" altLang="en-US" sz="1350" dirty="0" err="1">
                <a:solidFill>
                  <a:srgbClr val="0000FF"/>
                </a:solidFill>
                <a:latin typeface="Consolas" panose="020B0609020204030204" charset="0"/>
              </a:rPr>
              <a:t>dict</a:t>
            </a:r>
            <a:r>
              <a:rPr lang="en-GB" altLang="en-US" sz="1350" dirty="0">
                <a:solidFill>
                  <a:srgbClr val="0000FF"/>
                </a:solidFill>
                <a:latin typeface="Consolas" panose="020B0609020204030204" charset="0"/>
              </a:rPr>
              <a:t>’&gt;</a:t>
            </a:r>
          </a:p>
          <a:p>
            <a:pPr>
              <a:spcBef>
                <a:spcPct val="0"/>
              </a:spcBef>
              <a:buSzPct val="90000"/>
              <a:buNone/>
            </a:pPr>
            <a:r>
              <a:rPr lang="en-GB" altLang="en-US" sz="1350" dirty="0">
                <a:solidFill>
                  <a:srgbClr val="00B0F0"/>
                </a:solidFill>
                <a:latin typeface="Consolas" panose="020B0609020204030204" charset="0"/>
              </a:rPr>
              <a:t>	 </a:t>
            </a:r>
            <a:r>
              <a:rPr lang="en-GB" altLang="en-US" sz="1350" dirty="0">
                <a:latin typeface="Consolas" panose="020B0609020204030204" charset="0"/>
              </a:rPr>
              <a:t>&gt;&gt;&gt; f={4</a:t>
            </a:r>
            <a:r>
              <a:rPr lang="zh-CN" altLang="en-US" sz="1350" dirty="0">
                <a:latin typeface="Consolas" panose="020B0609020204030204" charset="0"/>
              </a:rPr>
              <a:t>，</a:t>
            </a:r>
            <a:r>
              <a:rPr lang="en-GB" altLang="en-US" sz="1350" dirty="0">
                <a:latin typeface="Consolas" panose="020B0609020204030204" charset="0"/>
              </a:rPr>
              <a:t>}</a:t>
            </a:r>
          </a:p>
          <a:p>
            <a:pPr>
              <a:lnSpc>
                <a:spcPct val="80000"/>
              </a:lnSpc>
              <a:spcBef>
                <a:spcPct val="0"/>
              </a:spcBef>
              <a:buSzPct val="90000"/>
              <a:buNone/>
            </a:pPr>
            <a:r>
              <a:rPr lang="en-GB" altLang="en-US" sz="1350" dirty="0"/>
              <a:t>	</a:t>
            </a:r>
            <a:r>
              <a:rPr lang="en-GB" altLang="en-US" sz="1350" dirty="0">
                <a:latin typeface="Consolas" panose="020B0609020204030204" charset="0"/>
              </a:rPr>
              <a:t> </a:t>
            </a:r>
            <a:r>
              <a:rPr lang="en-US" altLang="en-US" sz="1350" dirty="0">
                <a:latin typeface="Consolas" panose="020B0609020204030204" charset="0"/>
              </a:rPr>
              <a:t>&gt;&gt;&gt; type(f)</a:t>
            </a:r>
          </a:p>
          <a:p>
            <a:pPr>
              <a:lnSpc>
                <a:spcPct val="80000"/>
              </a:lnSpc>
              <a:spcBef>
                <a:spcPct val="0"/>
              </a:spcBef>
              <a:buSzPct val="90000"/>
              <a:buNone/>
            </a:pPr>
            <a:r>
              <a:rPr lang="en-US" altLang="en-US" sz="1350" dirty="0"/>
              <a:t>	</a:t>
            </a:r>
            <a:r>
              <a:rPr lang="en-US" altLang="en-US" sz="1350" dirty="0">
                <a:solidFill>
                  <a:srgbClr val="00B0F0"/>
                </a:solidFill>
                <a:latin typeface="Consolas" panose="020B0609020204030204" charset="0"/>
              </a:rPr>
              <a:t> </a:t>
            </a:r>
            <a:r>
              <a:rPr lang="en-US" altLang="en-US" sz="1350" dirty="0">
                <a:solidFill>
                  <a:srgbClr val="0000FF"/>
                </a:solidFill>
                <a:latin typeface="Consolas" panose="020B0609020204030204" charset="0"/>
              </a:rPr>
              <a:t>&lt;class 'set'&gt;</a:t>
            </a:r>
            <a:endParaRPr lang="en-GB" altLang="en-US" sz="1350" dirty="0">
              <a:solidFill>
                <a:srgbClr val="0000FF"/>
              </a:solidFill>
              <a:latin typeface="Consolas" panose="020B0609020204030204" charset="0"/>
            </a:endParaRPr>
          </a:p>
          <a:p>
            <a:pPr>
              <a:spcBef>
                <a:spcPct val="0"/>
              </a:spcBef>
              <a:buClr>
                <a:srgbClr val="FF0000"/>
              </a:buClr>
              <a:buSzPct val="90000"/>
              <a:buFont typeface="Wingdings" panose="05000000000000000000" pitchFamily="2" charset="2"/>
              <a:buChar char="n"/>
            </a:pPr>
            <a:r>
              <a:rPr lang="zh-CN" altLang="en-US" sz="2400" b="1" noProof="1">
                <a:latin typeface="宋体" panose="02010600030101010101" pitchFamily="2" charset="-122"/>
              </a:rPr>
              <a:t>当不再使用某个集合时，删除方法包括：</a:t>
            </a:r>
            <a:endParaRPr lang="en-US" altLang="zh-CN" sz="2400" b="1"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zh-CN" altLang="en-US" sz="2000" noProof="1">
                <a:latin typeface="宋体" panose="02010600030101010101" pitchFamily="2" charset="-122"/>
              </a:rPr>
              <a:t>可以使用</a:t>
            </a:r>
            <a:r>
              <a:rPr lang="en-US" altLang="zh-CN" sz="2000" noProof="1">
                <a:solidFill>
                  <a:srgbClr val="FF0000"/>
                </a:solidFill>
                <a:latin typeface="宋体" panose="02010600030101010101" pitchFamily="2" charset="-122"/>
              </a:rPr>
              <a:t>del</a:t>
            </a:r>
            <a:r>
              <a:rPr lang="zh-CN" altLang="en-US" sz="2000" noProof="1">
                <a:latin typeface="宋体" panose="02010600030101010101" pitchFamily="2" charset="-122"/>
              </a:rPr>
              <a:t>命令删除整个集合；</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zh-CN" altLang="en-US" sz="2000" noProof="1">
                <a:latin typeface="宋体" panose="02010600030101010101" pitchFamily="2" charset="-122"/>
              </a:rPr>
              <a:t>集合对象的</a:t>
            </a:r>
            <a:r>
              <a:rPr lang="en-US" altLang="zh-CN" sz="2000" noProof="1">
                <a:solidFill>
                  <a:srgbClr val="FF0000"/>
                </a:solidFill>
                <a:latin typeface="宋体" panose="02010600030101010101" pitchFamily="2" charset="-122"/>
              </a:rPr>
              <a:t>pop()</a:t>
            </a:r>
            <a:r>
              <a:rPr lang="zh-CN" altLang="en-US" sz="2000" noProof="1">
                <a:latin typeface="宋体" panose="02010600030101010101" pitchFamily="2" charset="-122"/>
              </a:rPr>
              <a:t>方法弹出并删除其中一个元素；</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remove()</a:t>
            </a:r>
            <a:r>
              <a:rPr lang="zh-CN" altLang="en-US" sz="2000" noProof="1">
                <a:latin typeface="宋体" panose="02010600030101010101" pitchFamily="2" charset="-122"/>
              </a:rPr>
              <a:t>方法直接删除指定元素；</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clear()</a:t>
            </a:r>
            <a:r>
              <a:rPr lang="zh-CN" altLang="en-US" sz="2000" noProof="1">
                <a:latin typeface="宋体" panose="02010600030101010101" pitchFamily="2" charset="-122"/>
              </a:rPr>
              <a:t>方法清空集合。</a:t>
            </a:r>
          </a:p>
          <a:p>
            <a:pPr>
              <a:lnSpc>
                <a:spcPct val="80000"/>
              </a:lnSpc>
              <a:spcBef>
                <a:spcPct val="0"/>
              </a:spcBef>
              <a:buSzPct val="90000"/>
              <a:buFont typeface="Wingdings" panose="05000000000000000000" charset="0"/>
              <a:buChar char="§"/>
            </a:pPr>
            <a:endParaRPr lang="en-US" altLang="en-US" sz="18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72</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solidFill>
                    <a:srgbClr val="FFC000"/>
                  </a:solidFill>
                  <a:latin typeface="Times New Roman" pitchFamily="18" charset="0"/>
                  <a:ea typeface="黑体"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3185"/>
          <p:cNvSpPr txBox="1">
            <a:spLocks/>
          </p:cNvSpPr>
          <p:nvPr/>
        </p:nvSpPr>
        <p:spPr bwMode="auto">
          <a:xfrm>
            <a:off x="530590" y="1029579"/>
            <a:ext cx="9124315" cy="356800"/>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fontScale="92500" lnSpcReduction="20000"/>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Tree>
    <p:extLst>
      <p:ext uri="{BB962C8B-B14F-4D97-AF65-F5344CB8AC3E}">
        <p14:creationId xmlns:p14="http://schemas.microsoft.com/office/powerpoint/2010/main" val="18088120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1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1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1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71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71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71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571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571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71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571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71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5713">
                                            <p:txEl>
                                              <p:pRg st="16" end="1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5713">
                                            <p:txEl>
                                              <p:pRg st="17" end="1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5713">
                                            <p:txEl>
                                              <p:pRg st="18" end="1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5713">
                                            <p:txEl>
                                              <p:pRg st="19" end="19"/>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71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3" grpId="0" build="p"/>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73</a:t>
            </a:fld>
            <a:endParaRPr lang="zh-CN" altLang="en-US" dirty="0"/>
          </a:p>
        </p:txBody>
      </p:sp>
      <p:sp>
        <p:nvSpPr>
          <p:cNvPr id="5" name="矩形 1"/>
          <p:cNvSpPr>
            <a:spLocks noChangeArrowheads="1"/>
          </p:cNvSpPr>
          <p:nvPr/>
        </p:nvSpPr>
        <p:spPr bwMode="auto">
          <a:xfrm>
            <a:off x="457200" y="1026929"/>
            <a:ext cx="5077031" cy="461665"/>
          </a:xfrm>
          <a:prstGeom prst="rect">
            <a:avLst/>
          </a:prstGeom>
          <a:noFill/>
          <a:ln w="9525">
            <a:noFill/>
            <a:miter lim="800000"/>
            <a:headEnd/>
            <a:tailEnd/>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个操作函数或方法 </a:t>
            </a:r>
            <a:endParaRPr lang="zh-CN" altLang="en-US" sz="2400" b="1"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95469414"/>
              </p:ext>
            </p:extLst>
          </p:nvPr>
        </p:nvGraphicFramePr>
        <p:xfrm>
          <a:off x="505113" y="1502029"/>
          <a:ext cx="7331075" cy="4389120"/>
        </p:xfrm>
        <a:graphic>
          <a:graphicData uri="http://schemas.openxmlformats.org/drawingml/2006/table">
            <a:tbl>
              <a:tblPr/>
              <a:tblGrid>
                <a:gridCol w="1944262">
                  <a:extLst>
                    <a:ext uri="{9D8B030D-6E8A-4147-A177-3AD203B41FA5}">
                      <a16:colId xmlns:a16="http://schemas.microsoft.com/office/drawing/2014/main" val="20000"/>
                    </a:ext>
                  </a:extLst>
                </a:gridCol>
                <a:gridCol w="5386813">
                  <a:extLst>
                    <a:ext uri="{9D8B030D-6E8A-4147-A177-3AD203B41FA5}">
                      <a16:colId xmlns:a16="http://schemas.microsoft.com/office/drawing/2014/main" val="20001"/>
                    </a:ext>
                  </a:extLst>
                </a:gridCol>
              </a:tblGrid>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S.add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如果数据项</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不在集合</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中，将</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S.clear</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移除</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中所有数据项</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S.copy()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的一个拷贝</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S.pop()</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中的一个元素，如果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为空，产生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S.discard(x)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不在，不报错</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S.remove(x)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中，移除该元素；不在产生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S.isdisjoint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没有相同元素</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（不相交的）</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元素个数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55285176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98114136"/>
              </p:ext>
            </p:extLst>
          </p:nvPr>
        </p:nvGraphicFramePr>
        <p:xfrm>
          <a:off x="925740" y="1484784"/>
          <a:ext cx="7280275" cy="4120866"/>
        </p:xfrm>
        <a:graphic>
          <a:graphicData uri="http://schemas.openxmlformats.org/drawingml/2006/table">
            <a:tbl>
              <a:tblPr/>
              <a:tblGrid>
                <a:gridCol w="2698750">
                  <a:extLst>
                    <a:ext uri="{9D8B030D-6E8A-4147-A177-3AD203B41FA5}">
                      <a16:colId xmlns:a16="http://schemas.microsoft.com/office/drawing/2014/main" val="20000"/>
                    </a:ext>
                  </a:extLst>
                </a:gridCol>
                <a:gridCol w="4581525">
                  <a:extLst>
                    <a:ext uri="{9D8B030D-6E8A-4147-A177-3AD203B41FA5}">
                      <a16:colId xmlns:a16="http://schemas.microsoft.com/office/drawing/2014/main" val="20001"/>
                    </a:ext>
                  </a:extLst>
                </a:gridCol>
              </a:tblGrid>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 </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&amp; 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S&amp;=T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S.union(T)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S.issubset(T)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的子集，返回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的真子集</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S.issuperset(T)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的超集，返回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的真超集</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6" name="矩形 1"/>
          <p:cNvSpPr>
            <a:spLocks noChangeArrowheads="1"/>
          </p:cNvSpPr>
          <p:nvPr/>
        </p:nvSpPr>
        <p:spPr bwMode="auto">
          <a:xfrm>
            <a:off x="530590" y="984983"/>
            <a:ext cx="3754554" cy="461665"/>
          </a:xfrm>
          <a:prstGeom prst="rect">
            <a:avLst/>
          </a:prstGeom>
          <a:noFill/>
          <a:ln w="9525">
            <a:noFill/>
            <a:miter lim="800000"/>
            <a:headEnd/>
            <a:tailEnd/>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个操作符 </a:t>
            </a:r>
            <a:endParaRPr lang="zh-CN" altLang="en-US" sz="2400" b="1" dirty="0">
              <a:latin typeface="Times New Roman" panose="02020603050405020304" pitchFamily="18" charset="0"/>
              <a:ea typeface="仿宋" panose="02010609060101010101" pitchFamily="49" charset="-122"/>
            </a:endParaRPr>
          </a:p>
        </p:txBody>
      </p:sp>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3"/>
              <a:stretch>
                <a:fillRect/>
              </a:stretch>
            </p:blipFill>
            <p:spPr>
              <a:xfrm>
                <a:off x="734178" y="272894"/>
                <a:ext cx="404824" cy="335225"/>
              </a:xfrm>
              <a:prstGeom prst="rect">
                <a:avLst/>
              </a:prstGeom>
            </p:spPr>
          </p:pic>
        </p:grpSp>
      </p:grpSp>
      <p:sp>
        <p:nvSpPr>
          <p:cNvPr id="12" name="矩形 11"/>
          <p:cNvSpPr/>
          <p:nvPr/>
        </p:nvSpPr>
        <p:spPr>
          <a:xfrm>
            <a:off x="1117823" y="5555332"/>
            <a:ext cx="4572000" cy="1077218"/>
          </a:xfrm>
          <a:prstGeom prst="rect">
            <a:avLst/>
          </a:prstGeom>
        </p:spPr>
        <p:txBody>
          <a:bodyPr>
            <a:spAutoFit/>
          </a:bodyPr>
          <a:lstStyle/>
          <a:p>
            <a:r>
              <a:rPr lang="zh-CN" altLang="en-US" sz="1600" dirty="0">
                <a:latin typeface="Consolas" panose="020B0609020204030204" pitchFamily="49" charset="0"/>
                <a:ea typeface="仿宋" panose="02010609060101010101" pitchFamily="49" charset="-122"/>
              </a:rPr>
              <a:t>&gt;&gt;&gt; s = set((1,2,3))</a:t>
            </a:r>
          </a:p>
          <a:p>
            <a:r>
              <a:rPr lang="zh-CN" altLang="en-US" sz="1600" dirty="0">
                <a:latin typeface="Consolas" panose="020B0609020204030204" pitchFamily="49" charset="0"/>
                <a:ea typeface="仿宋" panose="02010609060101010101" pitchFamily="49" charset="-122"/>
              </a:rPr>
              <a:t>&gt;&gt;&gt; t = set((2,3,4))</a:t>
            </a:r>
          </a:p>
          <a:p>
            <a:r>
              <a:rPr lang="zh-CN" altLang="en-US" sz="1600" dirty="0">
                <a:latin typeface="Consolas" panose="020B0609020204030204" pitchFamily="49" charset="0"/>
                <a:ea typeface="仿宋" panose="02010609060101010101" pitchFamily="49" charset="-122"/>
              </a:rPr>
              <a:t>&gt;&gt;&gt; s &amp; t, s.intersection(t)</a:t>
            </a:r>
          </a:p>
          <a:p>
            <a:r>
              <a:rPr lang="zh-CN" altLang="en-US" sz="1600" dirty="0">
                <a:solidFill>
                  <a:srgbClr val="0000FF"/>
                </a:solidFill>
                <a:latin typeface="Consolas" panose="020B0609020204030204" pitchFamily="49" charset="0"/>
                <a:ea typeface="仿宋" panose="02010609060101010101" pitchFamily="49" charset="-122"/>
              </a:rPr>
              <a:t>({2, 3}, {2, 3})</a:t>
            </a:r>
          </a:p>
        </p:txBody>
      </p:sp>
      <p:sp>
        <p:nvSpPr>
          <p:cNvPr id="13" name="矩形 12"/>
          <p:cNvSpPr/>
          <p:nvPr/>
        </p:nvSpPr>
        <p:spPr>
          <a:xfrm>
            <a:off x="5220072" y="5793092"/>
            <a:ext cx="4572000" cy="861774"/>
          </a:xfrm>
          <a:prstGeom prst="rect">
            <a:avLst/>
          </a:prstGeom>
        </p:spPr>
        <p:txBody>
          <a:bodyPr>
            <a:spAutoFit/>
          </a:bodyPr>
          <a:lstStyle/>
          <a:p>
            <a:r>
              <a:rPr lang="zh-CN" altLang="en-US" sz="1600" dirty="0">
                <a:latin typeface="Consolas" panose="020B0609020204030204" pitchFamily="49" charset="0"/>
                <a:ea typeface="仿宋" panose="02010609060101010101" pitchFamily="49" charset="-122"/>
              </a:rPr>
              <a:t>&gt;&gt;&gt; s -= t</a:t>
            </a:r>
          </a:p>
          <a:p>
            <a:r>
              <a:rPr lang="zh-CN" altLang="en-US" sz="1600" dirty="0">
                <a:latin typeface="Consolas" panose="020B0609020204030204" pitchFamily="49" charset="0"/>
                <a:ea typeface="仿宋" panose="02010609060101010101" pitchFamily="49" charset="-122"/>
              </a:rPr>
              <a:t>&gt;&gt;&gt; print(s,t)</a:t>
            </a:r>
          </a:p>
          <a:p>
            <a:r>
              <a:rPr lang="zh-CN" altLang="en-US" sz="1600" dirty="0">
                <a:solidFill>
                  <a:srgbClr val="0000FF"/>
                </a:solidFill>
                <a:latin typeface="Consolas" panose="020B0609020204030204" pitchFamily="49" charset="0"/>
                <a:ea typeface="仿宋" panose="02010609060101010101" pitchFamily="49" charset="-122"/>
              </a:rPr>
              <a:t>{1} {2, 3, 4}</a:t>
            </a:r>
          </a:p>
        </p:txBody>
      </p:sp>
      <p:pic>
        <p:nvPicPr>
          <p:cNvPr id="2" name="图片 1">
            <a:extLst>
              <a:ext uri="{FF2B5EF4-FFF2-40B4-BE49-F238E27FC236}">
                <a16:creationId xmlns:a16="http://schemas.microsoft.com/office/drawing/2014/main" id="{CE589D58-1E88-464C-94AD-E4E8E6E85EBF}"/>
              </a:ext>
            </a:extLst>
          </p:cNvPr>
          <p:cNvPicPr>
            <a:picLocks noChangeAspect="1"/>
          </p:cNvPicPr>
          <p:nvPr/>
        </p:nvPicPr>
        <p:blipFill>
          <a:blip r:embed="rId4"/>
          <a:stretch>
            <a:fillRect/>
          </a:stretch>
        </p:blipFill>
        <p:spPr>
          <a:xfrm>
            <a:off x="7956376" y="5888698"/>
            <a:ext cx="612649" cy="670561"/>
          </a:xfrm>
          <a:prstGeom prst="rect">
            <a:avLst/>
          </a:prstGeom>
        </p:spPr>
      </p:pic>
    </p:spTree>
    <p:extLst>
      <p:ext uri="{BB962C8B-B14F-4D97-AF65-F5344CB8AC3E}">
        <p14:creationId xmlns:p14="http://schemas.microsoft.com/office/powerpoint/2010/main" val="3290029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478954" y="70584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集合运用案例</a:t>
            </a:r>
          </a:p>
        </p:txBody>
      </p:sp>
      <p:sp>
        <p:nvSpPr>
          <p:cNvPr id="3" name="内容占位符 2"/>
          <p:cNvSpPr>
            <a:spLocks noGrp="1"/>
          </p:cNvSpPr>
          <p:nvPr>
            <p:ph idx="1"/>
          </p:nvPr>
        </p:nvSpPr>
        <p:spPr>
          <a:xfrm>
            <a:off x="683568" y="1412776"/>
            <a:ext cx="8229600" cy="4678451"/>
          </a:xfrm>
        </p:spPr>
        <p:txBody>
          <a:bodyPr/>
          <a:lstStyle/>
          <a:p>
            <a:pPr fontAlgn="base">
              <a:buClr>
                <a:srgbClr val="FF0000"/>
              </a:buClr>
              <a:buFont typeface="Wingdings" panose="05000000000000000000" pitchFamily="2" charset="2"/>
              <a:buChar char="ü"/>
            </a:pPr>
            <a:r>
              <a:rPr lang="zh-CN" altLang="en-US" sz="1800" b="1" noProof="1"/>
              <a:t>例</a:t>
            </a:r>
            <a:r>
              <a:rPr lang="en-US" altLang="zh-CN" sz="1800" b="1" noProof="1"/>
              <a:t>: </a:t>
            </a:r>
            <a:r>
              <a:rPr lang="zh-CN" altLang="en-US" sz="1800" b="1" noProof="1"/>
              <a:t> 生成不重复随机数的效率比较。</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75</a:t>
            </a:fld>
            <a:endParaRPr lang="zh-CN" altLang="en-US" dirty="0"/>
          </a:p>
        </p:txBody>
      </p:sp>
      <p:sp>
        <p:nvSpPr>
          <p:cNvPr id="4" name="矩形 3"/>
          <p:cNvSpPr/>
          <p:nvPr/>
        </p:nvSpPr>
        <p:spPr>
          <a:xfrm>
            <a:off x="251520" y="1556792"/>
            <a:ext cx="5245174" cy="3000821"/>
          </a:xfrm>
          <a:prstGeom prst="rect">
            <a:avLst/>
          </a:prstGeom>
        </p:spPr>
        <p:txBody>
          <a:bodyPr wrap="square">
            <a:spAutoFit/>
          </a:bodyPr>
          <a:lstStyle/>
          <a:p>
            <a:pPr marL="0" indent="0">
              <a:lnSpc>
                <a:spcPct val="90000"/>
              </a:lnSpc>
              <a:spcBef>
                <a:spcPts val="0"/>
              </a:spcBef>
              <a:buNone/>
            </a:pPr>
            <a:endParaRPr lang="zh-CN" altLang="en-US" sz="1400" noProof="1"/>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random</a:t>
            </a:r>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time</a:t>
            </a:r>
          </a:p>
          <a:p>
            <a:pPr marL="0" indent="0">
              <a:lnSpc>
                <a:spcPct val="90000"/>
              </a:lnSpc>
              <a:spcBef>
                <a:spcPts val="0"/>
              </a:spcBef>
              <a:buNone/>
            </a:pPr>
            <a:endParaRPr lang="zh-CN" altLang="en-US" sz="1400" noProof="1">
              <a:latin typeface="Consolas" panose="020B0609020204030204" charset="0"/>
            </a:endParaRPr>
          </a:p>
          <a:p>
            <a:pPr marL="0" indent="0">
              <a:lnSpc>
                <a:spcPct val="90000"/>
              </a:lnSpc>
              <a:spcBef>
                <a:spcPts val="0"/>
              </a:spcBef>
              <a:buNone/>
            </a:pPr>
            <a:r>
              <a:rPr lang="zh-CN" altLang="en-US" sz="1400" noProof="1">
                <a:solidFill>
                  <a:srgbClr val="0000FF"/>
                </a:solidFill>
                <a:latin typeface="Consolas" panose="020B0609020204030204" charset="0"/>
              </a:rPr>
              <a:t>def</a:t>
            </a:r>
            <a:r>
              <a:rPr lang="zh-CN" altLang="en-US" sz="1400" noProof="1">
                <a:latin typeface="Consolas" panose="020B0609020204030204" charset="0"/>
              </a:rPr>
              <a:t> RandomNumbers</a:t>
            </a:r>
            <a:r>
              <a:rPr lang="en-US" altLang="zh-CN" sz="1400" noProof="1">
                <a:latin typeface="Consolas" panose="020B0609020204030204" charset="0"/>
              </a:rPr>
              <a:t>ByList</a:t>
            </a:r>
            <a:r>
              <a:rPr lang="zh-CN" altLang="en-US" sz="1400" noProof="1">
                <a:latin typeface="Consolas" panose="020B0609020204030204" charset="0"/>
              </a:rPr>
              <a:t>(number, start, end):</a:t>
            </a:r>
          </a:p>
          <a:p>
            <a:pPr marL="0" indent="0">
              <a:lnSpc>
                <a:spcPct val="90000"/>
              </a:lnSpc>
              <a:spcBef>
                <a:spcPts val="0"/>
              </a:spcBef>
              <a:buNone/>
            </a:pPr>
            <a:r>
              <a:rPr lang="zh-CN" altLang="en-US" sz="1400" noProof="1">
                <a:latin typeface="Consolas" panose="020B0609020204030204" charset="0"/>
              </a:rPr>
              <a:t>    data = </a:t>
            </a:r>
            <a:r>
              <a:rPr lang="zh-CN" altLang="en-US" sz="1400" noProof="1">
                <a:solidFill>
                  <a:srgbClr val="0000FF"/>
                </a:solidFill>
                <a:latin typeface="Consolas" panose="020B0609020204030204" charset="0"/>
              </a:rPr>
              <a:t>[]</a:t>
            </a:r>
          </a:p>
          <a:p>
            <a:pPr marL="0" indent="0">
              <a:lnSpc>
                <a:spcPct val="90000"/>
              </a:lnSpc>
              <a:spcBef>
                <a:spcPts val="0"/>
              </a:spcBef>
              <a:buNone/>
            </a:pPr>
            <a:r>
              <a:rPr lang="zh-CN" altLang="en-US" sz="1400" noProof="1">
                <a:latin typeface="Consolas" panose="020B0609020204030204" charset="0"/>
              </a:rPr>
              <a:t>    n = 0</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while</a:t>
            </a:r>
            <a:r>
              <a:rPr lang="zh-CN" altLang="en-US" sz="1400" noProof="1">
                <a:latin typeface="Consolas" panose="020B0609020204030204" charset="0"/>
              </a:rPr>
              <a:t> True:</a:t>
            </a:r>
          </a:p>
          <a:p>
            <a:pPr marL="0" indent="0">
              <a:lnSpc>
                <a:spcPct val="90000"/>
              </a:lnSpc>
              <a:spcBef>
                <a:spcPts val="0"/>
              </a:spcBef>
              <a:buNone/>
            </a:pPr>
            <a:r>
              <a:rPr lang="zh-CN" altLang="en-US" sz="1400" noProof="1">
                <a:latin typeface="Consolas" panose="020B0609020204030204" charset="0"/>
              </a:rPr>
              <a:t>        element = random.randint(start, end)</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element </a:t>
            </a:r>
            <a:r>
              <a:rPr lang="zh-CN" altLang="en-US" sz="1400" noProof="1">
                <a:solidFill>
                  <a:srgbClr val="0000FF"/>
                </a:solidFill>
                <a:latin typeface="Consolas" panose="020B0609020204030204" charset="0"/>
              </a:rPr>
              <a:t>not in </a:t>
            </a:r>
            <a:r>
              <a:rPr lang="zh-CN" altLang="en-US" sz="1400" noProof="1">
                <a:latin typeface="Consolas" panose="020B0609020204030204" charset="0"/>
              </a:rPr>
              <a:t>data:</a:t>
            </a:r>
          </a:p>
          <a:p>
            <a:pPr marL="0" indent="0">
              <a:lnSpc>
                <a:spcPct val="90000"/>
              </a:lnSpc>
              <a:spcBef>
                <a:spcPts val="0"/>
              </a:spcBef>
              <a:buNone/>
            </a:pPr>
            <a:r>
              <a:rPr lang="zh-CN" altLang="en-US" sz="1400" noProof="1">
                <a:latin typeface="Consolas" panose="020B0609020204030204" charset="0"/>
              </a:rPr>
              <a:t>            data.append(element)</a:t>
            </a:r>
          </a:p>
          <a:p>
            <a:pPr marL="0" indent="0">
              <a:lnSpc>
                <a:spcPct val="90000"/>
              </a:lnSpc>
              <a:spcBef>
                <a:spcPts val="0"/>
              </a:spcBef>
              <a:buNone/>
            </a:pPr>
            <a:r>
              <a:rPr lang="zh-CN" altLang="en-US" sz="1400" noProof="1">
                <a:latin typeface="Consolas" panose="020B0609020204030204" charset="0"/>
              </a:rPr>
              <a:t>            n += 1</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n == number:</a:t>
            </a:r>
          </a:p>
          <a:p>
            <a:pPr marL="0" indent="0">
              <a:lnSpc>
                <a:spcPct val="90000"/>
              </a:lnSpc>
              <a:spcBef>
                <a:spcPts val="0"/>
              </a:spcBef>
              <a:buNone/>
            </a:pPr>
            <a:r>
              <a:rPr lang="zh-CN" altLang="en-US" sz="1400" noProof="1">
                <a:latin typeface="Consolas" panose="020B0609020204030204" charset="0"/>
              </a:rPr>
              <a:t>            break</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return</a:t>
            </a:r>
            <a:r>
              <a:rPr lang="zh-CN" altLang="en-US" sz="1400" noProof="1">
                <a:latin typeface="Consolas" panose="020B0609020204030204" charset="0"/>
              </a:rPr>
              <a:t> data</a:t>
            </a:r>
          </a:p>
        </p:txBody>
      </p:sp>
      <p:sp>
        <p:nvSpPr>
          <p:cNvPr id="7" name="内容占位符 2"/>
          <p:cNvSpPr txBox="1">
            <a:spLocks/>
          </p:cNvSpPr>
          <p:nvPr/>
        </p:nvSpPr>
        <p:spPr bwMode="auto">
          <a:xfrm>
            <a:off x="4766400" y="2256003"/>
            <a:ext cx="8229600" cy="5660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charset="0"/>
              </a:rPr>
              <a:t>def</a:t>
            </a:r>
            <a:r>
              <a:rPr lang="zh-CN" altLang="en-US" sz="1350" dirty="0">
                <a:latin typeface="Consolas" panose="020B0609020204030204" charset="0"/>
              </a:rPr>
              <a:t> RandomNumbers</a:t>
            </a:r>
            <a:r>
              <a:rPr lang="en-US" altLang="zh-CN" sz="1350" dirty="0" err="1">
                <a:latin typeface="Consolas" panose="020B0609020204030204" charset="0"/>
              </a:rPr>
              <a:t>BySet</a:t>
            </a:r>
            <a:r>
              <a:rPr lang="zh-CN" altLang="en-US" sz="1350" dirty="0">
                <a:latin typeface="Consolas" panose="020B0609020204030204" charset="0"/>
              </a:rPr>
              <a:t>(number, start, end):</a:t>
            </a:r>
          </a:p>
          <a:p>
            <a:pPr marL="0" indent="0">
              <a:buSzPct val="90000"/>
              <a:buFont typeface="Arial" charset="0"/>
              <a:buNone/>
            </a:pPr>
            <a:r>
              <a:rPr lang="zh-CN" altLang="en-US" sz="1350" dirty="0">
                <a:latin typeface="Consolas" panose="020B0609020204030204" charset="0"/>
              </a:rPr>
              <a:t>    data = </a:t>
            </a:r>
            <a:r>
              <a:rPr lang="zh-CN" altLang="en-US" sz="1350" dirty="0">
                <a:solidFill>
                  <a:srgbClr val="0000FF"/>
                </a:solidFill>
                <a:latin typeface="Consolas" panose="020B0609020204030204" charset="0"/>
              </a:rPr>
              <a:t>set()</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while</a:t>
            </a:r>
            <a:r>
              <a:rPr lang="zh-CN" altLang="en-US" sz="1350" dirty="0">
                <a:latin typeface="Consolas" panose="020B0609020204030204" charset="0"/>
              </a:rPr>
              <a:t> True:</a:t>
            </a:r>
          </a:p>
          <a:p>
            <a:pPr marL="0" indent="0">
              <a:buSzPct val="90000"/>
              <a:buFont typeface="Arial" charset="0"/>
              <a:buNone/>
            </a:pPr>
            <a:r>
              <a:rPr lang="zh-CN" altLang="en-US" sz="1350" dirty="0">
                <a:latin typeface="Consolas" panose="020B0609020204030204" charset="0"/>
              </a:rPr>
              <a:t>        data.add(random.randint(start, end))</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if</a:t>
            </a:r>
            <a:r>
              <a:rPr lang="zh-CN" altLang="en-US" sz="1350" dirty="0">
                <a:latin typeface="Consolas" panose="020B0609020204030204" charset="0"/>
              </a:rPr>
              <a:t> len(data) == number:</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break</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return</a:t>
            </a:r>
            <a:r>
              <a:rPr lang="zh-CN" altLang="en-US" sz="1350" dirty="0">
                <a:latin typeface="Consolas" panose="020B0609020204030204" charset="0"/>
              </a:rPr>
              <a:t> data</a:t>
            </a:r>
          </a:p>
        </p:txBody>
      </p:sp>
      <p:sp>
        <p:nvSpPr>
          <p:cNvPr id="5" name="矩形 4"/>
          <p:cNvSpPr/>
          <p:nvPr/>
        </p:nvSpPr>
        <p:spPr>
          <a:xfrm>
            <a:off x="389426" y="4778667"/>
            <a:ext cx="7433828" cy="1815882"/>
          </a:xfrm>
          <a:prstGeom prst="rect">
            <a:avLst/>
          </a:prstGeom>
        </p:spPr>
        <p:txBody>
          <a:bodyPr wrap="square">
            <a:spAutoFit/>
          </a:bodyPr>
          <a:lstStyle/>
          <a:p>
            <a:pPr marL="0" indent="0">
              <a:buSzPct val="90000"/>
              <a:buNone/>
            </a:pPr>
            <a:r>
              <a:rPr lang="zh-CN" altLang="en-US" sz="1400" dirty="0">
                <a:latin typeface="Consolas" panose="020B0609020204030204" charset="0"/>
                <a:ea typeface="仿宋" panose="02010609060101010101" pitchFamily="49" charset="-122"/>
              </a:rPr>
              <a:t>begin, end = 1, 100000</a:t>
            </a:r>
          </a:p>
          <a:p>
            <a:pPr>
              <a:buSzPct val="90000"/>
            </a:pPr>
            <a:r>
              <a:rPr lang="zh-CN" altLang="en-US" sz="1400" dirty="0">
                <a:latin typeface="Consolas" panose="020B0609020204030204" charset="0"/>
                <a:ea typeface="仿宋" panose="02010609060101010101" pitchFamily="49" charset="-122"/>
              </a:rPr>
              <a:t>num = 50000 </a:t>
            </a:r>
            <a:r>
              <a:rPr lang="zh-CN" altLang="en-US" sz="1400" dirty="0">
                <a:solidFill>
                  <a:srgbClr val="0000FF"/>
                </a:solidFill>
                <a:latin typeface="Consolas" panose="020B0609020204030204" charset="0"/>
                <a:ea typeface="仿宋" panose="02010609060101010101" pitchFamily="49" charset="-122"/>
              </a:rPr>
              <a:t># 要获取的不重复数字个数</a:t>
            </a:r>
          </a:p>
          <a:p>
            <a:pPr>
              <a:buSzPct val="90000"/>
            </a:pPr>
            <a:r>
              <a:rPr lang="zh-CN" altLang="en-US" sz="1400" dirty="0">
                <a:latin typeface="Consolas" panose="020B0609020204030204" charset="0"/>
                <a:ea typeface="仿宋" panose="02010609060101010101" pitchFamily="49" charset="-122"/>
              </a:rPr>
              <a:t>rep = 10    </a:t>
            </a:r>
            <a:r>
              <a:rPr lang="zh-CN" altLang="en-US" sz="1400" dirty="0">
                <a:solidFill>
                  <a:srgbClr val="0000FF"/>
                </a:solidFill>
                <a:latin typeface="Consolas" panose="020B0609020204030204" charset="0"/>
                <a:ea typeface="仿宋" panose="02010609060101010101" pitchFamily="49" charset="-122"/>
              </a:rPr>
              <a:t># 重复测试次数</a:t>
            </a:r>
          </a:p>
          <a:p>
            <a:pPr marL="0" indent="0">
              <a:buSzPct val="90000"/>
              <a:buNone/>
            </a:pP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ran in (RandomNumbers</a:t>
            </a:r>
            <a:r>
              <a:rPr lang="en-US" altLang="zh-CN" sz="1400" dirty="0" err="1">
                <a:latin typeface="Consolas" panose="020B0609020204030204" charset="0"/>
                <a:ea typeface="仿宋" panose="02010609060101010101" pitchFamily="49" charset="-122"/>
              </a:rPr>
              <a:t>ByList</a:t>
            </a:r>
            <a:r>
              <a:rPr lang="zh-CN" altLang="en-US" sz="1400" dirty="0">
                <a:latin typeface="Consolas" panose="020B0609020204030204" charset="0"/>
                <a:ea typeface="仿宋" panose="02010609060101010101" pitchFamily="49" charset="-122"/>
              </a:rPr>
              <a:t>, RandomNumbers</a:t>
            </a:r>
            <a:r>
              <a:rPr lang="en-US" altLang="zh-CN" sz="1400" dirty="0" err="1">
                <a:latin typeface="Consolas" panose="020B0609020204030204" charset="0"/>
                <a:ea typeface="仿宋" panose="02010609060101010101" pitchFamily="49" charset="-122"/>
              </a:rPr>
              <a:t>BySet</a:t>
            </a:r>
            <a:r>
              <a:rPr lang="zh-CN" altLang="en-US" sz="1400" dirty="0">
                <a:latin typeface="Consolas" panose="020B0609020204030204" charset="0"/>
                <a:ea typeface="仿宋" panose="02010609060101010101" pitchFamily="49" charset="-122"/>
              </a:rPr>
              <a:t>):</a:t>
            </a:r>
          </a:p>
          <a:p>
            <a:pPr marL="0" indent="0">
              <a:buSzPct val="90000"/>
              <a:buNone/>
            </a:pPr>
            <a:r>
              <a:rPr lang="zh-CN" altLang="en-US" sz="1400" dirty="0">
                <a:latin typeface="Consolas" panose="020B0609020204030204" charset="0"/>
                <a:ea typeface="仿宋" panose="02010609060101010101" pitchFamily="49" charset="-122"/>
              </a:rPr>
              <a:t>    start = time.time()</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i in range(rep):</a:t>
            </a:r>
          </a:p>
          <a:p>
            <a:pPr marL="0" indent="0">
              <a:buSzPct val="90000"/>
              <a:buNone/>
            </a:pPr>
            <a:r>
              <a:rPr lang="zh-CN" altLang="en-US" sz="1400" dirty="0">
                <a:latin typeface="Consolas" panose="020B0609020204030204" charset="0"/>
                <a:ea typeface="仿宋" panose="02010609060101010101" pitchFamily="49" charset="-122"/>
              </a:rPr>
              <a:t>        ran(num, begin, end)</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print</a:t>
            </a:r>
            <a:r>
              <a:rPr lang="zh-CN" altLang="en-US" sz="1400" dirty="0">
                <a:latin typeface="Consolas" panose="020B0609020204030204" charset="0"/>
                <a:ea typeface="仿宋" panose="02010609060101010101" pitchFamily="49" charset="-122"/>
              </a:rPr>
              <a:t>(ran.__name__, time.time()-start)</a:t>
            </a:r>
          </a:p>
        </p:txBody>
      </p:sp>
      <p:grpSp>
        <p:nvGrpSpPr>
          <p:cNvPr id="9" name="组合 8"/>
          <p:cNvGrpSpPr/>
          <p:nvPr/>
        </p:nvGrpSpPr>
        <p:grpSpPr>
          <a:xfrm>
            <a:off x="-756592" y="124909"/>
            <a:ext cx="6121277" cy="651944"/>
            <a:chOff x="-745742" y="96425"/>
            <a:chExt cx="6121277" cy="651944"/>
          </a:xfrm>
        </p:grpSpPr>
        <p:sp>
          <p:nvSpPr>
            <p:cNvPr id="10"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11" name="组合 10"/>
            <p:cNvGrpSpPr/>
            <p:nvPr/>
          </p:nvGrpSpPr>
          <p:grpSpPr>
            <a:xfrm>
              <a:off x="541440" y="96425"/>
              <a:ext cx="792093" cy="651756"/>
              <a:chOff x="541440" y="96425"/>
              <a:chExt cx="792093" cy="651756"/>
            </a:xfrm>
          </p:grpSpPr>
          <p:sp>
            <p:nvSpPr>
              <p:cNvPr id="12"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p:cNvPicPr>
                <a:picLocks noChangeAspect="1"/>
              </p:cNvPicPr>
              <p:nvPr/>
            </p:nvPicPr>
            <p:blipFill>
              <a:blip r:embed="rId2"/>
              <a:stretch>
                <a:fillRect/>
              </a:stretch>
            </p:blipFill>
            <p:spPr>
              <a:xfrm>
                <a:off x="734178" y="272894"/>
                <a:ext cx="404824" cy="335225"/>
              </a:xfrm>
              <a:prstGeom prst="rect">
                <a:avLst/>
              </a:prstGeom>
            </p:spPr>
          </p:pic>
        </p:grpSp>
      </p:grpSp>
      <p:sp>
        <p:nvSpPr>
          <p:cNvPr id="8" name="矩形 7"/>
          <p:cNvSpPr/>
          <p:nvPr/>
        </p:nvSpPr>
        <p:spPr>
          <a:xfrm>
            <a:off x="4534633" y="4634027"/>
            <a:ext cx="4572000" cy="584775"/>
          </a:xfrm>
          <a:prstGeom prst="rect">
            <a:avLst/>
          </a:prstGeom>
        </p:spPr>
        <p:txBody>
          <a:bodyPr wrap="square">
            <a:spAutoFit/>
          </a:bodyPr>
          <a:lstStyle/>
          <a:p>
            <a:r>
              <a:rPr lang="zh-CN" altLang="en-US" sz="1600" dirty="0"/>
              <a:t>RandomNumbersByList </a:t>
            </a:r>
            <a:r>
              <a:rPr lang="zh-CN" altLang="en-US" sz="1600" dirty="0">
                <a:solidFill>
                  <a:srgbClr val="FF0000"/>
                </a:solidFill>
              </a:rPr>
              <a:t>247.10713362693787</a:t>
            </a:r>
          </a:p>
          <a:p>
            <a:r>
              <a:rPr lang="zh-CN" altLang="en-US" sz="1600" dirty="0"/>
              <a:t>RandomNumbersBySet </a:t>
            </a:r>
            <a:r>
              <a:rPr lang="zh-CN" altLang="en-US" sz="1600" dirty="0">
                <a:solidFill>
                  <a:srgbClr val="FF0000"/>
                </a:solidFill>
              </a:rPr>
              <a:t>1.2580716609954834</a:t>
            </a:r>
          </a:p>
        </p:txBody>
      </p:sp>
    </p:spTree>
    <p:extLst>
      <p:ext uri="{BB962C8B-B14F-4D97-AF65-F5344CB8AC3E}">
        <p14:creationId xmlns:p14="http://schemas.microsoft.com/office/powerpoint/2010/main" val="42314268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7" grpId="0"/>
      <p:bldP spid="4" grpId="0"/>
      <p:bldP spid="7" grpId="0"/>
      <p:bldP spid="5"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323527" y="685183"/>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集合推导式</a:t>
            </a:r>
            <a:r>
              <a:rPr lang="en-US" altLang="zh-CN" sz="2400" dirty="0">
                <a:latin typeface="Times New Roman" pitchFamily="18" charset="0"/>
                <a:ea typeface="仿宋" pitchFamily="49" charset="-122"/>
                <a:cs typeface="+mn-cs"/>
              </a:rPr>
              <a:t>(</a:t>
            </a:r>
            <a:r>
              <a:rPr lang="en-US" altLang="zh-CN" sz="2400" dirty="0">
                <a:solidFill>
                  <a:srgbClr val="0000FF"/>
                </a:solidFill>
                <a:latin typeface="Times New Roman" panose="02020603050405020304" pitchFamily="18" charset="0"/>
                <a:ea typeface="仿宋" panose="02010609060101010101" pitchFamily="49" charset="-122"/>
              </a:rPr>
              <a:t>set comprehensions</a:t>
            </a:r>
            <a:r>
              <a:rPr lang="en-US" altLang="zh-CN" sz="2400" dirty="0">
                <a:latin typeface="Times New Roman" pitchFamily="18" charset="0"/>
                <a:ea typeface="仿宋" pitchFamily="49" charset="-122"/>
                <a:cs typeface="+mn-cs"/>
              </a:rPr>
              <a:t>)</a:t>
            </a:r>
            <a:endParaRPr lang="zh-CN" altLang="en-US" sz="2400" dirty="0">
              <a:latin typeface="Times New Roman" pitchFamily="18" charset="0"/>
              <a:ea typeface="仿宋" pitchFamily="49" charset="-122"/>
              <a:cs typeface="+mn-cs"/>
            </a:endParaRPr>
          </a:p>
        </p:txBody>
      </p:sp>
      <p:sp>
        <p:nvSpPr>
          <p:cNvPr id="137218" name="文本占位符 98306"/>
          <p:cNvSpPr>
            <a:spLocks noGrp="1"/>
          </p:cNvSpPr>
          <p:nvPr>
            <p:ph idx="1"/>
          </p:nvPr>
        </p:nvSpPr>
        <p:spPr>
          <a:xfrm>
            <a:off x="641357" y="1465966"/>
            <a:ext cx="8469895" cy="4678451"/>
          </a:xfrm>
        </p:spPr>
        <p:txBody>
          <a:bodyPr anchor="t"/>
          <a:lstStyle/>
          <a:p>
            <a:pPr marL="1905" indent="-344805">
              <a:spcBef>
                <a:spcPts val="0"/>
              </a:spcBef>
              <a:buSzPct val="90000"/>
              <a:buNone/>
            </a:pPr>
            <a:r>
              <a:rPr lang="en-US" altLang="zh-CN" sz="2000" dirty="0">
                <a:latin typeface="Consolas" panose="020B0609020204030204" charset="0"/>
              </a:rPr>
              <a:t>&gt;&gt;&gt; s = {</a:t>
            </a:r>
            <a:r>
              <a:rPr lang="en-US" altLang="zh-CN" sz="2000" dirty="0" err="1">
                <a:latin typeface="Consolas" panose="020B0609020204030204" charset="0"/>
              </a:rPr>
              <a:t>x.strip</a:t>
            </a:r>
            <a:r>
              <a:rPr lang="en-US" altLang="zh-CN" sz="2000" dirty="0">
                <a:latin typeface="Consolas" panose="020B0609020204030204" charset="0"/>
              </a:rPr>
              <a:t>() for x in ('  he  ', 'she    ', '    I')}</a:t>
            </a:r>
          </a:p>
          <a:p>
            <a:pPr marL="1905" indent="-344805">
              <a:spcBef>
                <a:spcPts val="0"/>
              </a:spcBef>
              <a:buSzPct val="90000"/>
              <a:buNone/>
            </a:pPr>
            <a:r>
              <a:rPr lang="en-US" altLang="zh-CN" sz="2000" dirty="0">
                <a:latin typeface="Consolas" panose="020B0609020204030204" charset="0"/>
              </a:rPr>
              <a:t>&gt;&gt;&gt; s</a:t>
            </a:r>
          </a:p>
          <a:p>
            <a:pPr marL="1905" indent="-344805">
              <a:spcBef>
                <a:spcPts val="0"/>
              </a:spcBef>
              <a:buSzPct val="90000"/>
              <a:buNone/>
            </a:pPr>
            <a:r>
              <a:rPr lang="en-US" altLang="zh-CN" sz="2000" dirty="0">
                <a:solidFill>
                  <a:srgbClr val="0000FF"/>
                </a:solidFill>
                <a:latin typeface="Consolas" panose="020B0609020204030204" charset="0"/>
              </a:rPr>
              <a:t>{'I', 'she', 'he'}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76</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标题 99329"/>
          <p:cNvSpPr txBox="1">
            <a:spLocks/>
          </p:cNvSpPr>
          <p:nvPr/>
        </p:nvSpPr>
        <p:spPr bwMode="auto">
          <a:xfrm>
            <a:off x="323526" y="2340844"/>
            <a:ext cx="9124315" cy="951865"/>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再谈内置方法</a:t>
            </a:r>
            <a:r>
              <a:rPr lang="en-US" altLang="zh-CN" sz="2400" dirty="0">
                <a:latin typeface="Times New Roman" pitchFamily="18" charset="0"/>
                <a:ea typeface="仿宋" pitchFamily="49" charset="-122"/>
                <a:cs typeface="+mn-cs"/>
              </a:rPr>
              <a:t>sorted()</a:t>
            </a:r>
          </a:p>
        </p:txBody>
      </p:sp>
      <p:sp>
        <p:nvSpPr>
          <p:cNvPr id="11" name="文本占位符 99330"/>
          <p:cNvSpPr txBox="1">
            <a:spLocks/>
          </p:cNvSpPr>
          <p:nvPr/>
        </p:nvSpPr>
        <p:spPr bwMode="auto">
          <a:xfrm>
            <a:off x="641357" y="3201039"/>
            <a:ext cx="8488652"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列表对象提供了</a:t>
            </a:r>
            <a:r>
              <a:rPr lang="en-US" altLang="zh-CN" sz="2400" b="1" dirty="0">
                <a:solidFill>
                  <a:srgbClr val="FF0000"/>
                </a:solidFill>
                <a:latin typeface="宋体" panose="02010600030101010101" pitchFamily="2" charset="-122"/>
              </a:rPr>
              <a:t>sort()</a:t>
            </a:r>
            <a:r>
              <a:rPr lang="zh-CN" altLang="en-US" sz="2400" b="1" dirty="0">
                <a:solidFill>
                  <a:srgbClr val="FF0000"/>
                </a:solidFill>
                <a:latin typeface="宋体" panose="02010600030101010101" pitchFamily="2" charset="-122"/>
              </a:rPr>
              <a:t>方法支持原地排序</a:t>
            </a:r>
            <a:r>
              <a:rPr lang="zh-CN" altLang="en-US" sz="2400" b="1" dirty="0">
                <a:latin typeface="宋体" panose="02010600030101010101" pitchFamily="2" charset="-122"/>
              </a:rPr>
              <a:t>，而</a:t>
            </a:r>
            <a:r>
              <a:rPr lang="zh-CN" altLang="en-US" sz="2400" b="1" dirty="0">
                <a:solidFill>
                  <a:srgbClr val="FF0000"/>
                </a:solidFill>
                <a:latin typeface="宋体" panose="02010600030101010101" pitchFamily="2" charset="-122"/>
              </a:rPr>
              <a:t>内置函数</a:t>
            </a:r>
            <a:r>
              <a:rPr lang="en-US" altLang="zh-CN" sz="2400" b="1" dirty="0">
                <a:solidFill>
                  <a:srgbClr val="FF0000"/>
                </a:solidFill>
                <a:latin typeface="宋体" panose="02010600030101010101" pitchFamily="2" charset="-122"/>
              </a:rPr>
              <a:t>sorted()</a:t>
            </a:r>
            <a:r>
              <a:rPr lang="zh-CN" altLang="en-US" sz="2400" b="1" dirty="0">
                <a:solidFill>
                  <a:srgbClr val="FF0000"/>
                </a:solidFill>
                <a:latin typeface="宋体" panose="02010600030101010101" pitchFamily="2" charset="-122"/>
              </a:rPr>
              <a:t>返回新列表</a:t>
            </a:r>
            <a:r>
              <a:rPr lang="zh-CN" altLang="en-US" sz="2400" b="1" dirty="0">
                <a:latin typeface="宋体" panose="02010600030101010101" pitchFamily="2" charset="-122"/>
              </a:rPr>
              <a:t>，并不对原列表进行任何修改。</a:t>
            </a:r>
          </a:p>
          <a:p>
            <a:pPr>
              <a:spcBef>
                <a:spcPts val="600"/>
              </a:spcBef>
              <a:spcAft>
                <a:spcPts val="0"/>
              </a:spcAft>
              <a:buClr>
                <a:srgbClr val="FF0000"/>
              </a:buClr>
              <a:buSzPct val="90000"/>
              <a:buFont typeface="Wingdings" panose="05000000000000000000" pitchFamily="2" charset="2"/>
              <a:buChar char="n"/>
            </a:pPr>
            <a:r>
              <a:rPr lang="en-US" altLang="zh-CN" sz="2400" b="1" dirty="0">
                <a:latin typeface="宋体" panose="02010600030101010101" pitchFamily="2" charset="-122"/>
              </a:rPr>
              <a:t>sorted()</a:t>
            </a:r>
            <a:r>
              <a:rPr lang="zh-CN" altLang="en-US" sz="2400" b="1" dirty="0">
                <a:latin typeface="宋体" panose="02010600030101010101" pitchFamily="2" charset="-122"/>
              </a:rPr>
              <a:t>方法可以对列表、元组、字典、</a:t>
            </a:r>
            <a:r>
              <a:rPr lang="en-US" altLang="zh-CN" sz="2400" b="1" dirty="0">
                <a:latin typeface="宋体" panose="02010600030101010101" pitchFamily="2" charset="-122"/>
              </a:rPr>
              <a:t>range</a:t>
            </a:r>
            <a:r>
              <a:rPr lang="zh-CN" altLang="en-US" sz="2400" b="1" dirty="0">
                <a:latin typeface="宋体" panose="02010600030101010101" pitchFamily="2" charset="-122"/>
              </a:rPr>
              <a:t>对象等进行排序。</a:t>
            </a:r>
          </a:p>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列表的</a:t>
            </a:r>
            <a:r>
              <a:rPr lang="en-US" altLang="zh-CN" sz="2400" b="1" dirty="0">
                <a:latin typeface="宋体" panose="02010600030101010101" pitchFamily="2" charset="-122"/>
              </a:rPr>
              <a:t>sort()</a:t>
            </a:r>
            <a:r>
              <a:rPr lang="zh-CN" altLang="en-US" sz="2400" b="1" dirty="0">
                <a:latin typeface="宋体" panose="02010600030101010101" pitchFamily="2" charset="-122"/>
              </a:rPr>
              <a:t>方法和内置函数</a:t>
            </a:r>
            <a:r>
              <a:rPr lang="en-US" altLang="zh-CN" sz="2400" b="1" dirty="0">
                <a:latin typeface="宋体" panose="02010600030101010101" pitchFamily="2" charset="-122"/>
              </a:rPr>
              <a:t>sorted()</a:t>
            </a:r>
            <a:r>
              <a:rPr lang="zh-CN" altLang="en-US" sz="2400" b="1" dirty="0">
                <a:latin typeface="宋体" panose="02010600030101010101" pitchFamily="2" charset="-122"/>
              </a:rPr>
              <a:t>都支持</a:t>
            </a:r>
            <a:r>
              <a:rPr lang="en-US" altLang="zh-CN" sz="2400" b="1" dirty="0">
                <a:solidFill>
                  <a:srgbClr val="FF0000"/>
                </a:solidFill>
                <a:latin typeface="宋体" panose="02010600030101010101" pitchFamily="2" charset="-122"/>
              </a:rPr>
              <a:t>key</a:t>
            </a:r>
            <a:r>
              <a:rPr lang="zh-CN" altLang="en-US" sz="2400" b="1" dirty="0">
                <a:solidFill>
                  <a:srgbClr val="FF0000"/>
                </a:solidFill>
                <a:latin typeface="宋体" panose="02010600030101010101" pitchFamily="2" charset="-122"/>
              </a:rPr>
              <a:t>参数</a:t>
            </a:r>
            <a:r>
              <a:rPr lang="zh-CN" altLang="en-US" sz="2400" b="1" dirty="0">
                <a:latin typeface="宋体" panose="02010600030101010101" pitchFamily="2" charset="-122"/>
              </a:rPr>
              <a:t>实现复杂排序要求</a:t>
            </a:r>
            <a:r>
              <a:rPr lang="zh-CN" altLang="en-US" sz="1800" dirty="0">
                <a:latin typeface="宋体" panose="02010600030101010101" pitchFamily="2" charset="-122"/>
              </a:rPr>
              <a:t>。</a:t>
            </a:r>
          </a:p>
        </p:txBody>
      </p:sp>
    </p:spTree>
    <p:extLst>
      <p:ext uri="{BB962C8B-B14F-4D97-AF65-F5344CB8AC3E}">
        <p14:creationId xmlns:p14="http://schemas.microsoft.com/office/powerpoint/2010/main" val="16273452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7"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77</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3"/>
              <a:stretch>
                <a:fillRect/>
              </a:stretch>
            </p:blipFill>
            <p:spPr>
              <a:xfrm>
                <a:off x="734178" y="272894"/>
                <a:ext cx="404824" cy="335225"/>
              </a:xfrm>
              <a:prstGeom prst="rect">
                <a:avLst/>
              </a:prstGeom>
            </p:spPr>
          </p:pic>
        </p:grpSp>
      </p:grpSp>
      <p:sp>
        <p:nvSpPr>
          <p:cNvPr id="10" name="文本占位符 100354"/>
          <p:cNvSpPr txBox="1">
            <a:spLocks/>
          </p:cNvSpPr>
          <p:nvPr/>
        </p:nvSpPr>
        <p:spPr bwMode="auto">
          <a:xfrm>
            <a:off x="683568"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spcAft>
                <a:spcPts val="600"/>
              </a:spcAft>
              <a:buSzPct val="90000"/>
              <a:buNone/>
            </a:pPr>
            <a:r>
              <a:rPr lang="en-US" altLang="zh-CN" sz="1600" dirty="0">
                <a:latin typeface="Consolas" panose="020B0609020204030204" charset="0"/>
              </a:rPr>
              <a:t>&gt;&gt;&gt; persons = [{'</a:t>
            </a:r>
            <a:r>
              <a:rPr lang="en-US" altLang="zh-CN" sz="1600" dirty="0" err="1">
                <a:latin typeface="Consolas" panose="020B0609020204030204" charset="0"/>
              </a:rPr>
              <a:t>name':'Li</a:t>
            </a:r>
            <a:r>
              <a:rPr lang="en-US" altLang="zh-CN" sz="1600" dirty="0">
                <a:latin typeface="Consolas" panose="020B0609020204030204" charset="0"/>
              </a:rPr>
              <a:t>', 'age':40}, {'</a:t>
            </a:r>
            <a:r>
              <a:rPr lang="en-US" altLang="zh-CN" sz="1600" dirty="0" err="1">
                <a:latin typeface="Consolas" panose="020B0609020204030204" charset="0"/>
              </a:rPr>
              <a:t>name':'Li</a:t>
            </a:r>
            <a:r>
              <a:rPr lang="en-US" altLang="zh-CN" sz="1600" dirty="0">
                <a:latin typeface="Consolas" panose="020B0609020204030204" charset="0"/>
              </a:rPr>
              <a:t>', 'age':37},  </a:t>
            </a:r>
          </a:p>
          <a:p>
            <a:pPr marL="1905" indent="-344805">
              <a:spcBef>
                <a:spcPct val="0"/>
              </a:spcBef>
              <a:spcAft>
                <a:spcPts val="600"/>
              </a:spcAft>
              <a:buSzPct val="90000"/>
              <a:buNone/>
            </a:pPr>
            <a:r>
              <a:rPr lang="en-US" altLang="zh-CN" sz="1600" dirty="0">
                <a:latin typeface="Consolas" panose="020B0609020204030204" charset="0"/>
              </a:rPr>
              <a:t>               {'</a:t>
            </a:r>
            <a:r>
              <a:rPr lang="en-US" altLang="zh-CN" sz="1600" dirty="0" err="1">
                <a:latin typeface="Consolas" panose="020B0609020204030204" charset="0"/>
              </a:rPr>
              <a:t>name':'Dong</a:t>
            </a:r>
            <a:r>
              <a:rPr lang="en-US" altLang="zh-CN" sz="1600" dirty="0">
                <a:latin typeface="Consolas" panose="020B0609020204030204" charset="0"/>
              </a:rPr>
              <a:t>', 'age':43}]</a:t>
            </a:r>
          </a:p>
          <a:p>
            <a:pPr marL="1905" indent="-344805">
              <a:spcBef>
                <a:spcPct val="0"/>
              </a:spcBef>
              <a:spcAft>
                <a:spcPts val="600"/>
              </a:spcAft>
              <a:buSzPct val="90000"/>
              <a:buNone/>
            </a:pPr>
            <a:r>
              <a:rPr lang="en-US" altLang="zh-CN" sz="1600" dirty="0">
                <a:latin typeface="Consolas" panose="020B0609020204030204" charset="0"/>
              </a:rPr>
              <a:t>&gt;&gt;&gt; print(persons)</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'Li', 'age': 40}, {'name': 'Li', 'age': 37}, {'name': 'Dong', 'age': 43}]</a:t>
            </a:r>
          </a:p>
          <a:p>
            <a:pPr marL="1905" indent="-344805">
              <a:spcBef>
                <a:spcPct val="0"/>
              </a:spcBef>
              <a:spcAft>
                <a:spcPts val="600"/>
              </a:spcAft>
              <a:buSzPct val="90000"/>
              <a:buNone/>
            </a:pPr>
            <a:r>
              <a:rPr lang="en-US" altLang="zh-CN" sz="1600" dirty="0">
                <a:latin typeface="Consolas" panose="020B0609020204030204" charset="0"/>
              </a:rPr>
              <a:t>#</a:t>
            </a:r>
            <a:r>
              <a:rPr lang="zh-CN" altLang="en-US" sz="1600" dirty="0">
                <a:latin typeface="Consolas" panose="020B0609020204030204" charset="0"/>
              </a:rPr>
              <a:t>使用</a:t>
            </a:r>
            <a:r>
              <a:rPr lang="en-US" altLang="zh-CN" sz="1600" dirty="0">
                <a:latin typeface="Consolas" panose="020B0609020204030204" charset="0"/>
              </a:rPr>
              <a:t>key</a:t>
            </a:r>
            <a:r>
              <a:rPr lang="zh-CN" altLang="en-US" sz="1600" dirty="0">
                <a:latin typeface="Consolas" panose="020B0609020204030204" charset="0"/>
              </a:rPr>
              <a:t>来指定排序依据，先按姓名升序排序，姓名相同的按年龄降序排序</a:t>
            </a:r>
          </a:p>
          <a:p>
            <a:pPr marL="1905" indent="-344805">
              <a:spcBef>
                <a:spcPct val="0"/>
              </a:spcBef>
              <a:spcAft>
                <a:spcPts val="600"/>
              </a:spcAft>
              <a:buSzPct val="90000"/>
              <a:buFont typeface="Arial" charset="0"/>
              <a:buNone/>
            </a:pPr>
            <a:r>
              <a:rPr lang="en-US" altLang="zh-CN" sz="1600" dirty="0">
                <a:latin typeface="Consolas" panose="020B0609020204030204" charset="0"/>
              </a:rPr>
              <a:t>&gt;&gt;&gt; print(sorted(persons, key=lambda x:(x['name'], -x['age'])))</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'Dong', 'age': 43}, {'name': 'Li', 'age': 40}, {'name': 'Li', 'age': 37}]</a:t>
            </a:r>
          </a:p>
        </p:txBody>
      </p:sp>
      <p:sp>
        <p:nvSpPr>
          <p:cNvPr id="13"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rPr>
              <a:t>内置方法</a:t>
            </a:r>
            <a:r>
              <a:rPr lang="en-US" altLang="zh-CN" sz="2400" dirty="0">
                <a:latin typeface="Times New Roman" pitchFamily="18" charset="0"/>
                <a:ea typeface="仿宋" pitchFamily="49" charset="-122"/>
              </a:rPr>
              <a:t>sorted()</a:t>
            </a:r>
            <a:endParaRPr lang="zh-CN" altLang="en-US" sz="2400" dirty="0">
              <a:latin typeface="Times New Roman" pitchFamily="18" charset="0"/>
              <a:ea typeface="仿宋" pitchFamily="49" charset="-122"/>
              <a:cs typeface="+mn-cs"/>
            </a:endParaRPr>
          </a:p>
        </p:txBody>
      </p:sp>
      <p:sp>
        <p:nvSpPr>
          <p:cNvPr id="11" name="矩形 10"/>
          <p:cNvSpPr/>
          <p:nvPr/>
        </p:nvSpPr>
        <p:spPr>
          <a:xfrm>
            <a:off x="567283" y="4767472"/>
            <a:ext cx="8374485" cy="1938992"/>
          </a:xfrm>
          <a:prstGeom prst="rect">
            <a:avLst/>
          </a:prstGeom>
        </p:spPr>
        <p:txBody>
          <a:bodyPr wrap="square">
            <a:spAutoFit/>
          </a:bodyPr>
          <a:lstStyle/>
          <a:p>
            <a:pPr>
              <a:lnSpc>
                <a:spcPct val="150000"/>
              </a:lnSpc>
            </a:pPr>
            <a:r>
              <a:rPr lang="zh-CN" altLang="en-US" sz="1600" dirty="0">
                <a:latin typeface="Consolas" panose="020B0609020204030204" pitchFamily="49" charset="0"/>
                <a:ea typeface="仿宋" panose="02010609060101010101" pitchFamily="49" charset="-122"/>
              </a:rPr>
              <a:t>&gt;&gt;&gt; phonebook =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Linda</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7750</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Bob</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9345</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Carol</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5834</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a:t>
            </a:r>
          </a:p>
          <a:p>
            <a:pPr>
              <a:lnSpc>
                <a:spcPct val="150000"/>
              </a:lnSpc>
            </a:pPr>
            <a:r>
              <a:rPr lang="zh-CN" altLang="en-US" sz="1600" dirty="0">
                <a:latin typeface="Consolas" panose="020B0609020204030204" pitchFamily="49" charset="0"/>
                <a:ea typeface="仿宋" panose="02010609060101010101" pitchFamily="49" charset="-122"/>
              </a:rPr>
              <a:t>&gt;&gt;&gt; </a:t>
            </a:r>
            <a:r>
              <a:rPr lang="zh-CN" altLang="en-US" sz="1600" dirty="0">
                <a:solidFill>
                  <a:srgbClr val="0000FF"/>
                </a:solidFill>
                <a:latin typeface="Consolas" panose="020B0609020204030204" pitchFamily="49" charset="0"/>
                <a:ea typeface="仿宋" panose="02010609060101010101" pitchFamily="49" charset="-122"/>
              </a:rPr>
              <a:t>from operator import itemgetter</a:t>
            </a:r>
          </a:p>
          <a:p>
            <a:pPr>
              <a:lnSpc>
                <a:spcPct val="150000"/>
              </a:lnSpc>
            </a:pPr>
            <a:r>
              <a:rPr lang="zh-CN" altLang="en-US" sz="1600" dirty="0">
                <a:latin typeface="Consolas" panose="020B0609020204030204" pitchFamily="49" charset="0"/>
                <a:ea typeface="仿宋" panose="02010609060101010101" pitchFamily="49" charset="-122"/>
              </a:rPr>
              <a:t>&gt;&gt;&gt; sorted(phonebook.items(), </a:t>
            </a:r>
            <a:r>
              <a:rPr lang="zh-CN" altLang="en-US" sz="1600" dirty="0">
                <a:solidFill>
                  <a:srgbClr val="0000FF"/>
                </a:solidFill>
                <a:latin typeface="Consolas" panose="020B0609020204030204" pitchFamily="49" charset="0"/>
                <a:ea typeface="仿宋" panose="02010609060101010101" pitchFamily="49" charset="-122"/>
              </a:rPr>
              <a:t>key</a:t>
            </a:r>
            <a:r>
              <a:rPr lang="zh-CN" altLang="en-US" sz="1600" dirty="0">
                <a:latin typeface="Consolas" panose="020B0609020204030204" pitchFamily="49" charset="0"/>
                <a:ea typeface="仿宋" panose="02010609060101010101" pitchFamily="49" charset="-122"/>
              </a:rPr>
              <a:t>=itemgetter(1))</a:t>
            </a:r>
          </a:p>
          <a:p>
            <a:pPr>
              <a:lnSpc>
                <a:spcPct val="150000"/>
              </a:lnSpc>
            </a:pPr>
            <a:r>
              <a:rPr lang="zh-CN" altLang="en-US" sz="1600" dirty="0">
                <a:latin typeface="Consolas" panose="020B0609020204030204" pitchFamily="49" charset="0"/>
                <a:ea typeface="仿宋" panose="02010609060101010101" pitchFamily="49" charset="-122"/>
              </a:rPr>
              <a:t>[(</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Carol</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5834</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Linda</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7750</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Bob</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 </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9345</a:t>
            </a:r>
            <a:r>
              <a:rPr lang="en-US" altLang="zh-CN" sz="1600" dirty="0">
                <a:latin typeface="Consolas" panose="020B0609020204030204" pitchFamily="49" charset="0"/>
                <a:ea typeface="仿宋" panose="02010609060101010101" pitchFamily="49" charset="-122"/>
              </a:rPr>
              <a:t>'</a:t>
            </a:r>
            <a:r>
              <a:rPr lang="zh-CN" altLang="en-US" sz="1600" dirty="0">
                <a:latin typeface="Consolas" panose="020B0609020204030204" pitchFamily="49" charset="0"/>
                <a:ea typeface="仿宋" panose="02010609060101010101" pitchFamily="49" charset="-122"/>
              </a:rPr>
              <a:t>)]</a:t>
            </a:r>
            <a:endParaRPr lang="en-US" altLang="zh-CN" sz="1600" dirty="0">
              <a:latin typeface="Consolas" panose="020B0609020204030204" pitchFamily="49" charset="0"/>
              <a:ea typeface="仿宋" panose="02010609060101010101" pitchFamily="49" charset="-122"/>
            </a:endParaRPr>
          </a:p>
          <a:p>
            <a:pPr>
              <a:lnSpc>
                <a:spcPct val="150000"/>
              </a:lnSpc>
            </a:pPr>
            <a:endParaRPr lang="zh-CN" altLang="en-US" sz="1600" dirty="0">
              <a:latin typeface="Consolas" panose="020B0609020204030204" pitchFamily="49" charset="0"/>
              <a:ea typeface="仿宋" panose="02010609060101010101" pitchFamily="49" charset="-122"/>
            </a:endParaRPr>
          </a:p>
        </p:txBody>
      </p:sp>
      <p:sp>
        <p:nvSpPr>
          <p:cNvPr id="12" name="文本框 11">
            <a:extLst>
              <a:ext uri="{FF2B5EF4-FFF2-40B4-BE49-F238E27FC236}">
                <a16:creationId xmlns:a16="http://schemas.microsoft.com/office/drawing/2014/main" id="{FD85B365-0FDD-49DD-B5D4-403771AC54B1}"/>
              </a:ext>
            </a:extLst>
          </p:cNvPr>
          <p:cNvSpPr txBox="1"/>
          <p:nvPr/>
        </p:nvSpPr>
        <p:spPr>
          <a:xfrm>
            <a:off x="850167" y="4398140"/>
            <a:ext cx="7808715" cy="369332"/>
          </a:xfrm>
          <a:prstGeom prst="rect">
            <a:avLst/>
          </a:prstGeom>
          <a:noFill/>
        </p:spPr>
        <p:txBody>
          <a:bodyPr wrap="square">
            <a:spAutoFit/>
          </a:bodyPr>
          <a:lstStyle/>
          <a:p>
            <a:r>
              <a:rPr lang="en-US" altLang="zh-CN" b="0" i="0" dirty="0" err="1">
                <a:solidFill>
                  <a:srgbClr val="4D4D4D"/>
                </a:solidFill>
                <a:effectLst/>
                <a:latin typeface="-apple-system"/>
              </a:rPr>
              <a:t>itemgetter</a:t>
            </a:r>
            <a:r>
              <a:rPr lang="en-US" altLang="zh-CN" b="0" i="0" dirty="0">
                <a:solidFill>
                  <a:srgbClr val="4D4D4D"/>
                </a:solidFill>
                <a:effectLst/>
                <a:latin typeface="-apple-system"/>
              </a:rPr>
              <a:t> </a:t>
            </a:r>
            <a:r>
              <a:rPr lang="zh-CN" altLang="en-US" b="0" i="0" dirty="0">
                <a:solidFill>
                  <a:srgbClr val="4D4D4D"/>
                </a:solidFill>
                <a:effectLst/>
                <a:latin typeface="-apple-system"/>
              </a:rPr>
              <a:t>用于获取对象的哪些位置的数据，参数即为代表位置的序号值</a:t>
            </a:r>
            <a:endParaRPr lang="zh-CN" altLang="en-US" dirty="0"/>
          </a:p>
        </p:txBody>
      </p:sp>
      <p:pic>
        <p:nvPicPr>
          <p:cNvPr id="4" name="图片 3">
            <a:extLst>
              <a:ext uri="{FF2B5EF4-FFF2-40B4-BE49-F238E27FC236}">
                <a16:creationId xmlns:a16="http://schemas.microsoft.com/office/drawing/2014/main" id="{22D4596A-CAE1-4A5C-AE43-3C6A56C799D3}"/>
              </a:ext>
            </a:extLst>
          </p:cNvPr>
          <p:cNvPicPr>
            <a:picLocks noChangeAspect="1"/>
          </p:cNvPicPr>
          <p:nvPr/>
        </p:nvPicPr>
        <p:blipFill>
          <a:blip r:embed="rId4"/>
          <a:stretch>
            <a:fillRect/>
          </a:stretch>
        </p:blipFill>
        <p:spPr>
          <a:xfrm>
            <a:off x="656594" y="4921981"/>
            <a:ext cx="6867734" cy="1298653"/>
          </a:xfrm>
          <a:prstGeom prst="rect">
            <a:avLst/>
          </a:prstGeom>
        </p:spPr>
      </p:pic>
    </p:spTree>
    <p:extLst>
      <p:ext uri="{BB962C8B-B14F-4D97-AF65-F5344CB8AC3E}">
        <p14:creationId xmlns:p14="http://schemas.microsoft.com/office/powerpoint/2010/main" val="3157502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590" y="2137780"/>
            <a:ext cx="8307765" cy="2466697"/>
          </a:xfrm>
        </p:spPr>
        <p:txBody>
          <a:bodyPr/>
          <a:lstStyle/>
          <a:p>
            <a:pPr marL="0" indent="0">
              <a:buNone/>
            </a:pPr>
            <a:r>
              <a:rPr lang="zh-CN" altLang="en-US" sz="1600" b="1" noProof="1">
                <a:latin typeface="Consolas" panose="020B0609020204030204" charset="0"/>
              </a:rPr>
              <a:t>&gt;&gt;&gt; from random import randint</a:t>
            </a:r>
          </a:p>
          <a:p>
            <a:pPr marL="0" indent="0">
              <a:buNone/>
            </a:pPr>
            <a:r>
              <a:rPr lang="zh-CN" altLang="en-US" sz="1600" b="1" noProof="1">
                <a:latin typeface="Consolas" panose="020B0609020204030204" charset="0"/>
              </a:rPr>
              <a:t>&gt;&gt;&gt; x = [randint(1,100) for i in range(20)]</a:t>
            </a:r>
          </a:p>
          <a:p>
            <a:pPr marL="0" indent="0">
              <a:buNone/>
            </a:pPr>
            <a:r>
              <a:rPr lang="zh-CN" altLang="en-US" sz="1600" b="1" noProof="1">
                <a:latin typeface="Consolas" panose="020B0609020204030204" charset="0"/>
              </a:rPr>
              <a:t>&gt;&gt;&gt; x</a:t>
            </a:r>
          </a:p>
          <a:p>
            <a:pPr marL="0" indent="0">
              <a:buNone/>
            </a:pPr>
            <a:r>
              <a:rPr lang="zh-CN" altLang="en-US" sz="1600" b="1" noProof="1">
                <a:solidFill>
                  <a:srgbClr val="0000FF"/>
                </a:solidFill>
                <a:latin typeface="Consolas" panose="020B0609020204030204" charset="0"/>
              </a:rPr>
              <a:t>[19, 32, 76, 82, 23, 63, 38, 50, 20, 30, 39, 14, 19, 50, 81, 27, 77, 12, 55, 29]</a:t>
            </a:r>
          </a:p>
          <a:p>
            <a:pPr marL="0" indent="0">
              <a:buNone/>
            </a:pPr>
            <a:r>
              <a:rPr lang="zh-CN" altLang="en-US" sz="1600" b="1" noProof="1">
                <a:solidFill>
                  <a:srgbClr val="FF0000"/>
                </a:solidFill>
                <a:latin typeface="Consolas" panose="020B0609020204030204" charset="0"/>
              </a:rPr>
              <a:t>&gt;&gt;&gt; sorted(x, key=lambda item:item%2==0)</a:t>
            </a:r>
          </a:p>
          <a:p>
            <a:pPr marL="0" indent="0">
              <a:buNone/>
            </a:pPr>
            <a:r>
              <a:rPr lang="zh-CN" altLang="en-US" sz="1600" b="1" noProof="1">
                <a:solidFill>
                  <a:srgbClr val="0000FF"/>
                </a:solidFill>
                <a:latin typeface="Consolas" panose="020B0609020204030204" charset="0"/>
              </a:rPr>
              <a:t>[19, 23, 63, 39, 19, 81, 27, 77, 55, 29, 32, 76, 82, 38, 50, 20, 30, 14, 50, 12]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78</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rPr>
              <a:t>内置方法</a:t>
            </a:r>
            <a:r>
              <a:rPr lang="en-US" altLang="zh-CN" sz="2400" dirty="0">
                <a:latin typeface="Times New Roman" pitchFamily="18" charset="0"/>
                <a:ea typeface="仿宋" pitchFamily="49" charset="-122"/>
              </a:rPr>
              <a:t>sorted()</a:t>
            </a:r>
            <a:endParaRPr lang="zh-CN" altLang="en-US" sz="2400" dirty="0">
              <a:latin typeface="Times New Roman" pitchFamily="18" charset="0"/>
              <a:ea typeface="仿宋" pitchFamily="49" charset="-122"/>
              <a:cs typeface="+mn-cs"/>
            </a:endParaRPr>
          </a:p>
        </p:txBody>
      </p:sp>
      <p:sp>
        <p:nvSpPr>
          <p:cNvPr id="21" name="文本框 20">
            <a:extLst>
              <a:ext uri="{FF2B5EF4-FFF2-40B4-BE49-F238E27FC236}">
                <a16:creationId xmlns:a16="http://schemas.microsoft.com/office/drawing/2014/main" id="{1D7650AD-D164-459C-ACF0-A13D9084B9F8}"/>
              </a:ext>
            </a:extLst>
          </p:cNvPr>
          <p:cNvSpPr txBox="1"/>
          <p:nvPr/>
        </p:nvSpPr>
        <p:spPr>
          <a:xfrm>
            <a:off x="709466" y="1375218"/>
            <a:ext cx="8399037" cy="830997"/>
          </a:xfrm>
          <a:prstGeom prst="rect">
            <a:avLst/>
          </a:prstGeom>
          <a:noFill/>
        </p:spPr>
        <p:txBody>
          <a:bodyPr wrap="square">
            <a:spAutoFit/>
          </a:bodyPr>
          <a:lstStyle/>
          <a:p>
            <a:pPr>
              <a:spcBef>
                <a:spcPts val="1200"/>
              </a:spcBef>
              <a:buClr>
                <a:srgbClr val="FF0000"/>
              </a:buClr>
              <a:buFont typeface="Wingdings" panose="05000000000000000000" pitchFamily="2" charset="2"/>
              <a:buChar char="ü"/>
            </a:pPr>
            <a:r>
              <a:rPr lang="zh-CN" altLang="en-US" sz="2400" b="1" noProof="1"/>
              <a:t>问题描述：有一个整数列表，要求调整元素顺序，把所有奇数都放到前面，偶数都放到后面。</a:t>
            </a:r>
          </a:p>
        </p:txBody>
      </p:sp>
      <p:pic>
        <p:nvPicPr>
          <p:cNvPr id="23" name="Picture 2" descr="十万个为什么宝宝”的正确打开放式_青少台_央视网(cctv.com)">
            <a:extLst>
              <a:ext uri="{FF2B5EF4-FFF2-40B4-BE49-F238E27FC236}">
                <a16:creationId xmlns:a16="http://schemas.microsoft.com/office/drawing/2014/main" id="{94E8105B-BD6B-4D06-9B21-8C4F8FDD8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245" y="4364714"/>
            <a:ext cx="2566756" cy="219190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为什么Duang写不出来？_新浪文化_新浪网">
            <a:extLst>
              <a:ext uri="{FF2B5EF4-FFF2-40B4-BE49-F238E27FC236}">
                <a16:creationId xmlns:a16="http://schemas.microsoft.com/office/drawing/2014/main" id="{B0C7B8B7-EADA-4621-A8F7-E31BF65AC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497" y="4807226"/>
            <a:ext cx="2210321" cy="16561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a:extLst>
              <a:ext uri="{FF2B5EF4-FFF2-40B4-BE49-F238E27FC236}">
                <a16:creationId xmlns:a16="http://schemas.microsoft.com/office/drawing/2014/main" id="{ED086683-26A2-47CB-8951-E654C9085FC0}"/>
              </a:ext>
            </a:extLst>
          </p:cNvPr>
          <p:cNvPicPr>
            <a:picLocks noChangeAspect="1"/>
          </p:cNvPicPr>
          <p:nvPr/>
        </p:nvPicPr>
        <p:blipFill>
          <a:blip r:embed="rId5"/>
          <a:stretch>
            <a:fillRect/>
          </a:stretch>
        </p:blipFill>
        <p:spPr>
          <a:xfrm>
            <a:off x="580429" y="4473307"/>
            <a:ext cx="5972771" cy="2158889"/>
          </a:xfrm>
          <a:prstGeom prst="rect">
            <a:avLst/>
          </a:prstGeom>
        </p:spPr>
      </p:pic>
      <p:pic>
        <p:nvPicPr>
          <p:cNvPr id="5" name="图片 4">
            <a:extLst>
              <a:ext uri="{FF2B5EF4-FFF2-40B4-BE49-F238E27FC236}">
                <a16:creationId xmlns:a16="http://schemas.microsoft.com/office/drawing/2014/main" id="{1C84D9FD-C295-44D1-9966-E4B4EA5B66F0}"/>
              </a:ext>
            </a:extLst>
          </p:cNvPr>
          <p:cNvPicPr>
            <a:picLocks noChangeAspect="1"/>
          </p:cNvPicPr>
          <p:nvPr/>
        </p:nvPicPr>
        <p:blipFill>
          <a:blip r:embed="rId6"/>
          <a:stretch>
            <a:fillRect/>
          </a:stretch>
        </p:blipFill>
        <p:spPr>
          <a:xfrm>
            <a:off x="562505" y="2248402"/>
            <a:ext cx="6095119" cy="2224905"/>
          </a:xfrm>
          <a:prstGeom prst="rect">
            <a:avLst/>
          </a:prstGeom>
        </p:spPr>
      </p:pic>
    </p:spTree>
    <p:extLst>
      <p:ext uri="{BB962C8B-B14F-4D97-AF65-F5344CB8AC3E}">
        <p14:creationId xmlns:p14="http://schemas.microsoft.com/office/powerpoint/2010/main" val="1422074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3">
                                            <p:txEl>
                                              <p:pRg st="1" end="1"/>
                                            </p:txEl>
                                          </p:spTgt>
                                        </p:tgtEl>
                                      </p:cBhvr>
                                    </p:animEffect>
                                    <p:set>
                                      <p:cBhvr>
                                        <p:cTn id="3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3">
                                            <p:txEl>
                                              <p:pRg st="2" end="2"/>
                                            </p:txEl>
                                          </p:spTgt>
                                        </p:tgtEl>
                                      </p:cBhvr>
                                    </p:animEffect>
                                    <p:set>
                                      <p:cBhvr>
                                        <p:cTn id="4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0" nodeType="clickEffect">
                                  <p:stCondLst>
                                    <p:cond delay="0"/>
                                  </p:stCondLst>
                                  <p:childTnLst>
                                    <p:animEffect transition="out" filter="wipe(down)">
                                      <p:cBhvr>
                                        <p:cTn id="47" dur="500"/>
                                        <p:tgtEl>
                                          <p:spTgt spid="3">
                                            <p:txEl>
                                              <p:pRg st="3" end="3"/>
                                            </p:txEl>
                                          </p:spTgt>
                                        </p:tgtEl>
                                      </p:cBhvr>
                                    </p:animEffect>
                                    <p:set>
                                      <p:cBhvr>
                                        <p:cTn id="48"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0" nodeType="clickEffect">
                                  <p:stCondLst>
                                    <p:cond delay="0"/>
                                  </p:stCondLst>
                                  <p:childTnLst>
                                    <p:animEffect transition="out" filter="wipe(down)">
                                      <p:cBhvr>
                                        <p:cTn id="52" dur="500"/>
                                        <p:tgtEl>
                                          <p:spTgt spid="3">
                                            <p:txEl>
                                              <p:pRg st="4" end="4"/>
                                            </p:txEl>
                                          </p:spTgt>
                                        </p:tgtEl>
                                      </p:cBhvr>
                                    </p:animEffect>
                                    <p:set>
                                      <p:cBhvr>
                                        <p:cTn id="53"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500"/>
                                        <p:tgtEl>
                                          <p:spTgt spid="3">
                                            <p:txEl>
                                              <p:pRg st="5" end="5"/>
                                            </p:txEl>
                                          </p:spTgt>
                                        </p:tgtEl>
                                      </p:cBhvr>
                                    </p:animEffect>
                                    <p:set>
                                      <p:cBhvr>
                                        <p:cTn id="58"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arn(inVertical)">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4" presetClass="exit" presetSubtype="10" fill="hold" nodeType="clickEffect">
                                  <p:stCondLst>
                                    <p:cond delay="0"/>
                                  </p:stCondLst>
                                  <p:childTnLst>
                                    <p:animEffect transition="out" filter="randombar(horizontal)">
                                      <p:cBhvr>
                                        <p:cTn id="73" dur="500"/>
                                        <p:tgtEl>
                                          <p:spTgt spid="25"/>
                                        </p:tgtEl>
                                      </p:cBhvr>
                                    </p:animEffect>
                                    <p:set>
                                      <p:cBhvr>
                                        <p:cTn id="74" dur="1" fill="hold">
                                          <p:stCondLst>
                                            <p:cond delay="499"/>
                                          </p:stCondLst>
                                        </p:cTn>
                                        <p:tgtEl>
                                          <p:spTgt spid="25"/>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2000"/>
                                        <p:tgtEl>
                                          <p:spTgt spid="18"/>
                                        </p:tgtEl>
                                      </p:cBhvr>
                                    </p:animEffect>
                                    <p:anim calcmode="lin" valueType="num">
                                      <p:cBhvr>
                                        <p:cTn id="83" dur="2000" fill="hold"/>
                                        <p:tgtEl>
                                          <p:spTgt spid="18"/>
                                        </p:tgtEl>
                                        <p:attrNameLst>
                                          <p:attrName>ppt_w</p:attrName>
                                        </p:attrNameLst>
                                      </p:cBhvr>
                                      <p:tavLst>
                                        <p:tav tm="0" fmla="#ppt_w*sin(2.5*pi*$)">
                                          <p:val>
                                            <p:fltVal val="0"/>
                                          </p:val>
                                        </p:tav>
                                        <p:tav tm="100000">
                                          <p:val>
                                            <p:fltVal val="1"/>
                                          </p:val>
                                        </p:tav>
                                      </p:tavLst>
                                    </p:anim>
                                    <p:anim calcmode="lin" valueType="num">
                                      <p:cBhvr>
                                        <p:cTn id="84"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79</a:t>
            </a:fld>
            <a:endParaRPr lang="zh-CN" altLang="en-US" dirty="0"/>
          </a:p>
        </p:txBody>
      </p:sp>
      <p:pic>
        <p:nvPicPr>
          <p:cNvPr id="6" name="图片 5"/>
          <p:cNvPicPr>
            <a:picLocks noChangeAspect="1"/>
          </p:cNvPicPr>
          <p:nvPr/>
        </p:nvPicPr>
        <p:blipFill>
          <a:blip r:embed="rId2"/>
          <a:stretch>
            <a:fillRect/>
          </a:stretch>
        </p:blipFill>
        <p:spPr>
          <a:xfrm>
            <a:off x="43373" y="970872"/>
            <a:ext cx="4582415" cy="4344023"/>
          </a:xfrm>
          <a:prstGeom prst="rect">
            <a:avLst/>
          </a:prstGeom>
        </p:spPr>
      </p:pic>
      <p:pic>
        <p:nvPicPr>
          <p:cNvPr id="10" name="图片 9"/>
          <p:cNvPicPr>
            <a:picLocks noChangeAspect="1"/>
          </p:cNvPicPr>
          <p:nvPr/>
        </p:nvPicPr>
        <p:blipFill>
          <a:blip r:embed="rId3"/>
          <a:stretch>
            <a:fillRect/>
          </a:stretch>
        </p:blipFill>
        <p:spPr>
          <a:xfrm>
            <a:off x="4070513" y="970872"/>
            <a:ext cx="5007258" cy="5482464"/>
          </a:xfrm>
          <a:prstGeom prst="rect">
            <a:avLst/>
          </a:prstGeom>
        </p:spPr>
      </p:pic>
      <p:grpSp>
        <p:nvGrpSpPr>
          <p:cNvPr id="13" name="组合 12"/>
          <p:cNvGrpSpPr/>
          <p:nvPr/>
        </p:nvGrpSpPr>
        <p:grpSpPr>
          <a:xfrm>
            <a:off x="-900608" y="118393"/>
            <a:ext cx="8064896" cy="665353"/>
            <a:chOff x="-455387" y="5179409"/>
            <a:chExt cx="7848872" cy="499785"/>
          </a:xfrm>
        </p:grpSpPr>
        <p:grpSp>
          <p:nvGrpSpPr>
            <p:cNvPr id="14" name="组合 13"/>
            <p:cNvGrpSpPr/>
            <p:nvPr/>
          </p:nvGrpSpPr>
          <p:grpSpPr>
            <a:xfrm>
              <a:off x="-455387" y="5179409"/>
              <a:ext cx="7848872" cy="499785"/>
              <a:chOff x="-539567" y="5813394"/>
              <a:chExt cx="8549038" cy="654456"/>
            </a:xfrm>
          </p:grpSpPr>
          <p:sp>
            <p:nvSpPr>
              <p:cNvPr id="16"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38821859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p:cNvSpPr>
            <a:spLocks noGrp="1"/>
          </p:cNvSpPr>
          <p:nvPr>
            <p:ph idx="1"/>
          </p:nvPr>
        </p:nvSpPr>
        <p:spPr>
          <a:xfrm>
            <a:off x="770256" y="1596975"/>
            <a:ext cx="8229600" cy="4678451"/>
          </a:xfrm>
        </p:spPr>
        <p:txBody>
          <a:bodyPr/>
          <a:lstStyle/>
          <a:p>
            <a:pPr fontAlgn="base">
              <a:lnSpc>
                <a:spcPct val="80000"/>
              </a:lnSpc>
              <a:buClr>
                <a:srgbClr val="FF0000"/>
              </a:buClr>
              <a:buFont typeface="Wingdings" panose="05000000000000000000" charset="0"/>
              <a:buChar char="n"/>
            </a:pPr>
            <a:r>
              <a:rPr lang="zh-CN" altLang="en-US" sz="2400" b="1" noProof="1"/>
              <a:t>使用“</a:t>
            </a:r>
            <a:r>
              <a:rPr lang="en-US" altLang="zh-CN" sz="2400" b="1" noProof="1"/>
              <a:t>=”</a:t>
            </a:r>
            <a:r>
              <a:rPr lang="zh-CN" altLang="en-US" sz="2400" b="1" noProof="1"/>
              <a:t>直接将一个列表赋值给变量即可创建列表对象</a:t>
            </a:r>
          </a:p>
          <a:p>
            <a:pPr marL="1905" indent="-344805">
              <a:lnSpc>
                <a:spcPct val="80000"/>
              </a:lnSpc>
              <a:buNone/>
            </a:pPr>
            <a:endParaRPr lang="en-US" altLang="zh-CN" sz="1350" noProof="1"/>
          </a:p>
          <a:p>
            <a:pPr marL="1905" indent="-344805">
              <a:lnSpc>
                <a:spcPct val="80000"/>
              </a:lnSpc>
              <a:buNone/>
            </a:pPr>
            <a:r>
              <a:rPr lang="en-US" altLang="zh-CN" sz="1800" noProof="1">
                <a:latin typeface="Consolas" panose="020B0609020204030204" charset="0"/>
              </a:rPr>
              <a:t>    &gt;&gt;&gt; a_list = ['a', 'b', 'mpilgrim', 'z', 'example']</a:t>
            </a:r>
          </a:p>
          <a:p>
            <a:pPr marL="1905" indent="-344805">
              <a:lnSpc>
                <a:spcPct val="80000"/>
              </a:lnSpc>
              <a:buNone/>
            </a:pPr>
            <a:r>
              <a:rPr lang="en-US" altLang="zh-CN" sz="1800" noProof="1">
                <a:latin typeface="Consolas" panose="020B0609020204030204" charset="0"/>
              </a:rPr>
              <a:t>    &gt;&gt;&gt; a_list = []</a:t>
            </a:r>
          </a:p>
          <a:p>
            <a:pPr marL="1905" indent="-344805">
              <a:lnSpc>
                <a:spcPct val="80000"/>
              </a:lnSpc>
              <a:buNone/>
            </a:pPr>
            <a:endParaRPr lang="zh-CN" altLang="en-US" sz="1350" noProof="1"/>
          </a:p>
          <a:p>
            <a:pPr>
              <a:buClr>
                <a:srgbClr val="FF0000"/>
              </a:buClr>
              <a:buFont typeface="Wingdings" panose="05000000000000000000" charset="0"/>
              <a:buChar char="n"/>
            </a:pPr>
            <a:r>
              <a:rPr lang="zh-CN" altLang="en-US" sz="2400" b="1" noProof="1"/>
              <a:t>也可以使用</a:t>
            </a:r>
            <a:r>
              <a:rPr lang="en-US" altLang="zh-CN" sz="2400" b="1" noProof="1"/>
              <a:t>list()</a:t>
            </a:r>
            <a:r>
              <a:rPr lang="zh-CN" altLang="en-US" sz="2400" b="1" noProof="1"/>
              <a:t>函数将元组、</a:t>
            </a:r>
            <a:r>
              <a:rPr lang="en-US" altLang="zh-CN" sz="2400" b="1" noProof="1"/>
              <a:t>range</a:t>
            </a:r>
            <a:r>
              <a:rPr lang="zh-CN" altLang="en-US" sz="2400" b="1" noProof="1"/>
              <a:t>对象、字符串或其他类型的可迭代对象类型的数据转换为列表。</a:t>
            </a:r>
          </a:p>
          <a:p>
            <a:pPr marL="1905" indent="-344805">
              <a:spcBef>
                <a:spcPts val="0"/>
              </a:spcBef>
              <a:buNone/>
            </a:pPr>
            <a:endParaRPr lang="en-US" altLang="zh-CN" sz="1600" b="1" noProof="1">
              <a:latin typeface="Consolas" panose="020B0609020204030204" charset="0"/>
            </a:endParaRPr>
          </a:p>
          <a:p>
            <a:pPr marL="1905" indent="-344805">
              <a:buNone/>
            </a:pPr>
            <a:r>
              <a:rPr lang="en-US" altLang="zh-CN" sz="1600" b="1" noProof="1">
                <a:latin typeface="Consolas" panose="020B0609020204030204" charset="0"/>
              </a:rPr>
              <a:t>    </a:t>
            </a:r>
            <a:r>
              <a:rPr lang="en-US" altLang="zh-CN" sz="1800" noProof="1">
                <a:latin typeface="Consolas" panose="020B0609020204030204" charset="0"/>
              </a:rPr>
              <a:t>&gt;&gt;&gt; a_list = list((3,5,7,9,11))</a:t>
            </a:r>
          </a:p>
          <a:p>
            <a:pPr marL="1905" indent="-344805">
              <a:buNone/>
            </a:pPr>
            <a:r>
              <a:rPr lang="en-US" altLang="zh-CN" sz="1800" noProof="1">
                <a:latin typeface="Consolas" panose="020B0609020204030204" charset="0"/>
              </a:rPr>
              <a:t>    &gt;&gt;&gt; a_list</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[3, 5, 7, 9, 11]</a:t>
            </a:r>
          </a:p>
          <a:p>
            <a:pPr marL="1905" indent="-344805">
              <a:buNone/>
            </a:pPr>
            <a:r>
              <a:rPr lang="en-US" altLang="zh-CN" sz="1800" noProof="1">
                <a:latin typeface="Consolas" panose="020B0609020204030204" charset="0"/>
              </a:rPr>
              <a:t>    &gt;&gt;&gt; list(range(1,10,2))</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[1, 3, 5, 7, 9]</a:t>
            </a:r>
          </a:p>
          <a:p>
            <a:pPr marL="1905" indent="-344805">
              <a:buNone/>
            </a:pPr>
            <a:r>
              <a:rPr lang="en-US" altLang="zh-CN" sz="1800" noProof="1">
                <a:latin typeface="Consolas" panose="020B0609020204030204" charset="0"/>
              </a:rPr>
              <a:t>    &gt;&gt;&gt; list('hello world')</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['h', 'e', 'l', 'l', 'o', ' ', 'w', 'o', 'r', 'l', 'd']</a:t>
            </a:r>
          </a:p>
          <a:p>
            <a:pPr marL="1905" indent="-344805">
              <a:buNone/>
            </a:pPr>
            <a:r>
              <a:rPr lang="en-US" altLang="zh-CN" sz="1800" noProof="1">
                <a:latin typeface="Consolas" panose="020B0609020204030204" charset="0"/>
              </a:rPr>
              <a:t>    &gt;&gt;&gt; x = list()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列表的创建</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a:t>
            </a:fld>
            <a:endParaRPr lang="zh-CN" altLang="en-US" dirty="0"/>
          </a:p>
        </p:txBody>
      </p:sp>
    </p:spTree>
    <p:extLst>
      <p:ext uri="{BB962C8B-B14F-4D97-AF65-F5344CB8AC3E}">
        <p14:creationId xmlns:p14="http://schemas.microsoft.com/office/powerpoint/2010/main" val="2973489104"/>
      </p:ext>
    </p:extLst>
  </p:cSld>
  <p:clrMapOvr>
    <a:masterClrMapping/>
  </p:clrMapOvr>
  <p:transition spd="slow" advClick="0">
    <p:pull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文本占位符 107522"/>
          <p:cNvSpPr>
            <a:spLocks noGrp="1"/>
          </p:cNvSpPr>
          <p:nvPr>
            <p:ph idx="1"/>
          </p:nvPr>
        </p:nvSpPr>
        <p:spPr>
          <a:xfrm>
            <a:off x="1110668" y="2350552"/>
            <a:ext cx="8229600" cy="3831578"/>
          </a:xfrm>
        </p:spPr>
        <p:txBody>
          <a:bodyPr anchor="t"/>
          <a:lstStyle/>
          <a:p>
            <a:pPr>
              <a:spcBef>
                <a:spcPts val="0"/>
              </a:spcBef>
              <a:buSzPct val="90000"/>
              <a:buNone/>
            </a:pPr>
            <a:r>
              <a:rPr lang="en-GB" altLang="en-US" sz="1600" dirty="0">
                <a:latin typeface="Consolas" panose="020B0609020204030204" charset="0"/>
              </a:rPr>
              <a:t>&gt;&gt;&gt; import heapq                    </a:t>
            </a:r>
            <a:r>
              <a:rPr lang="en-US" altLang="en-GB" sz="1600" dirty="0">
                <a:latin typeface="Consolas" panose="020B0609020204030204" charset="0"/>
              </a:rPr>
              <a:t>#heapq</a:t>
            </a:r>
            <a:r>
              <a:rPr lang="zh-CN" altLang="en-US" sz="1600" dirty="0">
                <a:latin typeface="Consolas" panose="020B0609020204030204" charset="0"/>
              </a:rPr>
              <a:t>和</a:t>
            </a:r>
            <a:r>
              <a:rPr lang="en-US" altLang="zh-CN" sz="1600" dirty="0">
                <a:latin typeface="Consolas" panose="020B0609020204030204" charset="0"/>
              </a:rPr>
              <a:t>random</a:t>
            </a:r>
            <a:r>
              <a:rPr lang="zh-CN" altLang="en-US" sz="1600" dirty="0">
                <a:latin typeface="Consolas" panose="020B0609020204030204" charset="0"/>
              </a:rPr>
              <a:t>是</a:t>
            </a:r>
            <a:r>
              <a:rPr lang="en-US" altLang="zh-CN" sz="1600" dirty="0">
                <a:latin typeface="Consolas" panose="020B0609020204030204" charset="0"/>
              </a:rPr>
              <a:t>Python</a:t>
            </a:r>
            <a:r>
              <a:rPr lang="zh-CN" altLang="en-US" sz="1600" dirty="0">
                <a:latin typeface="Consolas" panose="020B0609020204030204" charset="0"/>
              </a:rPr>
              <a:t>标准库</a:t>
            </a:r>
          </a:p>
          <a:p>
            <a:pPr>
              <a:spcBef>
                <a:spcPts val="0"/>
              </a:spcBef>
              <a:buSzPct val="90000"/>
              <a:buNone/>
            </a:pPr>
            <a:r>
              <a:rPr lang="en-GB" altLang="en-US" sz="1600" dirty="0">
                <a:latin typeface="Consolas" panose="020B0609020204030204" charset="0"/>
              </a:rPr>
              <a:t>&gt;&gt;&gt; import random</a:t>
            </a:r>
          </a:p>
          <a:p>
            <a:pPr>
              <a:spcBef>
                <a:spcPts val="0"/>
              </a:spcBef>
              <a:buSzPct val="90000"/>
              <a:buNone/>
            </a:pPr>
            <a:r>
              <a:rPr lang="en-GB" altLang="en-US" sz="1600" dirty="0">
                <a:latin typeface="Consolas" panose="020B0609020204030204" charset="0"/>
              </a:rPr>
              <a:t>&gt;&gt;&gt; data = </a:t>
            </a:r>
            <a:r>
              <a:rPr lang="en-US" altLang="en-GB" sz="1600" dirty="0">
                <a:latin typeface="Consolas" panose="020B0609020204030204" charset="0"/>
              </a:rPr>
              <a:t>list(</a:t>
            </a:r>
            <a:r>
              <a:rPr lang="en-GB" altLang="en-US" sz="1600" dirty="0">
                <a:latin typeface="Consolas" panose="020B0609020204030204" charset="0"/>
              </a:rPr>
              <a:t>range(10)</a:t>
            </a:r>
            <a:r>
              <a:rPr lang="en-US" altLang="en-GB" sz="1600" dirty="0">
                <a:latin typeface="Consolas" panose="020B0609020204030204" charset="0"/>
              </a:rPr>
              <a:t>)</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[0, 1, 2, 3, 4, 5, 6, 7, 8, 9]</a:t>
            </a:r>
          </a:p>
          <a:p>
            <a:pPr>
              <a:spcBef>
                <a:spcPts val="0"/>
              </a:spcBef>
              <a:buSzPct val="90000"/>
              <a:buNone/>
            </a:pPr>
            <a:r>
              <a:rPr lang="en-GB" altLang="en-US" sz="1600" dirty="0">
                <a:latin typeface="Consolas" panose="020B0609020204030204" charset="0"/>
              </a:rPr>
              <a:t>&gt;&gt;&gt; random.shuffle(data)            </a:t>
            </a:r>
            <a:r>
              <a:rPr lang="en-US" altLang="en-GB" sz="1600" dirty="0">
                <a:latin typeface="Consolas" panose="020B0609020204030204" charset="0"/>
              </a:rPr>
              <a:t>#</a:t>
            </a:r>
            <a:r>
              <a:rPr lang="zh-CN" altLang="en-US" sz="1600" dirty="0">
                <a:latin typeface="Consolas" panose="020B0609020204030204" charset="0"/>
              </a:rPr>
              <a:t>随机打乱顺序</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[6, 1, 3, 4, 9, 0, 5, 2, 8, 7]</a:t>
            </a: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latin typeface="Consolas" panose="020B0609020204030204" charset="0"/>
              </a:rPr>
              <a:t>&gt;&gt;&gt; for n in data:                  </a:t>
            </a:r>
            <a:r>
              <a:rPr lang="en-US" altLang="en-GB"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建堆</a:t>
            </a:r>
          </a:p>
          <a:p>
            <a:pPr>
              <a:spcBef>
                <a:spcPts val="0"/>
              </a:spcBef>
              <a:buSzPct val="90000"/>
              <a:buNone/>
            </a:pPr>
            <a:r>
              <a:rPr lang="en-GB" altLang="en-US" sz="1600" dirty="0">
                <a:latin typeface="Consolas" panose="020B0609020204030204" charset="0"/>
              </a:rPr>
              <a:t>    heapq.heappush(heap,n)</a:t>
            </a:r>
          </a:p>
          <a:p>
            <a:pPr>
              <a:spcBef>
                <a:spcPts val="0"/>
              </a:spcBef>
              <a:buSzPct val="90000"/>
              <a:buNone/>
            </a:pP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solidFill>
                  <a:srgbClr val="0000FF"/>
                </a:solidFill>
                <a:latin typeface="Consolas" panose="020B0609020204030204" charset="0"/>
              </a:rPr>
              <a:t>[0, 2, 1, 4, 7, 3, 5, 6, 8, 9]</a:t>
            </a:r>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heapq.heappop</a:t>
            </a:r>
            <a:r>
              <a:rPr lang="en-US" altLang="zh-CN" sz="1600" dirty="0">
                <a:latin typeface="Consolas" panose="020B0609020204030204" charset="0"/>
              </a:rPr>
              <a:t>(heap)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出堆，自动重建</a:t>
            </a:r>
          </a:p>
          <a:p>
            <a:pPr>
              <a:spcBef>
                <a:spcPts val="0"/>
              </a:spcBef>
              <a:buSzPct val="90000"/>
              <a:buNone/>
            </a:pPr>
            <a:r>
              <a:rPr lang="en-US" altLang="zh-CN" sz="1600" dirty="0">
                <a:solidFill>
                  <a:srgbClr val="0000FF"/>
                </a:solidFill>
                <a:latin typeface="Consolas" panose="020B0609020204030204" charset="0"/>
              </a:rPr>
              <a:t>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80</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87041"/>
          <p:cNvSpPr txBox="1">
            <a:spLocks/>
          </p:cNvSpPr>
          <p:nvPr/>
        </p:nvSpPr>
        <p:spPr bwMode="auto">
          <a:xfrm>
            <a:off x="323528" y="690302"/>
            <a:ext cx="9124315" cy="951865"/>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 </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Heap</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4" name="矩形 3"/>
          <p:cNvSpPr/>
          <p:nvPr/>
        </p:nvSpPr>
        <p:spPr>
          <a:xfrm>
            <a:off x="926346" y="1398687"/>
            <a:ext cx="8306346" cy="1200329"/>
          </a:xfrm>
          <a:prstGeom prst="rect">
            <a:avLst/>
          </a:prstGeom>
        </p:spPr>
        <p:txBody>
          <a:bodyPr wrap="square">
            <a:spAutoFit/>
          </a:bodyPr>
          <a:lstStyle/>
          <a:p>
            <a:r>
              <a:rPr lang="zh-CN" altLang="en-US" sz="2400" b="1" dirty="0">
                <a:solidFill>
                  <a:srgbClr val="4D4D4D"/>
                </a:solidFill>
                <a:latin typeface="仿宋" panose="02010609060101010101" pitchFamily="49" charset="-122"/>
                <a:ea typeface="仿宋" panose="02010609060101010101" pitchFamily="49" charset="-122"/>
              </a:rPr>
              <a:t>堆是非线性的树形的数据结构，包括：最大堆与最小堆。</a:t>
            </a:r>
            <a:endParaRPr lang="en-US" altLang="zh-CN" sz="2400" b="1" dirty="0">
              <a:solidFill>
                <a:srgbClr val="4D4D4D"/>
              </a:solidFill>
              <a:latin typeface="仿宋" panose="02010609060101010101" pitchFamily="49" charset="-122"/>
              <a:ea typeface="仿宋" panose="02010609060101010101" pitchFamily="49" charset="-122"/>
            </a:endParaRPr>
          </a:p>
          <a:p>
            <a:r>
              <a:rPr lang="en-US" altLang="zh-CN" sz="2400" b="1" dirty="0" err="1">
                <a:solidFill>
                  <a:srgbClr val="F33B45"/>
                </a:solidFill>
                <a:latin typeface="仿宋" panose="02010609060101010101" pitchFamily="49" charset="-122"/>
                <a:ea typeface="仿宋" panose="02010609060101010101" pitchFamily="49" charset="-122"/>
              </a:rPr>
              <a:t>heapq</a:t>
            </a:r>
            <a:r>
              <a:rPr lang="zh-CN" altLang="en-US" sz="2400" b="1" dirty="0">
                <a:solidFill>
                  <a:srgbClr val="F33B45"/>
                </a:solidFill>
                <a:latin typeface="仿宋" panose="02010609060101010101" pitchFamily="49" charset="-122"/>
                <a:ea typeface="仿宋" panose="02010609060101010101" pitchFamily="49" charset="-122"/>
              </a:rPr>
              <a:t>库中的堆默认是最小堆。</a:t>
            </a:r>
            <a:endParaRPr lang="en-US" altLang="zh-CN" sz="2400" b="1" dirty="0">
              <a:solidFill>
                <a:srgbClr val="F33B45"/>
              </a:solidFill>
              <a:latin typeface="仿宋" panose="02010609060101010101" pitchFamily="49" charset="-122"/>
              <a:ea typeface="仿宋" panose="02010609060101010101" pitchFamily="49" charset="-122"/>
            </a:endParaRPr>
          </a:p>
          <a:p>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8214147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55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155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5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55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55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155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155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155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155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155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155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155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541933" y="77153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81</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文本占位符 108546"/>
          <p:cNvSpPr txBox="1">
            <a:spLocks/>
          </p:cNvSpPr>
          <p:nvPr/>
        </p:nvSpPr>
        <p:spPr bwMode="auto">
          <a:xfrm>
            <a:off x="730149" y="1723401"/>
            <a:ext cx="8229600" cy="3498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r>
              <a:rPr lang="en-US" altLang="zh-CN" sz="1800" dirty="0">
                <a:latin typeface="Consolas" panose="020B0609020204030204" charset="0"/>
              </a:rPr>
              <a:t> = [1,2,3,5,7,8,9,4,10,333]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heapq.heapify</a:t>
            </a:r>
            <a:r>
              <a:rPr lang="en-US" altLang="zh-CN" sz="1800" dirty="0">
                <a:latin typeface="Consolas" panose="020B0609020204030204" charset="0"/>
              </a:rPr>
              <a:t>(</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建堆</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charset="0"/>
              <a:buNone/>
            </a:pPr>
            <a:r>
              <a:rPr lang="en-US" altLang="zh-CN" sz="1800" dirty="0">
                <a:solidFill>
                  <a:srgbClr val="0000FF"/>
                </a:solidFill>
                <a:latin typeface="Consolas" panose="020B0609020204030204" charset="0"/>
              </a:rPr>
              <a:t>[1, 2, 3, 4, 7, 8, 9, 5, 10, 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heapq.heapreplace</a:t>
            </a:r>
            <a:r>
              <a:rPr lang="en-US" altLang="zh-CN" sz="1800" dirty="0">
                <a:latin typeface="Consolas" panose="020B0609020204030204" charset="0"/>
              </a:rPr>
              <a:t>(myheap,6)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弹出最小元素，同时插入新元素</a:t>
            </a:r>
          </a:p>
          <a:p>
            <a:pPr>
              <a:spcBef>
                <a:spcPts val="0"/>
              </a:spcBef>
              <a:buSzPct val="90000"/>
              <a:buFont typeface="Arial" charset="0"/>
              <a:buNone/>
            </a:pPr>
            <a:r>
              <a:rPr lang="en-US" altLang="zh-CN" sz="1800" dirty="0">
                <a:solidFill>
                  <a:srgbClr val="0000FF"/>
                </a:solidFill>
                <a:latin typeface="Consolas" panose="020B0609020204030204" charset="0"/>
              </a:rPr>
              <a:t>1</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charset="0"/>
              <a:buNone/>
            </a:pPr>
            <a:r>
              <a:rPr lang="en-US" altLang="zh-CN" sz="1800" dirty="0">
                <a:solidFill>
                  <a:srgbClr val="0000FF"/>
                </a:solidFill>
                <a:latin typeface="Consolas" panose="020B0609020204030204" charset="0"/>
              </a:rPr>
              <a:t>[2, 4, 3, 5, 7, 8, 9, 6, 10, 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heapq.nlargest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个最大的元素</a:t>
            </a:r>
          </a:p>
          <a:p>
            <a:pPr>
              <a:spcBef>
                <a:spcPts val="0"/>
              </a:spcBef>
              <a:buSzPct val="90000"/>
              <a:buFont typeface="Arial" charset="0"/>
              <a:buNone/>
            </a:pPr>
            <a:r>
              <a:rPr lang="en-US" altLang="zh-CN" sz="1800" dirty="0">
                <a:solidFill>
                  <a:srgbClr val="0000FF"/>
                </a:solidFill>
                <a:latin typeface="Consolas" panose="020B0609020204030204" charset="0"/>
              </a:rPr>
              <a:t>[333, 10, 9]</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heapq.nsmallest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个最小的元素</a:t>
            </a:r>
          </a:p>
          <a:p>
            <a:pPr>
              <a:spcBef>
                <a:spcPts val="0"/>
              </a:spcBef>
              <a:buSzPct val="90000"/>
              <a:buFont typeface="Arial" charset="0"/>
              <a:buNone/>
            </a:pPr>
            <a:r>
              <a:rPr lang="en-US" altLang="zh-CN" sz="1800" dirty="0">
                <a:solidFill>
                  <a:srgbClr val="0000FF"/>
                </a:solidFill>
                <a:latin typeface="Consolas" panose="020B0609020204030204" charset="0"/>
              </a:rPr>
              <a:t>[2, 3, 4]</a:t>
            </a:r>
          </a:p>
        </p:txBody>
      </p:sp>
    </p:spTree>
    <p:extLst>
      <p:ext uri="{BB962C8B-B14F-4D97-AF65-F5344CB8AC3E}">
        <p14:creationId xmlns:p14="http://schemas.microsoft.com/office/powerpoint/2010/main" val="36375272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915" y="1459273"/>
            <a:ext cx="8229600" cy="4678451"/>
          </a:xfrm>
        </p:spPr>
        <p:txBody>
          <a:bodyPr/>
          <a:lstStyle/>
          <a:p>
            <a:pPr fontAlgn="base">
              <a:buClr>
                <a:srgbClr val="FF0000"/>
              </a:buClr>
              <a:buFont typeface="Wingdings" panose="05000000000000000000" pitchFamily="2" charset="2"/>
              <a:buChar char="n"/>
            </a:pPr>
            <a:r>
              <a:rPr lang="zh-CN" altLang="en-US" sz="2400" noProof="1"/>
              <a:t>使用列表来模拟队列结构</a:t>
            </a:r>
          </a:p>
          <a:p>
            <a:pPr marL="0" indent="0">
              <a:buNone/>
            </a:pP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 = [1, 2, 3, 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1</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2</a:t>
            </a:r>
          </a:p>
          <a:p>
            <a:pPr marL="0" indent="0">
              <a:spcBef>
                <a:spcPts val="0"/>
              </a:spcBef>
              <a:buNone/>
            </a:pPr>
            <a:r>
              <a:rPr lang="zh-CN" altLang="en-US" sz="1600" b="1" noProof="1">
                <a:latin typeface="Consolas" panose="020B0609020204030204" charset="0"/>
              </a:rPr>
              <a:t>&gt;&gt;&gt; x.append(5)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3</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FF0000"/>
                </a:solidFill>
                <a:latin typeface="Consolas" panose="020B0609020204030204" charset="0"/>
              </a:rPr>
              <a:t>Traceback (most recent call last):</a:t>
            </a:r>
          </a:p>
          <a:p>
            <a:pPr marL="0" indent="0">
              <a:spcBef>
                <a:spcPts val="0"/>
              </a:spcBef>
              <a:buNone/>
            </a:pPr>
            <a:r>
              <a:rPr lang="zh-CN" altLang="en-US" sz="1600" b="1" noProof="1">
                <a:solidFill>
                  <a:srgbClr val="FF0000"/>
                </a:solidFill>
                <a:latin typeface="Consolas" panose="020B0609020204030204" charset="0"/>
              </a:rPr>
              <a:t>  File "&lt;pyshell#8&gt;", line 1, in &lt;module&gt;</a:t>
            </a:r>
          </a:p>
          <a:p>
            <a:pPr marL="0" indent="0">
              <a:spcBef>
                <a:spcPts val="0"/>
              </a:spcBef>
              <a:buNone/>
            </a:pPr>
            <a:r>
              <a:rPr lang="zh-CN" altLang="en-US" sz="1600" b="1" noProof="1">
                <a:solidFill>
                  <a:srgbClr val="FF0000"/>
                </a:solidFill>
                <a:latin typeface="Consolas" panose="020B0609020204030204" charset="0"/>
              </a:rPr>
              <a:t>    x.pop(0)</a:t>
            </a:r>
          </a:p>
          <a:p>
            <a:pPr marL="0" indent="0">
              <a:spcBef>
                <a:spcPts val="0"/>
              </a:spcBef>
              <a:buNone/>
            </a:pPr>
            <a:r>
              <a:rPr lang="zh-CN" altLang="en-US" sz="1600" b="1" noProof="1">
                <a:solidFill>
                  <a:srgbClr val="FF0000"/>
                </a:solidFill>
                <a:latin typeface="Consolas" panose="020B0609020204030204" charset="0"/>
              </a:rPr>
              <a:t>IndexError: pop from empty list</a:t>
            </a:r>
          </a:p>
        </p:txBody>
      </p:sp>
      <p:sp>
        <p:nvSpPr>
          <p:cNvPr id="153602" name="标题 109569"/>
          <p:cNvSpPr>
            <a:spLocks noGrp="1"/>
          </p:cNvSpPr>
          <p:nvPr>
            <p:ph type="title"/>
          </p:nvPr>
        </p:nvSpPr>
        <p:spPr>
          <a:xfrm>
            <a:off x="527093" y="972739"/>
            <a:ext cx="9124315" cy="486534"/>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82</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文本占位符 109570"/>
          <p:cNvSpPr txBox="1">
            <a:spLocks/>
          </p:cNvSpPr>
          <p:nvPr/>
        </p:nvSpPr>
        <p:spPr bwMode="auto">
          <a:xfrm>
            <a:off x="5364088" y="196358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Arial" charset="0"/>
              <a:buNone/>
            </a:pPr>
            <a:r>
              <a:rPr lang="en-US" altLang="zh-CN" sz="1600" b="1" dirty="0">
                <a:latin typeface="Consolas" panose="020B0609020204030204" charset="0"/>
              </a:rPr>
              <a:t>&gt;&gt;&gt; import queue        </a:t>
            </a:r>
          </a:p>
          <a:p>
            <a:pPr>
              <a:spcBef>
                <a:spcPct val="0"/>
              </a:spcBef>
              <a:buSzPct val="90000"/>
              <a:buFont typeface="Arial" charset="0"/>
              <a:buNone/>
            </a:pPr>
            <a:r>
              <a:rPr lang="en-US" altLang="zh-CN" sz="1600" b="1" dirty="0">
                <a:latin typeface="Consolas" panose="020B0609020204030204" charset="0"/>
              </a:rPr>
              <a:t>&gt;&gt;&gt; q = </a:t>
            </a:r>
            <a:r>
              <a:rPr lang="en-US" altLang="zh-CN" sz="1600" b="1" dirty="0" err="1">
                <a:latin typeface="Consolas" panose="020B0609020204030204" charset="0"/>
              </a:rPr>
              <a:t>queue.Queue</a:t>
            </a:r>
            <a:r>
              <a:rPr lang="en-US" altLang="zh-CN" sz="1600" b="1" dirty="0">
                <a:latin typeface="Consolas" panose="020B0609020204030204" charset="0"/>
              </a:rPr>
              <a:t>()</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(0)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入队</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([0, 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出队</a:t>
            </a:r>
          </a:p>
          <a:p>
            <a:pPr>
              <a:spcBef>
                <a:spcPct val="0"/>
              </a:spcBef>
              <a:buSzPct val="90000"/>
              <a:buFont typeface="Arial" charset="0"/>
              <a:buNone/>
            </a:pPr>
            <a:r>
              <a:rPr lang="en-US" altLang="zh-CN" sz="1600" b="1" dirty="0">
                <a:solidFill>
                  <a:srgbClr val="0000FF"/>
                </a:solidFill>
                <a:latin typeface="Consolas" panose="020B0609020204030204" charset="0"/>
              </a:rPr>
              <a:t>0</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r>
              <a:rPr lang="en-US" altLang="zh-CN" sz="1600" b="1" dirty="0">
                <a:latin typeface="Consolas" panose="020B0609020204030204" charset="0"/>
              </a:rPr>
              <a:t>          </a:t>
            </a: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([2])</a:t>
            </a:r>
          </a:p>
        </p:txBody>
      </p:sp>
      <p:sp>
        <p:nvSpPr>
          <p:cNvPr id="4" name="矩形 3"/>
          <p:cNvSpPr/>
          <p:nvPr/>
        </p:nvSpPr>
        <p:spPr>
          <a:xfrm>
            <a:off x="4788024" y="1532418"/>
            <a:ext cx="3816424" cy="387798"/>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n"/>
            </a:pPr>
            <a:r>
              <a:rPr lang="en-US" altLang="zh-CN" sz="2400" dirty="0">
                <a:solidFill>
                  <a:srgbClr val="0000FF"/>
                </a:solidFill>
                <a:latin typeface="Consolas" panose="020B0609020204030204" charset="0"/>
              </a:rPr>
              <a:t>queue</a:t>
            </a:r>
            <a:r>
              <a:rPr lang="zh-CN" altLang="en-US" sz="2400" dirty="0">
                <a:solidFill>
                  <a:srgbClr val="0000FF"/>
                </a:solidFill>
                <a:latin typeface="Consolas" panose="020B0609020204030204" charset="0"/>
              </a:rPr>
              <a:t>是</a:t>
            </a:r>
            <a:r>
              <a:rPr lang="en-US" altLang="zh-CN" sz="2400" dirty="0">
                <a:solidFill>
                  <a:srgbClr val="0000FF"/>
                </a:solidFill>
                <a:latin typeface="Consolas" panose="020B0609020204030204" charset="0"/>
              </a:rPr>
              <a:t>Python</a:t>
            </a:r>
            <a:r>
              <a:rPr lang="zh-CN" altLang="en-US" sz="2400" dirty="0">
                <a:solidFill>
                  <a:srgbClr val="0000FF"/>
                </a:solidFill>
                <a:latin typeface="Consolas" panose="020B0609020204030204" charset="0"/>
              </a:rPr>
              <a:t>标准库</a:t>
            </a:r>
          </a:p>
        </p:txBody>
      </p:sp>
    </p:spTree>
    <p:extLst>
      <p:ext uri="{BB962C8B-B14F-4D97-AF65-F5344CB8AC3E}">
        <p14:creationId xmlns:p14="http://schemas.microsoft.com/office/powerpoint/2010/main" val="5241331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3602"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文本占位符 110594"/>
          <p:cNvSpPr>
            <a:spLocks noGrp="1"/>
          </p:cNvSpPr>
          <p:nvPr>
            <p:ph idx="1"/>
          </p:nvPr>
        </p:nvSpPr>
        <p:spPr>
          <a:xfrm>
            <a:off x="914400" y="1484784"/>
            <a:ext cx="8229600" cy="4678451"/>
          </a:xfrm>
        </p:spPr>
        <p:txBody>
          <a:bodyPr/>
          <a:lstStyle/>
          <a:p>
            <a:pPr fontAlgn="base">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“后进后出”队列</a:t>
            </a:r>
            <a:r>
              <a:rPr lang="en-US" altLang="zh-CN" sz="2400" b="1" noProof="1">
                <a:latin typeface="宋体" panose="02010600030101010101" pitchFamily="2" charset="-122"/>
              </a:rPr>
              <a:t>LILO (</a:t>
            </a:r>
            <a:r>
              <a:rPr lang="en-US" altLang="zh-CN" sz="2400" b="1" noProof="1">
                <a:solidFill>
                  <a:srgbClr val="0000FF"/>
                </a:solidFill>
                <a:latin typeface="宋体" panose="02010600030101010101" pitchFamily="2" charset="-122"/>
              </a:rPr>
              <a:t>Last In Last Out</a:t>
            </a:r>
            <a:r>
              <a:rPr lang="en-US" altLang="zh-CN" sz="2400" b="1" noProof="1">
                <a:latin typeface="宋体" panose="02010600030101010101" pitchFamily="2" charset="-122"/>
              </a:rPr>
              <a:t>)</a:t>
            </a:r>
            <a:endParaRPr lang="zh-CN" altLang="en-US" sz="2400" b="1" noProof="1">
              <a:latin typeface="宋体" panose="02010600030101010101" pitchFamily="2" charset="-122"/>
            </a:endParaRPr>
          </a:p>
          <a:p>
            <a:pPr marL="1905" indent="-344805">
              <a:lnSpc>
                <a:spcPct val="80000"/>
              </a:lnSpc>
              <a:buNone/>
            </a:pPr>
            <a:endParaRPr lang="en-US" altLang="zh-CN" sz="1350" noProof="1">
              <a:latin typeface="宋体" panose="02010600030101010101" pitchFamily="2" charset="-122"/>
            </a:endParaRPr>
          </a:p>
          <a:p>
            <a:pPr marL="1905" indent="-344805">
              <a:lnSpc>
                <a:spcPct val="80000"/>
              </a:lnSpc>
              <a:buNone/>
            </a:pPr>
            <a:r>
              <a:rPr lang="en-US" altLang="zh-CN" sz="1350" noProof="1">
                <a:latin typeface="Consolas" panose="020B0609020204030204" charset="0"/>
              </a:rPr>
              <a:t>&gt;&gt;&gt; from queue import Queue    </a:t>
            </a:r>
            <a:r>
              <a:rPr lang="en-US" altLang="zh-CN" sz="1350" noProof="1">
                <a:solidFill>
                  <a:srgbClr val="0000FF"/>
                </a:solidFill>
                <a:latin typeface="Consolas" panose="020B0609020204030204" charset="0"/>
              </a:rPr>
              <a:t>#LILO队列</a:t>
            </a:r>
          </a:p>
          <a:p>
            <a:pPr marL="1905" indent="-344805">
              <a:lnSpc>
                <a:spcPct val="80000"/>
              </a:lnSpc>
              <a:buNone/>
            </a:pPr>
            <a:r>
              <a:rPr lang="en-US" altLang="zh-CN" sz="1350" noProof="1">
                <a:latin typeface="Consolas" panose="020B0609020204030204" charset="0"/>
              </a:rPr>
              <a:t>&gt;&gt;&gt; q = Queue()                </a:t>
            </a:r>
            <a:r>
              <a:rPr lang="en-US" altLang="zh-CN" sz="1350" noProof="1">
                <a:solidFill>
                  <a:srgbClr val="0000FF"/>
                </a:solidFill>
                <a:latin typeface="Consolas" panose="020B0609020204030204" charset="0"/>
              </a:rPr>
              <a:t>#创建队列对象</a:t>
            </a:r>
          </a:p>
          <a:p>
            <a:pPr marL="1905" indent="-344805">
              <a:lnSpc>
                <a:spcPct val="80000"/>
              </a:lnSpc>
              <a:buNone/>
            </a:pPr>
            <a:r>
              <a:rPr lang="en-US" altLang="zh-CN" sz="1350" noProof="1">
                <a:latin typeface="Consolas" panose="020B0609020204030204" charset="0"/>
              </a:rPr>
              <a:t>&gt;&gt;&gt; q.put(0)                   </a:t>
            </a:r>
            <a:r>
              <a:rPr lang="en-US" altLang="zh-CN" sz="1350" noProof="1">
                <a:solidFill>
                  <a:srgbClr val="0000FF"/>
                </a:solidFill>
                <a:latin typeface="Consolas" panose="020B0609020204030204" charset="0"/>
              </a:rPr>
              <a:t>#在队列尾部插入元素</a:t>
            </a:r>
          </a:p>
          <a:p>
            <a:pPr marL="1905" indent="-344805">
              <a:lnSpc>
                <a:spcPct val="80000"/>
              </a:lnSpc>
              <a:buNone/>
            </a:pPr>
            <a:r>
              <a:rPr lang="en-US" altLang="zh-CN" sz="1350" noProof="1">
                <a:latin typeface="Consolas" panose="020B0609020204030204" charset="0"/>
              </a:rPr>
              <a:t>&gt;&gt;&gt; q.put(1)</a:t>
            </a:r>
          </a:p>
          <a:p>
            <a:pPr marL="1905" indent="-344805">
              <a:lnSpc>
                <a:spcPct val="80000"/>
              </a:lnSpc>
              <a:buNone/>
            </a:pPr>
            <a:r>
              <a:rPr lang="en-US" altLang="zh-CN" sz="1350" noProof="1">
                <a:latin typeface="Consolas" panose="020B0609020204030204" charset="0"/>
              </a:rPr>
              <a:t>&gt;&gt;&gt; print(q.queue)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显示队列中所有元素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solidFill>
                  <a:srgbClr val="0000FF"/>
                </a:solidFill>
                <a:latin typeface="Consolas" panose="020B0609020204030204" charset="0"/>
              </a:rPr>
              <a:t>deque([0, 1])</a:t>
            </a:r>
          </a:p>
          <a:p>
            <a:pPr marL="1905" indent="-344805">
              <a:lnSpc>
                <a:spcPct val="80000"/>
              </a:lnSpc>
              <a:buNone/>
            </a:pPr>
            <a:r>
              <a:rPr lang="en-US" altLang="zh-CN" sz="1350" noProof="1">
                <a:latin typeface="Consolas" panose="020B0609020204030204" charset="0"/>
              </a:rPr>
              <a:t>&gt;&gt;&gt; q.get()                    </a:t>
            </a:r>
            <a:r>
              <a:rPr lang="en-US" altLang="zh-CN" sz="1350" noProof="1">
                <a:solidFill>
                  <a:srgbClr val="0000FF"/>
                </a:solidFill>
                <a:latin typeface="Consolas" panose="020B0609020204030204" charset="0"/>
              </a:rPr>
              <a:t>#返回并删除队列头部元素</a:t>
            </a:r>
          </a:p>
          <a:p>
            <a:pPr marL="1905" indent="-344805">
              <a:lnSpc>
                <a:spcPct val="80000"/>
              </a:lnSpc>
              <a:buNone/>
            </a:pPr>
            <a:r>
              <a:rPr lang="en-US" altLang="zh-CN" sz="1350" noProof="1">
                <a:solidFill>
                  <a:srgbClr val="0000FF"/>
                </a:solidFill>
                <a:latin typeface="Consolas" panose="020B0609020204030204" charset="0"/>
              </a:rPr>
              <a:t>0</a:t>
            </a:r>
          </a:p>
          <a:p>
            <a:pPr>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“后进先出”队列</a:t>
            </a:r>
            <a:r>
              <a:rPr lang="en-US" altLang="zh-CN" sz="2400" b="1" noProof="1">
                <a:latin typeface="宋体" panose="02010600030101010101" pitchFamily="2" charset="-122"/>
              </a:rPr>
              <a:t>LIFO (Last In First Out)</a:t>
            </a:r>
            <a:endParaRPr lang="zh-CN" altLang="en-US" sz="2400" b="1" noProof="1">
              <a:latin typeface="宋体" panose="02010600030101010101" pitchFamily="2" charset="-122"/>
            </a:endParaRPr>
          </a:p>
          <a:p>
            <a:pPr marL="1905" indent="-344805">
              <a:lnSpc>
                <a:spcPct val="80000"/>
              </a:lnSpc>
              <a:buNone/>
            </a:pPr>
            <a:endParaRPr lang="en-US" altLang="zh-CN" sz="135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83</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3" name="文本占位符 111618"/>
          <p:cNvSpPr txBox="1">
            <a:spLocks/>
          </p:cNvSpPr>
          <p:nvPr/>
        </p:nvSpPr>
        <p:spPr bwMode="auto">
          <a:xfrm>
            <a:off x="914400" y="4071761"/>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zh-CN" altLang="en-US" sz="1350" dirty="0">
                <a:latin typeface="Consolas" panose="020B0609020204030204" charset="0"/>
              </a:rPr>
              <a:t>&gt;&gt;&gt; from queue import LifoQueue </a:t>
            </a:r>
            <a:r>
              <a:rPr lang="zh-CN" altLang="en-US" sz="1350" dirty="0">
                <a:solidFill>
                  <a:srgbClr val="0000FF"/>
                </a:solidFill>
                <a:latin typeface="Consolas" panose="020B0609020204030204" charset="0"/>
              </a:rPr>
              <a:t>#LIFO队列</a:t>
            </a:r>
          </a:p>
          <a:p>
            <a:pPr marL="1905" indent="-344805">
              <a:lnSpc>
                <a:spcPct val="80000"/>
              </a:lnSpc>
              <a:buSzPct val="90000"/>
              <a:buFont typeface="Arial" charset="0"/>
              <a:buNone/>
            </a:pPr>
            <a:r>
              <a:rPr lang="zh-CN" altLang="en-US" sz="1350" dirty="0">
                <a:latin typeface="Consolas" panose="020B0609020204030204" charset="0"/>
              </a:rPr>
              <a:t>&gt;&gt;&gt; q = LifoQueue()             </a:t>
            </a:r>
            <a:r>
              <a:rPr lang="zh-CN" altLang="en-US" sz="1350" dirty="0">
                <a:solidFill>
                  <a:srgbClr val="0000FF"/>
                </a:solidFill>
                <a:latin typeface="Consolas" panose="020B0609020204030204" charset="0"/>
              </a:rPr>
              <a:t>#创建LIFO队列对象</a:t>
            </a:r>
          </a:p>
          <a:p>
            <a:pPr marL="1905" indent="-344805">
              <a:lnSpc>
                <a:spcPct val="80000"/>
              </a:lnSpc>
              <a:buSzPct val="90000"/>
              <a:buFont typeface="Arial" charset="0"/>
              <a:buNone/>
            </a:pPr>
            <a:r>
              <a:rPr lang="zh-CN" altLang="en-US" sz="1350" dirty="0">
                <a:latin typeface="Consolas" panose="020B0609020204030204" charset="0"/>
              </a:rPr>
              <a:t>&gt;&gt;&gt; q.put(</a:t>
            </a:r>
            <a:r>
              <a:rPr lang="en-US" altLang="zh-CN" sz="1350" dirty="0">
                <a:latin typeface="Consolas" panose="020B0609020204030204" charset="0"/>
              </a:rPr>
              <a:t>2</a:t>
            </a:r>
            <a:r>
              <a:rPr lang="zh-CN" altLang="en-US" sz="1350" dirty="0">
                <a:latin typeface="Consolas" panose="020B0609020204030204" charset="0"/>
              </a:rPr>
              <a:t>)                    </a:t>
            </a:r>
            <a:r>
              <a:rPr lang="zh-CN" altLang="en-US" sz="1350" dirty="0">
                <a:solidFill>
                  <a:srgbClr val="0000FF"/>
                </a:solidFill>
                <a:latin typeface="Consolas" panose="020B0609020204030204" charset="0"/>
              </a:rPr>
              <a:t>#在队列尾部插入元素</a:t>
            </a:r>
          </a:p>
          <a:p>
            <a:pPr marL="1905" indent="-344805">
              <a:lnSpc>
                <a:spcPct val="80000"/>
              </a:lnSpc>
              <a:buSzPct val="90000"/>
              <a:buFont typeface="Arial" charset="0"/>
              <a:buNone/>
            </a:pPr>
            <a:r>
              <a:rPr lang="zh-CN" altLang="en-US" sz="1350" dirty="0">
                <a:latin typeface="Consolas" panose="020B0609020204030204" charset="0"/>
              </a:rPr>
              <a:t>&gt;&gt;&gt; q.put(</a:t>
            </a:r>
            <a:r>
              <a:rPr lang="en-US" altLang="zh-CN" sz="1350" dirty="0">
                <a:latin typeface="Consolas" panose="020B0609020204030204" charset="0"/>
              </a:rPr>
              <a:t>3</a:t>
            </a:r>
            <a:r>
              <a:rPr lang="zh-CN" altLang="en-US" sz="1350" dirty="0">
                <a:latin typeface="Consolas" panose="020B0609020204030204" charset="0"/>
              </a:rPr>
              <a:t>)</a:t>
            </a:r>
          </a:p>
          <a:p>
            <a:pPr marL="1905" indent="-344805">
              <a:lnSpc>
                <a:spcPct val="80000"/>
              </a:lnSpc>
              <a:buSzPct val="9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q.queue</a:t>
            </a:r>
            <a:r>
              <a:rPr lang="en-US" altLang="zh-CN" sz="1350" dirty="0">
                <a:latin typeface="Consolas" panose="020B0609020204030204" charset="0"/>
              </a:rPr>
              <a:t>)    </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[2, 3]</a:t>
            </a:r>
          </a:p>
          <a:p>
            <a:pPr marL="1905" indent="-344805">
              <a:lnSpc>
                <a:spcPct val="80000"/>
              </a:lnSpc>
              <a:buSzPct val="90000"/>
              <a:buFont typeface="Arial"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#返回并删除队列尾部元素</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3</a:t>
            </a:r>
          </a:p>
          <a:p>
            <a:pPr marL="1905" indent="-344805">
              <a:lnSpc>
                <a:spcPct val="80000"/>
              </a:lnSpc>
              <a:buSzPct val="90000"/>
              <a:buFont typeface="Arial" charset="0"/>
              <a:buNone/>
            </a:pPr>
            <a:r>
              <a:rPr lang="zh-CN" altLang="en-US" sz="1350" dirty="0">
                <a:latin typeface="Consolas" panose="020B0609020204030204" charset="0"/>
              </a:rPr>
              <a:t>&gt;&gt;&gt; q.get()</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2</a:t>
            </a:r>
          </a:p>
          <a:p>
            <a:pPr marL="1905" indent="-344805">
              <a:lnSpc>
                <a:spcPct val="80000"/>
              </a:lnSpc>
              <a:buSzPct val="90000"/>
              <a:buFont typeface="Arial"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#对空队列调用get()方法会阻塞当前线程</a:t>
            </a:r>
          </a:p>
        </p:txBody>
      </p:sp>
    </p:spTree>
    <p:extLst>
      <p:ext uri="{BB962C8B-B14F-4D97-AF65-F5344CB8AC3E}">
        <p14:creationId xmlns:p14="http://schemas.microsoft.com/office/powerpoint/2010/main" val="28137984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5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5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925648" y="1439280"/>
            <a:ext cx="8229600" cy="4678451"/>
          </a:xfrm>
        </p:spPr>
        <p:txBody>
          <a:bodyPr anchor="t"/>
          <a:lstStyle/>
          <a:p>
            <a:pPr marL="0" indent="0">
              <a:spcBef>
                <a:spcPct val="0"/>
              </a:spcBef>
              <a:buNone/>
            </a:pPr>
            <a:r>
              <a:rPr lang="en-US" altLang="en-US" sz="1600" dirty="0">
                <a:latin typeface="Consolas" panose="020B0609020204030204" charset="0"/>
              </a:rPr>
              <a:t>&gt;&gt;&gt; from queue import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q =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创建优先级队列对象</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(3)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查看优先级队列中所有元素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[3, 8, 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插入元素，自动调整优先级队列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 2, 100, 8, 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返回并删除优先级最低的元素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FF0000"/>
                </a:solidFill>
                <a:latin typeface="Consolas" panose="020B0609020204030204" charset="0"/>
              </a:rPr>
              <a:t>#</a:t>
            </a:r>
            <a:r>
              <a:rPr lang="en-US" altLang="en-US" sz="1600" dirty="0" err="1">
                <a:solidFill>
                  <a:srgbClr val="FF0000"/>
                </a:solidFill>
                <a:latin typeface="Consolas" panose="020B0609020204030204" charset="0"/>
              </a:rPr>
              <a:t>请多执行几次该语句并观察返回的数据</a:t>
            </a:r>
            <a:endParaRPr lang="en-US" altLang="en-US" sz="1600" dirty="0">
              <a:solidFill>
                <a:srgbClr val="FF0000"/>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8</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100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84</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solidFill>
                      <a:srgbClr val="FFC000"/>
                    </a:solidFill>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优先队列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Priority</a:t>
            </a:r>
            <a:r>
              <a:rPr lang="en-US" altLang="zh-CN" sz="2800" dirty="0">
                <a:latin typeface="Times New Roman" panose="02020603050405020304" pitchFamily="18" charset="0"/>
                <a:ea typeface="仿宋" panose="02010609060101010101" pitchFamily="49" charset="-122"/>
                <a:cs typeface="+mn-cs"/>
              </a:rPr>
              <a:t> </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18220004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69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69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69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6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69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769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69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69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769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769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769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7697">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7697">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7697">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7697">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7697">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7697">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769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577" y="1454206"/>
            <a:ext cx="8229600" cy="4678451"/>
          </a:xfrm>
        </p:spPr>
        <p:txBody>
          <a:bodyPr/>
          <a:lstStyle/>
          <a:p>
            <a:pPr fontAlgn="base">
              <a:buClr>
                <a:srgbClr val="FF0000"/>
              </a:buClr>
              <a:buFont typeface="Wingdings" panose="05000000000000000000" pitchFamily="2" charset="2"/>
              <a:buChar char="n"/>
            </a:pPr>
            <a:r>
              <a:rPr lang="en-US" sz="2400" noProof="1"/>
              <a:t>Python</a:t>
            </a:r>
            <a:r>
              <a:rPr lang="zh-CN" altLang="en-US" sz="2400" noProof="1"/>
              <a:t>标准库</a:t>
            </a:r>
            <a:r>
              <a:rPr lang="en-US" sz="2400" noProof="1">
                <a:sym typeface="+mn-ea"/>
              </a:rPr>
              <a:t>collections</a:t>
            </a:r>
            <a:r>
              <a:rPr lang="zh-CN" altLang="en-US" sz="2400" noProof="1">
                <a:sym typeface="+mn-ea"/>
              </a:rPr>
              <a:t>提供了双端队列</a:t>
            </a:r>
            <a:r>
              <a:rPr lang="en-US" sz="2400" noProof="1">
                <a:sym typeface="+mn-ea"/>
              </a:rPr>
              <a:t>deque</a:t>
            </a:r>
            <a:endParaRPr lang="zh-CN" altLang="en-US" sz="2400" noProof="1"/>
          </a:p>
          <a:p>
            <a:pPr marL="0" indent="0">
              <a:buNone/>
            </a:pPr>
            <a:endParaRPr lang="en-US" sz="1600" b="1" noProof="1"/>
          </a:p>
          <a:p>
            <a:pPr marL="0" indent="0">
              <a:buNone/>
            </a:pPr>
            <a:r>
              <a:rPr lang="en-US" sz="1600" b="1" noProof="1">
                <a:latin typeface="Consolas" panose="020B0609020204030204" charset="0"/>
              </a:rPr>
              <a:t>&gt;&gt;&gt; from collections import deque</a:t>
            </a:r>
          </a:p>
          <a:p>
            <a:pPr marL="0" indent="0">
              <a:buNone/>
            </a:pPr>
            <a:r>
              <a:rPr lang="en-US" sz="1600" b="1" noProof="1">
                <a:latin typeface="Consolas" panose="020B0609020204030204" charset="0"/>
              </a:rPr>
              <a:t>&gt;&gt;&gt; q = deque(maxlen=5)               </a:t>
            </a:r>
            <a:r>
              <a:rPr lang="en-US" sz="1600" b="1" noProof="1">
                <a:solidFill>
                  <a:srgbClr val="0000FF"/>
                </a:solidFill>
                <a:latin typeface="Consolas" panose="020B0609020204030204" charset="0"/>
              </a:rPr>
              <a:t>#创建双端队列</a:t>
            </a:r>
          </a:p>
          <a:p>
            <a:pPr marL="0" indent="0">
              <a:buNone/>
            </a:pPr>
            <a:r>
              <a:rPr lang="en-US" sz="1600" b="1" noProof="1">
                <a:latin typeface="Consolas" panose="020B0609020204030204" charset="0"/>
              </a:rPr>
              <a:t>&gt;&gt;&gt; for item in [3, 5, 7, 9, 11]:     </a:t>
            </a:r>
            <a:r>
              <a:rPr lang="en-US" sz="1600" b="1" noProof="1">
                <a:solidFill>
                  <a:srgbClr val="0000FF"/>
                </a:solidFill>
                <a:latin typeface="Consolas" panose="020B0609020204030204" charset="0"/>
              </a:rPr>
              <a:t>#添加元素</a:t>
            </a:r>
          </a:p>
          <a:p>
            <a:pPr marL="0" indent="0">
              <a:buNone/>
            </a:pPr>
            <a:r>
              <a:rPr lang="en-US" sz="1600" b="1" noProof="1">
                <a:latin typeface="Consolas" panose="020B0609020204030204" charset="0"/>
              </a:rPr>
              <a:t>    q.append(item)</a:t>
            </a:r>
          </a:p>
          <a:p>
            <a:pPr marL="0" indent="0">
              <a:buNone/>
            </a:pPr>
            <a:r>
              <a:rPr lang="en-US" sz="1600" b="1" noProof="1">
                <a:latin typeface="Consolas" panose="020B0609020204030204" charset="0"/>
              </a:rPr>
              <a:t>&gt;&gt;&gt; q.append(13)                      </a:t>
            </a:r>
            <a:r>
              <a:rPr lang="en-US" sz="1600" b="1" noProof="1">
                <a:solidFill>
                  <a:srgbClr val="0000FF"/>
                </a:solidFill>
                <a:latin typeface="Consolas" panose="020B0609020204030204" charset="0"/>
              </a:rPr>
              <a:t>#队列满，自动溢出</a:t>
            </a:r>
          </a:p>
          <a:p>
            <a:pPr marL="0" indent="0">
              <a:buNone/>
            </a:pPr>
            <a:r>
              <a:rPr lang="en-US" sz="1600" b="1" noProof="1">
                <a:latin typeface="Consolas" panose="020B0609020204030204" charset="0"/>
              </a:rPr>
              <a:t>&gt;&gt;&gt; q.append(15)</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deque([7, 9, 11, 13, 15], maxlen=5)</a:t>
            </a:r>
          </a:p>
          <a:p>
            <a:pPr marL="0" indent="0">
              <a:buNone/>
            </a:pPr>
            <a:r>
              <a:rPr lang="en-US" sz="1600" b="1" noProof="1">
                <a:latin typeface="Consolas" panose="020B0609020204030204" charset="0"/>
              </a:rPr>
              <a:t>&gt;&gt;&gt; q.appendleft(5)                  </a:t>
            </a:r>
            <a:r>
              <a:rPr lang="en-US" sz="1600" b="1" noProof="1">
                <a:solidFill>
                  <a:srgbClr val="0000FF"/>
                </a:solidFill>
                <a:latin typeface="Consolas" panose="020B0609020204030204" charset="0"/>
              </a:rPr>
              <a:t>#从左侧添加元素，右侧自动溢出</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deque([5, 7, 9, 11, 13], maxlen=5)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85</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双端队列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Double-ended 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8124774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114690"/>
          <p:cNvSpPr>
            <a:spLocks noGrp="1"/>
          </p:cNvSpPr>
          <p:nvPr>
            <p:ph idx="1"/>
          </p:nvPr>
        </p:nvSpPr>
        <p:spPr>
          <a:xfrm>
            <a:off x="730149" y="143928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栈是一种“后进先出（</a:t>
            </a:r>
            <a:r>
              <a:rPr lang="en-US" altLang="zh-CN" sz="2400" b="1" dirty="0">
                <a:latin typeface="宋体" panose="02010600030101010101" pitchFamily="2" charset="-122"/>
              </a:rPr>
              <a:t>LIFO</a:t>
            </a:r>
            <a:r>
              <a:rPr lang="zh-CN" altLang="en-US" sz="2400" b="1" dirty="0">
                <a:latin typeface="宋体" panose="02010600030101010101" pitchFamily="2" charset="-122"/>
              </a:rPr>
              <a:t>）”或“先进后出（</a:t>
            </a:r>
            <a:r>
              <a:rPr lang="en-US" altLang="zh-CN" sz="2400" b="1" dirty="0">
                <a:latin typeface="宋体" panose="02010600030101010101" pitchFamily="2" charset="-122"/>
              </a:rPr>
              <a:t>FILO</a:t>
            </a:r>
            <a:r>
              <a:rPr lang="zh-CN" altLang="en-US" sz="2400" b="1" dirty="0">
                <a:latin typeface="宋体" panose="02010600030101010101" pitchFamily="2" charset="-122"/>
              </a:rPr>
              <a:t>）”的数据结构。</a:t>
            </a:r>
          </a:p>
          <a:p>
            <a:pPr>
              <a:lnSpc>
                <a:spcPct val="130000"/>
              </a:lnSpc>
              <a:spcBef>
                <a:spcPct val="0"/>
              </a:spcBef>
              <a:buClr>
                <a:srgbClr val="FF0000"/>
              </a:buClr>
              <a:buSzPct val="90000"/>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列表本身就可以实现栈结构的基本操作。例如，列表对象的</a:t>
            </a:r>
            <a:r>
              <a:rPr lang="en-US" altLang="zh-CN" sz="2400" b="1" dirty="0">
                <a:solidFill>
                  <a:srgbClr val="FF0000"/>
                </a:solidFill>
                <a:latin typeface="宋体" panose="02010600030101010101" pitchFamily="2" charset="-122"/>
              </a:rPr>
              <a:t>append()</a:t>
            </a:r>
            <a:r>
              <a:rPr lang="zh-CN" altLang="en-US" sz="2400" b="1" dirty="0">
                <a:latin typeface="宋体" panose="02010600030101010101" pitchFamily="2" charset="-122"/>
              </a:rPr>
              <a:t>方法是在列表尾部追加元素，类似于入栈操作；</a:t>
            </a:r>
            <a:r>
              <a:rPr lang="en-US" altLang="zh-CN" sz="2400" b="1" dirty="0">
                <a:solidFill>
                  <a:srgbClr val="FF0000"/>
                </a:solidFill>
                <a:latin typeface="宋体" panose="02010600030101010101" pitchFamily="2" charset="-122"/>
              </a:rPr>
              <a:t>pop()</a:t>
            </a:r>
            <a:r>
              <a:rPr lang="zh-CN" altLang="en-US" sz="2400" b="1" dirty="0">
                <a:latin typeface="宋体" panose="02010600030101010101" pitchFamily="2" charset="-122"/>
              </a:rPr>
              <a:t>方法默认是弹出并返回列表的最后一个元素，类似于出栈操作。</a:t>
            </a:r>
          </a:p>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但是直接使用</a:t>
            </a:r>
            <a:r>
              <a:rPr lang="en-US" altLang="zh-CN" sz="2400" b="1" dirty="0">
                <a:latin typeface="宋体" panose="02010600030101010101" pitchFamily="2" charset="-122"/>
              </a:rPr>
              <a:t>Python</a:t>
            </a:r>
            <a:r>
              <a:rPr lang="zh-CN" altLang="en-US" sz="2400" b="1" dirty="0">
                <a:latin typeface="宋体" panose="02010600030101010101" pitchFamily="2" charset="-122"/>
              </a:rPr>
              <a:t>列表对象模拟栈操作并不是很方便，例如当列表为空时再执行</a:t>
            </a:r>
            <a:r>
              <a:rPr lang="en-US" altLang="zh-CN" sz="2400" b="1" dirty="0">
                <a:latin typeface="宋体" panose="02010600030101010101" pitchFamily="2" charset="-122"/>
              </a:rPr>
              <a:t>pop()</a:t>
            </a:r>
            <a:r>
              <a:rPr lang="zh-CN" altLang="en-US" sz="2400" b="1" dirty="0">
                <a:latin typeface="宋体" panose="02010600030101010101" pitchFamily="2" charset="-122"/>
              </a:rPr>
              <a:t>出栈操作时则会抛出一个不很友好的异常；另外，也无法限制栈的大小。</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86</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298941517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115714"/>
          <p:cNvSpPr>
            <a:spLocks noGrp="1"/>
          </p:cNvSpPr>
          <p:nvPr>
            <p:ph idx="1"/>
          </p:nvPr>
        </p:nvSpPr>
        <p:spPr>
          <a:xfrm>
            <a:off x="895705" y="1439280"/>
            <a:ext cx="8229600" cy="4678451"/>
          </a:xfrm>
        </p:spPr>
        <p:txBody>
          <a:bodyPr anchor="t"/>
          <a:lstStyle/>
          <a:p>
            <a:pPr>
              <a:lnSpc>
                <a:spcPct val="80000"/>
              </a:lnSpc>
              <a:spcBef>
                <a:spcPct val="0"/>
              </a:spcBef>
              <a:buClr>
                <a:srgbClr val="FF0000"/>
              </a:buClr>
              <a:buSzPct val="90000"/>
              <a:buFont typeface="Wingdings" panose="05000000000000000000" pitchFamily="2" charset="2"/>
              <a:buChar char="n"/>
            </a:pPr>
            <a:r>
              <a:rPr lang="zh-CN" altLang="en-US" sz="2400" b="1" dirty="0"/>
              <a:t>可以直接使用列表来实现栈结构</a:t>
            </a:r>
          </a:p>
          <a:p>
            <a:pPr>
              <a:lnSpc>
                <a:spcPct val="80000"/>
              </a:lnSpc>
              <a:spcBef>
                <a:spcPct val="0"/>
              </a:spcBef>
              <a:buSzPct val="90000"/>
              <a:buNone/>
            </a:pPr>
            <a:endParaRPr lang="en-US" altLang="zh-CN" sz="1500" dirty="0"/>
          </a:p>
          <a:p>
            <a:pPr>
              <a:spcBef>
                <a:spcPct val="0"/>
              </a:spcBef>
              <a:buSzPct val="90000"/>
              <a:buNone/>
            </a:pPr>
            <a:r>
              <a:rPr lang="en-US" altLang="zh-CN" sz="1800" b="1" dirty="0">
                <a:latin typeface="Consolas" panose="020B0609020204030204" charset="0"/>
              </a:rPr>
              <a:t>&gt;&gt;&gt; myStack = []</a:t>
            </a:r>
          </a:p>
          <a:p>
            <a:pPr>
              <a:spcBef>
                <a:spcPct val="0"/>
              </a:spcBef>
              <a:buSzPct val="90000"/>
              <a:buNone/>
            </a:pPr>
            <a:r>
              <a:rPr lang="en-US" altLang="zh-CN" sz="1800" b="1" dirty="0">
                <a:latin typeface="Consolas" panose="020B0609020204030204" charset="0"/>
              </a:rPr>
              <a:t>&gt;&gt;&gt; myStack.append(3)</a:t>
            </a:r>
          </a:p>
          <a:p>
            <a:pPr>
              <a:spcBef>
                <a:spcPct val="0"/>
              </a:spcBef>
              <a:buSzPct val="90000"/>
              <a:buNone/>
            </a:pPr>
            <a:r>
              <a:rPr lang="en-US" altLang="zh-CN" sz="1800" b="1" dirty="0">
                <a:latin typeface="Consolas" panose="020B0609020204030204" charset="0"/>
              </a:rPr>
              <a:t>&gt;&gt;&gt; myStack.append(5)</a:t>
            </a:r>
          </a:p>
          <a:p>
            <a:pPr>
              <a:spcBef>
                <a:spcPct val="0"/>
              </a:spcBef>
              <a:buSzPct val="90000"/>
              <a:buNone/>
            </a:pPr>
            <a:r>
              <a:rPr lang="en-US" altLang="zh-CN" sz="1800" b="1" dirty="0">
                <a:latin typeface="Consolas" panose="020B0609020204030204" charset="0"/>
              </a:rPr>
              <a:t>&gt;&gt;&gt; myStack.append(7)</a:t>
            </a:r>
          </a:p>
          <a:p>
            <a:pPr>
              <a:spcBef>
                <a:spcPct val="0"/>
              </a:spcBef>
              <a:buSzPct val="90000"/>
              <a:buNone/>
            </a:pPr>
            <a:r>
              <a:rPr lang="en-US" altLang="zh-CN" sz="1800" b="1" dirty="0">
                <a:latin typeface="Consolas" panose="020B0609020204030204" charset="0"/>
              </a:rPr>
              <a:t>&gt;&gt;&gt; myStack</a:t>
            </a:r>
          </a:p>
          <a:p>
            <a:pPr>
              <a:spcBef>
                <a:spcPct val="0"/>
              </a:spcBef>
              <a:buSzPct val="90000"/>
              <a:buNone/>
            </a:pPr>
            <a:r>
              <a:rPr lang="en-US" altLang="zh-CN" sz="1800" b="1" dirty="0">
                <a:solidFill>
                  <a:srgbClr val="00B0F0"/>
                </a:solidFill>
                <a:latin typeface="Consolas" panose="020B0609020204030204" charset="0"/>
              </a:rPr>
              <a:t>[3, 5, 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5</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3</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zh-CN" altLang="en-US" sz="1800" b="1" dirty="0">
                <a:solidFill>
                  <a:srgbClr val="FF0000"/>
                </a:solidFill>
                <a:latin typeface="Consolas" panose="020B0609020204030204" charset="0"/>
              </a:rPr>
              <a:t>出错</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87</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677307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8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8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8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8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58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89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589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89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589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589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589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文本占位符 116738"/>
          <p:cNvSpPr>
            <a:spLocks noGrp="1"/>
          </p:cNvSpPr>
          <p:nvPr>
            <p:ph idx="1"/>
          </p:nvPr>
        </p:nvSpPr>
        <p:spPr>
          <a:xfrm>
            <a:off x="525863" y="980728"/>
            <a:ext cx="8229600" cy="4678451"/>
          </a:xfrm>
        </p:spPr>
        <p:txBody>
          <a:bodyPr anchor="t"/>
          <a:lstStyle/>
          <a:p>
            <a:pPr>
              <a:buClr>
                <a:srgbClr val="FF0000"/>
              </a:buClr>
              <a:buSzPct val="90000"/>
              <a:buFont typeface="Wingdings" panose="05000000000000000000" pitchFamily="2" charset="2"/>
              <a:buChar char="n"/>
            </a:pPr>
            <a:r>
              <a:rPr lang="zh-CN" altLang="en-US" sz="2800" b="1" dirty="0"/>
              <a:t>封装列表实现栈结构</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Stack:</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size = 10):</a:t>
            </a:r>
          </a:p>
          <a:p>
            <a:pPr>
              <a:buSzPct val="90000"/>
              <a:buNone/>
            </a:pPr>
            <a:r>
              <a:rPr lang="zh-CN" altLang="en-US" sz="1600" b="1" dirty="0">
                <a:latin typeface="Consolas" panose="020B0609020204030204" charset="0"/>
              </a:rPr>
              <a:t>        self._content = []                 </a:t>
            </a:r>
            <a:r>
              <a:rPr lang="zh-CN" altLang="en-US" sz="1600" b="1" dirty="0">
                <a:solidFill>
                  <a:srgbClr val="0000FF"/>
                </a:solidFill>
                <a:latin typeface="Consolas" panose="020B0609020204030204" charset="0"/>
              </a:rPr>
              <a:t>#使用列表存放栈的元素</a:t>
            </a:r>
          </a:p>
          <a:p>
            <a:pPr>
              <a:buSzPct val="90000"/>
              <a:buNone/>
            </a:pPr>
            <a:r>
              <a:rPr lang="zh-CN" altLang="en-US" sz="1600" b="1" dirty="0">
                <a:latin typeface="Consolas" panose="020B0609020204030204" charset="0"/>
              </a:rPr>
              <a:t>        self._size = size                  </a:t>
            </a:r>
            <a:r>
              <a:rPr lang="zh-CN" altLang="en-US" sz="1600" b="1" dirty="0">
                <a:solidFill>
                  <a:srgbClr val="0000FF"/>
                </a:solidFill>
                <a:latin typeface="Consolas" panose="020B0609020204030204" charset="0"/>
              </a:rPr>
              <a:t>#初始栈大小</a:t>
            </a:r>
          </a:p>
          <a:p>
            <a:pPr>
              <a:buSzPct val="90000"/>
              <a:buNone/>
            </a:pPr>
            <a:r>
              <a:rPr lang="zh-CN" altLang="en-US" sz="1600" b="1" dirty="0">
                <a:latin typeface="Consolas" panose="020B0609020204030204" charset="0"/>
              </a:rPr>
              <a:t>        self._current = 0                  </a:t>
            </a:r>
            <a:r>
              <a:rPr lang="zh-CN" altLang="en-US" sz="1600" b="1" dirty="0">
                <a:solidFill>
                  <a:srgbClr val="0000FF"/>
                </a:solidFill>
                <a:latin typeface="Consolas" panose="020B0609020204030204" charset="0"/>
              </a:rPr>
              <a:t>#栈中元素个数初始化为0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empty(self):</a:t>
            </a:r>
          </a:p>
          <a:p>
            <a:pPr>
              <a:buSzPct val="90000"/>
              <a:buNone/>
            </a:pPr>
            <a:r>
              <a:rPr lang="zh-CN" altLang="en-US" sz="1600" b="1" dirty="0">
                <a:latin typeface="Consolas" panose="020B0609020204030204" charset="0"/>
              </a:rPr>
              <a:t>        self._content = []</a:t>
            </a:r>
          </a:p>
          <a:p>
            <a:pPr>
              <a:buSzPct val="90000"/>
              <a:buNone/>
            </a:pPr>
            <a:r>
              <a:rPr lang="zh-CN" altLang="en-US" sz="1600" b="1" dirty="0">
                <a:latin typeface="Consolas" panose="020B0609020204030204" charset="0"/>
              </a:rPr>
              <a:t>        self._current = 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isEmpty(self):</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not self._content: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True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88</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3211713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69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691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691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691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914">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6914">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6914">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9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730149" y="1544981"/>
            <a:ext cx="8229600" cy="4678451"/>
          </a:xfrm>
        </p:spPr>
        <p:txBody>
          <a:bodyPr anchor="t"/>
          <a:lstStyle/>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setSize(self, size):</a:t>
            </a:r>
          </a:p>
          <a:p>
            <a:pPr marL="0" indent="0">
              <a:buSzPct val="90000"/>
              <a:buNone/>
            </a:pPr>
            <a:r>
              <a:rPr lang="zh-CN" altLang="en-US" sz="1800" b="1" dirty="0">
                <a:latin typeface="Consolas" panose="020B0609020204030204" charset="0"/>
              </a:rPr>
              <a:t>        #如果缩小栈空间，则删除指定大小之后的已有元素</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size &lt; self._current: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for</a:t>
            </a:r>
            <a:r>
              <a:rPr lang="zh-CN" altLang="en-US" sz="1800" b="1" dirty="0">
                <a:latin typeface="Consolas" panose="020B0609020204030204" charset="0"/>
              </a:rPr>
              <a:t> i in range(size, self._current)[::-1]:</a:t>
            </a:r>
          </a:p>
          <a:p>
            <a:pPr marL="0" indent="0">
              <a:buSzPct val="90000"/>
              <a:buNone/>
            </a:pPr>
            <a:r>
              <a:rPr lang="zh-CN" altLang="en-US" sz="1800" b="1" dirty="0">
                <a:latin typeface="Consolas" panose="020B0609020204030204" charset="0"/>
              </a:rPr>
              <a:t>                del self._content[i]</a:t>
            </a:r>
          </a:p>
          <a:p>
            <a:pPr marL="0" indent="0">
              <a:buSzPct val="90000"/>
              <a:buNone/>
            </a:pPr>
            <a:r>
              <a:rPr lang="zh-CN" altLang="en-US" sz="1800" b="1" dirty="0">
                <a:latin typeface="Consolas" panose="020B0609020204030204" charset="0"/>
              </a:rPr>
              <a:t>            self._current = size</a:t>
            </a:r>
          </a:p>
          <a:p>
            <a:pPr marL="0" indent="0">
              <a:buSzPct val="90000"/>
              <a:buNone/>
            </a:pPr>
            <a:r>
              <a:rPr lang="zh-CN" altLang="en-US" sz="1800" b="1" dirty="0">
                <a:latin typeface="Consolas" panose="020B0609020204030204" charset="0"/>
              </a:rPr>
              <a:t>        self._size = size</a:t>
            </a:r>
          </a:p>
          <a:p>
            <a:pPr marL="0" indent="0">
              <a:buSzPct val="90000"/>
              <a:buNone/>
            </a:pPr>
            <a:r>
              <a:rPr lang="zh-CN" altLang="en-US" sz="1800" b="1" dirty="0">
                <a:latin typeface="Consolas" panose="020B0609020204030204" charset="0"/>
              </a:rPr>
              <a:t>    </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isFull(self):</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self._current == self._size: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True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else</a:t>
            </a:r>
            <a:r>
              <a:rPr lang="zh-CN" altLang="en-US" sz="1800" b="1" dirty="0">
                <a:latin typeface="Consolas" panose="020B0609020204030204" charset="0"/>
              </a:rPr>
              <a: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89</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28605271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93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9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93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793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93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9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idx="1"/>
          </p:nvPr>
        </p:nvSpPr>
        <p:spPr>
          <a:xfrm>
            <a:off x="752055" y="1367344"/>
            <a:ext cx="8229600" cy="4678451"/>
          </a:xfrm>
        </p:spPr>
        <p:txBody>
          <a:bodyPr/>
          <a:lstStyle/>
          <a:p>
            <a:pPr>
              <a:spcBef>
                <a:spcPts val="600"/>
              </a:spcBef>
              <a:spcAft>
                <a:spcPts val="0"/>
              </a:spcAft>
              <a:buClr>
                <a:srgbClr val="FF0000"/>
              </a:buClr>
              <a:buFont typeface="Wingdings" panose="05000000000000000000" charset="0"/>
              <a:buChar char="n"/>
            </a:pPr>
            <a:r>
              <a:rPr lang="zh-CN" altLang="en-US" sz="2200" b="1" noProof="1"/>
              <a:t>当不再使用时，使用</a:t>
            </a:r>
            <a:r>
              <a:rPr lang="en-US" altLang="zh-CN" sz="2200" b="1" noProof="1">
                <a:solidFill>
                  <a:srgbClr val="FF0000"/>
                </a:solidFill>
              </a:rPr>
              <a:t>del</a:t>
            </a:r>
            <a:r>
              <a:rPr lang="zh-CN" altLang="en-US" sz="2200" b="1" noProof="1">
                <a:solidFill>
                  <a:srgbClr val="FF0000"/>
                </a:solidFill>
              </a:rPr>
              <a:t>命令</a:t>
            </a:r>
            <a:r>
              <a:rPr lang="zh-CN" altLang="en-US" sz="2200" b="1" noProof="1"/>
              <a:t>删除整个列表，如果列表对象所指向的值不再有其他对象指向，</a:t>
            </a:r>
            <a:r>
              <a:rPr lang="en-US" altLang="zh-CN" sz="2200" b="1" noProof="1"/>
              <a:t>Python</a:t>
            </a:r>
            <a:r>
              <a:rPr lang="zh-CN" altLang="en-US" sz="2200" b="1" noProof="1"/>
              <a:t>将同时删除该值。</a:t>
            </a:r>
          </a:p>
          <a:p>
            <a:pPr marL="1905" indent="-344805">
              <a:lnSpc>
                <a:spcPct val="80000"/>
              </a:lnSpc>
              <a:buNone/>
            </a:pPr>
            <a:r>
              <a:rPr lang="en-US" altLang="zh-CN" sz="1600" noProof="1">
                <a:latin typeface="Consolas" panose="020B0609020204030204" pitchFamily="49" charset="0"/>
                <a:cs typeface="Consolas" panose="020B0609020204030204" pitchFamily="49" charset="0"/>
              </a:rPr>
              <a:t>       </a:t>
            </a:r>
            <a:endParaRPr lang="en-US" altLang="zh-CN" sz="1800" noProof="1">
              <a:latin typeface="Consolas" panose="020B0609020204030204" pitchFamily="49" charset="0"/>
              <a:cs typeface="Consolas" panose="020B0609020204030204" pitchFamily="49" charset="0"/>
            </a:endParaRPr>
          </a:p>
          <a:p>
            <a:pPr marL="802005" lvl="2" indent="-344805">
              <a:lnSpc>
                <a:spcPct val="80000"/>
              </a:lnSpc>
              <a:buClr>
                <a:srgbClr val="FF0000"/>
              </a:buClr>
              <a:buFont typeface="Wingdings" panose="05000000000000000000" pitchFamily="2" charset="2"/>
              <a:buChar char="ü"/>
            </a:pPr>
            <a:r>
              <a:rPr lang="en-US" altLang="zh-CN" sz="1800" noProof="1">
                <a:latin typeface="Consolas" panose="020B0609020204030204" pitchFamily="49" charset="0"/>
                <a:cs typeface="Consolas" panose="020B0609020204030204" pitchFamily="49" charset="0"/>
              </a:rPr>
              <a:t> &gt;&gt;&gt; del aList</a:t>
            </a:r>
          </a:p>
          <a:p>
            <a:pPr marL="1905" indent="-344805">
              <a:lnSpc>
                <a:spcPct val="80000"/>
              </a:lnSpc>
              <a:buNone/>
            </a:pPr>
            <a:r>
              <a:rPr lang="en-US" altLang="zh-CN" sz="1800" noProof="1">
                <a:latin typeface="Consolas" panose="020B0609020204030204" pitchFamily="49" charset="0"/>
                <a:cs typeface="Consolas" panose="020B0609020204030204" pitchFamily="49" charset="0"/>
              </a:rPr>
              <a:t>       &gt;&gt;&gt; aList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Traceback (most recent call last):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File "&lt;pyshell#105&gt;", line 1, in &lt;module&gt;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aList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NameError: name 'aList' is not defined</a:t>
            </a:r>
          </a:p>
          <a:p>
            <a:pPr marL="0" indent="0">
              <a:lnSpc>
                <a:spcPct val="80000"/>
              </a:lnSpc>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solidFill>
                      <a:srgbClr val="FFC000"/>
                    </a:solidFill>
                    <a:latin typeface="Times New Roman" pitchFamily="18" charset="0"/>
                    <a:ea typeface="黑体" pitchFamily="49" charset="-122"/>
                  </a:rPr>
                  <a:t>列表</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spTree>
    <p:extLst>
      <p:ext uri="{BB962C8B-B14F-4D97-AF65-F5344CB8AC3E}">
        <p14:creationId xmlns:p14="http://schemas.microsoft.com/office/powerpoint/2010/main" val="3030343904"/>
      </p:ext>
    </p:extLst>
  </p:cSld>
  <p:clrMapOvr>
    <a:masterClrMapping/>
  </p:clrMapOvr>
  <p:transition spd="slow" advClick="0">
    <p:pull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push(self, v):</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len(self._content) &lt; self._size:</a:t>
            </a:r>
          </a:p>
          <a:p>
            <a:pPr marL="0" indent="0">
              <a:buSzPct val="90000"/>
              <a:buNone/>
            </a:pPr>
            <a:r>
              <a:rPr lang="zh-CN" altLang="en-US" sz="1600" b="1" dirty="0">
                <a:latin typeface="Consolas" panose="020B0609020204030204" charset="0"/>
              </a:rPr>
              <a:t>            self._content.append(v)</a:t>
            </a:r>
          </a:p>
          <a:p>
            <a:pPr marL="0" indent="0">
              <a:buSzPct val="90000"/>
              <a:buNone/>
            </a:pPr>
            <a:r>
              <a:rPr lang="zh-CN" altLang="en-US" sz="1600" b="1" dirty="0">
                <a:latin typeface="Consolas" panose="020B0609020204030204" charset="0"/>
              </a:rPr>
              <a:t>            self._current = self._current+1  #栈中元素个数加1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Stack Full!</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pop(self):</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self._content:</a:t>
            </a:r>
          </a:p>
          <a:p>
            <a:pPr marL="0" indent="0">
              <a:buSzPct val="90000"/>
              <a:buNone/>
            </a:pPr>
            <a:r>
              <a:rPr lang="zh-CN" altLang="en-US" sz="1600" b="1" dirty="0">
                <a:latin typeface="Consolas" panose="020B0609020204030204" charset="0"/>
              </a:rPr>
              <a:t>            self._current = self._current-1  #栈中元素个数减1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self._content.pop()</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Stack is empty!</a:t>
            </a:r>
            <a:r>
              <a:rPr lang="en-US" altLang="zh-CN" sz="1600" b="1" dirty="0">
                <a:latin typeface="Consolas" panose="020B0609020204030204" charset="0"/>
              </a:rPr>
              <a:t>'</a:t>
            </a:r>
            <a:r>
              <a:rPr lang="zh-CN" altLang="en-US" sz="1600" b="1"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90</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矩形 10"/>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186893274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9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9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96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9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96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96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96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96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9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21974" y="1523297"/>
            <a:ext cx="8229600" cy="4678451"/>
          </a:xfrm>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show(self):</a:t>
            </a:r>
          </a:p>
          <a:p>
            <a:pPr marL="0" indent="0">
              <a:buSzPct val="90000"/>
              <a:buNone/>
            </a:pPr>
            <a:r>
              <a:rPr lang="zh-CN" altLang="en-US" sz="1600" b="1" dirty="0">
                <a:latin typeface="Consolas" panose="020B0609020204030204" charset="0"/>
              </a:rPr>
              <a:t>        print(self._content)</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showRemainderSpace(self):</a:t>
            </a:r>
          </a:p>
          <a:p>
            <a:pPr marL="0" indent="0">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Stack can still PUSH </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self._size-self._current, </a:t>
            </a:r>
            <a:endParaRPr lang="en-US" altLang="zh-CN" sz="1600" b="1" dirty="0">
              <a:latin typeface="Consolas" panose="020B0609020204030204" charset="0"/>
            </a:endParaRPr>
          </a:p>
          <a:p>
            <a:pPr marL="0" indent="0">
              <a:buSzPct val="90000"/>
              <a:buNone/>
            </a:pPr>
            <a:r>
              <a:rPr lang="en-US" altLang="zh-CN" sz="1600" b="1" dirty="0">
                <a:latin typeface="Consolas" panose="020B0609020204030204" charset="0"/>
              </a:rPr>
              <a:t>              '</a:t>
            </a:r>
            <a:r>
              <a:rPr lang="zh-CN" altLang="en-US" sz="1600" b="1" dirty="0">
                <a:latin typeface="Consolas" panose="020B0609020204030204" charset="0"/>
              </a:rPr>
              <a:t> elements.</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__name__ == </a:t>
            </a:r>
            <a:r>
              <a:rPr lang="en-US" altLang="zh-CN" sz="1600" b="1" dirty="0">
                <a:latin typeface="Consolas" panose="020B0609020204030204" charset="0"/>
              </a:rPr>
              <a:t>'</a:t>
            </a:r>
            <a:r>
              <a:rPr lang="zh-CN" altLang="en-US" sz="1600" b="1" dirty="0">
                <a:latin typeface="Consolas" panose="020B0609020204030204" charset="0"/>
              </a:rPr>
              <a:t>__main__</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Please use me as a module.</a:t>
            </a:r>
            <a:r>
              <a:rPr lang="en-US" altLang="zh-CN" sz="1600" b="1" dirty="0">
                <a:latin typeface="Consolas" panose="020B0609020204030204" charset="0"/>
              </a:rPr>
              <a:t>'</a:t>
            </a:r>
            <a:r>
              <a:rPr lang="zh-CN" altLang="en-US" sz="1600" b="1"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91</a:t>
            </a:fld>
            <a:endParaRPr lang="zh-CN" altLang="en-US" dirty="0"/>
          </a:p>
        </p:txBody>
      </p:sp>
      <p:sp>
        <p:nvSpPr>
          <p:cNvPr id="5" name="文本占位符 117762"/>
          <p:cNvSpPr txBox="1">
            <a:spLocks/>
          </p:cNvSpPr>
          <p:nvPr/>
        </p:nvSpPr>
        <p:spPr bwMode="auto">
          <a:xfrm>
            <a:off x="5029200" y="109959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charset="0"/>
              <a:buChar char="n"/>
            </a:pPr>
            <a:r>
              <a:rPr lang="zh-CN" altLang="en-US" sz="2400" b="1" dirty="0">
                <a:latin typeface="宋体" panose="02010600030101010101" pitchFamily="2" charset="-122"/>
              </a:rPr>
              <a:t>自定义栈的用法</a:t>
            </a:r>
          </a:p>
          <a:p>
            <a:pPr>
              <a:lnSpc>
                <a:spcPct val="80000"/>
              </a:lnSpc>
              <a:spcBef>
                <a:spcPct val="0"/>
              </a:spcBef>
              <a:buSzPct val="90000"/>
              <a:buFont typeface="Arial" charset="0"/>
              <a:buNone/>
            </a:pPr>
            <a:endParaRPr lang="en-US" altLang="zh-CN" sz="1800" dirty="0">
              <a:latin typeface="宋体" panose="02010600030101010101" pitchFamily="2" charset="-122"/>
            </a:endParaRPr>
          </a:p>
          <a:p>
            <a:pPr>
              <a:spcBef>
                <a:spcPct val="0"/>
              </a:spcBef>
              <a:buSzPct val="90000"/>
              <a:buFont typeface="Arial" charset="0"/>
              <a:buNone/>
            </a:pPr>
            <a:r>
              <a:rPr lang="en-US" altLang="zh-CN" sz="1600" b="1" dirty="0">
                <a:latin typeface="Consolas" panose="020B0609020204030204" charset="0"/>
              </a:rPr>
              <a:t>&gt;&gt;&gt; import Stack</a:t>
            </a:r>
          </a:p>
          <a:p>
            <a:pPr>
              <a:spcBef>
                <a:spcPct val="0"/>
              </a:spcBef>
              <a:buSzPct val="90000"/>
              <a:buFont typeface="Arial" charset="0"/>
              <a:buNone/>
            </a:pPr>
            <a:r>
              <a:rPr lang="en-US" altLang="zh-CN" sz="1600" b="1" dirty="0">
                <a:latin typeface="Consolas" panose="020B0609020204030204" charset="0"/>
              </a:rPr>
              <a:t>&gt;&gt;&gt; x = </a:t>
            </a:r>
            <a:r>
              <a:rPr lang="en-US" altLang="zh-CN" sz="1600" b="1" dirty="0" err="1">
                <a:latin typeface="Consolas" panose="020B0609020204030204" charset="0"/>
              </a:rPr>
              <a:t>Stack.Stack</a:t>
            </a:r>
            <a:r>
              <a:rPr lang="en-US" altLang="zh-CN" sz="1600" b="1" dirty="0">
                <a:latin typeface="Consolas" panose="020B0609020204030204" charset="0"/>
              </a:rPr>
              <a:t>()</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x.pop</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x.showRemainderSpace</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Stack can still PUSH  9  elements.</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x.isEmpty</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False</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x.isFull</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False</a:t>
            </a:r>
          </a:p>
          <a:p>
            <a:pPr>
              <a:lnSpc>
                <a:spcPct val="80000"/>
              </a:lnSpc>
              <a:buSzPct val="90000"/>
              <a:buFont typeface="Wingdings" panose="05000000000000000000" pitchFamily="2" charset="2"/>
              <a:buChar char="•"/>
            </a:pPr>
            <a:endParaRPr lang="en-US" altLang="zh-CN" sz="1800" dirty="0">
              <a:latin typeface="宋体" panose="02010600030101010101" pitchFamily="2" charset="-122"/>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2" name="矩形 11"/>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24592467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98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998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9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98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9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98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998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占位符 118786"/>
          <p:cNvSpPr>
            <a:spLocks noGrp="1"/>
          </p:cNvSpPr>
          <p:nvPr>
            <p:ph idx="1"/>
          </p:nvPr>
        </p:nvSpPr>
        <p:spPr>
          <a:xfrm>
            <a:off x="1038268" y="149970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可直接使用列表来实现</a:t>
            </a:r>
          </a:p>
          <a:p>
            <a:pPr>
              <a:lnSpc>
                <a:spcPct val="80000"/>
              </a:lnSpc>
              <a:buSzPct val="90000"/>
              <a:buNone/>
            </a:pPr>
            <a:endParaRPr lang="en-US" altLang="zh-CN" sz="1500" dirty="0"/>
          </a:p>
          <a:p>
            <a:pPr>
              <a:lnSpc>
                <a:spcPct val="80000"/>
              </a:lnSpc>
              <a:buSzPct val="90000"/>
              <a:buNone/>
            </a:pPr>
            <a:r>
              <a:rPr lang="en-US" altLang="zh-CN" sz="1600" b="1" dirty="0">
                <a:latin typeface="Consolas" panose="020B0609020204030204" charset="0"/>
              </a:rPr>
              <a:t>&gt;&gt;&gt; linkTable = []</a:t>
            </a:r>
          </a:p>
          <a:p>
            <a:pPr>
              <a:lnSpc>
                <a:spcPct val="80000"/>
              </a:lnSpc>
              <a:buSzPct val="90000"/>
              <a:buNone/>
            </a:pPr>
            <a:r>
              <a:rPr lang="en-US" altLang="zh-CN" sz="1600" b="1" dirty="0">
                <a:latin typeface="Consolas" panose="020B0609020204030204" charset="0"/>
              </a:rPr>
              <a:t>&gt;&gt;&gt; linkTable.append(3)</a:t>
            </a:r>
          </a:p>
          <a:p>
            <a:pPr>
              <a:lnSpc>
                <a:spcPct val="80000"/>
              </a:lnSpc>
              <a:buSzPct val="90000"/>
              <a:buNone/>
            </a:pPr>
            <a:r>
              <a:rPr lang="en-US" altLang="zh-CN" sz="1600" b="1" dirty="0">
                <a:latin typeface="Consolas" panose="020B0609020204030204" charset="0"/>
              </a:rPr>
              <a:t>&gt;&gt;&gt; linkTable.append(5)</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a:p>
            <a:pPr>
              <a:lnSpc>
                <a:spcPct val="80000"/>
              </a:lnSpc>
              <a:buSzPct val="90000"/>
              <a:buNone/>
            </a:pPr>
            <a:r>
              <a:rPr lang="en-US" altLang="zh-CN" sz="1600" b="1" dirty="0">
                <a:latin typeface="Consolas" panose="020B0609020204030204" charset="0"/>
              </a:rPr>
              <a:t>&gt;&gt;&gt; linkTable.insert(1,4)</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4, 5]</a:t>
            </a:r>
          </a:p>
          <a:p>
            <a:pPr>
              <a:lnSpc>
                <a:spcPct val="80000"/>
              </a:lnSpc>
              <a:buSzPct val="90000"/>
              <a:buNone/>
            </a:pPr>
            <a:r>
              <a:rPr lang="en-US" altLang="zh-CN" sz="1600" b="1" dirty="0">
                <a:latin typeface="Consolas" panose="020B0609020204030204" charset="0"/>
              </a:rPr>
              <a:t>&gt;&gt;&gt; linkTable.remove(linkTable[1])</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92</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链表</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Linked List</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9472282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03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3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203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03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占位符 119810"/>
          <p:cNvSpPr>
            <a:spLocks noGrp="1"/>
          </p:cNvSpPr>
          <p:nvPr>
            <p:ph idx="1"/>
          </p:nvPr>
        </p:nvSpPr>
        <p:spPr/>
        <p:txBody>
          <a:bodyPr anchor="t"/>
          <a:lstStyle/>
          <a:p>
            <a:pPr>
              <a:buClr>
                <a:srgbClr val="FF0000"/>
              </a:buClr>
              <a:buSzPct val="90000"/>
              <a:buFont typeface="Wingdings" panose="05000000000000000000" pitchFamily="2" charset="2"/>
              <a:buChar char="n"/>
            </a:pPr>
            <a:r>
              <a:rPr lang="en-US" altLang="zh-CN" sz="2400" b="1" dirty="0"/>
              <a:t>使用代码中的类BinaryTree创建的对象不仅支持二叉树的创建以及前序遍历、中序遍历与后序遍历等三种常用的二叉树节点遍历方式，还支持二叉树中任意“子树”的遍历。</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BinaryTree: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value):</a:t>
            </a:r>
          </a:p>
          <a:p>
            <a:pPr>
              <a:buSzPct val="90000"/>
              <a:buNone/>
            </a:pPr>
            <a:r>
              <a:rPr lang="zh-CN" altLang="en-US" sz="1600" b="1" dirty="0">
                <a:latin typeface="Consolas" panose="020B0609020204030204" charset="0"/>
              </a:rPr>
              <a:t>        self.__left = None</a:t>
            </a:r>
          </a:p>
          <a:p>
            <a:pPr>
              <a:buSzPct val="90000"/>
              <a:buNone/>
            </a:pPr>
            <a:r>
              <a:rPr lang="zh-CN" altLang="en-US" sz="1600" b="1" dirty="0">
                <a:latin typeface="Consolas" panose="020B0609020204030204" charset="0"/>
              </a:rPr>
              <a:t>        self.__right =  None</a:t>
            </a:r>
          </a:p>
          <a:p>
            <a:pPr>
              <a:buSzPct val="90000"/>
              <a:buNone/>
            </a:pPr>
            <a:r>
              <a:rPr lang="zh-CN" altLang="en-US" sz="1600" b="1" dirty="0">
                <a:latin typeface="Consolas" panose="020B0609020204030204" charset="0"/>
              </a:rPr>
              <a:t>        self.__data = value</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insertLeftChild(self, value):  #创建左子树</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self.__left:</a:t>
            </a:r>
          </a:p>
          <a:p>
            <a:pPr>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__left child tree already exists.</a:t>
            </a:r>
            <a:r>
              <a:rPr lang="en-US" altLang="zh-CN" sz="1600" b="1" dirty="0">
                <a:latin typeface="Consolas" panose="020B0609020204030204" charset="0"/>
              </a:rPr>
              <a:t>'</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self.__left = BinaryTree(value)</a:t>
            </a:r>
          </a:p>
          <a:p>
            <a:pPr>
              <a:buSzPct val="90000"/>
              <a:buNone/>
            </a:pPr>
            <a:r>
              <a:rPr lang="zh-CN" altLang="en-US" sz="1600" b="1" dirty="0">
                <a:latin typeface="Consolas" panose="020B0609020204030204" charset="0"/>
              </a:rPr>
              <a:t>            return self.__left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93</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二叉树</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Binary  Tree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581345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5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305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05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05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05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05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05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402095" y="4840132"/>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insertRightChild(self, value): </a:t>
            </a:r>
            <a:r>
              <a:rPr lang="zh-CN" altLang="en-US" sz="1600" dirty="0">
                <a:solidFill>
                  <a:srgbClr val="0000FF"/>
                </a:solidFill>
                <a:latin typeface="Consolas" panose="020B0609020204030204" charset="0"/>
              </a:rPr>
              <a:t>#创建右子树</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print(</a:t>
            </a:r>
            <a:r>
              <a:rPr lang="en-US" altLang="zh-CN" sz="1600" dirty="0">
                <a:latin typeface="Consolas" panose="020B0609020204030204" charset="0"/>
              </a:rPr>
              <a:t>'</a:t>
            </a:r>
            <a:r>
              <a:rPr lang="zh-CN" altLang="en-US" sz="1600" dirty="0">
                <a:latin typeface="Consolas" panose="020B0609020204030204" charset="0"/>
              </a:rPr>
              <a:t>Right child tree already exists.</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else</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self.__right = BinaryTree(value)</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return</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94</a:t>
            </a:fld>
            <a:endParaRPr lang="zh-CN" altLang="en-US" dirty="0"/>
          </a:p>
        </p:txBody>
      </p:sp>
      <p:sp>
        <p:nvSpPr>
          <p:cNvPr id="5" name="内容占位符 2"/>
          <p:cNvSpPr txBox="1">
            <a:spLocks/>
          </p:cNvSpPr>
          <p:nvPr/>
        </p:nvSpPr>
        <p:spPr bwMode="auto">
          <a:xfrm>
            <a:off x="459589" y="938646"/>
            <a:ext cx="8229600" cy="31955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a:t>
            </a:r>
            <a:r>
              <a:rPr lang="zh-CN" altLang="en-US" sz="1800" dirty="0">
                <a:latin typeface="Consolas" panose="020B0609020204030204" charset="0"/>
              </a:rPr>
              <a:t>preOrder</a:t>
            </a:r>
            <a:r>
              <a:rPr lang="zh-CN" altLang="en-US" sz="1600" dirty="0">
                <a:latin typeface="Consolas" panose="020B0609020204030204" charset="0"/>
              </a:rPr>
              <a:t>(self):                 </a:t>
            </a:r>
            <a:r>
              <a:rPr lang="zh-CN" altLang="en-US" sz="1600" dirty="0">
                <a:solidFill>
                  <a:srgbClr val="0000FF"/>
                </a:solidFill>
                <a:latin typeface="Consolas" panose="020B0609020204030204" charset="0"/>
              </a:rPr>
              <a:t>#前序遍历</a:t>
            </a:r>
          </a:p>
          <a:p>
            <a:pPr marL="0" indent="0">
              <a:buSzPct val="90000"/>
              <a:buFont typeface="Arial" charset="0"/>
              <a:buNone/>
            </a:pPr>
            <a:r>
              <a:rPr lang="zh-CN" altLang="en-US" sz="1600" dirty="0">
                <a:latin typeface="Consolas" panose="020B0609020204030204" charset="0"/>
              </a:rPr>
              <a:t>        print(self.__data)              </a:t>
            </a:r>
            <a:r>
              <a:rPr lang="zh-CN" altLang="en-US" sz="1600" dirty="0">
                <a:solidFill>
                  <a:srgbClr val="0000FF"/>
                </a:solidFill>
                <a:latin typeface="Consolas" panose="020B0609020204030204" charset="0"/>
              </a:rPr>
              <a:t>#输出根节点的值</a:t>
            </a:r>
          </a:p>
          <a:p>
            <a:pPr marL="0" indent="0">
              <a:buSzPct val="90000"/>
              <a:buFont typeface="Arial" charset="0"/>
              <a:buNone/>
            </a:pPr>
            <a:r>
              <a:rPr lang="zh-CN" altLang="en-US" sz="1600" dirty="0">
                <a:latin typeface="Consolas" panose="020B0609020204030204" charset="0"/>
              </a:rPr>
              <a:t>        if self.__left:</a:t>
            </a:r>
          </a:p>
          <a:p>
            <a:pPr marL="0" indent="0">
              <a:buSzPct val="90000"/>
              <a:buFont typeface="Arial" charset="0"/>
              <a:buNone/>
            </a:pPr>
            <a:r>
              <a:rPr lang="zh-CN" altLang="en-US" sz="1600" dirty="0">
                <a:latin typeface="Consolas" panose="020B0609020204030204" charset="0"/>
              </a:rPr>
              <a:t>            self.__left.preOrder()      </a:t>
            </a:r>
            <a:r>
              <a:rPr lang="zh-CN" altLang="en-US" sz="1600" dirty="0">
                <a:solidFill>
                  <a:srgbClr val="0000FF"/>
                </a:solidFill>
                <a:latin typeface="Consolas" panose="020B0609020204030204" charset="0"/>
              </a:rPr>
              <a:t>#遍历左子树</a:t>
            </a:r>
          </a:p>
          <a:p>
            <a:pPr marL="0" indent="0">
              <a:buSzPct val="90000"/>
              <a:buFont typeface="Arial" charset="0"/>
              <a:buNone/>
            </a:pPr>
            <a:r>
              <a:rPr lang="zh-CN" altLang="en-US" sz="1600" dirty="0">
                <a:latin typeface="Consolas" panose="020B0609020204030204" charset="0"/>
              </a:rPr>
              <a:t>        if self.__right:</a:t>
            </a:r>
          </a:p>
          <a:p>
            <a:pPr marL="0" indent="0">
              <a:buSzPct val="90000"/>
              <a:buFont typeface="Arial" charset="0"/>
              <a:buNone/>
            </a:pPr>
            <a:r>
              <a:rPr lang="zh-CN" altLang="en-US" sz="1600" dirty="0">
                <a:latin typeface="Consolas" panose="020B0609020204030204" charset="0"/>
              </a:rPr>
              <a:t>            self.__right.preOrder()     </a:t>
            </a:r>
            <a:r>
              <a:rPr lang="zh-CN" altLang="en-US" sz="1600" dirty="0">
                <a:solidFill>
                  <a:srgbClr val="0000FF"/>
                </a:solidFill>
                <a:latin typeface="Consolas" panose="020B0609020204030204" charset="0"/>
              </a:rPr>
              <a:t>#遍历右子树</a:t>
            </a:r>
          </a:p>
          <a:p>
            <a:pPr marL="0" indent="0">
              <a:lnSpc>
                <a:spcPts val="1500"/>
              </a:lnSpc>
              <a:spcBef>
                <a:spcPts val="0"/>
              </a:spcBef>
              <a:buSzPct val="90000"/>
              <a:buFont typeface="Arial" charset="0"/>
              <a:buNone/>
            </a:pPr>
            <a:endParaRPr lang="zh-CN" altLang="en-US" sz="1600" dirty="0">
              <a:latin typeface="Consolas" panose="020B0609020204030204" charset="0"/>
            </a:endParaRP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postOrder(self):                </a:t>
            </a:r>
            <a:r>
              <a:rPr lang="zh-CN" altLang="en-US" sz="1600" dirty="0">
                <a:solidFill>
                  <a:srgbClr val="0000FF"/>
                </a:solidFill>
                <a:latin typeface="Consolas" panose="020B0609020204030204" charset="0"/>
              </a:rPr>
              <a:t>#后序遍历</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Font typeface="Arial" charset="0"/>
              <a:buNone/>
            </a:pPr>
            <a:r>
              <a:rPr lang="zh-CN" altLang="en-US" sz="1600" dirty="0">
                <a:latin typeface="Consolas" panose="020B0609020204030204" charset="0"/>
              </a:rPr>
              <a:t>            self.__left.postOrder()</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Font typeface="Arial" charset="0"/>
              <a:buNone/>
            </a:pPr>
            <a:r>
              <a:rPr lang="zh-CN" altLang="en-US" sz="1600" dirty="0">
                <a:latin typeface="Consolas" panose="020B0609020204030204" charset="0"/>
              </a:rPr>
              <a:t>            self.__right.postOrder()</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1858410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08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08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46620" y="2348880"/>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inOrder(self):          </a:t>
            </a:r>
            <a:r>
              <a:rPr lang="zh-CN" altLang="en-US" sz="1600" dirty="0">
                <a:solidFill>
                  <a:srgbClr val="0000FF"/>
                </a:solidFill>
                <a:latin typeface="Consolas" panose="020B0609020204030204" charset="0"/>
              </a:rPr>
              <a:t>#中序遍历</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None/>
            </a:pPr>
            <a:r>
              <a:rPr lang="zh-CN" altLang="en-US" sz="1600" dirty="0">
                <a:latin typeface="Consolas" panose="020B0609020204030204" charset="0"/>
              </a:rPr>
              <a:t>            self.__left.inOrder()</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self.__right.inOrder()</a:t>
            </a:r>
          </a:p>
          <a:p>
            <a:pPr marL="0" indent="0">
              <a:buSzPct val="90000"/>
              <a:buNone/>
            </a:pPr>
            <a:endParaRPr lang="zh-CN" altLang="en-US" sz="1600" dirty="0">
              <a:latin typeface="Consolas" panose="020B0609020204030204" charset="0"/>
            </a:endParaRPr>
          </a:p>
          <a:p>
            <a:pPr marL="0" indent="0">
              <a:buSzPct val="90000"/>
              <a:buNone/>
            </a:pPr>
            <a:r>
              <a:rPr lang="zh-CN" altLang="en-US" sz="1600" dirty="0">
                <a:solidFill>
                  <a:srgbClr val="0000FF"/>
                </a:solidFill>
                <a:latin typeface="Consolas" panose="020B0609020204030204" charset="0"/>
              </a:rPr>
              <a:t>     if</a:t>
            </a:r>
            <a:r>
              <a:rPr lang="zh-CN" altLang="en-US" sz="1600" dirty="0">
                <a:latin typeface="Consolas" panose="020B0609020204030204" charset="0"/>
              </a:rPr>
              <a:t> __name__ == </a:t>
            </a:r>
            <a:r>
              <a:rPr lang="en-US" altLang="zh-CN" sz="1600" dirty="0">
                <a:latin typeface="Consolas" panose="020B0609020204030204" charset="0"/>
              </a:rPr>
              <a:t>'</a:t>
            </a:r>
            <a:r>
              <a:rPr lang="zh-CN" altLang="en-US" sz="1600" dirty="0">
                <a:latin typeface="Consolas" panose="020B0609020204030204" charset="0"/>
              </a:rPr>
              <a:t>__main__</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Please use me as a module.</a:t>
            </a:r>
            <a:r>
              <a:rPr lang="en-US" altLang="zh-CN" sz="1600" dirty="0">
                <a:latin typeface="Consolas" panose="020B0609020204030204" charset="0"/>
              </a:rPr>
              <a:t>'</a:t>
            </a:r>
            <a:r>
              <a:rPr lang="zh-CN" altLang="en-US" sz="1600"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95</a:t>
            </a:fld>
            <a:endParaRPr lang="zh-CN" altLang="en-US" dirty="0"/>
          </a:p>
        </p:txBody>
      </p:sp>
      <p:sp>
        <p:nvSpPr>
          <p:cNvPr id="6" name="文本占位符 120834"/>
          <p:cNvSpPr txBox="1">
            <a:spLocks/>
          </p:cNvSpPr>
          <p:nvPr/>
        </p:nvSpPr>
        <p:spPr bwMode="auto">
          <a:xfrm>
            <a:off x="5029200" y="121901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2400" b="1" dirty="0">
                <a:latin typeface="宋体" panose="02010600030101010101" pitchFamily="2" charset="-122"/>
              </a:rPr>
              <a:t>自定义二叉树用法</a:t>
            </a:r>
          </a:p>
          <a:p>
            <a:pPr marL="1905" indent="-344805">
              <a:lnSpc>
                <a:spcPct val="80000"/>
              </a:lnSpc>
              <a:buSzPct val="90000"/>
              <a:buFont typeface="Arial" charset="0"/>
              <a:buNone/>
            </a:pPr>
            <a:endParaRPr lang="en-US" altLang="zh-CN" sz="1400" dirty="0">
              <a:latin typeface="宋体" panose="02010600030101010101" pitchFamily="2" charset="-122"/>
            </a:endParaRPr>
          </a:p>
          <a:p>
            <a:pPr marL="1905" indent="-344805">
              <a:buSzPct val="90000"/>
              <a:buFont typeface="Arial" charset="0"/>
              <a:buNone/>
            </a:pPr>
            <a:r>
              <a:rPr lang="en-US" altLang="zh-CN" sz="1400" dirty="0">
                <a:latin typeface="Consolas" panose="020B0609020204030204" charset="0"/>
              </a:rPr>
              <a:t>&gt;&gt;&gt; import </a:t>
            </a:r>
            <a:r>
              <a:rPr lang="en-US" altLang="zh-CN" sz="1400" dirty="0" err="1">
                <a:latin typeface="Consolas" panose="020B0609020204030204" charset="0"/>
              </a:rPr>
              <a:t>BinaryTree</a:t>
            </a:r>
            <a:endParaRPr lang="en-US" altLang="zh-CN" sz="1400" dirty="0">
              <a:latin typeface="Consolas" panose="020B0609020204030204" charset="0"/>
            </a:endParaRPr>
          </a:p>
          <a:p>
            <a:pPr marL="1905" indent="-344805">
              <a:buSzPct val="90000"/>
              <a:buFont typeface="Arial" charset="0"/>
              <a:buNone/>
            </a:pPr>
            <a:r>
              <a:rPr lang="en-US" altLang="zh-CN" sz="1400" dirty="0">
                <a:latin typeface="Consolas" panose="020B0609020204030204" charset="0"/>
              </a:rPr>
              <a:t>&gt;&gt;&gt; root = </a:t>
            </a:r>
            <a:r>
              <a:rPr lang="en-US" altLang="zh-CN" sz="1400" dirty="0" err="1">
                <a:latin typeface="Consolas" panose="020B0609020204030204" charset="0"/>
              </a:rPr>
              <a:t>BinaryTree.BinaryTree</a:t>
            </a:r>
            <a:r>
              <a:rPr lang="en-US" altLang="zh-CN" sz="1400" dirty="0">
                <a:latin typeface="Consolas" panose="020B0609020204030204" charset="0"/>
              </a:rPr>
              <a:t>('root')</a:t>
            </a:r>
          </a:p>
          <a:p>
            <a:pPr marL="1905" indent="-344805">
              <a:buSzPct val="90000"/>
              <a:buFont typeface="Arial" charset="0"/>
              <a:buNone/>
            </a:pPr>
            <a:r>
              <a:rPr lang="en-US" altLang="zh-CN" sz="1400" dirty="0">
                <a:latin typeface="Consolas" panose="020B0609020204030204" charset="0"/>
              </a:rPr>
              <a:t>&gt;&gt;&gt; b = </a:t>
            </a:r>
            <a:r>
              <a:rPr lang="en-US" altLang="zh-CN" sz="1400" dirty="0" err="1">
                <a:latin typeface="Consolas" panose="020B0609020204030204" charset="0"/>
              </a:rPr>
              <a:t>root.insertRightChild</a:t>
            </a:r>
            <a:r>
              <a:rPr lang="en-US" altLang="zh-CN" sz="1400" dirty="0">
                <a:latin typeface="Consolas" panose="020B0609020204030204" charset="0"/>
              </a:rPr>
              <a:t>('B')</a:t>
            </a:r>
          </a:p>
          <a:p>
            <a:pPr marL="1905" indent="-344805">
              <a:buSzPct val="90000"/>
              <a:buFont typeface="Arial" charset="0"/>
              <a:buNone/>
            </a:pPr>
            <a:r>
              <a:rPr lang="en-US" altLang="zh-CN" sz="1400" dirty="0">
                <a:latin typeface="Consolas" panose="020B0609020204030204" charset="0"/>
              </a:rPr>
              <a:t>&gt;&gt;&gt; a = </a:t>
            </a:r>
            <a:r>
              <a:rPr lang="en-US" altLang="zh-CN" sz="1400" dirty="0" err="1">
                <a:latin typeface="Consolas" panose="020B0609020204030204" charset="0"/>
              </a:rPr>
              <a:t>root.insertLeftChild</a:t>
            </a:r>
            <a:r>
              <a:rPr lang="en-US" altLang="zh-CN" sz="1400" dirty="0">
                <a:latin typeface="Consolas" panose="020B0609020204030204" charset="0"/>
              </a:rPr>
              <a:t>('A')</a:t>
            </a:r>
          </a:p>
          <a:p>
            <a:pPr marL="1905" indent="-344805">
              <a:buSzPct val="90000"/>
              <a:buFont typeface="Arial" charset="0"/>
              <a:buNone/>
            </a:pPr>
            <a:r>
              <a:rPr lang="en-US" altLang="zh-CN" sz="1400" dirty="0">
                <a:latin typeface="Consolas" panose="020B0609020204030204" charset="0"/>
              </a:rPr>
              <a:t>&gt;&gt;&gt; c = </a:t>
            </a:r>
            <a:r>
              <a:rPr lang="en-US" altLang="zh-CN" sz="1400" dirty="0" err="1">
                <a:latin typeface="Consolas" panose="020B0609020204030204" charset="0"/>
              </a:rPr>
              <a:t>a.insertLeftChild</a:t>
            </a:r>
            <a:r>
              <a:rPr lang="en-US" altLang="zh-CN" sz="1400" dirty="0">
                <a:latin typeface="Consolas" panose="020B0609020204030204" charset="0"/>
              </a:rPr>
              <a:t>('C')</a:t>
            </a:r>
          </a:p>
          <a:p>
            <a:pPr marL="1905" indent="-344805">
              <a:buSzPct val="90000"/>
              <a:buFont typeface="Arial" charset="0"/>
              <a:buNone/>
            </a:pPr>
            <a:r>
              <a:rPr lang="en-US" altLang="zh-CN" sz="1400" dirty="0">
                <a:latin typeface="Consolas" panose="020B0609020204030204" charset="0"/>
              </a:rPr>
              <a:t>&gt;&gt;&gt; d = </a:t>
            </a:r>
            <a:r>
              <a:rPr lang="en-US" altLang="zh-CN" sz="1400" dirty="0" err="1">
                <a:latin typeface="Consolas" panose="020B0609020204030204" charset="0"/>
              </a:rPr>
              <a:t>c.insertRightChild</a:t>
            </a:r>
            <a:r>
              <a:rPr lang="en-US" altLang="zh-CN" sz="1400" dirty="0">
                <a:latin typeface="Consolas" panose="020B0609020204030204" charset="0"/>
              </a:rPr>
              <a:t>('D')</a:t>
            </a:r>
          </a:p>
          <a:p>
            <a:pPr marL="1905" indent="-344805">
              <a:buSzPct val="90000"/>
              <a:buFont typeface="Arial" charset="0"/>
              <a:buNone/>
            </a:pPr>
            <a:r>
              <a:rPr lang="en-US" altLang="zh-CN" sz="1400" dirty="0">
                <a:latin typeface="Consolas" panose="020B0609020204030204" charset="0"/>
              </a:rPr>
              <a:t>&gt;&gt;&gt; e = </a:t>
            </a:r>
            <a:r>
              <a:rPr lang="en-US" altLang="zh-CN" sz="1400" dirty="0" err="1">
                <a:latin typeface="Consolas" panose="020B0609020204030204" charset="0"/>
              </a:rPr>
              <a:t>b.insertRightChild</a:t>
            </a:r>
            <a:r>
              <a:rPr lang="en-US" altLang="zh-CN" sz="1400" dirty="0">
                <a:latin typeface="Consolas" panose="020B0609020204030204" charset="0"/>
              </a:rPr>
              <a:t>('E')</a:t>
            </a:r>
          </a:p>
          <a:p>
            <a:pPr marL="1905" indent="-344805">
              <a:buSzPct val="90000"/>
              <a:buFont typeface="Arial" charset="0"/>
              <a:buNone/>
            </a:pPr>
            <a:r>
              <a:rPr lang="en-US" altLang="zh-CN" sz="1400" dirty="0">
                <a:latin typeface="Consolas" panose="020B0609020204030204" charset="0"/>
              </a:rPr>
              <a:t>&gt;&gt;&gt; f = </a:t>
            </a:r>
            <a:r>
              <a:rPr lang="en-US" altLang="zh-CN" sz="1400" dirty="0" err="1">
                <a:latin typeface="Consolas" panose="020B0609020204030204" charset="0"/>
              </a:rPr>
              <a:t>e.insertLeftChild</a:t>
            </a:r>
            <a:r>
              <a:rPr lang="en-US" altLang="zh-CN" sz="1400" dirty="0">
                <a:latin typeface="Consolas" panose="020B0609020204030204" charset="0"/>
              </a:rPr>
              <a:t>('F')</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root.inOrder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C  D  A  root  B  F  E</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root.postOrder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D  C  A  F  E  B  root</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b.inOrder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B  F  E</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288032" y="1302602"/>
            <a:ext cx="4572000" cy="646331"/>
          </a:xfrm>
          <a:prstGeom prst="rect">
            <a:avLst/>
          </a:prstGeom>
        </p:spPr>
        <p:txBody>
          <a:bodyPr>
            <a:spAutoFit/>
          </a:bodyPr>
          <a:lstStyle/>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def</a:t>
            </a:r>
            <a:r>
              <a:rPr lang="zh-CN" altLang="en-US" dirty="0">
                <a:latin typeface="Consolas" panose="020B0609020204030204" charset="0"/>
              </a:rPr>
              <a:t> show(self):</a:t>
            </a:r>
          </a:p>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print</a:t>
            </a:r>
            <a:r>
              <a:rPr lang="zh-CN" altLang="en-US" dirty="0">
                <a:latin typeface="Consolas" panose="020B0609020204030204" charset="0"/>
              </a:rPr>
              <a:t>(self.__data)</a:t>
            </a:r>
            <a:endParaRPr lang="zh-CN" altLang="en-US" dirty="0"/>
          </a:p>
        </p:txBody>
      </p:sp>
    </p:spTree>
    <p:extLst>
      <p:ext uri="{BB962C8B-B14F-4D97-AF65-F5344CB8AC3E}">
        <p14:creationId xmlns:p14="http://schemas.microsoft.com/office/powerpoint/2010/main" val="132644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613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13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3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13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build="p"/>
      <p:bldP spid="6" grpId="0"/>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文本占位符 121858"/>
          <p:cNvSpPr>
            <a:spLocks noGrp="1"/>
          </p:cNvSpPr>
          <p:nvPr>
            <p:ph idx="1"/>
          </p:nvPr>
        </p:nvSpPr>
        <p:spPr>
          <a:xfrm>
            <a:off x="925648" y="1441646"/>
            <a:ext cx="8229600" cy="4678451"/>
          </a:xfrm>
        </p:spPr>
        <p:txBody>
          <a:bodyPr anchor="t"/>
          <a:lstStyle/>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searchPath(graph, start, end):</a:t>
            </a:r>
          </a:p>
          <a:p>
            <a:pPr>
              <a:buSzPct val="90000"/>
              <a:buNone/>
            </a:pPr>
            <a:r>
              <a:rPr lang="en-US" altLang="zh-CN" sz="1600" dirty="0">
                <a:latin typeface="Consolas" panose="020B0609020204030204" charset="0"/>
              </a:rPr>
              <a:t>    results = []</a:t>
            </a:r>
          </a:p>
          <a:p>
            <a:pPr>
              <a:buSzPct val="90000"/>
              <a:buNone/>
            </a:pPr>
            <a:r>
              <a:rPr lang="en-US" altLang="zh-CN" sz="1600" dirty="0">
                <a:latin typeface="Consolas" panose="020B0609020204030204" charset="0"/>
              </a:rPr>
              <a:t>    __generatePath(graph, [start], end, results)</a:t>
            </a:r>
          </a:p>
          <a:p>
            <a:pPr>
              <a:buSzPct val="90000"/>
              <a:buNone/>
            </a:pPr>
            <a:r>
              <a:rPr lang="en-US" altLang="zh-CN" sz="1600" dirty="0">
                <a:latin typeface="Consolas" panose="020B0609020204030204" charset="0"/>
              </a:rPr>
              <a:t>    results.sort(key = lambda x:len(x))</a:t>
            </a:r>
          </a:p>
          <a:p>
            <a:pPr>
              <a:buSzPct val="90000"/>
              <a:buNone/>
            </a:pPr>
            <a:r>
              <a:rPr lang="en-US" altLang="zh-CN" sz="1600" dirty="0">
                <a:latin typeface="Consolas" panose="020B0609020204030204" charset="0"/>
              </a:rPr>
              <a:t>    return results</a:t>
            </a:r>
          </a:p>
          <a:p>
            <a:pPr>
              <a:buSzPct val="90000"/>
              <a:buNone/>
            </a:pPr>
            <a:endParaRPr lang="en-US" altLang="zh-CN" sz="1600" dirty="0">
              <a:latin typeface="Consolas" panose="020B0609020204030204" charset="0"/>
            </a:endParaRPr>
          </a:p>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__generatePath(graph, path, end, results):</a:t>
            </a:r>
          </a:p>
          <a:p>
            <a:pPr>
              <a:buSzPct val="90000"/>
              <a:buNone/>
            </a:pPr>
            <a:r>
              <a:rPr lang="en-US" altLang="zh-CN" sz="1600" dirty="0">
                <a:latin typeface="Consolas" panose="020B0609020204030204" charset="0"/>
              </a:rPr>
              <a:t>    current = path[-1]</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current == end:</a:t>
            </a:r>
          </a:p>
          <a:p>
            <a:pPr>
              <a:buSzPct val="90000"/>
              <a:buNone/>
            </a:pPr>
            <a:r>
              <a:rPr lang="en-US" altLang="zh-CN" sz="1600" dirty="0">
                <a:latin typeface="Consolas" panose="020B0609020204030204" charset="0"/>
              </a:rPr>
              <a:t>        results.append(path)</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else</a:t>
            </a:r>
            <a:r>
              <a:rPr lang="en-US" altLang="zh-CN" sz="1600" dirty="0">
                <a:latin typeface="Consolas" panose="020B0609020204030204" charset="0"/>
              </a:rPr>
              <a: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for</a:t>
            </a:r>
            <a:r>
              <a:rPr lang="en-US" altLang="zh-CN" sz="1600" dirty="0">
                <a:latin typeface="Consolas" panose="020B0609020204030204" charset="0"/>
              </a:rPr>
              <a:t> n in graph[current]: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n not in path:</a:t>
            </a:r>
          </a:p>
          <a:p>
            <a:pPr>
              <a:buSzPct val="90000"/>
              <a:buNone/>
            </a:pPr>
            <a:r>
              <a:rPr lang="en-US" altLang="zh-CN" sz="1600" dirty="0">
                <a:latin typeface="Consolas" panose="020B0609020204030204" charset="0"/>
              </a:rPr>
              <a:t>                #path.append(n)</a:t>
            </a:r>
          </a:p>
          <a:p>
            <a:pPr>
              <a:buSzPct val="90000"/>
              <a:buNone/>
            </a:pPr>
            <a:r>
              <a:rPr lang="en-US" altLang="zh-CN" sz="1600" dirty="0">
                <a:latin typeface="Consolas" panose="020B0609020204030204" charset="0"/>
              </a:rPr>
              <a:t>                __generatePath(graph, path + [n], end, results)</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96</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15513352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17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17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817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2"/>
          <p:cNvSpPr>
            <a:spLocks noGrp="1"/>
          </p:cNvSpPr>
          <p:nvPr>
            <p:ph idx="1"/>
          </p:nvPr>
        </p:nvSpPr>
        <p:spPr>
          <a:xfrm>
            <a:off x="929525" y="1470674"/>
            <a:ext cx="8229600" cy="4678451"/>
          </a:xfrm>
        </p:spPr>
        <p:txBody>
          <a:bodyPr anchor="t"/>
          <a:lstStyle/>
          <a:p>
            <a:pPr marL="0" indent="0">
              <a:buSzPct val="90000"/>
              <a:buNone/>
            </a:pPr>
            <a:r>
              <a:rPr lang="zh-CN" altLang="en-US" sz="1400" dirty="0">
                <a:solidFill>
                  <a:srgbClr val="0000FF"/>
                </a:solidFill>
                <a:latin typeface="Consolas" panose="020B0609020204030204" charset="0"/>
              </a:rPr>
              <a:t>def</a:t>
            </a:r>
            <a:r>
              <a:rPr lang="zh-CN" altLang="en-US" sz="1400" dirty="0">
                <a:latin typeface="Consolas" panose="020B0609020204030204" charset="0"/>
              </a:rPr>
              <a:t> showPath(results):</a:t>
            </a:r>
          </a:p>
          <a:p>
            <a:pPr marL="0" indent="0">
              <a:buSzPct val="90000"/>
              <a:buNone/>
            </a:pPr>
            <a:r>
              <a:rPr lang="zh-CN" altLang="en-US" sz="1400" dirty="0">
                <a:latin typeface="Consolas" panose="020B0609020204030204" charset="0"/>
              </a:rPr>
              <a:t>    print(</a:t>
            </a:r>
            <a:r>
              <a:rPr lang="en-US" altLang="zh-CN" sz="1400" dirty="0">
                <a:latin typeface="Consolas" panose="020B0609020204030204" charset="0"/>
              </a:rPr>
              <a:t>'</a:t>
            </a:r>
            <a:r>
              <a:rPr lang="zh-CN" altLang="en-US" sz="1400" dirty="0">
                <a:latin typeface="Consolas" panose="020B0609020204030204" charset="0"/>
              </a:rPr>
              <a:t>The path from </a:t>
            </a:r>
            <a:r>
              <a:rPr lang="en-US" altLang="zh-CN" sz="1400" dirty="0">
                <a:latin typeface="Consolas" panose="020B0609020204030204" charset="0"/>
              </a:rPr>
              <a:t>'</a:t>
            </a:r>
            <a:r>
              <a:rPr lang="zh-CN" altLang="en-US" sz="1400" dirty="0">
                <a:latin typeface="Consolas" panose="020B0609020204030204" charset="0"/>
              </a:rPr>
              <a:t>,results[0][0], </a:t>
            </a:r>
            <a:r>
              <a:rPr lang="en-US" altLang="zh-CN" sz="1400" dirty="0">
                <a:latin typeface="Consolas" panose="020B0609020204030204" charset="0"/>
              </a:rPr>
              <a:t>'</a:t>
            </a:r>
            <a:r>
              <a:rPr lang="zh-CN" altLang="en-US" sz="1400" dirty="0">
                <a:latin typeface="Consolas" panose="020B0609020204030204" charset="0"/>
              </a:rPr>
              <a:t> to </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results[0][-1], </a:t>
            </a:r>
            <a:r>
              <a:rPr lang="en-US" altLang="zh-CN" sz="1400" dirty="0">
                <a:latin typeface="Consolas" panose="020B0609020204030204" charset="0"/>
              </a:rPr>
              <a:t>'</a:t>
            </a:r>
            <a:r>
              <a:rPr lang="zh-CN" altLang="en-US" sz="1400" dirty="0">
                <a:latin typeface="Consolas" panose="020B0609020204030204" charset="0"/>
              </a:rPr>
              <a:t> is:</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for path in results:</a:t>
            </a:r>
          </a:p>
          <a:p>
            <a:pPr marL="0" indent="0">
              <a:buSzPct val="90000"/>
              <a:buNone/>
            </a:pPr>
            <a:r>
              <a:rPr lang="zh-CN" altLang="en-US" sz="1400" dirty="0">
                <a:latin typeface="Consolas" panose="020B0609020204030204" charset="0"/>
              </a:rPr>
              <a:t>        print(path)</a:t>
            </a:r>
            <a:endParaRPr lang="en-US" altLang="zh-CN" sz="1400" dirty="0">
              <a:latin typeface="Consolas" panose="020B0609020204030204" charset="0"/>
            </a:endParaRPr>
          </a:p>
          <a:p>
            <a:pPr marL="0" indent="0">
              <a:buSzPct val="90000"/>
              <a:buNone/>
            </a:pPr>
            <a:endParaRPr lang="zh-CN" altLang="en-US" sz="1400" dirty="0">
              <a:latin typeface="Consolas" panose="020B0609020204030204" charset="0"/>
            </a:endParaRPr>
          </a:p>
          <a:p>
            <a:pPr marL="0" indent="0">
              <a:buSzPct val="90000"/>
              <a:buNone/>
            </a:pPr>
            <a:r>
              <a:rPr lang="zh-CN" altLang="en-US" sz="1400" dirty="0">
                <a:solidFill>
                  <a:srgbClr val="0000FF"/>
                </a:solidFill>
                <a:latin typeface="Consolas" panose="020B0609020204030204" charset="0"/>
              </a:rPr>
              <a:t>if</a:t>
            </a:r>
            <a:r>
              <a:rPr lang="zh-CN" altLang="en-US" sz="1400" dirty="0">
                <a:latin typeface="Consolas" panose="020B0609020204030204" charset="0"/>
              </a:rPr>
              <a:t> __name__ == </a:t>
            </a:r>
            <a:r>
              <a:rPr lang="en-US" altLang="zh-CN" sz="1400" dirty="0">
                <a:latin typeface="Consolas" panose="020B0609020204030204" charset="0"/>
              </a:rPr>
              <a:t>'</a:t>
            </a:r>
            <a:r>
              <a:rPr lang="zh-CN" altLang="en-US" sz="1400" dirty="0">
                <a:latin typeface="Consolas" panose="020B0609020204030204" charset="0"/>
              </a:rPr>
              <a:t>__main__</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graph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F</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F</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r1 = searchPath(graph,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showPath(r1)</a:t>
            </a:r>
          </a:p>
          <a:p>
            <a:pPr marL="0" indent="0">
              <a:buSzPct val="90000"/>
              <a:buNone/>
            </a:pPr>
            <a:r>
              <a:rPr lang="zh-CN" altLang="en-US" sz="1400" dirty="0">
                <a:latin typeface="Consolas" panose="020B0609020204030204" charset="0"/>
              </a:rPr>
              <a:t>    r2 = searchPath(graph,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showPath(r2)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97</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835202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20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20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920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20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2">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920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itchFamily="18" charset="0"/>
                  <a:ea typeface="黑体" pitchFamily="49" charset="-122"/>
                </a:rPr>
                <a:t>1.6  </a:t>
              </a:r>
              <a:r>
                <a:rPr lang="zh-CN" altLang="en-US" sz="3600"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5769528"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可变序列：列表、字典、集合</a:t>
            </a:r>
            <a:endParaRPr lang="en-US" altLang="zh-CN" sz="2400" b="1" dirty="0"/>
          </a:p>
          <a:p>
            <a:pPr>
              <a:spcBef>
                <a:spcPts val="600"/>
              </a:spcBef>
              <a:spcAft>
                <a:spcPts val="600"/>
              </a:spcAft>
              <a:buClr>
                <a:srgbClr val="FF0000"/>
              </a:buClr>
              <a:buFont typeface="Wingdings" pitchFamily="2" charset="2"/>
              <a:buChar char="Ø"/>
            </a:pPr>
            <a:r>
              <a:rPr lang="zh-CN" altLang="en-US" sz="2400" b="1" dirty="0"/>
              <a:t> 不可变序列</a:t>
            </a:r>
            <a:r>
              <a:rPr lang="en-US" altLang="zh-CN" sz="2400" b="1" dirty="0"/>
              <a:t>: </a:t>
            </a:r>
            <a:r>
              <a:rPr lang="zh-CN" altLang="en-US" sz="2400" b="1" dirty="0"/>
              <a:t>元组、字符串、</a:t>
            </a:r>
            <a:r>
              <a:rPr lang="en-US" altLang="zh-CN" sz="2400" b="1" dirty="0"/>
              <a:t>zip</a:t>
            </a:r>
            <a:r>
              <a:rPr lang="zh-CN" altLang="en-US" sz="2400" b="1" dirty="0"/>
              <a:t>等对象</a:t>
            </a:r>
            <a:endParaRPr lang="zh-CN" altLang="en-US" sz="2400" b="1" dirty="0">
              <a:solidFill>
                <a:srgbClr val="FF0000"/>
              </a:solidFill>
              <a:latin typeface="Times New Roman" pitchFamily="18" charset="0"/>
              <a:ea typeface="黑体" pitchFamily="49" charset="-122"/>
            </a:endParaRPr>
          </a:p>
        </p:txBody>
      </p:sp>
      <p:sp>
        <p:nvSpPr>
          <p:cNvPr id="24" name="矩形 23"/>
          <p:cNvSpPr/>
          <p:nvPr/>
        </p:nvSpPr>
        <p:spPr>
          <a:xfrm>
            <a:off x="1465147" y="2843643"/>
            <a:ext cx="7301999" cy="461665"/>
          </a:xfrm>
          <a:prstGeom prst="rect">
            <a:avLst/>
          </a:prstGeom>
        </p:spPr>
        <p:txBody>
          <a:bodyPr wrap="none">
            <a:spAutoFit/>
          </a:bodyPr>
          <a:lstStyle/>
          <a:p>
            <a:pPr>
              <a:buClr>
                <a:srgbClr val="FF0000"/>
              </a:buClr>
              <a:buFont typeface="Wingdings" pitchFamily="2" charset="2"/>
              <a:buChar char="Ø"/>
            </a:pPr>
            <a:r>
              <a:rPr lang="en-US" altLang="zh-CN" sz="2400" b="1" dirty="0"/>
              <a:t> </a:t>
            </a:r>
            <a:r>
              <a:rPr lang="zh-CN" altLang="en-US" sz="2400" b="1" dirty="0"/>
              <a:t>复杂数据结构：堆、队列、栈、链表、二叉树、图</a:t>
            </a:r>
            <a:endParaRPr lang="en-US" altLang="zh-CN" sz="2400" b="1" dirty="0"/>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如何编写复杂数据结构的</a:t>
            </a:r>
            <a:r>
              <a:rPr lang="en-US" altLang="zh-CN" sz="2200" dirty="0">
                <a:latin typeface="Times New Roman" pitchFamily="18" charset="0"/>
                <a:ea typeface="黑体" pitchFamily="49" charset="-122"/>
              </a:rPr>
              <a:t>Python</a:t>
            </a:r>
            <a:r>
              <a:rPr lang="zh-CN" altLang="en-US" sz="2200" dirty="0">
                <a:latin typeface="Times New Roman" pitchFamily="18" charset="0"/>
                <a:ea typeface="黑体" pitchFamily="49" charset="-122"/>
              </a:rPr>
              <a:t>代码？</a:t>
            </a:r>
            <a:r>
              <a:rPr lang="en-US" altLang="zh-CN" sz="2200" dirty="0">
                <a:latin typeface="Times New Roman" pitchFamily="18" charset="0"/>
                <a:ea typeface="黑体" pitchFamily="49" charset="-122"/>
              </a:rPr>
              <a:t> </a:t>
            </a:r>
          </a:p>
          <a:p>
            <a:pPr>
              <a:spcBef>
                <a:spcPts val="1200"/>
              </a:spcBef>
              <a:buClr>
                <a:srgbClr val="FF0000"/>
              </a:buClr>
            </a:pP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98</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99</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2, 2,1]&quot;]}]"/>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14952</TotalTime>
  <Words>14873</Words>
  <Application>Microsoft Office PowerPoint</Application>
  <PresentationFormat>全屏显示(4:3)</PresentationFormat>
  <Paragraphs>1854</Paragraphs>
  <Slides>99</Slides>
  <Notes>18</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99</vt:i4>
      </vt:variant>
    </vt:vector>
  </HeadingPairs>
  <TitlesOfParts>
    <vt:vector size="125" baseType="lpstr">
      <vt:lpstr>-apple-system</vt:lpstr>
      <vt:lpstr>Helvetica Neue</vt:lpstr>
      <vt:lpstr>Lato</vt:lpstr>
      <vt:lpstr>Lucida Grande</vt:lpstr>
      <vt:lpstr>Menlo</vt:lpstr>
      <vt:lpstr>Microsoft Yahei</vt:lpstr>
      <vt:lpstr>MS PMincho</vt:lpstr>
      <vt:lpstr>PingFang SC</vt:lpstr>
      <vt:lpstr>SFMono-Regular</vt:lpstr>
      <vt:lpstr>simsun</vt:lpstr>
      <vt:lpstr>方正舒体</vt:lpstr>
      <vt:lpstr>仿宋</vt:lpstr>
      <vt:lpstr>黑体</vt:lpstr>
      <vt:lpstr>楷体_GB2312</vt:lpstr>
      <vt:lpstr>宋体</vt:lpstr>
      <vt:lpstr>微软雅黑</vt:lpstr>
      <vt:lpstr>Arial</vt:lpstr>
      <vt:lpstr>Calibri</vt:lpstr>
      <vt:lpstr>Comic Sans MS</vt:lpstr>
      <vt:lpstr>Consolas</vt:lpstr>
      <vt:lpstr>Courier New</vt:lpstr>
      <vt:lpstr>Garamond</vt:lpstr>
      <vt:lpstr>Times New Roman</vt:lpstr>
      <vt:lpstr>Verdana</vt:lpstr>
      <vt:lpstr>Wingdings</vt:lpstr>
      <vt:lpstr>Office 主题</vt:lpstr>
      <vt:lpstr>PowerPoint 演示文稿</vt:lpstr>
      <vt:lpstr>第2章  Python序列</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字典元素的读取</vt:lpstr>
      <vt:lpstr>字典元素的读取</vt:lpstr>
      <vt:lpstr>字典元素的读取</vt:lpstr>
      <vt:lpstr>字典元素的添加与修改</vt:lpstr>
      <vt:lpstr>字典元素的添加与修改</vt:lpstr>
      <vt:lpstr>字典应用案例</vt:lpstr>
      <vt:lpstr>字典应用案例</vt:lpstr>
      <vt:lpstr>字典应用案例</vt:lpstr>
      <vt:lpstr>字典应用案例</vt:lpstr>
      <vt:lpstr>字典应用案例</vt:lpstr>
      <vt:lpstr>字典应用案例</vt:lpstr>
      <vt:lpstr>2.3.6 字典推导式(dict comprehensions)</vt:lpstr>
      <vt:lpstr>上文回顾</vt:lpstr>
      <vt:lpstr>集合(set)的基本概念</vt:lpstr>
      <vt:lpstr>PowerPoint 演示文稿</vt:lpstr>
      <vt:lpstr>PowerPoint 演示文稿</vt:lpstr>
      <vt:lpstr>PowerPoint 演示文稿</vt:lpstr>
      <vt:lpstr>集合运用案例</vt:lpstr>
      <vt:lpstr>集合推导式(set comprehensions)</vt:lpstr>
      <vt:lpstr>内置方法sorted()</vt:lpstr>
      <vt:lpstr>内置方法sorted()</vt:lpstr>
      <vt:lpstr>PowerPoint 演示文稿</vt:lpstr>
      <vt:lpstr>PowerPoint 演示文稿</vt:lpstr>
      <vt:lpstr>堆</vt:lpstr>
      <vt:lpstr>队列(Queue)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2005</cp:revision>
  <cp:lastPrinted>2012-11-20T01:52:54Z</cp:lastPrinted>
  <dcterms:created xsi:type="dcterms:W3CDTF">2012-10-13T08:41:11Z</dcterms:created>
  <dcterms:modified xsi:type="dcterms:W3CDTF">2022-10-13T10:46:15Z</dcterms:modified>
</cp:coreProperties>
</file>