
<file path=[Content_Types].xml><?xml version="1.0" encoding="utf-8"?>
<Types xmlns="http://schemas.openxmlformats.org/package/2006/content-types">
  <Default Extension="png" ContentType="image/png"/>
  <Default Extension="bin" ContentType="application/vnd.openxmlformats-officedocument.oleObject"/>
  <Default Extension="tmp"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9">
  <p:sldMasterIdLst>
    <p:sldMasterId id="2147483648" r:id="rId1"/>
  </p:sldMasterIdLst>
  <p:notesMasterIdLst>
    <p:notesMasterId r:id="rId93"/>
  </p:notesMasterIdLst>
  <p:handoutMasterIdLst>
    <p:handoutMasterId r:id="rId94"/>
  </p:handoutMasterIdLst>
  <p:sldIdLst>
    <p:sldId id="256" r:id="rId2"/>
    <p:sldId id="481" r:id="rId3"/>
    <p:sldId id="1121" r:id="rId4"/>
    <p:sldId id="1122" r:id="rId5"/>
    <p:sldId id="1153" r:id="rId6"/>
    <p:sldId id="1123" r:id="rId7"/>
    <p:sldId id="1114" r:id="rId8"/>
    <p:sldId id="1118" r:id="rId9"/>
    <p:sldId id="1119" r:id="rId10"/>
    <p:sldId id="1124" r:id="rId11"/>
    <p:sldId id="1115" r:id="rId12"/>
    <p:sldId id="1116" r:id="rId13"/>
    <p:sldId id="1005" r:id="rId14"/>
    <p:sldId id="1125" r:id="rId15"/>
    <p:sldId id="1126" r:id="rId16"/>
    <p:sldId id="1127" r:id="rId17"/>
    <p:sldId id="1145" r:id="rId18"/>
    <p:sldId id="1128" r:id="rId19"/>
    <p:sldId id="1129" r:id="rId20"/>
    <p:sldId id="1130" r:id="rId21"/>
    <p:sldId id="1131" r:id="rId22"/>
    <p:sldId id="1132" r:id="rId23"/>
    <p:sldId id="1133" r:id="rId24"/>
    <p:sldId id="1134" r:id="rId25"/>
    <p:sldId id="1135" r:id="rId26"/>
    <p:sldId id="1136" r:id="rId27"/>
    <p:sldId id="1137" r:id="rId28"/>
    <p:sldId id="1138" r:id="rId29"/>
    <p:sldId id="1141" r:id="rId30"/>
    <p:sldId id="1143" r:id="rId31"/>
    <p:sldId id="1146" r:id="rId32"/>
    <p:sldId id="1147" r:id="rId33"/>
    <p:sldId id="1029" r:id="rId34"/>
    <p:sldId id="1031" r:id="rId35"/>
    <p:sldId id="1144" r:id="rId36"/>
    <p:sldId id="1150" r:id="rId37"/>
    <p:sldId id="1151" r:id="rId38"/>
    <p:sldId id="1033" r:id="rId39"/>
    <p:sldId id="1036" r:id="rId40"/>
    <p:sldId id="1037" r:id="rId41"/>
    <p:sldId id="1038" r:id="rId42"/>
    <p:sldId id="1040" r:id="rId43"/>
    <p:sldId id="1041" r:id="rId44"/>
    <p:sldId id="1042" r:id="rId45"/>
    <p:sldId id="1154" r:id="rId46"/>
    <p:sldId id="1058" r:id="rId47"/>
    <p:sldId id="1059" r:id="rId48"/>
    <p:sldId id="1060" r:id="rId49"/>
    <p:sldId id="1071" r:id="rId50"/>
    <p:sldId id="1072" r:id="rId51"/>
    <p:sldId id="1160" r:id="rId52"/>
    <p:sldId id="1161" r:id="rId53"/>
    <p:sldId id="1162" r:id="rId54"/>
    <p:sldId id="1163" r:id="rId55"/>
    <p:sldId id="1074" r:id="rId56"/>
    <p:sldId id="1075" r:id="rId57"/>
    <p:sldId id="1076" r:id="rId58"/>
    <p:sldId id="1077" r:id="rId59"/>
    <p:sldId id="1078" r:id="rId60"/>
    <p:sldId id="1079" r:id="rId61"/>
    <p:sldId id="1152" r:id="rId62"/>
    <p:sldId id="1080" r:id="rId63"/>
    <p:sldId id="1081" r:id="rId64"/>
    <p:sldId id="1082" r:id="rId65"/>
    <p:sldId id="1083" r:id="rId66"/>
    <p:sldId id="1084" r:id="rId67"/>
    <p:sldId id="1085" r:id="rId68"/>
    <p:sldId id="1086" r:id="rId69"/>
    <p:sldId id="1087" r:id="rId70"/>
    <p:sldId id="1148" r:id="rId71"/>
    <p:sldId id="1089" r:id="rId72"/>
    <p:sldId id="1090" r:id="rId73"/>
    <p:sldId id="1091" r:id="rId74"/>
    <p:sldId id="1093" r:id="rId75"/>
    <p:sldId id="1095" r:id="rId76"/>
    <p:sldId id="1096" r:id="rId77"/>
    <p:sldId id="1097" r:id="rId78"/>
    <p:sldId id="1098" r:id="rId79"/>
    <p:sldId id="1099" r:id="rId80"/>
    <p:sldId id="1100" r:id="rId81"/>
    <p:sldId id="1101" r:id="rId82"/>
    <p:sldId id="1102" r:id="rId83"/>
    <p:sldId id="1103" r:id="rId84"/>
    <p:sldId id="1105" r:id="rId85"/>
    <p:sldId id="1106" r:id="rId86"/>
    <p:sldId id="1107" r:id="rId87"/>
    <p:sldId id="1110" r:id="rId88"/>
    <p:sldId id="1111" r:id="rId89"/>
    <p:sldId id="1112" r:id="rId90"/>
    <p:sldId id="514" r:id="rId91"/>
    <p:sldId id="448" r:id="rId92"/>
  </p:sldIdLst>
  <p:sldSz cx="9144000" cy="6858000" type="screen4x3"/>
  <p:notesSz cx="6797675" cy="9928225"/>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7">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6600"/>
    <a:srgbClr val="000000"/>
    <a:srgbClr val="FFFFFF"/>
    <a:srgbClr val="E6E6E6"/>
    <a:srgbClr val="5E8892"/>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70" autoAdjust="0"/>
    <p:restoredTop sz="90000" autoAdjust="0"/>
  </p:normalViewPr>
  <p:slideViewPr>
    <p:cSldViewPr>
      <p:cViewPr varScale="1">
        <p:scale>
          <a:sx n="103" d="100"/>
          <a:sy n="103" d="100"/>
        </p:scale>
        <p:origin x="1866"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61" d="100"/>
          <a:sy n="61" d="100"/>
        </p:scale>
        <p:origin x="-3307" y="-77"/>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notesMaster" Target="notesMasters/notesMaster1.xml"/><Relationship Id="rId98"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275" cy="496751"/>
          </a:xfrm>
          <a:prstGeom prst="rect">
            <a:avLst/>
          </a:prstGeom>
        </p:spPr>
        <p:txBody>
          <a:bodyPr vert="horz" lIns="93177" tIns="46589" rIns="93177" bIns="46589" rtlCol="0"/>
          <a:lstStyle>
            <a:lvl1pPr algn="l" fontAlgn="auto">
              <a:spcBef>
                <a:spcPts val="0"/>
              </a:spcBef>
              <a:spcAft>
                <a:spcPts val="0"/>
              </a:spcAft>
              <a:defRPr sz="1200">
                <a:latin typeface="+mn-lt"/>
                <a:ea typeface="+mn-ea"/>
              </a:defRPr>
            </a:lvl1pPr>
          </a:lstStyle>
          <a:p>
            <a:pPr>
              <a:defRPr/>
            </a:pPr>
            <a:endParaRPr lang="en-US"/>
          </a:p>
        </p:txBody>
      </p:sp>
      <p:sp>
        <p:nvSpPr>
          <p:cNvPr id="3" name="Date Placeholder 2"/>
          <p:cNvSpPr>
            <a:spLocks noGrp="1"/>
          </p:cNvSpPr>
          <p:nvPr>
            <p:ph type="dt" sz="quarter" idx="1"/>
          </p:nvPr>
        </p:nvSpPr>
        <p:spPr>
          <a:xfrm>
            <a:off x="3849862" y="0"/>
            <a:ext cx="2946275" cy="496751"/>
          </a:xfrm>
          <a:prstGeom prst="rect">
            <a:avLst/>
          </a:prstGeom>
        </p:spPr>
        <p:txBody>
          <a:bodyPr vert="horz" lIns="93177" tIns="46589" rIns="93177" bIns="46589" rtlCol="0"/>
          <a:lstStyle>
            <a:lvl1pPr algn="r" fontAlgn="auto">
              <a:spcBef>
                <a:spcPts val="0"/>
              </a:spcBef>
              <a:spcAft>
                <a:spcPts val="0"/>
              </a:spcAft>
              <a:defRPr sz="1200" smtClean="0">
                <a:latin typeface="+mn-lt"/>
                <a:ea typeface="+mn-ea"/>
              </a:defRPr>
            </a:lvl1pPr>
          </a:lstStyle>
          <a:p>
            <a:pPr>
              <a:defRPr/>
            </a:pPr>
            <a:fld id="{785CBAE4-F8D9-4129-B51F-0DB4BEA986F1}" type="datetimeFigureOut">
              <a:rPr lang="en-US"/>
              <a:pPr>
                <a:defRPr/>
              </a:pPr>
              <a:t>10/27/2022</a:t>
            </a:fld>
            <a:endParaRPr lang="en-US"/>
          </a:p>
        </p:txBody>
      </p:sp>
      <p:sp>
        <p:nvSpPr>
          <p:cNvPr id="4" name="Footer Placeholder 3"/>
          <p:cNvSpPr>
            <a:spLocks noGrp="1"/>
          </p:cNvSpPr>
          <p:nvPr>
            <p:ph type="ftr" sz="quarter" idx="2"/>
          </p:nvPr>
        </p:nvSpPr>
        <p:spPr>
          <a:xfrm>
            <a:off x="0" y="9429779"/>
            <a:ext cx="2946275" cy="496751"/>
          </a:xfrm>
          <a:prstGeom prst="rect">
            <a:avLst/>
          </a:prstGeom>
        </p:spPr>
        <p:txBody>
          <a:bodyPr vert="horz" lIns="93177" tIns="46589" rIns="93177" bIns="46589" rtlCol="0" anchor="b"/>
          <a:lstStyle>
            <a:lvl1pPr algn="l" fontAlgn="auto">
              <a:spcBef>
                <a:spcPts val="0"/>
              </a:spcBef>
              <a:spcAft>
                <a:spcPts val="0"/>
              </a:spcAft>
              <a:defRPr sz="1200">
                <a:latin typeface="+mn-lt"/>
                <a:ea typeface="+mn-ea"/>
              </a:defRPr>
            </a:lvl1pPr>
          </a:lstStyle>
          <a:p>
            <a:pPr>
              <a:defRPr/>
            </a:pPr>
            <a:endParaRPr lang="en-US"/>
          </a:p>
        </p:txBody>
      </p:sp>
      <p:sp>
        <p:nvSpPr>
          <p:cNvPr id="5" name="Slide Number Placeholder 4"/>
          <p:cNvSpPr>
            <a:spLocks noGrp="1"/>
          </p:cNvSpPr>
          <p:nvPr>
            <p:ph type="sldNum" sz="quarter" idx="3"/>
          </p:nvPr>
        </p:nvSpPr>
        <p:spPr>
          <a:xfrm>
            <a:off x="3849862" y="9429779"/>
            <a:ext cx="2946275" cy="496751"/>
          </a:xfrm>
          <a:prstGeom prst="rect">
            <a:avLst/>
          </a:prstGeom>
        </p:spPr>
        <p:txBody>
          <a:bodyPr vert="horz" lIns="93177" tIns="46589" rIns="93177" bIns="46589" rtlCol="0" anchor="b"/>
          <a:lstStyle>
            <a:lvl1pPr algn="r" fontAlgn="auto">
              <a:spcBef>
                <a:spcPts val="0"/>
              </a:spcBef>
              <a:spcAft>
                <a:spcPts val="0"/>
              </a:spcAft>
              <a:defRPr sz="1200" smtClean="0">
                <a:latin typeface="+mn-lt"/>
                <a:ea typeface="+mn-ea"/>
              </a:defRPr>
            </a:lvl1pPr>
          </a:lstStyle>
          <a:p>
            <a:pPr>
              <a:defRPr/>
            </a:pPr>
            <a:fld id="{49392E7D-0E06-464C-8541-AA44AE9E79C6}" type="slidenum">
              <a:rPr lang="en-US"/>
              <a:pPr>
                <a:defRPr/>
              </a:pPr>
              <a:t>‹#›</a:t>
            </a:fld>
            <a:endParaRPr lang="en-US"/>
          </a:p>
        </p:txBody>
      </p:sp>
    </p:spTree>
    <p:extLst>
      <p:ext uri="{BB962C8B-B14F-4D97-AF65-F5344CB8AC3E}">
        <p14:creationId xmlns:p14="http://schemas.microsoft.com/office/powerpoint/2010/main" val="22829461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6275" cy="496751"/>
          </a:xfrm>
          <a:prstGeom prst="rect">
            <a:avLst/>
          </a:prstGeom>
        </p:spPr>
        <p:txBody>
          <a:bodyPr vert="horz" lIns="93177" tIns="46589" rIns="93177" bIns="46589"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49862" y="0"/>
            <a:ext cx="2946275" cy="496751"/>
          </a:xfrm>
          <a:prstGeom prst="rect">
            <a:avLst/>
          </a:prstGeom>
        </p:spPr>
        <p:txBody>
          <a:bodyPr vert="horz" lIns="93177" tIns="46589" rIns="93177" bIns="46589" rtlCol="0"/>
          <a:lstStyle>
            <a:lvl1pPr algn="r" fontAlgn="auto">
              <a:spcBef>
                <a:spcPts val="0"/>
              </a:spcBef>
              <a:spcAft>
                <a:spcPts val="0"/>
              </a:spcAft>
              <a:defRPr sz="1200" smtClean="0">
                <a:latin typeface="+mn-lt"/>
                <a:ea typeface="+mn-ea"/>
              </a:defRPr>
            </a:lvl1pPr>
          </a:lstStyle>
          <a:p>
            <a:pPr>
              <a:defRPr/>
            </a:pPr>
            <a:fld id="{077E5B7F-BBE2-45B0-AC4C-D9CC9AA6B88A}" type="datetimeFigureOut">
              <a:rPr lang="zh-CN" altLang="en-US"/>
              <a:pPr>
                <a:defRPr/>
              </a:pPr>
              <a:t>2022/10/27 Thursday</a:t>
            </a:fld>
            <a:endParaRPr lang="zh-CN" altLang="en-US"/>
          </a:p>
        </p:txBody>
      </p:sp>
      <p:sp>
        <p:nvSpPr>
          <p:cNvPr id="4" name="幻灯片图像占位符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3177" tIns="46589" rIns="93177" bIns="46589" rtlCol="0" anchor="ctr"/>
          <a:lstStyle/>
          <a:p>
            <a:pPr lvl="0"/>
            <a:endParaRPr lang="zh-CN" altLang="en-US" noProof="0"/>
          </a:p>
        </p:txBody>
      </p:sp>
      <p:sp>
        <p:nvSpPr>
          <p:cNvPr id="5" name="备注占位符 4"/>
          <p:cNvSpPr>
            <a:spLocks noGrp="1"/>
          </p:cNvSpPr>
          <p:nvPr>
            <p:ph type="body" sz="quarter" idx="3"/>
          </p:nvPr>
        </p:nvSpPr>
        <p:spPr>
          <a:xfrm>
            <a:off x="680383" y="4716585"/>
            <a:ext cx="5436909" cy="4467363"/>
          </a:xfrm>
          <a:prstGeom prst="rect">
            <a:avLst/>
          </a:prstGeom>
        </p:spPr>
        <p:txBody>
          <a:bodyPr vert="horz" lIns="93177" tIns="46589" rIns="93177" bIns="46589"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9429779"/>
            <a:ext cx="2946275" cy="496751"/>
          </a:xfrm>
          <a:prstGeom prst="rect">
            <a:avLst/>
          </a:prstGeom>
        </p:spPr>
        <p:txBody>
          <a:bodyPr vert="horz" lIns="93177" tIns="46589" rIns="93177" bIns="46589"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49862" y="9429779"/>
            <a:ext cx="2946275" cy="496751"/>
          </a:xfrm>
          <a:prstGeom prst="rect">
            <a:avLst/>
          </a:prstGeom>
        </p:spPr>
        <p:txBody>
          <a:bodyPr vert="horz" lIns="93177" tIns="46589" rIns="93177" bIns="46589" rtlCol="0" anchor="b"/>
          <a:lstStyle>
            <a:lvl1pPr algn="r" fontAlgn="auto">
              <a:spcBef>
                <a:spcPts val="0"/>
              </a:spcBef>
              <a:spcAft>
                <a:spcPts val="0"/>
              </a:spcAft>
              <a:defRPr sz="1200" smtClean="0">
                <a:latin typeface="+mn-lt"/>
                <a:ea typeface="+mn-ea"/>
              </a:defRPr>
            </a:lvl1pPr>
          </a:lstStyle>
          <a:p>
            <a:pPr>
              <a:defRPr/>
            </a:pPr>
            <a:fld id="{73790652-C02E-4B6F-A52E-6A0D29B3CC7A}" type="slidenum">
              <a:rPr lang="zh-CN" altLang="en-US"/>
              <a:pPr>
                <a:defRPr/>
              </a:pPr>
              <a:t>‹#›</a:t>
            </a:fld>
            <a:endParaRPr lang="zh-CN" altLang="en-US"/>
          </a:p>
        </p:txBody>
      </p:sp>
    </p:spTree>
    <p:extLst>
      <p:ext uri="{BB962C8B-B14F-4D97-AF65-F5344CB8AC3E}">
        <p14:creationId xmlns:p14="http://schemas.microsoft.com/office/powerpoint/2010/main" val="345172626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&gt;&gt;&gt; from datetime import datetime &gt;&gt;&gt; now = </a:t>
            </a:r>
            <a:r>
              <a:rPr lang="en-US" altLang="zh-CN" dirty="0" err="1"/>
              <a:t>datetime.now</a:t>
            </a:r>
            <a:r>
              <a:rPr lang="en-US" altLang="zh-CN" dirty="0"/>
              <a:t>() &gt;&gt;&gt; print(str(now)) 2017-04-22 15:41:33.012917 &gt;&gt;&gt; print(</a:t>
            </a:r>
            <a:r>
              <a:rPr lang="en-US" altLang="zh-CN" dirty="0" err="1"/>
              <a:t>repr</a:t>
            </a:r>
            <a:r>
              <a:rPr lang="en-US" altLang="zh-CN" dirty="0"/>
              <a:t>(now)) </a:t>
            </a:r>
            <a:r>
              <a:rPr lang="en-US" altLang="zh-CN" dirty="0" err="1"/>
              <a:t>datetime.datetime</a:t>
            </a:r>
            <a:r>
              <a:rPr lang="en-US" altLang="zh-CN" dirty="0"/>
              <a:t>(2017, 4, 22, 15, 41, 33, 12917)</a:t>
            </a:r>
            <a:endParaRPr lang="zh-CN" altLang="en-US" dirty="0"/>
          </a:p>
        </p:txBody>
      </p:sp>
      <p:sp>
        <p:nvSpPr>
          <p:cNvPr id="4" name="灯片编号占位符 3"/>
          <p:cNvSpPr>
            <a:spLocks noGrp="1"/>
          </p:cNvSpPr>
          <p:nvPr>
            <p:ph type="sldNum" sz="quarter" idx="5"/>
          </p:nvPr>
        </p:nvSpPr>
        <p:spPr/>
        <p:txBody>
          <a:bodyPr/>
          <a:lstStyle/>
          <a:p>
            <a:pPr>
              <a:defRPr/>
            </a:pPr>
            <a:fld id="{73790652-C02E-4B6F-A52E-6A0D29B3CC7A}" type="slidenum">
              <a:rPr lang="zh-CN" altLang="en-US" smtClean="0"/>
              <a:pPr>
                <a:defRPr/>
              </a:pPr>
              <a:t>5</a:t>
            </a:fld>
            <a:endParaRPr lang="zh-CN" altLang="en-US"/>
          </a:p>
        </p:txBody>
      </p:sp>
    </p:spTree>
    <p:extLst>
      <p:ext uri="{BB962C8B-B14F-4D97-AF65-F5344CB8AC3E}">
        <p14:creationId xmlns:p14="http://schemas.microsoft.com/office/powerpoint/2010/main" val="35839802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https://blog.mimvp.com/article/28284.html</a:t>
            </a:r>
            <a:endParaRPr lang="zh-CN" altLang="en-US" dirty="0"/>
          </a:p>
        </p:txBody>
      </p:sp>
      <p:sp>
        <p:nvSpPr>
          <p:cNvPr id="4" name="灯片编号占位符 3"/>
          <p:cNvSpPr>
            <a:spLocks noGrp="1"/>
          </p:cNvSpPr>
          <p:nvPr>
            <p:ph type="sldNum" sz="quarter" idx="5"/>
          </p:nvPr>
        </p:nvSpPr>
        <p:spPr/>
        <p:txBody>
          <a:bodyPr/>
          <a:lstStyle/>
          <a:p>
            <a:pPr>
              <a:defRPr/>
            </a:pPr>
            <a:fld id="{73790652-C02E-4B6F-A52E-6A0D29B3CC7A}" type="slidenum">
              <a:rPr lang="zh-CN" altLang="en-US" smtClean="0"/>
              <a:pPr>
                <a:defRPr/>
              </a:pPr>
              <a:t>61</a:t>
            </a:fld>
            <a:endParaRPr lang="zh-CN" altLang="en-US"/>
          </a:p>
        </p:txBody>
      </p:sp>
    </p:spTree>
    <p:extLst>
      <p:ext uri="{BB962C8B-B14F-4D97-AF65-F5344CB8AC3E}">
        <p14:creationId xmlns:p14="http://schemas.microsoft.com/office/powerpoint/2010/main" val="14779425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73790652-C02E-4B6F-A52E-6A0D29B3CC7A}" type="slidenum">
              <a:rPr lang="zh-CN" altLang="en-US" smtClean="0"/>
              <a:pPr>
                <a:defRPr/>
              </a:pPr>
              <a:t>62</a:t>
            </a:fld>
            <a:endParaRPr lang="zh-CN" altLang="en-US"/>
          </a:p>
        </p:txBody>
      </p:sp>
    </p:spTree>
    <p:extLst>
      <p:ext uri="{BB962C8B-B14F-4D97-AF65-F5344CB8AC3E}">
        <p14:creationId xmlns:p14="http://schemas.microsoft.com/office/powerpoint/2010/main" val="15018811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注意</a:t>
            </a:r>
            <a:r>
              <a:rPr lang="en-US" altLang="zh-CN" dirty="0"/>
              <a:t>match</a:t>
            </a:r>
            <a:endParaRPr lang="zh-CN" altLang="en-US" dirty="0"/>
          </a:p>
        </p:txBody>
      </p:sp>
      <p:sp>
        <p:nvSpPr>
          <p:cNvPr id="4" name="灯片编号占位符 3"/>
          <p:cNvSpPr>
            <a:spLocks noGrp="1"/>
          </p:cNvSpPr>
          <p:nvPr>
            <p:ph type="sldNum" sz="quarter" idx="5"/>
          </p:nvPr>
        </p:nvSpPr>
        <p:spPr/>
        <p:txBody>
          <a:bodyPr/>
          <a:lstStyle/>
          <a:p>
            <a:pPr>
              <a:defRPr/>
            </a:pPr>
            <a:fld id="{73790652-C02E-4B6F-A52E-6A0D29B3CC7A}" type="slidenum">
              <a:rPr lang="zh-CN" altLang="en-US" smtClean="0"/>
              <a:pPr>
                <a:defRPr/>
              </a:pPr>
              <a:t>76</a:t>
            </a:fld>
            <a:endParaRPr lang="zh-CN" altLang="en-US"/>
          </a:p>
        </p:txBody>
      </p:sp>
    </p:spTree>
    <p:extLst>
      <p:ext uri="{BB962C8B-B14F-4D97-AF65-F5344CB8AC3E}">
        <p14:creationId xmlns:p14="http://schemas.microsoft.com/office/powerpoint/2010/main" val="10387031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err="1">
                <a:solidFill>
                  <a:srgbClr val="333333"/>
                </a:solidFill>
                <a:effectLst/>
                <a:latin typeface="Helvetica Neue"/>
              </a:rPr>
              <a:t>re.match</a:t>
            </a:r>
            <a:r>
              <a:rPr lang="en-US" altLang="zh-CN" b="0" i="0" dirty="0">
                <a:solidFill>
                  <a:srgbClr val="333333"/>
                </a:solidFill>
                <a:effectLst/>
                <a:latin typeface="Helvetica Neue"/>
              </a:rPr>
              <a:t> </a:t>
            </a:r>
            <a:r>
              <a:rPr lang="zh-CN" altLang="en-US" b="0" i="0" dirty="0">
                <a:solidFill>
                  <a:srgbClr val="333333"/>
                </a:solidFill>
                <a:effectLst/>
                <a:latin typeface="Helvetica Neue"/>
              </a:rPr>
              <a:t>尝试从字符串的起始位置匹配一个模式，如果不是起始位置匹配成功的话，</a:t>
            </a:r>
            <a:r>
              <a:rPr lang="en-US" altLang="zh-CN" b="0" i="0" dirty="0">
                <a:solidFill>
                  <a:srgbClr val="333333"/>
                </a:solidFill>
                <a:effectLst/>
                <a:latin typeface="Helvetica Neue"/>
              </a:rPr>
              <a:t>match()</a:t>
            </a:r>
            <a:r>
              <a:rPr lang="zh-CN" altLang="en-US" b="0" i="0" dirty="0">
                <a:solidFill>
                  <a:srgbClr val="333333"/>
                </a:solidFill>
                <a:effectLst/>
                <a:latin typeface="Helvetica Neue"/>
              </a:rPr>
              <a:t>就返回</a:t>
            </a:r>
            <a:r>
              <a:rPr lang="en-US" altLang="zh-CN" b="0" i="0" dirty="0">
                <a:solidFill>
                  <a:srgbClr val="333333"/>
                </a:solidFill>
                <a:effectLst/>
                <a:latin typeface="Helvetica Neue"/>
              </a:rPr>
              <a:t>none</a:t>
            </a:r>
            <a:r>
              <a:rPr lang="zh-CN" altLang="en-US" b="0" i="0" dirty="0">
                <a:solidFill>
                  <a:srgbClr val="333333"/>
                </a:solidFill>
                <a:effectLst/>
                <a:latin typeface="Helvetica Neue"/>
              </a:rPr>
              <a:t>。</a:t>
            </a:r>
            <a:endParaRPr lang="zh-CN" altLang="en-US" dirty="0"/>
          </a:p>
        </p:txBody>
      </p:sp>
      <p:sp>
        <p:nvSpPr>
          <p:cNvPr id="4" name="灯片编号占位符 3"/>
          <p:cNvSpPr>
            <a:spLocks noGrp="1"/>
          </p:cNvSpPr>
          <p:nvPr>
            <p:ph type="sldNum" sz="quarter" idx="5"/>
          </p:nvPr>
        </p:nvSpPr>
        <p:spPr/>
        <p:txBody>
          <a:bodyPr/>
          <a:lstStyle/>
          <a:p>
            <a:pPr>
              <a:defRPr/>
            </a:pPr>
            <a:fld id="{73790652-C02E-4B6F-A52E-6A0D29B3CC7A}" type="slidenum">
              <a:rPr lang="zh-CN" altLang="en-US" smtClean="0"/>
              <a:pPr>
                <a:defRPr/>
              </a:pPr>
              <a:t>79</a:t>
            </a:fld>
            <a:endParaRPr lang="zh-CN" altLang="en-US"/>
          </a:p>
        </p:txBody>
      </p:sp>
    </p:spTree>
    <p:extLst>
      <p:ext uri="{BB962C8B-B14F-4D97-AF65-F5344CB8AC3E}">
        <p14:creationId xmlns:p14="http://schemas.microsoft.com/office/powerpoint/2010/main" val="9291706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P107</a:t>
            </a:r>
            <a:r>
              <a:rPr lang="zh-CN" altLang="en-US" dirty="0"/>
              <a:t>最上面，</a:t>
            </a:r>
            <a:r>
              <a:rPr lang="en-US" altLang="zh-CN" dirty="0"/>
              <a:t>P112 </a:t>
            </a:r>
            <a:r>
              <a:rPr lang="zh-CN" altLang="en-US" dirty="0"/>
              <a:t>（？</a:t>
            </a:r>
            <a:r>
              <a:rPr lang="en-US" altLang="zh-CN" dirty="0" err="1"/>
              <a:t>iLmsux</a:t>
            </a:r>
            <a:r>
              <a:rPr lang="zh-CN" altLang="en-US" dirty="0"/>
              <a:t>）</a:t>
            </a:r>
          </a:p>
        </p:txBody>
      </p:sp>
      <p:sp>
        <p:nvSpPr>
          <p:cNvPr id="4" name="灯片编号占位符 3"/>
          <p:cNvSpPr>
            <a:spLocks noGrp="1"/>
          </p:cNvSpPr>
          <p:nvPr>
            <p:ph type="sldNum" sz="quarter" idx="5"/>
          </p:nvPr>
        </p:nvSpPr>
        <p:spPr/>
        <p:txBody>
          <a:bodyPr/>
          <a:lstStyle/>
          <a:p>
            <a:pPr>
              <a:defRPr/>
            </a:pPr>
            <a:fld id="{73790652-C02E-4B6F-A52E-6A0D29B3CC7A}" type="slidenum">
              <a:rPr lang="zh-CN" altLang="en-US" smtClean="0"/>
              <a:pPr>
                <a:defRPr/>
              </a:pPr>
              <a:t>84</a:t>
            </a:fld>
            <a:endParaRPr lang="zh-CN" altLang="en-US"/>
          </a:p>
        </p:txBody>
      </p:sp>
    </p:spTree>
    <p:extLst>
      <p:ext uri="{BB962C8B-B14F-4D97-AF65-F5344CB8AC3E}">
        <p14:creationId xmlns:p14="http://schemas.microsoft.com/office/powerpoint/2010/main" val="6834574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err="1">
                <a:solidFill>
                  <a:srgbClr val="333333"/>
                </a:solidFill>
                <a:effectLst/>
                <a:latin typeface="Helvetica Neue"/>
              </a:rPr>
              <a:t>repr</a:t>
            </a:r>
            <a:r>
              <a:rPr lang="en-US" altLang="zh-CN" b="0" i="0" dirty="0">
                <a:solidFill>
                  <a:srgbClr val="333333"/>
                </a:solidFill>
                <a:effectLst/>
                <a:latin typeface="Helvetica Neue"/>
              </a:rPr>
              <a:t>() </a:t>
            </a:r>
            <a:r>
              <a:rPr lang="zh-CN" altLang="en-US" b="0" i="0" dirty="0">
                <a:solidFill>
                  <a:srgbClr val="333333"/>
                </a:solidFill>
                <a:effectLst/>
                <a:latin typeface="Helvetica Neue"/>
              </a:rPr>
              <a:t>函数将对象转化为供解释器读取的形式。</a:t>
            </a:r>
            <a:endParaRPr lang="en-US" altLang="zh-CN" b="0" i="0" dirty="0">
              <a:solidFill>
                <a:srgbClr val="333333"/>
              </a:solidFill>
              <a:effectLst/>
              <a:latin typeface="Helvetica Neue"/>
            </a:endParaRPr>
          </a:p>
          <a:p>
            <a:r>
              <a:rPr lang="zh-CN" altLang="en-US" b="0" i="0" dirty="0">
                <a:solidFill>
                  <a:srgbClr val="333333"/>
                </a:solidFill>
                <a:effectLst/>
                <a:latin typeface="Helvetica Neue"/>
              </a:rPr>
              <a:t>返回一个对象的 </a:t>
            </a:r>
            <a:r>
              <a:rPr lang="en-US" altLang="zh-CN" b="0" i="0" dirty="0">
                <a:solidFill>
                  <a:srgbClr val="333333"/>
                </a:solidFill>
                <a:effectLst/>
                <a:latin typeface="Helvetica Neue"/>
              </a:rPr>
              <a:t>string </a:t>
            </a:r>
            <a:r>
              <a:rPr lang="zh-CN" altLang="en-US" b="0" i="0" dirty="0">
                <a:solidFill>
                  <a:srgbClr val="333333"/>
                </a:solidFill>
                <a:effectLst/>
                <a:latin typeface="Helvetica Neue"/>
              </a:rPr>
              <a:t>格式</a:t>
            </a:r>
            <a:endParaRPr lang="en-US" altLang="zh-CN" b="0" i="0" dirty="0">
              <a:solidFill>
                <a:srgbClr val="333333"/>
              </a:solidFill>
              <a:effectLst/>
              <a:latin typeface="Helvetica Neue"/>
            </a:endParaRPr>
          </a:p>
          <a:p>
            <a:r>
              <a:rPr lang="en-US" altLang="zh-CN" b="0" i="0" dirty="0">
                <a:solidFill>
                  <a:srgbClr val="4D4D4D"/>
                </a:solidFill>
                <a:effectLst/>
                <a:latin typeface="-apple-system"/>
              </a:rPr>
              <a:t>str()</a:t>
            </a:r>
            <a:r>
              <a:rPr lang="zh-CN" altLang="en-US" b="0" i="0" dirty="0">
                <a:solidFill>
                  <a:srgbClr val="4D4D4D"/>
                </a:solidFill>
                <a:effectLst/>
                <a:latin typeface="-apple-system"/>
              </a:rPr>
              <a:t>函数：将值转化为适于人阅读的字符串的形式</a:t>
            </a:r>
            <a:r>
              <a:rPr lang="zh-CN" altLang="en-US" dirty="0"/>
              <a:t/>
            </a:r>
            <a:br>
              <a:rPr lang="zh-CN" altLang="en-US" dirty="0"/>
            </a:br>
            <a:r>
              <a:rPr lang="en-US" altLang="zh-CN" b="0" i="0" dirty="0" err="1">
                <a:solidFill>
                  <a:srgbClr val="4D4D4D"/>
                </a:solidFill>
                <a:effectLst/>
                <a:latin typeface="-apple-system"/>
              </a:rPr>
              <a:t>repr</a:t>
            </a:r>
            <a:r>
              <a:rPr lang="en-US" altLang="zh-CN" b="0" i="0" dirty="0">
                <a:solidFill>
                  <a:srgbClr val="4D4D4D"/>
                </a:solidFill>
                <a:effectLst/>
                <a:latin typeface="-apple-system"/>
              </a:rPr>
              <a:t>()</a:t>
            </a:r>
            <a:r>
              <a:rPr lang="zh-CN" altLang="en-US" b="0" i="0" dirty="0">
                <a:solidFill>
                  <a:srgbClr val="4D4D4D"/>
                </a:solidFill>
                <a:effectLst/>
                <a:latin typeface="-apple-system"/>
              </a:rPr>
              <a:t>函数：将值转化为供解释器读取的字符串形式</a:t>
            </a:r>
            <a:endParaRPr lang="en-US" altLang="zh-CN" b="0" i="0" dirty="0">
              <a:solidFill>
                <a:srgbClr val="4D4D4D"/>
              </a:solidFill>
              <a:effectLst/>
              <a:latin typeface="-apple-system"/>
            </a:endParaRPr>
          </a:p>
          <a:p>
            <a:r>
              <a:rPr lang="zh-CN" altLang="en-US" b="0" i="0" dirty="0">
                <a:solidFill>
                  <a:srgbClr val="4D4D4D"/>
                </a:solidFill>
                <a:effectLst/>
                <a:latin typeface="-apple-system"/>
              </a:rPr>
              <a:t>整数变为 字符串 没啥区别。</a:t>
            </a:r>
            <a:endParaRPr lang="en-US" altLang="zh-CN" b="0" i="0" dirty="0">
              <a:solidFill>
                <a:srgbClr val="4D4D4D"/>
              </a:solidFill>
              <a:effectLst/>
              <a:latin typeface="-apple-system"/>
            </a:endParaRPr>
          </a:p>
          <a:p>
            <a:r>
              <a:rPr lang="zh-CN" altLang="en-US" b="0" i="0" dirty="0">
                <a:solidFill>
                  <a:srgbClr val="404040"/>
                </a:solidFill>
                <a:effectLst/>
                <a:latin typeface="-apple-system"/>
              </a:rPr>
              <a:t>当我们把一个字符串传给 </a:t>
            </a:r>
            <a:r>
              <a:rPr lang="en-US" altLang="zh-CN" dirty="0"/>
              <a:t>str()</a:t>
            </a:r>
            <a:r>
              <a:rPr lang="zh-CN" altLang="en-US" b="0" i="0" dirty="0">
                <a:solidFill>
                  <a:srgbClr val="404040"/>
                </a:solidFill>
                <a:effectLst/>
                <a:latin typeface="-apple-system"/>
              </a:rPr>
              <a:t> 函数再打印到终端的时候，输出的字符不带引号。而将一个字符串传给 </a:t>
            </a:r>
            <a:r>
              <a:rPr lang="en-US" altLang="zh-CN" dirty="0" err="1"/>
              <a:t>repr</a:t>
            </a:r>
            <a:r>
              <a:rPr lang="en-US" altLang="zh-CN" dirty="0"/>
              <a:t>()</a:t>
            </a:r>
            <a:r>
              <a:rPr lang="zh-CN" altLang="en-US" b="0" i="0" dirty="0">
                <a:solidFill>
                  <a:srgbClr val="404040"/>
                </a:solidFill>
                <a:effectLst/>
                <a:latin typeface="-apple-system"/>
              </a:rPr>
              <a:t> 函数再打印到终端的时候，输出的字符带有引号。</a:t>
            </a:r>
            <a:endParaRPr lang="zh-CN" altLang="en-US" dirty="0"/>
          </a:p>
        </p:txBody>
      </p:sp>
      <p:sp>
        <p:nvSpPr>
          <p:cNvPr id="4" name="灯片编号占位符 3"/>
          <p:cNvSpPr>
            <a:spLocks noGrp="1"/>
          </p:cNvSpPr>
          <p:nvPr>
            <p:ph type="sldNum" sz="quarter" idx="5"/>
          </p:nvPr>
        </p:nvSpPr>
        <p:spPr/>
        <p:txBody>
          <a:bodyPr/>
          <a:lstStyle/>
          <a:p>
            <a:pPr>
              <a:defRPr/>
            </a:pPr>
            <a:fld id="{73790652-C02E-4B6F-A52E-6A0D29B3CC7A}" type="slidenum">
              <a:rPr lang="zh-CN" altLang="en-US" smtClean="0"/>
              <a:pPr>
                <a:defRPr/>
              </a:pPr>
              <a:t>8</a:t>
            </a:fld>
            <a:endParaRPr lang="zh-CN" altLang="en-US"/>
          </a:p>
        </p:txBody>
      </p:sp>
    </p:spTree>
    <p:extLst>
      <p:ext uri="{BB962C8B-B14F-4D97-AF65-F5344CB8AC3E}">
        <p14:creationId xmlns:p14="http://schemas.microsoft.com/office/powerpoint/2010/main" val="31121231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3790652-C02E-4B6F-A52E-6A0D29B3CC7A}" type="slidenum">
              <a:rPr lang="zh-CN" altLang="en-US" smtClean="0"/>
              <a:pPr>
                <a:defRPr/>
              </a:pPr>
              <a:t>20</a:t>
            </a:fld>
            <a:endParaRPr lang="zh-CN" altLang="en-US"/>
          </a:p>
        </p:txBody>
      </p:sp>
    </p:spTree>
    <p:extLst>
      <p:ext uri="{BB962C8B-B14F-4D97-AF65-F5344CB8AC3E}">
        <p14:creationId xmlns:p14="http://schemas.microsoft.com/office/powerpoint/2010/main" val="41864155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err="1">
                <a:solidFill>
                  <a:srgbClr val="333333"/>
                </a:solidFill>
                <a:effectLst/>
                <a:latin typeface="Helvetica Neue"/>
              </a:rPr>
              <a:t>isdecimal</a:t>
            </a:r>
            <a:r>
              <a:rPr lang="en-US" altLang="zh-CN" b="0" i="0" dirty="0">
                <a:solidFill>
                  <a:srgbClr val="333333"/>
                </a:solidFill>
                <a:effectLst/>
                <a:latin typeface="Helvetica Neue"/>
              </a:rPr>
              <a:t>() </a:t>
            </a:r>
            <a:r>
              <a:rPr lang="zh-CN" altLang="en-US" b="0" i="0" dirty="0">
                <a:solidFill>
                  <a:srgbClr val="333333"/>
                </a:solidFill>
                <a:effectLst/>
                <a:latin typeface="Helvetica Neue"/>
              </a:rPr>
              <a:t>方法检查字符串是否只包含十进制字符。这种方法只存在于</a:t>
            </a:r>
            <a:r>
              <a:rPr lang="en-US" altLang="zh-CN" b="0" i="0" dirty="0" err="1">
                <a:solidFill>
                  <a:srgbClr val="333333"/>
                </a:solidFill>
                <a:effectLst/>
                <a:latin typeface="Helvetica Neue"/>
              </a:rPr>
              <a:t>unicode</a:t>
            </a:r>
            <a:r>
              <a:rPr lang="zh-CN" altLang="en-US" b="0" i="0" dirty="0">
                <a:solidFill>
                  <a:srgbClr val="333333"/>
                </a:solidFill>
                <a:effectLst/>
                <a:latin typeface="Helvetica Neue"/>
              </a:rPr>
              <a:t>对象。</a:t>
            </a:r>
            <a:endParaRPr lang="en-US" altLang="zh-CN" b="0" i="0" dirty="0">
              <a:solidFill>
                <a:srgbClr val="333333"/>
              </a:solidFill>
              <a:effectLst/>
              <a:latin typeface="Helvetica Neue"/>
            </a:endParaRPr>
          </a:p>
          <a:p>
            <a:r>
              <a:rPr lang="zh-CN" altLang="en-US" b="1" i="0" dirty="0">
                <a:solidFill>
                  <a:srgbClr val="333333"/>
                </a:solidFill>
                <a:effectLst/>
                <a:latin typeface="Helvetica Neue"/>
              </a:rPr>
              <a:t>注意</a:t>
            </a:r>
            <a:r>
              <a:rPr lang="en-US" altLang="zh-CN" b="1" i="0" dirty="0">
                <a:solidFill>
                  <a:srgbClr val="333333"/>
                </a:solidFill>
                <a:effectLst/>
                <a:latin typeface="Helvetica Neue"/>
              </a:rPr>
              <a:t>:</a:t>
            </a:r>
            <a:r>
              <a:rPr lang="zh-CN" altLang="en-US" b="0" i="0" dirty="0">
                <a:solidFill>
                  <a:srgbClr val="333333"/>
                </a:solidFill>
                <a:effectLst/>
                <a:latin typeface="Helvetica Neue"/>
              </a:rPr>
              <a:t>定义一个十进制字符串，只需要在字符串前添加 </a:t>
            </a:r>
            <a:r>
              <a:rPr lang="en-US" altLang="zh-CN" b="0" i="0" dirty="0">
                <a:solidFill>
                  <a:srgbClr val="333333"/>
                </a:solidFill>
                <a:effectLst/>
                <a:latin typeface="Helvetica Neue"/>
              </a:rPr>
              <a:t>'u' </a:t>
            </a:r>
            <a:r>
              <a:rPr lang="zh-CN" altLang="en-US" b="0" i="0" dirty="0">
                <a:solidFill>
                  <a:srgbClr val="333333"/>
                </a:solidFill>
                <a:effectLst/>
                <a:latin typeface="Helvetica Neue"/>
              </a:rPr>
              <a:t>前缀即可。</a:t>
            </a:r>
            <a:endParaRPr lang="zh-CN" altLang="en-US" dirty="0"/>
          </a:p>
        </p:txBody>
      </p:sp>
      <p:sp>
        <p:nvSpPr>
          <p:cNvPr id="4" name="灯片编号占位符 3"/>
          <p:cNvSpPr>
            <a:spLocks noGrp="1"/>
          </p:cNvSpPr>
          <p:nvPr>
            <p:ph type="sldNum" sz="quarter" idx="5"/>
          </p:nvPr>
        </p:nvSpPr>
        <p:spPr/>
        <p:txBody>
          <a:bodyPr/>
          <a:lstStyle/>
          <a:p>
            <a:pPr>
              <a:defRPr/>
            </a:pPr>
            <a:fld id="{73790652-C02E-4B6F-A52E-6A0D29B3CC7A}" type="slidenum">
              <a:rPr lang="zh-CN" altLang="en-US" smtClean="0"/>
              <a:pPr>
                <a:defRPr/>
              </a:pPr>
              <a:t>33</a:t>
            </a:fld>
            <a:endParaRPr lang="zh-CN" altLang="en-US"/>
          </a:p>
        </p:txBody>
      </p:sp>
    </p:spTree>
    <p:extLst>
      <p:ext uri="{BB962C8B-B14F-4D97-AF65-F5344CB8AC3E}">
        <p14:creationId xmlns:p14="http://schemas.microsoft.com/office/powerpoint/2010/main" val="35692663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666666"/>
                </a:solidFill>
                <a:effectLst/>
                <a:latin typeface="Helvetica Neue"/>
              </a:rPr>
              <a:t>用</a:t>
            </a:r>
            <a:r>
              <a:rPr lang="en-US" altLang="zh-CN" b="0" i="0" dirty="0">
                <a:solidFill>
                  <a:srgbClr val="666666"/>
                </a:solidFill>
                <a:effectLst/>
                <a:latin typeface="Helvetica Neue"/>
              </a:rPr>
              <a:t>Unicode</a:t>
            </a:r>
            <a:r>
              <a:rPr lang="zh-CN" altLang="en-US" b="0" i="0" dirty="0">
                <a:solidFill>
                  <a:srgbClr val="666666"/>
                </a:solidFill>
                <a:effectLst/>
                <a:latin typeface="Helvetica Neue"/>
              </a:rPr>
              <a:t>编码比</a:t>
            </a:r>
            <a:r>
              <a:rPr lang="en-US" altLang="zh-CN" b="0" i="0" dirty="0">
                <a:solidFill>
                  <a:srgbClr val="666666"/>
                </a:solidFill>
                <a:effectLst/>
                <a:latin typeface="Helvetica Neue"/>
              </a:rPr>
              <a:t>ASCII</a:t>
            </a:r>
            <a:r>
              <a:rPr lang="zh-CN" altLang="en-US" b="0" i="0" dirty="0">
                <a:solidFill>
                  <a:srgbClr val="666666"/>
                </a:solidFill>
                <a:effectLst/>
                <a:latin typeface="Helvetica Neue"/>
              </a:rPr>
              <a:t>编码需要多一倍的存储空间，在存储和传输上就十分不划算。</a:t>
            </a:r>
            <a:endParaRPr lang="zh-CN" altLang="en-US" dirty="0"/>
          </a:p>
        </p:txBody>
      </p:sp>
      <p:sp>
        <p:nvSpPr>
          <p:cNvPr id="4" name="灯片编号占位符 3"/>
          <p:cNvSpPr>
            <a:spLocks noGrp="1"/>
          </p:cNvSpPr>
          <p:nvPr>
            <p:ph type="sldNum" sz="quarter" idx="5"/>
          </p:nvPr>
        </p:nvSpPr>
        <p:spPr/>
        <p:txBody>
          <a:bodyPr/>
          <a:lstStyle/>
          <a:p>
            <a:pPr>
              <a:defRPr/>
            </a:pPr>
            <a:fld id="{73790652-C02E-4B6F-A52E-6A0D29B3CC7A}" type="slidenum">
              <a:rPr lang="zh-CN" altLang="en-US" smtClean="0"/>
              <a:pPr>
                <a:defRPr/>
              </a:pPr>
              <a:t>36</a:t>
            </a:fld>
            <a:endParaRPr lang="zh-CN" altLang="en-US"/>
          </a:p>
        </p:txBody>
      </p:sp>
    </p:spTree>
    <p:extLst>
      <p:ext uri="{BB962C8B-B14F-4D97-AF65-F5344CB8AC3E}">
        <p14:creationId xmlns:p14="http://schemas.microsoft.com/office/powerpoint/2010/main" val="14090444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solidFill>
                  <a:srgbClr val="000000"/>
                </a:solidFill>
                <a:effectLst/>
                <a:latin typeface="Courier New" panose="02070309020205020404" pitchFamily="49" charset="0"/>
              </a:rPr>
              <a:t>#array.array(typecode,[initializer]) </a:t>
            </a:r>
          </a:p>
          <a:p>
            <a:r>
              <a:rPr lang="en-US" altLang="zh-CN" dirty="0"/>
              <a:t>--</a:t>
            </a:r>
            <a:r>
              <a:rPr lang="en-US" altLang="zh-CN" dirty="0" err="1">
                <a:solidFill>
                  <a:srgbClr val="000000"/>
                </a:solidFill>
                <a:effectLst/>
                <a:latin typeface="Courier New" panose="02070309020205020404" pitchFamily="49" charset="0"/>
              </a:rPr>
              <a:t>typecode</a:t>
            </a:r>
            <a:r>
              <a:rPr lang="en-US" altLang="zh-CN" dirty="0">
                <a:solidFill>
                  <a:srgbClr val="000000"/>
                </a:solidFill>
                <a:effectLst/>
                <a:latin typeface="Courier New" panose="02070309020205020404" pitchFamily="49" charset="0"/>
              </a:rPr>
              <a:t>:</a:t>
            </a:r>
            <a:r>
              <a:rPr lang="zh-CN" altLang="en-US" dirty="0">
                <a:solidFill>
                  <a:srgbClr val="000000"/>
                </a:solidFill>
                <a:effectLst/>
                <a:latin typeface="Courier New" panose="02070309020205020404" pitchFamily="49" charset="0"/>
              </a:rPr>
              <a:t>元素类型代码；</a:t>
            </a:r>
            <a:r>
              <a:rPr lang="en-US" altLang="zh-CN" dirty="0">
                <a:solidFill>
                  <a:srgbClr val="000000"/>
                </a:solidFill>
                <a:effectLst/>
                <a:latin typeface="Courier New" panose="02070309020205020404" pitchFamily="49" charset="0"/>
              </a:rPr>
              <a:t>initializer:</a:t>
            </a:r>
            <a:r>
              <a:rPr lang="zh-CN" altLang="en-US" dirty="0">
                <a:solidFill>
                  <a:srgbClr val="000000"/>
                </a:solidFill>
                <a:effectLst/>
                <a:latin typeface="Courier New" panose="02070309020205020404" pitchFamily="49" charset="0"/>
              </a:rPr>
              <a:t>初始化器，若数组为空，则省略初始化器 </a:t>
            </a:r>
            <a:r>
              <a:rPr lang="en-US" altLang="zh-CN" dirty="0" err="1">
                <a:solidFill>
                  <a:srgbClr val="000000"/>
                </a:solidFill>
                <a:effectLst/>
                <a:latin typeface="Courier New" panose="02070309020205020404" pitchFamily="49" charset="0"/>
              </a:rPr>
              <a:t>arr</a:t>
            </a:r>
            <a:r>
              <a:rPr lang="en-US" altLang="zh-CN" dirty="0">
                <a:solidFill>
                  <a:srgbClr val="000000"/>
                </a:solidFill>
                <a:effectLst/>
                <a:latin typeface="Courier New" panose="02070309020205020404" pitchFamily="49" charset="0"/>
              </a:rPr>
              <a:t> </a:t>
            </a:r>
            <a:r>
              <a:rPr lang="en-US" altLang="zh-CN" dirty="0"/>
              <a:t>= </a:t>
            </a:r>
            <a:r>
              <a:rPr lang="en-US" altLang="zh-CN" dirty="0" err="1"/>
              <a:t>array.array</a:t>
            </a:r>
            <a:r>
              <a:rPr lang="en-US" altLang="zh-CN" dirty="0"/>
              <a:t>(</a:t>
            </a:r>
            <a:r>
              <a:rPr lang="en-US" altLang="zh-CN" dirty="0">
                <a:solidFill>
                  <a:srgbClr val="800000"/>
                </a:solidFill>
                <a:effectLst/>
                <a:latin typeface="Courier New" panose="02070309020205020404" pitchFamily="49" charset="0"/>
              </a:rPr>
              <a:t>'</a:t>
            </a:r>
            <a:r>
              <a:rPr lang="en-US" altLang="zh-CN" dirty="0" err="1">
                <a:solidFill>
                  <a:srgbClr val="800000"/>
                </a:solidFill>
                <a:effectLst/>
                <a:latin typeface="Courier New" panose="02070309020205020404" pitchFamily="49" charset="0"/>
              </a:rPr>
              <a:t>i</a:t>
            </a:r>
            <a:r>
              <a:rPr lang="en-US" altLang="zh-CN" dirty="0">
                <a:solidFill>
                  <a:srgbClr val="800000"/>
                </a:solidFill>
                <a:effectLst/>
                <a:latin typeface="Courier New" panose="02070309020205020404" pitchFamily="49" charset="0"/>
              </a:rPr>
              <a:t>'</a:t>
            </a:r>
            <a:r>
              <a:rPr lang="en-US" altLang="zh-CN" dirty="0"/>
              <a:t>,[</a:t>
            </a:r>
            <a:r>
              <a:rPr lang="en-US" altLang="zh-CN" dirty="0">
                <a:solidFill>
                  <a:srgbClr val="800080"/>
                </a:solidFill>
                <a:effectLst/>
                <a:latin typeface="Courier New" panose="02070309020205020404" pitchFamily="49" charset="0"/>
              </a:rPr>
              <a:t>0</a:t>
            </a:r>
            <a:r>
              <a:rPr lang="en-US" altLang="zh-CN" dirty="0"/>
              <a:t>,</a:t>
            </a:r>
            <a:r>
              <a:rPr lang="en-US" altLang="zh-CN" dirty="0">
                <a:solidFill>
                  <a:srgbClr val="800080"/>
                </a:solidFill>
                <a:effectLst/>
                <a:latin typeface="Courier New" panose="02070309020205020404" pitchFamily="49" charset="0"/>
              </a:rPr>
              <a:t>1</a:t>
            </a:r>
            <a:r>
              <a:rPr lang="en-US" altLang="zh-CN" dirty="0"/>
              <a:t>,</a:t>
            </a:r>
            <a:r>
              <a:rPr lang="en-US" altLang="zh-CN" dirty="0">
                <a:solidFill>
                  <a:srgbClr val="800080"/>
                </a:solidFill>
                <a:effectLst/>
                <a:latin typeface="Courier New" panose="02070309020205020404" pitchFamily="49" charset="0"/>
              </a:rPr>
              <a:t>1</a:t>
            </a:r>
            <a:r>
              <a:rPr lang="en-US" altLang="zh-CN" dirty="0"/>
              <a:t>,</a:t>
            </a:r>
            <a:r>
              <a:rPr lang="en-US" altLang="zh-CN" dirty="0">
                <a:solidFill>
                  <a:srgbClr val="800080"/>
                </a:solidFill>
                <a:effectLst/>
                <a:latin typeface="Courier New" panose="02070309020205020404" pitchFamily="49" charset="0"/>
              </a:rPr>
              <a:t>3</a:t>
            </a:r>
            <a:r>
              <a:rPr lang="en-US" altLang="zh-CN" dirty="0">
                <a:solidFill>
                  <a:srgbClr val="000000"/>
                </a:solidFill>
                <a:effectLst/>
                <a:latin typeface="Courier New" panose="02070309020205020404" pitchFamily="49" charset="0"/>
              </a:rPr>
              <a:t>])</a:t>
            </a:r>
            <a:endParaRPr lang="zh-CN" altLang="en-US" dirty="0"/>
          </a:p>
        </p:txBody>
      </p:sp>
      <p:sp>
        <p:nvSpPr>
          <p:cNvPr id="4" name="灯片编号占位符 3"/>
          <p:cNvSpPr>
            <a:spLocks noGrp="1"/>
          </p:cNvSpPr>
          <p:nvPr>
            <p:ph type="sldNum" sz="quarter" idx="5"/>
          </p:nvPr>
        </p:nvSpPr>
        <p:spPr/>
        <p:txBody>
          <a:bodyPr/>
          <a:lstStyle/>
          <a:p>
            <a:pPr>
              <a:defRPr/>
            </a:pPr>
            <a:fld id="{73790652-C02E-4B6F-A52E-6A0D29B3CC7A}" type="slidenum">
              <a:rPr lang="zh-CN" altLang="en-US" smtClean="0"/>
              <a:pPr>
                <a:defRPr/>
              </a:pPr>
              <a:t>41</a:t>
            </a:fld>
            <a:endParaRPr lang="zh-CN" altLang="en-US"/>
          </a:p>
        </p:txBody>
      </p:sp>
    </p:spTree>
    <p:extLst>
      <p:ext uri="{BB962C8B-B14F-4D97-AF65-F5344CB8AC3E}">
        <p14:creationId xmlns:p14="http://schemas.microsoft.com/office/powerpoint/2010/main" val="6850857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73790652-C02E-4B6F-A52E-6A0D29B3CC7A}" type="slidenum">
              <a:rPr lang="zh-CN" altLang="en-US" smtClean="0"/>
              <a:pPr>
                <a:defRPr/>
              </a:pPr>
              <a:t>48</a:t>
            </a:fld>
            <a:endParaRPr lang="zh-CN" altLang="en-US"/>
          </a:p>
        </p:txBody>
      </p:sp>
    </p:spTree>
    <p:extLst>
      <p:ext uri="{BB962C8B-B14F-4D97-AF65-F5344CB8AC3E}">
        <p14:creationId xmlns:p14="http://schemas.microsoft.com/office/powerpoint/2010/main" val="40096735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3790652-C02E-4B6F-A52E-6A0D29B3CC7A}" type="slidenum">
              <a:rPr lang="zh-CN" altLang="en-US" smtClean="0"/>
              <a:pPr>
                <a:defRPr/>
              </a:pPr>
              <a:t>56</a:t>
            </a:fld>
            <a:endParaRPr lang="zh-CN" altLang="en-US"/>
          </a:p>
        </p:txBody>
      </p:sp>
    </p:spTree>
    <p:extLst>
      <p:ext uri="{BB962C8B-B14F-4D97-AF65-F5344CB8AC3E}">
        <p14:creationId xmlns:p14="http://schemas.microsoft.com/office/powerpoint/2010/main" val="41319125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\u4e00-\u9fa5”</a:t>
            </a:r>
            <a:r>
              <a:rPr lang="zh-CN" altLang="en-US" dirty="0"/>
              <a:t>是</a:t>
            </a:r>
            <a:r>
              <a:rPr lang="en-US" altLang="zh-CN" dirty="0" err="1"/>
              <a:t>unicode</a:t>
            </a:r>
            <a:r>
              <a:rPr lang="zh-CN" altLang="en-US" dirty="0"/>
              <a:t>编码，一种全世界语言都包括的一种编码</a:t>
            </a:r>
          </a:p>
        </p:txBody>
      </p:sp>
      <p:sp>
        <p:nvSpPr>
          <p:cNvPr id="4" name="灯片编号占位符 3"/>
          <p:cNvSpPr>
            <a:spLocks noGrp="1"/>
          </p:cNvSpPr>
          <p:nvPr>
            <p:ph type="sldNum" sz="quarter" idx="5"/>
          </p:nvPr>
        </p:nvSpPr>
        <p:spPr/>
        <p:txBody>
          <a:bodyPr/>
          <a:lstStyle/>
          <a:p>
            <a:pPr>
              <a:defRPr/>
            </a:pPr>
            <a:fld id="{73790652-C02E-4B6F-A52E-6A0D29B3CC7A}" type="slidenum">
              <a:rPr lang="zh-CN" altLang="en-US" smtClean="0"/>
              <a:pPr>
                <a:defRPr/>
              </a:pPr>
              <a:t>57</a:t>
            </a:fld>
            <a:endParaRPr lang="zh-CN" altLang="en-US"/>
          </a:p>
        </p:txBody>
      </p:sp>
    </p:spTree>
    <p:extLst>
      <p:ext uri="{BB962C8B-B14F-4D97-AF65-F5344CB8AC3E}">
        <p14:creationId xmlns:p14="http://schemas.microsoft.com/office/powerpoint/2010/main" val="345983978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矩形 7"/>
          <p:cNvSpPr/>
          <p:nvPr userDrawn="1"/>
        </p:nvSpPr>
        <p:spPr>
          <a:xfrm>
            <a:off x="0" y="0"/>
            <a:ext cx="9144000" cy="11255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5" name="Picture 3"/>
          <p:cNvPicPr>
            <a:picLocks noChangeAspect="1" noChangeArrowheads="1"/>
          </p:cNvPicPr>
          <p:nvPr userDrawn="1"/>
        </p:nvPicPr>
        <p:blipFill>
          <a:blip r:embed="rId2" cstate="print"/>
          <a:srcRect/>
          <a:stretch>
            <a:fillRect/>
          </a:stretch>
        </p:blipFill>
        <p:spPr bwMode="auto">
          <a:xfrm>
            <a:off x="0" y="-12700"/>
            <a:ext cx="9144000" cy="685800"/>
          </a:xfrm>
          <a:prstGeom prst="rect">
            <a:avLst/>
          </a:prstGeom>
          <a:noFill/>
          <a:ln w="9525">
            <a:noFill/>
            <a:miter lim="800000"/>
            <a:headEnd/>
            <a:tailEnd/>
          </a:ln>
        </p:spPr>
      </p:pic>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p>
        </p:txBody>
      </p:sp>
      <p:sp>
        <p:nvSpPr>
          <p:cNvPr id="12" name="灯片编号占位符 5"/>
          <p:cNvSpPr>
            <a:spLocks noGrp="1"/>
          </p:cNvSpPr>
          <p:nvPr>
            <p:ph type="sldNum" sz="quarter" idx="4"/>
          </p:nvPr>
        </p:nvSpPr>
        <p:spPr>
          <a:xfrm>
            <a:off x="6553200" y="6594549"/>
            <a:ext cx="2133600" cy="226714"/>
          </a:xfrm>
          <a:prstGeom prst="rect">
            <a:avLst/>
          </a:prstGeom>
        </p:spPr>
        <p:txBody>
          <a:bodyPr vert="horz" lIns="91440" tIns="45720" rIns="91440" bIns="45720" rtlCol="0" anchor="ctr"/>
          <a:lstStyle>
            <a:lvl1pPr algn="r" fontAlgn="auto">
              <a:spcBef>
                <a:spcPts val="0"/>
              </a:spcBef>
              <a:spcAft>
                <a:spcPts val="0"/>
              </a:spcAft>
              <a:defRPr sz="1200" smtClean="0">
                <a:solidFill>
                  <a:srgbClr val="FFFFFF"/>
                </a:solidFill>
                <a:latin typeface="+mn-lt"/>
                <a:ea typeface="+mn-ea"/>
              </a:defRPr>
            </a:lvl1pPr>
          </a:lstStyle>
          <a:p>
            <a:pPr>
              <a:defRPr/>
            </a:pPr>
            <a:fld id="{6EA7BA5E-4115-4796-A8C9-4698036AB88B}" type="slidenum">
              <a:rPr lang="zh-CN" altLang="en-US" smtClean="0"/>
              <a:pPr>
                <a:defRPr/>
              </a:pPr>
              <a:t>‹#›</a:t>
            </a:fld>
            <a:endParaRPr lang="zh-CN" altLang="en-US" dirty="0"/>
          </a:p>
        </p:txBody>
      </p:sp>
      <p:sp>
        <p:nvSpPr>
          <p:cNvPr id="13" name="页脚占位符 4"/>
          <p:cNvSpPr>
            <a:spLocks noGrp="1"/>
          </p:cNvSpPr>
          <p:nvPr>
            <p:ph type="ftr" sz="quarter" idx="3"/>
          </p:nvPr>
        </p:nvSpPr>
        <p:spPr>
          <a:xfrm>
            <a:off x="2843808" y="6626009"/>
            <a:ext cx="3456384" cy="187367"/>
          </a:xfrm>
          <a:prstGeom prst="rect">
            <a:avLst/>
          </a:prstGeom>
        </p:spPr>
        <p:txBody>
          <a:bodyPr vert="horz" lIns="91440" tIns="45720" rIns="91440" bIns="45720" rtlCol="0" anchor="ctr"/>
          <a:lstStyle>
            <a:lvl1pPr algn="ctr" fontAlgn="auto">
              <a:spcBef>
                <a:spcPts val="0"/>
              </a:spcBef>
              <a:spcAft>
                <a:spcPts val="0"/>
              </a:spcAft>
              <a:defRPr sz="1200" smtClean="0">
                <a:solidFill>
                  <a:srgbClr val="FFFFFF"/>
                </a:solidFill>
                <a:latin typeface="+mn-lt"/>
                <a:ea typeface="+mn-ea"/>
              </a:defRPr>
            </a:lvl1pPr>
          </a:lstStyle>
          <a:p>
            <a:pPr>
              <a:defRPr/>
            </a:pPr>
            <a:r>
              <a:rPr lang="zh-CN" altLang="en-US" dirty="0"/>
              <a:t>特征选择研究</a:t>
            </a:r>
          </a:p>
        </p:txBody>
      </p:sp>
      <p:sp>
        <p:nvSpPr>
          <p:cNvPr id="14" name="日期占位符 3"/>
          <p:cNvSpPr>
            <a:spLocks noGrp="1"/>
          </p:cNvSpPr>
          <p:nvPr>
            <p:ph type="dt" sz="half" idx="2"/>
          </p:nvPr>
        </p:nvSpPr>
        <p:spPr>
          <a:xfrm>
            <a:off x="457200" y="6525344"/>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rgbClr val="FFFFFF"/>
                </a:solidFill>
                <a:latin typeface="+mn-lt"/>
                <a:ea typeface="+mn-ea"/>
              </a:defRPr>
            </a:lvl1pPr>
          </a:lstStyle>
          <a:p>
            <a:pPr>
              <a:defRPr/>
            </a:pPr>
            <a:fld id="{7775294E-DD0B-4ADA-B2CE-1CB153928A16}" type="datetime1">
              <a:rPr lang="zh-CN" altLang="en-US" smtClean="0"/>
              <a:t>2022/10/27 Thursday</a:t>
            </a:fld>
            <a:endParaRPr lang="zh-CN" altLang="en-US" dirty="0"/>
          </a:p>
        </p:txBody>
      </p:sp>
    </p:spTree>
  </p:cSld>
  <p:clrMapOvr>
    <a:masterClrMapping/>
  </p:clrMapOvr>
  <p:transition spd="slow" advClick="0">
    <p:pull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24266"/>
            <a:ext cx="8229600" cy="660930"/>
          </a:xfrm>
        </p:spPr>
        <p:txBody>
          <a:bodyPr bIns="46800" anchor="b">
            <a:normAutofit/>
          </a:bodyPr>
          <a:lstStyle>
            <a:lvl1pPr algn="l">
              <a:defRPr sz="3600" b="1" baseline="0">
                <a:solidFill>
                  <a:schemeClr val="tx1"/>
                </a:solidFill>
                <a:latin typeface="黑体" pitchFamily="2" charset="-122"/>
                <a:ea typeface="黑体" pitchFamily="2" charset="-122"/>
              </a:defRPr>
            </a:lvl1pPr>
          </a:lstStyle>
          <a:p>
            <a:r>
              <a:rPr lang="zh-CN" altLang="en-US" dirty="0"/>
              <a:t>单击此处编辑母版标题样式</a:t>
            </a:r>
          </a:p>
        </p:txBody>
      </p:sp>
      <p:sp>
        <p:nvSpPr>
          <p:cNvPr id="3" name="内容占位符 2"/>
          <p:cNvSpPr>
            <a:spLocks noGrp="1"/>
          </p:cNvSpPr>
          <p:nvPr>
            <p:ph idx="1"/>
          </p:nvPr>
        </p:nvSpPr>
        <p:spPr>
          <a:xfrm>
            <a:off x="457200" y="1414845"/>
            <a:ext cx="8229600" cy="4678451"/>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日期占位符 3"/>
          <p:cNvSpPr>
            <a:spLocks noGrp="1"/>
          </p:cNvSpPr>
          <p:nvPr>
            <p:ph type="dt" sz="half" idx="2"/>
          </p:nvPr>
        </p:nvSpPr>
        <p:spPr>
          <a:xfrm>
            <a:off x="457200" y="6525344"/>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rgbClr val="FFFFFF"/>
                </a:solidFill>
                <a:latin typeface="+mn-lt"/>
                <a:ea typeface="+mn-ea"/>
              </a:defRPr>
            </a:lvl1pPr>
          </a:lstStyle>
          <a:p>
            <a:pPr>
              <a:defRPr/>
            </a:pPr>
            <a:fld id="{1C72BF6F-5A02-4831-9FA0-009308AEA2AB}" type="datetime1">
              <a:rPr lang="zh-CN" altLang="en-US" smtClean="0"/>
              <a:t>2022/10/27 Thursday</a:t>
            </a:fld>
            <a:endParaRPr lang="zh-CN" altLang="en-US" dirty="0"/>
          </a:p>
        </p:txBody>
      </p:sp>
      <p:sp>
        <p:nvSpPr>
          <p:cNvPr id="8" name="页脚占位符 4"/>
          <p:cNvSpPr>
            <a:spLocks noGrp="1"/>
          </p:cNvSpPr>
          <p:nvPr>
            <p:ph type="ftr" sz="quarter" idx="3"/>
          </p:nvPr>
        </p:nvSpPr>
        <p:spPr>
          <a:xfrm>
            <a:off x="2843808" y="6626009"/>
            <a:ext cx="3456384" cy="187367"/>
          </a:xfrm>
          <a:prstGeom prst="rect">
            <a:avLst/>
          </a:prstGeom>
        </p:spPr>
        <p:txBody>
          <a:bodyPr vert="horz" lIns="91440" tIns="45720" rIns="91440" bIns="45720" rtlCol="0" anchor="ctr"/>
          <a:lstStyle>
            <a:lvl1pPr algn="ctr" fontAlgn="auto">
              <a:spcBef>
                <a:spcPts val="0"/>
              </a:spcBef>
              <a:spcAft>
                <a:spcPts val="0"/>
              </a:spcAft>
              <a:defRPr sz="1200" smtClean="0">
                <a:solidFill>
                  <a:srgbClr val="FFFFFF"/>
                </a:solidFill>
                <a:latin typeface="+mn-lt"/>
                <a:ea typeface="+mn-ea"/>
              </a:defRPr>
            </a:lvl1pPr>
          </a:lstStyle>
          <a:p>
            <a:pPr>
              <a:defRPr/>
            </a:pPr>
            <a:r>
              <a:rPr lang="zh-CN" altLang="en-US" dirty="0"/>
              <a:t>特征选择研究</a:t>
            </a:r>
          </a:p>
        </p:txBody>
      </p:sp>
      <p:sp>
        <p:nvSpPr>
          <p:cNvPr id="9" name="灯片编号占位符 5"/>
          <p:cNvSpPr>
            <a:spLocks noGrp="1"/>
          </p:cNvSpPr>
          <p:nvPr>
            <p:ph type="sldNum" sz="quarter" idx="4"/>
          </p:nvPr>
        </p:nvSpPr>
        <p:spPr>
          <a:xfrm>
            <a:off x="6553200" y="6594549"/>
            <a:ext cx="2133600" cy="226714"/>
          </a:xfrm>
          <a:prstGeom prst="rect">
            <a:avLst/>
          </a:prstGeom>
        </p:spPr>
        <p:txBody>
          <a:bodyPr vert="horz" lIns="91440" tIns="45720" rIns="91440" bIns="45720" rtlCol="0" anchor="ctr"/>
          <a:lstStyle>
            <a:lvl1pPr algn="r" fontAlgn="auto">
              <a:spcBef>
                <a:spcPts val="0"/>
              </a:spcBef>
              <a:spcAft>
                <a:spcPts val="0"/>
              </a:spcAft>
              <a:defRPr sz="1200" smtClean="0">
                <a:solidFill>
                  <a:srgbClr val="FFFFFF"/>
                </a:solidFill>
                <a:latin typeface="+mn-lt"/>
                <a:ea typeface="+mn-ea"/>
              </a:defRPr>
            </a:lvl1pPr>
          </a:lstStyle>
          <a:p>
            <a:pPr>
              <a:defRPr/>
            </a:pPr>
            <a:fld id="{6EA7BA5E-4115-4796-A8C9-4698036AB88B}" type="slidenum">
              <a:rPr lang="zh-CN" altLang="en-US" smtClean="0"/>
              <a:pPr>
                <a:defRPr/>
              </a:pPr>
              <a:t>‹#›</a:t>
            </a:fld>
            <a:endParaRPr lang="zh-CN" altLang="en-US" dirty="0"/>
          </a:p>
        </p:txBody>
      </p:sp>
    </p:spTree>
  </p:cSld>
  <p:clrMapOvr>
    <a:masterClrMapping/>
  </p:clrMapOvr>
  <p:transition spd="slow" advClick="0">
    <p:pull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9" name="灯片编号占位符 5"/>
          <p:cNvSpPr>
            <a:spLocks noGrp="1"/>
          </p:cNvSpPr>
          <p:nvPr>
            <p:ph type="sldNum" sz="quarter" idx="4"/>
          </p:nvPr>
        </p:nvSpPr>
        <p:spPr>
          <a:xfrm>
            <a:off x="6588224" y="6561732"/>
            <a:ext cx="2133600" cy="296268"/>
          </a:xfrm>
          <a:prstGeom prst="rect">
            <a:avLst/>
          </a:prstGeom>
        </p:spPr>
        <p:txBody>
          <a:bodyPr vert="horz" lIns="91440" tIns="45720" rIns="91440" bIns="45720" rtlCol="0" anchor="ctr"/>
          <a:lstStyle>
            <a:lvl1pPr algn="r" fontAlgn="auto">
              <a:spcBef>
                <a:spcPts val="0"/>
              </a:spcBef>
              <a:spcAft>
                <a:spcPts val="0"/>
              </a:spcAft>
              <a:defRPr sz="1200" smtClean="0">
                <a:solidFill>
                  <a:schemeClr val="bg1"/>
                </a:solidFill>
                <a:latin typeface="+mn-lt"/>
                <a:ea typeface="+mn-ea"/>
              </a:defRPr>
            </a:lvl1pPr>
          </a:lstStyle>
          <a:p>
            <a:pPr>
              <a:defRPr/>
            </a:pPr>
            <a:fld id="{6EA7BA5E-4115-4796-A8C9-4698036AB88B}" type="slidenum">
              <a:rPr lang="zh-CN" altLang="en-US" smtClean="0"/>
              <a:pPr>
                <a:defRPr/>
              </a:pPr>
              <a:t>‹#›</a:t>
            </a:fld>
            <a:endParaRPr lang="zh-CN" altLang="en-US" dirty="0"/>
          </a:p>
        </p:txBody>
      </p:sp>
      <p:sp>
        <p:nvSpPr>
          <p:cNvPr id="10" name="日期占位符 3"/>
          <p:cNvSpPr>
            <a:spLocks noGrp="1"/>
          </p:cNvSpPr>
          <p:nvPr>
            <p:ph type="dt" sz="half" idx="2"/>
          </p:nvPr>
        </p:nvSpPr>
        <p:spPr>
          <a:xfrm>
            <a:off x="457200" y="6525344"/>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rgbClr val="FFFFFF"/>
                </a:solidFill>
                <a:latin typeface="+mn-lt"/>
                <a:ea typeface="+mn-ea"/>
              </a:defRPr>
            </a:lvl1pPr>
          </a:lstStyle>
          <a:p>
            <a:pPr>
              <a:defRPr/>
            </a:pPr>
            <a:fld id="{A1D426B4-1F25-492E-895D-2E88D5A0EA76}" type="datetime1">
              <a:rPr lang="zh-CN" altLang="en-US" smtClean="0"/>
              <a:t>2022/10/27 Thursday</a:t>
            </a:fld>
            <a:endParaRPr lang="zh-CN" altLang="en-US" dirty="0"/>
          </a:p>
        </p:txBody>
      </p:sp>
      <p:sp>
        <p:nvSpPr>
          <p:cNvPr id="12" name="页脚占位符 4"/>
          <p:cNvSpPr>
            <a:spLocks noGrp="1"/>
          </p:cNvSpPr>
          <p:nvPr>
            <p:ph type="ftr" sz="quarter" idx="3"/>
          </p:nvPr>
        </p:nvSpPr>
        <p:spPr>
          <a:xfrm>
            <a:off x="2843808" y="6626009"/>
            <a:ext cx="3456384" cy="187367"/>
          </a:xfrm>
          <a:prstGeom prst="rect">
            <a:avLst/>
          </a:prstGeom>
        </p:spPr>
        <p:txBody>
          <a:bodyPr vert="horz" lIns="91440" tIns="45720" rIns="91440" bIns="45720" rtlCol="0" anchor="ctr"/>
          <a:lstStyle>
            <a:lvl1pPr algn="ctr" fontAlgn="auto">
              <a:spcBef>
                <a:spcPts val="0"/>
              </a:spcBef>
              <a:spcAft>
                <a:spcPts val="0"/>
              </a:spcAft>
              <a:defRPr sz="1200" smtClean="0">
                <a:solidFill>
                  <a:srgbClr val="FFFFFF"/>
                </a:solidFill>
                <a:latin typeface="+mn-lt"/>
                <a:ea typeface="+mn-ea"/>
              </a:defRPr>
            </a:lvl1pPr>
          </a:lstStyle>
          <a:p>
            <a:pPr>
              <a:defRPr/>
            </a:pPr>
            <a:r>
              <a:rPr lang="zh-CN" altLang="en-US" dirty="0"/>
              <a:t>特征选择研究</a:t>
            </a:r>
          </a:p>
        </p:txBody>
      </p:sp>
    </p:spTree>
  </p:cSld>
  <p:clrMapOvr>
    <a:masterClrMapping/>
  </p:clrMapOvr>
  <p:transition spd="slow" advClick="0">
    <p:pull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8" name="日期占位符 3"/>
          <p:cNvSpPr>
            <a:spLocks noGrp="1"/>
          </p:cNvSpPr>
          <p:nvPr>
            <p:ph type="dt" sz="half" idx="10"/>
          </p:nvPr>
        </p:nvSpPr>
        <p:spPr>
          <a:xfrm>
            <a:off x="467544" y="6525344"/>
            <a:ext cx="2133600" cy="332656"/>
          </a:xfrm>
          <a:prstGeom prst="rect">
            <a:avLst/>
          </a:prstGeom>
        </p:spPr>
        <p:txBody>
          <a:bodyPr vert="horz" lIns="91440" tIns="45720" rIns="91440" bIns="45720" rtlCol="0" anchor="ctr"/>
          <a:lstStyle>
            <a:lvl1pPr algn="l" fontAlgn="auto">
              <a:spcBef>
                <a:spcPts val="0"/>
              </a:spcBef>
              <a:spcAft>
                <a:spcPts val="0"/>
              </a:spcAft>
              <a:defRPr sz="1200" smtClean="0">
                <a:solidFill>
                  <a:schemeClr val="bg1"/>
                </a:solidFill>
                <a:latin typeface="+mn-lt"/>
                <a:ea typeface="+mn-ea"/>
              </a:defRPr>
            </a:lvl1pPr>
          </a:lstStyle>
          <a:p>
            <a:pPr>
              <a:defRPr/>
            </a:pPr>
            <a:fld id="{6F1D7779-2E5A-4E69-9A41-55C20F0D6C84}" type="datetime1">
              <a:rPr lang="zh-CN" altLang="en-US" smtClean="0"/>
              <a:t>2022/10/27 Thursday</a:t>
            </a:fld>
            <a:endParaRPr lang="zh-CN" altLang="en-US" dirty="0"/>
          </a:p>
        </p:txBody>
      </p:sp>
      <p:sp>
        <p:nvSpPr>
          <p:cNvPr id="9" name="页脚占位符 4"/>
          <p:cNvSpPr>
            <a:spLocks noGrp="1"/>
          </p:cNvSpPr>
          <p:nvPr>
            <p:ph type="ftr" sz="quarter" idx="3"/>
          </p:nvPr>
        </p:nvSpPr>
        <p:spPr>
          <a:xfrm>
            <a:off x="2843808" y="6525344"/>
            <a:ext cx="3456384" cy="314311"/>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bg1"/>
                </a:solidFill>
                <a:latin typeface="+mn-lt"/>
                <a:ea typeface="+mn-ea"/>
              </a:defRPr>
            </a:lvl1pPr>
          </a:lstStyle>
          <a:p>
            <a:pPr>
              <a:defRPr/>
            </a:pPr>
            <a:r>
              <a:rPr lang="zh-CN" altLang="en-US" dirty="0"/>
              <a:t>特征选择研究</a:t>
            </a:r>
          </a:p>
        </p:txBody>
      </p:sp>
      <p:sp>
        <p:nvSpPr>
          <p:cNvPr id="10" name="灯片编号占位符 5"/>
          <p:cNvSpPr>
            <a:spLocks noGrp="1"/>
          </p:cNvSpPr>
          <p:nvPr>
            <p:ph type="sldNum" sz="quarter" idx="4"/>
          </p:nvPr>
        </p:nvSpPr>
        <p:spPr>
          <a:xfrm>
            <a:off x="6588224" y="6525344"/>
            <a:ext cx="2133600" cy="357854"/>
          </a:xfrm>
          <a:prstGeom prst="rect">
            <a:avLst/>
          </a:prstGeom>
        </p:spPr>
        <p:txBody>
          <a:bodyPr vert="horz" lIns="91440" tIns="45720" rIns="91440" bIns="45720" rtlCol="0" anchor="ctr"/>
          <a:lstStyle>
            <a:lvl1pPr algn="r" fontAlgn="auto">
              <a:spcBef>
                <a:spcPts val="0"/>
              </a:spcBef>
              <a:spcAft>
                <a:spcPts val="0"/>
              </a:spcAft>
              <a:defRPr sz="1200" baseline="0" smtClean="0">
                <a:solidFill>
                  <a:schemeClr val="bg1"/>
                </a:solidFill>
                <a:latin typeface="+mn-lt"/>
                <a:ea typeface="+mn-ea"/>
              </a:defRPr>
            </a:lvl1pPr>
          </a:lstStyle>
          <a:p>
            <a:pPr>
              <a:defRPr/>
            </a:pPr>
            <a:fld id="{6EA7BA5E-4115-4796-A8C9-4698036AB88B}" type="slidenum">
              <a:rPr lang="zh-CN" altLang="en-US" smtClean="0"/>
              <a:pPr>
                <a:defRPr/>
              </a:pPr>
              <a:t>‹#›</a:t>
            </a:fld>
            <a:endParaRPr lang="zh-CN" altLang="en-US" dirty="0"/>
          </a:p>
        </p:txBody>
      </p:sp>
    </p:spTree>
  </p:cSld>
  <p:clrMapOvr>
    <a:masterClrMapping/>
  </p:clrMapOvr>
  <p:transition spd="slow" advClick="0">
    <p:pull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 name="日期占位符 3"/>
          <p:cNvSpPr>
            <a:spLocks noGrp="1"/>
          </p:cNvSpPr>
          <p:nvPr>
            <p:ph type="dt" sz="half" idx="10"/>
          </p:nvPr>
        </p:nvSpPr>
        <p:spPr>
          <a:xfrm>
            <a:off x="467544" y="6525344"/>
            <a:ext cx="2133600" cy="332656"/>
          </a:xfrm>
          <a:prstGeom prst="rect">
            <a:avLst/>
          </a:prstGeom>
        </p:spPr>
        <p:txBody>
          <a:bodyPr vert="horz" lIns="91440" tIns="45720" rIns="91440" bIns="45720" rtlCol="0" anchor="ctr"/>
          <a:lstStyle>
            <a:lvl1pPr algn="l" fontAlgn="auto">
              <a:spcBef>
                <a:spcPts val="0"/>
              </a:spcBef>
              <a:spcAft>
                <a:spcPts val="0"/>
              </a:spcAft>
              <a:defRPr sz="1200" smtClean="0">
                <a:solidFill>
                  <a:schemeClr val="bg1"/>
                </a:solidFill>
                <a:latin typeface="+mn-lt"/>
                <a:ea typeface="+mn-ea"/>
              </a:defRPr>
            </a:lvl1pPr>
          </a:lstStyle>
          <a:p>
            <a:pPr>
              <a:defRPr/>
            </a:pPr>
            <a:fld id="{81B78A00-4E32-4070-A0D6-3EA0A7FC5736}" type="datetime1">
              <a:rPr lang="zh-CN" altLang="en-US" smtClean="0"/>
              <a:t>2022/10/27 Thursday</a:t>
            </a:fld>
            <a:endParaRPr lang="zh-CN" altLang="en-US" dirty="0"/>
          </a:p>
        </p:txBody>
      </p:sp>
      <p:sp>
        <p:nvSpPr>
          <p:cNvPr id="11" name="页脚占位符 4"/>
          <p:cNvSpPr>
            <a:spLocks noGrp="1"/>
          </p:cNvSpPr>
          <p:nvPr>
            <p:ph type="ftr" sz="quarter" idx="11"/>
          </p:nvPr>
        </p:nvSpPr>
        <p:spPr>
          <a:xfrm>
            <a:off x="2915816" y="6525344"/>
            <a:ext cx="3456384" cy="328825"/>
          </a:xfrm>
          <a:prstGeom prst="rect">
            <a:avLst/>
          </a:prstGeom>
        </p:spPr>
        <p:txBody>
          <a:bodyPr vert="horz" lIns="91440" tIns="45720" rIns="91440" bIns="45720" rtlCol="0" anchor="ctr"/>
          <a:lstStyle>
            <a:lvl1pPr algn="ctr" fontAlgn="auto">
              <a:spcBef>
                <a:spcPts val="0"/>
              </a:spcBef>
              <a:spcAft>
                <a:spcPts val="0"/>
              </a:spcAft>
              <a:defRPr sz="1200" smtClean="0">
                <a:solidFill>
                  <a:srgbClr val="FFFFFF"/>
                </a:solidFill>
                <a:latin typeface="+mn-lt"/>
                <a:ea typeface="+mn-ea"/>
              </a:defRPr>
            </a:lvl1pPr>
          </a:lstStyle>
          <a:p>
            <a:pPr>
              <a:defRPr/>
            </a:pPr>
            <a:r>
              <a:rPr lang="zh-CN" altLang="en-US" dirty="0"/>
              <a:t>特征选择研究</a:t>
            </a:r>
          </a:p>
        </p:txBody>
      </p:sp>
      <p:sp>
        <p:nvSpPr>
          <p:cNvPr id="12" name="灯片编号占位符 5"/>
          <p:cNvSpPr>
            <a:spLocks noGrp="1"/>
          </p:cNvSpPr>
          <p:nvPr>
            <p:ph type="sldNum" sz="quarter" idx="12"/>
          </p:nvPr>
        </p:nvSpPr>
        <p:spPr>
          <a:xfrm>
            <a:off x="6660232" y="6525344"/>
            <a:ext cx="2133600" cy="299797"/>
          </a:xfrm>
          <a:prstGeom prst="rect">
            <a:avLst/>
          </a:prstGeom>
        </p:spPr>
        <p:txBody>
          <a:bodyPr vert="horz" lIns="91440" tIns="45720" rIns="91440" bIns="45720" rtlCol="0" anchor="ctr"/>
          <a:lstStyle>
            <a:lvl1pPr algn="r" fontAlgn="auto">
              <a:spcBef>
                <a:spcPts val="0"/>
              </a:spcBef>
              <a:spcAft>
                <a:spcPts val="0"/>
              </a:spcAft>
              <a:defRPr sz="1200" smtClean="0">
                <a:solidFill>
                  <a:schemeClr val="bg1"/>
                </a:solidFill>
                <a:latin typeface="+mn-lt"/>
                <a:ea typeface="+mn-ea"/>
              </a:defRPr>
            </a:lvl1pPr>
          </a:lstStyle>
          <a:p>
            <a:pPr>
              <a:defRPr/>
            </a:pPr>
            <a:fld id="{6EA7BA5E-4115-4796-A8C9-4698036AB88B}" type="slidenum">
              <a:rPr lang="zh-CN" altLang="en-US" smtClean="0"/>
              <a:pPr>
                <a:defRPr/>
              </a:pPr>
              <a:t>‹#›</a:t>
            </a:fld>
            <a:endParaRPr lang="zh-CN" altLang="en-US" dirty="0"/>
          </a:p>
        </p:txBody>
      </p:sp>
    </p:spTree>
  </p:cSld>
  <p:clrMapOvr>
    <a:masterClrMapping/>
  </p:clrMapOvr>
  <p:transition spd="slow" advClick="0">
    <p:pull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1" name="日期占位符 3"/>
          <p:cNvSpPr>
            <a:spLocks noGrp="1"/>
          </p:cNvSpPr>
          <p:nvPr>
            <p:ph type="dt" sz="half" idx="10"/>
          </p:nvPr>
        </p:nvSpPr>
        <p:spPr>
          <a:xfrm>
            <a:off x="457200" y="6525344"/>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rgbClr val="FFFFFF"/>
                </a:solidFill>
                <a:latin typeface="+mn-lt"/>
                <a:ea typeface="+mn-ea"/>
              </a:defRPr>
            </a:lvl1pPr>
          </a:lstStyle>
          <a:p>
            <a:pPr>
              <a:defRPr/>
            </a:pPr>
            <a:fld id="{5082C15C-15ED-4FE8-8379-DE4D565199F6}" type="datetime1">
              <a:rPr lang="zh-CN" altLang="en-US" smtClean="0"/>
              <a:t>2022/10/27 Thursday</a:t>
            </a:fld>
            <a:endParaRPr lang="zh-CN" altLang="en-US" dirty="0"/>
          </a:p>
        </p:txBody>
      </p:sp>
      <p:sp>
        <p:nvSpPr>
          <p:cNvPr id="12" name="页脚占位符 4"/>
          <p:cNvSpPr>
            <a:spLocks noGrp="1"/>
          </p:cNvSpPr>
          <p:nvPr>
            <p:ph type="ftr" sz="quarter" idx="3"/>
          </p:nvPr>
        </p:nvSpPr>
        <p:spPr>
          <a:xfrm>
            <a:off x="2843808" y="6626009"/>
            <a:ext cx="3456384" cy="187367"/>
          </a:xfrm>
          <a:prstGeom prst="rect">
            <a:avLst/>
          </a:prstGeom>
        </p:spPr>
        <p:txBody>
          <a:bodyPr vert="horz" lIns="91440" tIns="45720" rIns="91440" bIns="45720" rtlCol="0" anchor="ctr"/>
          <a:lstStyle>
            <a:lvl1pPr algn="ctr" fontAlgn="auto">
              <a:spcBef>
                <a:spcPts val="0"/>
              </a:spcBef>
              <a:spcAft>
                <a:spcPts val="0"/>
              </a:spcAft>
              <a:defRPr sz="1200" smtClean="0">
                <a:solidFill>
                  <a:srgbClr val="FFFFFF"/>
                </a:solidFill>
                <a:latin typeface="+mn-lt"/>
                <a:ea typeface="+mn-ea"/>
              </a:defRPr>
            </a:lvl1pPr>
          </a:lstStyle>
          <a:p>
            <a:pPr>
              <a:defRPr/>
            </a:pPr>
            <a:r>
              <a:rPr lang="zh-CN" altLang="en-US" dirty="0"/>
              <a:t>特征选择研究</a:t>
            </a:r>
          </a:p>
        </p:txBody>
      </p:sp>
      <p:sp>
        <p:nvSpPr>
          <p:cNvPr id="13" name="灯片编号占位符 5"/>
          <p:cNvSpPr>
            <a:spLocks noGrp="1"/>
          </p:cNvSpPr>
          <p:nvPr>
            <p:ph type="sldNum" sz="quarter" idx="4"/>
          </p:nvPr>
        </p:nvSpPr>
        <p:spPr>
          <a:xfrm>
            <a:off x="6553200" y="6594549"/>
            <a:ext cx="2133600" cy="226714"/>
          </a:xfrm>
          <a:prstGeom prst="rect">
            <a:avLst/>
          </a:prstGeom>
        </p:spPr>
        <p:txBody>
          <a:bodyPr vert="horz" lIns="91440" tIns="45720" rIns="91440" bIns="45720" rtlCol="0" anchor="ctr"/>
          <a:lstStyle>
            <a:lvl1pPr algn="r" fontAlgn="auto">
              <a:spcBef>
                <a:spcPts val="0"/>
              </a:spcBef>
              <a:spcAft>
                <a:spcPts val="0"/>
              </a:spcAft>
              <a:defRPr sz="1200" smtClean="0">
                <a:solidFill>
                  <a:srgbClr val="FFFFFF"/>
                </a:solidFill>
                <a:latin typeface="+mn-lt"/>
                <a:ea typeface="+mn-ea"/>
              </a:defRPr>
            </a:lvl1pPr>
          </a:lstStyle>
          <a:p>
            <a:pPr>
              <a:defRPr/>
            </a:pPr>
            <a:fld id="{6EA7BA5E-4115-4796-A8C9-4698036AB88B}" type="slidenum">
              <a:rPr lang="zh-CN" altLang="en-US" smtClean="0"/>
              <a:pPr>
                <a:defRPr/>
              </a:pPr>
              <a:t>‹#›</a:t>
            </a:fld>
            <a:endParaRPr lang="zh-CN" altLang="en-US" dirty="0"/>
          </a:p>
        </p:txBody>
      </p:sp>
    </p:spTree>
  </p:cSld>
  <p:clrMapOvr>
    <a:masterClrMapping/>
  </p:clrMapOvr>
  <p:transition spd="slow" advClick="0">
    <p:pull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8" name="日期占位符 3"/>
          <p:cNvSpPr>
            <a:spLocks noGrp="1"/>
          </p:cNvSpPr>
          <p:nvPr>
            <p:ph type="dt" sz="half" idx="10"/>
          </p:nvPr>
        </p:nvSpPr>
        <p:spPr>
          <a:xfrm>
            <a:off x="467544" y="6525344"/>
            <a:ext cx="2133600" cy="332656"/>
          </a:xfrm>
          <a:prstGeom prst="rect">
            <a:avLst/>
          </a:prstGeom>
        </p:spPr>
        <p:txBody>
          <a:bodyPr vert="horz" lIns="91440" tIns="45720" rIns="91440" bIns="45720" rtlCol="0" anchor="ctr"/>
          <a:lstStyle>
            <a:lvl1pPr algn="l" fontAlgn="auto">
              <a:spcBef>
                <a:spcPts val="0"/>
              </a:spcBef>
              <a:spcAft>
                <a:spcPts val="0"/>
              </a:spcAft>
              <a:defRPr sz="1200" smtClean="0">
                <a:solidFill>
                  <a:schemeClr val="bg1"/>
                </a:solidFill>
                <a:latin typeface="+mn-lt"/>
                <a:ea typeface="+mn-ea"/>
              </a:defRPr>
            </a:lvl1pPr>
          </a:lstStyle>
          <a:p>
            <a:pPr>
              <a:defRPr/>
            </a:pPr>
            <a:fld id="{D3DDD7E9-E98D-4A5C-AACB-CCD0B19EDE16}" type="datetime1">
              <a:rPr lang="zh-CN" altLang="en-US" smtClean="0"/>
              <a:t>2022/10/27 Thursday</a:t>
            </a:fld>
            <a:endParaRPr lang="zh-CN" altLang="en-US" dirty="0"/>
          </a:p>
        </p:txBody>
      </p:sp>
      <p:sp>
        <p:nvSpPr>
          <p:cNvPr id="9" name="页脚占位符 4"/>
          <p:cNvSpPr>
            <a:spLocks noGrp="1"/>
          </p:cNvSpPr>
          <p:nvPr>
            <p:ph type="ftr" sz="quarter" idx="3"/>
          </p:nvPr>
        </p:nvSpPr>
        <p:spPr>
          <a:xfrm>
            <a:off x="2843808" y="6525344"/>
            <a:ext cx="3456384" cy="314311"/>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bg1"/>
                </a:solidFill>
                <a:latin typeface="+mn-lt"/>
                <a:ea typeface="+mn-ea"/>
              </a:defRPr>
            </a:lvl1pPr>
          </a:lstStyle>
          <a:p>
            <a:pPr>
              <a:defRPr/>
            </a:pPr>
            <a:r>
              <a:rPr lang="zh-CN" altLang="en-US" dirty="0"/>
              <a:t>特征选择研究</a:t>
            </a:r>
          </a:p>
        </p:txBody>
      </p:sp>
      <p:sp>
        <p:nvSpPr>
          <p:cNvPr id="10" name="灯片编号占位符 5"/>
          <p:cNvSpPr>
            <a:spLocks noGrp="1"/>
          </p:cNvSpPr>
          <p:nvPr>
            <p:ph type="sldNum" sz="quarter" idx="4"/>
          </p:nvPr>
        </p:nvSpPr>
        <p:spPr>
          <a:xfrm>
            <a:off x="6588224" y="6525344"/>
            <a:ext cx="2133600" cy="314311"/>
          </a:xfrm>
          <a:prstGeom prst="rect">
            <a:avLst/>
          </a:prstGeom>
        </p:spPr>
        <p:txBody>
          <a:bodyPr vert="horz" lIns="91440" tIns="45720" rIns="91440" bIns="45720" rtlCol="0" anchor="ctr"/>
          <a:lstStyle>
            <a:lvl1pPr algn="r" fontAlgn="auto">
              <a:spcBef>
                <a:spcPts val="0"/>
              </a:spcBef>
              <a:spcAft>
                <a:spcPts val="0"/>
              </a:spcAft>
              <a:defRPr sz="1200" smtClean="0">
                <a:solidFill>
                  <a:schemeClr val="bg1"/>
                </a:solidFill>
                <a:latin typeface="+mn-lt"/>
                <a:ea typeface="+mn-ea"/>
              </a:defRPr>
            </a:lvl1pPr>
          </a:lstStyle>
          <a:p>
            <a:pPr>
              <a:defRPr/>
            </a:pPr>
            <a:fld id="{6EA7BA5E-4115-4796-A8C9-4698036AB88B}" type="slidenum">
              <a:rPr lang="zh-CN" altLang="en-US" smtClean="0"/>
              <a:pPr>
                <a:defRPr/>
              </a:pPr>
              <a:t>‹#›</a:t>
            </a:fld>
            <a:endParaRPr lang="zh-CN" altLang="en-US" dirty="0"/>
          </a:p>
        </p:txBody>
      </p:sp>
    </p:spTree>
  </p:cSld>
  <p:clrMapOvr>
    <a:masterClrMapping/>
  </p:clrMapOvr>
  <p:transition spd="slow" advClick="0">
    <p:pull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2"/>
          </p:nvPr>
        </p:nvSpPr>
        <p:spPr>
          <a:xfrm>
            <a:off x="395536" y="6525344"/>
            <a:ext cx="2133600" cy="314311"/>
          </a:xfrm>
          <a:prstGeom prst="rect">
            <a:avLst/>
          </a:prstGeom>
        </p:spPr>
        <p:txBody>
          <a:bodyPr vert="horz" lIns="91440" tIns="45720" rIns="91440" bIns="45720" rtlCol="0" anchor="ctr"/>
          <a:lstStyle>
            <a:lvl1pPr algn="l" fontAlgn="auto">
              <a:spcBef>
                <a:spcPts val="0"/>
              </a:spcBef>
              <a:spcAft>
                <a:spcPts val="0"/>
              </a:spcAft>
              <a:defRPr sz="1200" smtClean="0">
                <a:solidFill>
                  <a:schemeClr val="bg1"/>
                </a:solidFill>
                <a:latin typeface="+mn-lt"/>
                <a:ea typeface="+mn-ea"/>
              </a:defRPr>
            </a:lvl1pPr>
          </a:lstStyle>
          <a:p>
            <a:pPr>
              <a:defRPr/>
            </a:pPr>
            <a:fld id="{287177B7-0B30-4C6E-9665-BE663F5CA5CA}" type="datetime1">
              <a:rPr lang="zh-CN" altLang="en-US" smtClean="0"/>
              <a:t>2022/10/27 Thursday</a:t>
            </a:fld>
            <a:endParaRPr lang="zh-CN" altLang="en-US" dirty="0"/>
          </a:p>
        </p:txBody>
      </p:sp>
      <p:sp>
        <p:nvSpPr>
          <p:cNvPr id="8" name="页脚占位符 4"/>
          <p:cNvSpPr>
            <a:spLocks noGrp="1"/>
          </p:cNvSpPr>
          <p:nvPr>
            <p:ph type="ftr" sz="quarter" idx="3"/>
          </p:nvPr>
        </p:nvSpPr>
        <p:spPr>
          <a:xfrm>
            <a:off x="2843808" y="6525344"/>
            <a:ext cx="3456384" cy="300360"/>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bg1"/>
                </a:solidFill>
                <a:latin typeface="+mn-lt"/>
                <a:ea typeface="+mn-ea"/>
              </a:defRPr>
            </a:lvl1pPr>
          </a:lstStyle>
          <a:p>
            <a:pPr>
              <a:defRPr/>
            </a:pPr>
            <a:r>
              <a:rPr lang="zh-CN" altLang="en-US"/>
              <a:t>特征选择研究</a:t>
            </a:r>
            <a:endParaRPr lang="zh-CN" altLang="en-US" dirty="0"/>
          </a:p>
        </p:txBody>
      </p:sp>
      <p:sp>
        <p:nvSpPr>
          <p:cNvPr id="9" name="灯片编号占位符 5"/>
          <p:cNvSpPr>
            <a:spLocks noGrp="1"/>
          </p:cNvSpPr>
          <p:nvPr>
            <p:ph type="sldNum" sz="quarter" idx="4"/>
          </p:nvPr>
        </p:nvSpPr>
        <p:spPr>
          <a:xfrm>
            <a:off x="6660232" y="6525344"/>
            <a:ext cx="2133600" cy="332656"/>
          </a:xfrm>
          <a:prstGeom prst="rect">
            <a:avLst/>
          </a:prstGeom>
        </p:spPr>
        <p:txBody>
          <a:bodyPr vert="horz" lIns="91440" tIns="45720" rIns="91440" bIns="45720" rtlCol="0" anchor="ctr"/>
          <a:lstStyle>
            <a:lvl1pPr algn="r" fontAlgn="auto">
              <a:spcBef>
                <a:spcPts val="0"/>
              </a:spcBef>
              <a:spcAft>
                <a:spcPts val="0"/>
              </a:spcAft>
              <a:defRPr sz="1200" smtClean="0">
                <a:solidFill>
                  <a:schemeClr val="bg1"/>
                </a:solidFill>
                <a:latin typeface="+mn-lt"/>
                <a:ea typeface="+mn-ea"/>
              </a:defRPr>
            </a:lvl1pPr>
          </a:lstStyle>
          <a:p>
            <a:pPr>
              <a:defRPr/>
            </a:pPr>
            <a:fld id="{6EA7BA5E-4115-4796-A8C9-4698036AB88B}" type="slidenum">
              <a:rPr lang="zh-CN" altLang="en-US" smtClean="0"/>
              <a:pPr>
                <a:defRPr/>
              </a:pPr>
              <a:t>‹#›</a:t>
            </a:fld>
            <a:endParaRPr lang="zh-CN" altLang="en-US" dirty="0"/>
          </a:p>
        </p:txBody>
      </p:sp>
    </p:spTree>
  </p:cSld>
  <p:clrMapOvr>
    <a:masterClrMapping/>
  </p:clrMapOvr>
  <p:transition spd="slow" advClick="0">
    <p:pull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03D94200-E123-495C-A0D6-9DE4BD160323}" type="datetime1">
              <a:rPr lang="zh-CN" altLang="en-US" smtClean="0"/>
              <a:t>2022/10/27 Thursday</a:t>
            </a:fld>
            <a:endParaRPr lang="zh-CN" altLang="en-US" dirty="0"/>
          </a:p>
        </p:txBody>
      </p:sp>
      <p:sp>
        <p:nvSpPr>
          <p:cNvPr id="3" name="页脚占位符 2"/>
          <p:cNvSpPr>
            <a:spLocks noGrp="1"/>
          </p:cNvSpPr>
          <p:nvPr>
            <p:ph type="ftr" sz="quarter" idx="11"/>
          </p:nvPr>
        </p:nvSpPr>
        <p:spPr/>
        <p:txBody>
          <a:bodyPr/>
          <a:lstStyle/>
          <a:p>
            <a:pPr>
              <a:defRPr/>
            </a:pPr>
            <a:r>
              <a:rPr lang="zh-CN" altLang="en-US" smtClean="0"/>
              <a:t>特征选择研究</a:t>
            </a:r>
            <a:endParaRPr lang="zh-CN" altLang="en-US" dirty="0"/>
          </a:p>
        </p:txBody>
      </p:sp>
      <p:sp>
        <p:nvSpPr>
          <p:cNvPr id="4" name="灯片编号占位符 3"/>
          <p:cNvSpPr>
            <a:spLocks noGrp="1"/>
          </p:cNvSpPr>
          <p:nvPr>
            <p:ph type="sldNum" sz="quarter" idx="12"/>
          </p:nvPr>
        </p:nvSpPr>
        <p:spPr/>
        <p:txBody>
          <a:bodyPr/>
          <a:lstStyle/>
          <a:p>
            <a:pPr>
              <a:defRPr/>
            </a:pPr>
            <a:fld id="{6EA7BA5E-4115-4796-A8C9-4698036AB88B}" type="slidenum">
              <a:rPr lang="zh-CN" altLang="en-US" smtClean="0"/>
              <a:pPr>
                <a:defRPr/>
              </a:pPr>
              <a:t>‹#›</a:t>
            </a:fld>
            <a:endParaRPr lang="zh-CN" altLang="en-US" dirty="0"/>
          </a:p>
        </p:txBody>
      </p:sp>
    </p:spTree>
    <p:extLst>
      <p:ext uri="{BB962C8B-B14F-4D97-AF65-F5344CB8AC3E}">
        <p14:creationId xmlns:p14="http://schemas.microsoft.com/office/powerpoint/2010/main" val="1703847222"/>
      </p:ext>
    </p:extLst>
  </p:cSld>
  <p:clrMapOvr>
    <a:masterClrMapping/>
  </p:clrMapOvr>
  <p:transition spd="slow" advClick="0">
    <p:pull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矩形 7"/>
          <p:cNvSpPr/>
          <p:nvPr userDrawn="1"/>
        </p:nvSpPr>
        <p:spPr>
          <a:xfrm>
            <a:off x="0" y="6350"/>
            <a:ext cx="9144000" cy="935038"/>
          </a:xfrm>
          <a:prstGeom prst="rect">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027" name="文本占位符 2"/>
          <p:cNvSpPr>
            <a:spLocks noGrp="1"/>
          </p:cNvSpPr>
          <p:nvPr>
            <p:ph type="body" idx="1"/>
          </p:nvPr>
        </p:nvSpPr>
        <p:spPr bwMode="auto">
          <a:xfrm>
            <a:off x="468313" y="1125538"/>
            <a:ext cx="8229600" cy="48958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pic>
        <p:nvPicPr>
          <p:cNvPr id="1031" name="图片 2"/>
          <p:cNvPicPr>
            <a:picLocks noChangeAspect="1"/>
          </p:cNvPicPr>
          <p:nvPr userDrawn="1"/>
        </p:nvPicPr>
        <p:blipFill>
          <a:blip r:embed="rId11" cstate="print"/>
          <a:srcRect/>
          <a:stretch>
            <a:fillRect/>
          </a:stretch>
        </p:blipFill>
        <p:spPr bwMode="auto">
          <a:xfrm>
            <a:off x="0" y="6580188"/>
            <a:ext cx="9144000" cy="300037"/>
          </a:xfrm>
          <a:prstGeom prst="rect">
            <a:avLst/>
          </a:prstGeom>
          <a:noFill/>
          <a:ln w="9525">
            <a:noFill/>
            <a:miter lim="800000"/>
            <a:headEnd/>
            <a:tailEnd/>
          </a:ln>
        </p:spPr>
      </p:pic>
      <p:sp>
        <p:nvSpPr>
          <p:cNvPr id="11" name="矩形 10"/>
          <p:cNvSpPr/>
          <p:nvPr userDrawn="1"/>
        </p:nvSpPr>
        <p:spPr>
          <a:xfrm>
            <a:off x="468313" y="0"/>
            <a:ext cx="8675687" cy="8286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rgbClr val="FFFFFF"/>
              </a:solidFill>
            </a:endParaRPr>
          </a:p>
        </p:txBody>
      </p:sp>
      <p:sp>
        <p:nvSpPr>
          <p:cNvPr id="1034" name="标题占位符 1"/>
          <p:cNvSpPr>
            <a:spLocks noGrp="1"/>
          </p:cNvSpPr>
          <p:nvPr>
            <p:ph type="title"/>
          </p:nvPr>
        </p:nvSpPr>
        <p:spPr bwMode="auto">
          <a:xfrm>
            <a:off x="457200" y="146050"/>
            <a:ext cx="8229600" cy="7778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dirty="0"/>
              <a:t>单击此处编辑母版标题样式</a:t>
            </a:r>
          </a:p>
        </p:txBody>
      </p:sp>
      <p:pic>
        <p:nvPicPr>
          <p:cNvPr id="2" name="图片 1"/>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7380312" y="131146"/>
            <a:ext cx="1590708" cy="684000"/>
          </a:xfrm>
          <a:prstGeom prst="rect">
            <a:avLst/>
          </a:prstGeom>
        </p:spPr>
      </p:pic>
      <p:sp>
        <p:nvSpPr>
          <p:cNvPr id="12" name="矩形 11"/>
          <p:cNvSpPr/>
          <p:nvPr userDrawn="1"/>
        </p:nvSpPr>
        <p:spPr>
          <a:xfrm>
            <a:off x="6730774" y="15114"/>
            <a:ext cx="2398712" cy="789055"/>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3" name="日期占位符 3"/>
          <p:cNvSpPr>
            <a:spLocks noGrp="1"/>
          </p:cNvSpPr>
          <p:nvPr>
            <p:ph type="dt" sz="half" idx="2"/>
          </p:nvPr>
        </p:nvSpPr>
        <p:spPr>
          <a:xfrm>
            <a:off x="457200" y="6525344"/>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rgbClr val="FFFFFF"/>
                </a:solidFill>
                <a:latin typeface="+mn-lt"/>
                <a:ea typeface="+mn-ea"/>
              </a:defRPr>
            </a:lvl1pPr>
          </a:lstStyle>
          <a:p>
            <a:pPr>
              <a:defRPr/>
            </a:pPr>
            <a:fld id="{03D94200-E123-495C-A0D6-9DE4BD160323}" type="datetime1">
              <a:rPr lang="zh-CN" altLang="en-US" smtClean="0"/>
              <a:t>2022/10/27 Thursday</a:t>
            </a:fld>
            <a:endParaRPr lang="zh-CN" altLang="en-US" dirty="0"/>
          </a:p>
        </p:txBody>
      </p:sp>
      <p:sp>
        <p:nvSpPr>
          <p:cNvPr id="14" name="页脚占位符 4"/>
          <p:cNvSpPr>
            <a:spLocks noGrp="1"/>
          </p:cNvSpPr>
          <p:nvPr>
            <p:ph type="ftr" sz="quarter" idx="3"/>
          </p:nvPr>
        </p:nvSpPr>
        <p:spPr>
          <a:xfrm>
            <a:off x="2843808" y="6626009"/>
            <a:ext cx="3456384" cy="187367"/>
          </a:xfrm>
          <a:prstGeom prst="rect">
            <a:avLst/>
          </a:prstGeom>
        </p:spPr>
        <p:txBody>
          <a:bodyPr vert="horz" lIns="91440" tIns="45720" rIns="91440" bIns="45720" rtlCol="0" anchor="ctr"/>
          <a:lstStyle>
            <a:lvl1pPr algn="ctr" fontAlgn="auto">
              <a:spcBef>
                <a:spcPts val="0"/>
              </a:spcBef>
              <a:spcAft>
                <a:spcPts val="0"/>
              </a:spcAft>
              <a:defRPr sz="1200" smtClean="0">
                <a:solidFill>
                  <a:srgbClr val="FFFFFF"/>
                </a:solidFill>
                <a:latin typeface="+mn-lt"/>
                <a:ea typeface="+mn-ea"/>
              </a:defRPr>
            </a:lvl1pPr>
          </a:lstStyle>
          <a:p>
            <a:pPr>
              <a:defRPr/>
            </a:pPr>
            <a:r>
              <a:rPr lang="zh-CN" altLang="en-US" dirty="0"/>
              <a:t>特征选择研究</a:t>
            </a:r>
          </a:p>
        </p:txBody>
      </p:sp>
      <p:sp>
        <p:nvSpPr>
          <p:cNvPr id="15" name="灯片编号占位符 5"/>
          <p:cNvSpPr>
            <a:spLocks noGrp="1"/>
          </p:cNvSpPr>
          <p:nvPr>
            <p:ph type="sldNum" sz="quarter" idx="4"/>
          </p:nvPr>
        </p:nvSpPr>
        <p:spPr>
          <a:xfrm>
            <a:off x="6553200" y="6594549"/>
            <a:ext cx="2133600" cy="226714"/>
          </a:xfrm>
          <a:prstGeom prst="rect">
            <a:avLst/>
          </a:prstGeom>
        </p:spPr>
        <p:txBody>
          <a:bodyPr vert="horz" lIns="91440" tIns="45720" rIns="91440" bIns="45720" rtlCol="0" anchor="ctr"/>
          <a:lstStyle>
            <a:lvl1pPr algn="r" fontAlgn="auto">
              <a:spcBef>
                <a:spcPts val="0"/>
              </a:spcBef>
              <a:spcAft>
                <a:spcPts val="0"/>
              </a:spcAft>
              <a:defRPr sz="1200" smtClean="0">
                <a:solidFill>
                  <a:srgbClr val="FFFFFF"/>
                </a:solidFill>
                <a:latin typeface="+mn-lt"/>
                <a:ea typeface="+mn-ea"/>
              </a:defRPr>
            </a:lvl1pPr>
          </a:lstStyle>
          <a:p>
            <a:pPr>
              <a:defRPr/>
            </a:pPr>
            <a:fld id="{6EA7BA5E-4115-4796-A8C9-4698036AB88B}" type="slidenum">
              <a:rPr lang="zh-CN" altLang="en-US" smtClean="0"/>
              <a:pPr>
                <a:defRPr/>
              </a:pPr>
              <a:t>‹#›</a:t>
            </a:fld>
            <a:endParaRPr lang="zh-CN" altLang="en-US" dirty="0"/>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59" r:id="rId3"/>
    <p:sldLayoutId id="2147483658" r:id="rId4"/>
    <p:sldLayoutId id="2147483657" r:id="rId5"/>
    <p:sldLayoutId id="2147483654" r:id="rId6"/>
    <p:sldLayoutId id="2147483653" r:id="rId7"/>
    <p:sldLayoutId id="2147483651" r:id="rId8"/>
    <p:sldLayoutId id="2147483662" r:id="rId9"/>
  </p:sldLayoutIdLst>
  <p:transition spd="slow" advClick="0">
    <p:pull dir="d"/>
  </p:transition>
  <p:hf hdr="0" ftr="0" dt="0"/>
  <p:txStyles>
    <p:titleStyle>
      <a:lvl1pPr algn="l" rtl="0" fontAlgn="base">
        <a:spcBef>
          <a:spcPct val="0"/>
        </a:spcBef>
        <a:spcAft>
          <a:spcPct val="0"/>
        </a:spcAft>
        <a:defRPr sz="3600" b="1" kern="1200" baseline="0">
          <a:solidFill>
            <a:schemeClr val="tx1"/>
          </a:solidFill>
          <a:latin typeface="Times New Roman" pitchFamily="18" charset="0"/>
          <a:ea typeface="黑体" pitchFamily="49" charset="-122"/>
          <a:cs typeface="+mj-cs"/>
        </a:defRPr>
      </a:lvl1pPr>
      <a:lvl2pPr algn="l" rtl="0" fontAlgn="base">
        <a:spcBef>
          <a:spcPct val="0"/>
        </a:spcBef>
        <a:spcAft>
          <a:spcPct val="0"/>
        </a:spcAft>
        <a:defRPr sz="3600" b="1">
          <a:solidFill>
            <a:schemeClr val="tx1"/>
          </a:solidFill>
          <a:latin typeface="Calibri" pitchFamily="34" charset="0"/>
          <a:ea typeface="宋体" charset="-122"/>
        </a:defRPr>
      </a:lvl2pPr>
      <a:lvl3pPr algn="l" rtl="0" fontAlgn="base">
        <a:spcBef>
          <a:spcPct val="0"/>
        </a:spcBef>
        <a:spcAft>
          <a:spcPct val="0"/>
        </a:spcAft>
        <a:defRPr sz="3600" b="1">
          <a:solidFill>
            <a:schemeClr val="tx1"/>
          </a:solidFill>
          <a:latin typeface="Calibri" pitchFamily="34" charset="0"/>
          <a:ea typeface="宋体" charset="-122"/>
        </a:defRPr>
      </a:lvl3pPr>
      <a:lvl4pPr algn="l" rtl="0" fontAlgn="base">
        <a:spcBef>
          <a:spcPct val="0"/>
        </a:spcBef>
        <a:spcAft>
          <a:spcPct val="0"/>
        </a:spcAft>
        <a:defRPr sz="3600" b="1">
          <a:solidFill>
            <a:schemeClr val="tx1"/>
          </a:solidFill>
          <a:latin typeface="Calibri" pitchFamily="34" charset="0"/>
          <a:ea typeface="宋体" charset="-122"/>
        </a:defRPr>
      </a:lvl4pPr>
      <a:lvl5pPr algn="l" rtl="0" fontAlgn="base">
        <a:spcBef>
          <a:spcPct val="0"/>
        </a:spcBef>
        <a:spcAft>
          <a:spcPct val="0"/>
        </a:spcAft>
        <a:defRPr sz="3600" b="1">
          <a:solidFill>
            <a:schemeClr val="tx1"/>
          </a:solidFill>
          <a:latin typeface="Calibri" pitchFamily="34" charset="0"/>
          <a:ea typeface="宋体" charset="-122"/>
        </a:defRPr>
      </a:lvl5pPr>
      <a:lvl6pPr marL="457200" algn="l" rtl="0" fontAlgn="base">
        <a:spcBef>
          <a:spcPct val="0"/>
        </a:spcBef>
        <a:spcAft>
          <a:spcPct val="0"/>
        </a:spcAft>
        <a:defRPr sz="3600" b="1">
          <a:solidFill>
            <a:schemeClr val="tx1"/>
          </a:solidFill>
          <a:latin typeface="Calibri" pitchFamily="34" charset="0"/>
          <a:ea typeface="宋体" charset="-122"/>
        </a:defRPr>
      </a:lvl6pPr>
      <a:lvl7pPr marL="914400" algn="l" rtl="0" fontAlgn="base">
        <a:spcBef>
          <a:spcPct val="0"/>
        </a:spcBef>
        <a:spcAft>
          <a:spcPct val="0"/>
        </a:spcAft>
        <a:defRPr sz="3600" b="1">
          <a:solidFill>
            <a:schemeClr val="tx1"/>
          </a:solidFill>
          <a:latin typeface="Calibri" pitchFamily="34" charset="0"/>
          <a:ea typeface="宋体" charset="-122"/>
        </a:defRPr>
      </a:lvl7pPr>
      <a:lvl8pPr marL="1371600" algn="l" rtl="0" fontAlgn="base">
        <a:spcBef>
          <a:spcPct val="0"/>
        </a:spcBef>
        <a:spcAft>
          <a:spcPct val="0"/>
        </a:spcAft>
        <a:defRPr sz="3600" b="1">
          <a:solidFill>
            <a:schemeClr val="tx1"/>
          </a:solidFill>
          <a:latin typeface="Calibri" pitchFamily="34" charset="0"/>
          <a:ea typeface="宋体" charset="-122"/>
        </a:defRPr>
      </a:lvl8pPr>
      <a:lvl9pPr marL="1828800" algn="l" rtl="0" fontAlgn="base">
        <a:spcBef>
          <a:spcPct val="0"/>
        </a:spcBef>
        <a:spcAft>
          <a:spcPct val="0"/>
        </a:spcAft>
        <a:defRPr sz="3600" b="1">
          <a:solidFill>
            <a:schemeClr val="tx1"/>
          </a:solidFill>
          <a:latin typeface="Calibri" pitchFamily="34" charset="0"/>
          <a:ea typeface="宋体" charset="-122"/>
        </a:defRPr>
      </a:lvl9pPr>
    </p:titleStyle>
    <p:body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jpeg"/></Relationships>
</file>

<file path=ppt/slides/_rels/slide2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28.png"/></Relationships>
</file>

<file path=ppt/slides/_rels/slide3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4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image" Target="../media/image33.tmp"/><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slideLayout" Target="../slideLayouts/slideLayout9.xml"/><Relationship Id="rId5" Type="http://schemas.openxmlformats.org/officeDocument/2006/relationships/tags" Target="../tags/tag5.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s>
</file>

<file path=ppt/slides/_rels/slide4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hyperlink" Target="http://)/?(www\.)?python\.org" TargetMode="Externa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5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8.jpeg"/><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png"/></Relationships>
</file>

<file path=ppt/slides/_rels/slide6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8.jpe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6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1.wmf"/><Relationship Id="rId4" Type="http://schemas.openxmlformats.org/officeDocument/2006/relationships/oleObject" Target="../embeddings/oleObject1.bin"/></Relationships>
</file>

<file path=ppt/slides/_rels/slide7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7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 Target="slide90.xm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8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50.jpeg"/><Relationship Id="rId2" Type="http://schemas.openxmlformats.org/officeDocument/2006/relationships/image" Target="../media/image49.jpeg"/><Relationship Id="rId1" Type="http://schemas.openxmlformats.org/officeDocument/2006/relationships/slideLayout" Target="../slideLayouts/slideLayout3.xml"/><Relationship Id="rId4" Type="http://schemas.openxmlformats.org/officeDocument/2006/relationships/image" Target="../media/image5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85279" y="43542"/>
            <a:ext cx="1423266" cy="612000"/>
          </a:xfrm>
          <a:prstGeom prst="rect">
            <a:avLst/>
          </a:prstGeom>
        </p:spPr>
      </p:pic>
      <p:sp>
        <p:nvSpPr>
          <p:cNvPr id="7" name="矩形 6"/>
          <p:cNvSpPr/>
          <p:nvPr/>
        </p:nvSpPr>
        <p:spPr>
          <a:xfrm>
            <a:off x="971600" y="1052736"/>
            <a:ext cx="7560840" cy="5858014"/>
          </a:xfrm>
          <a:prstGeom prst="rect">
            <a:avLst/>
          </a:prstGeom>
        </p:spPr>
        <p:txBody>
          <a:bodyPr wrap="square">
            <a:spAutoFit/>
          </a:bodyPr>
          <a:lstStyle/>
          <a:p>
            <a:pPr algn="ctr" eaLnBrk="1" hangingPunct="1">
              <a:buFont typeface="Wingdings" panose="05000000000000000000" pitchFamily="2" charset="2"/>
              <a:buNone/>
            </a:pPr>
            <a:r>
              <a:rPr lang="en-US" altLang="zh-CN" sz="3600" b="1" dirty="0">
                <a:latin typeface="Comic Sans MS" panose="030F0702030302020204" pitchFamily="66" charset="0"/>
              </a:rPr>
              <a:t>Python</a:t>
            </a:r>
            <a:r>
              <a:rPr lang="zh-CN" altLang="en-US" sz="3600" b="1" dirty="0">
                <a:latin typeface="Comic Sans MS" panose="030F0702030302020204" pitchFamily="66" charset="0"/>
              </a:rPr>
              <a:t>语言与系统设计</a:t>
            </a:r>
          </a:p>
          <a:p>
            <a:pPr algn="ctr" eaLnBrk="1" hangingPunct="1">
              <a:buFont typeface="Wingdings" panose="05000000000000000000" pitchFamily="2" charset="2"/>
              <a:buNone/>
            </a:pPr>
            <a:r>
              <a:rPr lang="zh-CN" altLang="en-US" sz="1400" b="1" dirty="0">
                <a:latin typeface="Comic Sans MS" panose="030F0702030302020204" pitchFamily="66" charset="0"/>
              </a:rPr>
              <a:t>（</a:t>
            </a:r>
            <a:r>
              <a:rPr lang="zh-CN" altLang="en-US" sz="1400" b="1" dirty="0">
                <a:solidFill>
                  <a:schemeClr val="accent2"/>
                </a:solidFill>
                <a:latin typeface="Comic Sans MS" panose="030F0702030302020204" pitchFamily="66" charset="0"/>
              </a:rPr>
              <a:t>字符串与正则表达式</a:t>
            </a:r>
            <a:r>
              <a:rPr lang="zh-CN" altLang="en-US" sz="1400" b="1" dirty="0">
                <a:latin typeface="Comic Sans MS" panose="030F0702030302020204" pitchFamily="66" charset="0"/>
              </a:rPr>
              <a:t>）</a:t>
            </a:r>
          </a:p>
          <a:p>
            <a:pPr algn="ctr" eaLnBrk="1" hangingPunct="1">
              <a:buFont typeface="Wingdings" panose="05000000000000000000" pitchFamily="2" charset="2"/>
              <a:buNone/>
            </a:pPr>
            <a:r>
              <a:rPr lang="en-US" altLang="zh-CN" sz="3200" dirty="0">
                <a:latin typeface="Comic Sans MS" panose="030F0702030302020204" pitchFamily="66" charset="0"/>
                <a:ea typeface="MS PMincho" panose="02020600040205080304" pitchFamily="18" charset="-128"/>
              </a:rPr>
              <a:t> </a:t>
            </a:r>
            <a:r>
              <a:rPr lang="en-US" altLang="zh-CN" sz="3200" b="1" dirty="0">
                <a:solidFill>
                  <a:schemeClr val="tx2"/>
                </a:solidFill>
                <a:latin typeface="Garamond" panose="02020404030301010803" pitchFamily="18" charset="0"/>
                <a:ea typeface="方正舒体" panose="02010601030101010101" pitchFamily="2" charset="-122"/>
              </a:rPr>
              <a:t>Python Language &amp; System Design</a:t>
            </a:r>
          </a:p>
          <a:p>
            <a:pPr algn="ctr" eaLnBrk="1" hangingPunct="1">
              <a:buFont typeface="Wingdings" panose="05000000000000000000" pitchFamily="2" charset="2"/>
              <a:buNone/>
            </a:pPr>
            <a:endParaRPr lang="en-US" altLang="zh-CN" sz="4000" b="1" dirty="0">
              <a:solidFill>
                <a:schemeClr val="tx2"/>
              </a:solidFill>
              <a:latin typeface="Garamond" panose="02020404030301010803" pitchFamily="18" charset="0"/>
              <a:ea typeface="方正舒体" panose="02010601030101010101" pitchFamily="2" charset="-122"/>
            </a:endParaRPr>
          </a:p>
          <a:p>
            <a:pPr algn="ctr" eaLnBrk="1" hangingPunct="1">
              <a:buFont typeface="Wingdings" panose="05000000000000000000" pitchFamily="2" charset="2"/>
              <a:buNone/>
            </a:pPr>
            <a:r>
              <a:rPr lang="zh-CN" altLang="en-US" sz="3200" b="1" dirty="0">
                <a:solidFill>
                  <a:srgbClr val="FF0000"/>
                </a:solidFill>
                <a:latin typeface="Comic Sans MS" panose="030F0702030302020204" pitchFamily="66" charset="0"/>
              </a:rPr>
              <a:t>第</a:t>
            </a:r>
            <a:r>
              <a:rPr lang="en-US" altLang="zh-CN" sz="3200" b="1" dirty="0">
                <a:solidFill>
                  <a:srgbClr val="FF0000"/>
                </a:solidFill>
                <a:latin typeface="Comic Sans MS" panose="030F0702030302020204" pitchFamily="66" charset="0"/>
              </a:rPr>
              <a:t>4</a:t>
            </a:r>
            <a:r>
              <a:rPr lang="zh-CN" altLang="en-US" sz="3200" b="1" dirty="0">
                <a:solidFill>
                  <a:srgbClr val="FF0000"/>
                </a:solidFill>
                <a:latin typeface="Comic Sans MS" panose="030F0702030302020204" pitchFamily="66" charset="0"/>
              </a:rPr>
              <a:t>章 字符串与正则表达式</a:t>
            </a:r>
            <a:endParaRPr lang="en-US" altLang="zh-CN" sz="3200" b="1" dirty="0">
              <a:solidFill>
                <a:srgbClr val="FF0000"/>
              </a:solidFill>
              <a:latin typeface="Comic Sans MS" panose="030F0702030302020204" pitchFamily="66" charset="0"/>
            </a:endParaRPr>
          </a:p>
          <a:p>
            <a:pPr algn="ctr" eaLnBrk="1" hangingPunct="1">
              <a:buFont typeface="Wingdings" panose="05000000000000000000" pitchFamily="2" charset="2"/>
              <a:buNone/>
            </a:pPr>
            <a:r>
              <a:rPr lang="en-US" altLang="zh-CN" sz="3200" b="1" dirty="0">
                <a:solidFill>
                  <a:srgbClr val="FF0000"/>
                </a:solidFill>
                <a:latin typeface="Comic Sans MS" panose="030F0702030302020204" pitchFamily="66" charset="0"/>
              </a:rPr>
              <a:t>(String &amp; Regular Expression)</a:t>
            </a:r>
          </a:p>
          <a:p>
            <a:pPr algn="ctr" eaLnBrk="1" hangingPunct="1">
              <a:buFont typeface="Wingdings" panose="05000000000000000000" pitchFamily="2" charset="2"/>
              <a:buNone/>
            </a:pPr>
            <a:endParaRPr lang="en-US" altLang="zh-CN" sz="4000" b="1" dirty="0">
              <a:solidFill>
                <a:schemeClr val="tx2"/>
              </a:solidFill>
              <a:latin typeface="Garamond" panose="02020404030301010803" pitchFamily="18" charset="0"/>
              <a:ea typeface="方正舒体" panose="02010601030101010101" pitchFamily="2" charset="-122"/>
            </a:endParaRPr>
          </a:p>
          <a:p>
            <a:pPr algn="ctr" eaLnBrk="1" hangingPunct="1">
              <a:buFont typeface="Wingdings" panose="05000000000000000000" pitchFamily="2" charset="2"/>
              <a:buNone/>
            </a:pPr>
            <a:endParaRPr lang="zh-CN" altLang="en-US" b="1" dirty="0">
              <a:solidFill>
                <a:schemeClr val="tx2"/>
              </a:solidFill>
              <a:latin typeface="宋体" panose="02010600030101010101" pitchFamily="2" charset="-122"/>
            </a:endParaRPr>
          </a:p>
          <a:p>
            <a:pPr algn="ctr" eaLnBrk="1" hangingPunct="1">
              <a:lnSpc>
                <a:spcPts val="2000"/>
              </a:lnSpc>
              <a:buFont typeface="Wingdings" panose="05000000000000000000" pitchFamily="2" charset="2"/>
              <a:buNone/>
            </a:pPr>
            <a:r>
              <a:rPr lang="en-US" altLang="zh-CN" sz="2600" b="1" dirty="0">
                <a:solidFill>
                  <a:schemeClr val="tx2"/>
                </a:solidFill>
                <a:latin typeface="宋体" panose="02010600030101010101" pitchFamily="2" charset="-122"/>
              </a:rPr>
              <a:t>Python</a:t>
            </a:r>
            <a:r>
              <a:rPr lang="zh-CN" altLang="en-US" sz="2600" b="1" dirty="0">
                <a:solidFill>
                  <a:schemeClr val="tx2"/>
                </a:solidFill>
                <a:latin typeface="宋体" panose="02010600030101010101" pitchFamily="2" charset="-122"/>
              </a:rPr>
              <a:t>语言与系统设计课程组</a:t>
            </a:r>
            <a:endParaRPr lang="en-US" altLang="zh-CN" sz="2600" b="1" dirty="0">
              <a:solidFill>
                <a:schemeClr val="tx2"/>
              </a:solidFill>
              <a:latin typeface="宋体" panose="02010600030101010101" pitchFamily="2" charset="-122"/>
            </a:endParaRPr>
          </a:p>
          <a:p>
            <a:pPr algn="ctr" eaLnBrk="1" hangingPunct="1">
              <a:lnSpc>
                <a:spcPts val="2000"/>
              </a:lnSpc>
              <a:buFont typeface="Wingdings" panose="05000000000000000000" pitchFamily="2" charset="2"/>
              <a:buNone/>
            </a:pPr>
            <a:endParaRPr lang="en-US" altLang="zh-CN" sz="2600" b="1" dirty="0">
              <a:solidFill>
                <a:schemeClr val="tx2"/>
              </a:solidFill>
              <a:latin typeface="宋体" panose="02010600030101010101" pitchFamily="2" charset="-122"/>
            </a:endParaRPr>
          </a:p>
          <a:p>
            <a:pPr algn="ctr" eaLnBrk="1" hangingPunct="1">
              <a:lnSpc>
                <a:spcPts val="2000"/>
              </a:lnSpc>
              <a:buFont typeface="Wingdings" panose="05000000000000000000" pitchFamily="2" charset="2"/>
              <a:buNone/>
            </a:pPr>
            <a:r>
              <a:rPr lang="zh-CN" altLang="en-US" sz="2600" b="1" dirty="0">
                <a:solidFill>
                  <a:srgbClr val="0000FF"/>
                </a:solidFill>
                <a:latin typeface="宋体" panose="02010600030101010101" pitchFamily="2" charset="-122"/>
              </a:rPr>
              <a:t>李培培 马学森 李俊照</a:t>
            </a:r>
            <a:endParaRPr lang="en-US" altLang="zh-CN" sz="2600" b="1" dirty="0">
              <a:solidFill>
                <a:srgbClr val="0000FF"/>
              </a:solidFill>
              <a:latin typeface="宋体" panose="02010600030101010101" pitchFamily="2" charset="-122"/>
            </a:endParaRPr>
          </a:p>
          <a:p>
            <a:pPr algn="ctr" eaLnBrk="1" hangingPunct="1">
              <a:lnSpc>
                <a:spcPts val="2000"/>
              </a:lnSpc>
              <a:buFont typeface="Wingdings" panose="05000000000000000000" pitchFamily="2" charset="2"/>
              <a:buNone/>
            </a:pPr>
            <a:r>
              <a:rPr lang="zh-CN" altLang="en-US" sz="2600" b="1" dirty="0">
                <a:solidFill>
                  <a:schemeClr val="tx2"/>
                </a:solidFill>
                <a:latin typeface="宋体" panose="02010600030101010101" pitchFamily="2" charset="-122"/>
              </a:rPr>
              <a:t> </a:t>
            </a:r>
          </a:p>
          <a:p>
            <a:pPr algn="ctr">
              <a:lnSpc>
                <a:spcPts val="2000"/>
              </a:lnSpc>
            </a:pPr>
            <a:r>
              <a:rPr lang="zh-CN" altLang="en-US" sz="2600" b="1" dirty="0">
                <a:solidFill>
                  <a:schemeClr val="tx2"/>
                </a:solidFill>
                <a:latin typeface="宋体" panose="02010600030101010101" pitchFamily="2" charset="-122"/>
              </a:rPr>
              <a:t>合肥工业大学 计算机与信息学院  </a:t>
            </a:r>
          </a:p>
          <a:p>
            <a:pPr algn="ctr" eaLnBrk="1" hangingPunct="1">
              <a:lnSpc>
                <a:spcPts val="2000"/>
              </a:lnSpc>
              <a:buFont typeface="Wingdings" panose="05000000000000000000" pitchFamily="2" charset="2"/>
              <a:buNone/>
            </a:pPr>
            <a:endParaRPr lang="en-US" altLang="zh-CN" sz="2600" b="1" dirty="0">
              <a:solidFill>
                <a:schemeClr val="tx2"/>
              </a:solidFill>
              <a:latin typeface="宋体" panose="02010600030101010101" pitchFamily="2" charset="-122"/>
            </a:endParaRPr>
          </a:p>
          <a:p>
            <a:pPr algn="ctr" eaLnBrk="1" hangingPunct="1">
              <a:lnSpc>
                <a:spcPts val="2000"/>
              </a:lnSpc>
              <a:buFont typeface="Wingdings" panose="05000000000000000000" pitchFamily="2" charset="2"/>
              <a:buNone/>
            </a:pPr>
            <a:r>
              <a:rPr lang="en-US" altLang="zh-CN" sz="2600" b="1" dirty="0" smtClean="0">
                <a:solidFill>
                  <a:schemeClr val="tx2"/>
                </a:solidFill>
                <a:latin typeface="宋体" panose="02010600030101010101" pitchFamily="2" charset="-122"/>
              </a:rPr>
              <a:t>2022</a:t>
            </a:r>
            <a:r>
              <a:rPr lang="zh-CN" altLang="en-US" sz="2600" b="1" dirty="0" smtClean="0">
                <a:solidFill>
                  <a:schemeClr val="tx2"/>
                </a:solidFill>
                <a:latin typeface="宋体" panose="02010600030101010101" pitchFamily="2" charset="-122"/>
              </a:rPr>
              <a:t>年</a:t>
            </a:r>
            <a:r>
              <a:rPr lang="en-US" altLang="zh-CN" sz="2600" b="1" dirty="0" smtClean="0">
                <a:solidFill>
                  <a:schemeClr val="tx2"/>
                </a:solidFill>
                <a:latin typeface="宋体" panose="02010600030101010101" pitchFamily="2" charset="-122"/>
              </a:rPr>
              <a:t>10</a:t>
            </a:r>
            <a:r>
              <a:rPr lang="zh-CN" altLang="en-US" sz="2600" b="1" dirty="0" smtClean="0">
                <a:solidFill>
                  <a:schemeClr val="tx2"/>
                </a:solidFill>
                <a:latin typeface="宋体" panose="02010600030101010101" pitchFamily="2" charset="-122"/>
              </a:rPr>
              <a:t>月</a:t>
            </a:r>
            <a:r>
              <a:rPr lang="en-US" altLang="zh-CN" sz="2600" b="1" dirty="0" smtClean="0">
                <a:solidFill>
                  <a:schemeClr val="tx2"/>
                </a:solidFill>
                <a:latin typeface="宋体" panose="02010600030101010101" pitchFamily="2" charset="-122"/>
              </a:rPr>
              <a:t> </a:t>
            </a:r>
            <a:endParaRPr lang="zh-CN" altLang="en-US" sz="2600" b="1" dirty="0">
              <a:solidFill>
                <a:schemeClr val="tx2"/>
              </a:solidFill>
              <a:latin typeface="宋体" panose="02010600030101010101" pitchFamily="2" charset="-122"/>
            </a:endParaRPr>
          </a:p>
        </p:txBody>
      </p:sp>
      <p:pic>
        <p:nvPicPr>
          <p:cNvPr id="10" name="图片 307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76256" y="3789040"/>
            <a:ext cx="2049462" cy="263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slow" p14:dur="999" advClick="0" advTm="515"/>
    </mc:Choice>
    <mc:Fallback>
      <p:transition spd="slow" advClick="0" advTm="515"/>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fld id="{6EA7BA5E-4115-4796-A8C9-4698036AB88B}" type="slidenum">
              <a:rPr lang="zh-CN" altLang="en-US" smtClean="0"/>
              <a:pPr>
                <a:defRPr/>
              </a:pPr>
              <a:t>10</a:t>
            </a:fld>
            <a:endParaRPr lang="zh-CN" altLang="en-US" dirty="0"/>
          </a:p>
        </p:txBody>
      </p:sp>
      <p:sp>
        <p:nvSpPr>
          <p:cNvPr id="5" name="内容占位符 2"/>
          <p:cNvSpPr>
            <a:spLocks noGrp="1"/>
          </p:cNvSpPr>
          <p:nvPr>
            <p:ph idx="1"/>
          </p:nvPr>
        </p:nvSpPr>
        <p:spPr>
          <a:xfrm>
            <a:off x="914400" y="1412776"/>
            <a:ext cx="8229600" cy="4678451"/>
          </a:xfrm>
        </p:spPr>
        <p:txBody>
          <a:bodyPr anchor="t"/>
          <a:lstStyle/>
          <a:p>
            <a:pPr marL="0" indent="0">
              <a:buSzPct val="70000"/>
              <a:buNone/>
            </a:pPr>
            <a:r>
              <a:rPr lang="zh-CN" altLang="en-US" sz="1350" dirty="0">
                <a:latin typeface="Consolas" panose="020B0609020204030204" charset="0"/>
              </a:rPr>
              <a:t>&gt;&gt;&gt; int('555')</a:t>
            </a:r>
          </a:p>
          <a:p>
            <a:pPr marL="0" indent="0">
              <a:buSzPct val="70000"/>
              <a:buNone/>
            </a:pPr>
            <a:r>
              <a:rPr lang="zh-CN" altLang="en-US" sz="1350" dirty="0">
                <a:solidFill>
                  <a:srgbClr val="0000FF"/>
                </a:solidFill>
                <a:latin typeface="Consolas" panose="020B0609020204030204" charset="0"/>
              </a:rPr>
              <a:t>555</a:t>
            </a:r>
          </a:p>
          <a:p>
            <a:pPr marL="0" indent="0">
              <a:buSzPct val="70000"/>
              <a:buNone/>
            </a:pPr>
            <a:r>
              <a:rPr lang="zh-CN" altLang="en-US" sz="1350" dirty="0">
                <a:latin typeface="Consolas" panose="020B0609020204030204" charset="0"/>
              </a:rPr>
              <a:t>&gt;&gt;&gt; '%s'%[1, 2, 3]        </a:t>
            </a:r>
            <a:r>
              <a:rPr lang="en-US" altLang="zh-CN" sz="1350" dirty="0">
                <a:latin typeface="Consolas" panose="020B0609020204030204" charset="0"/>
              </a:rPr>
              <a:t>#</a:t>
            </a:r>
            <a:r>
              <a:rPr lang="zh-CN" altLang="en-US" sz="1350" dirty="0">
                <a:latin typeface="Consolas" panose="020B0609020204030204" charset="0"/>
              </a:rPr>
              <a:t>直接把对象转换成字符串</a:t>
            </a:r>
          </a:p>
          <a:p>
            <a:pPr marL="0" indent="0">
              <a:buSzPct val="70000"/>
              <a:buNone/>
            </a:pPr>
            <a:r>
              <a:rPr lang="zh-CN" altLang="en-US" sz="1350" dirty="0">
                <a:solidFill>
                  <a:srgbClr val="0000FF"/>
                </a:solidFill>
                <a:latin typeface="Consolas" panose="020B0609020204030204" charset="0"/>
              </a:rPr>
              <a:t>'[1, 2, 3]'</a:t>
            </a:r>
          </a:p>
          <a:p>
            <a:pPr marL="0" indent="0">
              <a:buSzPct val="70000"/>
              <a:buNone/>
            </a:pPr>
            <a:r>
              <a:rPr lang="zh-CN" altLang="en-US" sz="1350" dirty="0">
                <a:latin typeface="Consolas" panose="020B0609020204030204" charset="0"/>
              </a:rPr>
              <a:t>&gt;&gt;&gt; str((1,2,3))          </a:t>
            </a:r>
            <a:r>
              <a:rPr lang="en-US" altLang="zh-CN" sz="1350" dirty="0">
                <a:latin typeface="Consolas" panose="020B0609020204030204" charset="0"/>
              </a:rPr>
              <a:t>#</a:t>
            </a:r>
            <a:r>
              <a:rPr lang="zh-CN" altLang="en-US" sz="1350" dirty="0">
                <a:latin typeface="Consolas" panose="020B0609020204030204" charset="0"/>
              </a:rPr>
              <a:t>直接把对象转换成字符串</a:t>
            </a:r>
          </a:p>
          <a:p>
            <a:pPr marL="0" indent="0">
              <a:buSzPct val="70000"/>
              <a:buNone/>
            </a:pPr>
            <a:r>
              <a:rPr lang="zh-CN" altLang="en-US" sz="1350" dirty="0">
                <a:solidFill>
                  <a:srgbClr val="0000FF"/>
                </a:solidFill>
                <a:latin typeface="Consolas" panose="020B0609020204030204" charset="0"/>
              </a:rPr>
              <a:t>'(1, 2, 3)'</a:t>
            </a:r>
          </a:p>
          <a:p>
            <a:pPr marL="0" indent="0">
              <a:buSzPct val="70000"/>
              <a:buNone/>
            </a:pPr>
            <a:r>
              <a:rPr lang="zh-CN" altLang="en-US" sz="1350" dirty="0">
                <a:latin typeface="Consolas" panose="020B0609020204030204" charset="0"/>
              </a:rPr>
              <a:t>&gt;&gt;&gt; str([1,2,3])</a:t>
            </a:r>
          </a:p>
          <a:p>
            <a:pPr marL="0" indent="0">
              <a:buSzPct val="70000"/>
              <a:buNone/>
            </a:pPr>
            <a:r>
              <a:rPr lang="zh-CN" altLang="en-US" sz="1350" dirty="0">
                <a:solidFill>
                  <a:srgbClr val="0000FF"/>
                </a:solidFill>
                <a:latin typeface="Consolas" panose="020B0609020204030204" charset="0"/>
              </a:rPr>
              <a:t>'[1, 2, 3]'</a:t>
            </a:r>
          </a:p>
          <a:p>
            <a:pPr marL="0" indent="0">
              <a:buSzPct val="70000"/>
              <a:buNone/>
            </a:pPr>
            <a:r>
              <a:rPr lang="zh-CN" altLang="en-US" sz="1350" dirty="0">
                <a:latin typeface="Consolas" panose="020B0609020204030204" charset="0"/>
              </a:rPr>
              <a:t>&gt;&gt;&gt; list(str([1, 2, 3]))  </a:t>
            </a:r>
            <a:r>
              <a:rPr lang="en-US" altLang="zh-CN" sz="1350" dirty="0">
                <a:latin typeface="Consolas" panose="020B0609020204030204" charset="0"/>
              </a:rPr>
              <a:t>#</a:t>
            </a:r>
            <a:r>
              <a:rPr lang="zh-CN" altLang="en-US" sz="1350" dirty="0">
                <a:latin typeface="Consolas" panose="020B0609020204030204" charset="0"/>
              </a:rPr>
              <a:t>字符串中的每个字符都成为列表的元素</a:t>
            </a:r>
            <a:r>
              <a:rPr lang="zh-CN" altLang="en-US" sz="1350" dirty="0">
                <a:solidFill>
                  <a:srgbClr val="FF0000"/>
                </a:solidFill>
                <a:latin typeface="Consolas" panose="020B0609020204030204" charset="0"/>
              </a:rPr>
              <a:t>（特别注意空格哦，英文规范）</a:t>
            </a:r>
          </a:p>
          <a:p>
            <a:pPr marL="0" indent="0">
              <a:buSzPct val="70000"/>
              <a:buNone/>
            </a:pPr>
            <a:r>
              <a:rPr lang="zh-CN" altLang="en-US" sz="1350" dirty="0">
                <a:solidFill>
                  <a:srgbClr val="0000FF"/>
                </a:solidFill>
                <a:latin typeface="Consolas" panose="020B0609020204030204" charset="0"/>
              </a:rPr>
              <a:t>['[', '1', ',', ' ', '2', ',', ' ', '3', ']']</a:t>
            </a:r>
          </a:p>
          <a:p>
            <a:pPr marL="0" indent="0">
              <a:buSzPct val="70000"/>
              <a:buNone/>
            </a:pPr>
            <a:r>
              <a:rPr lang="zh-CN" altLang="en-US" sz="1350" dirty="0">
                <a:latin typeface="Consolas" panose="020B0609020204030204" charset="0"/>
              </a:rPr>
              <a:t>&gt;&gt;&gt; eval(str([1, 2, 3]))  </a:t>
            </a:r>
            <a:r>
              <a:rPr lang="en-US" altLang="zh-CN" sz="1350" dirty="0">
                <a:latin typeface="Consolas" panose="020B0609020204030204" charset="0"/>
              </a:rPr>
              <a:t>#eval() </a:t>
            </a:r>
            <a:r>
              <a:rPr lang="zh-CN" altLang="en-US" sz="1350" dirty="0">
                <a:latin typeface="Consolas" panose="020B0609020204030204" charset="0"/>
              </a:rPr>
              <a:t>函数用来执行一个字符串表达式，并返回表达式的值。</a:t>
            </a:r>
          </a:p>
          <a:p>
            <a:pPr marL="0" indent="0">
              <a:buSzPct val="70000"/>
              <a:buNone/>
            </a:pPr>
            <a:r>
              <a:rPr lang="zh-CN" altLang="en-US" sz="1350" dirty="0">
                <a:solidFill>
                  <a:srgbClr val="0000FF"/>
                </a:solidFill>
                <a:latin typeface="Consolas" panose="020B0609020204030204" charset="0"/>
              </a:rPr>
              <a:t>[1, 2, 3]</a:t>
            </a:r>
            <a:endParaRPr lang="en-US" altLang="zh-CN" sz="1350" dirty="0">
              <a:solidFill>
                <a:srgbClr val="0000FF"/>
              </a:solidFill>
              <a:latin typeface="Consolas" panose="020B0609020204030204" charset="0"/>
            </a:endParaRPr>
          </a:p>
          <a:p>
            <a:pPr marL="0" indent="0">
              <a:buSzPct val="70000"/>
              <a:buNone/>
            </a:pPr>
            <a:r>
              <a:rPr lang="pt-BR" altLang="zh-CN" sz="1350" dirty="0">
                <a:latin typeface="Consolas" panose="020B0609020204030204" charset="0"/>
              </a:rPr>
              <a:t>&gt;&gt;&gt;x = 7 </a:t>
            </a:r>
          </a:p>
          <a:p>
            <a:pPr marL="0" indent="0">
              <a:buSzPct val="70000"/>
              <a:buNone/>
            </a:pPr>
            <a:r>
              <a:rPr lang="pt-BR" altLang="zh-CN" sz="1350" dirty="0">
                <a:latin typeface="Consolas" panose="020B0609020204030204" charset="0"/>
              </a:rPr>
              <a:t>&gt;&gt;&gt; eval('3 * x')</a:t>
            </a:r>
          </a:p>
          <a:p>
            <a:pPr marL="0" indent="0">
              <a:buSzPct val="70000"/>
              <a:buNone/>
            </a:pPr>
            <a:r>
              <a:rPr lang="pt-BR" altLang="zh-CN" sz="1350" dirty="0">
                <a:solidFill>
                  <a:srgbClr val="0000FF"/>
                </a:solidFill>
                <a:latin typeface="Consolas" panose="020B0609020204030204" charset="0"/>
              </a:rPr>
              <a:t>21 </a:t>
            </a:r>
          </a:p>
          <a:p>
            <a:pPr marL="0" indent="0">
              <a:buSzPct val="70000"/>
              <a:buNone/>
            </a:pPr>
            <a:r>
              <a:rPr lang="pt-BR" altLang="zh-CN" sz="1350" dirty="0">
                <a:latin typeface="Consolas" panose="020B0609020204030204" charset="0"/>
              </a:rPr>
              <a:t>&gt;&gt;&gt; eval('pow(2,2)') </a:t>
            </a:r>
          </a:p>
          <a:p>
            <a:pPr marL="0" indent="0">
              <a:buSzPct val="70000"/>
              <a:buNone/>
            </a:pPr>
            <a:r>
              <a:rPr lang="pt-BR" altLang="zh-CN" sz="1350" dirty="0">
                <a:solidFill>
                  <a:srgbClr val="0000FF"/>
                </a:solidFill>
                <a:latin typeface="Consolas" panose="020B0609020204030204" charset="0"/>
              </a:rPr>
              <a:t>4 </a:t>
            </a:r>
          </a:p>
          <a:p>
            <a:pPr marL="0" indent="0">
              <a:buSzPct val="70000"/>
              <a:buNone/>
            </a:pPr>
            <a:r>
              <a:rPr lang="pt-BR" altLang="zh-CN" sz="1350" dirty="0">
                <a:latin typeface="Consolas" panose="020B0609020204030204" charset="0"/>
              </a:rPr>
              <a:t>&gt;&gt;&gt; eval('2 + 2') 4 </a:t>
            </a:r>
          </a:p>
          <a:p>
            <a:pPr marL="0" indent="0">
              <a:buSzPct val="70000"/>
              <a:buNone/>
            </a:pPr>
            <a:r>
              <a:rPr lang="pt-BR" altLang="zh-CN" sz="1350" dirty="0">
                <a:latin typeface="Consolas" panose="020B0609020204030204" charset="0"/>
              </a:rPr>
              <a:t>&gt;&gt;&gt; n=81 </a:t>
            </a:r>
          </a:p>
          <a:p>
            <a:pPr marL="0" indent="0">
              <a:buSzPct val="70000"/>
              <a:buNone/>
            </a:pPr>
            <a:r>
              <a:rPr lang="pt-BR" altLang="zh-CN" sz="1350" dirty="0">
                <a:latin typeface="Consolas" panose="020B0609020204030204" charset="0"/>
              </a:rPr>
              <a:t>&gt;&gt;&gt; eval("n + 4") </a:t>
            </a:r>
          </a:p>
          <a:p>
            <a:pPr marL="0" indent="0">
              <a:buSzPct val="70000"/>
              <a:buNone/>
            </a:pPr>
            <a:r>
              <a:rPr lang="pt-BR" altLang="zh-CN" sz="1350" dirty="0">
                <a:solidFill>
                  <a:srgbClr val="0000FF"/>
                </a:solidFill>
                <a:latin typeface="Consolas" panose="020B0609020204030204" charset="0"/>
              </a:rPr>
              <a:t>85</a:t>
            </a:r>
            <a:endParaRPr lang="zh-CN" altLang="en-US" sz="1350" dirty="0">
              <a:solidFill>
                <a:srgbClr val="0000FF"/>
              </a:solidFill>
              <a:latin typeface="Consolas" panose="020B0609020204030204" charset="0"/>
            </a:endParaRPr>
          </a:p>
        </p:txBody>
      </p:sp>
      <p:sp>
        <p:nvSpPr>
          <p:cNvPr id="6" name="文本框 5"/>
          <p:cNvSpPr txBox="1"/>
          <p:nvPr/>
        </p:nvSpPr>
        <p:spPr>
          <a:xfrm>
            <a:off x="12075" y="925990"/>
            <a:ext cx="5652628" cy="523220"/>
          </a:xfrm>
          <a:prstGeom prst="rect">
            <a:avLst/>
          </a:prstGeom>
          <a:noFill/>
        </p:spPr>
        <p:txBody>
          <a:bodyPr wrap="square" rtlCol="0">
            <a:spAutoFit/>
          </a:bodyPr>
          <a:lstStyle/>
          <a:p>
            <a:pPr marL="914400" lvl="1" indent="-457200">
              <a:buClr>
                <a:srgbClr val="FF0000"/>
              </a:buClr>
              <a:buFont typeface="Wingdings" panose="05000000000000000000" pitchFamily="2" charset="2"/>
              <a:buChar char="Ø"/>
            </a:pPr>
            <a:r>
              <a:rPr lang="en-US" altLang="zh-CN" sz="2800" b="1" dirty="0">
                <a:latin typeface="Times New Roman" panose="02020603050405020304" pitchFamily="18" charset="0"/>
                <a:ea typeface="仿宋" panose="02010609060101010101" pitchFamily="49" charset="-122"/>
              </a:rPr>
              <a:t>4.1.2 </a:t>
            </a:r>
            <a:r>
              <a:rPr lang="zh-CN" altLang="en-US" sz="2800" b="1" dirty="0">
                <a:latin typeface="Times New Roman" panose="02020603050405020304" pitchFamily="18" charset="0"/>
                <a:ea typeface="仿宋" panose="02010609060101010101" pitchFamily="49" charset="-122"/>
              </a:rPr>
              <a:t>字符</a:t>
            </a:r>
            <a:r>
              <a:rPr lang="zh-CN" altLang="en-US" sz="2800" b="1" dirty="0">
                <a:ea typeface="仿宋" panose="02010609060101010101" pitchFamily="49" charset="-122"/>
              </a:rPr>
              <a:t>串格式化</a:t>
            </a:r>
            <a:r>
              <a:rPr lang="en-US" altLang="zh-CN" sz="2800" b="1" dirty="0">
                <a:ea typeface="仿宋" panose="02010609060101010101" pitchFamily="49" charset="-122"/>
              </a:rPr>
              <a:t>-</a:t>
            </a:r>
            <a:r>
              <a:rPr lang="en-US" altLang="zh-CN" sz="2800" b="1" dirty="0">
                <a:solidFill>
                  <a:srgbClr val="FF0000"/>
                </a:solidFill>
                <a:ea typeface="仿宋" panose="02010609060101010101" pitchFamily="49" charset="-122"/>
              </a:rPr>
              <a:t>%</a:t>
            </a:r>
            <a:r>
              <a:rPr lang="zh-CN" altLang="en-US" sz="2800" b="1" dirty="0">
                <a:solidFill>
                  <a:srgbClr val="FF0000"/>
                </a:solidFill>
                <a:ea typeface="仿宋" panose="02010609060101010101" pitchFamily="49" charset="-122"/>
              </a:rPr>
              <a:t>格式</a:t>
            </a:r>
            <a:endParaRPr lang="en-US" altLang="zh-CN" sz="2800" b="1" dirty="0">
              <a:solidFill>
                <a:srgbClr val="FF0000"/>
              </a:solidFill>
              <a:ea typeface="仿宋" panose="02010609060101010101" pitchFamily="49" charset="-122"/>
            </a:endParaRPr>
          </a:p>
        </p:txBody>
      </p:sp>
      <p:grpSp>
        <p:nvGrpSpPr>
          <p:cNvPr id="7" name="组合 114"/>
          <p:cNvGrpSpPr/>
          <p:nvPr/>
        </p:nvGrpSpPr>
        <p:grpSpPr>
          <a:xfrm>
            <a:off x="-540568" y="116632"/>
            <a:ext cx="6225040" cy="662730"/>
            <a:chOff x="-198275" y="3380765"/>
            <a:chExt cx="6225040" cy="662730"/>
          </a:xfrm>
        </p:grpSpPr>
        <p:grpSp>
          <p:nvGrpSpPr>
            <p:cNvPr id="8" name="组合 105"/>
            <p:cNvGrpSpPr/>
            <p:nvPr/>
          </p:nvGrpSpPr>
          <p:grpSpPr>
            <a:xfrm>
              <a:off x="-198275" y="3380765"/>
              <a:ext cx="6225040" cy="662730"/>
              <a:chOff x="-198275" y="3380765"/>
              <a:chExt cx="6225040" cy="662730"/>
            </a:xfrm>
          </p:grpSpPr>
          <p:sp>
            <p:nvSpPr>
              <p:cNvPr id="10"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1" name="TextBox 6"/>
              <p:cNvSpPr txBox="1">
                <a:spLocks noChangeArrowheads="1"/>
              </p:cNvSpPr>
              <p:nvPr/>
            </p:nvSpPr>
            <p:spPr bwMode="auto">
              <a:xfrm>
                <a:off x="-198275"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4.1 </a:t>
                </a:r>
                <a:r>
                  <a:rPr lang="zh-CN" altLang="en-US" sz="3600" b="1" dirty="0">
                    <a:latin typeface="Times New Roman" pitchFamily="18" charset="0"/>
                    <a:ea typeface="黑体" pitchFamily="49" charset="-122"/>
                  </a:rPr>
                  <a:t>字符串</a:t>
                </a:r>
                <a:endParaRPr lang="zh-CN" altLang="en-US" sz="3600" b="1" dirty="0">
                  <a:latin typeface="黑体" pitchFamily="49" charset="-122"/>
                  <a:ea typeface="黑体" pitchFamily="49" charset="-122"/>
                </a:endParaRPr>
              </a:p>
            </p:txBody>
          </p:sp>
        </p:grpSp>
        <p:pic>
          <p:nvPicPr>
            <p:cNvPr id="9" name="图片 8" descr="12.jpg"/>
            <p:cNvPicPr>
              <a:picLocks noChangeAspect="1"/>
            </p:cNvPicPr>
            <p:nvPr/>
          </p:nvPicPr>
          <p:blipFill>
            <a:blip r:embed="rId2" cstate="print"/>
            <a:stretch>
              <a:fillRect/>
            </a:stretch>
          </p:blipFill>
          <p:spPr>
            <a:xfrm>
              <a:off x="1115929" y="3530600"/>
              <a:ext cx="446172" cy="431048"/>
            </a:xfrm>
            <a:prstGeom prst="rect">
              <a:avLst/>
            </a:prstGeom>
          </p:spPr>
        </p:pic>
      </p:grpSp>
    </p:spTree>
    <p:extLst>
      <p:ext uri="{BB962C8B-B14F-4D97-AF65-F5344CB8AC3E}">
        <p14:creationId xmlns:p14="http://schemas.microsoft.com/office/powerpoint/2010/main" val="3337348591"/>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10" end="1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11" end="11"/>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
                                            <p:txEl>
                                              <p:pRg st="12" end="12"/>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
                                            <p:txEl>
                                              <p:pRg st="13" end="13"/>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
                                            <p:txEl>
                                              <p:pRg st="14" end="14"/>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
                                            <p:txEl>
                                              <p:pRg st="15" end="15"/>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
                                            <p:txEl>
                                              <p:pRg st="16" end="16"/>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
                                            <p:txEl>
                                              <p:pRg st="17" end="17"/>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
                                            <p:txEl>
                                              <p:pRg st="18" end="18"/>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
                                            <p:txEl>
                                              <p:pRg st="19" end="19"/>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fld id="{6EA7BA5E-4115-4796-A8C9-4698036AB88B}" type="slidenum">
              <a:rPr lang="zh-CN" altLang="en-US" smtClean="0"/>
              <a:pPr>
                <a:defRPr/>
              </a:pPr>
              <a:t>11</a:t>
            </a:fld>
            <a:endParaRPr lang="zh-CN" altLang="en-US" dirty="0"/>
          </a:p>
        </p:txBody>
      </p:sp>
      <p:sp>
        <p:nvSpPr>
          <p:cNvPr id="5" name="TextBox 2">
            <a:extLst>
              <a:ext uri="{FF2B5EF4-FFF2-40B4-BE49-F238E27FC236}">
                <a16:creationId xmlns:a16="http://schemas.microsoft.com/office/drawing/2014/main" id="{B3FD24F0-5B56-42D6-996C-FD635759BAEE}"/>
              </a:ext>
            </a:extLst>
          </p:cNvPr>
          <p:cNvSpPr txBox="1">
            <a:spLocks noChangeArrowheads="1"/>
          </p:cNvSpPr>
          <p:nvPr/>
        </p:nvSpPr>
        <p:spPr bwMode="auto">
          <a:xfrm>
            <a:off x="756731" y="1373759"/>
            <a:ext cx="6114944" cy="461665"/>
          </a:xfrm>
          <a:prstGeom prst="rect">
            <a:avLst/>
          </a:prstGeom>
          <a:noFill/>
          <a:ln>
            <a:noFill/>
          </a:ln>
          <a:effectLst>
            <a:outerShdw blurRad="50800" dist="38100" dir="2700000" algn="tl" rotWithShape="0">
              <a:srgbClr val="808080">
                <a:alpha val="12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
                <a:srgbClr val="FF0000"/>
              </a:buClr>
              <a:buFont typeface="Wingdings" pitchFamily="2" charset="2"/>
              <a:buChar char="n"/>
              <a:defRPr/>
            </a:pPr>
            <a:r>
              <a:rPr lang="en-US" altLang="zh-CN" sz="2400" dirty="0"/>
              <a:t> </a:t>
            </a:r>
            <a:r>
              <a:rPr lang="zh-CN" altLang="en-US" sz="2400" b="1" dirty="0">
                <a:latin typeface="Times New Roman" panose="02020603050405020304" pitchFamily="18" charset="0"/>
                <a:ea typeface="仿宋" panose="02010609060101010101" pitchFamily="49" charset="-122"/>
              </a:rPr>
              <a:t>新格式化方法</a:t>
            </a:r>
            <a:r>
              <a:rPr lang="en-US" altLang="zh-CN" sz="2400" b="1" dirty="0">
                <a:latin typeface="Times New Roman" panose="02020603050405020304" pitchFamily="18" charset="0"/>
                <a:ea typeface="仿宋" panose="02010609060101010101" pitchFamily="49" charset="-122"/>
              </a:rPr>
              <a:t>---</a:t>
            </a:r>
            <a:r>
              <a:rPr lang="en-US" altLang="zh-CN" sz="2400" b="1" dirty="0">
                <a:solidFill>
                  <a:srgbClr val="FF0000"/>
                </a:solidFill>
                <a:latin typeface="Times New Roman" panose="02020603050405020304" pitchFamily="18" charset="0"/>
                <a:ea typeface="仿宋" panose="02010609060101010101" pitchFamily="49" charset="-122"/>
              </a:rPr>
              <a:t>format()</a:t>
            </a:r>
            <a:r>
              <a:rPr lang="zh-CN" altLang="zh-CN" sz="2400" b="1" dirty="0">
                <a:solidFill>
                  <a:srgbClr val="FF0000"/>
                </a:solidFill>
                <a:latin typeface="Times New Roman" panose="02020603050405020304" pitchFamily="18" charset="0"/>
                <a:ea typeface="仿宋" panose="02010609060101010101" pitchFamily="49" charset="-122"/>
              </a:rPr>
              <a:t>方法</a:t>
            </a:r>
            <a:r>
              <a:rPr lang="zh-CN" altLang="zh-CN" sz="2400" b="1" dirty="0">
                <a:solidFill>
                  <a:srgbClr val="262626"/>
                </a:solidFill>
                <a:latin typeface="Times New Roman" panose="02020603050405020304" pitchFamily="18" charset="0"/>
                <a:ea typeface="仿宋" panose="02010609060101010101" pitchFamily="49" charset="-122"/>
              </a:rPr>
              <a:t>的基本使用</a:t>
            </a:r>
            <a:endParaRPr lang="zh-CN" altLang="en-US" sz="2400" b="1" dirty="0">
              <a:solidFill>
                <a:srgbClr val="262626"/>
              </a:solidFill>
              <a:latin typeface="Times New Roman" panose="02020603050405020304" pitchFamily="18" charset="0"/>
              <a:ea typeface="仿宋" panose="02010609060101010101" pitchFamily="49" charset="-122"/>
            </a:endParaRPr>
          </a:p>
        </p:txBody>
      </p:sp>
      <p:sp>
        <p:nvSpPr>
          <p:cNvPr id="6" name="矩形 1"/>
          <p:cNvSpPr>
            <a:spLocks noChangeArrowheads="1"/>
          </p:cNvSpPr>
          <p:nvPr/>
        </p:nvSpPr>
        <p:spPr bwMode="auto">
          <a:xfrm>
            <a:off x="1043608" y="1896979"/>
            <a:ext cx="7488238" cy="784830"/>
          </a:xfrm>
          <a:prstGeom prst="rect">
            <a:avLst/>
          </a:prstGeom>
          <a:noFill/>
          <a:ln w="9525">
            <a:noFill/>
            <a:miter lim="800000"/>
            <a:headEnd/>
            <a:tailEnd/>
          </a:ln>
        </p:spPr>
        <p:txBody>
          <a:bodyPr>
            <a:spAutoFit/>
          </a:bodyPr>
          <a:lstStyle/>
          <a:p>
            <a:pPr>
              <a:spcBef>
                <a:spcPts val="600"/>
              </a:spcBef>
            </a:pPr>
            <a:r>
              <a:rPr lang="zh-CN" altLang="zh-CN" sz="2000" dirty="0"/>
              <a:t>字符串</a:t>
            </a:r>
            <a:r>
              <a:rPr lang="en-US" altLang="zh-CN" sz="2000" dirty="0"/>
              <a:t>format()</a:t>
            </a:r>
            <a:r>
              <a:rPr lang="zh-CN" altLang="zh-CN" sz="2000" dirty="0"/>
              <a:t>方法的基本使用格式是：</a:t>
            </a:r>
            <a:endParaRPr lang="zh-CN" altLang="en-US" sz="2000" dirty="0"/>
          </a:p>
          <a:p>
            <a:pPr>
              <a:spcBef>
                <a:spcPts val="600"/>
              </a:spcBef>
            </a:pPr>
            <a:r>
              <a:rPr lang="en-US" altLang="zh-CN" sz="2000" dirty="0"/>
              <a:t>          </a:t>
            </a:r>
            <a:r>
              <a:rPr lang="en-US" altLang="zh-CN" sz="2000" b="1" dirty="0"/>
              <a:t>&lt;</a:t>
            </a:r>
            <a:r>
              <a:rPr lang="zh-CN" altLang="zh-CN" sz="2000" b="1" dirty="0"/>
              <a:t>模板字符串</a:t>
            </a:r>
            <a:r>
              <a:rPr lang="en-US" altLang="zh-CN" sz="2000" b="1" dirty="0"/>
              <a:t>&gt;.format(&lt;</a:t>
            </a:r>
            <a:r>
              <a:rPr lang="zh-CN" altLang="zh-CN" sz="2000" b="1" dirty="0"/>
              <a:t>逗号分隔的参数</a:t>
            </a:r>
            <a:r>
              <a:rPr lang="en-US" altLang="zh-CN" sz="2000" b="1" dirty="0"/>
              <a:t>&gt;)</a:t>
            </a:r>
            <a:endParaRPr lang="zh-CN" altLang="zh-CN" sz="2000" b="1" dirty="0"/>
          </a:p>
        </p:txBody>
      </p:sp>
      <p:pic>
        <p:nvPicPr>
          <p:cNvPr id="7" name="图片 5"/>
          <p:cNvPicPr>
            <a:picLocks noChangeAspect="1" noChangeArrowheads="1"/>
          </p:cNvPicPr>
          <p:nvPr/>
        </p:nvPicPr>
        <p:blipFill>
          <a:blip r:embed="rId2" cstate="print"/>
          <a:srcRect/>
          <a:stretch>
            <a:fillRect/>
          </a:stretch>
        </p:blipFill>
        <p:spPr bwMode="auto">
          <a:xfrm>
            <a:off x="678156" y="2913201"/>
            <a:ext cx="7364412" cy="1822450"/>
          </a:xfrm>
          <a:prstGeom prst="rect">
            <a:avLst/>
          </a:prstGeom>
          <a:noFill/>
          <a:ln w="9525">
            <a:noFill/>
            <a:miter lim="800000"/>
            <a:headEnd/>
            <a:tailEnd/>
          </a:ln>
        </p:spPr>
      </p:pic>
      <p:pic>
        <p:nvPicPr>
          <p:cNvPr id="8" name="图片 6"/>
          <p:cNvPicPr>
            <a:picLocks noChangeAspect="1" noChangeArrowheads="1"/>
          </p:cNvPicPr>
          <p:nvPr/>
        </p:nvPicPr>
        <p:blipFill>
          <a:blip r:embed="rId3" cstate="print"/>
          <a:srcRect/>
          <a:stretch>
            <a:fillRect/>
          </a:stretch>
        </p:blipFill>
        <p:spPr bwMode="auto">
          <a:xfrm>
            <a:off x="555407" y="4809575"/>
            <a:ext cx="7343775" cy="1625600"/>
          </a:xfrm>
          <a:prstGeom prst="rect">
            <a:avLst/>
          </a:prstGeom>
          <a:noFill/>
          <a:ln w="9525">
            <a:noFill/>
            <a:miter lim="800000"/>
            <a:headEnd/>
            <a:tailEnd/>
          </a:ln>
        </p:spPr>
      </p:pic>
      <p:sp>
        <p:nvSpPr>
          <p:cNvPr id="15" name="文本框 14"/>
          <p:cNvSpPr txBox="1"/>
          <p:nvPr/>
        </p:nvSpPr>
        <p:spPr>
          <a:xfrm>
            <a:off x="323528" y="908720"/>
            <a:ext cx="5652628" cy="523220"/>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800" b="1" dirty="0">
                <a:latin typeface="Times New Roman" panose="02020603050405020304" pitchFamily="18" charset="0"/>
                <a:ea typeface="仿宋" panose="02010609060101010101" pitchFamily="49" charset="-122"/>
              </a:rPr>
              <a:t>4.1.2 </a:t>
            </a:r>
            <a:r>
              <a:rPr lang="zh-CN" altLang="en-US" sz="2800" b="1" dirty="0">
                <a:latin typeface="Times New Roman" panose="02020603050405020304" pitchFamily="18" charset="0"/>
                <a:ea typeface="仿宋" panose="02010609060101010101" pitchFamily="49" charset="-122"/>
              </a:rPr>
              <a:t>字符</a:t>
            </a:r>
            <a:r>
              <a:rPr lang="zh-CN" altLang="en-US" sz="2800" b="1" dirty="0">
                <a:ea typeface="仿宋" panose="02010609060101010101" pitchFamily="49" charset="-122"/>
              </a:rPr>
              <a:t>串格式化</a:t>
            </a:r>
            <a:endParaRPr lang="en-US" altLang="zh-CN" sz="2800" b="1" dirty="0">
              <a:ea typeface="仿宋" panose="02010609060101010101" pitchFamily="49" charset="-122"/>
            </a:endParaRPr>
          </a:p>
        </p:txBody>
      </p:sp>
      <p:grpSp>
        <p:nvGrpSpPr>
          <p:cNvPr id="16" name="组合 114"/>
          <p:cNvGrpSpPr/>
          <p:nvPr/>
        </p:nvGrpSpPr>
        <p:grpSpPr>
          <a:xfrm>
            <a:off x="-540568" y="116632"/>
            <a:ext cx="6225040" cy="662730"/>
            <a:chOff x="-198275" y="3380765"/>
            <a:chExt cx="6225040" cy="662730"/>
          </a:xfrm>
        </p:grpSpPr>
        <p:grpSp>
          <p:nvGrpSpPr>
            <p:cNvPr id="17" name="组合 105"/>
            <p:cNvGrpSpPr/>
            <p:nvPr/>
          </p:nvGrpSpPr>
          <p:grpSpPr>
            <a:xfrm>
              <a:off x="-198275" y="3380765"/>
              <a:ext cx="6225040" cy="662730"/>
              <a:chOff x="-198275" y="3380765"/>
              <a:chExt cx="6225040" cy="662730"/>
            </a:xfrm>
          </p:grpSpPr>
          <p:sp>
            <p:nvSpPr>
              <p:cNvPr id="19"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20" name="TextBox 6"/>
              <p:cNvSpPr txBox="1">
                <a:spLocks noChangeArrowheads="1"/>
              </p:cNvSpPr>
              <p:nvPr/>
            </p:nvSpPr>
            <p:spPr bwMode="auto">
              <a:xfrm>
                <a:off x="-198275"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4.1 </a:t>
                </a:r>
                <a:r>
                  <a:rPr lang="zh-CN" altLang="en-US" sz="3600" b="1" dirty="0">
                    <a:latin typeface="Times New Roman" pitchFamily="18" charset="0"/>
                    <a:ea typeface="黑体" pitchFamily="49" charset="-122"/>
                  </a:rPr>
                  <a:t>字符串</a:t>
                </a:r>
                <a:endParaRPr lang="zh-CN" altLang="en-US" sz="3600" b="1" dirty="0">
                  <a:latin typeface="黑体" pitchFamily="49" charset="-122"/>
                  <a:ea typeface="黑体" pitchFamily="49" charset="-122"/>
                </a:endParaRPr>
              </a:p>
            </p:txBody>
          </p:sp>
        </p:grpSp>
        <p:pic>
          <p:nvPicPr>
            <p:cNvPr id="18" name="图片 17" descr="12.jpg"/>
            <p:cNvPicPr>
              <a:picLocks noChangeAspect="1"/>
            </p:cNvPicPr>
            <p:nvPr/>
          </p:nvPicPr>
          <p:blipFill>
            <a:blip r:embed="rId4" cstate="print"/>
            <a:stretch>
              <a:fillRect/>
            </a:stretch>
          </p:blipFill>
          <p:spPr>
            <a:xfrm>
              <a:off x="1115929" y="3530600"/>
              <a:ext cx="446172" cy="431048"/>
            </a:xfrm>
            <a:prstGeom prst="rect">
              <a:avLst/>
            </a:prstGeom>
          </p:spPr>
        </p:pic>
      </p:grpSp>
    </p:spTree>
    <p:extLst>
      <p:ext uri="{BB962C8B-B14F-4D97-AF65-F5344CB8AC3E}">
        <p14:creationId xmlns:p14="http://schemas.microsoft.com/office/powerpoint/2010/main" val="2468807613"/>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ppt_x"/>
                                          </p:val>
                                        </p:tav>
                                        <p:tav tm="100000">
                                          <p:val>
                                            <p:strVal val="#ppt_x"/>
                                          </p:val>
                                        </p:tav>
                                      </p:tavLst>
                                    </p:anim>
                                    <p:anim calcmode="lin" valueType="num">
                                      <p:cBhvr additive="base">
                                        <p:cTn id="2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7"/>
          <p:cNvPicPr>
            <a:picLocks noChangeAspect="1" noChangeArrowheads="1"/>
          </p:cNvPicPr>
          <p:nvPr/>
        </p:nvPicPr>
        <p:blipFill>
          <a:blip r:embed="rId2" cstate="print"/>
          <a:srcRect/>
          <a:stretch>
            <a:fillRect/>
          </a:stretch>
        </p:blipFill>
        <p:spPr bwMode="auto">
          <a:xfrm>
            <a:off x="683568" y="3327693"/>
            <a:ext cx="7643291" cy="2207850"/>
          </a:xfrm>
          <a:prstGeom prst="rect">
            <a:avLst/>
          </a:prstGeom>
          <a:noFill/>
          <a:ln w="9525">
            <a:noFill/>
            <a:miter lim="800000"/>
            <a:headEnd/>
            <a:tailEnd/>
          </a:ln>
        </p:spPr>
      </p:pic>
      <p:sp>
        <p:nvSpPr>
          <p:cNvPr id="4" name="灯片编号占位符 3"/>
          <p:cNvSpPr>
            <a:spLocks noGrp="1"/>
          </p:cNvSpPr>
          <p:nvPr>
            <p:ph type="sldNum" sz="quarter" idx="4"/>
          </p:nvPr>
        </p:nvSpPr>
        <p:spPr/>
        <p:txBody>
          <a:bodyPr/>
          <a:lstStyle/>
          <a:p>
            <a:pPr>
              <a:defRPr/>
            </a:pPr>
            <a:fld id="{6EA7BA5E-4115-4796-A8C9-4698036AB88B}" type="slidenum">
              <a:rPr lang="zh-CN" altLang="en-US" smtClean="0"/>
              <a:pPr>
                <a:defRPr/>
              </a:pPr>
              <a:t>12</a:t>
            </a:fld>
            <a:endParaRPr lang="zh-CN" altLang="en-US" dirty="0"/>
          </a:p>
        </p:txBody>
      </p:sp>
      <p:sp>
        <p:nvSpPr>
          <p:cNvPr id="5" name="矩形 1"/>
          <p:cNvSpPr>
            <a:spLocks noChangeArrowheads="1"/>
          </p:cNvSpPr>
          <p:nvPr/>
        </p:nvSpPr>
        <p:spPr bwMode="auto">
          <a:xfrm>
            <a:off x="527973" y="1552316"/>
            <a:ext cx="8064500" cy="2575064"/>
          </a:xfrm>
          <a:prstGeom prst="rect">
            <a:avLst/>
          </a:prstGeom>
          <a:noFill/>
          <a:ln w="9525">
            <a:noFill/>
            <a:miter lim="800000"/>
            <a:headEnd/>
            <a:tailEnd/>
          </a:ln>
        </p:spPr>
        <p:txBody>
          <a:bodyPr>
            <a:spAutoFit/>
          </a:bodyPr>
          <a:lstStyle/>
          <a:p>
            <a:pPr marL="342900" indent="-342900">
              <a:buClr>
                <a:srgbClr val="FF0000"/>
              </a:buClr>
              <a:buFont typeface="Wingdings" panose="05000000000000000000" pitchFamily="2" charset="2"/>
              <a:buChar char="n"/>
            </a:pPr>
            <a:r>
              <a:rPr lang="en-US" altLang="zh-CN" sz="2000" dirty="0"/>
              <a:t>format()</a:t>
            </a:r>
            <a:r>
              <a:rPr lang="zh-CN" altLang="zh-CN" sz="2000" dirty="0"/>
              <a:t>方法中模板字符串的槽除了包括参数序号，还可以包括格式控制信息。</a:t>
            </a:r>
            <a:endParaRPr lang="en-US" altLang="zh-CN" sz="2000" dirty="0"/>
          </a:p>
          <a:p>
            <a:pPr marL="742950" lvl="1" indent="-285750">
              <a:buClr>
                <a:srgbClr val="FF0000"/>
              </a:buClr>
              <a:buFontTx/>
              <a:buChar char="•"/>
            </a:pPr>
            <a:r>
              <a:rPr lang="zh-CN" altLang="zh-CN" sz="2000" b="1" dirty="0"/>
              <a:t>槽的内部样式：</a:t>
            </a:r>
            <a:r>
              <a:rPr lang="en-US" altLang="zh-CN" sz="2000" b="1" dirty="0"/>
              <a:t>{&lt;</a:t>
            </a:r>
            <a:r>
              <a:rPr lang="zh-CN" altLang="zh-CN" sz="2000" b="1" dirty="0"/>
              <a:t>参数序号</a:t>
            </a:r>
            <a:r>
              <a:rPr lang="en-US" altLang="zh-CN" sz="2000" b="1" dirty="0"/>
              <a:t>&gt;: &lt;</a:t>
            </a:r>
            <a:r>
              <a:rPr lang="zh-CN" altLang="zh-CN" sz="2000" b="1" dirty="0"/>
              <a:t>格式控制标记</a:t>
            </a:r>
            <a:r>
              <a:rPr lang="en-US" altLang="zh-CN" sz="2000" b="1" dirty="0"/>
              <a:t>&gt;}  </a:t>
            </a:r>
            <a:endParaRPr lang="zh-CN" altLang="en-US" sz="2000" b="1" dirty="0"/>
          </a:p>
          <a:p>
            <a:pPr marL="285750" indent="-285750">
              <a:lnSpc>
                <a:spcPts val="1600"/>
              </a:lnSpc>
              <a:buClr>
                <a:srgbClr val="FF0000"/>
              </a:buClr>
            </a:pPr>
            <a:endParaRPr lang="zh-CN" altLang="en-US" sz="2000" dirty="0"/>
          </a:p>
          <a:p>
            <a:pPr marL="342900" indent="-342900">
              <a:buClr>
                <a:srgbClr val="FF0000"/>
              </a:buClr>
              <a:buFont typeface="Wingdings" panose="05000000000000000000" pitchFamily="2" charset="2"/>
              <a:buChar char="n"/>
            </a:pPr>
            <a:r>
              <a:rPr lang="zh-CN" altLang="zh-CN" sz="2000" dirty="0"/>
              <a:t>格式控制标记用来控制参数显示时的格式</a:t>
            </a:r>
            <a:r>
              <a:rPr lang="zh-CN" altLang="en-US" sz="2000" dirty="0"/>
              <a:t>：</a:t>
            </a:r>
            <a:endParaRPr lang="en-US" altLang="zh-CN" sz="2000" dirty="0"/>
          </a:p>
          <a:p>
            <a:pPr marL="800100" lvl="1" indent="-342900">
              <a:buClr>
                <a:srgbClr val="FF0000"/>
              </a:buClr>
              <a:buFont typeface="Arial" panose="020B0604020202020204" pitchFamily="34" charset="0"/>
              <a:buChar char="•"/>
            </a:pPr>
            <a:r>
              <a:rPr lang="en-US" altLang="zh-CN" sz="2000" b="1" dirty="0">
                <a:solidFill>
                  <a:srgbClr val="0000FF"/>
                </a:solidFill>
              </a:rPr>
              <a:t>&lt;</a:t>
            </a:r>
            <a:r>
              <a:rPr lang="zh-CN" altLang="zh-CN" sz="2000" b="1" dirty="0">
                <a:solidFill>
                  <a:srgbClr val="0000FF"/>
                </a:solidFill>
              </a:rPr>
              <a:t>填充</a:t>
            </a:r>
            <a:r>
              <a:rPr lang="en-US" altLang="zh-CN" sz="2000" b="1" dirty="0">
                <a:solidFill>
                  <a:srgbClr val="0000FF"/>
                </a:solidFill>
              </a:rPr>
              <a:t>&gt;&lt;</a:t>
            </a:r>
            <a:r>
              <a:rPr lang="zh-CN" altLang="zh-CN" sz="2000" b="1" dirty="0">
                <a:solidFill>
                  <a:srgbClr val="0000FF"/>
                </a:solidFill>
              </a:rPr>
              <a:t>对齐</a:t>
            </a:r>
            <a:r>
              <a:rPr lang="en-US" altLang="zh-CN" sz="2000" b="1" dirty="0">
                <a:solidFill>
                  <a:srgbClr val="0000FF"/>
                </a:solidFill>
              </a:rPr>
              <a:t>&gt;&lt;</a:t>
            </a:r>
            <a:r>
              <a:rPr lang="zh-CN" altLang="zh-CN" sz="2000" b="1" dirty="0">
                <a:solidFill>
                  <a:srgbClr val="0000FF"/>
                </a:solidFill>
              </a:rPr>
              <a:t>宽度</a:t>
            </a:r>
            <a:r>
              <a:rPr lang="en-US" altLang="zh-CN" sz="2000" b="1" dirty="0">
                <a:solidFill>
                  <a:srgbClr val="0000FF"/>
                </a:solidFill>
              </a:rPr>
              <a:t>&gt;,&lt;.</a:t>
            </a:r>
            <a:r>
              <a:rPr lang="zh-CN" altLang="zh-CN" sz="2000" b="1" dirty="0">
                <a:solidFill>
                  <a:srgbClr val="0000FF"/>
                </a:solidFill>
              </a:rPr>
              <a:t>精度</a:t>
            </a:r>
            <a:r>
              <a:rPr lang="en-US" altLang="zh-CN" sz="2000" b="1" dirty="0">
                <a:solidFill>
                  <a:srgbClr val="0000FF"/>
                </a:solidFill>
              </a:rPr>
              <a:t>&gt;&lt;</a:t>
            </a:r>
            <a:r>
              <a:rPr lang="zh-CN" altLang="zh-CN" sz="2000" b="1" dirty="0">
                <a:solidFill>
                  <a:srgbClr val="0000FF"/>
                </a:solidFill>
              </a:rPr>
              <a:t>类型</a:t>
            </a:r>
            <a:r>
              <a:rPr lang="en-US" altLang="zh-CN" sz="2000" b="1" dirty="0">
                <a:solidFill>
                  <a:srgbClr val="0000FF"/>
                </a:solidFill>
              </a:rPr>
              <a:t>&gt;6</a:t>
            </a:r>
            <a:r>
              <a:rPr lang="zh-CN" altLang="zh-CN" sz="2000" b="1" dirty="0">
                <a:solidFill>
                  <a:srgbClr val="0000FF"/>
                </a:solidFill>
              </a:rPr>
              <a:t>个字段</a:t>
            </a:r>
            <a:endParaRPr lang="zh-CN" altLang="en-US" sz="2000" b="1" dirty="0">
              <a:solidFill>
                <a:srgbClr val="0000FF"/>
              </a:solidFill>
            </a:endParaRPr>
          </a:p>
          <a:p>
            <a:pPr marL="285750" indent="-285750">
              <a:buFontTx/>
              <a:buChar char="•"/>
            </a:pPr>
            <a:endParaRPr lang="zh-CN" altLang="zh-CN" sz="2400" dirty="0"/>
          </a:p>
          <a:p>
            <a:pPr marL="285750" indent="-285750"/>
            <a:endParaRPr lang="zh-CN" altLang="zh-CN" sz="2400" dirty="0"/>
          </a:p>
        </p:txBody>
      </p:sp>
      <p:pic>
        <p:nvPicPr>
          <p:cNvPr id="15" name="图片 14"/>
          <p:cNvPicPr>
            <a:picLocks noChangeAspect="1"/>
          </p:cNvPicPr>
          <p:nvPr/>
        </p:nvPicPr>
        <p:blipFill>
          <a:blip r:embed="rId3"/>
          <a:stretch>
            <a:fillRect/>
          </a:stretch>
        </p:blipFill>
        <p:spPr>
          <a:xfrm>
            <a:off x="561427" y="5949280"/>
            <a:ext cx="8075364" cy="571500"/>
          </a:xfrm>
          <a:prstGeom prst="rect">
            <a:avLst/>
          </a:prstGeom>
        </p:spPr>
      </p:pic>
      <p:pic>
        <p:nvPicPr>
          <p:cNvPr id="16" name="图片 1"/>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129164" y="5543343"/>
            <a:ext cx="436562" cy="554037"/>
          </a:xfrm>
          <a:prstGeom prst="rect">
            <a:avLst/>
          </a:prstGeom>
          <a:noFill/>
          <a:ln w="9525">
            <a:noFill/>
            <a:miter lim="800000"/>
            <a:headEnd/>
            <a:tailEnd/>
          </a:ln>
        </p:spPr>
      </p:pic>
      <p:pic>
        <p:nvPicPr>
          <p:cNvPr id="17" name="图片 16"/>
          <p:cNvPicPr>
            <a:picLocks noChangeAspect="1"/>
          </p:cNvPicPr>
          <p:nvPr/>
        </p:nvPicPr>
        <p:blipFill>
          <a:blip r:embed="rId5"/>
          <a:stretch>
            <a:fillRect/>
          </a:stretch>
        </p:blipFill>
        <p:spPr>
          <a:xfrm>
            <a:off x="565726" y="5661248"/>
            <a:ext cx="8439150" cy="266700"/>
          </a:xfrm>
          <a:prstGeom prst="rect">
            <a:avLst/>
          </a:prstGeom>
        </p:spPr>
      </p:pic>
      <p:grpSp>
        <p:nvGrpSpPr>
          <p:cNvPr id="14" name="组合 114"/>
          <p:cNvGrpSpPr/>
          <p:nvPr/>
        </p:nvGrpSpPr>
        <p:grpSpPr>
          <a:xfrm>
            <a:off x="-540568" y="116632"/>
            <a:ext cx="6225040" cy="662730"/>
            <a:chOff x="-198275" y="3380765"/>
            <a:chExt cx="6225040" cy="662730"/>
          </a:xfrm>
        </p:grpSpPr>
        <p:grpSp>
          <p:nvGrpSpPr>
            <p:cNvPr id="18" name="组合 105"/>
            <p:cNvGrpSpPr/>
            <p:nvPr/>
          </p:nvGrpSpPr>
          <p:grpSpPr>
            <a:xfrm>
              <a:off x="-198275" y="3380765"/>
              <a:ext cx="6225040" cy="662730"/>
              <a:chOff x="-198275" y="3380765"/>
              <a:chExt cx="6225040" cy="662730"/>
            </a:xfrm>
          </p:grpSpPr>
          <p:sp>
            <p:nvSpPr>
              <p:cNvPr id="20"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21" name="TextBox 6"/>
              <p:cNvSpPr txBox="1">
                <a:spLocks noChangeArrowheads="1"/>
              </p:cNvSpPr>
              <p:nvPr/>
            </p:nvSpPr>
            <p:spPr bwMode="auto">
              <a:xfrm>
                <a:off x="-198275"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4.1 </a:t>
                </a:r>
                <a:r>
                  <a:rPr lang="zh-CN" altLang="en-US" sz="3600" b="1" dirty="0">
                    <a:latin typeface="Times New Roman" pitchFamily="18" charset="0"/>
                    <a:ea typeface="黑体" pitchFamily="49" charset="-122"/>
                  </a:rPr>
                  <a:t>字符串</a:t>
                </a:r>
                <a:endParaRPr lang="zh-CN" altLang="en-US" sz="3600" b="1" dirty="0">
                  <a:latin typeface="黑体" pitchFamily="49" charset="-122"/>
                  <a:ea typeface="黑体" pitchFamily="49" charset="-122"/>
                </a:endParaRPr>
              </a:p>
            </p:txBody>
          </p:sp>
        </p:grpSp>
        <p:pic>
          <p:nvPicPr>
            <p:cNvPr id="19" name="图片 18" descr="12.jpg"/>
            <p:cNvPicPr>
              <a:picLocks noChangeAspect="1"/>
            </p:cNvPicPr>
            <p:nvPr/>
          </p:nvPicPr>
          <p:blipFill>
            <a:blip r:embed="rId6" cstate="print"/>
            <a:stretch>
              <a:fillRect/>
            </a:stretch>
          </p:blipFill>
          <p:spPr>
            <a:xfrm>
              <a:off x="1115929" y="3530600"/>
              <a:ext cx="446172" cy="431048"/>
            </a:xfrm>
            <a:prstGeom prst="rect">
              <a:avLst/>
            </a:prstGeom>
          </p:spPr>
        </p:pic>
      </p:grpSp>
      <p:sp>
        <p:nvSpPr>
          <p:cNvPr id="22" name="文本框 21"/>
          <p:cNvSpPr txBox="1"/>
          <p:nvPr/>
        </p:nvSpPr>
        <p:spPr>
          <a:xfrm>
            <a:off x="323528" y="908720"/>
            <a:ext cx="5652628" cy="523220"/>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800" b="1" dirty="0">
                <a:latin typeface="Times New Roman" panose="02020603050405020304" pitchFamily="18" charset="0"/>
                <a:ea typeface="仿宋" panose="02010609060101010101" pitchFamily="49" charset="-122"/>
              </a:rPr>
              <a:t>4.1.2 </a:t>
            </a:r>
            <a:r>
              <a:rPr lang="zh-CN" altLang="en-US" sz="2800" b="1" dirty="0">
                <a:latin typeface="Times New Roman" panose="02020603050405020304" pitchFamily="18" charset="0"/>
                <a:ea typeface="仿宋" panose="02010609060101010101" pitchFamily="49" charset="-122"/>
              </a:rPr>
              <a:t>字符</a:t>
            </a:r>
            <a:r>
              <a:rPr lang="zh-CN" altLang="en-US" sz="2800" b="1" dirty="0">
                <a:ea typeface="仿宋" panose="02010609060101010101" pitchFamily="49" charset="-122"/>
              </a:rPr>
              <a:t>串格式化</a:t>
            </a:r>
            <a:endParaRPr lang="en-US" altLang="zh-CN" sz="2800" b="1" dirty="0">
              <a:ea typeface="仿宋" panose="02010609060101010101" pitchFamily="49" charset="-122"/>
            </a:endParaRPr>
          </a:p>
        </p:txBody>
      </p:sp>
    </p:spTree>
    <p:extLst>
      <p:ext uri="{BB962C8B-B14F-4D97-AF65-F5344CB8AC3E}">
        <p14:creationId xmlns:p14="http://schemas.microsoft.com/office/powerpoint/2010/main" val="4188441904"/>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ppt_x"/>
                                          </p:val>
                                        </p:tav>
                                        <p:tav tm="100000">
                                          <p:val>
                                            <p:strVal val="#ppt_x"/>
                                          </p:val>
                                        </p:tav>
                                      </p:tavLst>
                                    </p:anim>
                                    <p:anim calcmode="lin" valueType="num">
                                      <p:cBhvr additive="base">
                                        <p:cTn id="2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6"/>
                                        </p:tgtEl>
                                        <p:attrNameLst>
                                          <p:attrName>style.visibility</p:attrName>
                                        </p:attrNameLst>
                                      </p:cBhvr>
                                      <p:to>
                                        <p:strVal val="visible"/>
                                      </p:to>
                                    </p:set>
                                    <p:anim calcmode="lin" valueType="num">
                                      <p:cBhvr additive="base">
                                        <p:cTn id="29" dur="500" fill="hold"/>
                                        <p:tgtEl>
                                          <p:spTgt spid="16"/>
                                        </p:tgtEl>
                                        <p:attrNameLst>
                                          <p:attrName>ppt_x</p:attrName>
                                        </p:attrNameLst>
                                      </p:cBhvr>
                                      <p:tavLst>
                                        <p:tav tm="0">
                                          <p:val>
                                            <p:strVal val="#ppt_x"/>
                                          </p:val>
                                        </p:tav>
                                        <p:tav tm="100000">
                                          <p:val>
                                            <p:strVal val="#ppt_x"/>
                                          </p:val>
                                        </p:tav>
                                      </p:tavLst>
                                    </p:anim>
                                    <p:anim calcmode="lin" valueType="num">
                                      <p:cBhvr additive="base">
                                        <p:cTn id="3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17"/>
                                        </p:tgtEl>
                                        <p:attrNameLst>
                                          <p:attrName>style.visibility</p:attrName>
                                        </p:attrNameLst>
                                      </p:cBhvr>
                                      <p:to>
                                        <p:strVal val="visible"/>
                                      </p:to>
                                    </p:set>
                                    <p:anim calcmode="lin" valueType="num">
                                      <p:cBhvr additive="base">
                                        <p:cTn id="35" dur="500" fill="hold"/>
                                        <p:tgtEl>
                                          <p:spTgt spid="17"/>
                                        </p:tgtEl>
                                        <p:attrNameLst>
                                          <p:attrName>ppt_x</p:attrName>
                                        </p:attrNameLst>
                                      </p:cBhvr>
                                      <p:tavLst>
                                        <p:tav tm="0">
                                          <p:val>
                                            <p:strVal val="#ppt_x"/>
                                          </p:val>
                                        </p:tav>
                                        <p:tav tm="100000">
                                          <p:val>
                                            <p:strVal val="#ppt_x"/>
                                          </p:val>
                                        </p:tav>
                                      </p:tavLst>
                                    </p:anim>
                                    <p:anim calcmode="lin" valueType="num">
                                      <p:cBhvr additive="base">
                                        <p:cTn id="36"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68FE28-31C3-4E9E-A927-5C8A5D8E6408}"/>
              </a:ext>
            </a:extLst>
          </p:cNvPr>
          <p:cNvSpPr>
            <a:spLocks noGrp="1"/>
          </p:cNvSpPr>
          <p:nvPr>
            <p:ph type="title"/>
          </p:nvPr>
        </p:nvSpPr>
        <p:spPr/>
        <p:txBody>
          <a:bodyPr/>
          <a:lstStyle/>
          <a:p>
            <a:r>
              <a:rPr lang="en-US" altLang="zh-CN" dirty="0" err="1">
                <a:solidFill>
                  <a:srgbClr val="FFC000"/>
                </a:solidFill>
              </a:rPr>
              <a:t>str.format</a:t>
            </a:r>
            <a:r>
              <a:rPr lang="en-US" altLang="zh-CN" dirty="0">
                <a:solidFill>
                  <a:srgbClr val="FFC000"/>
                </a:solidFill>
              </a:rPr>
              <a:t>()</a:t>
            </a:r>
            <a:endParaRPr lang="zh-CN" altLang="en-US" dirty="0">
              <a:solidFill>
                <a:srgbClr val="FFC000"/>
              </a:solidFill>
            </a:endParaRPr>
          </a:p>
        </p:txBody>
      </p:sp>
      <p:sp>
        <p:nvSpPr>
          <p:cNvPr id="3" name="内容占位符 2">
            <a:extLst>
              <a:ext uri="{FF2B5EF4-FFF2-40B4-BE49-F238E27FC236}">
                <a16:creationId xmlns:a16="http://schemas.microsoft.com/office/drawing/2014/main" id="{2CEA88E7-926D-4E72-BA13-D8B2C970C2C1}"/>
              </a:ext>
            </a:extLst>
          </p:cNvPr>
          <p:cNvSpPr>
            <a:spLocks noGrp="1"/>
          </p:cNvSpPr>
          <p:nvPr>
            <p:ph idx="1"/>
          </p:nvPr>
        </p:nvSpPr>
        <p:spPr>
          <a:xfrm>
            <a:off x="15366" y="1052736"/>
            <a:ext cx="8229600" cy="5040560"/>
          </a:xfrm>
        </p:spPr>
        <p:txBody>
          <a:bodyPr/>
          <a:lstStyle/>
          <a:p>
            <a:pPr marL="457200" lvl="1" indent="0" latinLnBrk="1">
              <a:buNone/>
            </a:pPr>
            <a:r>
              <a:rPr lang="zh-CN" altLang="en-US" sz="1200" b="0" i="0" dirty="0">
                <a:solidFill>
                  <a:srgbClr val="333333"/>
                </a:solidFill>
                <a:effectLst/>
                <a:latin typeface="Helvetica Neue"/>
              </a:rPr>
              <a:t>基本语法是通过 </a:t>
            </a:r>
            <a:r>
              <a:rPr lang="en-US" altLang="zh-CN" sz="1200" b="1" i="0" dirty="0">
                <a:solidFill>
                  <a:srgbClr val="333333"/>
                </a:solidFill>
                <a:effectLst/>
                <a:latin typeface="SFMono-Regular"/>
              </a:rPr>
              <a:t>{}</a:t>
            </a:r>
            <a:r>
              <a:rPr lang="zh-CN" altLang="en-US" sz="1200" b="0" i="0" dirty="0">
                <a:solidFill>
                  <a:srgbClr val="333333"/>
                </a:solidFill>
                <a:effectLst/>
                <a:latin typeface="Helvetica Neue"/>
              </a:rPr>
              <a:t> 和 </a:t>
            </a:r>
            <a:r>
              <a:rPr lang="en-US" altLang="zh-CN" sz="1200" b="1" i="0" dirty="0">
                <a:solidFill>
                  <a:srgbClr val="333333"/>
                </a:solidFill>
                <a:effectLst/>
                <a:latin typeface="SFMono-Regular"/>
              </a:rPr>
              <a:t>:</a:t>
            </a:r>
            <a:r>
              <a:rPr lang="zh-CN" altLang="en-US" sz="1200" b="0" i="0" dirty="0">
                <a:solidFill>
                  <a:srgbClr val="333333"/>
                </a:solidFill>
                <a:effectLst/>
                <a:latin typeface="Helvetica Neue"/>
              </a:rPr>
              <a:t> 来代替以前的 </a:t>
            </a:r>
            <a:r>
              <a:rPr lang="en-US" altLang="zh-CN" sz="1200" b="1" i="0" dirty="0">
                <a:solidFill>
                  <a:srgbClr val="333333"/>
                </a:solidFill>
                <a:effectLst/>
                <a:latin typeface="SFMono-Regular"/>
              </a:rPr>
              <a:t>%</a:t>
            </a:r>
            <a:r>
              <a:rPr lang="zh-CN" altLang="en-US" sz="1200" b="0" i="0" dirty="0">
                <a:solidFill>
                  <a:srgbClr val="333333"/>
                </a:solidFill>
                <a:effectLst/>
                <a:latin typeface="Helvetica Neue"/>
              </a:rPr>
              <a:t> 。</a:t>
            </a:r>
          </a:p>
          <a:p>
            <a:pPr marL="457200" lvl="1" indent="0" latinLnBrk="1">
              <a:buNone/>
            </a:pPr>
            <a:r>
              <a:rPr lang="en-US" altLang="zh-CN" sz="1200" b="0" i="0" dirty="0">
                <a:solidFill>
                  <a:srgbClr val="333333"/>
                </a:solidFill>
                <a:effectLst/>
                <a:latin typeface="Helvetica Neue"/>
              </a:rPr>
              <a:t>format </a:t>
            </a:r>
            <a:r>
              <a:rPr lang="zh-CN" altLang="en-US" sz="1200" b="0" i="0" dirty="0">
                <a:solidFill>
                  <a:srgbClr val="333333"/>
                </a:solidFill>
                <a:effectLst/>
                <a:latin typeface="Helvetica Neue"/>
              </a:rPr>
              <a:t>函数可以接受不限个参数，位置可以不按顺序。</a:t>
            </a:r>
            <a:endParaRPr lang="en-US" altLang="zh-CN" sz="1200" b="0" i="0" dirty="0">
              <a:solidFill>
                <a:srgbClr val="333333"/>
              </a:solidFill>
              <a:effectLst/>
              <a:latin typeface="Helvetica Neue"/>
            </a:endParaRPr>
          </a:p>
          <a:p>
            <a:pPr marL="457200" lvl="1" indent="0" latinLnBrk="1">
              <a:buNone/>
            </a:pPr>
            <a:r>
              <a:rPr lang="en-US" altLang="zh-CN" sz="1600" b="0" i="0" dirty="0">
                <a:solidFill>
                  <a:srgbClr val="808080"/>
                </a:solidFill>
                <a:effectLst/>
                <a:latin typeface="Menlo"/>
              </a:rPr>
              <a:t>&gt;&gt;&gt;</a:t>
            </a:r>
            <a:r>
              <a:rPr lang="en-US" altLang="zh-CN" sz="1600" b="0" i="0" dirty="0">
                <a:solidFill>
                  <a:srgbClr val="8B0000"/>
                </a:solidFill>
                <a:effectLst/>
                <a:latin typeface="Menlo"/>
              </a:rPr>
              <a:t>"</a:t>
            </a:r>
            <a:r>
              <a:rPr lang="en-US" altLang="zh-CN" sz="1600" b="0" i="0" dirty="0">
                <a:solidFill>
                  <a:srgbClr val="AA1111"/>
                </a:solidFill>
                <a:effectLst/>
                <a:latin typeface="Menlo"/>
              </a:rPr>
              <a:t>{} {}</a:t>
            </a:r>
            <a:r>
              <a:rPr lang="en-US" altLang="zh-CN" sz="1600" b="0" i="0" dirty="0">
                <a:solidFill>
                  <a:srgbClr val="8B0000"/>
                </a:solidFill>
                <a:effectLst/>
                <a:latin typeface="Menlo"/>
              </a:rPr>
              <a:t>"</a:t>
            </a:r>
            <a:r>
              <a:rPr lang="en-US" altLang="zh-CN" sz="1600" b="0" i="0" dirty="0">
                <a:solidFill>
                  <a:srgbClr val="808080"/>
                </a:solidFill>
                <a:effectLst/>
                <a:latin typeface="Menlo"/>
              </a:rPr>
              <a:t>.</a:t>
            </a:r>
            <a:r>
              <a:rPr lang="en-US" altLang="zh-CN" sz="1600" b="0" i="0" dirty="0">
                <a:solidFill>
                  <a:srgbClr val="0055AA"/>
                </a:solidFill>
                <a:effectLst/>
                <a:latin typeface="Menlo"/>
              </a:rPr>
              <a:t>format</a:t>
            </a:r>
            <a:r>
              <a:rPr lang="en-US" altLang="zh-CN" sz="1600" b="0" i="0" dirty="0">
                <a:solidFill>
                  <a:srgbClr val="808000"/>
                </a:solidFill>
                <a:effectLst/>
                <a:latin typeface="Menlo"/>
              </a:rPr>
              <a:t>(</a:t>
            </a:r>
            <a:r>
              <a:rPr lang="en-US" altLang="zh-CN" sz="1600" b="0" i="0" dirty="0">
                <a:solidFill>
                  <a:srgbClr val="8B0000"/>
                </a:solidFill>
                <a:effectLst/>
                <a:latin typeface="Menlo"/>
              </a:rPr>
              <a:t>"</a:t>
            </a:r>
            <a:r>
              <a:rPr lang="en-US" altLang="zh-CN" sz="1600" b="0" i="0" dirty="0">
                <a:solidFill>
                  <a:srgbClr val="AA1111"/>
                </a:solidFill>
                <a:effectLst/>
                <a:latin typeface="Menlo"/>
              </a:rPr>
              <a:t>hello</a:t>
            </a:r>
            <a:r>
              <a:rPr lang="en-US" altLang="zh-CN" sz="1600" b="0" i="0" dirty="0">
                <a:solidFill>
                  <a:srgbClr val="8B0000"/>
                </a:solidFill>
                <a:effectLst/>
                <a:latin typeface="Menlo"/>
              </a:rPr>
              <a:t>"</a:t>
            </a:r>
            <a:r>
              <a:rPr lang="en-US" altLang="zh-CN" sz="1600" b="0" i="0" dirty="0">
                <a:solidFill>
                  <a:srgbClr val="808080"/>
                </a:solidFill>
                <a:effectLst/>
                <a:latin typeface="Menlo"/>
              </a:rPr>
              <a:t>, </a:t>
            </a:r>
            <a:r>
              <a:rPr lang="en-US" altLang="zh-CN" sz="1600" b="0" i="0" dirty="0">
                <a:solidFill>
                  <a:srgbClr val="8B0000"/>
                </a:solidFill>
                <a:effectLst/>
                <a:latin typeface="Menlo"/>
              </a:rPr>
              <a:t>"</a:t>
            </a:r>
            <a:r>
              <a:rPr lang="en-US" altLang="zh-CN" sz="1600" b="0" i="0" dirty="0">
                <a:solidFill>
                  <a:srgbClr val="AA1111"/>
                </a:solidFill>
                <a:effectLst/>
                <a:latin typeface="Menlo"/>
              </a:rPr>
              <a:t>world</a:t>
            </a:r>
            <a:r>
              <a:rPr lang="en-US" altLang="zh-CN" sz="1600" b="0" i="0" dirty="0">
                <a:solidFill>
                  <a:srgbClr val="8B0000"/>
                </a:solidFill>
                <a:effectLst/>
                <a:latin typeface="Menlo"/>
              </a:rPr>
              <a:t>"</a:t>
            </a:r>
            <a:r>
              <a:rPr lang="en-US" altLang="zh-CN" sz="1600" b="0" i="0" dirty="0">
                <a:solidFill>
                  <a:srgbClr val="808000"/>
                </a:solidFill>
                <a:effectLst/>
                <a:latin typeface="Menlo"/>
              </a:rPr>
              <a:t>)</a:t>
            </a:r>
            <a:r>
              <a:rPr lang="en-US" altLang="zh-CN" sz="1600" b="0" i="0" dirty="0">
                <a:solidFill>
                  <a:srgbClr val="808080"/>
                </a:solidFill>
                <a:effectLst/>
                <a:latin typeface="Menlo"/>
              </a:rPr>
              <a:t> </a:t>
            </a:r>
            <a:r>
              <a:rPr lang="en-US" altLang="zh-CN" sz="1600" b="0" i="0" dirty="0">
                <a:solidFill>
                  <a:srgbClr val="AA5500"/>
                </a:solidFill>
                <a:effectLst/>
                <a:latin typeface="Menlo"/>
              </a:rPr>
              <a:t># </a:t>
            </a:r>
            <a:r>
              <a:rPr lang="zh-CN" altLang="en-US" sz="1600" b="0" i="0" dirty="0">
                <a:solidFill>
                  <a:srgbClr val="AA5500"/>
                </a:solidFill>
                <a:effectLst/>
                <a:latin typeface="Menlo"/>
              </a:rPr>
              <a:t>不设置指定位置，按默认顺序</a:t>
            </a:r>
            <a:r>
              <a:rPr lang="zh-CN" altLang="en-US" sz="1600" b="0" i="0" dirty="0">
                <a:solidFill>
                  <a:srgbClr val="808080"/>
                </a:solidFill>
                <a:effectLst/>
                <a:latin typeface="Menlo"/>
              </a:rPr>
              <a:t> </a:t>
            </a:r>
            <a:endParaRPr lang="en-US" altLang="zh-CN" sz="1600" b="0" i="0" dirty="0">
              <a:solidFill>
                <a:srgbClr val="808080"/>
              </a:solidFill>
              <a:effectLst/>
              <a:latin typeface="Menlo"/>
            </a:endParaRPr>
          </a:p>
          <a:p>
            <a:pPr marL="457200" lvl="1" indent="0" latinLnBrk="1">
              <a:buNone/>
            </a:pPr>
            <a:r>
              <a:rPr lang="en-US" altLang="zh-CN" sz="1600" b="0" i="0" dirty="0">
                <a:solidFill>
                  <a:srgbClr val="0000FF"/>
                </a:solidFill>
                <a:effectLst/>
                <a:latin typeface="Menlo"/>
              </a:rPr>
              <a:t>'hello world’ </a:t>
            </a:r>
          </a:p>
          <a:p>
            <a:pPr marL="457200" lvl="1" indent="0" latinLnBrk="1">
              <a:buNone/>
            </a:pPr>
            <a:r>
              <a:rPr lang="en-US" altLang="zh-CN" sz="1600" b="0" i="0" dirty="0">
                <a:solidFill>
                  <a:srgbClr val="808080"/>
                </a:solidFill>
                <a:effectLst/>
                <a:latin typeface="Menlo"/>
              </a:rPr>
              <a:t>&gt;&gt;&gt; </a:t>
            </a:r>
            <a:r>
              <a:rPr lang="en-US" altLang="zh-CN" sz="1600" b="0" i="0" dirty="0">
                <a:solidFill>
                  <a:srgbClr val="8B0000"/>
                </a:solidFill>
                <a:effectLst/>
                <a:latin typeface="Menlo"/>
              </a:rPr>
              <a:t>"</a:t>
            </a:r>
            <a:r>
              <a:rPr lang="en-US" altLang="zh-CN" sz="1600" b="0" i="0" dirty="0">
                <a:solidFill>
                  <a:srgbClr val="AA1111"/>
                </a:solidFill>
                <a:effectLst/>
                <a:latin typeface="Menlo"/>
              </a:rPr>
              <a:t>{0} {1}</a:t>
            </a:r>
            <a:r>
              <a:rPr lang="en-US" altLang="zh-CN" sz="1600" b="0" i="0" dirty="0">
                <a:solidFill>
                  <a:srgbClr val="8B0000"/>
                </a:solidFill>
                <a:effectLst/>
                <a:latin typeface="Menlo"/>
              </a:rPr>
              <a:t>"</a:t>
            </a:r>
            <a:r>
              <a:rPr lang="en-US" altLang="zh-CN" sz="1600" b="0" i="0" dirty="0">
                <a:solidFill>
                  <a:srgbClr val="808080"/>
                </a:solidFill>
                <a:effectLst/>
                <a:latin typeface="Menlo"/>
              </a:rPr>
              <a:t>.</a:t>
            </a:r>
            <a:r>
              <a:rPr lang="en-US" altLang="zh-CN" sz="1600" b="0" i="0" dirty="0">
                <a:solidFill>
                  <a:srgbClr val="0055AA"/>
                </a:solidFill>
                <a:effectLst/>
                <a:latin typeface="Menlo"/>
              </a:rPr>
              <a:t>format</a:t>
            </a:r>
            <a:r>
              <a:rPr lang="en-US" altLang="zh-CN" sz="1600" b="0" i="0" dirty="0">
                <a:solidFill>
                  <a:srgbClr val="808000"/>
                </a:solidFill>
                <a:effectLst/>
                <a:latin typeface="Menlo"/>
              </a:rPr>
              <a:t>(</a:t>
            </a:r>
            <a:r>
              <a:rPr lang="en-US" altLang="zh-CN" sz="1600" b="0" i="0" dirty="0">
                <a:solidFill>
                  <a:srgbClr val="8B0000"/>
                </a:solidFill>
                <a:effectLst/>
                <a:latin typeface="Menlo"/>
              </a:rPr>
              <a:t>"</a:t>
            </a:r>
            <a:r>
              <a:rPr lang="en-US" altLang="zh-CN" sz="1600" b="0" i="0" dirty="0">
                <a:solidFill>
                  <a:srgbClr val="AA1111"/>
                </a:solidFill>
                <a:effectLst/>
                <a:latin typeface="Menlo"/>
              </a:rPr>
              <a:t>hello</a:t>
            </a:r>
            <a:r>
              <a:rPr lang="en-US" altLang="zh-CN" sz="1600" b="0" i="0" dirty="0">
                <a:solidFill>
                  <a:srgbClr val="8B0000"/>
                </a:solidFill>
                <a:effectLst/>
                <a:latin typeface="Menlo"/>
              </a:rPr>
              <a:t>"</a:t>
            </a:r>
            <a:r>
              <a:rPr lang="en-US" altLang="zh-CN" sz="1600" b="0" i="0" dirty="0">
                <a:solidFill>
                  <a:srgbClr val="808080"/>
                </a:solidFill>
                <a:effectLst/>
                <a:latin typeface="Menlo"/>
              </a:rPr>
              <a:t>, </a:t>
            </a:r>
            <a:r>
              <a:rPr lang="en-US" altLang="zh-CN" sz="1600" b="0" i="0" dirty="0">
                <a:solidFill>
                  <a:srgbClr val="8B0000"/>
                </a:solidFill>
                <a:effectLst/>
                <a:latin typeface="Menlo"/>
              </a:rPr>
              <a:t>"</a:t>
            </a:r>
            <a:r>
              <a:rPr lang="en-US" altLang="zh-CN" sz="1600" b="0" i="0" dirty="0">
                <a:solidFill>
                  <a:srgbClr val="AA1111"/>
                </a:solidFill>
                <a:effectLst/>
                <a:latin typeface="Menlo"/>
              </a:rPr>
              <a:t>world</a:t>
            </a:r>
            <a:r>
              <a:rPr lang="en-US" altLang="zh-CN" sz="1600" b="0" i="0" dirty="0">
                <a:solidFill>
                  <a:srgbClr val="8B0000"/>
                </a:solidFill>
                <a:effectLst/>
                <a:latin typeface="Menlo"/>
              </a:rPr>
              <a:t>"</a:t>
            </a:r>
            <a:r>
              <a:rPr lang="en-US" altLang="zh-CN" sz="1600" b="0" i="0" dirty="0">
                <a:solidFill>
                  <a:srgbClr val="808000"/>
                </a:solidFill>
                <a:effectLst/>
                <a:latin typeface="Menlo"/>
              </a:rPr>
              <a:t>)</a:t>
            </a:r>
            <a:r>
              <a:rPr lang="en-US" altLang="zh-CN" sz="1600" b="0" i="0" dirty="0">
                <a:solidFill>
                  <a:srgbClr val="808080"/>
                </a:solidFill>
                <a:effectLst/>
                <a:latin typeface="Menlo"/>
              </a:rPr>
              <a:t> </a:t>
            </a:r>
            <a:r>
              <a:rPr lang="en-US" altLang="zh-CN" sz="1600" b="0" i="0" dirty="0">
                <a:solidFill>
                  <a:srgbClr val="AA5500"/>
                </a:solidFill>
                <a:effectLst/>
                <a:latin typeface="Menlo"/>
              </a:rPr>
              <a:t># </a:t>
            </a:r>
            <a:r>
              <a:rPr lang="zh-CN" altLang="en-US" sz="1600" b="0" i="0" dirty="0">
                <a:solidFill>
                  <a:srgbClr val="AA5500"/>
                </a:solidFill>
                <a:effectLst/>
                <a:latin typeface="Menlo"/>
              </a:rPr>
              <a:t>设置指定位置</a:t>
            </a:r>
            <a:r>
              <a:rPr lang="zh-CN" altLang="en-US" sz="1600" b="0" i="0" dirty="0">
                <a:solidFill>
                  <a:srgbClr val="808080"/>
                </a:solidFill>
                <a:effectLst/>
                <a:latin typeface="Menlo"/>
              </a:rPr>
              <a:t> </a:t>
            </a:r>
            <a:endParaRPr lang="en-US" altLang="zh-CN" sz="1600" b="0" i="0" dirty="0">
              <a:solidFill>
                <a:srgbClr val="808080"/>
              </a:solidFill>
              <a:effectLst/>
              <a:latin typeface="Menlo"/>
            </a:endParaRPr>
          </a:p>
          <a:p>
            <a:pPr marL="457200" lvl="1" indent="0" latinLnBrk="1">
              <a:buNone/>
            </a:pPr>
            <a:r>
              <a:rPr lang="en-US" altLang="zh-CN" sz="1600" dirty="0">
                <a:solidFill>
                  <a:srgbClr val="0000FF"/>
                </a:solidFill>
                <a:latin typeface="Menlo"/>
              </a:rPr>
              <a:t>'hello world’ </a:t>
            </a:r>
          </a:p>
          <a:p>
            <a:pPr marL="457200" lvl="1" indent="0" latinLnBrk="1">
              <a:buNone/>
            </a:pPr>
            <a:r>
              <a:rPr lang="en-US" altLang="zh-CN" sz="1600" b="0" i="0" dirty="0">
                <a:solidFill>
                  <a:srgbClr val="808080"/>
                </a:solidFill>
                <a:effectLst/>
                <a:latin typeface="Menlo"/>
              </a:rPr>
              <a:t>&gt;&gt;&gt; </a:t>
            </a:r>
            <a:r>
              <a:rPr lang="en-US" altLang="zh-CN" sz="1600" b="0" i="0" dirty="0">
                <a:solidFill>
                  <a:srgbClr val="8B0000"/>
                </a:solidFill>
                <a:effectLst/>
                <a:latin typeface="Menlo"/>
              </a:rPr>
              <a:t>"</a:t>
            </a:r>
            <a:r>
              <a:rPr lang="en-US" altLang="zh-CN" sz="1600" b="0" i="0" dirty="0">
                <a:solidFill>
                  <a:srgbClr val="AA1111"/>
                </a:solidFill>
                <a:effectLst/>
                <a:latin typeface="Menlo"/>
              </a:rPr>
              <a:t>{1} {0} {1}</a:t>
            </a:r>
            <a:r>
              <a:rPr lang="en-US" altLang="zh-CN" sz="1600" b="0" i="0" dirty="0">
                <a:solidFill>
                  <a:srgbClr val="8B0000"/>
                </a:solidFill>
                <a:effectLst/>
                <a:latin typeface="Menlo"/>
              </a:rPr>
              <a:t>"</a:t>
            </a:r>
            <a:r>
              <a:rPr lang="en-US" altLang="zh-CN" sz="1600" b="0" i="0" dirty="0">
                <a:solidFill>
                  <a:srgbClr val="808080"/>
                </a:solidFill>
                <a:effectLst/>
                <a:latin typeface="Menlo"/>
              </a:rPr>
              <a:t>.</a:t>
            </a:r>
            <a:r>
              <a:rPr lang="en-US" altLang="zh-CN" sz="1600" b="0" i="0" dirty="0">
                <a:solidFill>
                  <a:srgbClr val="0055AA"/>
                </a:solidFill>
                <a:effectLst/>
                <a:latin typeface="Menlo"/>
              </a:rPr>
              <a:t>format</a:t>
            </a:r>
            <a:r>
              <a:rPr lang="en-US" altLang="zh-CN" sz="1600" b="0" i="0" dirty="0">
                <a:solidFill>
                  <a:srgbClr val="808000"/>
                </a:solidFill>
                <a:effectLst/>
                <a:latin typeface="Menlo"/>
              </a:rPr>
              <a:t>(</a:t>
            </a:r>
            <a:r>
              <a:rPr lang="en-US" altLang="zh-CN" sz="1600" b="0" i="0" dirty="0">
                <a:solidFill>
                  <a:srgbClr val="8B0000"/>
                </a:solidFill>
                <a:effectLst/>
                <a:latin typeface="Menlo"/>
              </a:rPr>
              <a:t>"</a:t>
            </a:r>
            <a:r>
              <a:rPr lang="en-US" altLang="zh-CN" sz="1600" b="0" i="0" dirty="0">
                <a:solidFill>
                  <a:srgbClr val="AA1111"/>
                </a:solidFill>
                <a:effectLst/>
                <a:latin typeface="Menlo"/>
              </a:rPr>
              <a:t>hello</a:t>
            </a:r>
            <a:r>
              <a:rPr lang="en-US" altLang="zh-CN" sz="1600" b="0" i="0" dirty="0">
                <a:solidFill>
                  <a:srgbClr val="8B0000"/>
                </a:solidFill>
                <a:effectLst/>
                <a:latin typeface="Menlo"/>
              </a:rPr>
              <a:t>"</a:t>
            </a:r>
            <a:r>
              <a:rPr lang="en-US" altLang="zh-CN" sz="1600" b="0" i="0" dirty="0">
                <a:solidFill>
                  <a:srgbClr val="808080"/>
                </a:solidFill>
                <a:effectLst/>
                <a:latin typeface="Menlo"/>
              </a:rPr>
              <a:t>, </a:t>
            </a:r>
            <a:r>
              <a:rPr lang="en-US" altLang="zh-CN" sz="1600" b="0" i="0" dirty="0">
                <a:solidFill>
                  <a:srgbClr val="8B0000"/>
                </a:solidFill>
                <a:effectLst/>
                <a:latin typeface="Menlo"/>
              </a:rPr>
              <a:t>"</a:t>
            </a:r>
            <a:r>
              <a:rPr lang="en-US" altLang="zh-CN" sz="1600" b="0" i="0" dirty="0">
                <a:solidFill>
                  <a:srgbClr val="AA1111"/>
                </a:solidFill>
                <a:effectLst/>
                <a:latin typeface="Menlo"/>
              </a:rPr>
              <a:t>world</a:t>
            </a:r>
            <a:r>
              <a:rPr lang="en-US" altLang="zh-CN" sz="1600" b="0" i="0" dirty="0">
                <a:solidFill>
                  <a:srgbClr val="8B0000"/>
                </a:solidFill>
                <a:effectLst/>
                <a:latin typeface="Menlo"/>
              </a:rPr>
              <a:t>"</a:t>
            </a:r>
            <a:r>
              <a:rPr lang="en-US" altLang="zh-CN" sz="1600" b="0" i="0" dirty="0">
                <a:solidFill>
                  <a:srgbClr val="808000"/>
                </a:solidFill>
                <a:effectLst/>
                <a:latin typeface="Menlo"/>
              </a:rPr>
              <a:t>)</a:t>
            </a:r>
            <a:r>
              <a:rPr lang="en-US" altLang="zh-CN" sz="1600" b="0" i="0" dirty="0">
                <a:solidFill>
                  <a:srgbClr val="808080"/>
                </a:solidFill>
                <a:effectLst/>
                <a:latin typeface="Menlo"/>
              </a:rPr>
              <a:t> </a:t>
            </a:r>
            <a:r>
              <a:rPr lang="en-US" altLang="zh-CN" sz="1600" b="0" i="0" dirty="0">
                <a:solidFill>
                  <a:srgbClr val="AA5500"/>
                </a:solidFill>
                <a:effectLst/>
                <a:latin typeface="Menlo"/>
              </a:rPr>
              <a:t># </a:t>
            </a:r>
            <a:r>
              <a:rPr lang="zh-CN" altLang="en-US" sz="1600" b="0" i="0" dirty="0">
                <a:solidFill>
                  <a:srgbClr val="AA5500"/>
                </a:solidFill>
                <a:effectLst/>
                <a:latin typeface="Menlo"/>
              </a:rPr>
              <a:t>设置指定位置</a:t>
            </a:r>
            <a:r>
              <a:rPr lang="zh-CN" altLang="en-US" sz="1600" b="0" i="0" dirty="0">
                <a:solidFill>
                  <a:srgbClr val="808080"/>
                </a:solidFill>
                <a:effectLst/>
                <a:latin typeface="Menlo"/>
              </a:rPr>
              <a:t> </a:t>
            </a:r>
            <a:endParaRPr lang="en-US" altLang="zh-CN" sz="1600" b="0" i="0" dirty="0">
              <a:solidFill>
                <a:srgbClr val="808080"/>
              </a:solidFill>
              <a:effectLst/>
              <a:latin typeface="Menlo"/>
            </a:endParaRPr>
          </a:p>
          <a:p>
            <a:pPr marL="457200" lvl="1" indent="0" latinLnBrk="1">
              <a:buNone/>
            </a:pPr>
            <a:r>
              <a:rPr lang="en-US" altLang="zh-CN" sz="1600" b="0" i="0" dirty="0">
                <a:solidFill>
                  <a:srgbClr val="0000FF"/>
                </a:solidFill>
                <a:effectLst/>
                <a:latin typeface="Menlo"/>
              </a:rPr>
              <a:t>'world hello world’</a:t>
            </a:r>
          </a:p>
          <a:p>
            <a:pPr marL="457200" lvl="1" indent="0" latinLnBrk="1">
              <a:buNone/>
            </a:pPr>
            <a:r>
              <a:rPr lang="zh-CN" altLang="en-US" sz="1600" dirty="0">
                <a:solidFill>
                  <a:srgbClr val="FF0000"/>
                </a:solidFill>
                <a:latin typeface="Helvetica Neue"/>
              </a:rPr>
              <a:t>数字格式化：</a:t>
            </a:r>
            <a:endParaRPr lang="en-US" altLang="zh-CN" sz="1600" b="0" i="0" dirty="0">
              <a:solidFill>
                <a:srgbClr val="FF0000"/>
              </a:solidFill>
              <a:effectLst/>
              <a:latin typeface="Helvetica Neue"/>
            </a:endParaRPr>
          </a:p>
          <a:p>
            <a:pPr marL="457200" lvl="1" indent="0" latinLnBrk="1">
              <a:buNone/>
            </a:pPr>
            <a:r>
              <a:rPr lang="en-US" altLang="zh-CN" sz="1600" b="0" i="0" dirty="0">
                <a:solidFill>
                  <a:srgbClr val="FF0000"/>
                </a:solidFill>
                <a:effectLst/>
                <a:latin typeface="Helvetica Neue"/>
              </a:rPr>
              <a:t>&gt;&gt;&gt; print("{:.2f}".format(3.1415926));</a:t>
            </a:r>
          </a:p>
          <a:p>
            <a:pPr marL="457200" lvl="1" indent="0" latinLnBrk="1">
              <a:buNone/>
            </a:pPr>
            <a:r>
              <a:rPr lang="en-US" altLang="zh-CN" sz="1600" b="0" i="0" dirty="0">
                <a:solidFill>
                  <a:srgbClr val="FF0000"/>
                </a:solidFill>
                <a:effectLst/>
                <a:latin typeface="Helvetica Neue"/>
              </a:rPr>
              <a:t>3.14</a:t>
            </a:r>
            <a:endParaRPr lang="zh-CN" altLang="en-US" sz="1600" b="0" i="0" dirty="0">
              <a:solidFill>
                <a:srgbClr val="FF0000"/>
              </a:solidFill>
              <a:effectLst/>
              <a:latin typeface="Helvetica Neue"/>
            </a:endParaRPr>
          </a:p>
          <a:p>
            <a:endParaRPr lang="zh-CN" altLang="en-US" dirty="0"/>
          </a:p>
        </p:txBody>
      </p:sp>
      <p:sp>
        <p:nvSpPr>
          <p:cNvPr id="4" name="灯片编号占位符 3">
            <a:extLst>
              <a:ext uri="{FF2B5EF4-FFF2-40B4-BE49-F238E27FC236}">
                <a16:creationId xmlns:a16="http://schemas.microsoft.com/office/drawing/2014/main" id="{A8305D8C-8B80-432D-B830-255D99CB87AF}"/>
              </a:ext>
            </a:extLst>
          </p:cNvPr>
          <p:cNvSpPr>
            <a:spLocks noGrp="1"/>
          </p:cNvSpPr>
          <p:nvPr>
            <p:ph type="sldNum" sz="quarter" idx="4"/>
          </p:nvPr>
        </p:nvSpPr>
        <p:spPr/>
        <p:txBody>
          <a:bodyPr/>
          <a:lstStyle/>
          <a:p>
            <a:pPr>
              <a:defRPr/>
            </a:pPr>
            <a:fld id="{6EA7BA5E-4115-4796-A8C9-4698036AB88B}" type="slidenum">
              <a:rPr lang="zh-CN" altLang="en-US" smtClean="0"/>
              <a:pPr>
                <a:defRPr/>
              </a:pPr>
              <a:t>13</a:t>
            </a:fld>
            <a:endParaRPr lang="zh-CN" altLang="en-US" dirty="0"/>
          </a:p>
        </p:txBody>
      </p:sp>
      <p:pic>
        <p:nvPicPr>
          <p:cNvPr id="8" name="图片 7">
            <a:extLst>
              <a:ext uri="{FF2B5EF4-FFF2-40B4-BE49-F238E27FC236}">
                <a16:creationId xmlns:a16="http://schemas.microsoft.com/office/drawing/2014/main" id="{037FA4DB-01D4-4D61-973E-9FB3D4C49CA9}"/>
              </a:ext>
            </a:extLst>
          </p:cNvPr>
          <p:cNvPicPr>
            <a:picLocks noChangeAspect="1"/>
          </p:cNvPicPr>
          <p:nvPr/>
        </p:nvPicPr>
        <p:blipFill>
          <a:blip r:embed="rId2"/>
          <a:stretch>
            <a:fillRect/>
          </a:stretch>
        </p:blipFill>
        <p:spPr>
          <a:xfrm>
            <a:off x="3308185" y="980728"/>
            <a:ext cx="5832648" cy="5588750"/>
          </a:xfrm>
          <a:prstGeom prst="rect">
            <a:avLst/>
          </a:prstGeom>
        </p:spPr>
      </p:pic>
    </p:spTree>
    <p:extLst>
      <p:ext uri="{BB962C8B-B14F-4D97-AF65-F5344CB8AC3E}">
        <p14:creationId xmlns:p14="http://schemas.microsoft.com/office/powerpoint/2010/main" val="673414795"/>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anim calcmode="lin" valueType="num">
                                      <p:cBhvr additive="base">
                                        <p:cTn id="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8" end="8"/>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anim calcmode="lin" valueType="num">
                                      <p:cBhvr additive="base">
                                        <p:cTn id="1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9" end="9"/>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10" end="10"/>
                                            </p:txEl>
                                          </p:spTgt>
                                        </p:tgtEl>
                                        <p:attrNameLst>
                                          <p:attrName>style.visibility</p:attrName>
                                        </p:attrNameLst>
                                      </p:cBhvr>
                                      <p:to>
                                        <p:strVal val="visible"/>
                                      </p:to>
                                    </p:set>
                                    <p:anim calcmode="lin" valueType="num">
                                      <p:cBhvr additive="base">
                                        <p:cTn id="15"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ppt_x"/>
                                          </p:val>
                                        </p:tav>
                                        <p:tav tm="100000">
                                          <p:val>
                                            <p:strVal val="#ppt_x"/>
                                          </p:val>
                                        </p:tav>
                                      </p:tavLst>
                                    </p:anim>
                                    <p:anim calcmode="lin" valueType="num">
                                      <p:cBhvr additive="base">
                                        <p:cTn id="2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fld id="{6EA7BA5E-4115-4796-A8C9-4698036AB88B}" type="slidenum">
              <a:rPr lang="zh-CN" altLang="en-US" smtClean="0"/>
              <a:pPr>
                <a:defRPr/>
              </a:pPr>
              <a:t>14</a:t>
            </a:fld>
            <a:endParaRPr lang="zh-CN" altLang="en-US" dirty="0"/>
          </a:p>
        </p:txBody>
      </p:sp>
      <p:sp>
        <p:nvSpPr>
          <p:cNvPr id="5" name="文本占位符 29698"/>
          <p:cNvSpPr>
            <a:spLocks noGrp="1"/>
          </p:cNvSpPr>
          <p:nvPr>
            <p:ph idx="1"/>
          </p:nvPr>
        </p:nvSpPr>
        <p:spPr>
          <a:xfrm>
            <a:off x="683568" y="1425605"/>
            <a:ext cx="8229600" cy="4678451"/>
          </a:xfrm>
        </p:spPr>
        <p:txBody>
          <a:bodyPr anchor="t"/>
          <a:lstStyle/>
          <a:p>
            <a:pPr>
              <a:lnSpc>
                <a:spcPct val="80000"/>
              </a:lnSpc>
              <a:buClr>
                <a:srgbClr val="FF0000"/>
              </a:buClr>
              <a:buSzPct val="70000"/>
              <a:buFont typeface="Wingdings" panose="05000000000000000000" charset="0"/>
              <a:buChar char=""/>
            </a:pPr>
            <a:r>
              <a:rPr lang="zh-CN" altLang="en-US" sz="2400" b="1" dirty="0">
                <a:latin typeface="宋体" panose="02010600030101010101" pitchFamily="2" charset="-122"/>
              </a:rPr>
              <a:t>使用format方法进行格式化</a:t>
            </a:r>
          </a:p>
          <a:p>
            <a:pPr>
              <a:spcBef>
                <a:spcPct val="0"/>
              </a:spcBef>
              <a:buSzPct val="70000"/>
              <a:buNone/>
            </a:pPr>
            <a:endParaRPr lang="en-US" altLang="zh-CN" sz="1350" dirty="0">
              <a:latin typeface="Consolas" panose="020B0609020204030204" charset="0"/>
            </a:endParaRPr>
          </a:p>
          <a:p>
            <a:pPr>
              <a:spcBef>
                <a:spcPct val="0"/>
              </a:spcBef>
              <a:buSzPct val="70000"/>
              <a:buNone/>
            </a:pPr>
            <a:r>
              <a:rPr lang="zh-CN" altLang="zh-CN" sz="1350" dirty="0">
                <a:latin typeface="Consolas" panose="020B0609020204030204" charset="0"/>
              </a:rPr>
              <a:t>&gt;&gt;&gt; print("The number {0:,} in hex is: {0:#x}, the number {1} in oct is {1:#o}".format(5555,55))</a:t>
            </a:r>
          </a:p>
          <a:p>
            <a:pPr>
              <a:spcBef>
                <a:spcPts val="300"/>
              </a:spcBef>
              <a:buSzPct val="70000"/>
              <a:buNone/>
            </a:pPr>
            <a:r>
              <a:rPr lang="zh-CN" altLang="zh-CN" sz="1350" dirty="0">
                <a:solidFill>
                  <a:srgbClr val="0000FF"/>
                </a:solidFill>
                <a:latin typeface="Consolas" panose="020B0609020204030204" charset="0"/>
              </a:rPr>
              <a:t>The number 5,555 in hex is: 0x15b3, the number 55 in oct is 0o67</a:t>
            </a:r>
          </a:p>
          <a:p>
            <a:pPr>
              <a:spcBef>
                <a:spcPts val="300"/>
              </a:spcBef>
              <a:buSzPct val="70000"/>
              <a:buNone/>
            </a:pPr>
            <a:r>
              <a:rPr lang="zh-CN" altLang="zh-CN" sz="1350" dirty="0">
                <a:latin typeface="Consolas" panose="020B0609020204030204" charset="0"/>
              </a:rPr>
              <a:t>&gt;&gt;&gt; print("The number {1:,} in hex is: {1:#x}, the number {0} in oct is {0:o}".format(5555,55))</a:t>
            </a:r>
          </a:p>
          <a:p>
            <a:pPr>
              <a:spcBef>
                <a:spcPts val="300"/>
              </a:spcBef>
              <a:buSzPct val="70000"/>
              <a:buNone/>
            </a:pPr>
            <a:r>
              <a:rPr lang="zh-CN" altLang="zh-CN" sz="1350" dirty="0">
                <a:solidFill>
                  <a:srgbClr val="0000FF"/>
                </a:solidFill>
                <a:latin typeface="Consolas" panose="020B0609020204030204" charset="0"/>
              </a:rPr>
              <a:t>The number 55 in hex is: 0x37, the number 5555 in oct is 12663</a:t>
            </a:r>
          </a:p>
          <a:p>
            <a:pPr>
              <a:spcBef>
                <a:spcPts val="300"/>
              </a:spcBef>
              <a:buSzPct val="70000"/>
              <a:buNone/>
            </a:pPr>
            <a:r>
              <a:rPr lang="zh-CN" altLang="zh-CN" sz="1350" dirty="0">
                <a:latin typeface="Consolas" panose="020B0609020204030204" charset="0"/>
              </a:rPr>
              <a:t>&gt;&gt;&gt; position = (5, 8, 13)</a:t>
            </a:r>
          </a:p>
          <a:p>
            <a:pPr>
              <a:spcBef>
                <a:spcPts val="300"/>
              </a:spcBef>
              <a:buSzPct val="70000"/>
              <a:buNone/>
            </a:pPr>
            <a:r>
              <a:rPr lang="zh-CN" altLang="zh-CN" sz="1350" dirty="0">
                <a:latin typeface="Consolas" panose="020B0609020204030204" charset="0"/>
              </a:rPr>
              <a:t>&gt;&gt;&gt; print("X:{0[0]};Y:{0[1]};Z:{0[2]}".format(position))</a:t>
            </a:r>
          </a:p>
          <a:p>
            <a:pPr>
              <a:spcBef>
                <a:spcPts val="300"/>
              </a:spcBef>
              <a:buSzPct val="70000"/>
              <a:buNone/>
            </a:pPr>
            <a:r>
              <a:rPr lang="zh-CN" altLang="zh-CN" sz="1350" dirty="0">
                <a:solidFill>
                  <a:srgbClr val="0000FF"/>
                </a:solidFill>
                <a:latin typeface="Consolas" panose="020B0609020204030204" charset="0"/>
              </a:rPr>
              <a:t>X:5;Y:8;Z:13</a:t>
            </a:r>
          </a:p>
          <a:p>
            <a:pPr>
              <a:spcBef>
                <a:spcPts val="300"/>
              </a:spcBef>
              <a:buSzPct val="70000"/>
              <a:buNone/>
            </a:pPr>
            <a:r>
              <a:rPr lang="zh-CN" altLang="zh-CN" sz="1350" dirty="0">
                <a:latin typeface="Consolas" panose="020B0609020204030204" charset="0"/>
              </a:rPr>
              <a:t>&gt;&gt;&gt; '{0:&lt;8d},{0:^8d},{0:&gt;8d}'.format(65) </a:t>
            </a:r>
            <a:r>
              <a:rPr lang="en-US" altLang="zh-CN" sz="1350" dirty="0">
                <a:latin typeface="Consolas" panose="020B0609020204030204" charset="0"/>
              </a:rPr>
              <a:t>#</a:t>
            </a:r>
            <a:r>
              <a:rPr lang="zh-CN" altLang="en-US" sz="1350" dirty="0">
                <a:latin typeface="Consolas" panose="020B0609020204030204" charset="0"/>
              </a:rPr>
              <a:t>设置对齐方式</a:t>
            </a:r>
          </a:p>
          <a:p>
            <a:pPr>
              <a:spcBef>
                <a:spcPts val="300"/>
              </a:spcBef>
              <a:buSzPct val="70000"/>
              <a:buNone/>
            </a:pPr>
            <a:r>
              <a:rPr lang="zh-CN" altLang="zh-CN" sz="1350" dirty="0">
                <a:solidFill>
                  <a:srgbClr val="0000FF"/>
                </a:solidFill>
                <a:latin typeface="Consolas" panose="020B0609020204030204" charset="0"/>
              </a:rPr>
              <a:t>'65      ,   65   ,      65'</a:t>
            </a:r>
          </a:p>
        </p:txBody>
      </p:sp>
      <p:grpSp>
        <p:nvGrpSpPr>
          <p:cNvPr id="7" name="组合 114"/>
          <p:cNvGrpSpPr/>
          <p:nvPr/>
        </p:nvGrpSpPr>
        <p:grpSpPr>
          <a:xfrm>
            <a:off x="-540568" y="116632"/>
            <a:ext cx="6225040" cy="662730"/>
            <a:chOff x="-198275" y="3380765"/>
            <a:chExt cx="6225040" cy="662730"/>
          </a:xfrm>
        </p:grpSpPr>
        <p:grpSp>
          <p:nvGrpSpPr>
            <p:cNvPr id="8" name="组合 105"/>
            <p:cNvGrpSpPr/>
            <p:nvPr/>
          </p:nvGrpSpPr>
          <p:grpSpPr>
            <a:xfrm>
              <a:off x="-198275" y="3380765"/>
              <a:ext cx="6225040" cy="662730"/>
              <a:chOff x="-198275" y="3380765"/>
              <a:chExt cx="6225040" cy="662730"/>
            </a:xfrm>
          </p:grpSpPr>
          <p:sp>
            <p:nvSpPr>
              <p:cNvPr id="10"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1" name="TextBox 6"/>
              <p:cNvSpPr txBox="1">
                <a:spLocks noChangeArrowheads="1"/>
              </p:cNvSpPr>
              <p:nvPr/>
            </p:nvSpPr>
            <p:spPr bwMode="auto">
              <a:xfrm>
                <a:off x="-198275"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solidFill>
                      <a:srgbClr val="FFC000"/>
                    </a:solidFill>
                    <a:latin typeface="Times New Roman" pitchFamily="18" charset="0"/>
                    <a:ea typeface="黑体" pitchFamily="49" charset="-122"/>
                  </a:rPr>
                  <a:t>4.1 </a:t>
                </a:r>
                <a:r>
                  <a:rPr lang="zh-CN" altLang="en-US" sz="3600" b="1" dirty="0">
                    <a:solidFill>
                      <a:srgbClr val="FFC000"/>
                    </a:solidFill>
                    <a:latin typeface="Times New Roman" pitchFamily="18" charset="0"/>
                    <a:ea typeface="黑体" pitchFamily="49" charset="-122"/>
                  </a:rPr>
                  <a:t>字符串</a:t>
                </a:r>
                <a:endParaRPr lang="zh-CN" altLang="en-US" sz="3600" b="1" dirty="0">
                  <a:solidFill>
                    <a:srgbClr val="FFC000"/>
                  </a:solidFill>
                  <a:latin typeface="黑体" pitchFamily="49" charset="-122"/>
                  <a:ea typeface="黑体" pitchFamily="49" charset="-122"/>
                </a:endParaRPr>
              </a:p>
            </p:txBody>
          </p:sp>
        </p:grpSp>
        <p:pic>
          <p:nvPicPr>
            <p:cNvPr id="9" name="图片 8" descr="12.jpg"/>
            <p:cNvPicPr>
              <a:picLocks noChangeAspect="1"/>
            </p:cNvPicPr>
            <p:nvPr/>
          </p:nvPicPr>
          <p:blipFill>
            <a:blip r:embed="rId2" cstate="print"/>
            <a:stretch>
              <a:fillRect/>
            </a:stretch>
          </p:blipFill>
          <p:spPr>
            <a:xfrm>
              <a:off x="1115929" y="3530600"/>
              <a:ext cx="446172" cy="431048"/>
            </a:xfrm>
            <a:prstGeom prst="rect">
              <a:avLst/>
            </a:prstGeom>
          </p:spPr>
        </p:pic>
      </p:grpSp>
      <p:sp>
        <p:nvSpPr>
          <p:cNvPr id="12" name="文本框 11"/>
          <p:cNvSpPr txBox="1"/>
          <p:nvPr/>
        </p:nvSpPr>
        <p:spPr>
          <a:xfrm>
            <a:off x="323528" y="908720"/>
            <a:ext cx="5652628" cy="523220"/>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800" b="1" dirty="0">
                <a:latin typeface="Times New Roman" panose="02020603050405020304" pitchFamily="18" charset="0"/>
                <a:ea typeface="仿宋" panose="02010609060101010101" pitchFamily="49" charset="-122"/>
              </a:rPr>
              <a:t>4.1.2 </a:t>
            </a:r>
            <a:r>
              <a:rPr lang="zh-CN" altLang="en-US" sz="2800" b="1" dirty="0">
                <a:latin typeface="Times New Roman" panose="02020603050405020304" pitchFamily="18" charset="0"/>
                <a:ea typeface="仿宋" panose="02010609060101010101" pitchFamily="49" charset="-122"/>
              </a:rPr>
              <a:t>字符</a:t>
            </a:r>
            <a:r>
              <a:rPr lang="zh-CN" altLang="en-US" sz="2800" b="1" dirty="0">
                <a:ea typeface="仿宋" panose="02010609060101010101" pitchFamily="49" charset="-122"/>
              </a:rPr>
              <a:t>串格式化</a:t>
            </a:r>
            <a:endParaRPr lang="en-US" altLang="zh-CN" sz="2800" b="1" dirty="0">
              <a:ea typeface="仿宋" panose="02010609060101010101" pitchFamily="49" charset="-122"/>
            </a:endParaRPr>
          </a:p>
        </p:txBody>
      </p:sp>
    </p:spTree>
    <p:extLst>
      <p:ext uri="{BB962C8B-B14F-4D97-AF65-F5344CB8AC3E}">
        <p14:creationId xmlns:p14="http://schemas.microsoft.com/office/powerpoint/2010/main" val="2537358170"/>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fld id="{6EA7BA5E-4115-4796-A8C9-4698036AB88B}" type="slidenum">
              <a:rPr lang="zh-CN" altLang="en-US" smtClean="0"/>
              <a:pPr>
                <a:defRPr/>
              </a:pPr>
              <a:t>15</a:t>
            </a:fld>
            <a:endParaRPr lang="zh-CN" altLang="en-US" dirty="0"/>
          </a:p>
        </p:txBody>
      </p:sp>
      <p:sp>
        <p:nvSpPr>
          <p:cNvPr id="5" name="内容占位符 2"/>
          <p:cNvSpPr>
            <a:spLocks noGrp="1"/>
          </p:cNvSpPr>
          <p:nvPr>
            <p:ph idx="1"/>
          </p:nvPr>
        </p:nvSpPr>
        <p:spPr>
          <a:xfrm>
            <a:off x="773636" y="1413027"/>
            <a:ext cx="8229600" cy="4678451"/>
          </a:xfrm>
        </p:spPr>
        <p:txBody>
          <a:bodyPr anchor="t"/>
          <a:lstStyle/>
          <a:p>
            <a:pPr marL="0" indent="0">
              <a:spcBef>
                <a:spcPts val="300"/>
              </a:spcBef>
              <a:buSzPct val="70000"/>
              <a:buNone/>
            </a:pPr>
            <a:r>
              <a:rPr lang="zh-CN" altLang="en-US" sz="1350" dirty="0">
                <a:latin typeface="Consolas" panose="020B0609020204030204" charset="0"/>
                <a:sym typeface="宋体" panose="02010600030101010101" pitchFamily="2" charset="-122"/>
              </a:rPr>
              <a:t>weather = [("Monday","rain</a:t>
            </a:r>
            <a:r>
              <a:rPr lang="en-US" altLang="zh-CN" sz="1350" dirty="0">
                <a:latin typeface="Consolas" panose="020B0609020204030204" charset="0"/>
                <a:sym typeface="宋体" panose="02010600030101010101" pitchFamily="2" charset="-122"/>
              </a:rPr>
              <a:t>y</a:t>
            </a:r>
            <a:r>
              <a:rPr lang="zh-CN" altLang="en-US" sz="1350" dirty="0">
                <a:latin typeface="Consolas" panose="020B0609020204030204" charset="0"/>
                <a:sym typeface="宋体" panose="02010600030101010101" pitchFamily="2" charset="-122"/>
              </a:rPr>
              <a:t>"),("Tuesday","sunny"),</a:t>
            </a:r>
          </a:p>
          <a:p>
            <a:pPr marL="0" indent="0">
              <a:spcBef>
                <a:spcPts val="300"/>
              </a:spcBef>
              <a:buSzPct val="70000"/>
              <a:buNone/>
            </a:pPr>
            <a:r>
              <a:rPr lang="zh-CN" altLang="en-US" sz="1350" dirty="0">
                <a:latin typeface="Consolas" panose="020B0609020204030204" charset="0"/>
                <a:sym typeface="宋体" panose="02010600030101010101" pitchFamily="2" charset="-122"/>
              </a:rPr>
              <a:t>           ("Wednesday", "sunny"),("Thursday","rain</a:t>
            </a:r>
            <a:r>
              <a:rPr lang="en-US" altLang="zh-CN" sz="1350" dirty="0">
                <a:latin typeface="Consolas" panose="020B0609020204030204" charset="0"/>
                <a:sym typeface="宋体" panose="02010600030101010101" pitchFamily="2" charset="-122"/>
              </a:rPr>
              <a:t>y</a:t>
            </a:r>
            <a:r>
              <a:rPr lang="zh-CN" altLang="en-US" sz="1350" dirty="0">
                <a:latin typeface="Consolas" panose="020B0609020204030204" charset="0"/>
                <a:sym typeface="宋体" panose="02010600030101010101" pitchFamily="2" charset="-122"/>
              </a:rPr>
              <a:t>"),</a:t>
            </a:r>
          </a:p>
          <a:p>
            <a:pPr marL="0" indent="0">
              <a:spcBef>
                <a:spcPts val="300"/>
              </a:spcBef>
              <a:buSzPct val="70000"/>
              <a:buNone/>
            </a:pPr>
            <a:r>
              <a:rPr lang="zh-CN" altLang="en-US" sz="1350" dirty="0">
                <a:latin typeface="Consolas" panose="020B0609020204030204" charset="0"/>
                <a:sym typeface="宋体" panose="02010600030101010101" pitchFamily="2" charset="-122"/>
              </a:rPr>
              <a:t>           ("Friday","</a:t>
            </a:r>
            <a:r>
              <a:rPr lang="en-US" altLang="zh-CN" sz="1350" dirty="0">
                <a:latin typeface="Consolas" panose="020B0609020204030204" charset="0"/>
                <a:sym typeface="宋体" panose="02010600030101010101" pitchFamily="2" charset="-122"/>
              </a:rPr>
              <a:t>c</a:t>
            </a:r>
            <a:r>
              <a:rPr lang="zh-CN" altLang="en-US" sz="1350" dirty="0">
                <a:latin typeface="Consolas" panose="020B0609020204030204" charset="0"/>
                <a:sym typeface="宋体" panose="02010600030101010101" pitchFamily="2" charset="-122"/>
              </a:rPr>
              <a:t>loudy")]</a:t>
            </a:r>
            <a:endParaRPr lang="zh-CN" altLang="en-US" sz="1350" dirty="0">
              <a:latin typeface="Consolas" panose="020B0609020204030204" charset="0"/>
            </a:endParaRPr>
          </a:p>
          <a:p>
            <a:pPr marL="0" indent="0">
              <a:spcBef>
                <a:spcPts val="300"/>
              </a:spcBef>
              <a:buSzPct val="70000"/>
              <a:buNone/>
            </a:pPr>
            <a:r>
              <a:rPr lang="zh-CN" altLang="en-US" sz="1350" dirty="0">
                <a:latin typeface="Consolas" panose="020B0609020204030204" charset="0"/>
                <a:sym typeface="宋体" panose="02010600030101010101" pitchFamily="2" charset="-122"/>
              </a:rPr>
              <a:t>formatter = "Weather of '{0[0]}' is '{0[1]}'".format</a:t>
            </a:r>
            <a:endParaRPr lang="zh-CN" altLang="en-US" sz="1350" dirty="0">
              <a:latin typeface="Consolas" panose="020B0609020204030204" charset="0"/>
            </a:endParaRPr>
          </a:p>
          <a:p>
            <a:pPr marL="0" indent="0">
              <a:spcBef>
                <a:spcPts val="300"/>
              </a:spcBef>
              <a:buSzPct val="70000"/>
              <a:buNone/>
            </a:pPr>
            <a:r>
              <a:rPr lang="zh-CN" altLang="en-US" sz="1350" dirty="0">
                <a:latin typeface="Consolas" panose="020B0609020204030204" charset="0"/>
                <a:sym typeface="宋体" panose="02010600030101010101" pitchFamily="2" charset="-122"/>
              </a:rPr>
              <a:t>for item in map(formatter,weather):</a:t>
            </a:r>
            <a:endParaRPr lang="zh-CN" altLang="en-US" sz="1350" dirty="0">
              <a:latin typeface="Consolas" panose="020B0609020204030204" charset="0"/>
            </a:endParaRPr>
          </a:p>
          <a:p>
            <a:pPr marL="0" indent="0">
              <a:spcBef>
                <a:spcPts val="300"/>
              </a:spcBef>
              <a:buSzPct val="70000"/>
              <a:buNone/>
            </a:pPr>
            <a:r>
              <a:rPr lang="zh-CN" altLang="en-US" sz="1350" dirty="0">
                <a:latin typeface="Consolas" panose="020B0609020204030204" charset="0"/>
                <a:sym typeface="宋体" panose="02010600030101010101" pitchFamily="2" charset="-122"/>
              </a:rPr>
              <a:t>    print</a:t>
            </a:r>
            <a:r>
              <a:rPr lang="en-US" altLang="zh-CN" sz="1350" dirty="0">
                <a:latin typeface="Consolas" panose="020B0609020204030204" charset="0"/>
                <a:sym typeface="宋体" panose="02010600030101010101" pitchFamily="2" charset="-122"/>
              </a:rPr>
              <a:t>(</a:t>
            </a:r>
            <a:r>
              <a:rPr lang="zh-CN" altLang="en-US" sz="1350" dirty="0">
                <a:latin typeface="Consolas" panose="020B0609020204030204" charset="0"/>
                <a:sym typeface="宋体" panose="02010600030101010101" pitchFamily="2" charset="-122"/>
              </a:rPr>
              <a:t>item</a:t>
            </a:r>
            <a:r>
              <a:rPr lang="en-US" altLang="zh-CN" sz="1350" dirty="0">
                <a:latin typeface="Consolas" panose="020B0609020204030204" charset="0"/>
                <a:sym typeface="宋体" panose="02010600030101010101" pitchFamily="2" charset="-122"/>
              </a:rPr>
              <a:t>)</a:t>
            </a:r>
            <a:endParaRPr lang="en-US" altLang="zh-CN" sz="1350" dirty="0">
              <a:latin typeface="Consolas" panose="020B0609020204030204" charset="0"/>
            </a:endParaRPr>
          </a:p>
          <a:p>
            <a:pPr marL="0" indent="0">
              <a:spcBef>
                <a:spcPts val="300"/>
              </a:spcBef>
              <a:buNone/>
            </a:pPr>
            <a:r>
              <a:rPr lang="en-US" altLang="zh-CN" sz="1350" dirty="0">
                <a:latin typeface="Consolas" panose="020B0609020204030204" charset="0"/>
              </a:rPr>
              <a:t>for item in weather:</a:t>
            </a:r>
          </a:p>
          <a:p>
            <a:pPr marL="0" indent="0">
              <a:spcBef>
                <a:spcPts val="300"/>
              </a:spcBef>
              <a:buNone/>
            </a:pPr>
            <a:r>
              <a:rPr lang="en-US" altLang="zh-CN" sz="1350" dirty="0">
                <a:latin typeface="Consolas" panose="020B0609020204030204" charset="0"/>
              </a:rPr>
              <a:t>    print(formatter(item))</a:t>
            </a:r>
          </a:p>
          <a:p>
            <a:pPr marL="0" indent="0">
              <a:spcBef>
                <a:spcPts val="300"/>
              </a:spcBef>
              <a:buNone/>
            </a:pPr>
            <a:endParaRPr lang="en-US" altLang="zh-CN" sz="1350" dirty="0">
              <a:latin typeface="Consolas" panose="020B0609020204030204" charset="0"/>
            </a:endParaRPr>
          </a:p>
          <a:p>
            <a:pPr marL="0" indent="0">
              <a:spcBef>
                <a:spcPts val="300"/>
              </a:spcBef>
              <a:buNone/>
            </a:pPr>
            <a:r>
              <a:rPr lang="zh-CN" altLang="en-US" sz="1350" b="1" dirty="0">
                <a:latin typeface="Consolas" panose="020B0609020204030204" charset="0"/>
              </a:rPr>
              <a:t>运行结果：</a:t>
            </a:r>
          </a:p>
          <a:p>
            <a:pPr marL="0" indent="0">
              <a:spcBef>
                <a:spcPts val="300"/>
              </a:spcBef>
              <a:buNone/>
            </a:pPr>
            <a:r>
              <a:rPr lang="en-US" altLang="zh-CN" sz="1350" dirty="0">
                <a:solidFill>
                  <a:srgbClr val="0000FF"/>
                </a:solidFill>
                <a:latin typeface="Consolas" panose="020B0609020204030204" charset="0"/>
              </a:rPr>
              <a:t>Weather of 'Monday' is 'rainy'</a:t>
            </a:r>
          </a:p>
          <a:p>
            <a:pPr marL="0" indent="0">
              <a:spcBef>
                <a:spcPts val="300"/>
              </a:spcBef>
              <a:buNone/>
            </a:pPr>
            <a:r>
              <a:rPr lang="en-US" altLang="zh-CN" sz="1350" dirty="0">
                <a:solidFill>
                  <a:srgbClr val="0000FF"/>
                </a:solidFill>
                <a:latin typeface="Consolas" panose="020B0609020204030204" charset="0"/>
              </a:rPr>
              <a:t>Weather of 'Tuesday' is 'sunny'</a:t>
            </a:r>
          </a:p>
          <a:p>
            <a:pPr marL="0" indent="0">
              <a:spcBef>
                <a:spcPts val="300"/>
              </a:spcBef>
              <a:buNone/>
            </a:pPr>
            <a:r>
              <a:rPr lang="en-US" altLang="zh-CN" sz="1350" dirty="0">
                <a:solidFill>
                  <a:srgbClr val="0000FF"/>
                </a:solidFill>
                <a:latin typeface="Consolas" panose="020B0609020204030204" charset="0"/>
              </a:rPr>
              <a:t>Weather of 'Wednesday' is 'sunny'</a:t>
            </a:r>
          </a:p>
          <a:p>
            <a:pPr marL="0" indent="0">
              <a:spcBef>
                <a:spcPts val="300"/>
              </a:spcBef>
              <a:buNone/>
            </a:pPr>
            <a:r>
              <a:rPr lang="en-US" altLang="zh-CN" sz="1350" dirty="0">
                <a:solidFill>
                  <a:srgbClr val="0000FF"/>
                </a:solidFill>
                <a:latin typeface="Consolas" panose="020B0609020204030204" charset="0"/>
              </a:rPr>
              <a:t>Weather of 'Thursday' is 'rainy'</a:t>
            </a:r>
          </a:p>
          <a:p>
            <a:pPr marL="0" indent="0">
              <a:spcBef>
                <a:spcPts val="300"/>
              </a:spcBef>
              <a:buNone/>
            </a:pPr>
            <a:r>
              <a:rPr lang="en-US" altLang="zh-CN" sz="1350" dirty="0">
                <a:solidFill>
                  <a:srgbClr val="0000FF"/>
                </a:solidFill>
                <a:latin typeface="Consolas" panose="020B0609020204030204" charset="0"/>
              </a:rPr>
              <a:t>Weather of 'Friday' is 'cloudy'</a:t>
            </a:r>
          </a:p>
        </p:txBody>
      </p:sp>
      <p:grpSp>
        <p:nvGrpSpPr>
          <p:cNvPr id="2" name="组合 1"/>
          <p:cNvGrpSpPr/>
          <p:nvPr/>
        </p:nvGrpSpPr>
        <p:grpSpPr>
          <a:xfrm>
            <a:off x="3550791" y="2481991"/>
            <a:ext cx="3694196" cy="883427"/>
            <a:chOff x="3550791" y="2481991"/>
            <a:chExt cx="3694196" cy="883427"/>
          </a:xfrm>
        </p:grpSpPr>
        <p:sp>
          <p:nvSpPr>
            <p:cNvPr id="6" name="右大括号 5"/>
            <p:cNvSpPr/>
            <p:nvPr/>
          </p:nvSpPr>
          <p:spPr>
            <a:xfrm>
              <a:off x="4355009" y="2481991"/>
              <a:ext cx="145282" cy="344151"/>
            </a:xfrm>
            <a:prstGeom prst="rightBrace">
              <a:avLst/>
            </a:prstGeom>
            <a:ln w="317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base"/>
              <a:endParaRPr lang="zh-CN" altLang="en-US" sz="100" noProof="1"/>
            </a:p>
          </p:txBody>
        </p:sp>
        <p:sp>
          <p:nvSpPr>
            <p:cNvPr id="7" name="右大括号 6"/>
            <p:cNvSpPr/>
            <p:nvPr/>
          </p:nvSpPr>
          <p:spPr>
            <a:xfrm>
              <a:off x="3550791" y="3022458"/>
              <a:ext cx="145282" cy="342960"/>
            </a:xfrm>
            <a:prstGeom prst="rightBrace">
              <a:avLst/>
            </a:prstGeom>
            <a:ln w="317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base"/>
              <a:endParaRPr lang="zh-CN" altLang="en-US" sz="100" noProof="1"/>
            </a:p>
          </p:txBody>
        </p:sp>
        <p:sp>
          <p:nvSpPr>
            <p:cNvPr id="8" name="文本框 4"/>
            <p:cNvSpPr txBox="1"/>
            <p:nvPr/>
          </p:nvSpPr>
          <p:spPr>
            <a:xfrm>
              <a:off x="6401877" y="2868782"/>
              <a:ext cx="843110" cy="306705"/>
            </a:xfrm>
            <a:prstGeom prst="rect">
              <a:avLst/>
            </a:prstGeom>
            <a:noFill/>
            <a:ln w="41275" cap="flat" cmpd="sng">
              <a:solidFill>
                <a:schemeClr val="accent1"/>
              </a:solidFill>
              <a:prstDash val="solid"/>
              <a:round/>
              <a:headEnd type="none" w="med" len="med"/>
              <a:tailEnd type="none" w="med" len="med"/>
            </a:ln>
          </p:spPr>
          <p:txBody>
            <a:bodyPr wrap="square" anchor="t">
              <a:spAutoFit/>
            </a:bodyPr>
            <a:lstStyle/>
            <a:p>
              <a:r>
                <a:rPr lang="zh-CN" altLang="en-US" sz="1400">
                  <a:latin typeface="Arial" panose="020B0604020202020204" pitchFamily="34" charset="0"/>
                  <a:ea typeface="宋体" panose="02010600030101010101" pitchFamily="2" charset="-122"/>
                </a:rPr>
                <a:t>等价</a:t>
              </a:r>
            </a:p>
          </p:txBody>
        </p:sp>
        <p:cxnSp>
          <p:nvCxnSpPr>
            <p:cNvPr id="9" name="直接箭头连接符 8"/>
            <p:cNvCxnSpPr>
              <a:stCxn id="8" idx="1"/>
              <a:endCxn id="6" idx="1"/>
            </p:cNvCxnSpPr>
            <p:nvPr/>
          </p:nvCxnSpPr>
          <p:spPr>
            <a:xfrm flipH="1" flipV="1">
              <a:off x="4499992" y="2654201"/>
              <a:ext cx="1901825" cy="368300"/>
            </a:xfrm>
            <a:prstGeom prst="straightConnector1">
              <a:avLst/>
            </a:prstGeom>
            <a:ln w="41275">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a:stCxn id="8" idx="1"/>
              <a:endCxn id="7" idx="1"/>
            </p:cNvCxnSpPr>
            <p:nvPr/>
          </p:nvCxnSpPr>
          <p:spPr>
            <a:xfrm flipH="1">
              <a:off x="3696082" y="3022501"/>
              <a:ext cx="2705735" cy="171450"/>
            </a:xfrm>
            <a:prstGeom prst="straightConnector1">
              <a:avLst/>
            </a:prstGeom>
            <a:ln w="41275">
              <a:tailEnd type="arrow"/>
            </a:ln>
          </p:spPr>
          <p:style>
            <a:lnRef idx="1">
              <a:schemeClr val="accent1"/>
            </a:lnRef>
            <a:fillRef idx="0">
              <a:schemeClr val="accent1"/>
            </a:fillRef>
            <a:effectRef idx="0">
              <a:schemeClr val="accent1"/>
            </a:effectRef>
            <a:fontRef idx="minor">
              <a:schemeClr val="tx1"/>
            </a:fontRef>
          </p:style>
        </p:cxnSp>
      </p:grpSp>
      <p:grpSp>
        <p:nvGrpSpPr>
          <p:cNvPr id="12" name="组合 114"/>
          <p:cNvGrpSpPr/>
          <p:nvPr/>
        </p:nvGrpSpPr>
        <p:grpSpPr>
          <a:xfrm>
            <a:off x="-540568" y="116632"/>
            <a:ext cx="6225040" cy="662730"/>
            <a:chOff x="-198275" y="3380765"/>
            <a:chExt cx="6225040" cy="662730"/>
          </a:xfrm>
        </p:grpSpPr>
        <p:grpSp>
          <p:nvGrpSpPr>
            <p:cNvPr id="13" name="组合 105"/>
            <p:cNvGrpSpPr/>
            <p:nvPr/>
          </p:nvGrpSpPr>
          <p:grpSpPr>
            <a:xfrm>
              <a:off x="-198275" y="3380765"/>
              <a:ext cx="6225040" cy="662730"/>
              <a:chOff x="-198275" y="3380765"/>
              <a:chExt cx="6225040" cy="662730"/>
            </a:xfrm>
          </p:grpSpPr>
          <p:sp>
            <p:nvSpPr>
              <p:cNvPr id="15"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6" name="TextBox 6"/>
              <p:cNvSpPr txBox="1">
                <a:spLocks noChangeArrowheads="1"/>
              </p:cNvSpPr>
              <p:nvPr/>
            </p:nvSpPr>
            <p:spPr bwMode="auto">
              <a:xfrm>
                <a:off x="-198275"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solidFill>
                      <a:srgbClr val="FFC000"/>
                    </a:solidFill>
                    <a:latin typeface="Times New Roman" pitchFamily="18" charset="0"/>
                    <a:ea typeface="黑体" pitchFamily="49" charset="-122"/>
                  </a:rPr>
                  <a:t>4.1 </a:t>
                </a:r>
                <a:r>
                  <a:rPr lang="zh-CN" altLang="en-US" sz="3600" b="1" dirty="0">
                    <a:solidFill>
                      <a:srgbClr val="FFC000"/>
                    </a:solidFill>
                    <a:latin typeface="Times New Roman" pitchFamily="18" charset="0"/>
                    <a:ea typeface="黑体" pitchFamily="49" charset="-122"/>
                  </a:rPr>
                  <a:t>字符串</a:t>
                </a:r>
                <a:endParaRPr lang="zh-CN" altLang="en-US" sz="3600" b="1" dirty="0">
                  <a:solidFill>
                    <a:srgbClr val="FFC000"/>
                  </a:solidFill>
                  <a:latin typeface="黑体" pitchFamily="49" charset="-122"/>
                  <a:ea typeface="黑体" pitchFamily="49" charset="-122"/>
                </a:endParaRPr>
              </a:p>
            </p:txBody>
          </p:sp>
        </p:grpSp>
        <p:pic>
          <p:nvPicPr>
            <p:cNvPr id="14" name="图片 13" descr="12.jpg"/>
            <p:cNvPicPr>
              <a:picLocks noChangeAspect="1"/>
            </p:cNvPicPr>
            <p:nvPr/>
          </p:nvPicPr>
          <p:blipFill>
            <a:blip r:embed="rId2" cstate="print"/>
            <a:stretch>
              <a:fillRect/>
            </a:stretch>
          </p:blipFill>
          <p:spPr>
            <a:xfrm>
              <a:off x="1115929" y="3530600"/>
              <a:ext cx="446172" cy="431048"/>
            </a:xfrm>
            <a:prstGeom prst="rect">
              <a:avLst/>
            </a:prstGeom>
          </p:spPr>
        </p:pic>
      </p:grpSp>
      <p:sp>
        <p:nvSpPr>
          <p:cNvPr id="17" name="文本框 16"/>
          <p:cNvSpPr txBox="1"/>
          <p:nvPr/>
        </p:nvSpPr>
        <p:spPr>
          <a:xfrm>
            <a:off x="323528" y="908720"/>
            <a:ext cx="5652628" cy="523220"/>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800" b="1" dirty="0">
                <a:latin typeface="Times New Roman" panose="02020603050405020304" pitchFamily="18" charset="0"/>
                <a:ea typeface="仿宋" panose="02010609060101010101" pitchFamily="49" charset="-122"/>
              </a:rPr>
              <a:t>4.1.2 </a:t>
            </a:r>
            <a:r>
              <a:rPr lang="zh-CN" altLang="en-US" sz="2800" b="1" dirty="0">
                <a:latin typeface="Times New Roman" panose="02020603050405020304" pitchFamily="18" charset="0"/>
                <a:ea typeface="仿宋" panose="02010609060101010101" pitchFamily="49" charset="-122"/>
              </a:rPr>
              <a:t>字符</a:t>
            </a:r>
            <a:r>
              <a:rPr lang="zh-CN" altLang="en-US" sz="2800" b="1" dirty="0">
                <a:ea typeface="仿宋" panose="02010609060101010101" pitchFamily="49" charset="-122"/>
              </a:rPr>
              <a:t>串格式化</a:t>
            </a:r>
            <a:endParaRPr lang="en-US" altLang="zh-CN" sz="2800" b="1" dirty="0">
              <a:ea typeface="仿宋" panose="02010609060101010101" pitchFamily="49" charset="-122"/>
            </a:endParaRPr>
          </a:p>
        </p:txBody>
      </p:sp>
      <p:pic>
        <p:nvPicPr>
          <p:cNvPr id="11" name="图片 10">
            <a:extLst>
              <a:ext uri="{FF2B5EF4-FFF2-40B4-BE49-F238E27FC236}">
                <a16:creationId xmlns:a16="http://schemas.microsoft.com/office/drawing/2014/main" id="{D046D318-96C4-4A57-9A60-B309A44DB197}"/>
              </a:ext>
            </a:extLst>
          </p:cNvPr>
          <p:cNvPicPr>
            <a:picLocks noChangeAspect="1"/>
          </p:cNvPicPr>
          <p:nvPr/>
        </p:nvPicPr>
        <p:blipFill>
          <a:blip r:embed="rId3"/>
          <a:stretch>
            <a:fillRect/>
          </a:stretch>
        </p:blipFill>
        <p:spPr>
          <a:xfrm>
            <a:off x="4716016" y="3919866"/>
            <a:ext cx="2786170" cy="1165318"/>
          </a:xfrm>
          <a:prstGeom prst="rect">
            <a:avLst/>
          </a:prstGeom>
        </p:spPr>
      </p:pic>
    </p:spTree>
    <p:extLst>
      <p:ext uri="{BB962C8B-B14F-4D97-AF65-F5344CB8AC3E}">
        <p14:creationId xmlns:p14="http://schemas.microsoft.com/office/powerpoint/2010/main" val="1917795516"/>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9" end="9"/>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0" end="1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11" end="11"/>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
                                            <p:txEl>
                                              <p:pRg st="12" end="12"/>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
                                            <p:txEl>
                                              <p:pRg st="13" end="13"/>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fld id="{6EA7BA5E-4115-4796-A8C9-4698036AB88B}" type="slidenum">
              <a:rPr lang="zh-CN" altLang="en-US" smtClean="0"/>
              <a:pPr>
                <a:defRPr/>
              </a:pPr>
              <a:t>16</a:t>
            </a:fld>
            <a:endParaRPr lang="zh-CN" altLang="en-US" dirty="0"/>
          </a:p>
        </p:txBody>
      </p:sp>
      <p:sp>
        <p:nvSpPr>
          <p:cNvPr id="5" name="Content Placeholder 2"/>
          <p:cNvSpPr txBox="1">
            <a:spLocks/>
          </p:cNvSpPr>
          <p:nvPr/>
        </p:nvSpPr>
        <p:spPr bwMode="auto">
          <a:xfrm>
            <a:off x="591594" y="1561298"/>
            <a:ext cx="8757920" cy="339534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600"/>
              </a:spcBef>
              <a:buClr>
                <a:srgbClr val="FF0000"/>
              </a:buClr>
              <a:buFont typeface="Wingdings" panose="05000000000000000000" charset="0"/>
              <a:buChar char=""/>
            </a:pPr>
            <a:r>
              <a:rPr lang="en-US" sz="2000" noProof="1">
                <a:latin typeface="+mn-ea"/>
              </a:rPr>
              <a:t>从Python 3.6.x开始支持一种新的字符串格式化方式，官方叫做</a:t>
            </a:r>
            <a:r>
              <a:rPr lang="en-US" sz="2000" noProof="1">
                <a:solidFill>
                  <a:srgbClr val="FF0000"/>
                </a:solidFill>
                <a:latin typeface="+mn-ea"/>
              </a:rPr>
              <a:t>Formatted String Literals</a:t>
            </a:r>
            <a:r>
              <a:rPr lang="en-US" sz="2000" noProof="1">
                <a:latin typeface="+mn-ea"/>
              </a:rPr>
              <a:t>，</a:t>
            </a:r>
            <a:r>
              <a:rPr lang="zh-CN" altLang="en-US" sz="2000" noProof="1">
                <a:latin typeface="+mn-ea"/>
              </a:rPr>
              <a:t>在</a:t>
            </a:r>
            <a:r>
              <a:rPr lang="zh-CN" altLang="en-US" sz="2000" noProof="1">
                <a:solidFill>
                  <a:srgbClr val="FF0000"/>
                </a:solidFill>
                <a:latin typeface="+mn-ea"/>
              </a:rPr>
              <a:t>字符串前加字母</a:t>
            </a:r>
            <a:r>
              <a:rPr lang="en-US" altLang="zh-CN" sz="2000" noProof="1">
                <a:solidFill>
                  <a:srgbClr val="FF0000"/>
                </a:solidFill>
                <a:latin typeface="+mn-ea"/>
              </a:rPr>
              <a:t>f</a:t>
            </a:r>
            <a:r>
              <a:rPr lang="zh-CN" altLang="en-US" sz="2000" noProof="1">
                <a:latin typeface="+mn-ea"/>
              </a:rPr>
              <a:t>，</a:t>
            </a:r>
            <a:r>
              <a:rPr lang="en-US" sz="2000" noProof="1">
                <a:latin typeface="+mn-ea"/>
              </a:rPr>
              <a:t>含义与字符串对象format()方法类似</a:t>
            </a:r>
          </a:p>
          <a:p>
            <a:pPr marL="0" indent="0">
              <a:buFont typeface="Arial" charset="0"/>
              <a:buNone/>
            </a:pPr>
            <a:r>
              <a:rPr lang="en-US" sz="1350" noProof="1">
                <a:latin typeface="Consolas" panose="020B0609020204030204" charset="0"/>
              </a:rPr>
              <a:t>&gt;&gt;&gt; name = '</a:t>
            </a:r>
            <a:r>
              <a:rPr lang="en-US" altLang="zh-CN" sz="1350" noProof="1">
                <a:latin typeface="Consolas" panose="020B0609020204030204" charset="0"/>
              </a:rPr>
              <a:t>Python</a:t>
            </a:r>
            <a:r>
              <a:rPr lang="en-US" sz="1350" noProof="1">
                <a:latin typeface="Consolas" panose="020B0609020204030204" charset="0"/>
              </a:rPr>
              <a:t>'</a:t>
            </a:r>
          </a:p>
          <a:p>
            <a:pPr marL="0" indent="0">
              <a:buFont typeface="Arial" charset="0"/>
              <a:buNone/>
            </a:pPr>
            <a:r>
              <a:rPr lang="en-US" sz="1350" noProof="1">
                <a:latin typeface="Consolas" panose="020B0609020204030204" charset="0"/>
              </a:rPr>
              <a:t>&gt;&gt;&gt; age = </a:t>
            </a:r>
            <a:r>
              <a:rPr lang="en-US" altLang="zh-CN" sz="1350" noProof="1">
                <a:latin typeface="Consolas" panose="020B0609020204030204" charset="0"/>
              </a:rPr>
              <a:t>1</a:t>
            </a:r>
          </a:p>
          <a:p>
            <a:pPr marL="0" indent="0">
              <a:buFont typeface="Arial" charset="0"/>
              <a:buNone/>
            </a:pPr>
            <a:r>
              <a:rPr lang="en-US" sz="1350" noProof="1">
                <a:latin typeface="Consolas" panose="020B0609020204030204" charset="0"/>
              </a:rPr>
              <a:t>&gt;&gt;&gt; f'My name is {name}, and I am {age} years old.'</a:t>
            </a:r>
          </a:p>
          <a:p>
            <a:pPr marL="0" indent="0">
              <a:buFont typeface="Arial" charset="0"/>
              <a:buNone/>
            </a:pPr>
            <a:r>
              <a:rPr lang="en-US" sz="1350" noProof="1">
                <a:solidFill>
                  <a:srgbClr val="0000FF"/>
                </a:solidFill>
                <a:latin typeface="Consolas" panose="020B0609020204030204" charset="0"/>
              </a:rPr>
              <a:t>'My name is </a:t>
            </a:r>
            <a:r>
              <a:rPr lang="en-US" altLang="zh-CN" sz="1350" noProof="1">
                <a:solidFill>
                  <a:srgbClr val="0000FF"/>
                </a:solidFill>
                <a:latin typeface="Consolas" panose="020B0609020204030204" charset="0"/>
              </a:rPr>
              <a:t>Python</a:t>
            </a:r>
            <a:r>
              <a:rPr lang="en-US" sz="1350" noProof="1">
                <a:solidFill>
                  <a:srgbClr val="0000FF"/>
                </a:solidFill>
                <a:latin typeface="Consolas" panose="020B0609020204030204" charset="0"/>
              </a:rPr>
              <a:t>, and I am </a:t>
            </a:r>
            <a:r>
              <a:rPr lang="en-US" altLang="zh-CN" sz="1350" noProof="1">
                <a:solidFill>
                  <a:srgbClr val="0000FF"/>
                </a:solidFill>
                <a:latin typeface="Consolas" panose="020B0609020204030204" charset="0"/>
              </a:rPr>
              <a:t>1</a:t>
            </a:r>
            <a:r>
              <a:rPr lang="en-US" sz="1350" noProof="1">
                <a:solidFill>
                  <a:srgbClr val="0000FF"/>
                </a:solidFill>
                <a:latin typeface="Consolas" panose="020B0609020204030204" charset="0"/>
              </a:rPr>
              <a:t> years old.'</a:t>
            </a:r>
          </a:p>
          <a:p>
            <a:pPr marL="0" indent="0">
              <a:buFont typeface="Arial" charset="0"/>
              <a:buNone/>
            </a:pPr>
            <a:r>
              <a:rPr lang="en-US" sz="1350" noProof="1">
                <a:latin typeface="Consolas" panose="020B0609020204030204" charset="0"/>
              </a:rPr>
              <a:t>&gt;&gt;&gt; width = 10</a:t>
            </a:r>
          </a:p>
          <a:p>
            <a:pPr marL="0" indent="0">
              <a:buFont typeface="Arial" charset="0"/>
              <a:buNone/>
            </a:pPr>
            <a:r>
              <a:rPr lang="en-US" sz="1350" noProof="1">
                <a:latin typeface="Consolas" panose="020B0609020204030204" charset="0"/>
              </a:rPr>
              <a:t>&gt;&gt;&gt; precision = 4</a:t>
            </a:r>
          </a:p>
          <a:p>
            <a:pPr marL="0" indent="0">
              <a:buFont typeface="Arial" charset="0"/>
              <a:buNone/>
            </a:pPr>
            <a:r>
              <a:rPr lang="en-US" sz="1350" noProof="1">
                <a:latin typeface="Consolas" panose="020B0609020204030204" charset="0"/>
              </a:rPr>
              <a:t>&gt;&gt;&gt; value = 11/3</a:t>
            </a:r>
          </a:p>
          <a:p>
            <a:pPr marL="0" indent="0">
              <a:buFont typeface="Arial" charset="0"/>
              <a:buNone/>
            </a:pPr>
            <a:r>
              <a:rPr lang="en-US" sz="1350" noProof="1">
                <a:latin typeface="Consolas" panose="020B0609020204030204" charset="0"/>
              </a:rPr>
              <a:t>&gt;&gt;&gt; f'result:{value:{width}.{precision}}'</a:t>
            </a:r>
          </a:p>
          <a:p>
            <a:pPr marL="0" indent="0">
              <a:buFont typeface="Arial" charset="0"/>
              <a:buNone/>
            </a:pPr>
            <a:r>
              <a:rPr lang="en-US" sz="1350" noProof="1">
                <a:solidFill>
                  <a:srgbClr val="0000FF"/>
                </a:solidFill>
                <a:latin typeface="Consolas" panose="020B0609020204030204" charset="0"/>
              </a:rPr>
              <a:t>'result:     3.667'</a:t>
            </a:r>
          </a:p>
        </p:txBody>
      </p:sp>
      <p:grpSp>
        <p:nvGrpSpPr>
          <p:cNvPr id="6" name="组合 114"/>
          <p:cNvGrpSpPr/>
          <p:nvPr/>
        </p:nvGrpSpPr>
        <p:grpSpPr>
          <a:xfrm>
            <a:off x="-540568" y="116632"/>
            <a:ext cx="6225040" cy="662730"/>
            <a:chOff x="-198275" y="3380765"/>
            <a:chExt cx="6225040" cy="662730"/>
          </a:xfrm>
        </p:grpSpPr>
        <p:grpSp>
          <p:nvGrpSpPr>
            <p:cNvPr id="7" name="组合 105"/>
            <p:cNvGrpSpPr/>
            <p:nvPr/>
          </p:nvGrpSpPr>
          <p:grpSpPr>
            <a:xfrm>
              <a:off x="-198275" y="3380765"/>
              <a:ext cx="6225040" cy="662730"/>
              <a:chOff x="-198275" y="3380765"/>
              <a:chExt cx="6225040" cy="662730"/>
            </a:xfrm>
          </p:grpSpPr>
          <p:sp>
            <p:nvSpPr>
              <p:cNvPr id="9"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0" name="TextBox 6"/>
              <p:cNvSpPr txBox="1">
                <a:spLocks noChangeArrowheads="1"/>
              </p:cNvSpPr>
              <p:nvPr/>
            </p:nvSpPr>
            <p:spPr bwMode="auto">
              <a:xfrm>
                <a:off x="-198275"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4.1 </a:t>
                </a:r>
                <a:r>
                  <a:rPr lang="zh-CN" altLang="en-US" sz="3600" b="1" dirty="0">
                    <a:latin typeface="Times New Roman" pitchFamily="18" charset="0"/>
                    <a:ea typeface="黑体" pitchFamily="49" charset="-122"/>
                  </a:rPr>
                  <a:t>字符串</a:t>
                </a:r>
                <a:endParaRPr lang="zh-CN" altLang="en-US" sz="3600" b="1" dirty="0">
                  <a:latin typeface="黑体" pitchFamily="49" charset="-122"/>
                  <a:ea typeface="黑体" pitchFamily="49" charset="-122"/>
                </a:endParaRPr>
              </a:p>
            </p:txBody>
          </p:sp>
        </p:grpSp>
        <p:pic>
          <p:nvPicPr>
            <p:cNvPr id="8" name="图片 7" descr="12.jpg"/>
            <p:cNvPicPr>
              <a:picLocks noChangeAspect="1"/>
            </p:cNvPicPr>
            <p:nvPr/>
          </p:nvPicPr>
          <p:blipFill>
            <a:blip r:embed="rId2" cstate="print"/>
            <a:stretch>
              <a:fillRect/>
            </a:stretch>
          </p:blipFill>
          <p:spPr>
            <a:xfrm>
              <a:off x="1115929" y="3530600"/>
              <a:ext cx="446172" cy="431048"/>
            </a:xfrm>
            <a:prstGeom prst="rect">
              <a:avLst/>
            </a:prstGeom>
          </p:spPr>
        </p:pic>
      </p:grpSp>
      <p:sp>
        <p:nvSpPr>
          <p:cNvPr id="11" name="文本框 10"/>
          <p:cNvSpPr txBox="1"/>
          <p:nvPr/>
        </p:nvSpPr>
        <p:spPr>
          <a:xfrm>
            <a:off x="323528" y="908720"/>
            <a:ext cx="5652628" cy="523220"/>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800" b="1" dirty="0">
                <a:latin typeface="Times New Roman" panose="02020603050405020304" pitchFamily="18" charset="0"/>
                <a:ea typeface="仿宋" panose="02010609060101010101" pitchFamily="49" charset="-122"/>
              </a:rPr>
              <a:t>4.1.2 </a:t>
            </a:r>
            <a:r>
              <a:rPr lang="zh-CN" altLang="en-US" sz="2800" b="1" dirty="0">
                <a:latin typeface="Times New Roman" panose="02020603050405020304" pitchFamily="18" charset="0"/>
                <a:ea typeface="仿宋" panose="02010609060101010101" pitchFamily="49" charset="-122"/>
              </a:rPr>
              <a:t>字符</a:t>
            </a:r>
            <a:r>
              <a:rPr lang="zh-CN" altLang="en-US" sz="2800" b="1" dirty="0">
                <a:ea typeface="仿宋" panose="02010609060101010101" pitchFamily="49" charset="-122"/>
              </a:rPr>
              <a:t>串格式化</a:t>
            </a:r>
            <a:endParaRPr lang="en-US" altLang="zh-CN" sz="2800" b="1" dirty="0">
              <a:ea typeface="仿宋" panose="02010609060101010101" pitchFamily="49" charset="-122"/>
            </a:endParaRPr>
          </a:p>
        </p:txBody>
      </p:sp>
    </p:spTree>
    <p:extLst>
      <p:ext uri="{BB962C8B-B14F-4D97-AF65-F5344CB8AC3E}">
        <p14:creationId xmlns:p14="http://schemas.microsoft.com/office/powerpoint/2010/main" val="432820727"/>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xEl>
                                              <p:pRg st="9" end="9"/>
                                            </p:txEl>
                                          </p:spTgt>
                                        </p:tgtEl>
                                        <p:attrNameLst>
                                          <p:attrName>style.visibility</p:attrName>
                                        </p:attrNameLst>
                                      </p:cBhvr>
                                      <p:to>
                                        <p:strVal val="visible"/>
                                      </p:to>
                                    </p:set>
                                    <p:anim calcmode="lin" valueType="num">
                                      <p:cBhvr additive="base">
                                        <p:cTn id="31"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fld id="{6EA7BA5E-4115-4796-A8C9-4698036AB88B}" type="slidenum">
              <a:rPr lang="zh-CN" altLang="en-US" smtClean="0"/>
              <a:pPr>
                <a:defRPr/>
              </a:pPr>
              <a:t>17</a:t>
            </a:fld>
            <a:endParaRPr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1996975808"/>
              </p:ext>
            </p:extLst>
          </p:nvPr>
        </p:nvGraphicFramePr>
        <p:xfrm>
          <a:off x="773636" y="1431126"/>
          <a:ext cx="7454016" cy="4810986"/>
        </p:xfrm>
        <a:graphic>
          <a:graphicData uri="http://schemas.openxmlformats.org/drawingml/2006/table">
            <a:tbl>
              <a:tblPr/>
              <a:tblGrid>
                <a:gridCol w="3408838">
                  <a:extLst>
                    <a:ext uri="{9D8B030D-6E8A-4147-A177-3AD203B41FA5}">
                      <a16:colId xmlns:a16="http://schemas.microsoft.com/office/drawing/2014/main" val="20000"/>
                    </a:ext>
                  </a:extLst>
                </a:gridCol>
                <a:gridCol w="4045178">
                  <a:extLst>
                    <a:ext uri="{9D8B030D-6E8A-4147-A177-3AD203B41FA5}">
                      <a16:colId xmlns:a16="http://schemas.microsoft.com/office/drawing/2014/main" val="20001"/>
                    </a:ext>
                  </a:extLst>
                </a:gridCol>
              </a:tblGrid>
              <a:tr h="33480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a:ln>
                            <a:noFill/>
                          </a:ln>
                          <a:solidFill>
                            <a:srgbClr val="FFFFFF"/>
                          </a:solidFill>
                          <a:effectLst/>
                          <a:latin typeface="微软雅黑" pitchFamily="34" charset="-122"/>
                          <a:ea typeface="微软雅黑" pitchFamily="34" charset="-122"/>
                        </a:rPr>
                        <a:t>操作</a:t>
                      </a:r>
                    </a:p>
                  </a:txBody>
                  <a:tcPr marL="91444" marR="91444" marT="45707" marB="45707" horzOverflow="overflow">
                    <a:lnL>
                      <a:noFill/>
                    </a:lnL>
                    <a:lnR>
                      <a:noFill/>
                    </a:lnR>
                    <a:lnT>
                      <a:noFill/>
                    </a:lnT>
                    <a:lnB>
                      <a:noFill/>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a:ln>
                            <a:noFill/>
                          </a:ln>
                          <a:solidFill>
                            <a:srgbClr val="FFFFFF"/>
                          </a:solidFill>
                          <a:effectLst/>
                          <a:latin typeface="微软雅黑" pitchFamily="34" charset="-122"/>
                          <a:ea typeface="微软雅黑" pitchFamily="34" charset="-122"/>
                        </a:rPr>
                        <a:t>含义</a:t>
                      </a:r>
                    </a:p>
                  </a:txBody>
                  <a:tcPr marL="91444" marR="91444" marT="45707" marB="45707" horzOverflow="overflow">
                    <a:lnL>
                      <a:noFill/>
                    </a:lnL>
                    <a:lnR>
                      <a:noFill/>
                    </a:lnR>
                    <a:lnT>
                      <a:noFill/>
                    </a:lnT>
                    <a:lnB>
                      <a:noFill/>
                    </a:lnB>
                    <a:lnTlToBr>
                      <a:noFill/>
                    </a:lnTlToBr>
                    <a:lnBlToTr>
                      <a:noFill/>
                    </a:lnBlToTr>
                    <a:solidFill>
                      <a:schemeClr val="accent2"/>
                    </a:solidFill>
                  </a:tcPr>
                </a:tc>
                <a:extLst>
                  <a:ext uri="{0D108BD9-81ED-4DB2-BD59-A6C34878D82A}">
                    <a16:rowId xmlns:a16="http://schemas.microsoft.com/office/drawing/2014/main" val="10000"/>
                  </a:ext>
                </a:extLst>
              </a:tr>
              <a:tr h="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dirty="0">
                          <a:ln>
                            <a:noFill/>
                          </a:ln>
                          <a:solidFill>
                            <a:srgbClr val="000000"/>
                          </a:solidFill>
                          <a:effectLst/>
                          <a:latin typeface="微软雅黑" pitchFamily="34" charset="-122"/>
                          <a:ea typeface="微软雅黑" pitchFamily="34" charset="-122"/>
                        </a:rPr>
                        <a:t>+</a:t>
                      </a:r>
                    </a:p>
                  </a:txBody>
                  <a:tcPr marL="91444" marR="91444" marT="45707" marB="45707" horzOverflow="overflow">
                    <a:lnL>
                      <a:noFill/>
                    </a:lnL>
                    <a:lnR>
                      <a:noFill/>
                    </a:lnR>
                    <a:lnT>
                      <a:noFill/>
                    </a:lnT>
                    <a:lnB>
                      <a:noFill/>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200" b="1" i="0" u="none" strike="noStrike" cap="none" normalizeH="0" baseline="0">
                          <a:ln>
                            <a:noFill/>
                          </a:ln>
                          <a:solidFill>
                            <a:srgbClr val="000000"/>
                          </a:solidFill>
                          <a:effectLst/>
                          <a:latin typeface="微软雅黑" pitchFamily="34" charset="-122"/>
                          <a:ea typeface="微软雅黑" pitchFamily="34" charset="-122"/>
                        </a:rPr>
                        <a:t>连接</a:t>
                      </a:r>
                    </a:p>
                  </a:txBody>
                  <a:tcPr marL="91444" marR="91444" marT="45707" marB="45707" horzOverflow="overflow">
                    <a:lnL>
                      <a:noFill/>
                    </a:lnL>
                    <a:lnR>
                      <a:noFill/>
                    </a:lnR>
                    <a:lnT>
                      <a:noFill/>
                    </a:lnT>
                    <a:lnB>
                      <a:noFill/>
                    </a:lnB>
                    <a:lnTlToBr>
                      <a:noFill/>
                    </a:lnTlToBr>
                    <a:lnBlToTr>
                      <a:noFill/>
                    </a:lnBlToTr>
                    <a:solidFill>
                      <a:srgbClr val="E7F3F4"/>
                    </a:solidFill>
                  </a:tcPr>
                </a:tc>
                <a:extLst>
                  <a:ext uri="{0D108BD9-81ED-4DB2-BD59-A6C34878D82A}">
                    <a16:rowId xmlns:a16="http://schemas.microsoft.com/office/drawing/2014/main" val="10001"/>
                  </a:ext>
                </a:extLst>
              </a:tr>
              <a:tr h="279002">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200" b="1" i="0" u="none" strike="noStrike" cap="none" normalizeH="0" baseline="0" dirty="0">
                          <a:ln>
                            <a:noFill/>
                          </a:ln>
                          <a:solidFill>
                            <a:srgbClr val="000000"/>
                          </a:solidFill>
                          <a:effectLst/>
                          <a:latin typeface="微软雅黑" pitchFamily="34" charset="-122"/>
                          <a:ea typeface="微软雅黑" pitchFamily="34" charset="-122"/>
                        </a:rPr>
                        <a:t>*</a:t>
                      </a:r>
                    </a:p>
                  </a:txBody>
                  <a:tcPr marL="91444" marR="91444" marT="45707" marB="45707" horzOverflow="overflow">
                    <a:lnL>
                      <a:noFill/>
                    </a:lnL>
                    <a:lnR>
                      <a:noFill/>
                    </a:lnR>
                    <a:lnT>
                      <a:noFill/>
                    </a:lnT>
                    <a:lnB>
                      <a:noFill/>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200" b="1" i="0" u="none" strike="noStrike" cap="none" normalizeH="0" baseline="0" dirty="0">
                          <a:ln>
                            <a:noFill/>
                          </a:ln>
                          <a:solidFill>
                            <a:srgbClr val="000000"/>
                          </a:solidFill>
                          <a:effectLst/>
                          <a:latin typeface="微软雅黑" pitchFamily="34" charset="-122"/>
                          <a:ea typeface="微软雅黑" pitchFamily="34" charset="-122"/>
                        </a:rPr>
                        <a:t>重复</a:t>
                      </a:r>
                    </a:p>
                  </a:txBody>
                  <a:tcPr marL="91444" marR="91444" marT="45707" marB="45707" horzOverflow="overflow">
                    <a:lnL>
                      <a:noFill/>
                    </a:lnL>
                    <a:lnR>
                      <a:noFill/>
                    </a:lnR>
                    <a:lnT>
                      <a:noFill/>
                    </a:lnT>
                    <a:lnB>
                      <a:noFill/>
                    </a:lnB>
                    <a:lnTlToBr>
                      <a:noFill/>
                    </a:lnTlToBr>
                    <a:lnBlToTr>
                      <a:noFill/>
                    </a:lnBlToTr>
                    <a:solidFill>
                      <a:srgbClr val="F3F9FA"/>
                    </a:solidFill>
                  </a:tcPr>
                </a:tc>
                <a:extLst>
                  <a:ext uri="{0D108BD9-81ED-4DB2-BD59-A6C34878D82A}">
                    <a16:rowId xmlns:a16="http://schemas.microsoft.com/office/drawing/2014/main" val="10002"/>
                  </a:ext>
                </a:extLst>
              </a:tr>
              <a:tr h="279002">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dirty="0">
                          <a:ln>
                            <a:noFill/>
                          </a:ln>
                          <a:solidFill>
                            <a:srgbClr val="000000"/>
                          </a:solidFill>
                          <a:effectLst/>
                          <a:latin typeface="微软雅黑" pitchFamily="34" charset="-122"/>
                          <a:ea typeface="微软雅黑" pitchFamily="34" charset="-122"/>
                        </a:rPr>
                        <a:t>&lt;string&gt;[ ]</a:t>
                      </a:r>
                      <a:r>
                        <a:rPr kumimoji="0" lang="zh-CN" altLang="en-US" sz="1200" b="1" i="0" u="none" strike="noStrike" cap="none" normalizeH="0" baseline="0" dirty="0">
                          <a:ln>
                            <a:noFill/>
                          </a:ln>
                          <a:solidFill>
                            <a:srgbClr val="000000"/>
                          </a:solidFill>
                          <a:effectLst/>
                          <a:latin typeface="微软雅黑" pitchFamily="34" charset="-122"/>
                          <a:ea typeface="微软雅黑" pitchFamily="34" charset="-122"/>
                        </a:rPr>
                        <a:t>，</a:t>
                      </a:r>
                      <a:r>
                        <a:rPr kumimoji="0" lang="en-US" altLang="zh-CN" sz="1200" b="1" i="0" u="none" strike="noStrike" cap="none" normalizeH="0" baseline="0" dirty="0">
                          <a:ln>
                            <a:noFill/>
                          </a:ln>
                          <a:solidFill>
                            <a:srgbClr val="000000"/>
                          </a:solidFill>
                          <a:effectLst/>
                          <a:latin typeface="微软雅黑" pitchFamily="34" charset="-122"/>
                          <a:ea typeface="微软雅黑" pitchFamily="34" charset="-122"/>
                        </a:rPr>
                        <a:t>index(), </a:t>
                      </a:r>
                      <a:r>
                        <a:rPr kumimoji="0" lang="en-US" altLang="zh-CN" sz="1200" b="1" i="0" u="none" strike="noStrike" cap="none" normalizeH="0" baseline="0" dirty="0" err="1">
                          <a:ln>
                            <a:noFill/>
                          </a:ln>
                          <a:solidFill>
                            <a:srgbClr val="000000"/>
                          </a:solidFill>
                          <a:effectLst/>
                          <a:latin typeface="微软雅黑" pitchFamily="34" charset="-122"/>
                          <a:ea typeface="微软雅黑" pitchFamily="34" charset="-122"/>
                        </a:rPr>
                        <a:t>rindex</a:t>
                      </a:r>
                      <a:r>
                        <a:rPr kumimoji="0" lang="en-US" altLang="zh-CN" sz="1200" b="1" i="0" u="none" strike="noStrike" cap="none" normalizeH="0" baseline="0" dirty="0">
                          <a:ln>
                            <a:noFill/>
                          </a:ln>
                          <a:solidFill>
                            <a:srgbClr val="000000"/>
                          </a:solidFill>
                          <a:effectLst/>
                          <a:latin typeface="微软雅黑" pitchFamily="34" charset="-122"/>
                          <a:ea typeface="微软雅黑" pitchFamily="34" charset="-122"/>
                        </a:rPr>
                        <a:t>()</a:t>
                      </a:r>
                    </a:p>
                  </a:txBody>
                  <a:tcPr marL="91444" marR="91444" marT="45707" marB="45707" horzOverflow="overflow">
                    <a:lnL>
                      <a:noFill/>
                    </a:lnL>
                    <a:lnR>
                      <a:noFill/>
                    </a:lnR>
                    <a:lnT>
                      <a:noFill/>
                    </a:lnT>
                    <a:lnB>
                      <a:noFill/>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200" b="1" i="0" u="none" strike="noStrike" cap="none" normalizeH="0" baseline="0" dirty="0">
                          <a:ln>
                            <a:noFill/>
                          </a:ln>
                          <a:solidFill>
                            <a:srgbClr val="000000"/>
                          </a:solidFill>
                          <a:effectLst/>
                          <a:latin typeface="微软雅黑" pitchFamily="34" charset="-122"/>
                          <a:ea typeface="微软雅黑" pitchFamily="34" charset="-122"/>
                        </a:rPr>
                        <a:t>索引</a:t>
                      </a:r>
                    </a:p>
                  </a:txBody>
                  <a:tcPr marL="91444" marR="91444" marT="45707" marB="45707" horzOverflow="overflow">
                    <a:lnL>
                      <a:noFill/>
                    </a:lnL>
                    <a:lnR>
                      <a:noFill/>
                    </a:lnR>
                    <a:lnT>
                      <a:noFill/>
                    </a:lnT>
                    <a:lnB>
                      <a:noFill/>
                    </a:lnB>
                    <a:lnTlToBr>
                      <a:noFill/>
                    </a:lnTlToBr>
                    <a:lnBlToTr>
                      <a:noFill/>
                    </a:lnBlToTr>
                    <a:solidFill>
                      <a:srgbClr val="E7F3F4"/>
                    </a:solidFill>
                  </a:tcPr>
                </a:tc>
                <a:extLst>
                  <a:ext uri="{0D108BD9-81ED-4DB2-BD59-A6C34878D82A}">
                    <a16:rowId xmlns:a16="http://schemas.microsoft.com/office/drawing/2014/main" val="10003"/>
                  </a:ext>
                </a:extLst>
              </a:tr>
              <a:tr h="279002">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dirty="0">
                          <a:ln>
                            <a:noFill/>
                          </a:ln>
                          <a:solidFill>
                            <a:srgbClr val="000000"/>
                          </a:solidFill>
                          <a:effectLst/>
                          <a:latin typeface="微软雅黑" pitchFamily="34" charset="-122"/>
                          <a:ea typeface="微软雅黑" pitchFamily="34" charset="-122"/>
                        </a:rPr>
                        <a:t>&lt;string&gt;[ : ]</a:t>
                      </a:r>
                    </a:p>
                  </a:txBody>
                  <a:tcPr marL="91444" marR="91444" marT="45707" marB="45707" horzOverflow="overflow">
                    <a:lnL>
                      <a:noFill/>
                    </a:lnL>
                    <a:lnR>
                      <a:noFill/>
                    </a:lnR>
                    <a:lnT>
                      <a:noFill/>
                    </a:lnT>
                    <a:lnB>
                      <a:noFill/>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200" b="1" i="0" u="none" strike="noStrike" cap="none" normalizeH="0" baseline="0" dirty="0">
                          <a:ln>
                            <a:noFill/>
                          </a:ln>
                          <a:solidFill>
                            <a:srgbClr val="000000"/>
                          </a:solidFill>
                          <a:effectLst/>
                          <a:latin typeface="微软雅黑" pitchFamily="34" charset="-122"/>
                          <a:ea typeface="微软雅黑" pitchFamily="34" charset="-122"/>
                        </a:rPr>
                        <a:t>剪切</a:t>
                      </a:r>
                    </a:p>
                  </a:txBody>
                  <a:tcPr marL="91444" marR="91444" marT="45707" marB="45707" horzOverflow="overflow">
                    <a:lnL>
                      <a:noFill/>
                    </a:lnL>
                    <a:lnR>
                      <a:noFill/>
                    </a:lnR>
                    <a:lnT>
                      <a:noFill/>
                    </a:lnT>
                    <a:lnB>
                      <a:noFill/>
                    </a:lnB>
                    <a:lnTlToBr>
                      <a:noFill/>
                    </a:lnTlToBr>
                    <a:lnBlToTr>
                      <a:noFill/>
                    </a:lnBlToTr>
                    <a:solidFill>
                      <a:srgbClr val="F3F9FA"/>
                    </a:solidFill>
                  </a:tcPr>
                </a:tc>
                <a:extLst>
                  <a:ext uri="{0D108BD9-81ED-4DB2-BD59-A6C34878D82A}">
                    <a16:rowId xmlns:a16="http://schemas.microsoft.com/office/drawing/2014/main" val="10004"/>
                  </a:ext>
                </a:extLst>
              </a:tr>
              <a:tr h="279002">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dirty="0" err="1">
                          <a:ln>
                            <a:noFill/>
                          </a:ln>
                          <a:solidFill>
                            <a:srgbClr val="000000"/>
                          </a:solidFill>
                          <a:effectLst/>
                          <a:latin typeface="微软雅黑" pitchFamily="34" charset="-122"/>
                          <a:ea typeface="微软雅黑" pitchFamily="34" charset="-122"/>
                        </a:rPr>
                        <a:t>len</a:t>
                      </a:r>
                      <a:r>
                        <a:rPr kumimoji="0" lang="en-US" altLang="zh-CN" sz="1200" b="1" i="0" u="none" strike="noStrike" cap="none" normalizeH="0" baseline="0" dirty="0">
                          <a:ln>
                            <a:noFill/>
                          </a:ln>
                          <a:solidFill>
                            <a:srgbClr val="000000"/>
                          </a:solidFill>
                          <a:effectLst/>
                          <a:latin typeface="微软雅黑" pitchFamily="34" charset="-122"/>
                          <a:ea typeface="微软雅黑" pitchFamily="34" charset="-122"/>
                        </a:rPr>
                        <a:t>(&lt;string&gt;)</a:t>
                      </a:r>
                    </a:p>
                  </a:txBody>
                  <a:tcPr marL="91444" marR="91444" marT="45707" marB="45707" horzOverflow="overflow">
                    <a:lnL>
                      <a:noFill/>
                    </a:lnL>
                    <a:lnR>
                      <a:noFill/>
                    </a:lnR>
                    <a:lnT>
                      <a:noFill/>
                    </a:lnT>
                    <a:lnB>
                      <a:noFill/>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200" b="1" i="0" u="none" strike="noStrike" cap="none" normalizeH="0" baseline="0" dirty="0">
                          <a:ln>
                            <a:noFill/>
                          </a:ln>
                          <a:solidFill>
                            <a:srgbClr val="000000"/>
                          </a:solidFill>
                          <a:effectLst/>
                          <a:latin typeface="微软雅黑" pitchFamily="34" charset="-122"/>
                          <a:ea typeface="微软雅黑" pitchFamily="34" charset="-122"/>
                        </a:rPr>
                        <a:t>长度</a:t>
                      </a:r>
                    </a:p>
                  </a:txBody>
                  <a:tcPr marL="91444" marR="91444" marT="45707" marB="45707" horzOverflow="overflow">
                    <a:lnL>
                      <a:noFill/>
                    </a:lnL>
                    <a:lnR>
                      <a:noFill/>
                    </a:lnR>
                    <a:lnT>
                      <a:noFill/>
                    </a:lnT>
                    <a:lnB>
                      <a:noFill/>
                    </a:lnB>
                    <a:lnTlToBr>
                      <a:noFill/>
                    </a:lnTlToBr>
                    <a:lnBlToTr>
                      <a:noFill/>
                    </a:lnBlToTr>
                    <a:solidFill>
                      <a:srgbClr val="E7F3F4"/>
                    </a:solidFill>
                  </a:tcPr>
                </a:tc>
                <a:extLst>
                  <a:ext uri="{0D108BD9-81ED-4DB2-BD59-A6C34878D82A}">
                    <a16:rowId xmlns:a16="http://schemas.microsoft.com/office/drawing/2014/main" val="10005"/>
                  </a:ext>
                </a:extLst>
              </a:tr>
              <a:tr h="279002">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dirty="0">
                          <a:ln>
                            <a:noFill/>
                          </a:ln>
                          <a:solidFill>
                            <a:srgbClr val="000000"/>
                          </a:solidFill>
                          <a:effectLst/>
                          <a:latin typeface="微软雅黑" pitchFamily="34" charset="-122"/>
                          <a:ea typeface="微软雅黑" pitchFamily="34" charset="-122"/>
                        </a:rPr>
                        <a:t>upper(), lower()</a:t>
                      </a:r>
                    </a:p>
                  </a:txBody>
                  <a:tcPr marL="91444" marR="91444" marT="45707" marB="45707" horzOverflow="overflow">
                    <a:lnL>
                      <a:noFill/>
                    </a:lnL>
                    <a:lnR>
                      <a:noFill/>
                    </a:lnR>
                    <a:lnT>
                      <a:noFill/>
                    </a:lnT>
                    <a:lnB>
                      <a:noFill/>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200" b="1" i="0" u="none" strike="noStrike" cap="none" normalizeH="0" baseline="0" dirty="0">
                          <a:ln>
                            <a:noFill/>
                          </a:ln>
                          <a:solidFill>
                            <a:srgbClr val="000000"/>
                          </a:solidFill>
                          <a:effectLst/>
                          <a:latin typeface="微软雅黑" pitchFamily="34" charset="-122"/>
                          <a:ea typeface="微软雅黑" pitchFamily="34" charset="-122"/>
                        </a:rPr>
                        <a:t>字符串中字母大</a:t>
                      </a:r>
                      <a:r>
                        <a:rPr kumimoji="0" lang="en-US" altLang="zh-CN" sz="1200" b="1" i="0" u="none" strike="noStrike" cap="none" normalizeH="0" baseline="0" dirty="0">
                          <a:ln>
                            <a:noFill/>
                          </a:ln>
                          <a:solidFill>
                            <a:srgbClr val="000000"/>
                          </a:solidFill>
                          <a:effectLst/>
                          <a:latin typeface="微软雅黑" pitchFamily="34" charset="-122"/>
                          <a:ea typeface="微软雅黑" pitchFamily="34" charset="-122"/>
                        </a:rPr>
                        <a:t>/</a:t>
                      </a:r>
                      <a:r>
                        <a:rPr kumimoji="0" lang="zh-CN" altLang="en-US" sz="1200" b="1" i="0" u="none" strike="noStrike" cap="none" normalizeH="0" baseline="0" dirty="0">
                          <a:ln>
                            <a:noFill/>
                          </a:ln>
                          <a:solidFill>
                            <a:srgbClr val="000000"/>
                          </a:solidFill>
                          <a:effectLst/>
                          <a:latin typeface="微软雅黑" pitchFamily="34" charset="-122"/>
                          <a:ea typeface="微软雅黑" pitchFamily="34" charset="-122"/>
                        </a:rPr>
                        <a:t>小写</a:t>
                      </a:r>
                    </a:p>
                  </a:txBody>
                  <a:tcPr marL="91444" marR="91444" marT="45707" marB="45707" horzOverflow="overflow">
                    <a:lnL>
                      <a:noFill/>
                    </a:lnL>
                    <a:lnR>
                      <a:noFill/>
                    </a:lnR>
                    <a:lnT>
                      <a:noFill/>
                    </a:lnT>
                    <a:lnB>
                      <a:noFill/>
                    </a:lnB>
                    <a:lnTlToBr>
                      <a:noFill/>
                    </a:lnTlToBr>
                    <a:lnBlToTr>
                      <a:noFill/>
                    </a:lnBlToTr>
                    <a:solidFill>
                      <a:srgbClr val="F3F9FA"/>
                    </a:solidFill>
                  </a:tcPr>
                </a:tc>
                <a:extLst>
                  <a:ext uri="{0D108BD9-81ED-4DB2-BD59-A6C34878D82A}">
                    <a16:rowId xmlns:a16="http://schemas.microsoft.com/office/drawing/2014/main" val="10006"/>
                  </a:ext>
                </a:extLst>
              </a:tr>
              <a:tr h="279002">
                <a:tc>
                  <a:txBody>
                    <a:bodyPr/>
                    <a:lstStyle/>
                    <a:p>
                      <a:pPr>
                        <a:lnSpc>
                          <a:spcPct val="80000"/>
                        </a:lnSpc>
                        <a:buClr>
                          <a:srgbClr val="FF0000"/>
                        </a:buClr>
                        <a:buSzPct val="70000"/>
                        <a:buFont typeface="Wingdings" panose="05000000000000000000" charset="0"/>
                        <a:buNone/>
                      </a:pPr>
                      <a:r>
                        <a:rPr kumimoji="0" lang="zh-CN" altLang="en-US" sz="1200" b="1" i="0" u="none" strike="noStrike" kern="1200" cap="none" normalizeH="0" baseline="0" dirty="0">
                          <a:ln>
                            <a:noFill/>
                          </a:ln>
                          <a:solidFill>
                            <a:srgbClr val="000000"/>
                          </a:solidFill>
                          <a:effectLst/>
                          <a:latin typeface="微软雅黑" pitchFamily="34" charset="-122"/>
                          <a:ea typeface="微软雅黑" pitchFamily="34" charset="-122"/>
                          <a:cs typeface="+mn-cs"/>
                        </a:rPr>
                        <a:t>capitalize()、title()、swapcase()</a:t>
                      </a:r>
                    </a:p>
                  </a:txBody>
                  <a:tcPr marL="91444" marR="91444" marT="45707" marB="45707" horzOverflow="overflow">
                    <a:lnL>
                      <a:noFill/>
                    </a:lnL>
                    <a:lnR>
                      <a:noFill/>
                    </a:lnR>
                    <a:lnT>
                      <a:noFill/>
                    </a:lnT>
                    <a:lnB>
                      <a:noFill/>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200" b="1" i="0" u="none" strike="noStrike" cap="none" normalizeH="0" baseline="0" dirty="0">
                          <a:ln>
                            <a:noFill/>
                          </a:ln>
                          <a:solidFill>
                            <a:srgbClr val="000000"/>
                          </a:solidFill>
                          <a:effectLst/>
                          <a:latin typeface="微软雅黑" pitchFamily="34" charset="-122"/>
                          <a:ea typeface="微软雅黑" pitchFamily="34" charset="-122"/>
                        </a:rPr>
                        <a:t>首字母大写，每个单词首字母大写，大小写交换</a:t>
                      </a:r>
                    </a:p>
                  </a:txBody>
                  <a:tcPr marL="91444" marR="91444" marT="45707" marB="45707" horzOverflow="overflow">
                    <a:lnL>
                      <a:noFill/>
                    </a:lnL>
                    <a:lnR>
                      <a:noFill/>
                    </a:lnR>
                    <a:lnT>
                      <a:noFill/>
                    </a:lnT>
                    <a:lnB>
                      <a:noFill/>
                    </a:lnB>
                    <a:lnTlToBr>
                      <a:noFill/>
                    </a:lnTlToBr>
                    <a:lnBlToTr>
                      <a:noFill/>
                    </a:lnBlToTr>
                    <a:solidFill>
                      <a:srgbClr val="E7F3F4"/>
                    </a:solidFill>
                  </a:tcPr>
                </a:tc>
                <a:extLst>
                  <a:ext uri="{0D108BD9-81ED-4DB2-BD59-A6C34878D82A}">
                    <a16:rowId xmlns:a16="http://schemas.microsoft.com/office/drawing/2014/main" val="10007"/>
                  </a:ext>
                </a:extLst>
              </a:tr>
              <a:tr h="279002">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dirty="0">
                          <a:ln>
                            <a:noFill/>
                          </a:ln>
                          <a:solidFill>
                            <a:srgbClr val="000000"/>
                          </a:solidFill>
                          <a:effectLst/>
                          <a:latin typeface="微软雅黑" pitchFamily="34" charset="-122"/>
                          <a:ea typeface="微软雅黑" pitchFamily="34" charset="-122"/>
                        </a:rPr>
                        <a:t>strip()</a:t>
                      </a:r>
                    </a:p>
                  </a:txBody>
                  <a:tcPr marL="91444" marR="91444" marT="45707" marB="45707" horzOverflow="overflow">
                    <a:lnL>
                      <a:noFill/>
                    </a:lnL>
                    <a:lnR>
                      <a:noFill/>
                    </a:lnR>
                    <a:lnT>
                      <a:noFill/>
                    </a:lnT>
                    <a:lnB>
                      <a:noFill/>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200" b="1" i="0" u="none" strike="noStrike" cap="none" normalizeH="0" baseline="0" dirty="0">
                          <a:ln>
                            <a:noFill/>
                          </a:ln>
                          <a:solidFill>
                            <a:srgbClr val="000000"/>
                          </a:solidFill>
                          <a:effectLst/>
                          <a:latin typeface="微软雅黑" pitchFamily="34" charset="-122"/>
                          <a:ea typeface="微软雅黑" pitchFamily="34" charset="-122"/>
                        </a:rPr>
                        <a:t>去两边空格及去指定字符</a:t>
                      </a:r>
                    </a:p>
                  </a:txBody>
                  <a:tcPr marL="91444" marR="91444" marT="45707" marB="45707" horzOverflow="overflow">
                    <a:lnL>
                      <a:noFill/>
                    </a:lnL>
                    <a:lnR>
                      <a:noFill/>
                    </a:lnR>
                    <a:lnT>
                      <a:noFill/>
                    </a:lnT>
                    <a:lnB>
                      <a:noFill/>
                    </a:lnB>
                    <a:lnTlToBr>
                      <a:noFill/>
                    </a:lnTlToBr>
                    <a:lnBlToTr>
                      <a:noFill/>
                    </a:lnBlToTr>
                    <a:solidFill>
                      <a:srgbClr val="F3F9FA"/>
                    </a:solidFill>
                  </a:tcPr>
                </a:tc>
                <a:extLst>
                  <a:ext uri="{0D108BD9-81ED-4DB2-BD59-A6C34878D82A}">
                    <a16:rowId xmlns:a16="http://schemas.microsoft.com/office/drawing/2014/main" val="10008"/>
                  </a:ext>
                </a:extLst>
              </a:tr>
              <a:tr h="279002">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dirty="0">
                          <a:ln>
                            <a:noFill/>
                          </a:ln>
                          <a:solidFill>
                            <a:srgbClr val="000000"/>
                          </a:solidFill>
                          <a:effectLst/>
                          <a:latin typeface="微软雅黑" pitchFamily="34" charset="-122"/>
                          <a:ea typeface="微软雅黑" pitchFamily="34" charset="-122"/>
                        </a:rPr>
                        <a:t>split(), </a:t>
                      </a:r>
                      <a:r>
                        <a:rPr kumimoji="0" lang="en-US" altLang="zh-CN" sz="1200" b="1" i="0" u="none" strike="noStrike" cap="none" normalizeH="0" baseline="0" dirty="0" err="1">
                          <a:ln>
                            <a:noFill/>
                          </a:ln>
                          <a:solidFill>
                            <a:srgbClr val="000000"/>
                          </a:solidFill>
                          <a:effectLst/>
                          <a:latin typeface="微软雅黑" pitchFamily="34" charset="-122"/>
                          <a:ea typeface="微软雅黑" pitchFamily="34" charset="-122"/>
                        </a:rPr>
                        <a:t>rsplit</a:t>
                      </a:r>
                      <a:r>
                        <a:rPr kumimoji="0" lang="en-US" altLang="zh-CN" sz="1200" b="1" i="0" u="none" strike="noStrike" cap="none" normalizeH="0" baseline="0" dirty="0">
                          <a:ln>
                            <a:noFill/>
                          </a:ln>
                          <a:solidFill>
                            <a:srgbClr val="000000"/>
                          </a:solidFill>
                          <a:effectLst/>
                          <a:latin typeface="微软雅黑" pitchFamily="34" charset="-122"/>
                          <a:ea typeface="微软雅黑" pitchFamily="34" charset="-122"/>
                        </a:rPr>
                        <a:t>(), </a:t>
                      </a:r>
                      <a:r>
                        <a:rPr kumimoji="0" lang="en-US" altLang="zh-CN" sz="1200" b="1" i="0" u="none" strike="noStrike" cap="none" normalizeH="0" baseline="0" dirty="0" err="1">
                          <a:ln>
                            <a:noFill/>
                          </a:ln>
                          <a:solidFill>
                            <a:srgbClr val="000000"/>
                          </a:solidFill>
                          <a:effectLst/>
                          <a:latin typeface="微软雅黑" pitchFamily="34" charset="-122"/>
                          <a:ea typeface="微软雅黑" pitchFamily="34" charset="-122"/>
                        </a:rPr>
                        <a:t>lstrip</a:t>
                      </a:r>
                      <a:r>
                        <a:rPr kumimoji="0" lang="en-US" altLang="zh-CN" sz="1200" b="1" i="0" u="none" strike="noStrike" cap="none" normalizeH="0" baseline="0" dirty="0">
                          <a:ln>
                            <a:noFill/>
                          </a:ln>
                          <a:solidFill>
                            <a:srgbClr val="000000"/>
                          </a:solidFill>
                          <a:effectLst/>
                          <a:latin typeface="微软雅黑" pitchFamily="34" charset="-122"/>
                          <a:ea typeface="微软雅黑" pitchFamily="34" charset="-122"/>
                        </a:rPr>
                        <a:t>()</a:t>
                      </a:r>
                    </a:p>
                  </a:txBody>
                  <a:tcPr marL="91444" marR="91444" marT="45707" marB="45707" horzOverflow="overflow">
                    <a:lnL>
                      <a:noFill/>
                    </a:lnL>
                    <a:lnR>
                      <a:noFill/>
                    </a:lnR>
                    <a:lnT>
                      <a:noFill/>
                    </a:lnT>
                    <a:lnB>
                      <a:noFill/>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200" b="1" i="0" u="none" strike="noStrike" cap="none" normalizeH="0" baseline="0" dirty="0">
                          <a:ln>
                            <a:noFill/>
                          </a:ln>
                          <a:solidFill>
                            <a:srgbClr val="000000"/>
                          </a:solidFill>
                          <a:effectLst/>
                          <a:latin typeface="微软雅黑" pitchFamily="34" charset="-122"/>
                          <a:ea typeface="微软雅黑" pitchFamily="34" charset="-122"/>
                        </a:rPr>
                        <a:t>按指定字符分割字符串为数组</a:t>
                      </a:r>
                    </a:p>
                  </a:txBody>
                  <a:tcPr marL="91444" marR="91444" marT="45707" marB="45707" horzOverflow="overflow">
                    <a:lnL>
                      <a:noFill/>
                    </a:lnL>
                    <a:lnR>
                      <a:noFill/>
                    </a:lnR>
                    <a:lnT>
                      <a:noFill/>
                    </a:lnT>
                    <a:lnB>
                      <a:noFill/>
                    </a:lnB>
                    <a:lnTlToBr>
                      <a:noFill/>
                    </a:lnTlToBr>
                    <a:lnBlToTr>
                      <a:noFill/>
                    </a:lnBlToTr>
                    <a:solidFill>
                      <a:srgbClr val="E7F3F4"/>
                    </a:solidFill>
                  </a:tcPr>
                </a:tc>
                <a:extLst>
                  <a:ext uri="{0D108BD9-81ED-4DB2-BD59-A6C34878D82A}">
                    <a16:rowId xmlns:a16="http://schemas.microsoft.com/office/drawing/2014/main" val="10009"/>
                  </a:ext>
                </a:extLst>
              </a:tr>
              <a:tr h="279002">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dirty="0">
                          <a:ln>
                            <a:noFill/>
                          </a:ln>
                          <a:solidFill>
                            <a:srgbClr val="000000"/>
                          </a:solidFill>
                          <a:effectLst/>
                          <a:latin typeface="微软雅黑" pitchFamily="34" charset="-122"/>
                          <a:ea typeface="微软雅黑" pitchFamily="34" charset="-122"/>
                        </a:rPr>
                        <a:t>join()</a:t>
                      </a:r>
                    </a:p>
                  </a:txBody>
                  <a:tcPr marL="91444" marR="91444" marT="45707" marB="45707" horzOverflow="overflow">
                    <a:lnL>
                      <a:noFill/>
                    </a:lnL>
                    <a:lnR>
                      <a:noFill/>
                    </a:lnR>
                    <a:lnT>
                      <a:noFill/>
                    </a:lnT>
                    <a:lnB>
                      <a:noFill/>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200" b="1" i="0" u="none" strike="noStrike" cap="none" normalizeH="0" baseline="0" dirty="0">
                          <a:ln>
                            <a:noFill/>
                          </a:ln>
                          <a:solidFill>
                            <a:srgbClr val="000000"/>
                          </a:solidFill>
                          <a:effectLst/>
                          <a:latin typeface="微软雅黑" pitchFamily="34" charset="-122"/>
                          <a:ea typeface="微软雅黑" pitchFamily="34" charset="-122"/>
                        </a:rPr>
                        <a:t>连接两个字符串序列</a:t>
                      </a:r>
                    </a:p>
                  </a:txBody>
                  <a:tcPr marL="91444" marR="91444" marT="45707" marB="45707" horzOverflow="overflow">
                    <a:lnL>
                      <a:noFill/>
                    </a:lnL>
                    <a:lnR>
                      <a:noFill/>
                    </a:lnR>
                    <a:lnT>
                      <a:noFill/>
                    </a:lnT>
                    <a:lnB>
                      <a:noFill/>
                    </a:lnB>
                    <a:lnTlToBr>
                      <a:noFill/>
                    </a:lnTlToBr>
                    <a:lnBlToTr>
                      <a:noFill/>
                    </a:lnBlToTr>
                    <a:solidFill>
                      <a:srgbClr val="F3F9FA"/>
                    </a:solidFill>
                  </a:tcPr>
                </a:tc>
                <a:extLst>
                  <a:ext uri="{0D108BD9-81ED-4DB2-BD59-A6C34878D82A}">
                    <a16:rowId xmlns:a16="http://schemas.microsoft.com/office/drawing/2014/main" val="10010"/>
                  </a:ext>
                </a:extLst>
              </a:tr>
              <a:tr h="279002">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dirty="0">
                          <a:ln>
                            <a:noFill/>
                          </a:ln>
                          <a:solidFill>
                            <a:srgbClr val="000000"/>
                          </a:solidFill>
                          <a:effectLst/>
                          <a:latin typeface="微软雅黑" pitchFamily="34" charset="-122"/>
                          <a:ea typeface="微软雅黑" pitchFamily="34" charset="-122"/>
                        </a:rPr>
                        <a:t>find(), </a:t>
                      </a:r>
                      <a:r>
                        <a:rPr kumimoji="0" lang="en-US" altLang="zh-CN" sz="1200" b="1" i="0" u="none" strike="noStrike" cap="none" normalizeH="0" baseline="0" dirty="0" err="1">
                          <a:ln>
                            <a:noFill/>
                          </a:ln>
                          <a:solidFill>
                            <a:srgbClr val="000000"/>
                          </a:solidFill>
                          <a:effectLst/>
                          <a:latin typeface="微软雅黑" pitchFamily="34" charset="-122"/>
                          <a:ea typeface="微软雅黑" pitchFamily="34" charset="-122"/>
                        </a:rPr>
                        <a:t>rfind</a:t>
                      </a:r>
                      <a:r>
                        <a:rPr kumimoji="0" lang="en-US" altLang="zh-CN" sz="1200" b="1" i="0" u="none" strike="noStrike" cap="none" normalizeH="0" baseline="0" dirty="0">
                          <a:ln>
                            <a:noFill/>
                          </a:ln>
                          <a:solidFill>
                            <a:srgbClr val="000000"/>
                          </a:solidFill>
                          <a:effectLst/>
                          <a:latin typeface="微软雅黑" pitchFamily="34" charset="-122"/>
                          <a:ea typeface="微软雅黑" pitchFamily="34" charset="-122"/>
                        </a:rPr>
                        <a:t>()</a:t>
                      </a:r>
                    </a:p>
                  </a:txBody>
                  <a:tcPr marL="91444" marR="91444" marT="45707" marB="45707" horzOverflow="overflow">
                    <a:lnL>
                      <a:noFill/>
                    </a:lnL>
                    <a:lnR>
                      <a:noFill/>
                    </a:lnR>
                    <a:lnT>
                      <a:noFill/>
                    </a:lnT>
                    <a:lnB>
                      <a:noFill/>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200" b="1" i="0" u="none" strike="noStrike" cap="none" normalizeH="0" baseline="0" dirty="0">
                          <a:ln>
                            <a:noFill/>
                          </a:ln>
                          <a:solidFill>
                            <a:srgbClr val="000000"/>
                          </a:solidFill>
                          <a:effectLst/>
                          <a:latin typeface="微软雅黑" pitchFamily="34" charset="-122"/>
                          <a:ea typeface="微软雅黑" pitchFamily="34" charset="-122"/>
                        </a:rPr>
                        <a:t>搜索指定字符串</a:t>
                      </a:r>
                    </a:p>
                  </a:txBody>
                  <a:tcPr marL="91444" marR="91444" marT="45707" marB="45707" horzOverflow="overflow">
                    <a:lnL>
                      <a:noFill/>
                    </a:lnL>
                    <a:lnR>
                      <a:noFill/>
                    </a:lnR>
                    <a:lnT>
                      <a:noFill/>
                    </a:lnT>
                    <a:lnB>
                      <a:noFill/>
                    </a:lnB>
                    <a:lnTlToBr>
                      <a:noFill/>
                    </a:lnTlToBr>
                    <a:lnBlToTr>
                      <a:noFill/>
                    </a:lnBlToTr>
                    <a:solidFill>
                      <a:srgbClr val="E7F3F4"/>
                    </a:solidFill>
                  </a:tcPr>
                </a:tc>
                <a:extLst>
                  <a:ext uri="{0D108BD9-81ED-4DB2-BD59-A6C34878D82A}">
                    <a16:rowId xmlns:a16="http://schemas.microsoft.com/office/drawing/2014/main" val="10011"/>
                  </a:ext>
                </a:extLst>
              </a:tr>
              <a:tr h="279002">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dirty="0">
                          <a:ln>
                            <a:noFill/>
                          </a:ln>
                          <a:solidFill>
                            <a:srgbClr val="000000"/>
                          </a:solidFill>
                          <a:effectLst/>
                          <a:latin typeface="微软雅黑" pitchFamily="34" charset="-122"/>
                          <a:ea typeface="微软雅黑" pitchFamily="34" charset="-122"/>
                        </a:rPr>
                        <a:t>replace()</a:t>
                      </a:r>
                    </a:p>
                  </a:txBody>
                  <a:tcPr marL="91444" marR="91444" marT="45707" marB="45707" horzOverflow="overflow">
                    <a:lnL>
                      <a:noFill/>
                    </a:lnL>
                    <a:lnR>
                      <a:noFill/>
                    </a:lnR>
                    <a:lnT>
                      <a:noFill/>
                    </a:lnT>
                    <a:lnB>
                      <a:noFill/>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200" b="1" i="0" u="none" strike="noStrike" cap="none" normalizeH="0" baseline="0" dirty="0">
                          <a:ln>
                            <a:noFill/>
                          </a:ln>
                          <a:solidFill>
                            <a:srgbClr val="000000"/>
                          </a:solidFill>
                          <a:effectLst/>
                          <a:latin typeface="微软雅黑" pitchFamily="34" charset="-122"/>
                          <a:ea typeface="微软雅黑" pitchFamily="34" charset="-122"/>
                        </a:rPr>
                        <a:t>字符串替换</a:t>
                      </a:r>
                    </a:p>
                  </a:txBody>
                  <a:tcPr marL="91444" marR="91444" marT="45707" marB="45707" horzOverflow="overflow">
                    <a:lnL>
                      <a:noFill/>
                    </a:lnL>
                    <a:lnR>
                      <a:noFill/>
                    </a:lnR>
                    <a:lnT>
                      <a:noFill/>
                    </a:lnT>
                    <a:lnB>
                      <a:noFill/>
                    </a:lnB>
                    <a:lnTlToBr>
                      <a:noFill/>
                    </a:lnTlToBr>
                    <a:lnBlToTr>
                      <a:noFill/>
                    </a:lnBlToTr>
                    <a:solidFill>
                      <a:srgbClr val="F3F9FA"/>
                    </a:solidFill>
                  </a:tcPr>
                </a:tc>
                <a:extLst>
                  <a:ext uri="{0D108BD9-81ED-4DB2-BD59-A6C34878D82A}">
                    <a16:rowId xmlns:a16="http://schemas.microsoft.com/office/drawing/2014/main" val="10012"/>
                  </a:ext>
                </a:extLst>
              </a:tr>
              <a:tr h="279002">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dirty="0">
                          <a:ln>
                            <a:noFill/>
                          </a:ln>
                          <a:solidFill>
                            <a:srgbClr val="000000"/>
                          </a:solidFill>
                          <a:effectLst/>
                          <a:latin typeface="微软雅黑" pitchFamily="34" charset="-122"/>
                          <a:ea typeface="微软雅黑" pitchFamily="34" charset="-122"/>
                        </a:rPr>
                        <a:t>for &lt;</a:t>
                      </a:r>
                      <a:r>
                        <a:rPr kumimoji="0" lang="en-US" altLang="zh-CN" sz="1200" b="1" i="0" u="none" strike="noStrike" cap="none" normalizeH="0" baseline="0" dirty="0" err="1">
                          <a:ln>
                            <a:noFill/>
                          </a:ln>
                          <a:solidFill>
                            <a:srgbClr val="000000"/>
                          </a:solidFill>
                          <a:effectLst/>
                          <a:latin typeface="微软雅黑" pitchFamily="34" charset="-122"/>
                          <a:ea typeface="微软雅黑" pitchFamily="34" charset="-122"/>
                        </a:rPr>
                        <a:t>var</a:t>
                      </a:r>
                      <a:r>
                        <a:rPr kumimoji="0" lang="en-US" altLang="zh-CN" sz="1200" b="1" i="0" u="none" strike="noStrike" cap="none" normalizeH="0" baseline="0" dirty="0">
                          <a:ln>
                            <a:noFill/>
                          </a:ln>
                          <a:solidFill>
                            <a:srgbClr val="000000"/>
                          </a:solidFill>
                          <a:effectLst/>
                          <a:latin typeface="微软雅黑" pitchFamily="34" charset="-122"/>
                          <a:ea typeface="微软雅黑" pitchFamily="34" charset="-122"/>
                        </a:rPr>
                        <a:t>&gt; in &lt;string&gt;</a:t>
                      </a:r>
                    </a:p>
                  </a:txBody>
                  <a:tcPr marL="91444" marR="91444" marT="45707" marB="45707" horzOverflow="overflow">
                    <a:lnL>
                      <a:noFill/>
                    </a:lnL>
                    <a:lnR>
                      <a:noFill/>
                    </a:lnR>
                    <a:lnT>
                      <a:noFill/>
                    </a:lnT>
                    <a:lnB>
                      <a:noFill/>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200" b="1" i="0" u="none" strike="noStrike" cap="none" normalizeH="0" baseline="0" dirty="0">
                          <a:ln>
                            <a:noFill/>
                          </a:ln>
                          <a:solidFill>
                            <a:srgbClr val="000000"/>
                          </a:solidFill>
                          <a:effectLst/>
                          <a:latin typeface="微软雅黑" pitchFamily="34" charset="-122"/>
                          <a:ea typeface="微软雅黑" pitchFamily="34" charset="-122"/>
                        </a:rPr>
                        <a:t>字符串迭代</a:t>
                      </a:r>
                    </a:p>
                  </a:txBody>
                  <a:tcPr marL="91444" marR="91444" marT="45707" marB="45707" horzOverflow="overflow">
                    <a:lnL>
                      <a:noFill/>
                    </a:lnL>
                    <a:lnR>
                      <a:noFill/>
                    </a:lnR>
                    <a:lnT>
                      <a:noFill/>
                    </a:lnT>
                    <a:lnB>
                      <a:noFill/>
                    </a:lnB>
                    <a:lnTlToBr>
                      <a:noFill/>
                    </a:lnTlToBr>
                    <a:lnBlToTr>
                      <a:noFill/>
                    </a:lnBlToTr>
                    <a:solidFill>
                      <a:srgbClr val="E7F3F4"/>
                    </a:solidFill>
                  </a:tcPr>
                </a:tc>
                <a:extLst>
                  <a:ext uri="{0D108BD9-81ED-4DB2-BD59-A6C34878D82A}">
                    <a16:rowId xmlns:a16="http://schemas.microsoft.com/office/drawing/2014/main" val="10013"/>
                  </a:ext>
                </a:extLst>
              </a:tr>
              <a:tr h="687690">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200" b="1" i="0" u="none" strike="noStrike" kern="1200" cap="none" normalizeH="0" baseline="0" dirty="0">
                          <a:ln>
                            <a:noFill/>
                          </a:ln>
                          <a:solidFill>
                            <a:srgbClr val="000000"/>
                          </a:solidFill>
                          <a:effectLst/>
                          <a:latin typeface="微软雅黑" pitchFamily="34" charset="-122"/>
                          <a:ea typeface="微软雅黑" pitchFamily="34" charset="-122"/>
                          <a:cs typeface="+mn-cs"/>
                          <a:sym typeface="Arial" panose="020B0604020202020204" pitchFamily="34" charset="0"/>
                        </a:rPr>
                        <a:t>start</a:t>
                      </a:r>
                      <a:r>
                        <a:rPr kumimoji="0" lang="zh-CN" altLang="en-US" sz="1200" b="1" i="0" u="none" strike="noStrike" kern="1200" cap="none" normalizeH="0" baseline="0" dirty="0">
                          <a:ln>
                            <a:noFill/>
                          </a:ln>
                          <a:solidFill>
                            <a:srgbClr val="000000"/>
                          </a:solidFill>
                          <a:effectLst/>
                          <a:latin typeface="微软雅黑" pitchFamily="34" charset="-122"/>
                          <a:ea typeface="微软雅黑" pitchFamily="34" charset="-122"/>
                          <a:cs typeface="+mn-cs"/>
                          <a:sym typeface="Arial" panose="020B0604020202020204" pitchFamily="34" charset="0"/>
                        </a:rPr>
                        <a:t>s</a:t>
                      </a:r>
                      <a:r>
                        <a:rPr kumimoji="0" lang="en-US" altLang="zh-CN" sz="1200" b="1" i="0" u="none" strike="noStrike" kern="1200" cap="none" normalizeH="0" baseline="0" dirty="0">
                          <a:ln>
                            <a:noFill/>
                          </a:ln>
                          <a:solidFill>
                            <a:srgbClr val="000000"/>
                          </a:solidFill>
                          <a:effectLst/>
                          <a:latin typeface="微软雅黑" pitchFamily="34" charset="-122"/>
                          <a:ea typeface="微软雅黑" pitchFamily="34" charset="-122"/>
                          <a:cs typeface="+mn-cs"/>
                          <a:sym typeface="Arial" panose="020B0604020202020204" pitchFamily="34" charset="0"/>
                        </a:rPr>
                        <a:t>with(),</a:t>
                      </a:r>
                      <a:r>
                        <a:rPr kumimoji="0" lang="en-US" altLang="zh-CN" sz="1200" b="1" i="0" u="none" strike="noStrike" kern="1200" cap="none" normalizeH="0" baseline="0" dirty="0" err="1">
                          <a:ln>
                            <a:noFill/>
                          </a:ln>
                          <a:solidFill>
                            <a:srgbClr val="000000"/>
                          </a:solidFill>
                          <a:effectLst/>
                          <a:latin typeface="微软雅黑" pitchFamily="34" charset="-122"/>
                          <a:ea typeface="微软雅黑" pitchFamily="34" charset="-122"/>
                          <a:cs typeface="+mn-cs"/>
                          <a:sym typeface="Arial" panose="020B0604020202020204" pitchFamily="34" charset="0"/>
                        </a:rPr>
                        <a:t>endswith</a:t>
                      </a:r>
                      <a:r>
                        <a:rPr kumimoji="0" lang="en-US" altLang="zh-CN" sz="1200" b="1" i="0" u="none" strike="noStrike" kern="1200" cap="none" normalizeH="0" baseline="0" dirty="0">
                          <a:ln>
                            <a:noFill/>
                          </a:ln>
                          <a:solidFill>
                            <a:srgbClr val="000000"/>
                          </a:solidFill>
                          <a:effectLst/>
                          <a:latin typeface="微软雅黑" pitchFamily="34" charset="-122"/>
                          <a:ea typeface="微软雅黑" pitchFamily="34" charset="-122"/>
                          <a:cs typeface="+mn-cs"/>
                          <a:sym typeface="Arial" panose="020B0604020202020204" pitchFamily="34" charset="0"/>
                        </a:rPr>
                        <a:t>()</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200" b="1" i="0" u="none" strike="noStrike" kern="1200" cap="none" normalizeH="0" baseline="0" noProof="1">
                          <a:ln>
                            <a:noFill/>
                          </a:ln>
                          <a:solidFill>
                            <a:srgbClr val="000000"/>
                          </a:solidFill>
                          <a:effectLst/>
                          <a:latin typeface="微软雅黑" pitchFamily="34" charset="-122"/>
                          <a:ea typeface="微软雅黑" pitchFamily="34" charset="-122"/>
                          <a:cs typeface="+mn-cs"/>
                        </a:rPr>
                        <a:t>center()</a:t>
                      </a:r>
                      <a:r>
                        <a:rPr kumimoji="0" lang="zh-CN" altLang="en-US" sz="1200" b="1" i="0" u="none" strike="noStrike" kern="1200" cap="none" normalizeH="0" baseline="0" noProof="1">
                          <a:ln>
                            <a:noFill/>
                          </a:ln>
                          <a:solidFill>
                            <a:srgbClr val="000000"/>
                          </a:solidFill>
                          <a:effectLst/>
                          <a:latin typeface="微软雅黑" pitchFamily="34" charset="-122"/>
                          <a:ea typeface="微软雅黑" pitchFamily="34" charset="-122"/>
                          <a:cs typeface="+mn-cs"/>
                        </a:rPr>
                        <a:t>、</a:t>
                      </a:r>
                      <a:r>
                        <a:rPr kumimoji="0" lang="en-US" altLang="zh-CN" sz="1200" b="1" i="0" u="none" strike="noStrike" kern="1200" cap="none" normalizeH="0" baseline="0" noProof="1">
                          <a:ln>
                            <a:noFill/>
                          </a:ln>
                          <a:solidFill>
                            <a:srgbClr val="000000"/>
                          </a:solidFill>
                          <a:effectLst/>
                          <a:latin typeface="微软雅黑" pitchFamily="34" charset="-122"/>
                          <a:ea typeface="微软雅黑" pitchFamily="34" charset="-122"/>
                          <a:cs typeface="+mn-cs"/>
                        </a:rPr>
                        <a:t>ljust()</a:t>
                      </a:r>
                      <a:r>
                        <a:rPr kumimoji="0" lang="zh-CN" altLang="en-US" sz="1200" b="1" i="0" u="none" strike="noStrike" kern="1200" cap="none" normalizeH="0" baseline="0" noProof="1">
                          <a:ln>
                            <a:noFill/>
                          </a:ln>
                          <a:solidFill>
                            <a:srgbClr val="000000"/>
                          </a:solidFill>
                          <a:effectLst/>
                          <a:latin typeface="微软雅黑" pitchFamily="34" charset="-122"/>
                          <a:ea typeface="微软雅黑" pitchFamily="34" charset="-122"/>
                          <a:cs typeface="+mn-cs"/>
                        </a:rPr>
                        <a:t>、</a:t>
                      </a:r>
                      <a:r>
                        <a:rPr kumimoji="0" lang="en-US" altLang="zh-CN" sz="1200" b="1" i="0" u="none" strike="noStrike" kern="1200" cap="none" normalizeH="0" baseline="0" noProof="1">
                          <a:ln>
                            <a:noFill/>
                          </a:ln>
                          <a:solidFill>
                            <a:srgbClr val="000000"/>
                          </a:solidFill>
                          <a:effectLst/>
                          <a:latin typeface="微软雅黑" pitchFamily="34" charset="-122"/>
                          <a:ea typeface="微软雅黑" pitchFamily="34" charset="-122"/>
                          <a:cs typeface="+mn-cs"/>
                        </a:rPr>
                        <a:t>rjust()</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200" b="1" i="0" u="none" strike="noStrike" kern="1200" cap="none" normalizeH="0" baseline="0" noProof="1">
                          <a:ln>
                            <a:noFill/>
                          </a:ln>
                          <a:solidFill>
                            <a:srgbClr val="000000"/>
                          </a:solidFill>
                          <a:effectLst/>
                          <a:latin typeface="微软雅黑" pitchFamily="34" charset="-122"/>
                          <a:ea typeface="微软雅黑" pitchFamily="34" charset="-122"/>
                          <a:cs typeface="+mn-cs"/>
                        </a:rPr>
                        <a:t>zfill()</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normalizeH="0" baseline="0" noProof="1">
                          <a:ln>
                            <a:noFill/>
                          </a:ln>
                          <a:solidFill>
                            <a:srgbClr val="000000"/>
                          </a:solidFill>
                          <a:effectLst/>
                          <a:latin typeface="微软雅黑" pitchFamily="34" charset="-122"/>
                          <a:ea typeface="微软雅黑" pitchFamily="34" charset="-122"/>
                          <a:cs typeface="+mn-cs"/>
                        </a:rPr>
                        <a:t>isalnum() 等</a:t>
                      </a:r>
                      <a:endParaRPr kumimoji="0" lang="zh-CN" altLang="en-US" sz="1200" b="1" i="0" u="none" strike="noStrike" kern="1200" cap="none" normalizeH="0" baseline="0" dirty="0">
                        <a:ln>
                          <a:noFill/>
                        </a:ln>
                        <a:solidFill>
                          <a:srgbClr val="000000"/>
                        </a:solidFill>
                        <a:effectLst/>
                        <a:latin typeface="微软雅黑" pitchFamily="34" charset="-122"/>
                        <a:ea typeface="微软雅黑" pitchFamily="34" charset="-122"/>
                        <a:cs typeface="+mn-cs"/>
                      </a:endParaRPr>
                    </a:p>
                  </a:txBody>
                  <a:tcPr marL="91444" marR="91444" marT="45707" marB="45707" horzOverflow="overflow">
                    <a:lnL>
                      <a:noFill/>
                    </a:lnL>
                    <a:lnR>
                      <a:noFill/>
                    </a:lnR>
                    <a:lnT>
                      <a:noFill/>
                    </a:lnT>
                    <a:lnB>
                      <a:noFill/>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normalizeH="0" baseline="0" dirty="0">
                          <a:ln>
                            <a:noFill/>
                          </a:ln>
                          <a:solidFill>
                            <a:srgbClr val="000000"/>
                          </a:solidFill>
                          <a:effectLst/>
                          <a:latin typeface="微软雅黑" pitchFamily="34" charset="-122"/>
                          <a:ea typeface="微软雅黑" pitchFamily="34" charset="-122"/>
                          <a:cs typeface="+mn-cs"/>
                          <a:sym typeface="Arial" panose="020B0604020202020204" pitchFamily="34" charset="0"/>
                        </a:rPr>
                        <a:t>字符串是否以指定字符串开始或结束</a:t>
                      </a:r>
                      <a:endParaRPr kumimoji="0" lang="en-US" altLang="zh-CN" sz="1200" b="1" i="0" u="none" strike="noStrike" kern="1200" cap="none" normalizeH="0" baseline="0" dirty="0">
                        <a:ln>
                          <a:noFill/>
                        </a:ln>
                        <a:solidFill>
                          <a:srgbClr val="000000"/>
                        </a:solidFill>
                        <a:effectLst/>
                        <a:latin typeface="微软雅黑" pitchFamily="34" charset="-122"/>
                        <a:ea typeface="微软雅黑" pitchFamily="34" charset="-122"/>
                        <a:cs typeface="+mn-cs"/>
                        <a:sym typeface="Arial" panose="020B0604020202020204"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normalizeH="0" baseline="0" noProof="1">
                          <a:ln>
                            <a:noFill/>
                          </a:ln>
                          <a:solidFill>
                            <a:srgbClr val="000000"/>
                          </a:solidFill>
                          <a:effectLst/>
                          <a:latin typeface="微软雅黑" pitchFamily="34" charset="-122"/>
                          <a:ea typeface="微软雅黑" pitchFamily="34" charset="-122"/>
                          <a:cs typeface="+mn-cs"/>
                        </a:rPr>
                        <a:t>居中、左对齐或右对齐</a:t>
                      </a:r>
                      <a:endParaRPr kumimoji="0" lang="en-US" altLang="zh-CN" sz="1200" b="1" i="0" u="none" strike="noStrike" kern="1200" cap="none" normalizeH="0" baseline="0" noProof="1">
                        <a:ln>
                          <a:noFill/>
                        </a:ln>
                        <a:solidFill>
                          <a:srgbClr val="000000"/>
                        </a:solidFill>
                        <a:effectLst/>
                        <a:latin typeface="微软雅黑" pitchFamily="34" charset="-122"/>
                        <a:ea typeface="微软雅黑" pitchFamily="34" charset="-122"/>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200" b="1" i="0" u="none" strike="noStrike" kern="1200" cap="none" normalizeH="0" baseline="0" noProof="1">
                          <a:ln>
                            <a:noFill/>
                          </a:ln>
                          <a:solidFill>
                            <a:srgbClr val="000000"/>
                          </a:solidFill>
                          <a:effectLst/>
                          <a:latin typeface="微软雅黑" pitchFamily="34" charset="-122"/>
                          <a:ea typeface="微软雅黑" pitchFamily="34" charset="-122"/>
                          <a:cs typeface="+mn-cs"/>
                        </a:rPr>
                        <a:t>返回指定宽度的字符串，在左侧以字符0进行填充</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normalizeH="0" baseline="0" noProof="1">
                          <a:ln>
                            <a:noFill/>
                          </a:ln>
                          <a:solidFill>
                            <a:srgbClr val="000000"/>
                          </a:solidFill>
                          <a:effectLst/>
                          <a:latin typeface="微软雅黑" pitchFamily="34" charset="-122"/>
                          <a:ea typeface="微软雅黑" pitchFamily="34" charset="-122"/>
                          <a:cs typeface="+mn-cs"/>
                        </a:rPr>
                        <a:t>字符串是否为数字、字母</a:t>
                      </a:r>
                      <a:endParaRPr kumimoji="0" lang="en-US" altLang="zh-CN" sz="1200" b="1" i="0" u="none" strike="noStrike" kern="1200" cap="none" normalizeH="0" baseline="0" noProof="1">
                        <a:ln>
                          <a:noFill/>
                        </a:ln>
                        <a:solidFill>
                          <a:srgbClr val="000000"/>
                        </a:solidFill>
                        <a:effectLst/>
                        <a:latin typeface="微软雅黑" pitchFamily="34" charset="-122"/>
                        <a:ea typeface="微软雅黑" pitchFamily="34" charset="-122"/>
                        <a:cs typeface="+mn-cs"/>
                      </a:endParaRPr>
                    </a:p>
                  </a:txBody>
                  <a:tcPr marL="91444" marR="91444" marT="45707" marB="45707" horzOverflow="overflow">
                    <a:lnL>
                      <a:noFill/>
                    </a:lnL>
                    <a:lnR>
                      <a:noFill/>
                    </a:lnR>
                    <a:lnT>
                      <a:noFill/>
                    </a:lnT>
                    <a:lnB>
                      <a:noFill/>
                    </a:lnB>
                    <a:lnTlToBr>
                      <a:noFill/>
                    </a:lnTlToBr>
                    <a:lnBlToTr>
                      <a:noFill/>
                    </a:lnBlToTr>
                    <a:solidFill>
                      <a:srgbClr val="E7F3F4"/>
                    </a:solidFill>
                  </a:tcPr>
                </a:tc>
                <a:extLst>
                  <a:ext uri="{0D108BD9-81ED-4DB2-BD59-A6C34878D82A}">
                    <a16:rowId xmlns:a16="http://schemas.microsoft.com/office/drawing/2014/main" val="2747395073"/>
                  </a:ext>
                </a:extLst>
              </a:tr>
            </a:tbl>
          </a:graphicData>
        </a:graphic>
      </p:graphicFrame>
      <p:grpSp>
        <p:nvGrpSpPr>
          <p:cNvPr id="6" name="组合 114"/>
          <p:cNvGrpSpPr/>
          <p:nvPr/>
        </p:nvGrpSpPr>
        <p:grpSpPr>
          <a:xfrm>
            <a:off x="-540568" y="116632"/>
            <a:ext cx="6225040" cy="662730"/>
            <a:chOff x="-198275" y="3380765"/>
            <a:chExt cx="6225040" cy="662730"/>
          </a:xfrm>
        </p:grpSpPr>
        <p:grpSp>
          <p:nvGrpSpPr>
            <p:cNvPr id="7" name="组合 105"/>
            <p:cNvGrpSpPr/>
            <p:nvPr/>
          </p:nvGrpSpPr>
          <p:grpSpPr>
            <a:xfrm>
              <a:off x="-198275" y="3380765"/>
              <a:ext cx="6225040" cy="662730"/>
              <a:chOff x="-198275" y="3380765"/>
              <a:chExt cx="6225040" cy="662730"/>
            </a:xfrm>
          </p:grpSpPr>
          <p:sp>
            <p:nvSpPr>
              <p:cNvPr id="9"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0" name="TextBox 6"/>
              <p:cNvSpPr txBox="1">
                <a:spLocks noChangeArrowheads="1"/>
              </p:cNvSpPr>
              <p:nvPr/>
            </p:nvSpPr>
            <p:spPr bwMode="auto">
              <a:xfrm>
                <a:off x="-198275"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4.1 </a:t>
                </a:r>
                <a:r>
                  <a:rPr lang="zh-CN" altLang="en-US" sz="3600" b="1" dirty="0">
                    <a:latin typeface="Times New Roman" pitchFamily="18" charset="0"/>
                    <a:ea typeface="黑体" pitchFamily="49" charset="-122"/>
                  </a:rPr>
                  <a:t>字符串</a:t>
                </a:r>
                <a:endParaRPr lang="zh-CN" altLang="en-US" sz="3600" b="1" dirty="0">
                  <a:latin typeface="黑体" pitchFamily="49" charset="-122"/>
                  <a:ea typeface="黑体" pitchFamily="49" charset="-122"/>
                </a:endParaRPr>
              </a:p>
            </p:txBody>
          </p:sp>
        </p:grpSp>
        <p:pic>
          <p:nvPicPr>
            <p:cNvPr id="8" name="图片 7" descr="12.jpg"/>
            <p:cNvPicPr>
              <a:picLocks noChangeAspect="1"/>
            </p:cNvPicPr>
            <p:nvPr/>
          </p:nvPicPr>
          <p:blipFill>
            <a:blip r:embed="rId2" cstate="print"/>
            <a:stretch>
              <a:fillRect/>
            </a:stretch>
          </p:blipFill>
          <p:spPr>
            <a:xfrm>
              <a:off x="1115929" y="3530600"/>
              <a:ext cx="446172" cy="431048"/>
            </a:xfrm>
            <a:prstGeom prst="rect">
              <a:avLst/>
            </a:prstGeom>
          </p:spPr>
        </p:pic>
      </p:grpSp>
      <p:sp>
        <p:nvSpPr>
          <p:cNvPr id="11" name="文本框 10"/>
          <p:cNvSpPr txBox="1"/>
          <p:nvPr/>
        </p:nvSpPr>
        <p:spPr>
          <a:xfrm>
            <a:off x="323528" y="908720"/>
            <a:ext cx="5652628" cy="523220"/>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800" b="1" dirty="0">
                <a:latin typeface="Times New Roman" panose="02020603050405020304" pitchFamily="18" charset="0"/>
                <a:ea typeface="仿宋" panose="02010609060101010101" pitchFamily="49" charset="-122"/>
              </a:rPr>
              <a:t>4.1.3 </a:t>
            </a:r>
            <a:r>
              <a:rPr lang="zh-CN" altLang="en-US" sz="2800" b="1" dirty="0">
                <a:latin typeface="Times New Roman" panose="02020603050405020304" pitchFamily="18" charset="0"/>
                <a:ea typeface="仿宋" panose="02010609060101010101" pitchFamily="49" charset="-122"/>
              </a:rPr>
              <a:t>字符串常用方法</a:t>
            </a:r>
            <a:endParaRPr lang="en-US" altLang="zh-CN" sz="2800" b="1" dirty="0">
              <a:ea typeface="仿宋" panose="02010609060101010101" pitchFamily="49" charset="-122"/>
            </a:endParaRPr>
          </a:p>
        </p:txBody>
      </p:sp>
    </p:spTree>
    <p:extLst>
      <p:ext uri="{BB962C8B-B14F-4D97-AF65-F5344CB8AC3E}">
        <p14:creationId xmlns:p14="http://schemas.microsoft.com/office/powerpoint/2010/main" val="3247742511"/>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fld id="{6EA7BA5E-4115-4796-A8C9-4698036AB88B}" type="slidenum">
              <a:rPr lang="zh-CN" altLang="en-US" smtClean="0"/>
              <a:pPr>
                <a:defRPr/>
              </a:pPr>
              <a:t>18</a:t>
            </a:fld>
            <a:endParaRPr lang="zh-CN" altLang="en-US" dirty="0"/>
          </a:p>
        </p:txBody>
      </p:sp>
      <p:grpSp>
        <p:nvGrpSpPr>
          <p:cNvPr id="5" name="组合 114"/>
          <p:cNvGrpSpPr/>
          <p:nvPr/>
        </p:nvGrpSpPr>
        <p:grpSpPr>
          <a:xfrm>
            <a:off x="-540568" y="116632"/>
            <a:ext cx="6225040" cy="662730"/>
            <a:chOff x="-198275" y="3380765"/>
            <a:chExt cx="6225040" cy="662730"/>
          </a:xfrm>
        </p:grpSpPr>
        <p:grpSp>
          <p:nvGrpSpPr>
            <p:cNvPr id="6" name="组合 105"/>
            <p:cNvGrpSpPr/>
            <p:nvPr/>
          </p:nvGrpSpPr>
          <p:grpSpPr>
            <a:xfrm>
              <a:off x="-198275" y="3380765"/>
              <a:ext cx="6225040" cy="662730"/>
              <a:chOff x="-198275" y="3380765"/>
              <a:chExt cx="6225040" cy="662730"/>
            </a:xfrm>
          </p:grpSpPr>
          <p:sp>
            <p:nvSpPr>
              <p:cNvPr id="8"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9" name="TextBox 6"/>
              <p:cNvSpPr txBox="1">
                <a:spLocks noChangeArrowheads="1"/>
              </p:cNvSpPr>
              <p:nvPr/>
            </p:nvSpPr>
            <p:spPr bwMode="auto">
              <a:xfrm>
                <a:off x="-198275"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4.1 </a:t>
                </a:r>
                <a:r>
                  <a:rPr lang="zh-CN" altLang="en-US" sz="3600" b="1" dirty="0">
                    <a:latin typeface="Times New Roman" pitchFamily="18" charset="0"/>
                    <a:ea typeface="黑体" pitchFamily="49" charset="-122"/>
                  </a:rPr>
                  <a:t>字符串</a:t>
                </a:r>
                <a:endParaRPr lang="zh-CN" altLang="en-US" sz="3600" b="1" dirty="0">
                  <a:latin typeface="黑体" pitchFamily="49" charset="-122"/>
                  <a:ea typeface="黑体" pitchFamily="49" charset="-122"/>
                </a:endParaRPr>
              </a:p>
            </p:txBody>
          </p:sp>
        </p:grpSp>
        <p:pic>
          <p:nvPicPr>
            <p:cNvPr id="7" name="图片 6" descr="12.jpg"/>
            <p:cNvPicPr>
              <a:picLocks noChangeAspect="1"/>
            </p:cNvPicPr>
            <p:nvPr/>
          </p:nvPicPr>
          <p:blipFill>
            <a:blip r:embed="rId2" cstate="print"/>
            <a:stretch>
              <a:fillRect/>
            </a:stretch>
          </p:blipFill>
          <p:spPr>
            <a:xfrm>
              <a:off x="1115929" y="3530600"/>
              <a:ext cx="446172" cy="431048"/>
            </a:xfrm>
            <a:prstGeom prst="rect">
              <a:avLst/>
            </a:prstGeom>
          </p:spPr>
        </p:pic>
      </p:grpSp>
      <p:sp>
        <p:nvSpPr>
          <p:cNvPr id="11" name="文本占位符 30722"/>
          <p:cNvSpPr>
            <a:spLocks noGrp="1"/>
          </p:cNvSpPr>
          <p:nvPr>
            <p:ph idx="1"/>
          </p:nvPr>
        </p:nvSpPr>
        <p:spPr>
          <a:xfrm>
            <a:off x="683568" y="1431940"/>
            <a:ext cx="8229600" cy="4678451"/>
          </a:xfrm>
          <a:ln>
            <a:miter/>
          </a:ln>
        </p:spPr>
        <p:txBody>
          <a:bodyPr anchor="t"/>
          <a:lstStyle/>
          <a:p>
            <a:pPr fontAlgn="base">
              <a:buClr>
                <a:srgbClr val="FF0000"/>
              </a:buClr>
              <a:buFont typeface="Wingdings" panose="05000000000000000000" charset="0"/>
              <a:buChar char=""/>
            </a:pPr>
            <a:r>
              <a:rPr lang="en-US" altLang="zh-CN" sz="1800" b="1" noProof="1">
                <a:latin typeface="宋体" panose="02010600030101010101" pitchFamily="2" charset="-122"/>
              </a:rPr>
              <a:t>find()</a:t>
            </a:r>
            <a:r>
              <a:rPr lang="zh-CN" altLang="en-US" sz="1800" b="1" noProof="1">
                <a:latin typeface="宋体" panose="02010600030101010101" pitchFamily="2" charset="-122"/>
              </a:rPr>
              <a:t>、</a:t>
            </a:r>
            <a:r>
              <a:rPr lang="en-US" altLang="zh-CN" sz="1800" b="1" noProof="1">
                <a:latin typeface="宋体" panose="02010600030101010101" pitchFamily="2" charset="-122"/>
              </a:rPr>
              <a:t>rfind()</a:t>
            </a:r>
            <a:r>
              <a:rPr lang="zh-CN" altLang="en-US" sz="1800" b="1" noProof="1">
                <a:latin typeface="宋体" panose="02010600030101010101" pitchFamily="2" charset="-122"/>
              </a:rPr>
              <a:t>、</a:t>
            </a:r>
            <a:r>
              <a:rPr lang="en-US" altLang="zh-CN" sz="1800" b="1" noProof="1">
                <a:latin typeface="宋体" panose="02010600030101010101" pitchFamily="2" charset="-122"/>
              </a:rPr>
              <a:t>index()</a:t>
            </a:r>
            <a:r>
              <a:rPr lang="zh-CN" altLang="en-US" sz="1800" b="1" noProof="1">
                <a:latin typeface="宋体" panose="02010600030101010101" pitchFamily="2" charset="-122"/>
              </a:rPr>
              <a:t>、</a:t>
            </a:r>
            <a:r>
              <a:rPr lang="en-US" altLang="zh-CN" sz="1800" b="1" noProof="1">
                <a:latin typeface="宋体" panose="02010600030101010101" pitchFamily="2" charset="-122"/>
              </a:rPr>
              <a:t>rindex()</a:t>
            </a:r>
            <a:r>
              <a:rPr lang="zh-CN" altLang="en-US" sz="1800" b="1" noProof="1">
                <a:latin typeface="宋体" panose="02010600030101010101" pitchFamily="2" charset="-122"/>
              </a:rPr>
              <a:t>、</a:t>
            </a:r>
            <a:r>
              <a:rPr lang="en-US" altLang="zh-CN" sz="1800" b="1" noProof="1">
                <a:latin typeface="宋体" panose="02010600030101010101" pitchFamily="2" charset="-122"/>
              </a:rPr>
              <a:t>count()</a:t>
            </a:r>
          </a:p>
          <a:p>
            <a:pPr marL="1905" indent="-344805">
              <a:spcBef>
                <a:spcPts val="600"/>
              </a:spcBef>
              <a:spcAft>
                <a:spcPts val="600"/>
              </a:spcAft>
              <a:buClr>
                <a:srgbClr val="FF0000"/>
              </a:buClr>
              <a:buFont typeface="Wingdings" panose="05000000000000000000" charset="0"/>
              <a:buChar char="ü"/>
            </a:pPr>
            <a:r>
              <a:rPr lang="en-US" altLang="zh-CN" sz="1800" noProof="1">
                <a:latin typeface="宋体" panose="02010600030101010101" pitchFamily="2" charset="-122"/>
              </a:rPr>
              <a:t>find()</a:t>
            </a:r>
            <a:r>
              <a:rPr lang="zh-CN" altLang="en-US" sz="1800" noProof="1">
                <a:latin typeface="宋体" panose="02010600030101010101" pitchFamily="2" charset="-122"/>
              </a:rPr>
              <a:t>和</a:t>
            </a:r>
            <a:r>
              <a:rPr lang="en-US" altLang="zh-CN" sz="1800" noProof="1">
                <a:latin typeface="宋体" panose="02010600030101010101" pitchFamily="2" charset="-122"/>
              </a:rPr>
              <a:t>rfind</a:t>
            </a:r>
            <a:r>
              <a:rPr lang="zh-CN" altLang="en-US" sz="1800" noProof="1">
                <a:latin typeface="宋体" panose="02010600030101010101" pitchFamily="2" charset="-122"/>
              </a:rPr>
              <a:t>方法分别用来查找一个字符串在另一个字符串指定范围（默认是整个字符串）中</a:t>
            </a:r>
            <a:r>
              <a:rPr lang="zh-CN" altLang="en-US" sz="1800" noProof="1">
                <a:solidFill>
                  <a:srgbClr val="FF0000"/>
                </a:solidFill>
                <a:latin typeface="宋体" panose="02010600030101010101" pitchFamily="2" charset="-122"/>
              </a:rPr>
              <a:t>首次</a:t>
            </a:r>
            <a:r>
              <a:rPr lang="zh-CN" altLang="en-US" sz="1800" noProof="1">
                <a:latin typeface="宋体" panose="02010600030101010101" pitchFamily="2" charset="-122"/>
              </a:rPr>
              <a:t>和</a:t>
            </a:r>
            <a:r>
              <a:rPr lang="zh-CN" altLang="en-US" sz="1800" noProof="1">
                <a:solidFill>
                  <a:srgbClr val="FF0000"/>
                </a:solidFill>
                <a:latin typeface="宋体" panose="02010600030101010101" pitchFamily="2" charset="-122"/>
              </a:rPr>
              <a:t>最后一次</a:t>
            </a:r>
            <a:r>
              <a:rPr lang="zh-CN" altLang="en-US" sz="1800" noProof="1">
                <a:latin typeface="宋体" panose="02010600030101010101" pitchFamily="2" charset="-122"/>
              </a:rPr>
              <a:t>出现的位置，如果</a:t>
            </a:r>
            <a:r>
              <a:rPr lang="zh-CN" altLang="en-US" sz="1800" b="1" noProof="1">
                <a:solidFill>
                  <a:srgbClr val="0000FF"/>
                </a:solidFill>
                <a:latin typeface="宋体" panose="02010600030101010101" pitchFamily="2" charset="-122"/>
              </a:rPr>
              <a:t>不存在则返回</a:t>
            </a:r>
            <a:r>
              <a:rPr lang="en-US" altLang="zh-CN" sz="1800" b="1" noProof="1">
                <a:solidFill>
                  <a:srgbClr val="0000FF"/>
                </a:solidFill>
                <a:latin typeface="宋体" panose="02010600030101010101" pitchFamily="2" charset="-122"/>
              </a:rPr>
              <a:t>-1</a:t>
            </a:r>
            <a:r>
              <a:rPr lang="zh-CN" altLang="en-US" sz="1800" noProof="1">
                <a:latin typeface="宋体" panose="02010600030101010101" pitchFamily="2" charset="-122"/>
              </a:rPr>
              <a:t>；</a:t>
            </a:r>
          </a:p>
          <a:p>
            <a:pPr marL="1905" indent="-344805">
              <a:spcBef>
                <a:spcPts val="600"/>
              </a:spcBef>
              <a:spcAft>
                <a:spcPts val="600"/>
              </a:spcAft>
              <a:buClr>
                <a:srgbClr val="FF0000"/>
              </a:buClr>
              <a:buFont typeface="Wingdings" panose="05000000000000000000" charset="0"/>
              <a:buChar char="ü"/>
            </a:pPr>
            <a:r>
              <a:rPr lang="en-US" altLang="zh-CN" sz="1800" noProof="1">
                <a:latin typeface="宋体" panose="02010600030101010101" pitchFamily="2" charset="-122"/>
              </a:rPr>
              <a:t>index()</a:t>
            </a:r>
            <a:r>
              <a:rPr lang="zh-CN" altLang="en-US" sz="1800" noProof="1">
                <a:latin typeface="宋体" panose="02010600030101010101" pitchFamily="2" charset="-122"/>
              </a:rPr>
              <a:t>和</a:t>
            </a:r>
            <a:r>
              <a:rPr lang="en-US" altLang="zh-CN" sz="1800" noProof="1">
                <a:latin typeface="宋体" panose="02010600030101010101" pitchFamily="2" charset="-122"/>
              </a:rPr>
              <a:t>rindex()</a:t>
            </a:r>
            <a:r>
              <a:rPr lang="zh-CN" altLang="en-US" sz="1800" noProof="1">
                <a:latin typeface="宋体" panose="02010600030101010101" pitchFamily="2" charset="-122"/>
              </a:rPr>
              <a:t>方法用来返回一个字符串在另一个字符串指定范围中</a:t>
            </a:r>
            <a:r>
              <a:rPr lang="zh-CN" altLang="en-US" sz="1800" noProof="1">
                <a:solidFill>
                  <a:srgbClr val="FF0000"/>
                </a:solidFill>
                <a:latin typeface="宋体" panose="02010600030101010101" pitchFamily="2" charset="-122"/>
              </a:rPr>
              <a:t>首次</a:t>
            </a:r>
            <a:r>
              <a:rPr lang="zh-CN" altLang="en-US" sz="1800" noProof="1">
                <a:latin typeface="宋体" panose="02010600030101010101" pitchFamily="2" charset="-122"/>
              </a:rPr>
              <a:t>和</a:t>
            </a:r>
            <a:r>
              <a:rPr lang="zh-CN" altLang="en-US" sz="1800" noProof="1">
                <a:solidFill>
                  <a:srgbClr val="FF0000"/>
                </a:solidFill>
                <a:latin typeface="宋体" panose="02010600030101010101" pitchFamily="2" charset="-122"/>
              </a:rPr>
              <a:t>最后一次</a:t>
            </a:r>
            <a:r>
              <a:rPr lang="zh-CN" altLang="en-US" sz="1800" noProof="1">
                <a:latin typeface="宋体" panose="02010600030101010101" pitchFamily="2" charset="-122"/>
              </a:rPr>
              <a:t>出现的位置，如果</a:t>
            </a:r>
            <a:r>
              <a:rPr lang="zh-CN" altLang="en-US" sz="1800" b="1" noProof="1">
                <a:solidFill>
                  <a:srgbClr val="FF0000"/>
                </a:solidFill>
                <a:latin typeface="宋体" panose="02010600030101010101" pitchFamily="2" charset="-122"/>
              </a:rPr>
              <a:t>不存在则抛出异常</a:t>
            </a:r>
            <a:r>
              <a:rPr lang="zh-CN" altLang="en-US" sz="1800" noProof="1">
                <a:latin typeface="宋体" panose="02010600030101010101" pitchFamily="2" charset="-122"/>
              </a:rPr>
              <a:t>；</a:t>
            </a:r>
          </a:p>
          <a:p>
            <a:pPr marL="1905" indent="-344805">
              <a:spcBef>
                <a:spcPts val="600"/>
              </a:spcBef>
              <a:spcAft>
                <a:spcPts val="600"/>
              </a:spcAft>
              <a:buClr>
                <a:srgbClr val="FF0000"/>
              </a:buClr>
              <a:buFont typeface="Wingdings" panose="05000000000000000000" charset="0"/>
              <a:buChar char="ü"/>
            </a:pPr>
            <a:r>
              <a:rPr lang="en-US" altLang="zh-CN" sz="1800" noProof="1">
                <a:latin typeface="宋体" panose="02010600030101010101" pitchFamily="2" charset="-122"/>
              </a:rPr>
              <a:t>count()</a:t>
            </a:r>
            <a:r>
              <a:rPr lang="zh-CN" altLang="en-US" sz="1800" noProof="1">
                <a:latin typeface="宋体" panose="02010600030101010101" pitchFamily="2" charset="-122"/>
              </a:rPr>
              <a:t>方法用来返回一个字符串在当前字符串中出现的</a:t>
            </a:r>
            <a:r>
              <a:rPr lang="zh-CN" altLang="en-US" sz="1800" noProof="1">
                <a:solidFill>
                  <a:srgbClr val="FF0000"/>
                </a:solidFill>
                <a:latin typeface="宋体" panose="02010600030101010101" pitchFamily="2" charset="-122"/>
              </a:rPr>
              <a:t>次数</a:t>
            </a:r>
            <a:r>
              <a:rPr lang="zh-CN" altLang="en-US" sz="1800" noProof="1">
                <a:latin typeface="宋体" panose="02010600030101010101" pitchFamily="2" charset="-122"/>
              </a:rPr>
              <a:t>。</a:t>
            </a:r>
          </a:p>
        </p:txBody>
      </p:sp>
      <p:sp>
        <p:nvSpPr>
          <p:cNvPr id="12" name="文本占位符 31746"/>
          <p:cNvSpPr txBox="1">
            <a:spLocks/>
          </p:cNvSpPr>
          <p:nvPr/>
        </p:nvSpPr>
        <p:spPr bwMode="auto">
          <a:xfrm>
            <a:off x="1331640" y="3573016"/>
            <a:ext cx="3254547" cy="2664296"/>
          </a:xfrm>
          <a:prstGeom prst="rect">
            <a:avLst/>
          </a:prstGeom>
          <a:noFill/>
          <a:ln w="22225">
            <a:solidFill>
              <a:schemeClr val="accent1"/>
            </a:solid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905" indent="-344805">
              <a:spcBef>
                <a:spcPct val="0"/>
              </a:spcBef>
              <a:buSzPct val="70000"/>
              <a:buFont typeface="Arial" charset="0"/>
              <a:buNone/>
            </a:pPr>
            <a:r>
              <a:rPr lang="en-US" altLang="zh-CN" sz="1200" dirty="0">
                <a:latin typeface="Consolas" panose="020B0609020204030204" charset="0"/>
              </a:rPr>
              <a:t>&gt;&gt;&gt; s="</a:t>
            </a:r>
            <a:r>
              <a:rPr lang="en-US" altLang="zh-CN" sz="1200" dirty="0" err="1">
                <a:latin typeface="Consolas" panose="020B0609020204030204" charset="0"/>
              </a:rPr>
              <a:t>apple,peach,banana,peach,pear</a:t>
            </a:r>
            <a:r>
              <a:rPr lang="en-US" altLang="zh-CN" sz="1200" dirty="0">
                <a:latin typeface="Consolas" panose="020B0609020204030204" charset="0"/>
              </a:rPr>
              <a:t>"</a:t>
            </a:r>
          </a:p>
          <a:p>
            <a:pPr marL="1905" indent="-344805">
              <a:spcBef>
                <a:spcPct val="0"/>
              </a:spcBef>
              <a:buSzPct val="70000"/>
              <a:buFont typeface="Arial" charset="0"/>
              <a:buNone/>
            </a:pPr>
            <a:r>
              <a:rPr lang="en-US" altLang="zh-CN" sz="1200" dirty="0">
                <a:latin typeface="Consolas" panose="020B0609020204030204" charset="0"/>
              </a:rPr>
              <a:t>&gt;&gt;&gt; </a:t>
            </a:r>
            <a:r>
              <a:rPr lang="en-US" altLang="zh-CN" sz="1200" dirty="0" err="1">
                <a:latin typeface="Consolas" panose="020B0609020204030204" charset="0"/>
              </a:rPr>
              <a:t>s.find</a:t>
            </a:r>
            <a:r>
              <a:rPr lang="en-US" altLang="zh-CN" sz="1200" dirty="0">
                <a:latin typeface="Consolas" panose="020B0609020204030204" charset="0"/>
              </a:rPr>
              <a:t>("peach")</a:t>
            </a:r>
          </a:p>
          <a:p>
            <a:pPr marL="1905" indent="-344805">
              <a:spcBef>
                <a:spcPct val="0"/>
              </a:spcBef>
              <a:buSzPct val="70000"/>
              <a:buFont typeface="Arial" charset="0"/>
              <a:buNone/>
            </a:pPr>
            <a:r>
              <a:rPr lang="en-US" altLang="zh-CN" sz="1200" dirty="0">
                <a:solidFill>
                  <a:srgbClr val="0000FF"/>
                </a:solidFill>
                <a:latin typeface="Consolas" panose="020B0609020204030204" charset="0"/>
              </a:rPr>
              <a:t>6</a:t>
            </a:r>
          </a:p>
          <a:p>
            <a:pPr marL="1905" indent="-344805">
              <a:spcBef>
                <a:spcPct val="0"/>
              </a:spcBef>
              <a:buSzPct val="70000"/>
              <a:buFont typeface="Arial" charset="0"/>
              <a:buNone/>
            </a:pPr>
            <a:r>
              <a:rPr lang="en-US" altLang="zh-CN" sz="1200" dirty="0">
                <a:latin typeface="Consolas" panose="020B0609020204030204" charset="0"/>
              </a:rPr>
              <a:t>&gt;&gt;&gt; </a:t>
            </a:r>
            <a:r>
              <a:rPr lang="en-US" altLang="zh-CN" sz="1200" dirty="0" err="1">
                <a:latin typeface="Consolas" panose="020B0609020204030204" charset="0"/>
              </a:rPr>
              <a:t>s.find</a:t>
            </a:r>
            <a:r>
              <a:rPr lang="en-US" altLang="zh-CN" sz="1200" dirty="0">
                <a:latin typeface="Consolas" panose="020B0609020204030204" charset="0"/>
              </a:rPr>
              <a:t>("peach",7)</a:t>
            </a:r>
          </a:p>
          <a:p>
            <a:pPr marL="1905" indent="-344805">
              <a:spcBef>
                <a:spcPct val="0"/>
              </a:spcBef>
              <a:buSzPct val="70000"/>
              <a:buFont typeface="Arial" charset="0"/>
              <a:buNone/>
            </a:pPr>
            <a:r>
              <a:rPr lang="en-US" altLang="zh-CN" sz="1200" dirty="0">
                <a:solidFill>
                  <a:srgbClr val="0000FF"/>
                </a:solidFill>
                <a:latin typeface="Consolas" panose="020B0609020204030204" charset="0"/>
              </a:rPr>
              <a:t>19</a:t>
            </a:r>
          </a:p>
          <a:p>
            <a:pPr marL="1905" indent="-344805">
              <a:spcBef>
                <a:spcPct val="0"/>
              </a:spcBef>
              <a:buSzPct val="70000"/>
              <a:buFont typeface="Arial" charset="0"/>
              <a:buNone/>
            </a:pPr>
            <a:r>
              <a:rPr lang="en-US" altLang="zh-CN" sz="1200" dirty="0">
                <a:latin typeface="Consolas" panose="020B0609020204030204" charset="0"/>
              </a:rPr>
              <a:t>&gt;&gt;&gt; </a:t>
            </a:r>
            <a:r>
              <a:rPr lang="en-US" altLang="zh-CN" sz="1200" dirty="0" err="1">
                <a:latin typeface="Consolas" panose="020B0609020204030204" charset="0"/>
              </a:rPr>
              <a:t>s.find</a:t>
            </a:r>
            <a:r>
              <a:rPr lang="en-US" altLang="zh-CN" sz="1200" dirty="0">
                <a:latin typeface="Consolas" panose="020B0609020204030204" charset="0"/>
              </a:rPr>
              <a:t>("peach",7,20)</a:t>
            </a:r>
          </a:p>
          <a:p>
            <a:pPr marL="1905" indent="-344805">
              <a:spcBef>
                <a:spcPct val="0"/>
              </a:spcBef>
              <a:buSzPct val="70000"/>
              <a:buFont typeface="Arial" charset="0"/>
              <a:buNone/>
            </a:pPr>
            <a:r>
              <a:rPr lang="en-US" altLang="zh-CN" sz="1200" dirty="0">
                <a:solidFill>
                  <a:srgbClr val="0000FF"/>
                </a:solidFill>
                <a:latin typeface="Consolas" panose="020B0609020204030204" charset="0"/>
              </a:rPr>
              <a:t>-1</a:t>
            </a:r>
          </a:p>
          <a:p>
            <a:pPr marL="1905" indent="-344805">
              <a:spcBef>
                <a:spcPct val="0"/>
              </a:spcBef>
              <a:buSzPct val="70000"/>
              <a:buFont typeface="Arial" charset="0"/>
              <a:buNone/>
            </a:pPr>
            <a:r>
              <a:rPr lang="en-US" altLang="zh-CN" sz="1200" dirty="0">
                <a:latin typeface="Consolas" panose="020B0609020204030204" charset="0"/>
              </a:rPr>
              <a:t>&gt;&gt;&gt; </a:t>
            </a:r>
            <a:r>
              <a:rPr lang="en-US" altLang="zh-CN" sz="1200" dirty="0" err="1">
                <a:latin typeface="Consolas" panose="020B0609020204030204" charset="0"/>
              </a:rPr>
              <a:t>s.rfind</a:t>
            </a:r>
            <a:r>
              <a:rPr lang="en-US" altLang="zh-CN" sz="1200" dirty="0">
                <a:latin typeface="Consolas" panose="020B0609020204030204" charset="0"/>
              </a:rPr>
              <a:t>('p')</a:t>
            </a:r>
          </a:p>
          <a:p>
            <a:pPr marL="1905" indent="-344805">
              <a:spcBef>
                <a:spcPct val="0"/>
              </a:spcBef>
              <a:buSzPct val="70000"/>
              <a:buFont typeface="Arial" charset="0"/>
              <a:buNone/>
            </a:pPr>
            <a:r>
              <a:rPr lang="en-US" altLang="zh-CN" sz="1200" dirty="0">
                <a:solidFill>
                  <a:srgbClr val="0000FF"/>
                </a:solidFill>
                <a:latin typeface="Consolas" panose="020B0609020204030204" charset="0"/>
              </a:rPr>
              <a:t>25</a:t>
            </a:r>
          </a:p>
          <a:p>
            <a:pPr marL="1905" indent="-344805">
              <a:spcBef>
                <a:spcPct val="0"/>
              </a:spcBef>
              <a:buSzPct val="70000"/>
              <a:buFont typeface="Arial" charset="0"/>
              <a:buNone/>
            </a:pPr>
            <a:r>
              <a:rPr lang="en-US" altLang="zh-CN" sz="1200" dirty="0">
                <a:latin typeface="Consolas" panose="020B0609020204030204" charset="0"/>
              </a:rPr>
              <a:t>&gt;&gt;&gt; </a:t>
            </a:r>
            <a:r>
              <a:rPr lang="en-US" altLang="zh-CN" sz="1200" dirty="0" err="1">
                <a:latin typeface="Consolas" panose="020B0609020204030204" charset="0"/>
              </a:rPr>
              <a:t>s.index</a:t>
            </a:r>
            <a:r>
              <a:rPr lang="en-US" altLang="zh-CN" sz="1200" dirty="0">
                <a:latin typeface="Consolas" panose="020B0609020204030204" charset="0"/>
              </a:rPr>
              <a:t>('p')</a:t>
            </a:r>
          </a:p>
          <a:p>
            <a:pPr marL="1905" indent="-344805">
              <a:spcBef>
                <a:spcPct val="0"/>
              </a:spcBef>
              <a:buSzPct val="70000"/>
              <a:buFont typeface="Arial" charset="0"/>
              <a:buNone/>
            </a:pPr>
            <a:r>
              <a:rPr lang="en-US" altLang="zh-CN" sz="1200" dirty="0">
                <a:solidFill>
                  <a:srgbClr val="0000FF"/>
                </a:solidFill>
                <a:latin typeface="Consolas" panose="020B0609020204030204" charset="0"/>
              </a:rPr>
              <a:t>1</a:t>
            </a:r>
          </a:p>
          <a:p>
            <a:pPr marL="1905" indent="-344805">
              <a:spcBef>
                <a:spcPct val="0"/>
              </a:spcBef>
              <a:buSzPct val="70000"/>
              <a:buFont typeface="Arial" charset="0"/>
              <a:buNone/>
            </a:pPr>
            <a:r>
              <a:rPr lang="en-US" altLang="zh-CN" sz="1200" dirty="0">
                <a:latin typeface="Consolas" panose="020B0609020204030204" charset="0"/>
              </a:rPr>
              <a:t>&gt;&gt;&gt; </a:t>
            </a:r>
            <a:r>
              <a:rPr lang="en-US" altLang="zh-CN" sz="1200" dirty="0" err="1">
                <a:latin typeface="Consolas" panose="020B0609020204030204" charset="0"/>
              </a:rPr>
              <a:t>s.index</a:t>
            </a:r>
            <a:r>
              <a:rPr lang="en-US" altLang="zh-CN" sz="1200" dirty="0">
                <a:latin typeface="Consolas" panose="020B0609020204030204" charset="0"/>
              </a:rPr>
              <a:t>('</a:t>
            </a:r>
            <a:r>
              <a:rPr lang="en-US" altLang="zh-CN" sz="1200" dirty="0" err="1">
                <a:latin typeface="Consolas" panose="020B0609020204030204" charset="0"/>
              </a:rPr>
              <a:t>pe</a:t>
            </a:r>
            <a:r>
              <a:rPr lang="en-US" altLang="zh-CN" sz="1200" dirty="0">
                <a:latin typeface="Consolas" panose="020B0609020204030204" charset="0"/>
              </a:rPr>
              <a:t>')</a:t>
            </a:r>
          </a:p>
          <a:p>
            <a:pPr marL="1905" indent="-344805">
              <a:spcBef>
                <a:spcPct val="0"/>
              </a:spcBef>
              <a:buSzPct val="70000"/>
              <a:buFont typeface="Arial" charset="0"/>
              <a:buNone/>
            </a:pPr>
            <a:r>
              <a:rPr lang="en-US" altLang="zh-CN" sz="1200" dirty="0">
                <a:solidFill>
                  <a:srgbClr val="0000FF"/>
                </a:solidFill>
                <a:latin typeface="Consolas" panose="020B0609020204030204" charset="0"/>
              </a:rPr>
              <a:t>6</a:t>
            </a:r>
          </a:p>
          <a:p>
            <a:pPr marL="1905" indent="-344805">
              <a:spcBef>
                <a:spcPct val="0"/>
              </a:spcBef>
              <a:buSzPct val="70000"/>
              <a:buFont typeface="Arial" charset="0"/>
              <a:buNone/>
            </a:pPr>
            <a:endParaRPr lang="en-US" altLang="zh-CN" sz="1200" dirty="0">
              <a:latin typeface="Consolas" panose="020B0609020204030204" charset="0"/>
            </a:endParaRPr>
          </a:p>
        </p:txBody>
      </p:sp>
      <p:sp>
        <p:nvSpPr>
          <p:cNvPr id="13" name="文本框 1"/>
          <p:cNvSpPr txBox="1"/>
          <p:nvPr/>
        </p:nvSpPr>
        <p:spPr>
          <a:xfrm>
            <a:off x="5098880" y="3572540"/>
            <a:ext cx="2963984" cy="2676525"/>
          </a:xfrm>
          <a:prstGeom prst="rect">
            <a:avLst/>
          </a:prstGeom>
          <a:noFill/>
          <a:ln w="22225" cap="flat" cmpd="sng">
            <a:solidFill>
              <a:schemeClr val="accent1"/>
            </a:solidFill>
            <a:prstDash val="solid"/>
            <a:round/>
            <a:headEnd type="none" w="med" len="med"/>
            <a:tailEnd type="none" w="med" len="med"/>
          </a:ln>
        </p:spPr>
        <p:txBody>
          <a:bodyPr wrap="square" anchor="t">
            <a:spAutoFit/>
          </a:bodyPr>
          <a:lstStyle/>
          <a:p>
            <a:pPr marL="1905"/>
            <a:r>
              <a:rPr lang="en-US" altLang="zh-CN" sz="1200" dirty="0">
                <a:latin typeface="Consolas" panose="020B0609020204030204" charset="0"/>
                <a:ea typeface="宋体" panose="02010600030101010101" pitchFamily="2" charset="-122"/>
                <a:sym typeface="宋体" panose="02010600030101010101" pitchFamily="2" charset="-122"/>
              </a:rPr>
              <a:t>&gt;&gt;&gt; </a:t>
            </a:r>
            <a:r>
              <a:rPr lang="en-US" altLang="zh-CN" sz="1200" dirty="0" err="1">
                <a:latin typeface="Consolas" panose="020B0609020204030204" charset="0"/>
                <a:ea typeface="宋体" panose="02010600030101010101" pitchFamily="2" charset="-122"/>
                <a:sym typeface="宋体" panose="02010600030101010101" pitchFamily="2" charset="-122"/>
              </a:rPr>
              <a:t>s.index</a:t>
            </a:r>
            <a:r>
              <a:rPr lang="en-US" altLang="zh-CN" sz="1200" dirty="0">
                <a:latin typeface="Consolas" panose="020B0609020204030204" charset="0"/>
                <a:ea typeface="宋体" panose="02010600030101010101" pitchFamily="2" charset="-122"/>
                <a:sym typeface="宋体" panose="02010600030101010101" pitchFamily="2" charset="-122"/>
              </a:rPr>
              <a:t>('pear')</a:t>
            </a:r>
            <a:endParaRPr lang="en-US" altLang="zh-CN" sz="1200" dirty="0">
              <a:latin typeface="Consolas" panose="020B0609020204030204" charset="0"/>
              <a:ea typeface="宋体" panose="02010600030101010101" pitchFamily="2" charset="-122"/>
            </a:endParaRPr>
          </a:p>
          <a:p>
            <a:pPr marL="1905"/>
            <a:r>
              <a:rPr lang="en-US" altLang="zh-CN" sz="1200" dirty="0">
                <a:solidFill>
                  <a:srgbClr val="0000FF"/>
                </a:solidFill>
                <a:latin typeface="Consolas" panose="020B0609020204030204" charset="0"/>
                <a:ea typeface="宋体" panose="02010600030101010101" pitchFamily="2" charset="-122"/>
                <a:sym typeface="宋体" panose="02010600030101010101" pitchFamily="2" charset="-122"/>
              </a:rPr>
              <a:t>25</a:t>
            </a:r>
            <a:endParaRPr lang="en-US" altLang="zh-CN" sz="1200" dirty="0">
              <a:solidFill>
                <a:srgbClr val="0000FF"/>
              </a:solidFill>
              <a:latin typeface="Consolas" panose="020B0609020204030204" charset="0"/>
              <a:ea typeface="宋体" panose="02010600030101010101" pitchFamily="2" charset="-122"/>
            </a:endParaRPr>
          </a:p>
          <a:p>
            <a:pPr marL="1905"/>
            <a:r>
              <a:rPr lang="en-US" altLang="zh-CN" sz="1200" dirty="0">
                <a:latin typeface="Consolas" panose="020B0609020204030204" charset="0"/>
                <a:ea typeface="宋体" panose="02010600030101010101" pitchFamily="2" charset="-122"/>
                <a:sym typeface="宋体" panose="02010600030101010101" pitchFamily="2" charset="-122"/>
              </a:rPr>
              <a:t>&gt;&gt;&gt; </a:t>
            </a:r>
            <a:r>
              <a:rPr lang="en-US" altLang="zh-CN" sz="1200" dirty="0" err="1">
                <a:latin typeface="Consolas" panose="020B0609020204030204" charset="0"/>
                <a:ea typeface="宋体" panose="02010600030101010101" pitchFamily="2" charset="-122"/>
                <a:sym typeface="宋体" panose="02010600030101010101" pitchFamily="2" charset="-122"/>
              </a:rPr>
              <a:t>s.index</a:t>
            </a:r>
            <a:r>
              <a:rPr lang="en-US" altLang="zh-CN" sz="1200" dirty="0">
                <a:latin typeface="Consolas" panose="020B0609020204030204" charset="0"/>
                <a:ea typeface="宋体" panose="02010600030101010101" pitchFamily="2" charset="-122"/>
                <a:sym typeface="宋体" panose="02010600030101010101" pitchFamily="2" charset="-122"/>
              </a:rPr>
              <a:t>('</a:t>
            </a:r>
            <a:r>
              <a:rPr lang="en-US" altLang="zh-CN" sz="1200" dirty="0" err="1">
                <a:latin typeface="Consolas" panose="020B0609020204030204" charset="0"/>
                <a:ea typeface="宋体" panose="02010600030101010101" pitchFamily="2" charset="-122"/>
                <a:sym typeface="宋体" panose="02010600030101010101" pitchFamily="2" charset="-122"/>
              </a:rPr>
              <a:t>ppp</a:t>
            </a:r>
            <a:r>
              <a:rPr lang="en-US" altLang="zh-CN" sz="1200" dirty="0">
                <a:latin typeface="Consolas" panose="020B0609020204030204" charset="0"/>
                <a:ea typeface="宋体" panose="02010600030101010101" pitchFamily="2" charset="-122"/>
                <a:sym typeface="宋体" panose="02010600030101010101" pitchFamily="2" charset="-122"/>
              </a:rPr>
              <a:t>')</a:t>
            </a:r>
            <a:endParaRPr lang="en-US" altLang="zh-CN" sz="1200" dirty="0">
              <a:latin typeface="Consolas" panose="020B0609020204030204" charset="0"/>
              <a:ea typeface="宋体" panose="02010600030101010101" pitchFamily="2" charset="-122"/>
            </a:endParaRPr>
          </a:p>
          <a:p>
            <a:pPr marL="1905"/>
            <a:r>
              <a:rPr lang="en-US" altLang="zh-CN" sz="1200" dirty="0" err="1">
                <a:solidFill>
                  <a:srgbClr val="FF0000"/>
                </a:solidFill>
                <a:latin typeface="Consolas" panose="020B0609020204030204" charset="0"/>
                <a:ea typeface="宋体" panose="02010600030101010101" pitchFamily="2" charset="-122"/>
                <a:sym typeface="宋体" panose="02010600030101010101" pitchFamily="2" charset="-122"/>
              </a:rPr>
              <a:t>Traceback</a:t>
            </a:r>
            <a:r>
              <a:rPr lang="en-US" altLang="zh-CN" sz="1200" dirty="0">
                <a:solidFill>
                  <a:srgbClr val="FF0000"/>
                </a:solidFill>
                <a:latin typeface="Consolas" panose="020B0609020204030204" charset="0"/>
                <a:ea typeface="宋体" panose="02010600030101010101" pitchFamily="2" charset="-122"/>
                <a:sym typeface="宋体" panose="02010600030101010101" pitchFamily="2" charset="-122"/>
              </a:rPr>
              <a:t> (most recent call last):</a:t>
            </a:r>
          </a:p>
          <a:p>
            <a:pPr marL="1905"/>
            <a:r>
              <a:rPr lang="en-US" altLang="zh-CN" sz="1200" dirty="0">
                <a:solidFill>
                  <a:srgbClr val="FF0000"/>
                </a:solidFill>
                <a:latin typeface="Consolas" panose="020B0609020204030204" charset="0"/>
                <a:ea typeface="宋体" panose="02010600030101010101" pitchFamily="2" charset="-122"/>
                <a:sym typeface="宋体" panose="02010600030101010101" pitchFamily="2" charset="-122"/>
              </a:rPr>
              <a:t>  File "&lt;pyshell#11&gt;", line 1, in &lt;module&gt;</a:t>
            </a:r>
          </a:p>
          <a:p>
            <a:pPr marL="1905"/>
            <a:r>
              <a:rPr lang="en-US" altLang="zh-CN" sz="1200" dirty="0">
                <a:solidFill>
                  <a:srgbClr val="FF0000"/>
                </a:solidFill>
                <a:latin typeface="Consolas" panose="020B0609020204030204" charset="0"/>
                <a:ea typeface="宋体" panose="02010600030101010101" pitchFamily="2" charset="-122"/>
                <a:sym typeface="宋体" panose="02010600030101010101" pitchFamily="2" charset="-122"/>
              </a:rPr>
              <a:t>    </a:t>
            </a:r>
            <a:r>
              <a:rPr lang="en-US" altLang="zh-CN" sz="1200" dirty="0" err="1">
                <a:solidFill>
                  <a:srgbClr val="FF0000"/>
                </a:solidFill>
                <a:latin typeface="Consolas" panose="020B0609020204030204" charset="0"/>
                <a:ea typeface="宋体" panose="02010600030101010101" pitchFamily="2" charset="-122"/>
                <a:sym typeface="宋体" panose="02010600030101010101" pitchFamily="2" charset="-122"/>
              </a:rPr>
              <a:t>s.index</a:t>
            </a:r>
            <a:r>
              <a:rPr lang="en-US" altLang="zh-CN" sz="1200" dirty="0">
                <a:solidFill>
                  <a:srgbClr val="FF0000"/>
                </a:solidFill>
                <a:latin typeface="Consolas" panose="020B0609020204030204" charset="0"/>
                <a:ea typeface="宋体" panose="02010600030101010101" pitchFamily="2" charset="-122"/>
                <a:sym typeface="宋体" panose="02010600030101010101" pitchFamily="2" charset="-122"/>
              </a:rPr>
              <a:t>('</a:t>
            </a:r>
            <a:r>
              <a:rPr lang="en-US" altLang="zh-CN" sz="1200" dirty="0" err="1">
                <a:solidFill>
                  <a:srgbClr val="FF0000"/>
                </a:solidFill>
                <a:latin typeface="Consolas" panose="020B0609020204030204" charset="0"/>
                <a:ea typeface="宋体" panose="02010600030101010101" pitchFamily="2" charset="-122"/>
                <a:sym typeface="宋体" panose="02010600030101010101" pitchFamily="2" charset="-122"/>
              </a:rPr>
              <a:t>ppp</a:t>
            </a:r>
            <a:r>
              <a:rPr lang="en-US" altLang="zh-CN" sz="1200" dirty="0">
                <a:solidFill>
                  <a:srgbClr val="FF0000"/>
                </a:solidFill>
                <a:latin typeface="Consolas" panose="020B0609020204030204" charset="0"/>
                <a:ea typeface="宋体" panose="02010600030101010101" pitchFamily="2" charset="-122"/>
                <a:sym typeface="宋体" panose="02010600030101010101" pitchFamily="2" charset="-122"/>
              </a:rPr>
              <a:t>')</a:t>
            </a:r>
          </a:p>
          <a:p>
            <a:pPr marL="1905"/>
            <a:r>
              <a:rPr lang="en-US" altLang="zh-CN" sz="1200" dirty="0" err="1">
                <a:solidFill>
                  <a:srgbClr val="FF0000"/>
                </a:solidFill>
                <a:latin typeface="Consolas" panose="020B0609020204030204" charset="0"/>
                <a:ea typeface="宋体" panose="02010600030101010101" pitchFamily="2" charset="-122"/>
                <a:sym typeface="宋体" panose="02010600030101010101" pitchFamily="2" charset="-122"/>
              </a:rPr>
              <a:t>ValueError</a:t>
            </a:r>
            <a:r>
              <a:rPr lang="en-US" altLang="zh-CN" sz="1200" dirty="0">
                <a:solidFill>
                  <a:srgbClr val="FF0000"/>
                </a:solidFill>
                <a:latin typeface="Consolas" panose="020B0609020204030204" charset="0"/>
                <a:ea typeface="宋体" panose="02010600030101010101" pitchFamily="2" charset="-122"/>
                <a:sym typeface="宋体" panose="02010600030101010101" pitchFamily="2" charset="-122"/>
              </a:rPr>
              <a:t>: substring not found</a:t>
            </a:r>
          </a:p>
          <a:p>
            <a:pPr marL="1905"/>
            <a:r>
              <a:rPr lang="en-US" altLang="zh-CN" sz="1200" dirty="0">
                <a:latin typeface="Consolas" panose="020B0609020204030204" charset="0"/>
                <a:ea typeface="宋体" panose="02010600030101010101" pitchFamily="2" charset="-122"/>
                <a:sym typeface="宋体" panose="02010600030101010101" pitchFamily="2" charset="-122"/>
              </a:rPr>
              <a:t>&gt;&gt;&gt; </a:t>
            </a:r>
            <a:r>
              <a:rPr lang="en-US" altLang="zh-CN" sz="1200" dirty="0" err="1">
                <a:latin typeface="Consolas" panose="020B0609020204030204" charset="0"/>
                <a:ea typeface="宋体" panose="02010600030101010101" pitchFamily="2" charset="-122"/>
                <a:sym typeface="宋体" panose="02010600030101010101" pitchFamily="2" charset="-122"/>
              </a:rPr>
              <a:t>s.count</a:t>
            </a:r>
            <a:r>
              <a:rPr lang="en-US" altLang="zh-CN" sz="1200" dirty="0">
                <a:latin typeface="Consolas" panose="020B0609020204030204" charset="0"/>
                <a:ea typeface="宋体" panose="02010600030101010101" pitchFamily="2" charset="-122"/>
                <a:sym typeface="宋体" panose="02010600030101010101" pitchFamily="2" charset="-122"/>
              </a:rPr>
              <a:t>('p')</a:t>
            </a:r>
            <a:endParaRPr lang="en-US" altLang="zh-CN" sz="1200" dirty="0">
              <a:latin typeface="Consolas" panose="020B0609020204030204" charset="0"/>
              <a:ea typeface="宋体" panose="02010600030101010101" pitchFamily="2" charset="-122"/>
            </a:endParaRPr>
          </a:p>
          <a:p>
            <a:pPr marL="1905"/>
            <a:r>
              <a:rPr lang="en-US" altLang="zh-CN" sz="1200" dirty="0">
                <a:solidFill>
                  <a:srgbClr val="0000FF"/>
                </a:solidFill>
                <a:latin typeface="Consolas" panose="020B0609020204030204" charset="0"/>
                <a:ea typeface="宋体" panose="02010600030101010101" pitchFamily="2" charset="-122"/>
                <a:sym typeface="宋体" panose="02010600030101010101" pitchFamily="2" charset="-122"/>
              </a:rPr>
              <a:t>5</a:t>
            </a:r>
          </a:p>
          <a:p>
            <a:pPr marL="1905"/>
            <a:r>
              <a:rPr lang="en-US" altLang="zh-CN" sz="1200" dirty="0">
                <a:latin typeface="Consolas" panose="020B0609020204030204" charset="0"/>
                <a:ea typeface="宋体" panose="02010600030101010101" pitchFamily="2" charset="-122"/>
                <a:sym typeface="宋体" panose="02010600030101010101" pitchFamily="2" charset="-122"/>
              </a:rPr>
              <a:t>&gt;&gt;&gt; </a:t>
            </a:r>
            <a:r>
              <a:rPr lang="en-US" altLang="zh-CN" sz="1200" dirty="0" err="1">
                <a:latin typeface="Consolas" panose="020B0609020204030204" charset="0"/>
                <a:ea typeface="宋体" panose="02010600030101010101" pitchFamily="2" charset="-122"/>
                <a:sym typeface="宋体" panose="02010600030101010101" pitchFamily="2" charset="-122"/>
              </a:rPr>
              <a:t>s.count</a:t>
            </a:r>
            <a:r>
              <a:rPr lang="en-US" altLang="zh-CN" sz="1200" dirty="0">
                <a:latin typeface="Consolas" panose="020B0609020204030204" charset="0"/>
                <a:ea typeface="宋体" panose="02010600030101010101" pitchFamily="2" charset="-122"/>
                <a:sym typeface="宋体" panose="02010600030101010101" pitchFamily="2" charset="-122"/>
              </a:rPr>
              <a:t>('pp')</a:t>
            </a:r>
            <a:endParaRPr lang="en-US" altLang="zh-CN" sz="1200" dirty="0">
              <a:latin typeface="Consolas" panose="020B0609020204030204" charset="0"/>
              <a:ea typeface="宋体" panose="02010600030101010101" pitchFamily="2" charset="-122"/>
            </a:endParaRPr>
          </a:p>
          <a:p>
            <a:pPr marL="1905"/>
            <a:r>
              <a:rPr lang="en-US" altLang="zh-CN" sz="1200" dirty="0">
                <a:solidFill>
                  <a:srgbClr val="0000FF"/>
                </a:solidFill>
                <a:latin typeface="Consolas" panose="020B0609020204030204" charset="0"/>
                <a:ea typeface="宋体" panose="02010600030101010101" pitchFamily="2" charset="-122"/>
                <a:sym typeface="宋体" panose="02010600030101010101" pitchFamily="2" charset="-122"/>
              </a:rPr>
              <a:t>1</a:t>
            </a:r>
          </a:p>
          <a:p>
            <a:pPr marL="1905"/>
            <a:r>
              <a:rPr lang="en-US" altLang="zh-CN" sz="1200" dirty="0">
                <a:latin typeface="Consolas" panose="020B0609020204030204" charset="0"/>
                <a:ea typeface="宋体" panose="02010600030101010101" pitchFamily="2" charset="-122"/>
                <a:sym typeface="宋体" panose="02010600030101010101" pitchFamily="2" charset="-122"/>
              </a:rPr>
              <a:t>&gt;&gt;&gt; </a:t>
            </a:r>
            <a:r>
              <a:rPr lang="en-US" altLang="zh-CN" sz="1200" dirty="0" err="1">
                <a:latin typeface="Consolas" panose="020B0609020204030204" charset="0"/>
                <a:ea typeface="宋体" panose="02010600030101010101" pitchFamily="2" charset="-122"/>
                <a:sym typeface="宋体" panose="02010600030101010101" pitchFamily="2" charset="-122"/>
              </a:rPr>
              <a:t>s.count</a:t>
            </a:r>
            <a:r>
              <a:rPr lang="en-US" altLang="zh-CN" sz="1200" dirty="0">
                <a:latin typeface="Consolas" panose="020B0609020204030204" charset="0"/>
                <a:ea typeface="宋体" panose="02010600030101010101" pitchFamily="2" charset="-122"/>
                <a:sym typeface="宋体" panose="02010600030101010101" pitchFamily="2" charset="-122"/>
              </a:rPr>
              <a:t>('</a:t>
            </a:r>
            <a:r>
              <a:rPr lang="en-US" altLang="zh-CN" sz="1200" dirty="0" err="1">
                <a:latin typeface="Consolas" panose="020B0609020204030204" charset="0"/>
                <a:ea typeface="宋体" panose="02010600030101010101" pitchFamily="2" charset="-122"/>
                <a:sym typeface="宋体" panose="02010600030101010101" pitchFamily="2" charset="-122"/>
              </a:rPr>
              <a:t>ppp</a:t>
            </a:r>
            <a:r>
              <a:rPr lang="en-US" altLang="zh-CN" sz="1200" dirty="0">
                <a:latin typeface="Consolas" panose="020B0609020204030204" charset="0"/>
                <a:ea typeface="宋体" panose="02010600030101010101" pitchFamily="2" charset="-122"/>
                <a:sym typeface="宋体" panose="02010600030101010101" pitchFamily="2" charset="-122"/>
              </a:rPr>
              <a:t>')</a:t>
            </a:r>
          </a:p>
          <a:p>
            <a:pPr marL="1905"/>
            <a:r>
              <a:rPr lang="en-US" altLang="zh-CN" sz="1200" dirty="0">
                <a:solidFill>
                  <a:srgbClr val="0000FF"/>
                </a:solidFill>
                <a:latin typeface="Consolas" panose="020B0609020204030204" charset="0"/>
                <a:ea typeface="宋体" panose="02010600030101010101" pitchFamily="2" charset="-122"/>
                <a:sym typeface="宋体" panose="02010600030101010101" pitchFamily="2" charset="-122"/>
              </a:rPr>
              <a:t>0</a:t>
            </a:r>
          </a:p>
        </p:txBody>
      </p:sp>
      <p:sp>
        <p:nvSpPr>
          <p:cNvPr id="14" name="文本框 13"/>
          <p:cNvSpPr txBox="1"/>
          <p:nvPr/>
        </p:nvSpPr>
        <p:spPr>
          <a:xfrm>
            <a:off x="323528" y="908720"/>
            <a:ext cx="5652628" cy="523220"/>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800" b="1" dirty="0">
                <a:latin typeface="Times New Roman" panose="02020603050405020304" pitchFamily="18" charset="0"/>
                <a:ea typeface="仿宋" panose="02010609060101010101" pitchFamily="49" charset="-122"/>
              </a:rPr>
              <a:t>4.1.3 </a:t>
            </a:r>
            <a:r>
              <a:rPr lang="zh-CN" altLang="en-US" sz="2800" b="1" dirty="0">
                <a:latin typeface="Times New Roman" panose="02020603050405020304" pitchFamily="18" charset="0"/>
                <a:ea typeface="仿宋" panose="02010609060101010101" pitchFamily="49" charset="-122"/>
              </a:rPr>
              <a:t>字符串常用方法</a:t>
            </a:r>
            <a:endParaRPr lang="en-US" altLang="zh-CN" sz="2800" b="1" dirty="0">
              <a:ea typeface="仿宋" panose="02010609060101010101" pitchFamily="49" charset="-122"/>
            </a:endParaRPr>
          </a:p>
        </p:txBody>
      </p:sp>
    </p:spTree>
    <p:extLst>
      <p:ext uri="{BB962C8B-B14F-4D97-AF65-F5344CB8AC3E}">
        <p14:creationId xmlns:p14="http://schemas.microsoft.com/office/powerpoint/2010/main" val="749776306"/>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 fill="hold"/>
                                        <p:tgtEl>
                                          <p:spTgt spid="12"/>
                                        </p:tgtEl>
                                        <p:attrNameLst>
                                          <p:attrName>ppt_x</p:attrName>
                                        </p:attrNameLst>
                                      </p:cBhvr>
                                      <p:tavLst>
                                        <p:tav tm="0">
                                          <p:val>
                                            <p:strVal val="#ppt_x"/>
                                          </p:val>
                                        </p:tav>
                                        <p:tav tm="100000">
                                          <p:val>
                                            <p:strVal val="#ppt_x"/>
                                          </p:val>
                                        </p:tav>
                                      </p:tavLst>
                                    </p:anim>
                                    <p:anim calcmode="lin" valueType="num">
                                      <p:cBhvr additive="base">
                                        <p:cTn id="2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anim calcmode="lin" valueType="num">
                                      <p:cBhvr additive="base">
                                        <p:cTn id="29" dur="500" fill="hold"/>
                                        <p:tgtEl>
                                          <p:spTgt spid="13"/>
                                        </p:tgtEl>
                                        <p:attrNameLst>
                                          <p:attrName>ppt_x</p:attrName>
                                        </p:attrNameLst>
                                      </p:cBhvr>
                                      <p:tavLst>
                                        <p:tav tm="0">
                                          <p:val>
                                            <p:strVal val="#ppt_x"/>
                                          </p:val>
                                        </p:tav>
                                        <p:tav tm="100000">
                                          <p:val>
                                            <p:strVal val="#ppt_x"/>
                                          </p:val>
                                        </p:tav>
                                      </p:tavLst>
                                    </p:anim>
                                    <p:anim calcmode="lin" valueType="num">
                                      <p:cBhvr additive="base">
                                        <p:cTn id="3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fld id="{6EA7BA5E-4115-4796-A8C9-4698036AB88B}" type="slidenum">
              <a:rPr lang="zh-CN" altLang="en-US" smtClean="0"/>
              <a:pPr>
                <a:defRPr/>
              </a:pPr>
              <a:t>19</a:t>
            </a:fld>
            <a:endParaRPr lang="zh-CN" altLang="en-US" dirty="0"/>
          </a:p>
        </p:txBody>
      </p:sp>
      <p:sp>
        <p:nvSpPr>
          <p:cNvPr id="5" name="内容占位符 2"/>
          <p:cNvSpPr>
            <a:spLocks noGrp="1"/>
          </p:cNvSpPr>
          <p:nvPr>
            <p:ph idx="1"/>
          </p:nvPr>
        </p:nvSpPr>
        <p:spPr>
          <a:xfrm>
            <a:off x="457200" y="1052736"/>
            <a:ext cx="8229600" cy="4678451"/>
          </a:xfrm>
        </p:spPr>
        <p:txBody>
          <a:bodyPr/>
          <a:lstStyle/>
          <a:p>
            <a:pPr fontAlgn="base">
              <a:buClr>
                <a:srgbClr val="FF0000"/>
              </a:buClr>
              <a:buFont typeface="Wingdings" panose="05000000000000000000" pitchFamily="2" charset="2"/>
              <a:buChar char="ü"/>
            </a:pPr>
            <a:r>
              <a:rPr lang="zh-CN" altLang="en-US" sz="2400" b="1" noProof="1"/>
              <a:t>应用：</a:t>
            </a:r>
            <a:r>
              <a:rPr lang="zh-CN" altLang="en-US" sz="2400" noProof="1"/>
              <a:t>查找字符串中每个字符的第一次出现：</a:t>
            </a:r>
          </a:p>
          <a:p>
            <a:pPr marL="0" indent="0">
              <a:buNone/>
            </a:pPr>
            <a:r>
              <a:rPr lang="zh-CN" altLang="en-US" sz="1500" noProof="1">
                <a:latin typeface="Consolas" panose="020B0609020204030204" charset="0"/>
                <a:cs typeface="Consolas" panose="020B0609020204030204" charset="0"/>
              </a:rPr>
              <a:t>text = '''</a:t>
            </a:r>
          </a:p>
          <a:p>
            <a:pPr marL="0" indent="0">
              <a:buNone/>
            </a:pPr>
            <a:r>
              <a:rPr lang="zh-CN" altLang="en-US" sz="1500" noProof="1">
                <a:solidFill>
                  <a:srgbClr val="00B050"/>
                </a:solidFill>
                <a:latin typeface="Consolas" panose="020B0609020204030204" charset="0"/>
                <a:cs typeface="Consolas" panose="020B0609020204030204" charset="0"/>
              </a:rPr>
              <a:t>东边来个小朋友叫小松，手里拿着一捆葱。</a:t>
            </a:r>
          </a:p>
          <a:p>
            <a:pPr marL="0" indent="0">
              <a:buNone/>
            </a:pPr>
            <a:r>
              <a:rPr lang="zh-CN" altLang="en-US" sz="1500" noProof="1">
                <a:solidFill>
                  <a:srgbClr val="00B050"/>
                </a:solidFill>
                <a:latin typeface="Consolas" panose="020B0609020204030204" charset="0"/>
                <a:cs typeface="Consolas" panose="020B0609020204030204" charset="0"/>
              </a:rPr>
              <a:t>西边来个小朋友叫小丛，手里拿着小闹钟。</a:t>
            </a:r>
          </a:p>
          <a:p>
            <a:pPr marL="0" indent="0">
              <a:buNone/>
            </a:pPr>
            <a:r>
              <a:rPr lang="zh-CN" altLang="en-US" sz="1500" noProof="1">
                <a:solidFill>
                  <a:srgbClr val="00B050"/>
                </a:solidFill>
                <a:latin typeface="Consolas" panose="020B0609020204030204" charset="0"/>
                <a:cs typeface="Consolas" panose="020B0609020204030204" charset="0"/>
              </a:rPr>
              <a:t>小松手里葱捆得松，掉在地上一些葱。</a:t>
            </a:r>
          </a:p>
          <a:p>
            <a:pPr marL="0" indent="0">
              <a:buNone/>
            </a:pPr>
            <a:r>
              <a:rPr lang="zh-CN" altLang="en-US" sz="1500" noProof="1">
                <a:solidFill>
                  <a:srgbClr val="00B050"/>
                </a:solidFill>
                <a:latin typeface="Consolas" panose="020B0609020204030204" charset="0"/>
                <a:cs typeface="Consolas" panose="020B0609020204030204" charset="0"/>
              </a:rPr>
              <a:t>小丛忙放闹钟去拾葱，帮助小松捆紧葱.</a:t>
            </a:r>
          </a:p>
          <a:p>
            <a:pPr marL="0" indent="0">
              <a:buNone/>
            </a:pPr>
            <a:r>
              <a:rPr lang="zh-CN" altLang="en-US" sz="1500" noProof="1">
                <a:solidFill>
                  <a:srgbClr val="00B050"/>
                </a:solidFill>
                <a:latin typeface="Consolas" panose="020B0609020204030204" charset="0"/>
                <a:cs typeface="Consolas" panose="020B0609020204030204" charset="0"/>
              </a:rPr>
              <a:t>小松夸小丛像雷锋，小丛说小松爱劳动。</a:t>
            </a:r>
          </a:p>
          <a:p>
            <a:pPr marL="0" indent="0">
              <a:buNone/>
            </a:pPr>
            <a:r>
              <a:rPr lang="zh-CN" altLang="en-US" sz="1500" noProof="1">
                <a:latin typeface="Consolas" panose="020B0609020204030204" charset="0"/>
                <a:cs typeface="Consolas" panose="020B0609020204030204" charset="0"/>
              </a:rPr>
              <a:t>'''</a:t>
            </a:r>
          </a:p>
          <a:p>
            <a:pPr marL="0" indent="0">
              <a:buNone/>
            </a:pPr>
            <a:endParaRPr lang="zh-CN" altLang="en-US" sz="1500" noProof="1">
              <a:latin typeface="Consolas" panose="020B0609020204030204" charset="0"/>
              <a:cs typeface="Consolas" panose="020B0609020204030204" charset="0"/>
            </a:endParaRPr>
          </a:p>
          <a:p>
            <a:pPr marL="0" indent="0">
              <a:buNone/>
            </a:pPr>
            <a:r>
              <a:rPr lang="zh-CN" altLang="en-US" sz="1500" noProof="1">
                <a:solidFill>
                  <a:srgbClr val="0000FF"/>
                </a:solidFill>
                <a:latin typeface="Consolas" panose="020B0609020204030204" charset="0"/>
                <a:cs typeface="Consolas" panose="020B0609020204030204" charset="0"/>
              </a:rPr>
              <a:t>for</a:t>
            </a:r>
            <a:r>
              <a:rPr lang="zh-CN" altLang="en-US" sz="1500" noProof="1">
                <a:latin typeface="Consolas" panose="020B0609020204030204" charset="0"/>
                <a:cs typeface="Consolas" panose="020B0609020204030204" charset="0"/>
              </a:rPr>
              <a:t> index, ch in enumerate(text):</a:t>
            </a:r>
          </a:p>
          <a:p>
            <a:pPr marL="0" indent="0">
              <a:buNone/>
            </a:pPr>
            <a:r>
              <a:rPr lang="zh-CN" altLang="en-US" sz="1500" noProof="1">
                <a:latin typeface="Consolas" panose="020B0609020204030204" charset="0"/>
                <a:cs typeface="Consolas" panose="020B0609020204030204" charset="0"/>
              </a:rPr>
              <a:t>    </a:t>
            </a:r>
            <a:r>
              <a:rPr lang="zh-CN" altLang="en-US" sz="1500" noProof="1">
                <a:solidFill>
                  <a:srgbClr val="0000FF"/>
                </a:solidFill>
                <a:latin typeface="Consolas" panose="020B0609020204030204" charset="0"/>
                <a:cs typeface="Consolas" panose="020B0609020204030204" charset="0"/>
              </a:rPr>
              <a:t>if</a:t>
            </a:r>
            <a:r>
              <a:rPr lang="zh-CN" altLang="en-US" sz="1500" noProof="1">
                <a:latin typeface="Consolas" panose="020B0609020204030204" charset="0"/>
                <a:cs typeface="Consolas" panose="020B0609020204030204" charset="0"/>
              </a:rPr>
              <a:t> index == text.index(ch):</a:t>
            </a:r>
          </a:p>
          <a:p>
            <a:pPr marL="0" indent="0">
              <a:buNone/>
            </a:pPr>
            <a:r>
              <a:rPr lang="zh-CN" altLang="en-US" sz="1500" noProof="1">
                <a:latin typeface="Consolas" panose="020B0609020204030204" charset="0"/>
                <a:cs typeface="Consolas" panose="020B0609020204030204" charset="0"/>
              </a:rPr>
              <a:t>        </a:t>
            </a:r>
            <a:r>
              <a:rPr lang="zh-CN" altLang="en-US" sz="1500" noProof="1">
                <a:solidFill>
                  <a:srgbClr val="0000FF"/>
                </a:solidFill>
                <a:latin typeface="Consolas" panose="020B0609020204030204" charset="0"/>
                <a:cs typeface="Consolas" panose="020B0609020204030204" charset="0"/>
              </a:rPr>
              <a:t>print</a:t>
            </a:r>
            <a:r>
              <a:rPr lang="zh-CN" altLang="en-US" sz="1500" noProof="1">
                <a:latin typeface="Consolas" panose="020B0609020204030204" charset="0"/>
                <a:cs typeface="Consolas" panose="020B0609020204030204" charset="0"/>
              </a:rPr>
              <a:t>((index, ch), end= '')</a:t>
            </a:r>
          </a:p>
        </p:txBody>
      </p:sp>
      <p:grpSp>
        <p:nvGrpSpPr>
          <p:cNvPr id="6" name="组合 114"/>
          <p:cNvGrpSpPr/>
          <p:nvPr/>
        </p:nvGrpSpPr>
        <p:grpSpPr>
          <a:xfrm>
            <a:off x="-540568" y="116632"/>
            <a:ext cx="6225040" cy="662730"/>
            <a:chOff x="-198275" y="3380765"/>
            <a:chExt cx="6225040" cy="662730"/>
          </a:xfrm>
        </p:grpSpPr>
        <p:grpSp>
          <p:nvGrpSpPr>
            <p:cNvPr id="7" name="组合 105"/>
            <p:cNvGrpSpPr/>
            <p:nvPr/>
          </p:nvGrpSpPr>
          <p:grpSpPr>
            <a:xfrm>
              <a:off x="-198275" y="3380765"/>
              <a:ext cx="6225040" cy="662730"/>
              <a:chOff x="-198275" y="3380765"/>
              <a:chExt cx="6225040" cy="662730"/>
            </a:xfrm>
          </p:grpSpPr>
          <p:sp>
            <p:nvSpPr>
              <p:cNvPr id="9"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0" name="TextBox 6"/>
              <p:cNvSpPr txBox="1">
                <a:spLocks noChangeArrowheads="1"/>
              </p:cNvSpPr>
              <p:nvPr/>
            </p:nvSpPr>
            <p:spPr bwMode="auto">
              <a:xfrm>
                <a:off x="-198275"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4.1 </a:t>
                </a:r>
                <a:r>
                  <a:rPr lang="zh-CN" altLang="en-US" sz="3600" b="1" dirty="0">
                    <a:latin typeface="Times New Roman" pitchFamily="18" charset="0"/>
                    <a:ea typeface="黑体" pitchFamily="49" charset="-122"/>
                  </a:rPr>
                  <a:t>字符串</a:t>
                </a:r>
                <a:endParaRPr lang="zh-CN" altLang="en-US" sz="3600" b="1" dirty="0">
                  <a:latin typeface="黑体" pitchFamily="49" charset="-122"/>
                  <a:ea typeface="黑体" pitchFamily="49" charset="-122"/>
                </a:endParaRPr>
              </a:p>
            </p:txBody>
          </p:sp>
        </p:grpSp>
        <p:pic>
          <p:nvPicPr>
            <p:cNvPr id="8" name="图片 7" descr="12.jpg"/>
            <p:cNvPicPr>
              <a:picLocks noChangeAspect="1"/>
            </p:cNvPicPr>
            <p:nvPr/>
          </p:nvPicPr>
          <p:blipFill>
            <a:blip r:embed="rId2" cstate="print"/>
            <a:stretch>
              <a:fillRect/>
            </a:stretch>
          </p:blipFill>
          <p:spPr>
            <a:xfrm>
              <a:off x="1115929" y="3530600"/>
              <a:ext cx="446172" cy="431048"/>
            </a:xfrm>
            <a:prstGeom prst="rect">
              <a:avLst/>
            </a:prstGeom>
          </p:spPr>
        </p:pic>
      </p:grpSp>
      <p:sp>
        <p:nvSpPr>
          <p:cNvPr id="2" name="矩形 1"/>
          <p:cNvSpPr/>
          <p:nvPr/>
        </p:nvSpPr>
        <p:spPr>
          <a:xfrm>
            <a:off x="4355976" y="4562430"/>
            <a:ext cx="4572000" cy="1600438"/>
          </a:xfrm>
          <a:prstGeom prst="rect">
            <a:avLst/>
          </a:prstGeom>
        </p:spPr>
        <p:txBody>
          <a:bodyPr>
            <a:spAutoFit/>
          </a:bodyPr>
          <a:lstStyle/>
          <a:p>
            <a:r>
              <a:rPr lang="zh-CN" altLang="en-US" sz="1400" dirty="0">
                <a:solidFill>
                  <a:srgbClr val="0000FF"/>
                </a:solidFill>
                <a:latin typeface="Times New Roman" panose="02020603050405020304" pitchFamily="18" charset="0"/>
                <a:ea typeface="仿宋" panose="02010609060101010101" pitchFamily="49" charset="-122"/>
              </a:rPr>
              <a:t>(0, '\n')(1, '东')(2, '边')(3, '来')(4, '个')(5, '小')(6, '朋')(7, '友')(8, '叫')(10, '松')(11, '，')(12, '手')(13, '里')(14, '拿')(15, '着')(16, '一')(17, '捆')(18, '葱')(19, '。')(21, '西')(30, '丛')(37, '闹')(38, '钟')(47, '得')(50, '掉')(51, '在')(52, '地')(53, '上')(55, '些')(61, '忙')(62, '放')(65, '去')(66, '拾')(69, '帮')(70, '助')(74, '紧')(76, '.')(80, '夸')(83, '像')(84, '雷')(85, '锋')(89, '说')(92, '爱')(93, '劳')(94, '动')</a:t>
            </a:r>
          </a:p>
        </p:txBody>
      </p:sp>
    </p:spTree>
    <p:extLst>
      <p:ext uri="{BB962C8B-B14F-4D97-AF65-F5344CB8AC3E}">
        <p14:creationId xmlns:p14="http://schemas.microsoft.com/office/powerpoint/2010/main" val="1705827488"/>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2"/>
                                        </p:tgtEl>
                                        <p:attrNameLst>
                                          <p:attrName>style.visibility</p:attrName>
                                        </p:attrNameLst>
                                      </p:cBhvr>
                                      <p:to>
                                        <p:strVal val="visible"/>
                                      </p:to>
                                    </p:set>
                                    <p:anim calcmode="lin" valueType="num">
                                      <p:cBhvr additive="base">
                                        <p:cTn id="35" dur="500" fill="hold"/>
                                        <p:tgtEl>
                                          <p:spTgt spid="2"/>
                                        </p:tgtEl>
                                        <p:attrNameLst>
                                          <p:attrName>ppt_x</p:attrName>
                                        </p:attrNameLst>
                                      </p:cBhvr>
                                      <p:tavLst>
                                        <p:tav tm="0">
                                          <p:val>
                                            <p:strVal val="#ppt_x"/>
                                          </p:val>
                                        </p:tav>
                                        <p:tav tm="100000">
                                          <p:val>
                                            <p:strVal val="#ppt_x"/>
                                          </p:val>
                                        </p:tav>
                                      </p:tavLst>
                                    </p:anim>
                                    <p:anim calcmode="lin" valueType="num">
                                      <p:cBhvr additive="base">
                                        <p:cTn id="3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标题 4097"/>
          <p:cNvSpPr>
            <a:spLocks noGrp="1" noChangeArrowheads="1"/>
          </p:cNvSpPr>
          <p:nvPr>
            <p:ph type="title"/>
          </p:nvPr>
        </p:nvSpPr>
        <p:spPr/>
        <p:txBody>
          <a:bodyPr>
            <a:normAutofit/>
          </a:bodyPr>
          <a:lstStyle/>
          <a:p>
            <a:pPr eaLnBrk="1" hangingPunct="1"/>
            <a:r>
              <a:rPr lang="zh-CN" altLang="en-US" b="1" dirty="0"/>
              <a:t>第</a:t>
            </a:r>
            <a:r>
              <a:rPr lang="en-US" altLang="zh-CN" b="1" dirty="0"/>
              <a:t>4</a:t>
            </a:r>
            <a:r>
              <a:rPr lang="zh-CN" altLang="en-US" b="1" dirty="0"/>
              <a:t>章 </a:t>
            </a:r>
            <a:r>
              <a:rPr lang="zh-CN" altLang="en-US" dirty="0"/>
              <a:t>字符串与正则表达式 </a:t>
            </a:r>
            <a:endParaRPr lang="zh-CN" altLang="en-US" b="1" dirty="0"/>
          </a:p>
        </p:txBody>
      </p:sp>
      <p:sp>
        <p:nvSpPr>
          <p:cNvPr id="4100" name="灯片编号占位符 2"/>
          <p:cNvSpPr>
            <a:spLocks noGrp="1" noChangeArrowheads="1"/>
          </p:cNvSpPr>
          <p:nvPr>
            <p:ph type="sldNum" sz="quarter" idx="429496729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defRPr/>
            </a:pPr>
            <a:fld id="{56DC911D-46DE-485C-8777-064FD0BC3DF5}" type="slidenum">
              <a:rPr lang="zh-CN" altLang="en-US" sz="1200" dirty="0" smtClean="0"/>
              <a:pPr>
                <a:defRPr/>
              </a:pPr>
              <a:t>2</a:t>
            </a:fld>
            <a:endParaRPr lang="zh-CN" altLang="en-US" sz="1200" dirty="0"/>
          </a:p>
        </p:txBody>
      </p:sp>
      <p:grpSp>
        <p:nvGrpSpPr>
          <p:cNvPr id="5" name="组合 107"/>
          <p:cNvGrpSpPr/>
          <p:nvPr/>
        </p:nvGrpSpPr>
        <p:grpSpPr>
          <a:xfrm>
            <a:off x="1322678" y="5040561"/>
            <a:ext cx="3964280" cy="684275"/>
            <a:chOff x="939802" y="5062184"/>
            <a:chExt cx="3964280" cy="684275"/>
          </a:xfrm>
        </p:grpSpPr>
        <p:grpSp>
          <p:nvGrpSpPr>
            <p:cNvPr id="6" name="组合 33"/>
            <p:cNvGrpSpPr/>
            <p:nvPr/>
          </p:nvGrpSpPr>
          <p:grpSpPr>
            <a:xfrm>
              <a:off x="939802" y="5098728"/>
              <a:ext cx="813499" cy="647731"/>
              <a:chOff x="6068613" y="2138334"/>
              <a:chExt cx="412166" cy="348468"/>
            </a:xfrm>
          </p:grpSpPr>
          <p:sp>
            <p:nvSpPr>
              <p:cNvPr id="8" name="Freeform 5"/>
              <p:cNvSpPr>
                <a:spLocks/>
              </p:cNvSpPr>
              <p:nvPr/>
            </p:nvSpPr>
            <p:spPr bwMode="auto">
              <a:xfrm>
                <a:off x="6068613" y="2138334"/>
                <a:ext cx="412166" cy="34846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F69F1E"/>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9" name="KSO_Shape"/>
              <p:cNvSpPr>
                <a:spLocks/>
              </p:cNvSpPr>
              <p:nvPr/>
            </p:nvSpPr>
            <p:spPr bwMode="auto">
              <a:xfrm>
                <a:off x="6173883" y="2206208"/>
                <a:ext cx="232088" cy="197274"/>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sz="3600" b="1" dirty="0">
                  <a:solidFill>
                    <a:srgbClr val="FFFFFF"/>
                  </a:solidFill>
                  <a:ea typeface="微软雅黑" pitchFamily="34" charset="-122"/>
                </a:endParaRPr>
              </a:p>
            </p:txBody>
          </p:sp>
        </p:grpSp>
        <p:sp>
          <p:nvSpPr>
            <p:cNvPr id="7" name="TextBox 6"/>
            <p:cNvSpPr txBox="1">
              <a:spLocks noChangeArrowheads="1"/>
            </p:cNvSpPr>
            <p:nvPr/>
          </p:nvSpPr>
          <p:spPr bwMode="auto">
            <a:xfrm>
              <a:off x="1396842" y="5062184"/>
              <a:ext cx="350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 4.5 </a:t>
              </a:r>
              <a:r>
                <a:rPr lang="zh-CN" altLang="en-US" sz="3600" b="1" dirty="0">
                  <a:latin typeface="Times New Roman" pitchFamily="18" charset="0"/>
                  <a:ea typeface="黑体" pitchFamily="49" charset="-122"/>
                </a:rPr>
                <a:t>本章小结</a:t>
              </a:r>
            </a:p>
          </p:txBody>
        </p:sp>
      </p:grpSp>
      <p:grpSp>
        <p:nvGrpSpPr>
          <p:cNvPr id="14" name="组合 114"/>
          <p:cNvGrpSpPr/>
          <p:nvPr/>
        </p:nvGrpSpPr>
        <p:grpSpPr>
          <a:xfrm>
            <a:off x="219168" y="1078520"/>
            <a:ext cx="6225040" cy="662730"/>
            <a:chOff x="-158619" y="3380765"/>
            <a:chExt cx="6225040" cy="662730"/>
          </a:xfrm>
        </p:grpSpPr>
        <p:grpSp>
          <p:nvGrpSpPr>
            <p:cNvPr id="15" name="组合 105"/>
            <p:cNvGrpSpPr/>
            <p:nvPr/>
          </p:nvGrpSpPr>
          <p:grpSpPr>
            <a:xfrm>
              <a:off x="-158619" y="3380765"/>
              <a:ext cx="6225040" cy="662730"/>
              <a:chOff x="-158619" y="3380765"/>
              <a:chExt cx="6225040" cy="662730"/>
            </a:xfrm>
          </p:grpSpPr>
          <p:sp>
            <p:nvSpPr>
              <p:cNvPr id="17"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8" name="TextBox 6"/>
              <p:cNvSpPr txBox="1">
                <a:spLocks noChangeArrowheads="1"/>
              </p:cNvSpPr>
              <p:nvPr/>
            </p:nvSpPr>
            <p:spPr bwMode="auto">
              <a:xfrm>
                <a:off x="-158619"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4.1 </a:t>
                </a:r>
                <a:r>
                  <a:rPr lang="zh-CN" altLang="en-US" sz="3600" b="1" dirty="0">
                    <a:latin typeface="Times New Roman" pitchFamily="18" charset="0"/>
                    <a:ea typeface="黑体" pitchFamily="49" charset="-122"/>
                  </a:rPr>
                  <a:t>字符串</a:t>
                </a:r>
                <a:endParaRPr lang="zh-CN" altLang="en-US" sz="3600" b="1" dirty="0">
                  <a:latin typeface="黑体" pitchFamily="49" charset="-122"/>
                  <a:ea typeface="黑体" pitchFamily="49" charset="-122"/>
                </a:endParaRPr>
              </a:p>
            </p:txBody>
          </p:sp>
        </p:grpSp>
        <p:pic>
          <p:nvPicPr>
            <p:cNvPr id="16" name="图片 15" descr="12.jpg"/>
            <p:cNvPicPr>
              <a:picLocks noChangeAspect="1"/>
            </p:cNvPicPr>
            <p:nvPr/>
          </p:nvPicPr>
          <p:blipFill>
            <a:blip r:embed="rId2" cstate="print"/>
            <a:stretch>
              <a:fillRect/>
            </a:stretch>
          </p:blipFill>
          <p:spPr>
            <a:xfrm>
              <a:off x="1115929" y="3530600"/>
              <a:ext cx="446172" cy="431048"/>
            </a:xfrm>
            <a:prstGeom prst="rect">
              <a:avLst/>
            </a:prstGeom>
          </p:spPr>
        </p:pic>
      </p:grpSp>
      <p:grpSp>
        <p:nvGrpSpPr>
          <p:cNvPr id="19" name="组合 67"/>
          <p:cNvGrpSpPr/>
          <p:nvPr/>
        </p:nvGrpSpPr>
        <p:grpSpPr>
          <a:xfrm>
            <a:off x="1311674" y="2066943"/>
            <a:ext cx="8228878" cy="727935"/>
            <a:chOff x="936625" y="4149796"/>
            <a:chExt cx="8228878" cy="727935"/>
          </a:xfrm>
        </p:grpSpPr>
        <p:grpSp>
          <p:nvGrpSpPr>
            <p:cNvPr id="20" name="组合 106"/>
            <p:cNvGrpSpPr/>
            <p:nvPr/>
          </p:nvGrpSpPr>
          <p:grpSpPr>
            <a:xfrm>
              <a:off x="936625" y="4149796"/>
              <a:ext cx="8228878" cy="727935"/>
              <a:chOff x="927100" y="4149796"/>
              <a:chExt cx="8228878" cy="727935"/>
            </a:xfrm>
          </p:grpSpPr>
          <p:sp>
            <p:nvSpPr>
              <p:cNvPr id="22" name="Freeform 5"/>
              <p:cNvSpPr>
                <a:spLocks/>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23" name="TextBox 6"/>
              <p:cNvSpPr txBox="1">
                <a:spLocks noChangeArrowheads="1"/>
              </p:cNvSpPr>
              <p:nvPr/>
            </p:nvSpPr>
            <p:spPr bwMode="auto">
              <a:xfrm>
                <a:off x="1838738" y="4149796"/>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r>
                  <a:rPr lang="en-US" altLang="zh-CN" sz="3600" b="1" dirty="0">
                    <a:latin typeface="Times New Roman" pitchFamily="18" charset="0"/>
                    <a:ea typeface="黑体" pitchFamily="49" charset="-122"/>
                  </a:rPr>
                  <a:t>4.2 </a:t>
                </a:r>
                <a:r>
                  <a:rPr lang="zh-CN" altLang="en-US" sz="3600" b="1" dirty="0">
                    <a:latin typeface="Times New Roman" pitchFamily="18" charset="0"/>
                    <a:ea typeface="黑体" pitchFamily="49" charset="-122"/>
                  </a:rPr>
                  <a:t>字符串的应用</a:t>
                </a:r>
                <a:endParaRPr lang="zh-CN" altLang="en-US" sz="3600" b="1" dirty="0">
                  <a:latin typeface="黑体" pitchFamily="49" charset="-122"/>
                  <a:ea typeface="黑体" pitchFamily="49" charset="-122"/>
                </a:endParaRPr>
              </a:p>
            </p:txBody>
          </p:sp>
        </p:grpSp>
        <p:pic>
          <p:nvPicPr>
            <p:cNvPr id="21" name="图片 20" descr="无标题.png"/>
            <p:cNvPicPr>
              <a:picLocks noChangeAspect="1"/>
            </p:cNvPicPr>
            <p:nvPr/>
          </p:nvPicPr>
          <p:blipFill>
            <a:blip r:embed="rId3" cstate="print"/>
            <a:stretch>
              <a:fillRect/>
            </a:stretch>
          </p:blipFill>
          <p:spPr>
            <a:xfrm>
              <a:off x="1137949" y="4364064"/>
              <a:ext cx="433676" cy="330989"/>
            </a:xfrm>
            <a:prstGeom prst="rect">
              <a:avLst/>
            </a:prstGeom>
          </p:spPr>
        </p:pic>
      </p:grpSp>
      <p:grpSp>
        <p:nvGrpSpPr>
          <p:cNvPr id="24" name="组合 109"/>
          <p:cNvGrpSpPr/>
          <p:nvPr/>
        </p:nvGrpSpPr>
        <p:grpSpPr>
          <a:xfrm>
            <a:off x="1323364" y="3061144"/>
            <a:ext cx="4616788" cy="727896"/>
            <a:chOff x="956926" y="4523612"/>
            <a:chExt cx="4616788" cy="727896"/>
          </a:xfrm>
        </p:grpSpPr>
        <p:sp>
          <p:nvSpPr>
            <p:cNvPr id="25" name="Freeform 5"/>
            <p:cNvSpPr>
              <a:spLocks/>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b="1" dirty="0">
                <a:ea typeface="微软雅黑" pitchFamily="34" charset="-122"/>
              </a:endParaRPr>
            </a:p>
          </p:txBody>
        </p:sp>
        <p:pic>
          <p:nvPicPr>
            <p:cNvPr id="26" name="图片 25" descr="u=714968970,2342735455&amp;fm=27&amp;gp=0.jpg"/>
            <p:cNvPicPr/>
            <p:nvPr/>
          </p:nvPicPr>
          <p:blipFill>
            <a:blip r:embed="rId4"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27" name="TextBox 6"/>
            <p:cNvSpPr txBox="1">
              <a:spLocks noChangeArrowheads="1"/>
            </p:cNvSpPr>
            <p:nvPr/>
          </p:nvSpPr>
          <p:spPr bwMode="auto">
            <a:xfrm>
              <a:off x="1253234" y="4523612"/>
              <a:ext cx="432048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4.3 </a:t>
              </a:r>
              <a:r>
                <a:rPr lang="zh-CN" altLang="en-US" sz="3600" b="1" dirty="0">
                  <a:latin typeface="Times New Roman" pitchFamily="18" charset="0"/>
                  <a:ea typeface="黑体" pitchFamily="49" charset="-122"/>
                </a:rPr>
                <a:t>正则表达式 </a:t>
              </a:r>
            </a:p>
          </p:txBody>
        </p:sp>
      </p:grpSp>
      <p:grpSp>
        <p:nvGrpSpPr>
          <p:cNvPr id="28" name="组合 27"/>
          <p:cNvGrpSpPr/>
          <p:nvPr/>
        </p:nvGrpSpPr>
        <p:grpSpPr>
          <a:xfrm>
            <a:off x="1322678" y="4089626"/>
            <a:ext cx="6201650" cy="651944"/>
            <a:chOff x="541440" y="96425"/>
            <a:chExt cx="6201650" cy="651944"/>
          </a:xfrm>
        </p:grpSpPr>
        <p:sp>
          <p:nvSpPr>
            <p:cNvPr id="29" name="TextBox 6"/>
            <p:cNvSpPr txBox="1">
              <a:spLocks noChangeArrowheads="1"/>
            </p:cNvSpPr>
            <p:nvPr/>
          </p:nvSpPr>
          <p:spPr bwMode="auto">
            <a:xfrm>
              <a:off x="621813" y="102062"/>
              <a:ext cx="6121277"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4.4 </a:t>
              </a:r>
              <a:r>
                <a:rPr lang="zh-CN" altLang="en-US" sz="3600" b="1" dirty="0">
                  <a:latin typeface="Times New Roman" pitchFamily="18" charset="0"/>
                  <a:ea typeface="黑体" pitchFamily="49" charset="-122"/>
                </a:rPr>
                <a:t>正则表达式的应用</a:t>
              </a:r>
            </a:p>
          </p:txBody>
        </p:sp>
        <p:grpSp>
          <p:nvGrpSpPr>
            <p:cNvPr id="30" name="组合 29"/>
            <p:cNvGrpSpPr/>
            <p:nvPr/>
          </p:nvGrpSpPr>
          <p:grpSpPr>
            <a:xfrm>
              <a:off x="541440" y="96425"/>
              <a:ext cx="792093" cy="651756"/>
              <a:chOff x="541440" y="96425"/>
              <a:chExt cx="792093" cy="651756"/>
            </a:xfrm>
          </p:grpSpPr>
          <p:sp>
            <p:nvSpPr>
              <p:cNvPr id="31" name="Freeform 5"/>
              <p:cNvSpPr>
                <a:spLocks/>
              </p:cNvSpPr>
              <p:nvPr/>
            </p:nvSpPr>
            <p:spPr bwMode="auto">
              <a:xfrm>
                <a:off x="541440" y="96425"/>
                <a:ext cx="792093" cy="651756"/>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964396"/>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pic>
            <p:nvPicPr>
              <p:cNvPr id="32" name="图片 31"/>
              <p:cNvPicPr>
                <a:picLocks noChangeAspect="1"/>
              </p:cNvPicPr>
              <p:nvPr/>
            </p:nvPicPr>
            <p:blipFill>
              <a:blip r:embed="rId5"/>
              <a:stretch>
                <a:fillRect/>
              </a:stretch>
            </p:blipFill>
            <p:spPr>
              <a:xfrm>
                <a:off x="734178" y="272894"/>
                <a:ext cx="404824" cy="335225"/>
              </a:xfrm>
              <a:prstGeom prst="rect">
                <a:avLst/>
              </a:prstGeom>
            </p:spPr>
          </p:pic>
        </p:grpSp>
      </p:grpSp>
    </p:spTree>
    <p:extLst>
      <p:ext uri="{BB962C8B-B14F-4D97-AF65-F5344CB8AC3E}">
        <p14:creationId xmlns:p14="http://schemas.microsoft.com/office/powerpoint/2010/main" val="40215261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ox(in)">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box(in)">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box(in)">
                                      <p:cBhvr>
                                        <p:cTn id="17" dur="500"/>
                                        <p:tgtEl>
                                          <p:spTgt spid="24"/>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28"/>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4" presetClass="entr" presetSubtype="16" fill="hold"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box(in)">
                                      <p:cBhvr>
                                        <p:cTn id="2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fld id="{6EA7BA5E-4115-4796-A8C9-4698036AB88B}" type="slidenum">
              <a:rPr lang="zh-CN" altLang="en-US" smtClean="0"/>
              <a:pPr>
                <a:defRPr/>
              </a:pPr>
              <a:t>20</a:t>
            </a:fld>
            <a:endParaRPr lang="zh-CN" altLang="en-US" dirty="0"/>
          </a:p>
        </p:txBody>
      </p:sp>
      <p:grpSp>
        <p:nvGrpSpPr>
          <p:cNvPr id="5" name="组合 114"/>
          <p:cNvGrpSpPr/>
          <p:nvPr/>
        </p:nvGrpSpPr>
        <p:grpSpPr>
          <a:xfrm>
            <a:off x="-540568" y="116632"/>
            <a:ext cx="6225040" cy="662730"/>
            <a:chOff x="-198275" y="3380765"/>
            <a:chExt cx="6225040" cy="662730"/>
          </a:xfrm>
        </p:grpSpPr>
        <p:grpSp>
          <p:nvGrpSpPr>
            <p:cNvPr id="6" name="组合 105"/>
            <p:cNvGrpSpPr/>
            <p:nvPr/>
          </p:nvGrpSpPr>
          <p:grpSpPr>
            <a:xfrm>
              <a:off x="-198275" y="3380765"/>
              <a:ext cx="6225040" cy="662730"/>
              <a:chOff x="-198275" y="3380765"/>
              <a:chExt cx="6225040" cy="662730"/>
            </a:xfrm>
          </p:grpSpPr>
          <p:sp>
            <p:nvSpPr>
              <p:cNvPr id="8"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9" name="TextBox 6"/>
              <p:cNvSpPr txBox="1">
                <a:spLocks noChangeArrowheads="1"/>
              </p:cNvSpPr>
              <p:nvPr/>
            </p:nvSpPr>
            <p:spPr bwMode="auto">
              <a:xfrm>
                <a:off x="-198275"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4.1 </a:t>
                </a:r>
                <a:r>
                  <a:rPr lang="zh-CN" altLang="en-US" sz="3600" b="1" dirty="0">
                    <a:latin typeface="Times New Roman" pitchFamily="18" charset="0"/>
                    <a:ea typeface="黑体" pitchFamily="49" charset="-122"/>
                  </a:rPr>
                  <a:t>字符串</a:t>
                </a:r>
                <a:endParaRPr lang="zh-CN" altLang="en-US" sz="3600" b="1" dirty="0">
                  <a:latin typeface="黑体" pitchFamily="49" charset="-122"/>
                  <a:ea typeface="黑体" pitchFamily="49" charset="-122"/>
                </a:endParaRPr>
              </a:p>
            </p:txBody>
          </p:sp>
        </p:grpSp>
        <p:pic>
          <p:nvPicPr>
            <p:cNvPr id="7" name="图片 6" descr="12.jpg"/>
            <p:cNvPicPr>
              <a:picLocks noChangeAspect="1"/>
            </p:cNvPicPr>
            <p:nvPr/>
          </p:nvPicPr>
          <p:blipFill>
            <a:blip r:embed="rId3" cstate="print"/>
            <a:stretch>
              <a:fillRect/>
            </a:stretch>
          </p:blipFill>
          <p:spPr>
            <a:xfrm>
              <a:off x="1115929" y="3530600"/>
              <a:ext cx="446172" cy="431048"/>
            </a:xfrm>
            <a:prstGeom prst="rect">
              <a:avLst/>
            </a:prstGeom>
          </p:spPr>
        </p:pic>
      </p:grpSp>
      <p:sp>
        <p:nvSpPr>
          <p:cNvPr id="11" name="文本占位符 32770"/>
          <p:cNvSpPr>
            <a:spLocks noGrp="1"/>
          </p:cNvSpPr>
          <p:nvPr>
            <p:ph idx="1"/>
          </p:nvPr>
        </p:nvSpPr>
        <p:spPr>
          <a:xfrm>
            <a:off x="591594" y="1340768"/>
            <a:ext cx="8229600" cy="4678451"/>
          </a:xfrm>
        </p:spPr>
        <p:txBody>
          <a:bodyPr anchor="t"/>
          <a:lstStyle/>
          <a:p>
            <a:pPr>
              <a:buClr>
                <a:srgbClr val="FF0000"/>
              </a:buClr>
              <a:buFont typeface="Wingdings" panose="05000000000000000000" pitchFamily="2" charset="2"/>
              <a:buChar char="n"/>
            </a:pPr>
            <a:r>
              <a:rPr lang="en-US" altLang="zh-CN" sz="2000" dirty="0"/>
              <a:t>split()</a:t>
            </a:r>
            <a:r>
              <a:rPr lang="zh-CN" altLang="en-US" sz="2000" dirty="0"/>
              <a:t>、</a:t>
            </a:r>
            <a:r>
              <a:rPr lang="en-US" altLang="zh-CN" sz="2000" dirty="0" err="1"/>
              <a:t>rsplit</a:t>
            </a:r>
            <a:r>
              <a:rPr lang="en-US" altLang="zh-CN" sz="2000" dirty="0"/>
              <a:t>()</a:t>
            </a:r>
            <a:r>
              <a:rPr lang="zh-CN" altLang="en-US" sz="2000" dirty="0"/>
              <a:t>、</a:t>
            </a:r>
            <a:r>
              <a:rPr lang="en-US" altLang="zh-CN" sz="2000" dirty="0"/>
              <a:t>partition()</a:t>
            </a:r>
            <a:r>
              <a:rPr lang="zh-CN" altLang="en-US" sz="2000" dirty="0"/>
              <a:t>、</a:t>
            </a:r>
            <a:r>
              <a:rPr lang="en-US" altLang="zh-CN" sz="2000" dirty="0" err="1"/>
              <a:t>rpartition</a:t>
            </a:r>
            <a:r>
              <a:rPr lang="en-US" altLang="zh-CN" sz="2000" dirty="0"/>
              <a:t>()</a:t>
            </a:r>
          </a:p>
          <a:p>
            <a:pPr>
              <a:spcBef>
                <a:spcPts val="600"/>
              </a:spcBef>
              <a:spcAft>
                <a:spcPts val="600"/>
              </a:spcAft>
              <a:buClr>
                <a:srgbClr val="FF0000"/>
              </a:buClr>
              <a:buFont typeface="Wingdings" panose="05000000000000000000" charset="0"/>
              <a:buChar char="ü"/>
            </a:pPr>
            <a:r>
              <a:rPr lang="en-US" altLang="zh-CN" sz="1800" b="1" dirty="0"/>
              <a:t>split()</a:t>
            </a:r>
            <a:r>
              <a:rPr lang="zh-CN" altLang="en-US" sz="1800" b="1" dirty="0"/>
              <a:t>和</a:t>
            </a:r>
            <a:r>
              <a:rPr lang="en-US" altLang="zh-CN" sz="1800" b="1" dirty="0" err="1"/>
              <a:t>rsplit</a:t>
            </a:r>
            <a:r>
              <a:rPr lang="en-US" altLang="zh-CN" sz="1800" b="1" dirty="0"/>
              <a:t>()</a:t>
            </a:r>
            <a:r>
              <a:rPr lang="zh-CN" altLang="en-US" sz="1800" b="1" dirty="0"/>
              <a:t>方法分别用来</a:t>
            </a:r>
            <a:r>
              <a:rPr lang="zh-CN" altLang="en-US" sz="1800" b="1" dirty="0">
                <a:solidFill>
                  <a:srgbClr val="FF0000"/>
                </a:solidFill>
              </a:rPr>
              <a:t>以指定字符为分隔符</a:t>
            </a:r>
            <a:r>
              <a:rPr lang="zh-CN" altLang="en-US" sz="1800" b="1" dirty="0"/>
              <a:t>，把当前字符串</a:t>
            </a:r>
            <a:r>
              <a:rPr lang="zh-CN" altLang="en-US" sz="1800" b="1" dirty="0">
                <a:solidFill>
                  <a:srgbClr val="FF0000"/>
                </a:solidFill>
              </a:rPr>
              <a:t>从左往右</a:t>
            </a:r>
            <a:r>
              <a:rPr lang="zh-CN" altLang="en-US" sz="1800" b="1" dirty="0"/>
              <a:t>或</a:t>
            </a:r>
            <a:r>
              <a:rPr lang="zh-CN" altLang="en-US" sz="1800" b="1" dirty="0">
                <a:solidFill>
                  <a:srgbClr val="FF0000"/>
                </a:solidFill>
              </a:rPr>
              <a:t>从右往左</a:t>
            </a:r>
            <a:r>
              <a:rPr lang="zh-CN" altLang="en-US" sz="1800" b="1" dirty="0"/>
              <a:t>分隔成</a:t>
            </a:r>
            <a:r>
              <a:rPr lang="zh-CN" altLang="en-US" sz="1800" b="1" dirty="0">
                <a:solidFill>
                  <a:srgbClr val="FF0000"/>
                </a:solidFill>
              </a:rPr>
              <a:t>多个</a:t>
            </a:r>
            <a:r>
              <a:rPr lang="zh-CN" altLang="en-US" sz="1800" b="1" dirty="0"/>
              <a:t>字符串，并返回包含分隔结果的列表；</a:t>
            </a:r>
          </a:p>
          <a:p>
            <a:pPr>
              <a:spcBef>
                <a:spcPts val="600"/>
              </a:spcBef>
              <a:spcAft>
                <a:spcPts val="600"/>
              </a:spcAft>
              <a:buClr>
                <a:srgbClr val="FF0000"/>
              </a:buClr>
              <a:buFont typeface="Wingdings" panose="05000000000000000000" charset="0"/>
              <a:buChar char="ü"/>
            </a:pPr>
            <a:r>
              <a:rPr lang="en-US" altLang="zh-CN" sz="1800" b="1" dirty="0"/>
              <a:t>partition()</a:t>
            </a:r>
            <a:r>
              <a:rPr lang="zh-CN" altLang="en-US" sz="1800" b="1" dirty="0"/>
              <a:t>和</a:t>
            </a:r>
            <a:r>
              <a:rPr lang="en-US" altLang="zh-CN" sz="1800" b="1" dirty="0" err="1"/>
              <a:t>rpartition</a:t>
            </a:r>
            <a:r>
              <a:rPr lang="en-US" altLang="zh-CN" sz="1800" b="1" dirty="0"/>
              <a:t>()</a:t>
            </a:r>
            <a:r>
              <a:rPr lang="zh-CN" altLang="en-US" sz="1800" b="1" dirty="0"/>
              <a:t>用来</a:t>
            </a:r>
            <a:r>
              <a:rPr lang="zh-CN" altLang="en-US" sz="1800" b="1" dirty="0">
                <a:solidFill>
                  <a:srgbClr val="FF0000"/>
                </a:solidFill>
              </a:rPr>
              <a:t>以指定字符串为分隔符</a:t>
            </a:r>
            <a:r>
              <a:rPr lang="zh-CN" altLang="en-US" sz="1800" b="1" dirty="0"/>
              <a:t>将原字符串分隔为</a:t>
            </a:r>
            <a:r>
              <a:rPr lang="en-US" altLang="zh-CN" sz="1800" b="1" dirty="0">
                <a:solidFill>
                  <a:srgbClr val="FF0000"/>
                </a:solidFill>
              </a:rPr>
              <a:t>3</a:t>
            </a:r>
            <a:r>
              <a:rPr lang="zh-CN" altLang="en-US" sz="1800" b="1" dirty="0">
                <a:solidFill>
                  <a:srgbClr val="FF0000"/>
                </a:solidFill>
              </a:rPr>
              <a:t>部分</a:t>
            </a:r>
            <a:r>
              <a:rPr lang="zh-CN" altLang="en-US" sz="1800" b="1" dirty="0"/>
              <a:t>，即分隔符前的字符串、分隔符字符串、分隔符后的字符串，如果指定的分隔符不在原字符串中，则返回原字符串和两个空字符串。</a:t>
            </a:r>
            <a:endParaRPr lang="zh-CN" altLang="en-US" sz="4400" b="1" dirty="0"/>
          </a:p>
        </p:txBody>
      </p:sp>
      <p:sp>
        <p:nvSpPr>
          <p:cNvPr id="12" name="文本占位符 33794"/>
          <p:cNvSpPr txBox="1">
            <a:spLocks/>
          </p:cNvSpPr>
          <p:nvPr/>
        </p:nvSpPr>
        <p:spPr bwMode="auto">
          <a:xfrm>
            <a:off x="1393296" y="3356992"/>
            <a:ext cx="8229600" cy="323755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905" indent="-344805">
              <a:spcBef>
                <a:spcPts val="0"/>
              </a:spcBef>
              <a:buSzPct val="70000"/>
              <a:buFont typeface="Arial" charset="0"/>
              <a:buNone/>
            </a:pPr>
            <a:r>
              <a:rPr lang="en-US" altLang="zh-CN" sz="1350" dirty="0">
                <a:latin typeface="Consolas" panose="020B0609020204030204" charset="0"/>
              </a:rPr>
              <a:t>&gt;&gt;&gt; s = "</a:t>
            </a:r>
            <a:r>
              <a:rPr lang="en-US" altLang="zh-CN" sz="1350" dirty="0" err="1">
                <a:latin typeface="Consolas" panose="020B0609020204030204" charset="0"/>
              </a:rPr>
              <a:t>apple,peach,banana,pear</a:t>
            </a:r>
            <a:r>
              <a:rPr lang="en-US" altLang="zh-CN" sz="1350" dirty="0">
                <a:latin typeface="Consolas" panose="020B0609020204030204" charset="0"/>
              </a:rPr>
              <a:t>"</a:t>
            </a:r>
          </a:p>
          <a:p>
            <a:pPr marL="1905" indent="-344805">
              <a:spcBef>
                <a:spcPts val="0"/>
              </a:spcBef>
              <a:buSzPct val="70000"/>
              <a:buFont typeface="Arial" charset="0"/>
              <a:buNone/>
            </a:pPr>
            <a:r>
              <a:rPr lang="en-US" altLang="zh-CN" sz="1350" dirty="0">
                <a:latin typeface="Consolas" panose="020B0609020204030204" charset="0"/>
              </a:rPr>
              <a:t>&gt;&gt;&gt; </a:t>
            </a:r>
            <a:r>
              <a:rPr lang="en-US" altLang="zh-CN" sz="1350" dirty="0" err="1">
                <a:latin typeface="Consolas" panose="020B0609020204030204" charset="0"/>
              </a:rPr>
              <a:t>s.split</a:t>
            </a:r>
            <a:r>
              <a:rPr lang="en-US" altLang="zh-CN" sz="1350" dirty="0">
                <a:latin typeface="Consolas" panose="020B0609020204030204" charset="0"/>
              </a:rPr>
              <a:t>(",")</a:t>
            </a:r>
          </a:p>
          <a:p>
            <a:pPr marL="1905" indent="-344805">
              <a:spcBef>
                <a:spcPts val="0"/>
              </a:spcBef>
              <a:buSzPct val="70000"/>
              <a:buFont typeface="Arial" charset="0"/>
              <a:buNone/>
            </a:pPr>
            <a:r>
              <a:rPr lang="en-US" altLang="zh-CN" sz="1350" dirty="0">
                <a:solidFill>
                  <a:srgbClr val="0000FF"/>
                </a:solidFill>
                <a:latin typeface="Consolas" panose="020B0609020204030204" charset="0"/>
              </a:rPr>
              <a:t>["apple", "peach", "banana", "pear"]</a:t>
            </a:r>
          </a:p>
          <a:p>
            <a:pPr marL="1905" indent="-344805">
              <a:spcBef>
                <a:spcPts val="0"/>
              </a:spcBef>
              <a:buSzPct val="70000"/>
              <a:buFont typeface="Arial" charset="0"/>
              <a:buNone/>
            </a:pPr>
            <a:r>
              <a:rPr lang="en-US" altLang="zh-CN" sz="1350" dirty="0">
                <a:latin typeface="Consolas" panose="020B0609020204030204" charset="0"/>
              </a:rPr>
              <a:t>&gt;&gt;&gt; </a:t>
            </a:r>
            <a:r>
              <a:rPr lang="en-US" altLang="zh-CN" sz="1350" dirty="0" err="1">
                <a:latin typeface="Consolas" panose="020B0609020204030204" charset="0"/>
              </a:rPr>
              <a:t>s.partition</a:t>
            </a:r>
            <a:r>
              <a:rPr lang="en-US" altLang="zh-CN" sz="1350" dirty="0">
                <a:latin typeface="Consolas" panose="020B0609020204030204" charset="0"/>
              </a:rPr>
              <a:t>(',')</a:t>
            </a:r>
          </a:p>
          <a:p>
            <a:pPr marL="1905" indent="-344805">
              <a:spcBef>
                <a:spcPts val="0"/>
              </a:spcBef>
              <a:buSzPct val="70000"/>
              <a:buFont typeface="Arial" charset="0"/>
              <a:buNone/>
            </a:pPr>
            <a:r>
              <a:rPr lang="en-US" altLang="zh-CN" sz="1350" dirty="0">
                <a:solidFill>
                  <a:srgbClr val="0000FF"/>
                </a:solidFill>
                <a:latin typeface="Consolas" panose="020B0609020204030204" charset="0"/>
              </a:rPr>
              <a:t>('apple', ',', '</a:t>
            </a:r>
            <a:r>
              <a:rPr lang="en-US" altLang="zh-CN" sz="1350" dirty="0" err="1">
                <a:solidFill>
                  <a:srgbClr val="0000FF"/>
                </a:solidFill>
                <a:latin typeface="Consolas" panose="020B0609020204030204" charset="0"/>
              </a:rPr>
              <a:t>peach,banana,pear</a:t>
            </a:r>
            <a:r>
              <a:rPr lang="en-US" altLang="zh-CN" sz="1350" dirty="0">
                <a:solidFill>
                  <a:srgbClr val="0000FF"/>
                </a:solidFill>
                <a:latin typeface="Consolas" panose="020B0609020204030204" charset="0"/>
              </a:rPr>
              <a:t>')</a:t>
            </a:r>
          </a:p>
          <a:p>
            <a:pPr marL="1905" indent="-344805">
              <a:spcBef>
                <a:spcPts val="0"/>
              </a:spcBef>
              <a:buSzPct val="70000"/>
              <a:buFont typeface="Arial" charset="0"/>
              <a:buNone/>
            </a:pPr>
            <a:r>
              <a:rPr lang="en-US" altLang="zh-CN" sz="1350" dirty="0">
                <a:latin typeface="Consolas" panose="020B0609020204030204" charset="0"/>
              </a:rPr>
              <a:t>&gt;&gt;&gt; </a:t>
            </a:r>
            <a:r>
              <a:rPr lang="en-US" altLang="zh-CN" sz="1350" dirty="0" err="1">
                <a:latin typeface="Consolas" panose="020B0609020204030204" charset="0"/>
              </a:rPr>
              <a:t>s.rpartition</a:t>
            </a:r>
            <a:r>
              <a:rPr lang="en-US" altLang="zh-CN" sz="1350" dirty="0">
                <a:latin typeface="Consolas" panose="020B0609020204030204" charset="0"/>
              </a:rPr>
              <a:t>(',')</a:t>
            </a:r>
          </a:p>
          <a:p>
            <a:pPr marL="1905" indent="-344805">
              <a:spcBef>
                <a:spcPts val="0"/>
              </a:spcBef>
              <a:buSzPct val="70000"/>
              <a:buFont typeface="Arial" charset="0"/>
              <a:buNone/>
            </a:pPr>
            <a:r>
              <a:rPr lang="en-US" altLang="zh-CN" sz="1350" dirty="0">
                <a:solidFill>
                  <a:srgbClr val="0000FF"/>
                </a:solidFill>
                <a:latin typeface="Consolas" panose="020B0609020204030204" charset="0"/>
              </a:rPr>
              <a:t>('</a:t>
            </a:r>
            <a:r>
              <a:rPr lang="en-US" altLang="zh-CN" sz="1350" dirty="0" err="1">
                <a:solidFill>
                  <a:srgbClr val="0000FF"/>
                </a:solidFill>
                <a:latin typeface="Consolas" panose="020B0609020204030204" charset="0"/>
              </a:rPr>
              <a:t>apple,peach,banana</a:t>
            </a:r>
            <a:r>
              <a:rPr lang="en-US" altLang="zh-CN" sz="1350" dirty="0">
                <a:solidFill>
                  <a:srgbClr val="0000FF"/>
                </a:solidFill>
                <a:latin typeface="Consolas" panose="020B0609020204030204" charset="0"/>
              </a:rPr>
              <a:t>', ',', 'pear')</a:t>
            </a:r>
          </a:p>
          <a:p>
            <a:pPr marL="1905" indent="-344805">
              <a:spcBef>
                <a:spcPts val="0"/>
              </a:spcBef>
              <a:buSzPct val="70000"/>
              <a:buFont typeface="Arial" charset="0"/>
              <a:buNone/>
            </a:pPr>
            <a:r>
              <a:rPr lang="en-US" altLang="zh-CN" sz="1350" dirty="0">
                <a:latin typeface="Consolas" panose="020B0609020204030204" charset="0"/>
              </a:rPr>
              <a:t>&gt;&gt;&gt; </a:t>
            </a:r>
            <a:r>
              <a:rPr lang="en-US" altLang="zh-CN" sz="1350" dirty="0" err="1">
                <a:latin typeface="Consolas" panose="020B0609020204030204" charset="0"/>
              </a:rPr>
              <a:t>s.rpartition</a:t>
            </a:r>
            <a:r>
              <a:rPr lang="en-US" altLang="zh-CN" sz="1350" dirty="0">
                <a:latin typeface="Consolas" panose="020B0609020204030204" charset="0"/>
              </a:rPr>
              <a:t>('banana')</a:t>
            </a:r>
          </a:p>
          <a:p>
            <a:pPr marL="1905" indent="-344805">
              <a:spcBef>
                <a:spcPts val="0"/>
              </a:spcBef>
              <a:buSzPct val="70000"/>
              <a:buFont typeface="Arial" charset="0"/>
              <a:buNone/>
            </a:pPr>
            <a:r>
              <a:rPr lang="en-US" altLang="zh-CN" sz="1350" dirty="0">
                <a:solidFill>
                  <a:srgbClr val="0000FF"/>
                </a:solidFill>
                <a:latin typeface="Consolas" panose="020B0609020204030204" charset="0"/>
              </a:rPr>
              <a:t>('</a:t>
            </a:r>
            <a:r>
              <a:rPr lang="en-US" altLang="zh-CN" sz="1350" dirty="0" err="1">
                <a:solidFill>
                  <a:srgbClr val="0000FF"/>
                </a:solidFill>
                <a:latin typeface="Consolas" panose="020B0609020204030204" charset="0"/>
              </a:rPr>
              <a:t>apple,peach</a:t>
            </a:r>
            <a:r>
              <a:rPr lang="en-US" altLang="zh-CN" sz="1350" dirty="0">
                <a:solidFill>
                  <a:srgbClr val="0000FF"/>
                </a:solidFill>
                <a:latin typeface="Consolas" panose="020B0609020204030204" charset="0"/>
              </a:rPr>
              <a:t>,', 'banana', ',pear')</a:t>
            </a:r>
          </a:p>
          <a:p>
            <a:pPr marL="1905" indent="-344805">
              <a:spcBef>
                <a:spcPts val="0"/>
              </a:spcBef>
              <a:buSzPct val="70000"/>
              <a:buFont typeface="Arial" charset="0"/>
              <a:buNone/>
            </a:pPr>
            <a:r>
              <a:rPr lang="en-US" altLang="zh-CN" sz="1350" dirty="0">
                <a:latin typeface="Consolas" panose="020B0609020204030204" charset="0"/>
              </a:rPr>
              <a:t>&gt;&gt;&gt; s = "2020-5-20"</a:t>
            </a:r>
          </a:p>
          <a:p>
            <a:pPr marL="1905" indent="-344805">
              <a:spcBef>
                <a:spcPts val="0"/>
              </a:spcBef>
              <a:buSzPct val="70000"/>
              <a:buFont typeface="Arial" charset="0"/>
              <a:buNone/>
            </a:pPr>
            <a:r>
              <a:rPr lang="en-US" altLang="zh-CN" sz="1350" dirty="0">
                <a:latin typeface="Consolas" panose="020B0609020204030204" charset="0"/>
              </a:rPr>
              <a:t>&gt;&gt;&gt; t = </a:t>
            </a:r>
            <a:r>
              <a:rPr lang="en-US" altLang="zh-CN" sz="1350" dirty="0" err="1">
                <a:latin typeface="Consolas" panose="020B0609020204030204" charset="0"/>
              </a:rPr>
              <a:t>s.split</a:t>
            </a:r>
            <a:r>
              <a:rPr lang="en-US" altLang="zh-CN" sz="1350" dirty="0">
                <a:latin typeface="Consolas" panose="020B0609020204030204" charset="0"/>
              </a:rPr>
              <a:t>("-")</a:t>
            </a:r>
          </a:p>
          <a:p>
            <a:pPr marL="1905" indent="-344805">
              <a:spcBef>
                <a:spcPts val="0"/>
              </a:spcBef>
              <a:buSzPct val="70000"/>
              <a:buFont typeface="Arial" charset="0"/>
              <a:buNone/>
            </a:pPr>
            <a:r>
              <a:rPr lang="en-US" altLang="zh-CN" sz="1350" dirty="0">
                <a:latin typeface="Consolas" panose="020B0609020204030204" charset="0"/>
              </a:rPr>
              <a:t>&gt;&gt;&gt; print(t)</a:t>
            </a:r>
          </a:p>
          <a:p>
            <a:pPr marL="1905" indent="-344805">
              <a:spcBef>
                <a:spcPts val="0"/>
              </a:spcBef>
              <a:buSzPct val="70000"/>
              <a:buFont typeface="Arial" charset="0"/>
              <a:buNone/>
            </a:pPr>
            <a:r>
              <a:rPr lang="en-US" altLang="zh-CN" sz="1350" dirty="0">
                <a:solidFill>
                  <a:srgbClr val="0000FF"/>
                </a:solidFill>
                <a:latin typeface="Consolas" panose="020B0609020204030204" charset="0"/>
              </a:rPr>
              <a:t>['2020', ‘5', ‘20']</a:t>
            </a:r>
          </a:p>
          <a:p>
            <a:pPr marL="1905" indent="-344805">
              <a:spcBef>
                <a:spcPts val="0"/>
              </a:spcBef>
              <a:buSzPct val="70000"/>
              <a:buFont typeface="Arial" charset="0"/>
              <a:buNone/>
            </a:pPr>
            <a:r>
              <a:rPr lang="en-US" altLang="zh-CN" sz="1350" dirty="0">
                <a:latin typeface="Consolas" panose="020B0609020204030204" charset="0"/>
              </a:rPr>
              <a:t>&gt;&gt;&gt; print(list(map(</a:t>
            </a:r>
            <a:r>
              <a:rPr lang="en-US" altLang="zh-CN" sz="1350" dirty="0" err="1">
                <a:latin typeface="Consolas" panose="020B0609020204030204" charset="0"/>
              </a:rPr>
              <a:t>int</a:t>
            </a:r>
            <a:r>
              <a:rPr lang="en-US" altLang="zh-CN" sz="1350" dirty="0">
                <a:latin typeface="Consolas" panose="020B0609020204030204" charset="0"/>
              </a:rPr>
              <a:t>, t)))</a:t>
            </a:r>
          </a:p>
          <a:p>
            <a:pPr marL="1905" indent="-344805">
              <a:spcBef>
                <a:spcPts val="0"/>
              </a:spcBef>
              <a:buSzPct val="70000"/>
              <a:buFont typeface="Arial" charset="0"/>
              <a:buNone/>
            </a:pPr>
            <a:r>
              <a:rPr lang="en-US" altLang="zh-CN" sz="1350" dirty="0">
                <a:solidFill>
                  <a:srgbClr val="0000FF"/>
                </a:solidFill>
                <a:latin typeface="Consolas" panose="020B0609020204030204" charset="0"/>
              </a:rPr>
              <a:t>[2020, 5, 20]</a:t>
            </a:r>
          </a:p>
        </p:txBody>
      </p:sp>
      <p:sp>
        <p:nvSpPr>
          <p:cNvPr id="13" name="线形标注 2 12"/>
          <p:cNvSpPr/>
          <p:nvPr/>
        </p:nvSpPr>
        <p:spPr>
          <a:xfrm>
            <a:off x="6372200" y="3933056"/>
            <a:ext cx="1045552" cy="329861"/>
          </a:xfrm>
          <a:prstGeom prst="borderCallout2">
            <a:avLst>
              <a:gd name="adj1" fmla="val 59740"/>
              <a:gd name="adj2" fmla="val 592"/>
              <a:gd name="adj3" fmla="val 56709"/>
              <a:gd name="adj4" fmla="val -16674"/>
              <a:gd name="adj5" fmla="val 56072"/>
              <a:gd name="adj6" fmla="val -288235"/>
            </a:avLst>
          </a:prstGeom>
          <a:solidFill>
            <a:srgbClr val="FFFF00"/>
          </a:solidFill>
          <a:ln>
            <a:solidFill>
              <a:srgbClr val="FF0000"/>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zh-CN" altLang="en-US" sz="1400" noProof="1">
                <a:solidFill>
                  <a:srgbClr val="FF0000"/>
                </a:solidFill>
              </a:rPr>
              <a:t>分隔符</a:t>
            </a:r>
          </a:p>
        </p:txBody>
      </p:sp>
      <p:sp>
        <p:nvSpPr>
          <p:cNvPr id="14" name="文本框 13"/>
          <p:cNvSpPr txBox="1"/>
          <p:nvPr/>
        </p:nvSpPr>
        <p:spPr>
          <a:xfrm>
            <a:off x="323528" y="908720"/>
            <a:ext cx="5652628" cy="523220"/>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800" b="1" dirty="0">
                <a:latin typeface="Times New Roman" panose="02020603050405020304" pitchFamily="18" charset="0"/>
                <a:ea typeface="仿宋" panose="02010609060101010101" pitchFamily="49" charset="-122"/>
              </a:rPr>
              <a:t>4.1.3 </a:t>
            </a:r>
            <a:r>
              <a:rPr lang="zh-CN" altLang="en-US" sz="2800" b="1" dirty="0">
                <a:latin typeface="Times New Roman" panose="02020603050405020304" pitchFamily="18" charset="0"/>
                <a:ea typeface="仿宋" panose="02010609060101010101" pitchFamily="49" charset="-122"/>
              </a:rPr>
              <a:t>字符串常用方法</a:t>
            </a:r>
            <a:endParaRPr lang="en-US" altLang="zh-CN" sz="2800" b="1" dirty="0">
              <a:ea typeface="仿宋" panose="02010609060101010101" pitchFamily="49" charset="-122"/>
            </a:endParaRPr>
          </a:p>
        </p:txBody>
      </p:sp>
    </p:spTree>
    <p:extLst>
      <p:ext uri="{BB962C8B-B14F-4D97-AF65-F5344CB8AC3E}">
        <p14:creationId xmlns:p14="http://schemas.microsoft.com/office/powerpoint/2010/main" val="3758770042"/>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1" end="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xEl>
                                              <p:pRg st="3" end="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anim calcmode="lin" valueType="num">
                                      <p:cBhvr additive="base">
                                        <p:cTn id="33" dur="500" fill="hold"/>
                                        <p:tgtEl>
                                          <p:spTgt spid="13"/>
                                        </p:tgtEl>
                                        <p:attrNameLst>
                                          <p:attrName>ppt_x</p:attrName>
                                        </p:attrNameLst>
                                      </p:cBhvr>
                                      <p:tavLst>
                                        <p:tav tm="0">
                                          <p:val>
                                            <p:strVal val="#ppt_x"/>
                                          </p:val>
                                        </p:tav>
                                        <p:tav tm="100000">
                                          <p:val>
                                            <p:strVal val="#ppt_x"/>
                                          </p:val>
                                        </p:tav>
                                      </p:tavLst>
                                    </p:anim>
                                    <p:anim calcmode="lin" valueType="num">
                                      <p:cBhvr additive="base">
                                        <p:cTn id="3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2">
                                            <p:txEl>
                                              <p:pRg st="5" end="5"/>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2">
                                            <p:txEl>
                                              <p:pRg st="6" end="6"/>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2">
                                            <p:txEl>
                                              <p:pRg st="7" end="7"/>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2">
                                            <p:txEl>
                                              <p:pRg st="8" end="8"/>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2">
                                            <p:txEl>
                                              <p:pRg st="9" end="9"/>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2">
                                            <p:txEl>
                                              <p:pRg st="10" end="10"/>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2">
                                            <p:txEl>
                                              <p:pRg st="11" end="11"/>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2">
                                            <p:txEl>
                                              <p:pRg st="12" end="12"/>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2">
                                            <p:txEl>
                                              <p:pRg st="13" end="13"/>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2">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fld id="{6EA7BA5E-4115-4796-A8C9-4698036AB88B}" type="slidenum">
              <a:rPr lang="zh-CN" altLang="en-US" smtClean="0"/>
              <a:pPr>
                <a:defRPr/>
              </a:pPr>
              <a:t>21</a:t>
            </a:fld>
            <a:endParaRPr lang="zh-CN" altLang="en-US" dirty="0"/>
          </a:p>
        </p:txBody>
      </p:sp>
      <p:grpSp>
        <p:nvGrpSpPr>
          <p:cNvPr id="5" name="组合 114"/>
          <p:cNvGrpSpPr/>
          <p:nvPr/>
        </p:nvGrpSpPr>
        <p:grpSpPr>
          <a:xfrm>
            <a:off x="-540568" y="116632"/>
            <a:ext cx="6225040" cy="662730"/>
            <a:chOff x="-198275" y="3380765"/>
            <a:chExt cx="6225040" cy="662730"/>
          </a:xfrm>
        </p:grpSpPr>
        <p:grpSp>
          <p:nvGrpSpPr>
            <p:cNvPr id="6" name="组合 105"/>
            <p:cNvGrpSpPr/>
            <p:nvPr/>
          </p:nvGrpSpPr>
          <p:grpSpPr>
            <a:xfrm>
              <a:off x="-198275" y="3380765"/>
              <a:ext cx="6225040" cy="662730"/>
              <a:chOff x="-198275" y="3380765"/>
              <a:chExt cx="6225040" cy="662730"/>
            </a:xfrm>
          </p:grpSpPr>
          <p:sp>
            <p:nvSpPr>
              <p:cNvPr id="8"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9" name="TextBox 6"/>
              <p:cNvSpPr txBox="1">
                <a:spLocks noChangeArrowheads="1"/>
              </p:cNvSpPr>
              <p:nvPr/>
            </p:nvSpPr>
            <p:spPr bwMode="auto">
              <a:xfrm>
                <a:off x="-198275"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solidFill>
                      <a:srgbClr val="FFC000"/>
                    </a:solidFill>
                    <a:latin typeface="Times New Roman" pitchFamily="18" charset="0"/>
                    <a:ea typeface="黑体" pitchFamily="49" charset="-122"/>
                  </a:rPr>
                  <a:t>4.1 </a:t>
                </a:r>
                <a:r>
                  <a:rPr lang="zh-CN" altLang="en-US" sz="3600" b="1" dirty="0">
                    <a:solidFill>
                      <a:srgbClr val="FFC000"/>
                    </a:solidFill>
                    <a:latin typeface="Times New Roman" pitchFamily="18" charset="0"/>
                    <a:ea typeface="黑体" pitchFamily="49" charset="-122"/>
                  </a:rPr>
                  <a:t>字符串</a:t>
                </a:r>
                <a:endParaRPr lang="zh-CN" altLang="en-US" sz="3600" b="1" dirty="0">
                  <a:solidFill>
                    <a:srgbClr val="FFC000"/>
                  </a:solidFill>
                  <a:latin typeface="黑体" pitchFamily="49" charset="-122"/>
                  <a:ea typeface="黑体" pitchFamily="49" charset="-122"/>
                </a:endParaRPr>
              </a:p>
            </p:txBody>
          </p:sp>
        </p:grpSp>
        <p:pic>
          <p:nvPicPr>
            <p:cNvPr id="7" name="图片 6" descr="12.jpg"/>
            <p:cNvPicPr>
              <a:picLocks noChangeAspect="1"/>
            </p:cNvPicPr>
            <p:nvPr/>
          </p:nvPicPr>
          <p:blipFill>
            <a:blip r:embed="rId2" cstate="print"/>
            <a:stretch>
              <a:fillRect/>
            </a:stretch>
          </p:blipFill>
          <p:spPr>
            <a:xfrm>
              <a:off x="1115929" y="3530600"/>
              <a:ext cx="446172" cy="431048"/>
            </a:xfrm>
            <a:prstGeom prst="rect">
              <a:avLst/>
            </a:prstGeom>
          </p:spPr>
        </p:pic>
      </p:grpSp>
      <p:sp>
        <p:nvSpPr>
          <p:cNvPr id="11" name="文本占位符 35842"/>
          <p:cNvSpPr>
            <a:spLocks noGrp="1"/>
          </p:cNvSpPr>
          <p:nvPr>
            <p:ph idx="1"/>
          </p:nvPr>
        </p:nvSpPr>
        <p:spPr>
          <a:xfrm>
            <a:off x="914400" y="1466880"/>
            <a:ext cx="8229600" cy="4678451"/>
          </a:xfrm>
        </p:spPr>
        <p:txBody>
          <a:bodyPr anchor="t"/>
          <a:lstStyle/>
          <a:p>
            <a:pPr>
              <a:lnSpc>
                <a:spcPct val="80000"/>
              </a:lnSpc>
              <a:buClr>
                <a:srgbClr val="FF0000"/>
              </a:buClr>
              <a:buSzPct val="70000"/>
              <a:buFont typeface="Wingdings" panose="05000000000000000000" charset="0"/>
              <a:buChar char=""/>
            </a:pPr>
            <a:r>
              <a:rPr lang="en-US" altLang="zh-CN" sz="2400" noProof="1"/>
              <a:t>split()</a:t>
            </a:r>
            <a:r>
              <a:rPr lang="zh-CN" altLang="en-US" sz="2400" noProof="1"/>
              <a:t>和</a:t>
            </a:r>
            <a:r>
              <a:rPr lang="en-US" altLang="zh-CN" sz="2400" noProof="1"/>
              <a:t>rsplit()</a:t>
            </a:r>
            <a:r>
              <a:rPr lang="zh-CN" altLang="en-US" sz="2400" noProof="1"/>
              <a:t>方法如果不指定分隔符，则字符串中的任何空白符号（包括空格、换行符、制表符等）都被认为是分隔符，返回包含最终分隔符的列表</a:t>
            </a:r>
            <a:endParaRPr lang="en-US" altLang="zh-CN" sz="2400" noProof="1"/>
          </a:p>
          <a:p>
            <a:pPr>
              <a:lnSpc>
                <a:spcPct val="80000"/>
              </a:lnSpc>
              <a:buClr>
                <a:srgbClr val="FF0000"/>
              </a:buClr>
              <a:buSzPct val="70000"/>
              <a:buFont typeface="Wingdings" panose="05000000000000000000" charset="0"/>
              <a:buChar char=""/>
            </a:pPr>
            <a:r>
              <a:rPr lang="en-US" altLang="zh-CN" sz="2400" noProof="1"/>
              <a:t>split()</a:t>
            </a:r>
            <a:r>
              <a:rPr lang="zh-CN" altLang="en-US" sz="2400" noProof="1"/>
              <a:t>和</a:t>
            </a:r>
            <a:r>
              <a:rPr lang="en-US" altLang="zh-CN" sz="2400" noProof="1"/>
              <a:t>rsplit()</a:t>
            </a:r>
            <a:r>
              <a:rPr lang="zh-CN" altLang="en-US" sz="2400" noProof="1"/>
              <a:t>方法还允许指定最大分割次数。</a:t>
            </a:r>
          </a:p>
          <a:p>
            <a:pPr marL="1905" indent="-344805">
              <a:lnSpc>
                <a:spcPct val="80000"/>
              </a:lnSpc>
              <a:buSzPct val="70000"/>
              <a:buNone/>
            </a:pPr>
            <a:endParaRPr lang="en-US" altLang="zh-CN" sz="1350" noProof="1">
              <a:latin typeface="Consolas" panose="020B0609020204030204" charset="0"/>
              <a:ea typeface="+mn-ea"/>
            </a:endParaRPr>
          </a:p>
          <a:p>
            <a:pPr marL="1905" indent="-344805">
              <a:lnSpc>
                <a:spcPct val="80000"/>
              </a:lnSpc>
              <a:buSzPct val="70000"/>
              <a:buNone/>
            </a:pPr>
            <a:r>
              <a:rPr lang="en-US" altLang="zh-CN" sz="1800" noProof="1">
                <a:latin typeface="Consolas" panose="020B0609020204030204" charset="0"/>
                <a:ea typeface="+mn-ea"/>
              </a:rPr>
              <a:t>&gt;&gt;&gt; s = '\n\nhello\t\t world \n\n\n My name is Python   '</a:t>
            </a:r>
          </a:p>
          <a:p>
            <a:pPr marL="1905" indent="-344805">
              <a:lnSpc>
                <a:spcPct val="80000"/>
              </a:lnSpc>
              <a:buSzPct val="70000"/>
              <a:buNone/>
            </a:pPr>
            <a:r>
              <a:rPr lang="en-US" altLang="zh-CN" sz="1800" noProof="1">
                <a:latin typeface="Consolas" panose="020B0609020204030204" charset="0"/>
                <a:ea typeface="+mn-ea"/>
              </a:rPr>
              <a:t>&gt;&gt;&gt; s.split(None, 1)</a:t>
            </a:r>
          </a:p>
          <a:p>
            <a:pPr marL="1905" indent="-344805">
              <a:lnSpc>
                <a:spcPct val="80000"/>
              </a:lnSpc>
              <a:buSzPct val="70000"/>
              <a:buNone/>
            </a:pPr>
            <a:r>
              <a:rPr lang="en-US" altLang="zh-CN" sz="1800" noProof="1">
                <a:solidFill>
                  <a:srgbClr val="0000FF"/>
                </a:solidFill>
                <a:latin typeface="Consolas" panose="020B0609020204030204" charset="0"/>
                <a:ea typeface="+mn-ea"/>
              </a:rPr>
              <a:t>['hello', 'world \n\n\n My name is </a:t>
            </a:r>
            <a:r>
              <a:rPr lang="en-US" altLang="zh-CN" sz="1800" noProof="1">
                <a:latin typeface="Consolas" panose="020B0609020204030204" charset="0"/>
              </a:rPr>
              <a:t>Python</a:t>
            </a:r>
            <a:r>
              <a:rPr lang="en-US" altLang="zh-CN" sz="1800" noProof="1">
                <a:solidFill>
                  <a:srgbClr val="0000FF"/>
                </a:solidFill>
                <a:latin typeface="Consolas" panose="020B0609020204030204" charset="0"/>
                <a:ea typeface="+mn-ea"/>
              </a:rPr>
              <a:t>   ']</a:t>
            </a:r>
          </a:p>
          <a:p>
            <a:pPr marL="1905" indent="-344805">
              <a:lnSpc>
                <a:spcPct val="80000"/>
              </a:lnSpc>
              <a:buSzPct val="70000"/>
              <a:buNone/>
            </a:pPr>
            <a:r>
              <a:rPr lang="en-US" altLang="zh-CN" sz="1800" noProof="1">
                <a:latin typeface="Consolas" panose="020B0609020204030204" charset="0"/>
                <a:ea typeface="+mn-ea"/>
              </a:rPr>
              <a:t>&gt;&gt;&gt; s.rsplit(None, 1)</a:t>
            </a:r>
          </a:p>
          <a:p>
            <a:pPr marL="1905" indent="-344805">
              <a:lnSpc>
                <a:spcPct val="80000"/>
              </a:lnSpc>
              <a:buSzPct val="70000"/>
              <a:buNone/>
            </a:pPr>
            <a:r>
              <a:rPr lang="en-US" altLang="zh-CN" sz="1800" noProof="1">
                <a:solidFill>
                  <a:srgbClr val="0000FF"/>
                </a:solidFill>
                <a:latin typeface="Consolas" panose="020B0609020204030204" charset="0"/>
                <a:ea typeface="+mn-ea"/>
              </a:rPr>
              <a:t>['\n\nhello\t\t world \n\n\n My name is', </a:t>
            </a:r>
            <a:r>
              <a:rPr lang="en-US" altLang="zh-CN" sz="1800" noProof="1">
                <a:solidFill>
                  <a:srgbClr val="0000FF"/>
                </a:solidFill>
                <a:latin typeface="Consolas" panose="020B0609020204030204" charset="0"/>
              </a:rPr>
              <a:t>'Python</a:t>
            </a:r>
            <a:r>
              <a:rPr lang="en-US" altLang="zh-CN" sz="1800" noProof="1">
                <a:solidFill>
                  <a:srgbClr val="0000FF"/>
                </a:solidFill>
                <a:latin typeface="Consolas" panose="020B0609020204030204" charset="0"/>
                <a:ea typeface="+mn-ea"/>
              </a:rPr>
              <a:t>']</a:t>
            </a:r>
          </a:p>
          <a:p>
            <a:pPr marL="1905" indent="-344805">
              <a:lnSpc>
                <a:spcPct val="80000"/>
              </a:lnSpc>
              <a:buSzPct val="70000"/>
              <a:buNone/>
            </a:pPr>
            <a:r>
              <a:rPr lang="en-US" altLang="zh-CN" sz="1800" noProof="1">
                <a:latin typeface="Consolas" panose="020B0609020204030204" charset="0"/>
                <a:ea typeface="+mn-ea"/>
              </a:rPr>
              <a:t>&gt;&gt;&gt; s.split(None, 2)</a:t>
            </a:r>
          </a:p>
          <a:p>
            <a:pPr marL="1905" indent="-344805">
              <a:lnSpc>
                <a:spcPct val="80000"/>
              </a:lnSpc>
              <a:buSzPct val="70000"/>
              <a:buNone/>
            </a:pPr>
            <a:r>
              <a:rPr lang="en-US" altLang="zh-CN" sz="1800" noProof="1">
                <a:solidFill>
                  <a:srgbClr val="0000FF"/>
                </a:solidFill>
                <a:latin typeface="Consolas" panose="020B0609020204030204" charset="0"/>
                <a:ea typeface="+mn-ea"/>
              </a:rPr>
              <a:t>['hello', 'world', 'My name is </a:t>
            </a:r>
            <a:r>
              <a:rPr lang="en-US" altLang="zh-CN" sz="1800" noProof="1">
                <a:solidFill>
                  <a:srgbClr val="0000FF"/>
                </a:solidFill>
                <a:latin typeface="Consolas" panose="020B0609020204030204" charset="0"/>
              </a:rPr>
              <a:t>Python</a:t>
            </a:r>
            <a:r>
              <a:rPr lang="en-US" altLang="zh-CN" sz="1800" noProof="1">
                <a:solidFill>
                  <a:srgbClr val="0000FF"/>
                </a:solidFill>
                <a:latin typeface="Consolas" panose="020B0609020204030204" charset="0"/>
                <a:ea typeface="+mn-ea"/>
              </a:rPr>
              <a:t>   ']</a:t>
            </a:r>
          </a:p>
          <a:p>
            <a:pPr marL="1905" indent="-344805">
              <a:lnSpc>
                <a:spcPct val="80000"/>
              </a:lnSpc>
              <a:buSzPct val="70000"/>
              <a:buNone/>
            </a:pPr>
            <a:r>
              <a:rPr lang="en-US" altLang="zh-CN" sz="1800" noProof="1">
                <a:latin typeface="Consolas" panose="020B0609020204030204" charset="0"/>
                <a:ea typeface="+mn-ea"/>
              </a:rPr>
              <a:t>&gt;&gt;&gt; s.rsplit(None, 2)</a:t>
            </a:r>
          </a:p>
          <a:p>
            <a:pPr marL="1905" indent="-344805">
              <a:lnSpc>
                <a:spcPct val="80000"/>
              </a:lnSpc>
              <a:buSzPct val="70000"/>
              <a:buNone/>
            </a:pPr>
            <a:r>
              <a:rPr lang="en-US" altLang="zh-CN" sz="1800" noProof="1">
                <a:solidFill>
                  <a:srgbClr val="0000FF"/>
                </a:solidFill>
                <a:latin typeface="Consolas" panose="020B0609020204030204" charset="0"/>
                <a:ea typeface="+mn-ea"/>
              </a:rPr>
              <a:t>['\n\nhello\t\t world \n\n\n My name', 'is', </a:t>
            </a:r>
            <a:r>
              <a:rPr lang="en-US" altLang="zh-CN" sz="1800" noProof="1">
                <a:solidFill>
                  <a:srgbClr val="0000FF"/>
                </a:solidFill>
                <a:latin typeface="Consolas" panose="020B0609020204030204" charset="0"/>
              </a:rPr>
              <a:t>'Python</a:t>
            </a:r>
            <a:r>
              <a:rPr lang="en-US" altLang="zh-CN" sz="1800" noProof="1">
                <a:solidFill>
                  <a:srgbClr val="0000FF"/>
                </a:solidFill>
                <a:latin typeface="Consolas" panose="020B0609020204030204" charset="0"/>
                <a:ea typeface="+mn-ea"/>
              </a:rPr>
              <a:t>']</a:t>
            </a:r>
          </a:p>
          <a:p>
            <a:pPr marL="1905" indent="-344805">
              <a:lnSpc>
                <a:spcPct val="80000"/>
              </a:lnSpc>
              <a:buSzPct val="70000"/>
              <a:buNone/>
            </a:pPr>
            <a:r>
              <a:rPr lang="en-US" altLang="zh-CN" sz="1800" noProof="1">
                <a:latin typeface="Consolas" panose="020B0609020204030204" charset="0"/>
                <a:ea typeface="+mn-ea"/>
              </a:rPr>
              <a:t>&gt;&gt;&gt; s.split(maxsplit=6)</a:t>
            </a:r>
          </a:p>
          <a:p>
            <a:pPr marL="1905" indent="-344805">
              <a:lnSpc>
                <a:spcPct val="80000"/>
              </a:lnSpc>
              <a:buSzPct val="70000"/>
              <a:buNone/>
            </a:pPr>
            <a:r>
              <a:rPr lang="en-US" altLang="zh-CN" sz="1800" noProof="1">
                <a:solidFill>
                  <a:srgbClr val="0000FF"/>
                </a:solidFill>
                <a:latin typeface="Consolas" panose="020B0609020204030204" charset="0"/>
                <a:ea typeface="+mn-ea"/>
              </a:rPr>
              <a:t>['hello', 'world', 'My', 'name', 'is', </a:t>
            </a:r>
            <a:r>
              <a:rPr lang="en-US" altLang="zh-CN" sz="1800" noProof="1">
                <a:solidFill>
                  <a:srgbClr val="0000FF"/>
                </a:solidFill>
                <a:latin typeface="Consolas" panose="020B0609020204030204" charset="0"/>
              </a:rPr>
              <a:t>'Python</a:t>
            </a:r>
            <a:r>
              <a:rPr lang="en-US" altLang="zh-CN" sz="1800" noProof="1">
                <a:solidFill>
                  <a:srgbClr val="0000FF"/>
                </a:solidFill>
                <a:latin typeface="Consolas" panose="020B0609020204030204" charset="0"/>
                <a:ea typeface="+mn-ea"/>
              </a:rPr>
              <a:t>']</a:t>
            </a:r>
          </a:p>
          <a:p>
            <a:pPr marL="1905" indent="-344805">
              <a:lnSpc>
                <a:spcPct val="80000"/>
              </a:lnSpc>
              <a:buSzPct val="70000"/>
              <a:buNone/>
            </a:pPr>
            <a:r>
              <a:rPr lang="en-US" altLang="zh-CN" sz="1800" noProof="1">
                <a:latin typeface="Consolas" panose="020B0609020204030204" charset="0"/>
                <a:ea typeface="+mn-ea"/>
              </a:rPr>
              <a:t>&gt;&gt;&gt; s.split(maxsplit=100)   #</a:t>
            </a:r>
            <a:r>
              <a:rPr lang="zh-CN" altLang="en-US" sz="1800" noProof="1">
                <a:latin typeface="Consolas" panose="020B0609020204030204" charset="0"/>
                <a:ea typeface="+mn-ea"/>
              </a:rPr>
              <a:t>最大分隔次数大于可分隔次数时无效</a:t>
            </a:r>
          </a:p>
          <a:p>
            <a:pPr marL="1905" indent="-344805">
              <a:lnSpc>
                <a:spcPct val="80000"/>
              </a:lnSpc>
              <a:buSzPct val="70000"/>
              <a:buNone/>
            </a:pPr>
            <a:r>
              <a:rPr lang="en-US" altLang="zh-CN" sz="1800" noProof="1">
                <a:solidFill>
                  <a:srgbClr val="0000FF"/>
                </a:solidFill>
                <a:latin typeface="Consolas" panose="020B0609020204030204" charset="0"/>
                <a:ea typeface="+mn-ea"/>
              </a:rPr>
              <a:t>['hello', 'world', 'My', 'name', 'is', </a:t>
            </a:r>
            <a:r>
              <a:rPr lang="en-US" altLang="zh-CN" sz="1800" noProof="1">
                <a:solidFill>
                  <a:srgbClr val="0000FF"/>
                </a:solidFill>
                <a:latin typeface="Consolas" panose="020B0609020204030204" charset="0"/>
              </a:rPr>
              <a:t>'Python</a:t>
            </a:r>
            <a:r>
              <a:rPr lang="en-US" altLang="zh-CN" sz="1800" noProof="1">
                <a:solidFill>
                  <a:srgbClr val="0000FF"/>
                </a:solidFill>
                <a:latin typeface="Consolas" panose="020B0609020204030204" charset="0"/>
                <a:ea typeface="+mn-ea"/>
              </a:rPr>
              <a:t>']</a:t>
            </a:r>
          </a:p>
        </p:txBody>
      </p:sp>
      <p:sp>
        <p:nvSpPr>
          <p:cNvPr id="12" name="文本框 11"/>
          <p:cNvSpPr txBox="1"/>
          <p:nvPr/>
        </p:nvSpPr>
        <p:spPr>
          <a:xfrm>
            <a:off x="323528" y="908720"/>
            <a:ext cx="5652628" cy="523220"/>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800" b="1" dirty="0">
                <a:latin typeface="Times New Roman" panose="02020603050405020304" pitchFamily="18" charset="0"/>
                <a:ea typeface="仿宋" panose="02010609060101010101" pitchFamily="49" charset="-122"/>
              </a:rPr>
              <a:t>4.1.3 </a:t>
            </a:r>
            <a:r>
              <a:rPr lang="zh-CN" altLang="en-US" sz="2800" b="1" dirty="0">
                <a:latin typeface="Times New Roman" panose="02020603050405020304" pitchFamily="18" charset="0"/>
                <a:ea typeface="仿宋" panose="02010609060101010101" pitchFamily="49" charset="-122"/>
              </a:rPr>
              <a:t>字符串常用方法</a:t>
            </a:r>
            <a:endParaRPr lang="en-US" altLang="zh-CN" sz="2800" b="1" dirty="0">
              <a:ea typeface="仿宋" panose="02010609060101010101" pitchFamily="49" charset="-122"/>
            </a:endParaRPr>
          </a:p>
        </p:txBody>
      </p:sp>
      <p:grpSp>
        <p:nvGrpSpPr>
          <p:cNvPr id="14" name="组合 13"/>
          <p:cNvGrpSpPr/>
          <p:nvPr/>
        </p:nvGrpSpPr>
        <p:grpSpPr>
          <a:xfrm>
            <a:off x="6732240" y="4437112"/>
            <a:ext cx="2180851" cy="646331"/>
            <a:chOff x="7102419" y="3284984"/>
            <a:chExt cx="2180851" cy="646331"/>
          </a:xfrm>
        </p:grpSpPr>
        <p:pic>
          <p:nvPicPr>
            <p:cNvPr id="13" name="图片 1"/>
            <p:cNvPicPr>
              <a:picLocks noChangeAspect="1" noChangeArrowheads="1"/>
            </p:cNvPicPr>
            <p:nvPr/>
          </p:nvPicPr>
          <p:blipFill>
            <a:blip r:embed="rId3" cstate="print">
              <a:clrChange>
                <a:clrFrom>
                  <a:srgbClr val="FDFDFD"/>
                </a:clrFrom>
                <a:clrTo>
                  <a:srgbClr val="FDFDFD">
                    <a:alpha val="0"/>
                  </a:srgbClr>
                </a:clrTo>
              </a:clrChange>
            </a:blip>
            <a:srcRect/>
            <a:stretch>
              <a:fillRect/>
            </a:stretch>
          </p:blipFill>
          <p:spPr bwMode="auto">
            <a:xfrm>
              <a:off x="7102419" y="3284984"/>
              <a:ext cx="385075" cy="447816"/>
            </a:xfrm>
            <a:prstGeom prst="rect">
              <a:avLst/>
            </a:prstGeom>
            <a:noFill/>
            <a:ln w="9525">
              <a:noFill/>
              <a:miter lim="800000"/>
              <a:headEnd/>
              <a:tailEnd/>
            </a:ln>
          </p:spPr>
        </p:pic>
        <p:sp>
          <p:nvSpPr>
            <p:cNvPr id="10" name="矩形 9"/>
            <p:cNvSpPr/>
            <p:nvPr/>
          </p:nvSpPr>
          <p:spPr>
            <a:xfrm>
              <a:off x="7452320" y="3284984"/>
              <a:ext cx="1830950" cy="646331"/>
            </a:xfrm>
            <a:prstGeom prst="rect">
              <a:avLst/>
            </a:prstGeom>
          </p:spPr>
          <p:txBody>
            <a:bodyPr wrap="none">
              <a:spAutoFit/>
            </a:bodyPr>
            <a:lstStyle/>
            <a:p>
              <a:r>
                <a:rPr lang="en-US" altLang="zh-CN" noProof="1">
                  <a:solidFill>
                    <a:srgbClr val="FF0000"/>
                  </a:solidFill>
                  <a:latin typeface="Consolas" panose="020B0609020204030204" charset="0"/>
                </a:rPr>
                <a:t>s.split</a:t>
              </a:r>
              <a:r>
                <a:rPr lang="en-US" altLang="zh-CN" noProof="1" smtClean="0">
                  <a:solidFill>
                    <a:srgbClr val="FF0000"/>
                  </a:solidFill>
                  <a:latin typeface="Consolas" panose="020B0609020204030204" charset="0"/>
                </a:rPr>
                <a:t>()</a:t>
              </a:r>
            </a:p>
            <a:p>
              <a:r>
                <a:rPr lang="en-US" altLang="zh-CN" noProof="1" smtClean="0">
                  <a:solidFill>
                    <a:srgbClr val="FF0000"/>
                  </a:solidFill>
                  <a:latin typeface="Consolas" panose="020B0609020204030204" charset="0"/>
                </a:rPr>
                <a:t>s.split(none)</a:t>
              </a:r>
              <a:endParaRPr lang="zh-CN" altLang="en-US" dirty="0">
                <a:solidFill>
                  <a:srgbClr val="FF0000"/>
                </a:solidFill>
              </a:endParaRPr>
            </a:p>
          </p:txBody>
        </p:sp>
      </p:grpSp>
    </p:spTree>
    <p:extLst>
      <p:ext uri="{BB962C8B-B14F-4D97-AF65-F5344CB8AC3E}">
        <p14:creationId xmlns:p14="http://schemas.microsoft.com/office/powerpoint/2010/main" val="3455743352"/>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1">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1">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
                                            <p:txEl>
                                              <p:pRg st="10" end="1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1">
                                            <p:txEl>
                                              <p:pRg st="11" end="1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1">
                                            <p:txEl>
                                              <p:pRg st="12" end="12"/>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1">
                                            <p:txEl>
                                              <p:pRg st="13" end="13"/>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1">
                                            <p:txEl>
                                              <p:pRg st="14" end="14"/>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1">
                                            <p:txEl>
                                              <p:pRg st="15" end="15"/>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14"/>
                                        </p:tgtEl>
                                        <p:attrNameLst>
                                          <p:attrName>style.visibility</p:attrName>
                                        </p:attrNameLst>
                                      </p:cBhvr>
                                      <p:to>
                                        <p:strVal val="visible"/>
                                      </p:to>
                                    </p:set>
                                    <p:anim calcmode="lin" valueType="num">
                                      <p:cBhvr additive="base">
                                        <p:cTn id="53" dur="500" fill="hold"/>
                                        <p:tgtEl>
                                          <p:spTgt spid="14"/>
                                        </p:tgtEl>
                                        <p:attrNameLst>
                                          <p:attrName>ppt_x</p:attrName>
                                        </p:attrNameLst>
                                      </p:cBhvr>
                                      <p:tavLst>
                                        <p:tav tm="0">
                                          <p:val>
                                            <p:strVal val="#ppt_x"/>
                                          </p:val>
                                        </p:tav>
                                        <p:tav tm="100000">
                                          <p:val>
                                            <p:strVal val="#ppt_x"/>
                                          </p:val>
                                        </p:tav>
                                      </p:tavLst>
                                    </p:anim>
                                    <p:anim calcmode="lin" valueType="num">
                                      <p:cBhvr additive="base">
                                        <p:cTn id="5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fld id="{6EA7BA5E-4115-4796-A8C9-4698036AB88B}" type="slidenum">
              <a:rPr lang="zh-CN" altLang="en-US" smtClean="0"/>
              <a:pPr>
                <a:defRPr/>
              </a:pPr>
              <a:t>22</a:t>
            </a:fld>
            <a:endParaRPr lang="zh-CN" altLang="en-US" dirty="0"/>
          </a:p>
        </p:txBody>
      </p:sp>
      <p:sp>
        <p:nvSpPr>
          <p:cNvPr id="5" name="文本占位符 34818"/>
          <p:cNvSpPr>
            <a:spLocks noGrp="1"/>
          </p:cNvSpPr>
          <p:nvPr>
            <p:ph idx="1"/>
          </p:nvPr>
        </p:nvSpPr>
        <p:spPr>
          <a:xfrm>
            <a:off x="620938" y="1430948"/>
            <a:ext cx="8303895" cy="3395345"/>
          </a:xfrm>
        </p:spPr>
        <p:txBody>
          <a:bodyPr anchor="t"/>
          <a:lstStyle/>
          <a:p>
            <a:pPr>
              <a:spcBef>
                <a:spcPts val="600"/>
              </a:spcBef>
              <a:buClr>
                <a:srgbClr val="FF0000"/>
              </a:buClr>
              <a:buSzPct val="70000"/>
              <a:buFont typeface="Wingdings" panose="05000000000000000000" pitchFamily="2" charset="2"/>
              <a:buChar char="n"/>
            </a:pPr>
            <a:r>
              <a:rPr lang="zh-CN" altLang="en-US" sz="2000" b="1" noProof="1"/>
              <a:t>对于</a:t>
            </a:r>
            <a:r>
              <a:rPr lang="en-US" altLang="zh-CN" sz="2000" b="1" noProof="1"/>
              <a:t>split()</a:t>
            </a:r>
            <a:r>
              <a:rPr lang="zh-CN" altLang="en-US" sz="2000" b="1" noProof="1"/>
              <a:t>和</a:t>
            </a:r>
            <a:r>
              <a:rPr lang="en-US" altLang="zh-CN" sz="2000" b="1" noProof="1"/>
              <a:t>rsplit()</a:t>
            </a:r>
            <a:r>
              <a:rPr lang="zh-CN" altLang="en-US" sz="2000" b="1" noProof="1"/>
              <a:t>方法，如果</a:t>
            </a:r>
            <a:r>
              <a:rPr lang="zh-CN" altLang="en-US" sz="2000" b="1" noProof="1">
                <a:solidFill>
                  <a:srgbClr val="FF0000"/>
                </a:solidFill>
              </a:rPr>
              <a:t>不指定分隔符</a:t>
            </a:r>
            <a:r>
              <a:rPr lang="zh-CN" altLang="en-US" sz="2000" b="1" noProof="1"/>
              <a:t>，则字符串中的任何空白符号（空格、换行符、制表符等）都将被认为是分隔符，</a:t>
            </a:r>
            <a:r>
              <a:rPr lang="zh-CN" altLang="en-US" sz="2000" b="1" noProof="1">
                <a:sym typeface="+mn-ea"/>
              </a:rPr>
              <a:t>把</a:t>
            </a:r>
            <a:r>
              <a:rPr lang="zh-CN" altLang="en-US" sz="2000" b="1" noProof="1">
                <a:solidFill>
                  <a:srgbClr val="FF0000"/>
                </a:solidFill>
                <a:sym typeface="+mn-ea"/>
              </a:rPr>
              <a:t>连续多个 </a:t>
            </a:r>
            <a:r>
              <a:rPr lang="en-US" altLang="zh-CN" sz="2000" b="1" noProof="1">
                <a:solidFill>
                  <a:srgbClr val="FF0000"/>
                </a:solidFill>
                <a:sym typeface="+mn-ea"/>
              </a:rPr>
              <a:t>(</a:t>
            </a:r>
            <a:r>
              <a:rPr lang="zh-CN" altLang="en-US" sz="2000" b="1" noProof="1">
                <a:solidFill>
                  <a:srgbClr val="FF0000"/>
                </a:solidFill>
                <a:sym typeface="+mn-ea"/>
              </a:rPr>
              <a:t>空白字符等</a:t>
            </a:r>
            <a:r>
              <a:rPr lang="en-US" altLang="zh-CN" sz="2000" b="1" noProof="1">
                <a:solidFill>
                  <a:srgbClr val="FF0000"/>
                </a:solidFill>
                <a:sym typeface="+mn-ea"/>
              </a:rPr>
              <a:t>)</a:t>
            </a:r>
            <a:r>
              <a:rPr lang="zh-CN" altLang="en-US" sz="2000" b="1" noProof="1">
                <a:solidFill>
                  <a:srgbClr val="FF0000"/>
                </a:solidFill>
                <a:sym typeface="+mn-ea"/>
              </a:rPr>
              <a:t>看作一个分隔符</a:t>
            </a:r>
            <a:r>
              <a:rPr lang="zh-CN" altLang="en-US" sz="2000" b="1" noProof="1"/>
              <a:t>。</a:t>
            </a:r>
          </a:p>
          <a:p>
            <a:pPr marL="1905" indent="-344805">
              <a:lnSpc>
                <a:spcPct val="80000"/>
              </a:lnSpc>
              <a:buSzPct val="70000"/>
              <a:buNone/>
            </a:pPr>
            <a:endParaRPr lang="en-US" altLang="zh-CN" sz="1350" noProof="1">
              <a:latin typeface="Consolas" panose="020B0609020204030204" charset="0"/>
              <a:ea typeface="+mn-ea"/>
            </a:endParaRPr>
          </a:p>
          <a:p>
            <a:pPr marL="1905" indent="-344805">
              <a:lnSpc>
                <a:spcPct val="80000"/>
              </a:lnSpc>
              <a:buSzPct val="70000"/>
              <a:buNone/>
            </a:pPr>
            <a:r>
              <a:rPr lang="en-US" altLang="zh-CN" sz="1350" noProof="1">
                <a:latin typeface="Consolas" panose="020B0609020204030204" charset="0"/>
                <a:ea typeface="+mn-ea"/>
              </a:rPr>
              <a:t>&gt;&gt;&gt; s = '\n\nhello\t\t world \n\n\n My name\t is Python   '</a:t>
            </a:r>
          </a:p>
          <a:p>
            <a:pPr marL="1905" indent="-344805">
              <a:lnSpc>
                <a:spcPct val="80000"/>
              </a:lnSpc>
              <a:buSzPct val="70000"/>
              <a:buNone/>
            </a:pPr>
            <a:r>
              <a:rPr lang="en-US" altLang="zh-CN" sz="1350" noProof="1">
                <a:latin typeface="Consolas" panose="020B0609020204030204" charset="0"/>
                <a:ea typeface="+mn-ea"/>
              </a:rPr>
              <a:t>&gt;&gt;&gt; s.split()</a:t>
            </a:r>
          </a:p>
          <a:p>
            <a:pPr marL="1905" indent="-344805">
              <a:lnSpc>
                <a:spcPct val="80000"/>
              </a:lnSpc>
              <a:buSzPct val="70000"/>
              <a:buNone/>
            </a:pPr>
            <a:r>
              <a:rPr lang="en-US" altLang="zh-CN" sz="1350" noProof="1">
                <a:solidFill>
                  <a:srgbClr val="0000FF"/>
                </a:solidFill>
                <a:latin typeface="Consolas" panose="020B0609020204030204" charset="0"/>
                <a:ea typeface="+mn-ea"/>
              </a:rPr>
              <a:t>['hello', 'world', 'My', 'name', 'is', 'Python']</a:t>
            </a:r>
          </a:p>
        </p:txBody>
      </p:sp>
      <p:grpSp>
        <p:nvGrpSpPr>
          <p:cNvPr id="6" name="组合 114"/>
          <p:cNvGrpSpPr/>
          <p:nvPr/>
        </p:nvGrpSpPr>
        <p:grpSpPr>
          <a:xfrm>
            <a:off x="-540568" y="116632"/>
            <a:ext cx="6225040" cy="662730"/>
            <a:chOff x="-198275" y="3380765"/>
            <a:chExt cx="6225040" cy="662730"/>
          </a:xfrm>
        </p:grpSpPr>
        <p:grpSp>
          <p:nvGrpSpPr>
            <p:cNvPr id="7" name="组合 105"/>
            <p:cNvGrpSpPr/>
            <p:nvPr/>
          </p:nvGrpSpPr>
          <p:grpSpPr>
            <a:xfrm>
              <a:off x="-198275" y="3380765"/>
              <a:ext cx="6225040" cy="662730"/>
              <a:chOff x="-198275" y="3380765"/>
              <a:chExt cx="6225040" cy="662730"/>
            </a:xfrm>
          </p:grpSpPr>
          <p:sp>
            <p:nvSpPr>
              <p:cNvPr id="9"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0" name="TextBox 6"/>
              <p:cNvSpPr txBox="1">
                <a:spLocks noChangeArrowheads="1"/>
              </p:cNvSpPr>
              <p:nvPr/>
            </p:nvSpPr>
            <p:spPr bwMode="auto">
              <a:xfrm>
                <a:off x="-198275"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solidFill>
                      <a:srgbClr val="FFC000"/>
                    </a:solidFill>
                    <a:latin typeface="Times New Roman" pitchFamily="18" charset="0"/>
                    <a:ea typeface="黑体" pitchFamily="49" charset="-122"/>
                  </a:rPr>
                  <a:t>4.1 </a:t>
                </a:r>
                <a:r>
                  <a:rPr lang="zh-CN" altLang="en-US" sz="3600" b="1" dirty="0">
                    <a:solidFill>
                      <a:srgbClr val="FFC000"/>
                    </a:solidFill>
                    <a:latin typeface="Times New Roman" pitchFamily="18" charset="0"/>
                    <a:ea typeface="黑体" pitchFamily="49" charset="-122"/>
                  </a:rPr>
                  <a:t>字符串</a:t>
                </a:r>
                <a:endParaRPr lang="zh-CN" altLang="en-US" sz="3600" b="1" dirty="0">
                  <a:solidFill>
                    <a:srgbClr val="FFC000"/>
                  </a:solidFill>
                  <a:latin typeface="黑体" pitchFamily="49" charset="-122"/>
                  <a:ea typeface="黑体" pitchFamily="49" charset="-122"/>
                </a:endParaRPr>
              </a:p>
            </p:txBody>
          </p:sp>
        </p:grpSp>
        <p:pic>
          <p:nvPicPr>
            <p:cNvPr id="8" name="图片 7" descr="12.jpg"/>
            <p:cNvPicPr>
              <a:picLocks noChangeAspect="1"/>
            </p:cNvPicPr>
            <p:nvPr/>
          </p:nvPicPr>
          <p:blipFill>
            <a:blip r:embed="rId2" cstate="print"/>
            <a:stretch>
              <a:fillRect/>
            </a:stretch>
          </p:blipFill>
          <p:spPr>
            <a:xfrm>
              <a:off x="1115929" y="3530600"/>
              <a:ext cx="446172" cy="431048"/>
            </a:xfrm>
            <a:prstGeom prst="rect">
              <a:avLst/>
            </a:prstGeom>
          </p:spPr>
        </p:pic>
      </p:grpSp>
      <p:sp>
        <p:nvSpPr>
          <p:cNvPr id="12" name="内容占位符 2"/>
          <p:cNvSpPr txBox="1">
            <a:spLocks/>
          </p:cNvSpPr>
          <p:nvPr/>
        </p:nvSpPr>
        <p:spPr bwMode="auto">
          <a:xfrm>
            <a:off x="763290" y="3462655"/>
            <a:ext cx="8378825" cy="339534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600"/>
              </a:spcBef>
              <a:buClr>
                <a:srgbClr val="FF0000"/>
              </a:buClr>
              <a:buSzPct val="70000"/>
              <a:buFont typeface="Wingdings" panose="05000000000000000000" pitchFamily="2" charset="2"/>
              <a:buChar char="n"/>
            </a:pPr>
            <a:r>
              <a:rPr lang="zh-CN" altLang="en-US" sz="2000" b="1" noProof="1"/>
              <a:t>然而，明确传递参数指定split()使用的分隔符时，情况是不一样的。</a:t>
            </a:r>
          </a:p>
          <a:p>
            <a:pPr marL="0" indent="0">
              <a:spcBef>
                <a:spcPts val="0"/>
              </a:spcBef>
              <a:buFont typeface="Arial" charset="0"/>
              <a:buNone/>
            </a:pPr>
            <a:endParaRPr lang="zh-CN" altLang="en-US" sz="1500" noProof="1"/>
          </a:p>
          <a:p>
            <a:pPr marL="0" indent="0">
              <a:buFont typeface="Arial" charset="0"/>
              <a:buNone/>
            </a:pPr>
            <a:r>
              <a:rPr lang="zh-CN" altLang="en-US" sz="1350" noProof="1">
                <a:latin typeface="Consolas" panose="020B0609020204030204" charset="0"/>
              </a:rPr>
              <a:t>&gt;&gt;&gt; 'a,,,bb,,ccc'.split(',')</a:t>
            </a:r>
          </a:p>
          <a:p>
            <a:pPr marL="0" indent="0">
              <a:buNone/>
            </a:pPr>
            <a:r>
              <a:rPr lang="zh-CN" altLang="en-US" sz="1350" noProof="1">
                <a:solidFill>
                  <a:srgbClr val="0000FF"/>
                </a:solidFill>
                <a:latin typeface="Consolas" panose="020B0609020204030204" charset="0"/>
              </a:rPr>
              <a:t>['a', '', '', 'bb', '', 'ccc']  </a:t>
            </a:r>
            <a:r>
              <a:rPr lang="zh-CN" altLang="en-US" sz="1350" noProof="1">
                <a:latin typeface="Consolas" panose="020B0609020204030204" charset="0"/>
              </a:rPr>
              <a:t>   #每个逗号都被作为独立的分隔符</a:t>
            </a:r>
            <a:endParaRPr lang="zh-CN" altLang="en-US" sz="1350" noProof="1">
              <a:solidFill>
                <a:srgbClr val="0000FF"/>
              </a:solidFill>
              <a:latin typeface="Consolas" panose="020B0609020204030204" charset="0"/>
            </a:endParaRPr>
          </a:p>
          <a:p>
            <a:pPr marL="0" indent="0">
              <a:buFont typeface="Arial" charset="0"/>
              <a:buNone/>
            </a:pPr>
            <a:r>
              <a:rPr lang="zh-CN" altLang="en-US" sz="1350" noProof="1">
                <a:latin typeface="Consolas" panose="020B0609020204030204" charset="0"/>
              </a:rPr>
              <a:t>&gt;&gt;&gt; 'a\t\t\tbb\t\tccc'.split('\t') #每个制表符都被作为独立的分隔符</a:t>
            </a:r>
          </a:p>
          <a:p>
            <a:pPr marL="0" indent="0">
              <a:buFont typeface="Arial" charset="0"/>
              <a:buNone/>
            </a:pPr>
            <a:r>
              <a:rPr lang="zh-CN" altLang="en-US" sz="1350" noProof="1">
                <a:solidFill>
                  <a:srgbClr val="0000FF"/>
                </a:solidFill>
                <a:latin typeface="Consolas" panose="020B0609020204030204" charset="0"/>
              </a:rPr>
              <a:t>['a', '', '', 'bb', '', 'ccc']</a:t>
            </a:r>
          </a:p>
          <a:p>
            <a:pPr marL="0" indent="0">
              <a:buFont typeface="Arial" charset="0"/>
              <a:buNone/>
            </a:pPr>
            <a:r>
              <a:rPr lang="zh-CN" altLang="en-US" sz="1350" noProof="1">
                <a:latin typeface="Consolas" panose="020B0609020204030204" charset="0"/>
              </a:rPr>
              <a:t>&gt;&gt;&gt; 'a\t\t\tbb\t\tccc'.split()     #连续多个制表符被作为一个分隔符</a:t>
            </a:r>
          </a:p>
          <a:p>
            <a:pPr marL="0" indent="0">
              <a:buFont typeface="Arial" charset="0"/>
              <a:buNone/>
            </a:pPr>
            <a:r>
              <a:rPr lang="zh-CN" altLang="en-US" sz="1350" noProof="1">
                <a:solidFill>
                  <a:srgbClr val="0000FF"/>
                </a:solidFill>
                <a:latin typeface="Consolas" panose="020B0609020204030204" charset="0"/>
              </a:rPr>
              <a:t>['a', 'bb', 'ccc']</a:t>
            </a:r>
          </a:p>
        </p:txBody>
      </p:sp>
      <p:sp>
        <p:nvSpPr>
          <p:cNvPr id="13" name="文本框 12"/>
          <p:cNvSpPr txBox="1"/>
          <p:nvPr/>
        </p:nvSpPr>
        <p:spPr>
          <a:xfrm>
            <a:off x="323528" y="908720"/>
            <a:ext cx="5652628" cy="523220"/>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800" b="1" dirty="0">
                <a:latin typeface="Times New Roman" panose="02020603050405020304" pitchFamily="18" charset="0"/>
                <a:ea typeface="仿宋" panose="02010609060101010101" pitchFamily="49" charset="-122"/>
              </a:rPr>
              <a:t>4.1.3 </a:t>
            </a:r>
            <a:r>
              <a:rPr lang="zh-CN" altLang="en-US" sz="2800" b="1" dirty="0">
                <a:latin typeface="Times New Roman" panose="02020603050405020304" pitchFamily="18" charset="0"/>
                <a:ea typeface="仿宋" panose="02010609060101010101" pitchFamily="49" charset="-122"/>
              </a:rPr>
              <a:t>字符串常用方法</a:t>
            </a:r>
            <a:endParaRPr lang="en-US" altLang="zh-CN" sz="2800" b="1" dirty="0">
              <a:ea typeface="仿宋" panose="02010609060101010101" pitchFamily="49" charset="-122"/>
            </a:endParaRPr>
          </a:p>
        </p:txBody>
      </p:sp>
    </p:spTree>
    <p:extLst>
      <p:ext uri="{BB962C8B-B14F-4D97-AF65-F5344CB8AC3E}">
        <p14:creationId xmlns:p14="http://schemas.microsoft.com/office/powerpoint/2010/main" val="1999058258"/>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2">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fld id="{6EA7BA5E-4115-4796-A8C9-4698036AB88B}" type="slidenum">
              <a:rPr lang="zh-CN" altLang="en-US" smtClean="0"/>
              <a:pPr>
                <a:defRPr/>
              </a:pPr>
              <a:t>23</a:t>
            </a:fld>
            <a:endParaRPr lang="zh-CN" altLang="en-US" dirty="0"/>
          </a:p>
        </p:txBody>
      </p:sp>
      <p:sp>
        <p:nvSpPr>
          <p:cNvPr id="7" name="文本占位符 36866"/>
          <p:cNvSpPr txBox="1">
            <a:spLocks/>
          </p:cNvSpPr>
          <p:nvPr/>
        </p:nvSpPr>
        <p:spPr bwMode="auto">
          <a:xfrm>
            <a:off x="591594" y="1484784"/>
            <a:ext cx="8229600" cy="467845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FF0000"/>
              </a:buClr>
              <a:buSzPct val="70000"/>
              <a:buFont typeface="Wingdings" panose="05000000000000000000" charset="0"/>
              <a:buChar char=""/>
            </a:pPr>
            <a:r>
              <a:rPr lang="zh-CN" altLang="en-US" sz="2400" b="1" dirty="0"/>
              <a:t>字符串连接join()</a:t>
            </a:r>
          </a:p>
          <a:p>
            <a:pPr>
              <a:buSzPct val="70000"/>
              <a:buFont typeface="Arial" charset="0"/>
              <a:buNone/>
            </a:pPr>
            <a:endParaRPr lang="zh-CN" altLang="en-US" sz="1350" dirty="0">
              <a:latin typeface="Consolas" panose="020B0609020204030204" charset="0"/>
            </a:endParaRPr>
          </a:p>
          <a:p>
            <a:pPr>
              <a:buSzPct val="70000"/>
              <a:buFont typeface="Arial" charset="0"/>
              <a:buNone/>
            </a:pPr>
            <a:r>
              <a:rPr lang="zh-CN" altLang="en-US" sz="1350" dirty="0">
                <a:latin typeface="Consolas" panose="020B0609020204030204" charset="0"/>
              </a:rPr>
              <a:t>&gt;&gt;&gt; li = ["apple", "peach", "banana", "pear"]</a:t>
            </a:r>
          </a:p>
          <a:p>
            <a:pPr>
              <a:buSzPct val="70000"/>
              <a:buFont typeface="Arial" charset="0"/>
              <a:buNone/>
            </a:pPr>
            <a:r>
              <a:rPr lang="zh-CN" altLang="en-US" sz="1350" dirty="0">
                <a:latin typeface="Consolas" panose="020B0609020204030204" charset="0"/>
              </a:rPr>
              <a:t>&gt;&gt;&gt; ','.join(li)</a:t>
            </a:r>
          </a:p>
          <a:p>
            <a:pPr>
              <a:buSzPct val="70000"/>
              <a:buFont typeface="Arial" charset="0"/>
              <a:buNone/>
            </a:pPr>
            <a:r>
              <a:rPr lang="zh-CN" altLang="en-US" sz="1350" dirty="0">
                <a:solidFill>
                  <a:srgbClr val="0000FF"/>
                </a:solidFill>
                <a:latin typeface="Consolas" panose="020B0609020204030204" charset="0"/>
              </a:rPr>
              <a:t>'apple,peach,banana,pear'</a:t>
            </a:r>
          </a:p>
          <a:p>
            <a:pPr>
              <a:buSzPct val="70000"/>
              <a:buFont typeface="Arial" charset="0"/>
              <a:buNone/>
            </a:pPr>
            <a:r>
              <a:rPr lang="zh-CN" altLang="en-US" sz="1350" dirty="0">
                <a:latin typeface="Consolas" panose="020B0609020204030204" charset="0"/>
              </a:rPr>
              <a:t>&gt;&gt;&gt; '::'.join(li)</a:t>
            </a:r>
          </a:p>
          <a:p>
            <a:pPr>
              <a:buSzPct val="70000"/>
              <a:buFont typeface="Arial" charset="0"/>
              <a:buNone/>
            </a:pPr>
            <a:r>
              <a:rPr lang="zh-CN" altLang="en-US" sz="1350" dirty="0">
                <a:solidFill>
                  <a:srgbClr val="0000FF"/>
                </a:solidFill>
                <a:latin typeface="Consolas" panose="020B0609020204030204" charset="0"/>
              </a:rPr>
              <a:t>'apple::peach::banana::pear'</a:t>
            </a:r>
          </a:p>
        </p:txBody>
      </p:sp>
      <p:sp>
        <p:nvSpPr>
          <p:cNvPr id="8" name="线形标注 1 7"/>
          <p:cNvSpPr/>
          <p:nvPr/>
        </p:nvSpPr>
        <p:spPr>
          <a:xfrm>
            <a:off x="5508104" y="2429428"/>
            <a:ext cx="853827" cy="342960"/>
          </a:xfrm>
          <a:prstGeom prst="borderCallout1">
            <a:avLst>
              <a:gd name="adj1" fmla="val 36893"/>
              <a:gd name="adj2" fmla="val -947"/>
              <a:gd name="adj3" fmla="val 54384"/>
              <a:gd name="adj4" fmla="val -501833"/>
            </a:avLst>
          </a:prstGeom>
          <a:solidFill>
            <a:srgbClr val="FFFF00"/>
          </a:solidFill>
          <a:ln>
            <a:solidFill>
              <a:srgbClr val="FF0000"/>
            </a:solidFill>
            <a:headEnd type="none"/>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zh-CN" altLang="en-US" sz="1400" noProof="1">
                <a:solidFill>
                  <a:srgbClr val="FF0000"/>
                </a:solidFill>
              </a:rPr>
              <a:t>连接符</a:t>
            </a:r>
          </a:p>
        </p:txBody>
      </p:sp>
      <p:grpSp>
        <p:nvGrpSpPr>
          <p:cNvPr id="9" name="组合 114"/>
          <p:cNvGrpSpPr/>
          <p:nvPr/>
        </p:nvGrpSpPr>
        <p:grpSpPr>
          <a:xfrm>
            <a:off x="-540568" y="116632"/>
            <a:ext cx="6225040" cy="662730"/>
            <a:chOff x="-198275" y="3380765"/>
            <a:chExt cx="6225040" cy="662730"/>
          </a:xfrm>
        </p:grpSpPr>
        <p:grpSp>
          <p:nvGrpSpPr>
            <p:cNvPr id="10" name="组合 105"/>
            <p:cNvGrpSpPr/>
            <p:nvPr/>
          </p:nvGrpSpPr>
          <p:grpSpPr>
            <a:xfrm>
              <a:off x="-198275" y="3380765"/>
              <a:ext cx="6225040" cy="662730"/>
              <a:chOff x="-198275" y="3380765"/>
              <a:chExt cx="6225040" cy="662730"/>
            </a:xfrm>
          </p:grpSpPr>
          <p:sp>
            <p:nvSpPr>
              <p:cNvPr id="12"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3" name="TextBox 6"/>
              <p:cNvSpPr txBox="1">
                <a:spLocks noChangeArrowheads="1"/>
              </p:cNvSpPr>
              <p:nvPr/>
            </p:nvSpPr>
            <p:spPr bwMode="auto">
              <a:xfrm>
                <a:off x="-198275"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4.1 </a:t>
                </a:r>
                <a:r>
                  <a:rPr lang="zh-CN" altLang="en-US" sz="3600" b="1" dirty="0">
                    <a:latin typeface="Times New Roman" pitchFamily="18" charset="0"/>
                    <a:ea typeface="黑体" pitchFamily="49" charset="-122"/>
                  </a:rPr>
                  <a:t>字符串</a:t>
                </a:r>
                <a:endParaRPr lang="zh-CN" altLang="en-US" sz="3600" b="1" dirty="0">
                  <a:latin typeface="黑体" pitchFamily="49" charset="-122"/>
                  <a:ea typeface="黑体" pitchFamily="49" charset="-122"/>
                </a:endParaRPr>
              </a:p>
            </p:txBody>
          </p:sp>
        </p:grpSp>
        <p:pic>
          <p:nvPicPr>
            <p:cNvPr id="11" name="图片 10" descr="12.jpg"/>
            <p:cNvPicPr>
              <a:picLocks noChangeAspect="1"/>
            </p:cNvPicPr>
            <p:nvPr/>
          </p:nvPicPr>
          <p:blipFill>
            <a:blip r:embed="rId2" cstate="print"/>
            <a:stretch>
              <a:fillRect/>
            </a:stretch>
          </p:blipFill>
          <p:spPr>
            <a:xfrm>
              <a:off x="1115929" y="3530600"/>
              <a:ext cx="446172" cy="431048"/>
            </a:xfrm>
            <a:prstGeom prst="rect">
              <a:avLst/>
            </a:prstGeom>
          </p:spPr>
        </p:pic>
      </p:grpSp>
      <p:sp>
        <p:nvSpPr>
          <p:cNvPr id="14" name="Content Placeholder 2"/>
          <p:cNvSpPr>
            <a:spLocks noGrp="1"/>
          </p:cNvSpPr>
          <p:nvPr>
            <p:ph idx="1"/>
          </p:nvPr>
        </p:nvSpPr>
        <p:spPr>
          <a:xfrm>
            <a:off x="591594" y="3717032"/>
            <a:ext cx="8229600" cy="4678451"/>
          </a:xfrm>
        </p:spPr>
        <p:txBody>
          <a:bodyPr/>
          <a:lstStyle/>
          <a:p>
            <a:pPr fontAlgn="base">
              <a:buClr>
                <a:srgbClr val="FF0000"/>
              </a:buClr>
              <a:buFont typeface="Wingdings" panose="05000000000000000000" pitchFamily="2" charset="2"/>
              <a:buChar char="n"/>
            </a:pPr>
            <a:r>
              <a:rPr lang="zh-CN" altLang="en-US" sz="1800" b="1" noProof="1"/>
              <a:t>应用：</a:t>
            </a:r>
            <a:r>
              <a:rPr lang="zh-CN" altLang="en-US" sz="1800" noProof="1"/>
              <a:t>将字符串重复指定次数，并使用指定的分隔符进行连接，结果字符串最后不带分隔符。</a:t>
            </a:r>
            <a:endParaRPr lang="en-US" altLang="zh-CN" sz="1800" noProof="1"/>
          </a:p>
          <a:p>
            <a:pPr fontAlgn="base">
              <a:buClr>
                <a:srgbClr val="FF0000"/>
              </a:buClr>
              <a:buFont typeface="Wingdings" panose="05000000000000000000" pitchFamily="2" charset="2"/>
              <a:buChar char="ü"/>
            </a:pPr>
            <a:r>
              <a:rPr lang="zh-CN" altLang="en-US" sz="1800" noProof="1"/>
              <a:t>例如，</a:t>
            </a:r>
            <a:r>
              <a:rPr lang="en-US" altLang="zh-CN" sz="1800" noProof="1"/>
              <a:t>concat('good', 5, ',')的返回结果为'good,good,good,good,good'</a:t>
            </a:r>
          </a:p>
          <a:p>
            <a:pPr marL="0" indent="0">
              <a:buNone/>
            </a:pPr>
            <a:endParaRPr lang="zh-CN" altLang="en-US" sz="1500" noProof="1">
              <a:latin typeface="Consolas" panose="020B0609020204030204" charset="0"/>
            </a:endParaRPr>
          </a:p>
          <a:p>
            <a:pPr marL="0" indent="0">
              <a:buNone/>
            </a:pPr>
            <a:r>
              <a:rPr lang="zh-CN" altLang="en-US" sz="1500" noProof="1">
                <a:solidFill>
                  <a:srgbClr val="0000FF"/>
                </a:solidFill>
                <a:latin typeface="Consolas" panose="020B0609020204030204" charset="0"/>
              </a:rPr>
              <a:t>def</a:t>
            </a:r>
            <a:r>
              <a:rPr lang="zh-CN" altLang="en-US" sz="1500" noProof="1">
                <a:latin typeface="Consolas" panose="020B0609020204030204" charset="0"/>
              </a:rPr>
              <a:t> concat(s, n, separator):</a:t>
            </a:r>
          </a:p>
          <a:p>
            <a:pPr marL="0" indent="0">
              <a:buNone/>
            </a:pPr>
            <a:r>
              <a:rPr lang="zh-CN" altLang="en-US" sz="1500" noProof="1">
                <a:latin typeface="Consolas" panose="020B0609020204030204" charset="0"/>
              </a:rPr>
              <a:t>    return separator.join([s]*n)</a:t>
            </a:r>
          </a:p>
          <a:p>
            <a:pPr marL="0" indent="0">
              <a:buNone/>
            </a:pPr>
            <a:endParaRPr lang="zh-CN" altLang="en-US" sz="1500" noProof="1">
              <a:latin typeface="Consolas" panose="020B0609020204030204" charset="0"/>
            </a:endParaRPr>
          </a:p>
          <a:p>
            <a:pPr marL="0" indent="0">
              <a:buNone/>
            </a:pPr>
            <a:r>
              <a:rPr lang="zh-CN" altLang="en-US" sz="1500" noProof="1">
                <a:solidFill>
                  <a:srgbClr val="0000FF"/>
                </a:solidFill>
                <a:latin typeface="Consolas" panose="020B0609020204030204" charset="0"/>
              </a:rPr>
              <a:t>print</a:t>
            </a:r>
            <a:r>
              <a:rPr lang="zh-CN" altLang="en-US" sz="1500" noProof="1">
                <a:latin typeface="Consolas" panose="020B0609020204030204" charset="0"/>
              </a:rPr>
              <a:t>(concat('good', 5, ','))</a:t>
            </a:r>
          </a:p>
        </p:txBody>
      </p:sp>
      <p:sp>
        <p:nvSpPr>
          <p:cNvPr id="15" name="文本框 14"/>
          <p:cNvSpPr txBox="1"/>
          <p:nvPr/>
        </p:nvSpPr>
        <p:spPr>
          <a:xfrm>
            <a:off x="323528" y="908720"/>
            <a:ext cx="5652628" cy="523220"/>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800" b="1" dirty="0">
                <a:latin typeface="Times New Roman" panose="02020603050405020304" pitchFamily="18" charset="0"/>
                <a:ea typeface="仿宋" panose="02010609060101010101" pitchFamily="49" charset="-122"/>
              </a:rPr>
              <a:t>4.1.3 </a:t>
            </a:r>
            <a:r>
              <a:rPr lang="zh-CN" altLang="en-US" sz="2800" b="1" dirty="0">
                <a:latin typeface="Times New Roman" panose="02020603050405020304" pitchFamily="18" charset="0"/>
                <a:ea typeface="仿宋" panose="02010609060101010101" pitchFamily="49" charset="-122"/>
              </a:rPr>
              <a:t>字符串常用方法</a:t>
            </a:r>
            <a:endParaRPr lang="en-US" altLang="zh-CN" sz="2800" b="1" dirty="0">
              <a:ea typeface="仿宋" panose="02010609060101010101" pitchFamily="49" charset="-122"/>
            </a:endParaRPr>
          </a:p>
        </p:txBody>
      </p:sp>
      <p:sp>
        <p:nvSpPr>
          <p:cNvPr id="16" name="线形标注 1 7">
            <a:extLst>
              <a:ext uri="{FF2B5EF4-FFF2-40B4-BE49-F238E27FC236}">
                <a16:creationId xmlns:a16="http://schemas.microsoft.com/office/drawing/2014/main" id="{A323F7DB-5DDE-43E8-957C-3F5F372F0334}"/>
              </a:ext>
            </a:extLst>
          </p:cNvPr>
          <p:cNvSpPr/>
          <p:nvPr/>
        </p:nvSpPr>
        <p:spPr>
          <a:xfrm>
            <a:off x="5496609" y="2998394"/>
            <a:ext cx="853827" cy="342960"/>
          </a:xfrm>
          <a:prstGeom prst="borderCallout1">
            <a:avLst>
              <a:gd name="adj1" fmla="val 36893"/>
              <a:gd name="adj2" fmla="val -947"/>
              <a:gd name="adj3" fmla="val 54384"/>
              <a:gd name="adj4" fmla="val -501833"/>
            </a:avLst>
          </a:prstGeom>
          <a:solidFill>
            <a:srgbClr val="FFFF00"/>
          </a:solidFill>
          <a:ln>
            <a:solidFill>
              <a:srgbClr val="FF0000"/>
            </a:solidFill>
            <a:headEnd type="none"/>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zh-CN" altLang="en-US" sz="1400" noProof="1">
                <a:solidFill>
                  <a:srgbClr val="FF0000"/>
                </a:solidFill>
              </a:rPr>
              <a:t>连接符</a:t>
            </a:r>
          </a:p>
        </p:txBody>
      </p:sp>
    </p:spTree>
    <p:extLst>
      <p:ext uri="{BB962C8B-B14F-4D97-AF65-F5344CB8AC3E}">
        <p14:creationId xmlns:p14="http://schemas.microsoft.com/office/powerpoint/2010/main" val="4028377499"/>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anim calcmode="lin" valueType="num">
                                      <p:cBhvr additive="base">
                                        <p:cTn id="29" dur="500" fill="hold"/>
                                        <p:tgtEl>
                                          <p:spTgt spid="16"/>
                                        </p:tgtEl>
                                        <p:attrNameLst>
                                          <p:attrName>ppt_x</p:attrName>
                                        </p:attrNameLst>
                                      </p:cBhvr>
                                      <p:tavLst>
                                        <p:tav tm="0">
                                          <p:val>
                                            <p:strVal val="#ppt_x"/>
                                          </p:val>
                                        </p:tav>
                                        <p:tav tm="100000">
                                          <p:val>
                                            <p:strVal val="#ppt_x"/>
                                          </p:val>
                                        </p:tav>
                                      </p:tavLst>
                                    </p:anim>
                                    <p:anim calcmode="lin" valueType="num">
                                      <p:cBhvr additive="base">
                                        <p:cTn id="3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4">
                                            <p:txEl>
                                              <p:pRg st="3" end="3"/>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14" grpId="0" uiExpand="1" build="p"/>
      <p:bldP spid="1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fld id="{6EA7BA5E-4115-4796-A8C9-4698036AB88B}" type="slidenum">
              <a:rPr lang="zh-CN" altLang="en-US" smtClean="0"/>
              <a:pPr>
                <a:defRPr/>
              </a:pPr>
              <a:t>24</a:t>
            </a:fld>
            <a:endParaRPr lang="zh-CN" altLang="en-US" dirty="0"/>
          </a:p>
        </p:txBody>
      </p:sp>
      <p:sp>
        <p:nvSpPr>
          <p:cNvPr id="5" name="内容占位符 2"/>
          <p:cNvSpPr>
            <a:spLocks noGrp="1"/>
          </p:cNvSpPr>
          <p:nvPr>
            <p:ph idx="1"/>
          </p:nvPr>
        </p:nvSpPr>
        <p:spPr>
          <a:xfrm>
            <a:off x="591594" y="1052736"/>
            <a:ext cx="8229600" cy="4678451"/>
          </a:xfrm>
        </p:spPr>
        <p:txBody>
          <a:bodyPr/>
          <a:lstStyle/>
          <a:p>
            <a:pPr fontAlgn="base">
              <a:buFont typeface="Wingdings" panose="05000000000000000000" charset="0"/>
              <a:buChar char=""/>
            </a:pPr>
            <a:r>
              <a:rPr lang="zh-CN" altLang="en-US" sz="2400" b="1" noProof="1">
                <a:solidFill>
                  <a:srgbClr val="FF0000"/>
                </a:solidFill>
                <a:latin typeface="宋体" panose="02010600030101010101" pitchFamily="2" charset="-122"/>
                <a:sym typeface="+mn-ea"/>
              </a:rPr>
              <a:t>不推荐使用</a:t>
            </a:r>
            <a:r>
              <a:rPr lang="en-US" altLang="x-none" sz="2400" b="1" noProof="1">
                <a:solidFill>
                  <a:srgbClr val="FF0000"/>
                </a:solidFill>
                <a:latin typeface="宋体" panose="02010600030101010101" pitchFamily="2" charset="-122"/>
                <a:sym typeface="+mn-ea"/>
              </a:rPr>
              <a:t>+</a:t>
            </a:r>
            <a:r>
              <a:rPr lang="zh-CN" altLang="en-US" sz="2400" b="1" noProof="1">
                <a:solidFill>
                  <a:srgbClr val="FF0000"/>
                </a:solidFill>
                <a:latin typeface="宋体" panose="02010600030101010101" pitchFamily="2" charset="-122"/>
                <a:sym typeface="+mn-ea"/>
              </a:rPr>
              <a:t>运算符连接字符串</a:t>
            </a:r>
            <a:r>
              <a:rPr lang="zh-CN" altLang="en-US" sz="2400" b="1" noProof="1">
                <a:latin typeface="宋体" panose="02010600030101010101" pitchFamily="2" charset="-122"/>
                <a:sym typeface="+mn-ea"/>
              </a:rPr>
              <a:t>，优先使用</a:t>
            </a:r>
            <a:r>
              <a:rPr lang="en-US" altLang="x-none" sz="2400" b="1" noProof="1">
                <a:latin typeface="宋体" panose="02010600030101010101" pitchFamily="2" charset="-122"/>
                <a:sym typeface="+mn-ea"/>
              </a:rPr>
              <a:t>join()</a:t>
            </a:r>
            <a:r>
              <a:rPr lang="zh-CN" altLang="en-US" sz="2400" b="1" noProof="1">
                <a:latin typeface="宋体" panose="02010600030101010101" pitchFamily="2" charset="-122"/>
                <a:sym typeface="+mn-ea"/>
              </a:rPr>
              <a:t>方法。</a:t>
            </a:r>
          </a:p>
          <a:p>
            <a:pPr marL="0" indent="0">
              <a:buNone/>
            </a:pPr>
            <a:endParaRPr lang="en-US" altLang="zh-CN" sz="1350" noProof="1">
              <a:latin typeface="Consolas" panose="020B0609020204030204" charset="0"/>
            </a:endParaRPr>
          </a:p>
          <a:p>
            <a:pPr marL="0" indent="0">
              <a:buNone/>
            </a:pPr>
            <a:r>
              <a:rPr lang="zh-CN" altLang="en-US" sz="1350" noProof="1">
                <a:solidFill>
                  <a:srgbClr val="0000FF"/>
                </a:solidFill>
                <a:latin typeface="Consolas" panose="020B0609020204030204" charset="0"/>
              </a:rPr>
              <a:t>import</a:t>
            </a:r>
            <a:r>
              <a:rPr lang="zh-CN" altLang="en-US" sz="1350" noProof="1">
                <a:latin typeface="Consolas" panose="020B0609020204030204" charset="0"/>
              </a:rPr>
              <a:t> timeit</a:t>
            </a:r>
          </a:p>
          <a:p>
            <a:pPr marL="0" indent="0">
              <a:buNone/>
            </a:pPr>
            <a:r>
              <a:rPr lang="zh-CN" altLang="en-US" sz="1350" noProof="1">
                <a:latin typeface="Consolas" panose="020B0609020204030204" charset="0"/>
              </a:rPr>
              <a:t>#使用列表推导式生成10000个字符串</a:t>
            </a:r>
          </a:p>
          <a:p>
            <a:pPr marL="0" indent="0">
              <a:buNone/>
            </a:pPr>
            <a:r>
              <a:rPr lang="zh-CN" altLang="en-US" sz="1350" noProof="1">
                <a:latin typeface="Consolas" panose="020B0609020204030204" charset="0"/>
              </a:rPr>
              <a:t>strlist = ['This is a long string that will not keep in memory.' </a:t>
            </a:r>
          </a:p>
          <a:p>
            <a:pPr marL="0" indent="0">
              <a:buNone/>
            </a:pPr>
            <a:r>
              <a:rPr lang="zh-CN" altLang="en-US" sz="1350" noProof="1">
                <a:latin typeface="Consolas" panose="020B0609020204030204" charset="0"/>
              </a:rPr>
              <a:t>           for n in range(10000)]</a:t>
            </a:r>
          </a:p>
          <a:p>
            <a:pPr marL="0" indent="0">
              <a:buNone/>
            </a:pPr>
            <a:r>
              <a:rPr lang="zh-CN" altLang="en-US" sz="1350" noProof="1">
                <a:latin typeface="Consolas" panose="020B0609020204030204" charset="0"/>
              </a:rPr>
              <a:t>#使用字符串对象的join()方法连接多个字符串</a:t>
            </a:r>
          </a:p>
          <a:p>
            <a:pPr marL="0" indent="0">
              <a:buNone/>
            </a:pPr>
            <a:r>
              <a:rPr lang="zh-CN" altLang="en-US" sz="1350" noProof="1">
                <a:solidFill>
                  <a:srgbClr val="0000FF"/>
                </a:solidFill>
                <a:latin typeface="Consolas" panose="020B0609020204030204" charset="0"/>
              </a:rPr>
              <a:t>def</a:t>
            </a:r>
            <a:r>
              <a:rPr lang="zh-CN" altLang="en-US" sz="1350" noProof="1">
                <a:latin typeface="Consolas" panose="020B0609020204030204" charset="0"/>
              </a:rPr>
              <a:t> use_join():</a:t>
            </a:r>
          </a:p>
          <a:p>
            <a:pPr marL="0" indent="0">
              <a:buNone/>
            </a:pPr>
            <a:r>
              <a:rPr lang="zh-CN" altLang="en-US" sz="1350" noProof="1">
                <a:latin typeface="Consolas" panose="020B0609020204030204" charset="0"/>
              </a:rPr>
              <a:t>    return ''.join(strlist)</a:t>
            </a:r>
          </a:p>
          <a:p>
            <a:pPr marL="0" indent="0">
              <a:buNone/>
            </a:pPr>
            <a:r>
              <a:rPr lang="zh-CN" altLang="en-US" sz="1350" noProof="1">
                <a:latin typeface="Consolas" panose="020B0609020204030204" charset="0"/>
              </a:rPr>
              <a:t>#使用运算符+连接多个字符串</a:t>
            </a:r>
          </a:p>
          <a:p>
            <a:pPr marL="0" indent="0">
              <a:buNone/>
            </a:pPr>
            <a:r>
              <a:rPr lang="zh-CN" altLang="en-US" sz="1350" noProof="1">
                <a:solidFill>
                  <a:srgbClr val="0000FF"/>
                </a:solidFill>
                <a:latin typeface="Consolas" panose="020B0609020204030204" charset="0"/>
              </a:rPr>
              <a:t>def</a:t>
            </a:r>
            <a:r>
              <a:rPr lang="zh-CN" altLang="en-US" sz="1350" noProof="1">
                <a:latin typeface="Consolas" panose="020B0609020204030204" charset="0"/>
              </a:rPr>
              <a:t> use_plus():</a:t>
            </a:r>
          </a:p>
          <a:p>
            <a:pPr marL="0" indent="0">
              <a:buNone/>
            </a:pPr>
            <a:r>
              <a:rPr lang="zh-CN" altLang="en-US" sz="1350" noProof="1">
                <a:latin typeface="Consolas" panose="020B0609020204030204" charset="0"/>
              </a:rPr>
              <a:t>    result = ''</a:t>
            </a:r>
          </a:p>
          <a:p>
            <a:pPr marL="0" indent="0">
              <a:buNone/>
            </a:pPr>
            <a:r>
              <a:rPr lang="zh-CN" altLang="en-US" sz="1350" noProof="1">
                <a:latin typeface="Consolas" panose="020B0609020204030204" charset="0"/>
              </a:rPr>
              <a:t>    for strtemp in strlist:</a:t>
            </a:r>
          </a:p>
          <a:p>
            <a:pPr marL="0" indent="0">
              <a:buNone/>
            </a:pPr>
            <a:r>
              <a:rPr lang="zh-CN" altLang="en-US" sz="1350" noProof="1">
                <a:latin typeface="Consolas" panose="020B0609020204030204" charset="0"/>
              </a:rPr>
              <a:t>        result = result+strtemp</a:t>
            </a:r>
          </a:p>
          <a:p>
            <a:pPr marL="0" indent="0">
              <a:buNone/>
            </a:pPr>
            <a:r>
              <a:rPr lang="zh-CN" altLang="en-US" sz="1350" noProof="1">
                <a:latin typeface="Consolas" panose="020B0609020204030204" charset="0"/>
              </a:rPr>
              <a:t>    return result</a:t>
            </a:r>
          </a:p>
        </p:txBody>
      </p:sp>
      <p:grpSp>
        <p:nvGrpSpPr>
          <p:cNvPr id="6" name="组合 114"/>
          <p:cNvGrpSpPr/>
          <p:nvPr/>
        </p:nvGrpSpPr>
        <p:grpSpPr>
          <a:xfrm>
            <a:off x="-540568" y="116632"/>
            <a:ext cx="6225040" cy="662730"/>
            <a:chOff x="-198275" y="3380765"/>
            <a:chExt cx="6225040" cy="662730"/>
          </a:xfrm>
        </p:grpSpPr>
        <p:grpSp>
          <p:nvGrpSpPr>
            <p:cNvPr id="7" name="组合 105"/>
            <p:cNvGrpSpPr/>
            <p:nvPr/>
          </p:nvGrpSpPr>
          <p:grpSpPr>
            <a:xfrm>
              <a:off x="-198275" y="3380765"/>
              <a:ext cx="6225040" cy="662730"/>
              <a:chOff x="-198275" y="3380765"/>
              <a:chExt cx="6225040" cy="662730"/>
            </a:xfrm>
          </p:grpSpPr>
          <p:sp>
            <p:nvSpPr>
              <p:cNvPr id="9"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0" name="TextBox 6"/>
              <p:cNvSpPr txBox="1">
                <a:spLocks noChangeArrowheads="1"/>
              </p:cNvSpPr>
              <p:nvPr/>
            </p:nvSpPr>
            <p:spPr bwMode="auto">
              <a:xfrm>
                <a:off x="-198275"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4.1 </a:t>
                </a:r>
                <a:r>
                  <a:rPr lang="zh-CN" altLang="en-US" sz="3600" b="1" dirty="0">
                    <a:latin typeface="Times New Roman" pitchFamily="18" charset="0"/>
                    <a:ea typeface="黑体" pitchFamily="49" charset="-122"/>
                  </a:rPr>
                  <a:t>字符串</a:t>
                </a:r>
                <a:endParaRPr lang="zh-CN" altLang="en-US" sz="3600" b="1" dirty="0">
                  <a:latin typeface="黑体" pitchFamily="49" charset="-122"/>
                  <a:ea typeface="黑体" pitchFamily="49" charset="-122"/>
                </a:endParaRPr>
              </a:p>
            </p:txBody>
          </p:sp>
        </p:grpSp>
        <p:pic>
          <p:nvPicPr>
            <p:cNvPr id="8" name="图片 7" descr="12.jpg"/>
            <p:cNvPicPr>
              <a:picLocks noChangeAspect="1"/>
            </p:cNvPicPr>
            <p:nvPr/>
          </p:nvPicPr>
          <p:blipFill>
            <a:blip r:embed="rId2" cstate="print"/>
            <a:stretch>
              <a:fillRect/>
            </a:stretch>
          </p:blipFill>
          <p:spPr>
            <a:xfrm>
              <a:off x="1115929" y="3530600"/>
              <a:ext cx="446172" cy="431048"/>
            </a:xfrm>
            <a:prstGeom prst="rect">
              <a:avLst/>
            </a:prstGeom>
          </p:spPr>
        </p:pic>
      </p:grpSp>
      <p:sp>
        <p:nvSpPr>
          <p:cNvPr id="11" name="内容占位符 2"/>
          <p:cNvSpPr txBox="1">
            <a:spLocks/>
          </p:cNvSpPr>
          <p:nvPr/>
        </p:nvSpPr>
        <p:spPr bwMode="auto">
          <a:xfrm>
            <a:off x="564830" y="5010233"/>
            <a:ext cx="7345045" cy="339534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SzPct val="70000"/>
              <a:buFont typeface="Arial" charset="0"/>
              <a:buNone/>
            </a:pPr>
            <a:r>
              <a:rPr lang="zh-CN" altLang="en-US" sz="1200" dirty="0">
                <a:solidFill>
                  <a:srgbClr val="0000FF"/>
                </a:solidFill>
                <a:latin typeface="Consolas" panose="020B0609020204030204" charset="0"/>
              </a:rPr>
              <a:t>if</a:t>
            </a:r>
            <a:r>
              <a:rPr lang="zh-CN" altLang="en-US" sz="1200" dirty="0">
                <a:latin typeface="Consolas" panose="020B0609020204030204" charset="0"/>
              </a:rPr>
              <a:t> __name__ == '__main__':</a:t>
            </a:r>
          </a:p>
          <a:p>
            <a:pPr marL="0" indent="0">
              <a:buSzPct val="70000"/>
              <a:buFont typeface="Arial" charset="0"/>
              <a:buNone/>
            </a:pPr>
            <a:r>
              <a:rPr lang="zh-CN" altLang="en-US" sz="1200" dirty="0">
                <a:latin typeface="Consolas" panose="020B0609020204030204" charset="0"/>
              </a:rPr>
              <a:t>    times = 1000</a:t>
            </a:r>
          </a:p>
          <a:p>
            <a:pPr marL="0" indent="0">
              <a:buSzPct val="70000"/>
              <a:buFont typeface="Arial" charset="0"/>
              <a:buNone/>
            </a:pPr>
            <a:r>
              <a:rPr lang="zh-CN" altLang="en-US" sz="1200" dirty="0">
                <a:latin typeface="Consolas" panose="020B0609020204030204" charset="0"/>
              </a:rPr>
              <a:t>    jointimer = timeit.Timer('use_join()', 'from __main__ import use_join')</a:t>
            </a:r>
          </a:p>
          <a:p>
            <a:pPr marL="0" indent="0">
              <a:buSzPct val="70000"/>
              <a:buFont typeface="Arial" charset="0"/>
              <a:buNone/>
            </a:pPr>
            <a:r>
              <a:rPr lang="zh-CN" altLang="en-US" sz="1200" dirty="0">
                <a:latin typeface="Consolas" panose="020B0609020204030204" charset="0"/>
              </a:rPr>
              <a:t>    print('time for join:', jointimer.timeit(number=times))</a:t>
            </a:r>
          </a:p>
          <a:p>
            <a:pPr marL="0" indent="0">
              <a:buSzPct val="70000"/>
              <a:buFont typeface="Arial" charset="0"/>
              <a:buNone/>
            </a:pPr>
            <a:r>
              <a:rPr lang="zh-CN" altLang="en-US" sz="1200" dirty="0">
                <a:latin typeface="Consolas" panose="020B0609020204030204" charset="0"/>
              </a:rPr>
              <a:t>    plustimer = timeit.Timer('use_plus()', 'from __main__ import use_plus')</a:t>
            </a:r>
          </a:p>
          <a:p>
            <a:pPr marL="0" indent="0">
              <a:buSzPct val="70000"/>
              <a:buFont typeface="Arial" charset="0"/>
              <a:buNone/>
            </a:pPr>
            <a:r>
              <a:rPr lang="zh-CN" altLang="en-US" sz="1200" dirty="0">
                <a:latin typeface="Consolas" panose="020B0609020204030204" charset="0"/>
              </a:rPr>
              <a:t>    print('time for plus:', plustimer.timeit(number=times))</a:t>
            </a:r>
          </a:p>
        </p:txBody>
      </p:sp>
      <p:sp>
        <p:nvSpPr>
          <p:cNvPr id="2" name="矩形 1"/>
          <p:cNvSpPr/>
          <p:nvPr/>
        </p:nvSpPr>
        <p:spPr>
          <a:xfrm>
            <a:off x="4572000" y="3391961"/>
            <a:ext cx="4572000" cy="646331"/>
          </a:xfrm>
          <a:prstGeom prst="rect">
            <a:avLst/>
          </a:prstGeom>
        </p:spPr>
        <p:txBody>
          <a:bodyPr>
            <a:spAutoFit/>
          </a:bodyPr>
          <a:lstStyle/>
          <a:p>
            <a:r>
              <a:rPr lang="zh-CN" altLang="en-US" dirty="0">
                <a:solidFill>
                  <a:srgbClr val="0000FF"/>
                </a:solidFill>
                <a:latin typeface="Times New Roman" panose="02020603050405020304" pitchFamily="18" charset="0"/>
                <a:ea typeface="仿宋" panose="02010609060101010101" pitchFamily="49" charset="-122"/>
              </a:rPr>
              <a:t>time for join: 0.10216611442409469</a:t>
            </a:r>
          </a:p>
          <a:p>
            <a:r>
              <a:rPr lang="zh-CN" altLang="en-US" dirty="0">
                <a:solidFill>
                  <a:srgbClr val="0000FF"/>
                </a:solidFill>
                <a:latin typeface="Times New Roman" panose="02020603050405020304" pitchFamily="18" charset="0"/>
                <a:ea typeface="仿宋" panose="02010609060101010101" pitchFamily="49" charset="-122"/>
              </a:rPr>
              <a:t>time for plus: 1.414725147403292</a:t>
            </a:r>
          </a:p>
        </p:txBody>
      </p:sp>
      <p:pic>
        <p:nvPicPr>
          <p:cNvPr id="13" name="图片 1"/>
          <p:cNvPicPr>
            <a:picLocks noChangeAspect="1" noChangeArrowheads="1"/>
          </p:cNvPicPr>
          <p:nvPr/>
        </p:nvPicPr>
        <p:blipFill>
          <a:blip r:embed="rId3" cstate="print">
            <a:clrChange>
              <a:clrFrom>
                <a:srgbClr val="FDFDFD"/>
              </a:clrFrom>
              <a:clrTo>
                <a:srgbClr val="FDFDFD">
                  <a:alpha val="0"/>
                </a:srgbClr>
              </a:clrTo>
            </a:clrChange>
          </a:blip>
          <a:srcRect/>
          <a:stretch>
            <a:fillRect/>
          </a:stretch>
        </p:blipFill>
        <p:spPr bwMode="auto">
          <a:xfrm>
            <a:off x="8462883" y="1034294"/>
            <a:ext cx="385075" cy="447816"/>
          </a:xfrm>
          <a:prstGeom prst="rect">
            <a:avLst/>
          </a:prstGeom>
          <a:noFill/>
          <a:ln w="9525">
            <a:noFill/>
            <a:miter lim="800000"/>
            <a:headEnd/>
            <a:tailEnd/>
          </a:ln>
        </p:spPr>
      </p:pic>
    </p:spTree>
    <p:extLst>
      <p:ext uri="{BB962C8B-B14F-4D97-AF65-F5344CB8AC3E}">
        <p14:creationId xmlns:p14="http://schemas.microsoft.com/office/powerpoint/2010/main" val="2995964387"/>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par>
                          <p:cTn id="7" fill="hold">
                            <p:stCondLst>
                              <p:cond delay="0"/>
                            </p:stCondLst>
                            <p:childTnLst>
                              <p:par>
                                <p:cTn id="8" presetID="2" presetClass="entr" presetSubtype="4" fill="hold" nodeType="afterEffect">
                                  <p:stCondLst>
                                    <p:cond delay="0"/>
                                  </p:stCondLst>
                                  <p:childTnLst>
                                    <p:set>
                                      <p:cBhvr>
                                        <p:cTn id="9" dur="1" fill="hold">
                                          <p:stCondLst>
                                            <p:cond delay="0"/>
                                          </p:stCondLst>
                                        </p:cTn>
                                        <p:tgtEl>
                                          <p:spTgt spid="13"/>
                                        </p:tgtEl>
                                        <p:attrNameLst>
                                          <p:attrName>style.visibility</p:attrName>
                                        </p:attrNameLst>
                                      </p:cBhvr>
                                      <p:to>
                                        <p:strVal val="visible"/>
                                      </p:to>
                                    </p:set>
                                    <p:anim calcmode="lin" valueType="num">
                                      <p:cBhvr additive="base">
                                        <p:cTn id="10" dur="500" fill="hold"/>
                                        <p:tgtEl>
                                          <p:spTgt spid="13"/>
                                        </p:tgtEl>
                                        <p:attrNameLst>
                                          <p:attrName>ppt_x</p:attrName>
                                        </p:attrNameLst>
                                      </p:cBhvr>
                                      <p:tavLst>
                                        <p:tav tm="0">
                                          <p:val>
                                            <p:strVal val="#ppt_x"/>
                                          </p:val>
                                        </p:tav>
                                        <p:tav tm="100000">
                                          <p:val>
                                            <p:strVal val="#ppt_x"/>
                                          </p:val>
                                        </p:tav>
                                      </p:tavLst>
                                    </p:anim>
                                    <p:anim calcmode="lin" valueType="num">
                                      <p:cBhvr additive="base">
                                        <p:cTn id="11"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5">
                                            <p:txEl>
                                              <p:pRg st="2" end="2"/>
                                            </p:txEl>
                                          </p:spTgt>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5">
                                            <p:txEl>
                                              <p:pRg st="4" end="4"/>
                                            </p:txEl>
                                          </p:spTgt>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5">
                                            <p:txEl>
                                              <p:pRg st="5" end="5"/>
                                            </p:txEl>
                                          </p:spTgt>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5">
                                            <p:txEl>
                                              <p:pRg st="6" end="6"/>
                                            </p:txEl>
                                          </p:spTgt>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5">
                                            <p:txEl>
                                              <p:pRg st="7" end="7"/>
                                            </p:txEl>
                                          </p:spTgt>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5">
                                            <p:txEl>
                                              <p:pRg st="8" end="8"/>
                                            </p:txEl>
                                          </p:spTgt>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5">
                                            <p:txEl>
                                              <p:pRg st="9" end="9"/>
                                            </p:txEl>
                                          </p:spTgt>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5">
                                            <p:txEl>
                                              <p:pRg st="10" end="10"/>
                                            </p:txEl>
                                          </p:spTgt>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5">
                                            <p:txEl>
                                              <p:pRg st="11" end="11"/>
                                            </p:txEl>
                                          </p:spTgt>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5">
                                            <p:txEl>
                                              <p:pRg st="12" end="12"/>
                                            </p:txEl>
                                          </p:spTgt>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5">
                                            <p:txEl>
                                              <p:pRg st="13" end="13"/>
                                            </p:txEl>
                                          </p:spTgt>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11"/>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2"/>
                                        </p:tgtEl>
                                        <p:attrNameLst>
                                          <p:attrName>style.visibility</p:attrName>
                                        </p:attrNameLst>
                                      </p:cBhvr>
                                      <p:to>
                                        <p:strVal val="visible"/>
                                      </p:to>
                                    </p:set>
                                    <p:anim calcmode="lin" valueType="num">
                                      <p:cBhvr additive="base">
                                        <p:cTn id="48" dur="500" fill="hold"/>
                                        <p:tgtEl>
                                          <p:spTgt spid="2"/>
                                        </p:tgtEl>
                                        <p:attrNameLst>
                                          <p:attrName>ppt_x</p:attrName>
                                        </p:attrNameLst>
                                      </p:cBhvr>
                                      <p:tavLst>
                                        <p:tav tm="0">
                                          <p:val>
                                            <p:strVal val="#ppt_x"/>
                                          </p:val>
                                        </p:tav>
                                        <p:tav tm="100000">
                                          <p:val>
                                            <p:strVal val="#ppt_x"/>
                                          </p:val>
                                        </p:tav>
                                      </p:tavLst>
                                    </p:anim>
                                    <p:anim calcmode="lin" valueType="num">
                                      <p:cBhvr additive="base">
                                        <p:cTn id="49"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11" grpId="0"/>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fld id="{6EA7BA5E-4115-4796-A8C9-4698036AB88B}" type="slidenum">
              <a:rPr lang="zh-CN" altLang="en-US" smtClean="0"/>
              <a:pPr>
                <a:defRPr/>
              </a:pPr>
              <a:t>25</a:t>
            </a:fld>
            <a:endParaRPr lang="zh-CN" altLang="en-US" dirty="0"/>
          </a:p>
        </p:txBody>
      </p:sp>
      <p:sp>
        <p:nvSpPr>
          <p:cNvPr id="5" name="内容占位符 2"/>
          <p:cNvSpPr>
            <a:spLocks noGrp="1"/>
          </p:cNvSpPr>
          <p:nvPr>
            <p:ph idx="1"/>
          </p:nvPr>
        </p:nvSpPr>
        <p:spPr>
          <a:xfrm>
            <a:off x="467544" y="1052736"/>
            <a:ext cx="8091170" cy="3395345"/>
          </a:xfrm>
        </p:spPr>
        <p:txBody>
          <a:bodyPr/>
          <a:lstStyle/>
          <a:p>
            <a:pPr>
              <a:lnSpc>
                <a:spcPct val="150000"/>
              </a:lnSpc>
              <a:spcBef>
                <a:spcPts val="0"/>
              </a:spcBef>
              <a:buClr>
                <a:srgbClr val="FF0000"/>
              </a:buClr>
              <a:buFont typeface="Wingdings" panose="05000000000000000000" charset="0"/>
              <a:buChar char=""/>
            </a:pPr>
            <a:r>
              <a:rPr lang="zh-CN" altLang="en-US" sz="1800" noProof="1"/>
              <a:t>timeit模块还支持下面代码演示的用法，从运行结果可以看出，当需要对大量数据进行类型转换时，</a:t>
            </a:r>
            <a:r>
              <a:rPr lang="zh-CN" altLang="en-US" sz="1800" noProof="1">
                <a:solidFill>
                  <a:srgbClr val="FF0000"/>
                </a:solidFill>
              </a:rPr>
              <a:t>内置函数map()可以提供非常高的效率</a:t>
            </a:r>
            <a:r>
              <a:rPr lang="zh-CN" altLang="en-US" sz="1800" noProof="1"/>
              <a:t>。</a:t>
            </a:r>
          </a:p>
          <a:p>
            <a:pPr marL="0" indent="0">
              <a:buNone/>
            </a:pPr>
            <a:endParaRPr lang="zh-CN" altLang="en-US" sz="1350" noProof="1">
              <a:latin typeface="Times New Roman" panose="02020603050405020304" pitchFamily="2" charset="0"/>
            </a:endParaRPr>
          </a:p>
          <a:p>
            <a:pPr marL="0" indent="0">
              <a:buNone/>
            </a:pPr>
            <a:r>
              <a:rPr lang="zh-CN" altLang="en-US" sz="1350" noProof="1">
                <a:latin typeface="Times New Roman" panose="02020603050405020304" pitchFamily="2" charset="0"/>
              </a:rPr>
              <a:t>&gt;&gt;&gt; import timeit</a:t>
            </a:r>
          </a:p>
          <a:p>
            <a:pPr marL="0" indent="0">
              <a:buNone/>
            </a:pPr>
            <a:r>
              <a:rPr lang="zh-CN" altLang="en-US" sz="1350" noProof="1">
                <a:latin typeface="Times New Roman" panose="02020603050405020304" pitchFamily="2" charset="0"/>
              </a:rPr>
              <a:t>&gt;&gt;&gt; timeit.timeit(‘"-".join(str(n) for n in range(100))’, number=10000)  #运行10000次</a:t>
            </a:r>
          </a:p>
          <a:p>
            <a:pPr marL="0" indent="0">
              <a:buNone/>
            </a:pPr>
            <a:r>
              <a:rPr lang="zh-CN" altLang="en-US" sz="1350" noProof="1">
                <a:solidFill>
                  <a:srgbClr val="0000FF"/>
                </a:solidFill>
                <a:latin typeface="Times New Roman" panose="02020603050405020304" pitchFamily="2" charset="0"/>
              </a:rPr>
              <a:t>0.3063435900577929</a:t>
            </a:r>
          </a:p>
          <a:p>
            <a:pPr marL="0" indent="0">
              <a:buNone/>
            </a:pPr>
            <a:r>
              <a:rPr lang="zh-CN" altLang="en-US" sz="1350" noProof="1">
                <a:latin typeface="Times New Roman" panose="02020603050405020304" pitchFamily="2" charset="0"/>
              </a:rPr>
              <a:t>&gt;&gt;&gt; timeit.timeit(‘“-".join([str(n) for n in range(100)])', number=10000) </a:t>
            </a:r>
          </a:p>
          <a:p>
            <a:pPr marL="0" indent="0">
              <a:buNone/>
            </a:pPr>
            <a:r>
              <a:rPr lang="zh-CN" altLang="en-US" sz="1350" noProof="1">
                <a:solidFill>
                  <a:srgbClr val="0000FF"/>
                </a:solidFill>
                <a:latin typeface="Times New Roman" panose="02020603050405020304" pitchFamily="2" charset="0"/>
              </a:rPr>
              <a:t>0.27191914957273866</a:t>
            </a:r>
          </a:p>
          <a:p>
            <a:pPr marL="0" indent="0">
              <a:buNone/>
            </a:pPr>
            <a:r>
              <a:rPr lang="zh-CN" altLang="en-US" sz="1350" noProof="1">
                <a:latin typeface="Times New Roman" panose="02020603050405020304" pitchFamily="2" charset="0"/>
              </a:rPr>
              <a:t>&gt;&gt;&gt; timeit.timeit('"-".join(map(str, range(100)))', number=10000)</a:t>
            </a:r>
          </a:p>
          <a:p>
            <a:pPr marL="0" indent="0">
              <a:buNone/>
            </a:pPr>
            <a:r>
              <a:rPr lang="zh-CN" altLang="en-US" sz="1350" noProof="1">
                <a:solidFill>
                  <a:srgbClr val="0000FF"/>
                </a:solidFill>
                <a:latin typeface="Times New Roman" panose="02020603050405020304" pitchFamily="2" charset="0"/>
              </a:rPr>
              <a:t>0.21119518171659024</a:t>
            </a:r>
          </a:p>
        </p:txBody>
      </p:sp>
      <p:grpSp>
        <p:nvGrpSpPr>
          <p:cNvPr id="6" name="组合 114"/>
          <p:cNvGrpSpPr/>
          <p:nvPr/>
        </p:nvGrpSpPr>
        <p:grpSpPr>
          <a:xfrm>
            <a:off x="-540568" y="116632"/>
            <a:ext cx="6225040" cy="662730"/>
            <a:chOff x="-198275" y="3380765"/>
            <a:chExt cx="6225040" cy="662730"/>
          </a:xfrm>
        </p:grpSpPr>
        <p:grpSp>
          <p:nvGrpSpPr>
            <p:cNvPr id="7" name="组合 105"/>
            <p:cNvGrpSpPr/>
            <p:nvPr/>
          </p:nvGrpSpPr>
          <p:grpSpPr>
            <a:xfrm>
              <a:off x="-198275" y="3380765"/>
              <a:ext cx="6225040" cy="662730"/>
              <a:chOff x="-198275" y="3380765"/>
              <a:chExt cx="6225040" cy="662730"/>
            </a:xfrm>
          </p:grpSpPr>
          <p:sp>
            <p:nvSpPr>
              <p:cNvPr id="9"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0" name="TextBox 6"/>
              <p:cNvSpPr txBox="1">
                <a:spLocks noChangeArrowheads="1"/>
              </p:cNvSpPr>
              <p:nvPr/>
            </p:nvSpPr>
            <p:spPr bwMode="auto">
              <a:xfrm>
                <a:off x="-198275"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4.1 </a:t>
                </a:r>
                <a:r>
                  <a:rPr lang="zh-CN" altLang="en-US" sz="3600" b="1" dirty="0">
                    <a:latin typeface="Times New Roman" pitchFamily="18" charset="0"/>
                    <a:ea typeface="黑体" pitchFamily="49" charset="-122"/>
                  </a:rPr>
                  <a:t>字符串</a:t>
                </a:r>
                <a:endParaRPr lang="zh-CN" altLang="en-US" sz="3600" b="1" dirty="0">
                  <a:latin typeface="黑体" pitchFamily="49" charset="-122"/>
                  <a:ea typeface="黑体" pitchFamily="49" charset="-122"/>
                </a:endParaRPr>
              </a:p>
            </p:txBody>
          </p:sp>
        </p:grpSp>
        <p:pic>
          <p:nvPicPr>
            <p:cNvPr id="8" name="图片 7" descr="12.jpg"/>
            <p:cNvPicPr>
              <a:picLocks noChangeAspect="1"/>
            </p:cNvPicPr>
            <p:nvPr/>
          </p:nvPicPr>
          <p:blipFill>
            <a:blip r:embed="rId2" cstate="print"/>
            <a:stretch>
              <a:fillRect/>
            </a:stretch>
          </p:blipFill>
          <p:spPr>
            <a:xfrm>
              <a:off x="1115929" y="3530600"/>
              <a:ext cx="446172" cy="431048"/>
            </a:xfrm>
            <a:prstGeom prst="rect">
              <a:avLst/>
            </a:prstGeom>
          </p:spPr>
        </p:pic>
      </p:grpSp>
      <p:sp>
        <p:nvSpPr>
          <p:cNvPr id="2" name="文本框 1">
            <a:extLst>
              <a:ext uri="{FF2B5EF4-FFF2-40B4-BE49-F238E27FC236}">
                <a16:creationId xmlns:a16="http://schemas.microsoft.com/office/drawing/2014/main" id="{A8493599-8001-4EE8-A660-71115655BCE6}"/>
              </a:ext>
            </a:extLst>
          </p:cNvPr>
          <p:cNvSpPr txBox="1"/>
          <p:nvPr/>
        </p:nvSpPr>
        <p:spPr>
          <a:xfrm>
            <a:off x="7164288" y="2411529"/>
            <a:ext cx="543739" cy="307777"/>
          </a:xfrm>
          <a:prstGeom prst="rect">
            <a:avLst/>
          </a:prstGeom>
          <a:noFill/>
        </p:spPr>
        <p:txBody>
          <a:bodyPr wrap="none" rtlCol="0">
            <a:spAutoFit/>
          </a:bodyPr>
          <a:lstStyle/>
          <a:p>
            <a:r>
              <a:rPr lang="zh-CN" altLang="en-US" sz="1400" dirty="0"/>
              <a:t>元组</a:t>
            </a:r>
          </a:p>
        </p:txBody>
      </p:sp>
      <p:sp>
        <p:nvSpPr>
          <p:cNvPr id="11" name="文本框 10">
            <a:extLst>
              <a:ext uri="{FF2B5EF4-FFF2-40B4-BE49-F238E27FC236}">
                <a16:creationId xmlns:a16="http://schemas.microsoft.com/office/drawing/2014/main" id="{DE6D246C-158F-40F8-9426-339790F259CC}"/>
              </a:ext>
            </a:extLst>
          </p:cNvPr>
          <p:cNvSpPr txBox="1"/>
          <p:nvPr/>
        </p:nvSpPr>
        <p:spPr>
          <a:xfrm>
            <a:off x="7169040" y="2924944"/>
            <a:ext cx="543739" cy="307777"/>
          </a:xfrm>
          <a:prstGeom prst="rect">
            <a:avLst/>
          </a:prstGeom>
          <a:noFill/>
        </p:spPr>
        <p:txBody>
          <a:bodyPr wrap="none" rtlCol="0">
            <a:spAutoFit/>
          </a:bodyPr>
          <a:lstStyle/>
          <a:p>
            <a:r>
              <a:rPr lang="zh-CN" altLang="en-US" sz="1400" dirty="0"/>
              <a:t>列表</a:t>
            </a:r>
          </a:p>
        </p:txBody>
      </p:sp>
      <p:sp>
        <p:nvSpPr>
          <p:cNvPr id="12" name="文本框 11">
            <a:extLst>
              <a:ext uri="{FF2B5EF4-FFF2-40B4-BE49-F238E27FC236}">
                <a16:creationId xmlns:a16="http://schemas.microsoft.com/office/drawing/2014/main" id="{2C7D37E8-CC80-4D4A-AFA1-9A1A1B80C239}"/>
              </a:ext>
            </a:extLst>
          </p:cNvPr>
          <p:cNvSpPr txBox="1"/>
          <p:nvPr/>
        </p:nvSpPr>
        <p:spPr>
          <a:xfrm>
            <a:off x="7164288" y="3365422"/>
            <a:ext cx="1479892" cy="307777"/>
          </a:xfrm>
          <a:prstGeom prst="rect">
            <a:avLst/>
          </a:prstGeom>
          <a:noFill/>
        </p:spPr>
        <p:txBody>
          <a:bodyPr wrap="none" rtlCol="0">
            <a:spAutoFit/>
          </a:bodyPr>
          <a:lstStyle/>
          <a:p>
            <a:r>
              <a:rPr lang="en-US" altLang="zh-CN" sz="1400" dirty="0"/>
              <a:t>Map </a:t>
            </a:r>
            <a:r>
              <a:rPr lang="zh-CN" altLang="en-US" sz="1400" dirty="0"/>
              <a:t>映射到列表</a:t>
            </a:r>
          </a:p>
        </p:txBody>
      </p:sp>
      <p:pic>
        <p:nvPicPr>
          <p:cNvPr id="3" name="图片 2"/>
          <p:cNvPicPr>
            <a:picLocks noChangeAspect="1"/>
          </p:cNvPicPr>
          <p:nvPr/>
        </p:nvPicPr>
        <p:blipFill>
          <a:blip r:embed="rId3"/>
          <a:stretch>
            <a:fillRect/>
          </a:stretch>
        </p:blipFill>
        <p:spPr>
          <a:xfrm>
            <a:off x="382078" y="4077071"/>
            <a:ext cx="4045906" cy="2483927"/>
          </a:xfrm>
          <a:prstGeom prst="rect">
            <a:avLst/>
          </a:prstGeom>
        </p:spPr>
      </p:pic>
      <p:pic>
        <p:nvPicPr>
          <p:cNvPr id="13" name="图片 12"/>
          <p:cNvPicPr>
            <a:picLocks noChangeAspect="1"/>
          </p:cNvPicPr>
          <p:nvPr/>
        </p:nvPicPr>
        <p:blipFill>
          <a:blip r:embed="rId4"/>
          <a:stretch>
            <a:fillRect/>
          </a:stretch>
        </p:blipFill>
        <p:spPr>
          <a:xfrm>
            <a:off x="4513450" y="4077071"/>
            <a:ext cx="4340920" cy="1255261"/>
          </a:xfrm>
          <a:prstGeom prst="rect">
            <a:avLst/>
          </a:prstGeom>
        </p:spPr>
      </p:pic>
    </p:spTree>
    <p:extLst>
      <p:ext uri="{BB962C8B-B14F-4D97-AF65-F5344CB8AC3E}">
        <p14:creationId xmlns:p14="http://schemas.microsoft.com/office/powerpoint/2010/main" val="1654900938"/>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fld id="{6EA7BA5E-4115-4796-A8C9-4698036AB88B}" type="slidenum">
              <a:rPr lang="zh-CN" altLang="en-US" smtClean="0"/>
              <a:pPr>
                <a:defRPr/>
              </a:pPr>
              <a:t>26</a:t>
            </a:fld>
            <a:endParaRPr lang="zh-CN" altLang="en-US" dirty="0"/>
          </a:p>
        </p:txBody>
      </p:sp>
      <p:sp>
        <p:nvSpPr>
          <p:cNvPr id="5" name="文本占位符 37890"/>
          <p:cNvSpPr>
            <a:spLocks noGrp="1"/>
          </p:cNvSpPr>
          <p:nvPr>
            <p:ph idx="1"/>
          </p:nvPr>
        </p:nvSpPr>
        <p:spPr>
          <a:xfrm>
            <a:off x="539552" y="1484784"/>
            <a:ext cx="8604448" cy="3395345"/>
          </a:xfrm>
        </p:spPr>
        <p:txBody>
          <a:bodyPr anchor="t"/>
          <a:lstStyle/>
          <a:p>
            <a:pPr>
              <a:lnSpc>
                <a:spcPct val="80000"/>
              </a:lnSpc>
              <a:buClr>
                <a:srgbClr val="FF0000"/>
              </a:buClr>
              <a:buSzPct val="70000"/>
              <a:buFont typeface="Wingdings" panose="05000000000000000000" charset="0"/>
              <a:buChar char=""/>
            </a:pPr>
            <a:r>
              <a:rPr lang="zh-CN" altLang="en-US" sz="2400" dirty="0"/>
              <a:t>lower()、upper()、capitalize()、title()、swapcase()</a:t>
            </a:r>
          </a:p>
          <a:p>
            <a:pPr>
              <a:lnSpc>
                <a:spcPct val="80000"/>
              </a:lnSpc>
              <a:buSzPct val="70000"/>
              <a:buNone/>
            </a:pPr>
            <a:endParaRPr lang="zh-CN" altLang="en-US" sz="1500" dirty="0">
              <a:latin typeface="宋体" panose="02010600030101010101" pitchFamily="2" charset="-122"/>
            </a:endParaRPr>
          </a:p>
          <a:p>
            <a:pPr>
              <a:lnSpc>
                <a:spcPct val="80000"/>
              </a:lnSpc>
              <a:buSzPct val="70000"/>
              <a:buNone/>
            </a:pPr>
            <a:r>
              <a:rPr lang="zh-CN" altLang="en-US" sz="1350" dirty="0">
                <a:latin typeface="Consolas" panose="020B0609020204030204" charset="0"/>
              </a:rPr>
              <a:t>&gt;&gt;&gt; s = "What is Your Name?"</a:t>
            </a:r>
          </a:p>
          <a:p>
            <a:pPr>
              <a:lnSpc>
                <a:spcPct val="80000"/>
              </a:lnSpc>
              <a:buSzPct val="70000"/>
              <a:buNone/>
            </a:pPr>
            <a:r>
              <a:rPr lang="zh-CN" altLang="en-US" sz="1350" dirty="0">
                <a:latin typeface="Consolas" panose="020B0609020204030204" charset="0"/>
              </a:rPr>
              <a:t>&gt;&gt;&gt; s.lower()                   #返回小写字符串</a:t>
            </a:r>
          </a:p>
          <a:p>
            <a:pPr>
              <a:lnSpc>
                <a:spcPct val="80000"/>
              </a:lnSpc>
              <a:buSzPct val="70000"/>
              <a:buNone/>
            </a:pPr>
            <a:r>
              <a:rPr lang="zh-CN" altLang="en-US" sz="1350" dirty="0">
                <a:solidFill>
                  <a:srgbClr val="0000FF"/>
                </a:solidFill>
                <a:latin typeface="Consolas" panose="020B0609020204030204" charset="0"/>
              </a:rPr>
              <a:t>'what is your name?'</a:t>
            </a:r>
          </a:p>
          <a:p>
            <a:pPr>
              <a:lnSpc>
                <a:spcPct val="80000"/>
              </a:lnSpc>
              <a:buSzPct val="70000"/>
              <a:buNone/>
            </a:pPr>
            <a:r>
              <a:rPr lang="zh-CN" altLang="en-US" sz="1350" dirty="0">
                <a:latin typeface="Consolas" panose="020B0609020204030204" charset="0"/>
              </a:rPr>
              <a:t>&gt;&gt;&gt; s.upper()                   #返回大写字符串</a:t>
            </a:r>
          </a:p>
          <a:p>
            <a:pPr>
              <a:lnSpc>
                <a:spcPct val="80000"/>
              </a:lnSpc>
              <a:buSzPct val="70000"/>
              <a:buNone/>
            </a:pPr>
            <a:r>
              <a:rPr lang="zh-CN" altLang="en-US" sz="1350" dirty="0">
                <a:solidFill>
                  <a:srgbClr val="0000FF"/>
                </a:solidFill>
                <a:latin typeface="Consolas" panose="020B0609020204030204" charset="0"/>
              </a:rPr>
              <a:t>'WHAT IS YOUR NAME?'</a:t>
            </a:r>
          </a:p>
          <a:p>
            <a:pPr>
              <a:lnSpc>
                <a:spcPct val="80000"/>
              </a:lnSpc>
              <a:buSzPct val="70000"/>
              <a:buNone/>
            </a:pPr>
            <a:r>
              <a:rPr lang="zh-CN" altLang="en-US" sz="1350" dirty="0">
                <a:latin typeface="Consolas" panose="020B0609020204030204" charset="0"/>
              </a:rPr>
              <a:t>&gt;&gt;&gt; s.capitalize()              #字符串首字符大写</a:t>
            </a:r>
          </a:p>
          <a:p>
            <a:pPr>
              <a:lnSpc>
                <a:spcPct val="80000"/>
              </a:lnSpc>
              <a:buSzPct val="70000"/>
              <a:buNone/>
            </a:pPr>
            <a:r>
              <a:rPr lang="zh-CN" altLang="en-US" sz="1350" dirty="0">
                <a:solidFill>
                  <a:srgbClr val="0000FF"/>
                </a:solidFill>
                <a:latin typeface="Consolas" panose="020B0609020204030204" charset="0"/>
              </a:rPr>
              <a:t>'What is your name?'</a:t>
            </a:r>
          </a:p>
          <a:p>
            <a:pPr>
              <a:lnSpc>
                <a:spcPct val="80000"/>
              </a:lnSpc>
              <a:buSzPct val="70000"/>
              <a:buNone/>
            </a:pPr>
            <a:r>
              <a:rPr lang="zh-CN" altLang="en-US" sz="1350" dirty="0">
                <a:latin typeface="Consolas" panose="020B0609020204030204" charset="0"/>
              </a:rPr>
              <a:t>&gt;&gt;&gt; s.title()                   #每个单词的首字母大写</a:t>
            </a:r>
          </a:p>
          <a:p>
            <a:pPr>
              <a:lnSpc>
                <a:spcPct val="80000"/>
              </a:lnSpc>
              <a:buSzPct val="70000"/>
              <a:buNone/>
            </a:pPr>
            <a:r>
              <a:rPr lang="zh-CN" altLang="en-US" sz="1350" dirty="0">
                <a:solidFill>
                  <a:srgbClr val="0000FF"/>
                </a:solidFill>
                <a:latin typeface="Consolas" panose="020B0609020204030204" charset="0"/>
              </a:rPr>
              <a:t>'What Is Your Name?'</a:t>
            </a:r>
          </a:p>
          <a:p>
            <a:pPr>
              <a:lnSpc>
                <a:spcPct val="80000"/>
              </a:lnSpc>
              <a:buSzPct val="70000"/>
              <a:buNone/>
            </a:pPr>
            <a:r>
              <a:rPr lang="zh-CN" altLang="en-US" sz="1350" dirty="0">
                <a:latin typeface="Consolas" panose="020B0609020204030204" charset="0"/>
              </a:rPr>
              <a:t>&gt;&gt;&gt; s.swapcase()                #大小写互换</a:t>
            </a:r>
          </a:p>
          <a:p>
            <a:pPr>
              <a:lnSpc>
                <a:spcPct val="80000"/>
              </a:lnSpc>
              <a:buSzPct val="70000"/>
              <a:buNone/>
            </a:pPr>
            <a:r>
              <a:rPr lang="zh-CN" altLang="en-US" sz="1350" dirty="0">
                <a:solidFill>
                  <a:srgbClr val="0000FF"/>
                </a:solidFill>
                <a:latin typeface="Consolas" panose="020B0609020204030204" charset="0"/>
              </a:rPr>
              <a:t>'wHAT IS yOUR nAME?'</a:t>
            </a:r>
          </a:p>
        </p:txBody>
      </p:sp>
      <p:sp>
        <p:nvSpPr>
          <p:cNvPr id="6" name="文本占位符 38914"/>
          <p:cNvSpPr txBox="1">
            <a:spLocks/>
          </p:cNvSpPr>
          <p:nvPr/>
        </p:nvSpPr>
        <p:spPr bwMode="auto">
          <a:xfrm>
            <a:off x="539552" y="4365104"/>
            <a:ext cx="7476490" cy="339534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FF0000"/>
              </a:buClr>
              <a:buSzPct val="70000"/>
              <a:buFont typeface="Wingdings" panose="05000000000000000000" charset="0"/>
              <a:buChar char=""/>
            </a:pPr>
            <a:r>
              <a:rPr lang="zh-CN" altLang="en-US" sz="2400" dirty="0"/>
              <a:t>查找替换replace()，类似于</a:t>
            </a:r>
            <a:r>
              <a:rPr lang="en-US" altLang="zh-CN" sz="2400" dirty="0"/>
              <a:t>Word</a:t>
            </a:r>
            <a:r>
              <a:rPr lang="zh-CN" altLang="en-US" sz="2400" dirty="0"/>
              <a:t>中的</a:t>
            </a:r>
            <a:r>
              <a:rPr lang="en-US" altLang="zh-CN" sz="2400" dirty="0"/>
              <a:t>“</a:t>
            </a:r>
            <a:r>
              <a:rPr lang="zh-CN" altLang="en-US" sz="2400" dirty="0"/>
              <a:t>全部替换</a:t>
            </a:r>
            <a:r>
              <a:rPr lang="en-US" altLang="zh-CN" sz="2400" dirty="0"/>
              <a:t>”</a:t>
            </a:r>
            <a:r>
              <a:rPr lang="zh-CN" altLang="en-US" sz="2400" dirty="0"/>
              <a:t>功能</a:t>
            </a:r>
            <a:r>
              <a:rPr lang="zh-CN" altLang="en-US" sz="1800" dirty="0">
                <a:latin typeface="宋体" panose="02010600030101010101" pitchFamily="2" charset="-122"/>
              </a:rPr>
              <a:t>。</a:t>
            </a:r>
          </a:p>
          <a:p>
            <a:pPr>
              <a:buSzPct val="70000"/>
              <a:buFont typeface="Arial" charset="0"/>
              <a:buNone/>
            </a:pPr>
            <a:endParaRPr lang="zh-CN" altLang="en-US" sz="1500" dirty="0">
              <a:latin typeface="宋体" panose="02010600030101010101" pitchFamily="2" charset="-122"/>
            </a:endParaRPr>
          </a:p>
          <a:p>
            <a:pPr>
              <a:buSzPct val="70000"/>
              <a:buFont typeface="Arial" charset="0"/>
              <a:buNone/>
            </a:pPr>
            <a:r>
              <a:rPr lang="zh-CN" altLang="en-US" sz="1350" dirty="0">
                <a:latin typeface="Consolas" panose="020B0609020204030204" charset="0"/>
              </a:rPr>
              <a:t>&gt;&gt;&gt; s = "中国，中国"</a:t>
            </a:r>
          </a:p>
          <a:p>
            <a:pPr>
              <a:buSzPct val="70000"/>
              <a:buFont typeface="Arial" charset="0"/>
              <a:buNone/>
            </a:pPr>
            <a:r>
              <a:rPr lang="zh-CN" altLang="en-US" sz="1350" dirty="0">
                <a:latin typeface="Consolas" panose="020B0609020204030204" charset="0"/>
              </a:rPr>
              <a:t>&gt;&gt;&gt; </a:t>
            </a:r>
            <a:r>
              <a:rPr lang="en-US" altLang="zh-CN" sz="1350" dirty="0">
                <a:latin typeface="Consolas" panose="020B0609020204030204" charset="0"/>
              </a:rPr>
              <a:t>print(</a:t>
            </a:r>
            <a:r>
              <a:rPr lang="zh-CN" altLang="en-US" sz="1350" dirty="0">
                <a:latin typeface="Consolas" panose="020B0609020204030204" charset="0"/>
              </a:rPr>
              <a:t>s</a:t>
            </a:r>
            <a:r>
              <a:rPr lang="en-US" altLang="zh-CN" sz="1350" dirty="0">
                <a:latin typeface="Consolas" panose="020B0609020204030204" charset="0"/>
              </a:rPr>
              <a:t>)</a:t>
            </a:r>
          </a:p>
          <a:p>
            <a:pPr>
              <a:buSzPct val="70000"/>
              <a:buFont typeface="Arial" charset="0"/>
              <a:buNone/>
            </a:pPr>
            <a:r>
              <a:rPr lang="zh-CN" altLang="en-US" sz="1350" dirty="0">
                <a:solidFill>
                  <a:srgbClr val="0000FF"/>
                </a:solidFill>
                <a:latin typeface="Consolas" panose="020B0609020204030204" charset="0"/>
              </a:rPr>
              <a:t>中国，中国</a:t>
            </a:r>
          </a:p>
          <a:p>
            <a:pPr>
              <a:buSzPct val="70000"/>
              <a:buFont typeface="Arial" charset="0"/>
              <a:buNone/>
            </a:pPr>
            <a:r>
              <a:rPr lang="zh-CN" altLang="en-US" sz="1350" dirty="0">
                <a:latin typeface="Consolas" panose="020B0609020204030204" charset="0"/>
              </a:rPr>
              <a:t>&gt;&gt;&gt; s2 = s.replace("中国", "中华人民共和国")  </a:t>
            </a:r>
            <a:r>
              <a:rPr lang="en-US" altLang="zh-CN" sz="1350" dirty="0">
                <a:latin typeface="Consolas" panose="020B0609020204030204" charset="0"/>
              </a:rPr>
              <a:t>#</a:t>
            </a:r>
            <a:r>
              <a:rPr lang="zh-CN" altLang="en-US" sz="1350" dirty="0">
                <a:latin typeface="Consolas" panose="020B0609020204030204" charset="0"/>
              </a:rPr>
              <a:t>两个参数都作为一个整体</a:t>
            </a:r>
          </a:p>
          <a:p>
            <a:pPr>
              <a:buSzPct val="70000"/>
              <a:buFont typeface="Arial" charset="0"/>
              <a:buNone/>
            </a:pPr>
            <a:r>
              <a:rPr lang="zh-CN" altLang="en-US" sz="1350" dirty="0">
                <a:latin typeface="Consolas" panose="020B0609020204030204" charset="0"/>
              </a:rPr>
              <a:t>&gt;&gt;&gt; </a:t>
            </a:r>
            <a:r>
              <a:rPr lang="en-US" altLang="zh-CN" sz="1350" dirty="0">
                <a:latin typeface="Consolas" panose="020B0609020204030204" charset="0"/>
              </a:rPr>
              <a:t>print(</a:t>
            </a:r>
            <a:r>
              <a:rPr lang="zh-CN" altLang="en-US" sz="1350" dirty="0">
                <a:latin typeface="Consolas" panose="020B0609020204030204" charset="0"/>
              </a:rPr>
              <a:t>s2</a:t>
            </a:r>
            <a:r>
              <a:rPr lang="en-US" altLang="zh-CN" sz="1350" dirty="0">
                <a:latin typeface="Consolas" panose="020B0609020204030204" charset="0"/>
              </a:rPr>
              <a:t>)</a:t>
            </a:r>
          </a:p>
          <a:p>
            <a:pPr>
              <a:buSzPct val="70000"/>
              <a:buFont typeface="Arial" charset="0"/>
              <a:buNone/>
            </a:pPr>
            <a:r>
              <a:rPr lang="zh-CN" altLang="en-US" sz="1350" dirty="0">
                <a:solidFill>
                  <a:srgbClr val="0000FF"/>
                </a:solidFill>
                <a:latin typeface="Consolas" panose="020B0609020204030204" charset="0"/>
              </a:rPr>
              <a:t>中华人民共和国，中华人民共和国</a:t>
            </a:r>
          </a:p>
        </p:txBody>
      </p:sp>
      <p:grpSp>
        <p:nvGrpSpPr>
          <p:cNvPr id="7" name="组合 114"/>
          <p:cNvGrpSpPr/>
          <p:nvPr/>
        </p:nvGrpSpPr>
        <p:grpSpPr>
          <a:xfrm>
            <a:off x="-540568" y="116632"/>
            <a:ext cx="6225040" cy="662730"/>
            <a:chOff x="-198275" y="3380765"/>
            <a:chExt cx="6225040" cy="662730"/>
          </a:xfrm>
        </p:grpSpPr>
        <p:grpSp>
          <p:nvGrpSpPr>
            <p:cNvPr id="8" name="组合 105"/>
            <p:cNvGrpSpPr/>
            <p:nvPr/>
          </p:nvGrpSpPr>
          <p:grpSpPr>
            <a:xfrm>
              <a:off x="-198275" y="3380765"/>
              <a:ext cx="6225040" cy="662730"/>
              <a:chOff x="-198275" y="3380765"/>
              <a:chExt cx="6225040" cy="662730"/>
            </a:xfrm>
          </p:grpSpPr>
          <p:sp>
            <p:nvSpPr>
              <p:cNvPr id="10"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1" name="TextBox 6"/>
              <p:cNvSpPr txBox="1">
                <a:spLocks noChangeArrowheads="1"/>
              </p:cNvSpPr>
              <p:nvPr/>
            </p:nvSpPr>
            <p:spPr bwMode="auto">
              <a:xfrm>
                <a:off x="-198275"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4.1 </a:t>
                </a:r>
                <a:r>
                  <a:rPr lang="zh-CN" altLang="en-US" sz="3600" b="1" dirty="0">
                    <a:latin typeface="Times New Roman" pitchFamily="18" charset="0"/>
                    <a:ea typeface="黑体" pitchFamily="49" charset="-122"/>
                  </a:rPr>
                  <a:t>字符串</a:t>
                </a:r>
                <a:endParaRPr lang="zh-CN" altLang="en-US" sz="3600" b="1" dirty="0">
                  <a:latin typeface="黑体" pitchFamily="49" charset="-122"/>
                  <a:ea typeface="黑体" pitchFamily="49" charset="-122"/>
                </a:endParaRPr>
              </a:p>
            </p:txBody>
          </p:sp>
        </p:grpSp>
        <p:pic>
          <p:nvPicPr>
            <p:cNvPr id="9" name="图片 8" descr="12.jpg"/>
            <p:cNvPicPr>
              <a:picLocks noChangeAspect="1"/>
            </p:cNvPicPr>
            <p:nvPr/>
          </p:nvPicPr>
          <p:blipFill>
            <a:blip r:embed="rId2" cstate="print"/>
            <a:stretch>
              <a:fillRect/>
            </a:stretch>
          </p:blipFill>
          <p:spPr>
            <a:xfrm>
              <a:off x="1115929" y="3530600"/>
              <a:ext cx="446172" cy="431048"/>
            </a:xfrm>
            <a:prstGeom prst="rect">
              <a:avLst/>
            </a:prstGeom>
          </p:spPr>
        </p:pic>
      </p:grpSp>
      <p:sp>
        <p:nvSpPr>
          <p:cNvPr id="13" name="文本框 12"/>
          <p:cNvSpPr txBox="1"/>
          <p:nvPr/>
        </p:nvSpPr>
        <p:spPr>
          <a:xfrm>
            <a:off x="323528" y="908720"/>
            <a:ext cx="5652628" cy="523220"/>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800" b="1" dirty="0">
                <a:latin typeface="Times New Roman" panose="02020603050405020304" pitchFamily="18" charset="0"/>
                <a:ea typeface="仿宋" panose="02010609060101010101" pitchFamily="49" charset="-122"/>
              </a:rPr>
              <a:t>4.1.3 </a:t>
            </a:r>
            <a:r>
              <a:rPr lang="zh-CN" altLang="en-US" sz="2800" b="1" dirty="0">
                <a:latin typeface="Times New Roman" panose="02020603050405020304" pitchFamily="18" charset="0"/>
                <a:ea typeface="仿宋" panose="02010609060101010101" pitchFamily="49" charset="-122"/>
              </a:rPr>
              <a:t>字符串常用方法</a:t>
            </a:r>
            <a:endParaRPr lang="en-US" altLang="zh-CN" sz="2800" b="1" dirty="0">
              <a:ea typeface="仿宋" panose="02010609060101010101" pitchFamily="49" charset="-122"/>
            </a:endParaRPr>
          </a:p>
        </p:txBody>
      </p:sp>
    </p:spTree>
    <p:extLst>
      <p:ext uri="{BB962C8B-B14F-4D97-AF65-F5344CB8AC3E}">
        <p14:creationId xmlns:p14="http://schemas.microsoft.com/office/powerpoint/2010/main" val="2996165225"/>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2" end="2"/>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
                                            <p:txEl>
                                              <p:pRg st="3" end="3"/>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6">
                                            <p:txEl>
                                              <p:pRg st="4" end="4"/>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6">
                                            <p:txEl>
                                              <p:pRg st="5" end="5"/>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6">
                                            <p:txEl>
                                              <p:pRg st="6" end="6"/>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fld id="{6EA7BA5E-4115-4796-A8C9-4698036AB88B}" type="slidenum">
              <a:rPr lang="zh-CN" altLang="en-US" smtClean="0"/>
              <a:pPr>
                <a:defRPr/>
              </a:pPr>
              <a:t>27</a:t>
            </a:fld>
            <a:endParaRPr lang="zh-CN" altLang="en-US" dirty="0"/>
          </a:p>
        </p:txBody>
      </p:sp>
      <p:sp>
        <p:nvSpPr>
          <p:cNvPr id="5" name="Content Placeholder 2"/>
          <p:cNvSpPr>
            <a:spLocks noGrp="1"/>
          </p:cNvSpPr>
          <p:nvPr>
            <p:ph idx="1"/>
          </p:nvPr>
        </p:nvSpPr>
        <p:spPr>
          <a:xfrm>
            <a:off x="371475" y="1052736"/>
            <a:ext cx="8315325" cy="3395345"/>
          </a:xfrm>
        </p:spPr>
        <p:txBody>
          <a:bodyPr/>
          <a:lstStyle/>
          <a:p>
            <a:pPr>
              <a:spcBef>
                <a:spcPts val="0"/>
              </a:spcBef>
              <a:buClr>
                <a:srgbClr val="FF0000"/>
              </a:buClr>
              <a:buFont typeface="Wingdings" panose="05000000000000000000" pitchFamily="2" charset="2"/>
              <a:buChar char="n"/>
            </a:pPr>
            <a:r>
              <a:rPr lang="zh-CN" altLang="en-US" sz="2400" b="1" noProof="1"/>
              <a:t>应用：</a:t>
            </a:r>
            <a:r>
              <a:rPr lang="en-US" sz="2400" noProof="1"/>
              <a:t>测试用户输入中是否有敏感词，如果有的话就把敏感词替换为3个星号***。</a:t>
            </a:r>
          </a:p>
          <a:p>
            <a:pPr marL="0" indent="0">
              <a:buNone/>
            </a:pPr>
            <a:endParaRPr lang="en-US" sz="2400" noProof="1"/>
          </a:p>
          <a:p>
            <a:pPr marL="0" indent="0">
              <a:buNone/>
            </a:pPr>
            <a:r>
              <a:rPr lang="en-US" sz="1350" noProof="1">
                <a:latin typeface="Consolas" panose="020B0609020204030204" charset="0"/>
              </a:rPr>
              <a:t>&gt;&gt;&gt; words = ('测试', '非法', '暴力', '话')</a:t>
            </a:r>
          </a:p>
          <a:p>
            <a:pPr marL="0" indent="0">
              <a:buNone/>
            </a:pPr>
            <a:r>
              <a:rPr lang="en-US" sz="1350" noProof="1">
                <a:latin typeface="Consolas" panose="020B0609020204030204" charset="0"/>
              </a:rPr>
              <a:t>&gt;&gt;&gt; text = '这句话里含有非法内容'</a:t>
            </a:r>
          </a:p>
          <a:p>
            <a:pPr marL="0" indent="0">
              <a:buNone/>
            </a:pPr>
            <a:r>
              <a:rPr lang="en-US" sz="1350" noProof="1">
                <a:latin typeface="Consolas" panose="020B0609020204030204" charset="0"/>
              </a:rPr>
              <a:t>&gt;&gt;&gt; for word in words:</a:t>
            </a:r>
          </a:p>
          <a:p>
            <a:pPr marL="0" indent="0">
              <a:buNone/>
            </a:pPr>
            <a:r>
              <a:rPr lang="en-US" sz="1350" noProof="1">
                <a:latin typeface="Consolas" panose="020B0609020204030204" charset="0"/>
              </a:rPr>
              <a:t>    if word in text:</a:t>
            </a:r>
          </a:p>
          <a:p>
            <a:pPr marL="0" indent="0">
              <a:buNone/>
            </a:pPr>
            <a:r>
              <a:rPr lang="en-US" sz="1350" noProof="1">
                <a:latin typeface="Consolas" panose="020B0609020204030204" charset="0"/>
                <a:sym typeface="+mn-ea"/>
              </a:rPr>
              <a:t>        </a:t>
            </a:r>
            <a:r>
              <a:rPr lang="en-US" sz="1350" noProof="1">
                <a:latin typeface="Consolas" panose="020B0609020204030204" charset="0"/>
              </a:rPr>
              <a:t>text = text.replace(word, '***')		</a:t>
            </a:r>
          </a:p>
          <a:p>
            <a:pPr marL="0" indent="0">
              <a:buNone/>
            </a:pPr>
            <a:r>
              <a:rPr lang="en-US" sz="1350" noProof="1">
                <a:latin typeface="Consolas" panose="020B0609020204030204" charset="0"/>
              </a:rPr>
              <a:t>&gt;&gt;&gt; text</a:t>
            </a:r>
          </a:p>
          <a:p>
            <a:pPr marL="0" indent="0">
              <a:buNone/>
            </a:pPr>
            <a:r>
              <a:rPr lang="en-US" sz="1350" noProof="1">
                <a:solidFill>
                  <a:srgbClr val="0000FF"/>
                </a:solidFill>
                <a:latin typeface="Consolas" panose="020B0609020204030204" charset="0"/>
              </a:rPr>
              <a:t>'这句***里含有***内容'</a:t>
            </a:r>
          </a:p>
        </p:txBody>
      </p:sp>
      <p:grpSp>
        <p:nvGrpSpPr>
          <p:cNvPr id="6" name="组合 114"/>
          <p:cNvGrpSpPr/>
          <p:nvPr/>
        </p:nvGrpSpPr>
        <p:grpSpPr>
          <a:xfrm>
            <a:off x="-540568" y="116632"/>
            <a:ext cx="6225040" cy="662730"/>
            <a:chOff x="-198275" y="3380765"/>
            <a:chExt cx="6225040" cy="662730"/>
          </a:xfrm>
        </p:grpSpPr>
        <p:grpSp>
          <p:nvGrpSpPr>
            <p:cNvPr id="7" name="组合 105"/>
            <p:cNvGrpSpPr/>
            <p:nvPr/>
          </p:nvGrpSpPr>
          <p:grpSpPr>
            <a:xfrm>
              <a:off x="-198275" y="3380765"/>
              <a:ext cx="6225040" cy="662730"/>
              <a:chOff x="-198275" y="3380765"/>
              <a:chExt cx="6225040" cy="662730"/>
            </a:xfrm>
          </p:grpSpPr>
          <p:sp>
            <p:nvSpPr>
              <p:cNvPr id="9"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0" name="TextBox 6"/>
              <p:cNvSpPr txBox="1">
                <a:spLocks noChangeArrowheads="1"/>
              </p:cNvSpPr>
              <p:nvPr/>
            </p:nvSpPr>
            <p:spPr bwMode="auto">
              <a:xfrm>
                <a:off x="-198275"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4.1 </a:t>
                </a:r>
                <a:r>
                  <a:rPr lang="zh-CN" altLang="en-US" sz="3600" b="1" dirty="0">
                    <a:latin typeface="Times New Roman" pitchFamily="18" charset="0"/>
                    <a:ea typeface="黑体" pitchFamily="49" charset="-122"/>
                  </a:rPr>
                  <a:t>字符串</a:t>
                </a:r>
                <a:endParaRPr lang="zh-CN" altLang="en-US" sz="3600" b="1" dirty="0">
                  <a:latin typeface="黑体" pitchFamily="49" charset="-122"/>
                  <a:ea typeface="黑体" pitchFamily="49" charset="-122"/>
                </a:endParaRPr>
              </a:p>
            </p:txBody>
          </p:sp>
        </p:grpSp>
        <p:pic>
          <p:nvPicPr>
            <p:cNvPr id="8" name="图片 7" descr="12.jpg"/>
            <p:cNvPicPr>
              <a:picLocks noChangeAspect="1"/>
            </p:cNvPicPr>
            <p:nvPr/>
          </p:nvPicPr>
          <p:blipFill>
            <a:blip r:embed="rId2" cstate="print"/>
            <a:stretch>
              <a:fillRect/>
            </a:stretch>
          </p:blipFill>
          <p:spPr>
            <a:xfrm>
              <a:off x="1115929" y="3530600"/>
              <a:ext cx="446172" cy="431048"/>
            </a:xfrm>
            <a:prstGeom prst="rect">
              <a:avLst/>
            </a:prstGeom>
          </p:spPr>
        </p:pic>
      </p:grpSp>
    </p:spTree>
    <p:extLst>
      <p:ext uri="{BB962C8B-B14F-4D97-AF65-F5344CB8AC3E}">
        <p14:creationId xmlns:p14="http://schemas.microsoft.com/office/powerpoint/2010/main" val="2596814924"/>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fld id="{6EA7BA5E-4115-4796-A8C9-4698036AB88B}" type="slidenum">
              <a:rPr lang="zh-CN" altLang="en-US" smtClean="0"/>
              <a:pPr>
                <a:defRPr/>
              </a:pPr>
              <a:t>28</a:t>
            </a:fld>
            <a:endParaRPr lang="zh-CN" altLang="en-US" dirty="0"/>
          </a:p>
        </p:txBody>
      </p:sp>
      <p:sp>
        <p:nvSpPr>
          <p:cNvPr id="5" name="文本占位符 39938"/>
          <p:cNvSpPr>
            <a:spLocks noGrp="1"/>
          </p:cNvSpPr>
          <p:nvPr>
            <p:ph idx="1"/>
          </p:nvPr>
        </p:nvSpPr>
        <p:spPr>
          <a:xfrm>
            <a:off x="683835" y="1340768"/>
            <a:ext cx="8208645" cy="3395345"/>
          </a:xfrm>
        </p:spPr>
        <p:txBody>
          <a:bodyPr anchor="t"/>
          <a:lstStyle/>
          <a:p>
            <a:pPr>
              <a:spcBef>
                <a:spcPts val="600"/>
              </a:spcBef>
              <a:buClr>
                <a:srgbClr val="FF0000"/>
              </a:buClr>
              <a:buSzPct val="70000"/>
              <a:buFont typeface="Wingdings" panose="05000000000000000000" charset="0"/>
              <a:buChar char=""/>
            </a:pPr>
            <a:r>
              <a:rPr sz="2000" noProof="1">
                <a:latin typeface="宋体" panose="02010600030101010101" pitchFamily="2" charset="-122"/>
                <a:ea typeface="+mn-ea"/>
              </a:rPr>
              <a:t>字符串对象的</a:t>
            </a:r>
            <a:r>
              <a:rPr sz="2000" noProof="1">
                <a:solidFill>
                  <a:srgbClr val="FF0000"/>
                </a:solidFill>
                <a:latin typeface="宋体" panose="02010600030101010101" pitchFamily="2" charset="-122"/>
                <a:ea typeface="+mn-ea"/>
              </a:rPr>
              <a:t>maketrans()</a:t>
            </a:r>
            <a:r>
              <a:rPr sz="2000" noProof="1">
                <a:latin typeface="宋体" panose="02010600030101010101" pitchFamily="2" charset="-122"/>
                <a:ea typeface="+mn-ea"/>
              </a:rPr>
              <a:t>方法用来生成字符映射表</a:t>
            </a:r>
            <a:r>
              <a:rPr lang="zh-CN" altLang="en-US" sz="2000" noProof="1">
                <a:latin typeface="宋体" panose="02010600030101010101" pitchFamily="2" charset="-122"/>
                <a:ea typeface="+mn-ea"/>
              </a:rPr>
              <a:t>字典</a:t>
            </a:r>
            <a:r>
              <a:rPr sz="2000" noProof="1">
                <a:latin typeface="宋体" panose="02010600030101010101" pitchFamily="2" charset="-122"/>
                <a:ea typeface="+mn-ea"/>
              </a:rPr>
              <a:t>，而</a:t>
            </a:r>
            <a:r>
              <a:rPr sz="2000" noProof="1">
                <a:solidFill>
                  <a:srgbClr val="FF0000"/>
                </a:solidFill>
                <a:latin typeface="宋体" panose="02010600030101010101" pitchFamily="2" charset="-122"/>
                <a:ea typeface="+mn-ea"/>
              </a:rPr>
              <a:t>translate()</a:t>
            </a:r>
            <a:r>
              <a:rPr sz="2000" noProof="1">
                <a:latin typeface="宋体" panose="02010600030101010101" pitchFamily="2" charset="-122"/>
                <a:ea typeface="+mn-ea"/>
              </a:rPr>
              <a:t>方法用来根据映射表中定义的对应关系转换字符串并替换其中的字符，使用这两个方法的组合</a:t>
            </a:r>
            <a:r>
              <a:rPr sz="2000" noProof="1">
                <a:solidFill>
                  <a:srgbClr val="FF0000"/>
                </a:solidFill>
                <a:latin typeface="宋体" panose="02010600030101010101" pitchFamily="2" charset="-122"/>
                <a:ea typeface="+mn-ea"/>
              </a:rPr>
              <a:t>可以同时处理多个字符</a:t>
            </a:r>
            <a:r>
              <a:rPr sz="2000" noProof="1">
                <a:latin typeface="宋体" panose="02010600030101010101" pitchFamily="2" charset="-122"/>
                <a:ea typeface="+mn-ea"/>
              </a:rPr>
              <a:t>。</a:t>
            </a:r>
          </a:p>
          <a:p>
            <a:pPr marL="0" indent="0">
              <a:buSzPct val="70000"/>
              <a:buNone/>
            </a:pPr>
            <a:r>
              <a:rPr sz="1600" noProof="1">
                <a:latin typeface="Consolas" panose="020B0609020204030204" charset="0"/>
                <a:ea typeface="+mn-ea"/>
              </a:rPr>
              <a:t>#创建映射表，将字符"abcdef123"一一对应地转换为"uvwxyz@#$"</a:t>
            </a:r>
          </a:p>
          <a:p>
            <a:pPr>
              <a:buSzPct val="70000"/>
              <a:buNone/>
            </a:pPr>
            <a:r>
              <a:rPr sz="1600" noProof="1">
                <a:latin typeface="Consolas" panose="020B0609020204030204" charset="0"/>
                <a:ea typeface="+mn-ea"/>
              </a:rPr>
              <a:t>&gt;&gt;&gt; table = ''.maketrans('abcdef123', 'uvwxyz@#$’)</a:t>
            </a:r>
            <a:endParaRPr lang="en-US" sz="1600" noProof="1">
              <a:latin typeface="Consolas" panose="020B0609020204030204" charset="0"/>
              <a:ea typeface="+mn-ea"/>
            </a:endParaRPr>
          </a:p>
          <a:p>
            <a:pPr>
              <a:buSzPct val="70000"/>
              <a:buNone/>
            </a:pPr>
            <a:r>
              <a:rPr lang="en-US" sz="1600" noProof="1">
                <a:latin typeface="Consolas" panose="020B0609020204030204" charset="0"/>
                <a:ea typeface="+mn-ea"/>
              </a:rPr>
              <a:t>&gt;&gt;&gt; talbe</a:t>
            </a:r>
          </a:p>
          <a:p>
            <a:pPr>
              <a:buSzPct val="70000"/>
              <a:buNone/>
            </a:pPr>
            <a:r>
              <a:rPr lang="en-US" altLang="zh-CN" sz="1600" noProof="1">
                <a:solidFill>
                  <a:srgbClr val="0000FF"/>
                </a:solidFill>
                <a:latin typeface="Consolas" panose="020B0609020204030204" charset="0"/>
                <a:ea typeface="+mn-ea"/>
              </a:rPr>
              <a:t>{97: 117, 98: 118, 99: 119, 100: 120, 101: 121, 102: 122, 49: 64, 50: 35, 51: 36}</a:t>
            </a:r>
            <a:endParaRPr sz="1600" noProof="1">
              <a:solidFill>
                <a:srgbClr val="0000FF"/>
              </a:solidFill>
              <a:latin typeface="Consolas" panose="020B0609020204030204" charset="0"/>
              <a:ea typeface="+mn-ea"/>
            </a:endParaRPr>
          </a:p>
          <a:p>
            <a:pPr>
              <a:buSzPct val="70000"/>
              <a:buNone/>
            </a:pPr>
            <a:r>
              <a:rPr sz="1600" noProof="1">
                <a:latin typeface="Consolas" panose="020B0609020204030204" charset="0"/>
                <a:ea typeface="+mn-ea"/>
              </a:rPr>
              <a:t>&gt;&gt;&gt; s = "Python is a greate programming language. I like it!"</a:t>
            </a:r>
          </a:p>
          <a:p>
            <a:pPr>
              <a:buSzPct val="70000"/>
              <a:buNone/>
            </a:pPr>
            <a:r>
              <a:rPr sz="1600" noProof="1">
                <a:latin typeface="Consolas" panose="020B0609020204030204" charset="0"/>
                <a:ea typeface="+mn-ea"/>
              </a:rPr>
              <a:t>#按映射表进行替换</a:t>
            </a:r>
          </a:p>
          <a:p>
            <a:pPr>
              <a:buSzPct val="70000"/>
              <a:buNone/>
            </a:pPr>
            <a:r>
              <a:rPr sz="1600" noProof="1">
                <a:latin typeface="Consolas" panose="020B0609020204030204" charset="0"/>
                <a:ea typeface="+mn-ea"/>
              </a:rPr>
              <a:t>&gt;&gt;&gt; s.translate(table)</a:t>
            </a:r>
          </a:p>
          <a:p>
            <a:pPr>
              <a:buSzPct val="70000"/>
              <a:buNone/>
            </a:pPr>
            <a:r>
              <a:rPr sz="1600" noProof="1">
                <a:solidFill>
                  <a:srgbClr val="0000FF"/>
                </a:solidFill>
                <a:latin typeface="Consolas" panose="020B0609020204030204" charset="0"/>
                <a:ea typeface="+mn-ea"/>
              </a:rPr>
              <a:t>'Python is u gryuty progrumming lunguugy. I liky it!'</a:t>
            </a:r>
          </a:p>
        </p:txBody>
      </p:sp>
      <p:sp>
        <p:nvSpPr>
          <p:cNvPr id="6" name="线形标注 1 5"/>
          <p:cNvSpPr/>
          <p:nvPr/>
        </p:nvSpPr>
        <p:spPr>
          <a:xfrm>
            <a:off x="3893891" y="1883618"/>
            <a:ext cx="1604052" cy="457280"/>
          </a:xfrm>
          <a:prstGeom prst="borderCallout1">
            <a:avLst>
              <a:gd name="adj1" fmla="val 98335"/>
              <a:gd name="adj2" fmla="val 50757"/>
              <a:gd name="adj3" fmla="val 164828"/>
              <a:gd name="adj4" fmla="val 16186"/>
            </a:avLst>
          </a:prstGeom>
          <a:solidFill>
            <a:srgbClr val="FFFF00"/>
          </a:solidFill>
          <a:ln>
            <a:solidFill>
              <a:srgbClr val="0000FF"/>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zh-CN" altLang="en-US" sz="1200" noProof="1">
                <a:solidFill>
                  <a:srgbClr val="FF0000"/>
                </a:solidFill>
              </a:rPr>
              <a:t>这两个参数不是作为整体进行处理的</a:t>
            </a:r>
          </a:p>
        </p:txBody>
      </p:sp>
      <p:cxnSp>
        <p:nvCxnSpPr>
          <p:cNvPr id="7" name="直接箭头连接符 6"/>
          <p:cNvCxnSpPr>
            <a:stCxn id="6" idx="1"/>
          </p:cNvCxnSpPr>
          <p:nvPr/>
        </p:nvCxnSpPr>
        <p:spPr>
          <a:xfrm>
            <a:off x="4695878" y="2340264"/>
            <a:ext cx="521585" cy="281037"/>
          </a:xfrm>
          <a:prstGeom prst="straightConnector1">
            <a:avLst/>
          </a:prstGeom>
          <a:ln w="41275">
            <a:solidFill>
              <a:srgbClr val="0000FF"/>
            </a:solidFill>
            <a:tailEnd type="arrow"/>
          </a:ln>
        </p:spPr>
        <p:style>
          <a:lnRef idx="1">
            <a:schemeClr val="accent1"/>
          </a:lnRef>
          <a:fillRef idx="0">
            <a:schemeClr val="accent1"/>
          </a:fillRef>
          <a:effectRef idx="0">
            <a:schemeClr val="accent1"/>
          </a:effectRef>
          <a:fontRef idx="minor">
            <a:schemeClr val="tx1"/>
          </a:fontRef>
        </p:style>
      </p:cxnSp>
      <p:grpSp>
        <p:nvGrpSpPr>
          <p:cNvPr id="9" name="组合 114"/>
          <p:cNvGrpSpPr/>
          <p:nvPr/>
        </p:nvGrpSpPr>
        <p:grpSpPr>
          <a:xfrm>
            <a:off x="-540568" y="116632"/>
            <a:ext cx="6225040" cy="662730"/>
            <a:chOff x="-198275" y="3380765"/>
            <a:chExt cx="6225040" cy="662730"/>
          </a:xfrm>
        </p:grpSpPr>
        <p:grpSp>
          <p:nvGrpSpPr>
            <p:cNvPr id="10" name="组合 105"/>
            <p:cNvGrpSpPr/>
            <p:nvPr/>
          </p:nvGrpSpPr>
          <p:grpSpPr>
            <a:xfrm>
              <a:off x="-198275" y="3380765"/>
              <a:ext cx="6225040" cy="662730"/>
              <a:chOff x="-198275" y="3380765"/>
              <a:chExt cx="6225040" cy="662730"/>
            </a:xfrm>
          </p:grpSpPr>
          <p:sp>
            <p:nvSpPr>
              <p:cNvPr id="12"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3" name="TextBox 6"/>
              <p:cNvSpPr txBox="1">
                <a:spLocks noChangeArrowheads="1"/>
              </p:cNvSpPr>
              <p:nvPr/>
            </p:nvSpPr>
            <p:spPr bwMode="auto">
              <a:xfrm>
                <a:off x="-198275"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solidFill>
                      <a:srgbClr val="FFC000"/>
                    </a:solidFill>
                    <a:latin typeface="Times New Roman" pitchFamily="18" charset="0"/>
                    <a:ea typeface="黑体" pitchFamily="49" charset="-122"/>
                  </a:rPr>
                  <a:t>4.1 </a:t>
                </a:r>
                <a:r>
                  <a:rPr lang="zh-CN" altLang="en-US" sz="3600" b="1" dirty="0">
                    <a:solidFill>
                      <a:srgbClr val="FFC000"/>
                    </a:solidFill>
                    <a:latin typeface="Times New Roman" pitchFamily="18" charset="0"/>
                    <a:ea typeface="黑体" pitchFamily="49" charset="-122"/>
                  </a:rPr>
                  <a:t>字符串</a:t>
                </a:r>
                <a:endParaRPr lang="zh-CN" altLang="en-US" sz="3600" b="1" dirty="0">
                  <a:solidFill>
                    <a:srgbClr val="FFC000"/>
                  </a:solidFill>
                  <a:latin typeface="黑体" pitchFamily="49" charset="-122"/>
                  <a:ea typeface="黑体" pitchFamily="49" charset="-122"/>
                </a:endParaRPr>
              </a:p>
            </p:txBody>
          </p:sp>
        </p:grpSp>
        <p:pic>
          <p:nvPicPr>
            <p:cNvPr id="11" name="图片 10" descr="12.jpg"/>
            <p:cNvPicPr>
              <a:picLocks noChangeAspect="1"/>
            </p:cNvPicPr>
            <p:nvPr/>
          </p:nvPicPr>
          <p:blipFill>
            <a:blip r:embed="rId2" cstate="print"/>
            <a:stretch>
              <a:fillRect/>
            </a:stretch>
          </p:blipFill>
          <p:spPr>
            <a:xfrm>
              <a:off x="1115929" y="3530600"/>
              <a:ext cx="446172" cy="431048"/>
            </a:xfrm>
            <a:prstGeom prst="rect">
              <a:avLst/>
            </a:prstGeom>
          </p:spPr>
        </p:pic>
      </p:grpSp>
      <p:sp>
        <p:nvSpPr>
          <p:cNvPr id="15" name="文本框 14"/>
          <p:cNvSpPr txBox="1"/>
          <p:nvPr/>
        </p:nvSpPr>
        <p:spPr>
          <a:xfrm>
            <a:off x="323528" y="908720"/>
            <a:ext cx="5652628" cy="523220"/>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800" b="1" dirty="0">
                <a:latin typeface="Times New Roman" panose="02020603050405020304" pitchFamily="18" charset="0"/>
                <a:ea typeface="仿宋" panose="02010609060101010101" pitchFamily="49" charset="-122"/>
              </a:rPr>
              <a:t>4.1.3 </a:t>
            </a:r>
            <a:r>
              <a:rPr lang="zh-CN" altLang="en-US" sz="2800" b="1" dirty="0">
                <a:latin typeface="Times New Roman" panose="02020603050405020304" pitchFamily="18" charset="0"/>
                <a:ea typeface="仿宋" panose="02010609060101010101" pitchFamily="49" charset="-122"/>
              </a:rPr>
              <a:t>字符串常用方法</a:t>
            </a:r>
            <a:endParaRPr lang="en-US" altLang="zh-CN" sz="2800" b="1" dirty="0">
              <a:ea typeface="仿宋" panose="02010609060101010101" pitchFamily="49" charset="-122"/>
            </a:endParaRPr>
          </a:p>
        </p:txBody>
      </p:sp>
      <p:sp>
        <p:nvSpPr>
          <p:cNvPr id="3" name="文本框 2">
            <a:extLst>
              <a:ext uri="{FF2B5EF4-FFF2-40B4-BE49-F238E27FC236}">
                <a16:creationId xmlns:a16="http://schemas.microsoft.com/office/drawing/2014/main" id="{0BE1E720-7BEC-400F-BC54-758A61BAD8B3}"/>
              </a:ext>
            </a:extLst>
          </p:cNvPr>
          <p:cNvSpPr txBox="1"/>
          <p:nvPr/>
        </p:nvSpPr>
        <p:spPr>
          <a:xfrm>
            <a:off x="827584" y="5021873"/>
            <a:ext cx="7972656" cy="1384995"/>
          </a:xfrm>
          <a:prstGeom prst="rect">
            <a:avLst/>
          </a:prstGeom>
          <a:solidFill>
            <a:schemeClr val="accent3">
              <a:lumMod val="40000"/>
              <a:lumOff val="60000"/>
            </a:schemeClr>
          </a:solidFill>
        </p:spPr>
        <p:txBody>
          <a:bodyPr wrap="square" rtlCol="0">
            <a:spAutoFit/>
          </a:bodyPr>
          <a:lstStyle/>
          <a:p>
            <a:pPr algn="l" latinLnBrk="1"/>
            <a:r>
              <a:rPr lang="zh-CN" altLang="en-US" sz="1400" b="0" i="0" dirty="0">
                <a:solidFill>
                  <a:srgbClr val="333333"/>
                </a:solidFill>
                <a:effectLst/>
                <a:latin typeface="Helvetica Neue"/>
              </a:rPr>
              <a:t>语法： </a:t>
            </a:r>
            <a:r>
              <a:rPr lang="en-US" altLang="zh-CN" sz="1400" b="0" i="0" dirty="0" err="1">
                <a:solidFill>
                  <a:srgbClr val="333333"/>
                </a:solidFill>
                <a:effectLst/>
                <a:latin typeface="Helvetica Neue"/>
              </a:rPr>
              <a:t>str.maketrans</a:t>
            </a:r>
            <a:r>
              <a:rPr lang="en-US" altLang="zh-CN" sz="1400" b="0" i="0" dirty="0">
                <a:solidFill>
                  <a:srgbClr val="333333"/>
                </a:solidFill>
                <a:effectLst/>
                <a:latin typeface="Helvetica Neue"/>
              </a:rPr>
              <a:t>(</a:t>
            </a:r>
            <a:r>
              <a:rPr lang="en-US" altLang="zh-CN" sz="1400" b="0" i="0" dirty="0" err="1">
                <a:solidFill>
                  <a:srgbClr val="333333"/>
                </a:solidFill>
                <a:effectLst/>
                <a:latin typeface="Helvetica Neue"/>
              </a:rPr>
              <a:t>intab</a:t>
            </a:r>
            <a:r>
              <a:rPr lang="en-US" altLang="zh-CN" sz="1400" b="0" i="0" dirty="0">
                <a:solidFill>
                  <a:srgbClr val="333333"/>
                </a:solidFill>
                <a:effectLst/>
                <a:latin typeface="Helvetica Neue"/>
              </a:rPr>
              <a:t>, </a:t>
            </a:r>
            <a:r>
              <a:rPr lang="en-US" altLang="zh-CN" sz="1400" b="0" i="0" dirty="0" err="1">
                <a:solidFill>
                  <a:srgbClr val="333333"/>
                </a:solidFill>
                <a:effectLst/>
                <a:latin typeface="Helvetica Neue"/>
              </a:rPr>
              <a:t>outtab</a:t>
            </a:r>
            <a:r>
              <a:rPr lang="en-US" altLang="zh-CN" sz="1400" b="0" i="0" dirty="0">
                <a:solidFill>
                  <a:srgbClr val="333333"/>
                </a:solidFill>
                <a:effectLst/>
                <a:latin typeface="Helvetica Neue"/>
              </a:rPr>
              <a:t>)      </a:t>
            </a:r>
            <a:r>
              <a:rPr lang="zh-CN" altLang="en-US" sz="1400" b="0" i="0" dirty="0">
                <a:solidFill>
                  <a:srgbClr val="333333"/>
                </a:solidFill>
                <a:effectLst/>
                <a:latin typeface="Helvetica Neue"/>
              </a:rPr>
              <a:t>返回结果是运行的 字符映射表 </a:t>
            </a:r>
            <a:r>
              <a:rPr lang="en-US" altLang="zh-CN" sz="1400" dirty="0" err="1">
                <a:solidFill>
                  <a:srgbClr val="333333"/>
                </a:solidFill>
                <a:latin typeface="Helvetica Neue"/>
              </a:rPr>
              <a:t>ord</a:t>
            </a:r>
            <a:r>
              <a:rPr lang="en-US" altLang="zh-CN" sz="1400" dirty="0">
                <a:solidFill>
                  <a:srgbClr val="333333"/>
                </a:solidFill>
                <a:latin typeface="Helvetica Neue"/>
              </a:rPr>
              <a:t>():</a:t>
            </a:r>
            <a:r>
              <a:rPr lang="en-US" altLang="zh-CN" sz="1400" dirty="0" err="1">
                <a:solidFill>
                  <a:srgbClr val="333333"/>
                </a:solidFill>
                <a:latin typeface="Helvetica Neue"/>
              </a:rPr>
              <a:t>ord</a:t>
            </a:r>
            <a:r>
              <a:rPr lang="en-US" altLang="zh-CN" sz="1400" dirty="0">
                <a:solidFill>
                  <a:srgbClr val="333333"/>
                </a:solidFill>
                <a:latin typeface="Helvetica Neue"/>
              </a:rPr>
              <a:t>()</a:t>
            </a:r>
            <a:r>
              <a:rPr lang="zh-CN" altLang="en-US" sz="1400" b="0" i="0" dirty="0">
                <a:solidFill>
                  <a:srgbClr val="333333"/>
                </a:solidFill>
                <a:effectLst/>
                <a:latin typeface="Helvetica Neue"/>
              </a:rPr>
              <a:t>字典 </a:t>
            </a:r>
            <a:endParaRPr lang="en-US" altLang="zh-CN" sz="1400" b="0" i="0" dirty="0">
              <a:solidFill>
                <a:srgbClr val="333333"/>
              </a:solidFill>
              <a:effectLst/>
              <a:latin typeface="Helvetica Neue"/>
            </a:endParaRPr>
          </a:p>
          <a:p>
            <a:pPr algn="l" latinLnBrk="1">
              <a:buFont typeface="Arial" panose="020B0604020202020204" pitchFamily="34" charset="0"/>
              <a:buChar char="•"/>
            </a:pPr>
            <a:r>
              <a:rPr lang="en-US" altLang="zh-CN" sz="1400" b="0" i="0" dirty="0" err="1">
                <a:solidFill>
                  <a:srgbClr val="333333"/>
                </a:solidFill>
                <a:effectLst/>
                <a:latin typeface="Helvetica Neue"/>
              </a:rPr>
              <a:t>intab</a:t>
            </a:r>
            <a:r>
              <a:rPr lang="en-US" altLang="zh-CN" sz="1400" b="0" i="0" dirty="0">
                <a:solidFill>
                  <a:srgbClr val="333333"/>
                </a:solidFill>
                <a:effectLst/>
                <a:latin typeface="Helvetica Neue"/>
              </a:rPr>
              <a:t> -- </a:t>
            </a:r>
            <a:r>
              <a:rPr lang="zh-CN" altLang="en-US" sz="1400" b="0" i="0" dirty="0">
                <a:solidFill>
                  <a:srgbClr val="333333"/>
                </a:solidFill>
                <a:effectLst/>
                <a:latin typeface="Helvetica Neue"/>
              </a:rPr>
              <a:t>字符串中要替代的字符组成的字符串；</a:t>
            </a:r>
            <a:r>
              <a:rPr lang="en-US" altLang="zh-CN" sz="1400" b="0" i="0" dirty="0" err="1">
                <a:solidFill>
                  <a:srgbClr val="333333"/>
                </a:solidFill>
                <a:effectLst/>
                <a:latin typeface="Helvetica Neue"/>
              </a:rPr>
              <a:t>outtab</a:t>
            </a:r>
            <a:r>
              <a:rPr lang="en-US" altLang="zh-CN" sz="1400" b="0" i="0" dirty="0">
                <a:solidFill>
                  <a:srgbClr val="333333"/>
                </a:solidFill>
                <a:effectLst/>
                <a:latin typeface="Helvetica Neue"/>
              </a:rPr>
              <a:t> -- </a:t>
            </a:r>
            <a:r>
              <a:rPr lang="zh-CN" altLang="en-US" sz="1400" b="0" i="0" dirty="0">
                <a:solidFill>
                  <a:srgbClr val="333333"/>
                </a:solidFill>
                <a:effectLst/>
                <a:latin typeface="Helvetica Neue"/>
              </a:rPr>
              <a:t>相应的映射字符的字符串。</a:t>
            </a:r>
            <a:endParaRPr lang="en-US" altLang="zh-CN" sz="1400" b="0" i="0" dirty="0">
              <a:solidFill>
                <a:srgbClr val="333333"/>
              </a:solidFill>
              <a:effectLst/>
              <a:latin typeface="Helvetica Neue"/>
            </a:endParaRPr>
          </a:p>
          <a:p>
            <a:pPr algn="l" latinLnBrk="1"/>
            <a:r>
              <a:rPr lang="en-US" altLang="zh-CN" sz="1400" b="0" i="0" dirty="0" err="1">
                <a:solidFill>
                  <a:srgbClr val="333333"/>
                </a:solidFill>
                <a:effectLst/>
                <a:latin typeface="Helvetica Neue"/>
              </a:rPr>
              <a:t>maketrans</a:t>
            </a:r>
            <a:r>
              <a:rPr lang="en-US" altLang="zh-CN" sz="1400" b="0" i="0" dirty="0">
                <a:solidFill>
                  <a:srgbClr val="333333"/>
                </a:solidFill>
                <a:effectLst/>
                <a:latin typeface="Helvetica Neue"/>
              </a:rPr>
              <a:t>() </a:t>
            </a:r>
            <a:r>
              <a:rPr lang="zh-CN" altLang="en-US" sz="1400" b="0" i="0" dirty="0">
                <a:solidFill>
                  <a:srgbClr val="333333"/>
                </a:solidFill>
                <a:effectLst/>
                <a:latin typeface="Helvetica Neue"/>
              </a:rPr>
              <a:t>方法用于创建字符映射的转换表，</a:t>
            </a:r>
            <a:endParaRPr lang="en-US" altLang="zh-CN" sz="1400" b="0" i="0" dirty="0">
              <a:solidFill>
                <a:srgbClr val="333333"/>
              </a:solidFill>
              <a:effectLst/>
              <a:latin typeface="Helvetica Neue"/>
            </a:endParaRPr>
          </a:p>
          <a:p>
            <a:pPr algn="l" latinLnBrk="1"/>
            <a:r>
              <a:rPr lang="zh-CN" altLang="en-US" sz="1400" b="0" i="0" dirty="0">
                <a:solidFill>
                  <a:srgbClr val="333333"/>
                </a:solidFill>
                <a:effectLst/>
                <a:latin typeface="Helvetica Neue"/>
              </a:rPr>
              <a:t>第一个参数是字符串，表示需要转换的字符，</a:t>
            </a:r>
            <a:endParaRPr lang="en-US" altLang="zh-CN" sz="1400" b="0" i="0" dirty="0">
              <a:solidFill>
                <a:srgbClr val="333333"/>
              </a:solidFill>
              <a:effectLst/>
              <a:latin typeface="Helvetica Neue"/>
            </a:endParaRPr>
          </a:p>
          <a:p>
            <a:pPr algn="l" latinLnBrk="1"/>
            <a:r>
              <a:rPr lang="zh-CN" altLang="en-US" sz="1400" b="0" i="0" dirty="0">
                <a:solidFill>
                  <a:srgbClr val="333333"/>
                </a:solidFill>
                <a:effectLst/>
                <a:latin typeface="Helvetica Neue"/>
              </a:rPr>
              <a:t>第二个参数也是字符串表示转换的目标。</a:t>
            </a:r>
          </a:p>
          <a:p>
            <a:pPr algn="l" latinLnBrk="1"/>
            <a:r>
              <a:rPr lang="zh-CN" altLang="en-US" sz="1400" b="0" i="0" dirty="0">
                <a:solidFill>
                  <a:srgbClr val="333333"/>
                </a:solidFill>
                <a:effectLst/>
                <a:latin typeface="Helvetica Neue"/>
              </a:rPr>
              <a:t>两个字符串的长度必须相同，为一一对应的关系。</a:t>
            </a:r>
            <a:endParaRPr lang="zh-CN" altLang="en-US" sz="1400" dirty="0"/>
          </a:p>
        </p:txBody>
      </p:sp>
      <p:pic>
        <p:nvPicPr>
          <p:cNvPr id="17" name="图片 16">
            <a:extLst>
              <a:ext uri="{FF2B5EF4-FFF2-40B4-BE49-F238E27FC236}">
                <a16:creationId xmlns:a16="http://schemas.microsoft.com/office/drawing/2014/main" id="{9A1A37DB-56C8-4F74-8770-0198EFC4B48C}"/>
              </a:ext>
            </a:extLst>
          </p:cNvPr>
          <p:cNvPicPr>
            <a:picLocks noChangeAspect="1"/>
          </p:cNvPicPr>
          <p:nvPr/>
        </p:nvPicPr>
        <p:blipFill>
          <a:blip r:embed="rId3"/>
          <a:stretch>
            <a:fillRect/>
          </a:stretch>
        </p:blipFill>
        <p:spPr>
          <a:xfrm>
            <a:off x="4788157" y="4078710"/>
            <a:ext cx="3761240" cy="554737"/>
          </a:xfrm>
          <a:prstGeom prst="rect">
            <a:avLst/>
          </a:prstGeom>
        </p:spPr>
      </p:pic>
    </p:spTree>
    <p:extLst>
      <p:ext uri="{BB962C8B-B14F-4D97-AF65-F5344CB8AC3E}">
        <p14:creationId xmlns:p14="http://schemas.microsoft.com/office/powerpoint/2010/main" val="954636467"/>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500" fill="hold"/>
                                        <p:tgtEl>
                                          <p:spTgt spid="6"/>
                                        </p:tgtEl>
                                        <p:attrNameLst>
                                          <p:attrName>ppt_x</p:attrName>
                                        </p:attrNameLst>
                                      </p:cBhvr>
                                      <p:tavLst>
                                        <p:tav tm="0">
                                          <p:val>
                                            <p:strVal val="#ppt_x"/>
                                          </p:val>
                                        </p:tav>
                                        <p:tav tm="100000">
                                          <p:val>
                                            <p:strVal val="#ppt_x"/>
                                          </p:val>
                                        </p:tav>
                                      </p:tavLst>
                                    </p:anim>
                                    <p:anim calcmode="lin" valueType="num">
                                      <p:cBhvr additive="base">
                                        <p:cTn id="28" dur="500" fill="hold"/>
                                        <p:tgtEl>
                                          <p:spTgt spid="6"/>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7"/>
                                        </p:tgtEl>
                                        <p:attrNameLst>
                                          <p:attrName>style.visibility</p:attrName>
                                        </p:attrNameLst>
                                      </p:cBhvr>
                                      <p:to>
                                        <p:strVal val="visible"/>
                                      </p:to>
                                    </p:set>
                                    <p:anim calcmode="lin" valueType="num">
                                      <p:cBhvr additive="base">
                                        <p:cTn id="37" dur="500" fill="hold"/>
                                        <p:tgtEl>
                                          <p:spTgt spid="17"/>
                                        </p:tgtEl>
                                        <p:attrNameLst>
                                          <p:attrName>ppt_x</p:attrName>
                                        </p:attrNameLst>
                                      </p:cBhvr>
                                      <p:tavLst>
                                        <p:tav tm="0">
                                          <p:val>
                                            <p:strVal val="#ppt_x"/>
                                          </p:val>
                                        </p:tav>
                                        <p:tav tm="100000">
                                          <p:val>
                                            <p:strVal val="#ppt_x"/>
                                          </p:val>
                                        </p:tav>
                                      </p:tavLst>
                                    </p:anim>
                                    <p:anim calcmode="lin" valueType="num">
                                      <p:cBhvr additive="base">
                                        <p:cTn id="3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3"/>
                                        </p:tgtEl>
                                        <p:attrNameLst>
                                          <p:attrName>style.visibility</p:attrName>
                                        </p:attrNameLst>
                                      </p:cBhvr>
                                      <p:to>
                                        <p:strVal val="visible"/>
                                      </p:to>
                                    </p:set>
                                    <p:anim calcmode="lin" valueType="num">
                                      <p:cBhvr additive="base">
                                        <p:cTn id="59" dur="500" fill="hold"/>
                                        <p:tgtEl>
                                          <p:spTgt spid="3"/>
                                        </p:tgtEl>
                                        <p:attrNameLst>
                                          <p:attrName>ppt_x</p:attrName>
                                        </p:attrNameLst>
                                      </p:cBhvr>
                                      <p:tavLst>
                                        <p:tav tm="0">
                                          <p:val>
                                            <p:strVal val="#ppt_x"/>
                                          </p:val>
                                        </p:tav>
                                        <p:tav tm="100000">
                                          <p:val>
                                            <p:strVal val="#ppt_x"/>
                                          </p:val>
                                        </p:tav>
                                      </p:tavLst>
                                    </p:anim>
                                    <p:anim calcmode="lin" valueType="num">
                                      <p:cBhvr additive="base">
                                        <p:cTn id="6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6" grpId="0" animBg="1"/>
      <p:bldP spid="3"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fld id="{6EA7BA5E-4115-4796-A8C9-4698036AB88B}" type="slidenum">
              <a:rPr lang="zh-CN" altLang="en-US" smtClean="0"/>
              <a:pPr>
                <a:defRPr/>
              </a:pPr>
              <a:t>29</a:t>
            </a:fld>
            <a:endParaRPr lang="zh-CN" altLang="en-US" dirty="0"/>
          </a:p>
        </p:txBody>
      </p:sp>
      <p:sp>
        <p:nvSpPr>
          <p:cNvPr id="5" name="文本占位符 40962"/>
          <p:cNvSpPr>
            <a:spLocks noGrp="1"/>
          </p:cNvSpPr>
          <p:nvPr>
            <p:ph idx="1"/>
          </p:nvPr>
        </p:nvSpPr>
        <p:spPr>
          <a:xfrm>
            <a:off x="591594" y="1377980"/>
            <a:ext cx="8229600" cy="4678451"/>
          </a:xfrm>
        </p:spPr>
        <p:txBody>
          <a:bodyPr anchor="t"/>
          <a:lstStyle/>
          <a:p>
            <a:pPr>
              <a:lnSpc>
                <a:spcPct val="80000"/>
              </a:lnSpc>
              <a:buClr>
                <a:srgbClr val="FF0000"/>
              </a:buClr>
              <a:buSzPct val="70000"/>
              <a:buFont typeface="Wingdings" panose="05000000000000000000" charset="0"/>
              <a:buChar char=""/>
            </a:pPr>
            <a:r>
              <a:rPr lang="en-US" altLang="zh-CN" sz="2400" dirty="0"/>
              <a:t>strip()</a:t>
            </a:r>
            <a:r>
              <a:rPr lang="zh-CN" altLang="en-US" sz="2400" dirty="0"/>
              <a:t>、</a:t>
            </a:r>
            <a:r>
              <a:rPr lang="en-US" altLang="zh-CN" sz="2400" dirty="0" err="1"/>
              <a:t>rstrip</a:t>
            </a:r>
            <a:r>
              <a:rPr lang="en-US" altLang="zh-CN" sz="2400" dirty="0"/>
              <a:t>()</a:t>
            </a:r>
            <a:r>
              <a:rPr lang="zh-CN" altLang="en-US" sz="2400" dirty="0"/>
              <a:t>、</a:t>
            </a:r>
            <a:r>
              <a:rPr lang="en-US" altLang="zh-CN" sz="2400" dirty="0" err="1"/>
              <a:t>lstrip</a:t>
            </a:r>
            <a:r>
              <a:rPr lang="en-US" altLang="zh-CN" sz="2400" dirty="0"/>
              <a:t>()</a:t>
            </a:r>
          </a:p>
          <a:p>
            <a:pPr>
              <a:lnSpc>
                <a:spcPct val="80000"/>
              </a:lnSpc>
              <a:buSzPct val="70000"/>
              <a:buNone/>
            </a:pPr>
            <a:endParaRPr lang="en-US" altLang="zh-CN" sz="1350" dirty="0">
              <a:latin typeface="Consolas" panose="020B0609020204030204" charset="0"/>
            </a:endParaRPr>
          </a:p>
          <a:p>
            <a:pPr>
              <a:lnSpc>
                <a:spcPct val="80000"/>
              </a:lnSpc>
              <a:buSzPct val="70000"/>
              <a:buNone/>
            </a:pPr>
            <a:r>
              <a:rPr lang="en-US" altLang="zh-CN" sz="1350" dirty="0">
                <a:latin typeface="Consolas" panose="020B0609020204030204" charset="0"/>
              </a:rPr>
              <a:t>&gt;&gt;&gt; '\n\</a:t>
            </a:r>
            <a:r>
              <a:rPr lang="en-US" altLang="zh-CN" sz="1350" dirty="0" err="1">
                <a:latin typeface="Consolas" panose="020B0609020204030204" charset="0"/>
              </a:rPr>
              <a:t>nhello</a:t>
            </a:r>
            <a:r>
              <a:rPr lang="en-US" altLang="zh-CN" sz="1350" dirty="0">
                <a:latin typeface="Consolas" panose="020B0609020204030204" charset="0"/>
              </a:rPr>
              <a:t> world   \n\</a:t>
            </a:r>
            <a:r>
              <a:rPr lang="en-US" altLang="zh-CN" sz="1350" dirty="0" err="1">
                <a:latin typeface="Consolas" panose="020B0609020204030204" charset="0"/>
              </a:rPr>
              <a:t>n'.strip</a:t>
            </a:r>
            <a:r>
              <a:rPr lang="en-US" altLang="zh-CN" sz="1350" dirty="0">
                <a:latin typeface="Consolas" panose="020B0609020204030204" charset="0"/>
              </a:rPr>
              <a:t>()      #</a:t>
            </a:r>
            <a:r>
              <a:rPr lang="en-US" altLang="zh-CN" sz="1350" dirty="0" err="1">
                <a:latin typeface="Consolas" panose="020B0609020204030204" charset="0"/>
              </a:rPr>
              <a:t>删除空白字符</a:t>
            </a:r>
            <a:endParaRPr lang="en-US" altLang="zh-CN" sz="1350" dirty="0">
              <a:latin typeface="Consolas" panose="020B0609020204030204" charset="0"/>
            </a:endParaRPr>
          </a:p>
          <a:p>
            <a:pPr>
              <a:lnSpc>
                <a:spcPct val="80000"/>
              </a:lnSpc>
              <a:buSzPct val="70000"/>
              <a:buNone/>
            </a:pPr>
            <a:r>
              <a:rPr lang="en-US" altLang="zh-CN" sz="1350" dirty="0">
                <a:solidFill>
                  <a:srgbClr val="0000FF"/>
                </a:solidFill>
                <a:latin typeface="Consolas" panose="020B0609020204030204" charset="0"/>
              </a:rPr>
              <a:t>'hello world'</a:t>
            </a:r>
          </a:p>
          <a:p>
            <a:pPr>
              <a:lnSpc>
                <a:spcPct val="80000"/>
              </a:lnSpc>
              <a:buSzPct val="70000"/>
              <a:buNone/>
            </a:pPr>
            <a:r>
              <a:rPr lang="en-US" altLang="zh-CN" sz="1350" dirty="0">
                <a:latin typeface="Consolas" panose="020B0609020204030204" charset="0"/>
              </a:rPr>
              <a:t>&gt;&gt;&gt; "</a:t>
            </a:r>
            <a:r>
              <a:rPr lang="en-US" altLang="zh-CN" sz="1350" dirty="0" err="1">
                <a:latin typeface="Consolas" panose="020B0609020204030204" charset="0"/>
              </a:rPr>
              <a:t>aaaassddf</a:t>
            </a:r>
            <a:r>
              <a:rPr lang="en-US" altLang="zh-CN" sz="1350" dirty="0">
                <a:latin typeface="Consolas" panose="020B0609020204030204" charset="0"/>
              </a:rPr>
              <a:t>".strip("a")                #</a:t>
            </a:r>
            <a:r>
              <a:rPr lang="en-US" altLang="zh-CN" sz="1350" dirty="0" err="1">
                <a:latin typeface="Consolas" panose="020B0609020204030204" charset="0"/>
              </a:rPr>
              <a:t>删除指定字符</a:t>
            </a:r>
            <a:endParaRPr lang="en-US" altLang="zh-CN" sz="1350" dirty="0">
              <a:latin typeface="Consolas" panose="020B0609020204030204" charset="0"/>
            </a:endParaRPr>
          </a:p>
          <a:p>
            <a:pPr>
              <a:lnSpc>
                <a:spcPct val="80000"/>
              </a:lnSpc>
              <a:buSzPct val="70000"/>
              <a:buNone/>
            </a:pPr>
            <a:r>
              <a:rPr lang="en-US" altLang="zh-CN" sz="1350" dirty="0">
                <a:solidFill>
                  <a:srgbClr val="0000FF"/>
                </a:solidFill>
                <a:latin typeface="Consolas" panose="020B0609020204030204" charset="0"/>
                <a:sym typeface="宋体" panose="02010600030101010101" pitchFamily="2" charset="-122"/>
              </a:rPr>
              <a:t>'</a:t>
            </a:r>
            <a:r>
              <a:rPr lang="en-US" altLang="zh-CN" sz="1350" dirty="0" err="1">
                <a:solidFill>
                  <a:srgbClr val="0000FF"/>
                </a:solidFill>
                <a:latin typeface="Consolas" panose="020B0609020204030204" charset="0"/>
              </a:rPr>
              <a:t>ssddf</a:t>
            </a:r>
            <a:r>
              <a:rPr lang="en-US" altLang="zh-CN" sz="1350" dirty="0">
                <a:solidFill>
                  <a:srgbClr val="0000FF"/>
                </a:solidFill>
                <a:latin typeface="Consolas" panose="020B0609020204030204" charset="0"/>
                <a:sym typeface="宋体" panose="02010600030101010101" pitchFamily="2" charset="-122"/>
              </a:rPr>
              <a:t>'</a:t>
            </a:r>
            <a:endParaRPr lang="en-US" altLang="zh-CN" sz="1350" dirty="0">
              <a:solidFill>
                <a:srgbClr val="0000FF"/>
              </a:solidFill>
              <a:latin typeface="Consolas" panose="020B0609020204030204" charset="0"/>
            </a:endParaRPr>
          </a:p>
          <a:p>
            <a:pPr>
              <a:lnSpc>
                <a:spcPct val="80000"/>
              </a:lnSpc>
              <a:buSzPct val="70000"/>
              <a:buNone/>
            </a:pPr>
            <a:r>
              <a:rPr lang="en-US" altLang="zh-CN" sz="1350" dirty="0">
                <a:latin typeface="Consolas" panose="020B0609020204030204" charset="0"/>
              </a:rPr>
              <a:t>&gt;&gt;&gt; "</a:t>
            </a:r>
            <a:r>
              <a:rPr lang="en-US" altLang="zh-CN" sz="1350" dirty="0" err="1">
                <a:latin typeface="Consolas" panose="020B0609020204030204" charset="0"/>
              </a:rPr>
              <a:t>aaaassddfaaa</a:t>
            </a:r>
            <a:r>
              <a:rPr lang="en-US" altLang="zh-CN" sz="1350" dirty="0">
                <a:latin typeface="Consolas" panose="020B0609020204030204" charset="0"/>
              </a:rPr>
              <a:t>".</a:t>
            </a:r>
            <a:r>
              <a:rPr lang="en-US" altLang="zh-CN" sz="1350" dirty="0" err="1">
                <a:latin typeface="Consolas" panose="020B0609020204030204" charset="0"/>
              </a:rPr>
              <a:t>rstrip</a:t>
            </a:r>
            <a:r>
              <a:rPr lang="en-US" altLang="zh-CN" sz="1350" dirty="0">
                <a:latin typeface="Consolas" panose="020B0609020204030204" charset="0"/>
              </a:rPr>
              <a:t>("a")            #</a:t>
            </a:r>
            <a:r>
              <a:rPr lang="en-US" altLang="zh-CN" sz="1350" dirty="0" err="1">
                <a:latin typeface="Consolas" panose="020B0609020204030204" charset="0"/>
              </a:rPr>
              <a:t>删除字符串右端指定字符</a:t>
            </a:r>
            <a:endParaRPr lang="en-US" altLang="zh-CN" sz="1350" dirty="0">
              <a:latin typeface="Consolas" panose="020B0609020204030204" charset="0"/>
            </a:endParaRPr>
          </a:p>
          <a:p>
            <a:pPr>
              <a:lnSpc>
                <a:spcPct val="80000"/>
              </a:lnSpc>
              <a:buSzPct val="70000"/>
              <a:buNone/>
            </a:pPr>
            <a:r>
              <a:rPr lang="en-US" altLang="zh-CN" sz="1350" dirty="0">
                <a:solidFill>
                  <a:srgbClr val="0000FF"/>
                </a:solidFill>
                <a:latin typeface="Consolas" panose="020B0609020204030204" charset="0"/>
              </a:rPr>
              <a:t>'</a:t>
            </a:r>
            <a:r>
              <a:rPr lang="en-US" altLang="zh-CN" sz="1350" dirty="0" err="1">
                <a:solidFill>
                  <a:srgbClr val="0000FF"/>
                </a:solidFill>
                <a:latin typeface="Consolas" panose="020B0609020204030204" charset="0"/>
              </a:rPr>
              <a:t>aaaassddf</a:t>
            </a:r>
            <a:r>
              <a:rPr lang="en-US" altLang="zh-CN" sz="1350" dirty="0">
                <a:solidFill>
                  <a:srgbClr val="0000FF"/>
                </a:solidFill>
                <a:latin typeface="Consolas" panose="020B0609020204030204" charset="0"/>
              </a:rPr>
              <a:t>'</a:t>
            </a:r>
          </a:p>
          <a:p>
            <a:pPr>
              <a:lnSpc>
                <a:spcPct val="80000"/>
              </a:lnSpc>
              <a:buSzPct val="70000"/>
              <a:buNone/>
            </a:pPr>
            <a:r>
              <a:rPr lang="en-US" altLang="zh-CN" sz="1350" dirty="0">
                <a:latin typeface="Consolas" panose="020B0609020204030204" charset="0"/>
              </a:rPr>
              <a:t>&gt;&gt;&gt; "</a:t>
            </a:r>
            <a:r>
              <a:rPr lang="en-US" altLang="zh-CN" sz="1350" dirty="0" err="1">
                <a:latin typeface="Consolas" panose="020B0609020204030204" charset="0"/>
              </a:rPr>
              <a:t>aaaassddfaaa</a:t>
            </a:r>
            <a:r>
              <a:rPr lang="en-US" altLang="zh-CN" sz="1350" dirty="0">
                <a:latin typeface="Consolas" panose="020B0609020204030204" charset="0"/>
              </a:rPr>
              <a:t>".</a:t>
            </a:r>
            <a:r>
              <a:rPr lang="en-US" altLang="zh-CN" sz="1350" dirty="0" err="1">
                <a:latin typeface="Consolas" panose="020B0609020204030204" charset="0"/>
              </a:rPr>
              <a:t>lstrip</a:t>
            </a:r>
            <a:r>
              <a:rPr lang="en-US" altLang="zh-CN" sz="1350" dirty="0">
                <a:latin typeface="Consolas" panose="020B0609020204030204" charset="0"/>
              </a:rPr>
              <a:t>("a")            #</a:t>
            </a:r>
            <a:r>
              <a:rPr lang="en-US" altLang="zh-CN" sz="1350" dirty="0" err="1">
                <a:latin typeface="Consolas" panose="020B0609020204030204" charset="0"/>
              </a:rPr>
              <a:t>删除字符串左端指定字符</a:t>
            </a:r>
            <a:endParaRPr lang="en-US" altLang="zh-CN" sz="1350" dirty="0">
              <a:latin typeface="Consolas" panose="020B0609020204030204" charset="0"/>
            </a:endParaRPr>
          </a:p>
          <a:p>
            <a:pPr>
              <a:lnSpc>
                <a:spcPct val="80000"/>
              </a:lnSpc>
              <a:buSzPct val="70000"/>
              <a:buNone/>
            </a:pPr>
            <a:r>
              <a:rPr lang="en-US" altLang="zh-CN" sz="1350" dirty="0">
                <a:solidFill>
                  <a:srgbClr val="0000FF"/>
                </a:solidFill>
                <a:latin typeface="Consolas" panose="020B0609020204030204" charset="0"/>
              </a:rPr>
              <a:t>'</a:t>
            </a:r>
            <a:r>
              <a:rPr lang="en-US" altLang="zh-CN" sz="1350" dirty="0" err="1">
                <a:solidFill>
                  <a:srgbClr val="0000FF"/>
                </a:solidFill>
                <a:latin typeface="Consolas" panose="020B0609020204030204" charset="0"/>
              </a:rPr>
              <a:t>ssddfaaa</a:t>
            </a:r>
            <a:r>
              <a:rPr lang="en-US" altLang="zh-CN" sz="1350" dirty="0">
                <a:solidFill>
                  <a:srgbClr val="0000FF"/>
                </a:solidFill>
                <a:latin typeface="Consolas" panose="020B0609020204030204" charset="0"/>
              </a:rPr>
              <a:t>'</a:t>
            </a:r>
          </a:p>
        </p:txBody>
      </p:sp>
      <p:sp>
        <p:nvSpPr>
          <p:cNvPr id="6" name="内容占位符 2"/>
          <p:cNvSpPr txBox="1">
            <a:spLocks/>
          </p:cNvSpPr>
          <p:nvPr/>
        </p:nvSpPr>
        <p:spPr bwMode="auto">
          <a:xfrm>
            <a:off x="585914" y="3573016"/>
            <a:ext cx="8521238" cy="339534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0"/>
              </a:spcBef>
              <a:buClr>
                <a:srgbClr val="FF0000"/>
              </a:buClr>
              <a:buFont typeface="Wingdings" panose="05000000000000000000" charset="0"/>
              <a:buChar char=""/>
            </a:pPr>
            <a:r>
              <a:rPr lang="zh-CN" altLang="en-US" sz="1800" noProof="1"/>
              <a:t>这三个函数的</a:t>
            </a:r>
            <a:r>
              <a:rPr lang="zh-CN" altLang="en-US" sz="1800" noProof="1">
                <a:solidFill>
                  <a:srgbClr val="FF0000"/>
                </a:solidFill>
              </a:rPr>
              <a:t>参数指定的字符串并不作为一个整体对待</a:t>
            </a:r>
            <a:r>
              <a:rPr lang="zh-CN" altLang="en-US" sz="1800" noProof="1"/>
              <a:t>，而是在原字符串的两侧、右侧、左侧删除参数字符串中包含的所有字符，</a:t>
            </a:r>
            <a:r>
              <a:rPr lang="zh-CN" altLang="en-US" sz="1800" noProof="1">
                <a:solidFill>
                  <a:srgbClr val="FF0000"/>
                </a:solidFill>
              </a:rPr>
              <a:t>一层一层地从外往里扒</a:t>
            </a:r>
            <a:r>
              <a:rPr lang="zh-CN" altLang="en-US" sz="1800" noProof="1"/>
              <a:t>。</a:t>
            </a:r>
          </a:p>
          <a:p>
            <a:pPr marL="0" indent="0">
              <a:buFont typeface="Arial" charset="0"/>
              <a:buNone/>
            </a:pPr>
            <a:r>
              <a:rPr lang="zh-CN" altLang="en-US" sz="1350" noProof="1">
                <a:latin typeface="Consolas" panose="020B0609020204030204" charset="0"/>
              </a:rPr>
              <a:t>&gt;&gt;&gt; 'aabbccddeeeffg'.strip('af')  #字母f不在字符串两侧，所以不删除</a:t>
            </a:r>
          </a:p>
          <a:p>
            <a:pPr marL="0" indent="0">
              <a:buFont typeface="Arial" charset="0"/>
              <a:buNone/>
            </a:pPr>
            <a:r>
              <a:rPr lang="zh-CN" altLang="en-US" sz="1350" noProof="1">
                <a:solidFill>
                  <a:srgbClr val="0000FF"/>
                </a:solidFill>
                <a:latin typeface="Consolas" panose="020B0609020204030204" charset="0"/>
              </a:rPr>
              <a:t>'bbccddeeeffg'</a:t>
            </a:r>
          </a:p>
          <a:p>
            <a:pPr marL="0" indent="0">
              <a:buFont typeface="Arial" charset="0"/>
              <a:buNone/>
            </a:pPr>
            <a:r>
              <a:rPr lang="zh-CN" altLang="en-US" sz="1350" noProof="1">
                <a:latin typeface="Consolas" panose="020B0609020204030204" charset="0"/>
              </a:rPr>
              <a:t>&gt;&gt;&gt; 'aabbccddeeeffg'.strip('gaf')</a:t>
            </a:r>
          </a:p>
          <a:p>
            <a:pPr marL="0" indent="0">
              <a:buFont typeface="Arial" charset="0"/>
              <a:buNone/>
            </a:pPr>
            <a:r>
              <a:rPr lang="zh-CN" altLang="en-US" sz="1350" noProof="1">
                <a:solidFill>
                  <a:srgbClr val="0000FF"/>
                </a:solidFill>
                <a:latin typeface="Consolas" panose="020B0609020204030204" charset="0"/>
              </a:rPr>
              <a:t>'bbccddeee'</a:t>
            </a:r>
          </a:p>
          <a:p>
            <a:pPr marL="0" indent="0">
              <a:buFont typeface="Arial" charset="0"/>
              <a:buNone/>
            </a:pPr>
            <a:r>
              <a:rPr lang="zh-CN" altLang="en-US" sz="1350" noProof="1">
                <a:latin typeface="Consolas" panose="020B0609020204030204" charset="0"/>
              </a:rPr>
              <a:t>&gt;&gt;&gt; 'aabbccddeeeffg'.strip('gaef')</a:t>
            </a:r>
          </a:p>
          <a:p>
            <a:pPr marL="0" indent="0">
              <a:buFont typeface="Arial" charset="0"/>
              <a:buNone/>
            </a:pPr>
            <a:r>
              <a:rPr lang="zh-CN" altLang="en-US" sz="1350" noProof="1">
                <a:solidFill>
                  <a:srgbClr val="0000FF"/>
                </a:solidFill>
                <a:latin typeface="Consolas" panose="020B0609020204030204" charset="0"/>
              </a:rPr>
              <a:t>'bbccdd'</a:t>
            </a:r>
          </a:p>
          <a:p>
            <a:pPr marL="0" indent="0">
              <a:buFont typeface="Arial" charset="0"/>
              <a:buNone/>
            </a:pPr>
            <a:r>
              <a:rPr lang="zh-CN" altLang="en-US" sz="1350" noProof="1">
                <a:latin typeface="Consolas" panose="020B0609020204030204" charset="0"/>
              </a:rPr>
              <a:t>&gt;&gt;&gt; 'aabbccddeeeffg'.strip('gbaef')</a:t>
            </a:r>
          </a:p>
          <a:p>
            <a:pPr marL="0" indent="0">
              <a:buFont typeface="Arial" charset="0"/>
              <a:buNone/>
            </a:pPr>
            <a:r>
              <a:rPr lang="zh-CN" altLang="en-US" sz="1350" noProof="1">
                <a:solidFill>
                  <a:srgbClr val="0000FF"/>
                </a:solidFill>
                <a:latin typeface="Consolas" panose="020B0609020204030204" charset="0"/>
              </a:rPr>
              <a:t>'ccdd'</a:t>
            </a:r>
          </a:p>
          <a:p>
            <a:pPr marL="0" indent="0">
              <a:buFont typeface="Arial" charset="0"/>
              <a:buNone/>
            </a:pPr>
            <a:r>
              <a:rPr lang="zh-CN" altLang="en-US" sz="1350" noProof="1">
                <a:latin typeface="Consolas" panose="020B0609020204030204" charset="0"/>
              </a:rPr>
              <a:t>&gt;&gt;&gt; 'aabbccddeeeffg'.strip('gbaefcd')</a:t>
            </a:r>
          </a:p>
          <a:p>
            <a:pPr marL="0" indent="0">
              <a:buFont typeface="Arial" charset="0"/>
              <a:buNone/>
            </a:pPr>
            <a:r>
              <a:rPr lang="zh-CN" altLang="en-US" sz="1350" noProof="1">
                <a:solidFill>
                  <a:srgbClr val="0000FF"/>
                </a:solidFill>
                <a:latin typeface="Consolas" panose="020B0609020204030204" charset="0"/>
              </a:rPr>
              <a:t>''</a:t>
            </a:r>
          </a:p>
        </p:txBody>
      </p:sp>
      <p:grpSp>
        <p:nvGrpSpPr>
          <p:cNvPr id="7" name="组合 114"/>
          <p:cNvGrpSpPr/>
          <p:nvPr/>
        </p:nvGrpSpPr>
        <p:grpSpPr>
          <a:xfrm>
            <a:off x="-540568" y="116632"/>
            <a:ext cx="6225040" cy="662730"/>
            <a:chOff x="-198275" y="3380765"/>
            <a:chExt cx="6225040" cy="662730"/>
          </a:xfrm>
        </p:grpSpPr>
        <p:grpSp>
          <p:nvGrpSpPr>
            <p:cNvPr id="8" name="组合 105"/>
            <p:cNvGrpSpPr/>
            <p:nvPr/>
          </p:nvGrpSpPr>
          <p:grpSpPr>
            <a:xfrm>
              <a:off x="-198275" y="3380765"/>
              <a:ext cx="6225040" cy="662730"/>
              <a:chOff x="-198275" y="3380765"/>
              <a:chExt cx="6225040" cy="662730"/>
            </a:xfrm>
          </p:grpSpPr>
          <p:sp>
            <p:nvSpPr>
              <p:cNvPr id="10"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1" name="TextBox 6"/>
              <p:cNvSpPr txBox="1">
                <a:spLocks noChangeArrowheads="1"/>
              </p:cNvSpPr>
              <p:nvPr/>
            </p:nvSpPr>
            <p:spPr bwMode="auto">
              <a:xfrm>
                <a:off x="-198275"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solidFill>
                      <a:srgbClr val="FFC000"/>
                    </a:solidFill>
                    <a:latin typeface="Times New Roman" pitchFamily="18" charset="0"/>
                    <a:ea typeface="黑体" pitchFamily="49" charset="-122"/>
                  </a:rPr>
                  <a:t>4.1 </a:t>
                </a:r>
                <a:r>
                  <a:rPr lang="zh-CN" altLang="en-US" sz="3600" b="1" dirty="0">
                    <a:solidFill>
                      <a:srgbClr val="FFC000"/>
                    </a:solidFill>
                    <a:latin typeface="Times New Roman" pitchFamily="18" charset="0"/>
                    <a:ea typeface="黑体" pitchFamily="49" charset="-122"/>
                  </a:rPr>
                  <a:t>字符串</a:t>
                </a:r>
                <a:endParaRPr lang="zh-CN" altLang="en-US" sz="3600" b="1" dirty="0">
                  <a:solidFill>
                    <a:srgbClr val="FFC000"/>
                  </a:solidFill>
                  <a:latin typeface="黑体" pitchFamily="49" charset="-122"/>
                  <a:ea typeface="黑体" pitchFamily="49" charset="-122"/>
                </a:endParaRPr>
              </a:p>
            </p:txBody>
          </p:sp>
        </p:grpSp>
        <p:pic>
          <p:nvPicPr>
            <p:cNvPr id="9" name="图片 8" descr="12.jpg"/>
            <p:cNvPicPr>
              <a:picLocks noChangeAspect="1"/>
            </p:cNvPicPr>
            <p:nvPr/>
          </p:nvPicPr>
          <p:blipFill>
            <a:blip r:embed="rId2" cstate="print"/>
            <a:stretch>
              <a:fillRect/>
            </a:stretch>
          </p:blipFill>
          <p:spPr>
            <a:xfrm>
              <a:off x="1115929" y="3530600"/>
              <a:ext cx="446172" cy="431048"/>
            </a:xfrm>
            <a:prstGeom prst="rect">
              <a:avLst/>
            </a:prstGeom>
          </p:spPr>
        </p:pic>
      </p:grpSp>
      <p:sp>
        <p:nvSpPr>
          <p:cNvPr id="13" name="文本框 12"/>
          <p:cNvSpPr txBox="1"/>
          <p:nvPr/>
        </p:nvSpPr>
        <p:spPr>
          <a:xfrm>
            <a:off x="323528" y="908720"/>
            <a:ext cx="5652628" cy="523220"/>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800" b="1" dirty="0">
                <a:latin typeface="Times New Roman" panose="02020603050405020304" pitchFamily="18" charset="0"/>
                <a:ea typeface="仿宋" panose="02010609060101010101" pitchFamily="49" charset="-122"/>
              </a:rPr>
              <a:t>4.1.3 </a:t>
            </a:r>
            <a:r>
              <a:rPr lang="zh-CN" altLang="en-US" sz="2800" b="1" dirty="0">
                <a:latin typeface="Times New Roman" panose="02020603050405020304" pitchFamily="18" charset="0"/>
                <a:ea typeface="仿宋" panose="02010609060101010101" pitchFamily="49" charset="-122"/>
              </a:rPr>
              <a:t>字符串常用方法</a:t>
            </a:r>
            <a:endParaRPr lang="en-US" altLang="zh-CN" sz="2800" b="1" dirty="0">
              <a:ea typeface="仿宋" panose="02010609060101010101" pitchFamily="49" charset="-122"/>
            </a:endParaRPr>
          </a:p>
        </p:txBody>
      </p:sp>
    </p:spTree>
    <p:extLst>
      <p:ext uri="{BB962C8B-B14F-4D97-AF65-F5344CB8AC3E}">
        <p14:creationId xmlns:p14="http://schemas.microsoft.com/office/powerpoint/2010/main" val="3678671797"/>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fld id="{6EA7BA5E-4115-4796-A8C9-4698036AB88B}" type="slidenum">
              <a:rPr lang="zh-CN" altLang="en-US" smtClean="0"/>
              <a:pPr>
                <a:defRPr/>
              </a:pPr>
              <a:t>3</a:t>
            </a:fld>
            <a:endParaRPr lang="zh-CN" altLang="en-US" dirty="0"/>
          </a:p>
        </p:txBody>
      </p:sp>
      <p:sp>
        <p:nvSpPr>
          <p:cNvPr id="13" name="文本占位符 20482"/>
          <p:cNvSpPr>
            <a:spLocks noGrp="1"/>
          </p:cNvSpPr>
          <p:nvPr>
            <p:ph idx="1"/>
          </p:nvPr>
        </p:nvSpPr>
        <p:spPr>
          <a:xfrm>
            <a:off x="462582" y="1561905"/>
            <a:ext cx="8499251" cy="1161814"/>
          </a:xfrm>
        </p:spPr>
        <p:txBody>
          <a:bodyPr anchor="t"/>
          <a:lstStyle/>
          <a:p>
            <a:pPr>
              <a:lnSpc>
                <a:spcPct val="120000"/>
              </a:lnSpc>
              <a:spcBef>
                <a:spcPts val="600"/>
              </a:spcBef>
              <a:spcAft>
                <a:spcPts val="600"/>
              </a:spcAft>
              <a:buClr>
                <a:srgbClr val="FF0000"/>
              </a:buClr>
              <a:buSzPct val="70000"/>
              <a:buFont typeface="Wingdings" panose="05000000000000000000" charset="0"/>
              <a:buChar char=""/>
            </a:pPr>
            <a:r>
              <a:rPr lang="zh-CN" altLang="en-US" sz="2000" b="1" dirty="0">
                <a:latin typeface="宋体" panose="02010600030101010101" pitchFamily="2" charset="-122"/>
              </a:rPr>
              <a:t>最早的字符串编码是美国标准信息交换码</a:t>
            </a:r>
            <a:r>
              <a:rPr lang="zh-CN" altLang="en-US" sz="2000" b="1" dirty="0">
                <a:solidFill>
                  <a:srgbClr val="FF0000"/>
                </a:solidFill>
                <a:latin typeface="宋体" panose="02010600030101010101" pitchFamily="2" charset="-122"/>
              </a:rPr>
              <a:t>ASCII</a:t>
            </a:r>
            <a:r>
              <a:rPr lang="zh-CN" altLang="en-US" sz="2000" b="1" dirty="0">
                <a:latin typeface="宋体" panose="02010600030101010101" pitchFamily="2" charset="-122"/>
              </a:rPr>
              <a:t>，仅对10个数字、26个大写英文字母、26个小写英文字母及一些其他符号进行了编码。ASCII码采用</a:t>
            </a:r>
            <a:r>
              <a:rPr lang="zh-CN" altLang="en-US" sz="2000" b="1" dirty="0">
                <a:solidFill>
                  <a:srgbClr val="FF0000"/>
                </a:solidFill>
                <a:latin typeface="宋体" panose="02010600030101010101" pitchFamily="2" charset="-122"/>
              </a:rPr>
              <a:t>1个字节</a:t>
            </a:r>
            <a:r>
              <a:rPr lang="zh-CN" altLang="en-US" sz="2000" b="1" dirty="0">
                <a:latin typeface="宋体" panose="02010600030101010101" pitchFamily="2" charset="-122"/>
              </a:rPr>
              <a:t>来对字符进行编码，最多只能表示256个符号；</a:t>
            </a:r>
          </a:p>
        </p:txBody>
      </p:sp>
      <p:sp>
        <p:nvSpPr>
          <p:cNvPr id="14" name="文本占位符 21506"/>
          <p:cNvSpPr txBox="1">
            <a:spLocks/>
          </p:cNvSpPr>
          <p:nvPr/>
        </p:nvSpPr>
        <p:spPr bwMode="auto">
          <a:xfrm>
            <a:off x="462582" y="2824607"/>
            <a:ext cx="8382902" cy="467845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20000"/>
              </a:lnSpc>
              <a:spcBef>
                <a:spcPts val="600"/>
              </a:spcBef>
              <a:spcAft>
                <a:spcPts val="600"/>
              </a:spcAft>
              <a:buClr>
                <a:srgbClr val="FF0000"/>
              </a:buClr>
              <a:buSzPct val="70000"/>
              <a:buFont typeface="Wingdings" panose="05000000000000000000" charset="0"/>
              <a:buChar char=""/>
            </a:pPr>
            <a:r>
              <a:rPr lang="zh-CN" altLang="en-US" sz="2000" b="1" dirty="0">
                <a:latin typeface="宋体" panose="02010600030101010101" pitchFamily="2" charset="-122"/>
              </a:rPr>
              <a:t>多种不同的编码格式，常见的主要有UTF-8、UTF-16、UTF-32、GB2312、GBK、CP936、base64、CP437等；</a:t>
            </a:r>
            <a:endParaRPr lang="en-US" altLang="zh-CN" sz="2000" b="1" dirty="0">
              <a:latin typeface="宋体" panose="02010600030101010101" pitchFamily="2" charset="-122"/>
            </a:endParaRPr>
          </a:p>
          <a:p>
            <a:pPr>
              <a:lnSpc>
                <a:spcPct val="120000"/>
              </a:lnSpc>
              <a:spcBef>
                <a:spcPts val="600"/>
              </a:spcBef>
              <a:spcAft>
                <a:spcPts val="600"/>
              </a:spcAft>
              <a:buClr>
                <a:srgbClr val="FF0000"/>
              </a:buClr>
              <a:buSzPct val="70000"/>
              <a:buFont typeface="Wingdings" panose="05000000000000000000" charset="0"/>
              <a:buChar char=""/>
            </a:pPr>
            <a:r>
              <a:rPr lang="zh-CN" altLang="en-US" sz="2000" b="1" dirty="0">
                <a:solidFill>
                  <a:srgbClr val="FF0000"/>
                </a:solidFill>
                <a:latin typeface="宋体" panose="02010600030101010101" pitchFamily="2" charset="-122"/>
              </a:rPr>
              <a:t>GB2312</a:t>
            </a:r>
            <a:r>
              <a:rPr lang="zh-CN" altLang="en-US" sz="2000" b="1" dirty="0">
                <a:latin typeface="宋体" panose="02010600030101010101" pitchFamily="2" charset="-122"/>
              </a:rPr>
              <a:t>是我国制定的中文编码，使用1个字节表示英语，2个字节表示中文；GBK是GB2312的扩充，而CP936是微软在GBK基础上开发的编码方式。</a:t>
            </a:r>
            <a:r>
              <a:rPr lang="zh-CN" altLang="en-US" sz="2000" b="1" dirty="0">
                <a:solidFill>
                  <a:srgbClr val="FF0000"/>
                </a:solidFill>
                <a:latin typeface="宋体" panose="02010600030101010101" pitchFamily="2" charset="-122"/>
              </a:rPr>
              <a:t>GB2312、GBK和CP936都是使用2个字节表示中文；</a:t>
            </a:r>
            <a:endParaRPr lang="en-US" altLang="zh-CN" sz="2000" b="1" dirty="0">
              <a:solidFill>
                <a:srgbClr val="FF0000"/>
              </a:solidFill>
              <a:latin typeface="宋体" panose="02010600030101010101" pitchFamily="2" charset="-122"/>
            </a:endParaRPr>
          </a:p>
          <a:p>
            <a:pPr>
              <a:lnSpc>
                <a:spcPct val="120000"/>
              </a:lnSpc>
              <a:spcBef>
                <a:spcPts val="600"/>
              </a:spcBef>
              <a:spcAft>
                <a:spcPts val="600"/>
              </a:spcAft>
              <a:buClr>
                <a:srgbClr val="FF0000"/>
              </a:buClr>
              <a:buSzPct val="70000"/>
              <a:buFont typeface="Wingdings" panose="05000000000000000000" charset="0"/>
              <a:buChar char=""/>
            </a:pPr>
            <a:r>
              <a:rPr lang="zh-CN" altLang="en-US" sz="2000" b="1" dirty="0">
                <a:solidFill>
                  <a:srgbClr val="FF0000"/>
                </a:solidFill>
                <a:latin typeface="宋体" panose="02010600030101010101" pitchFamily="2" charset="-122"/>
              </a:rPr>
              <a:t>UTF-8</a:t>
            </a:r>
            <a:r>
              <a:rPr lang="zh-CN" altLang="en-US" sz="2000" b="1" dirty="0">
                <a:latin typeface="宋体" panose="02010600030101010101" pitchFamily="2" charset="-122"/>
              </a:rPr>
              <a:t>对全世界所有国家需要用到的字符进行了编码，以1个字节表示英语字符(兼容ASCII)，以</a:t>
            </a:r>
            <a:r>
              <a:rPr lang="zh-CN" altLang="en-US" sz="2000" b="1" dirty="0">
                <a:solidFill>
                  <a:srgbClr val="FF0000"/>
                </a:solidFill>
                <a:latin typeface="宋体" panose="02010600030101010101" pitchFamily="2" charset="-122"/>
              </a:rPr>
              <a:t>3个字节表示常见汉字</a:t>
            </a:r>
            <a:r>
              <a:rPr lang="zh-CN" altLang="en-US" sz="2000" b="1" dirty="0">
                <a:latin typeface="宋体" panose="02010600030101010101" pitchFamily="2" charset="-122"/>
              </a:rPr>
              <a:t>，还有些语言的符号使用2个字节（例如俄语和希腊语符号）或4个字节。</a:t>
            </a:r>
            <a:endParaRPr lang="en-US" altLang="zh-CN" sz="2000" b="1" dirty="0">
              <a:latin typeface="宋体" panose="02010600030101010101" pitchFamily="2" charset="-122"/>
            </a:endParaRPr>
          </a:p>
          <a:p>
            <a:pPr marL="0" indent="0">
              <a:spcBef>
                <a:spcPts val="600"/>
              </a:spcBef>
              <a:buClr>
                <a:srgbClr val="FF0000"/>
              </a:buClr>
              <a:buSzPct val="70000"/>
              <a:buNone/>
            </a:pPr>
            <a:endParaRPr lang="zh-CN" altLang="en-US" sz="1600" dirty="0">
              <a:latin typeface="宋体" panose="02010600030101010101" pitchFamily="2" charset="-122"/>
            </a:endParaRPr>
          </a:p>
        </p:txBody>
      </p:sp>
      <p:grpSp>
        <p:nvGrpSpPr>
          <p:cNvPr id="15" name="组合 114"/>
          <p:cNvGrpSpPr/>
          <p:nvPr/>
        </p:nvGrpSpPr>
        <p:grpSpPr>
          <a:xfrm>
            <a:off x="-540568" y="116632"/>
            <a:ext cx="6225040" cy="662730"/>
            <a:chOff x="-198275" y="3380765"/>
            <a:chExt cx="6225040" cy="662730"/>
          </a:xfrm>
        </p:grpSpPr>
        <p:grpSp>
          <p:nvGrpSpPr>
            <p:cNvPr id="16" name="组合 105"/>
            <p:cNvGrpSpPr/>
            <p:nvPr/>
          </p:nvGrpSpPr>
          <p:grpSpPr>
            <a:xfrm>
              <a:off x="-198275" y="3380765"/>
              <a:ext cx="6225040" cy="662730"/>
              <a:chOff x="-198275" y="3380765"/>
              <a:chExt cx="6225040" cy="662730"/>
            </a:xfrm>
          </p:grpSpPr>
          <p:sp>
            <p:nvSpPr>
              <p:cNvPr id="18"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9" name="TextBox 6"/>
              <p:cNvSpPr txBox="1">
                <a:spLocks noChangeArrowheads="1"/>
              </p:cNvSpPr>
              <p:nvPr/>
            </p:nvSpPr>
            <p:spPr bwMode="auto">
              <a:xfrm>
                <a:off x="-198275"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4.1 </a:t>
                </a:r>
                <a:r>
                  <a:rPr lang="zh-CN" altLang="en-US" sz="3600" b="1" dirty="0">
                    <a:latin typeface="Times New Roman" pitchFamily="18" charset="0"/>
                    <a:ea typeface="黑体" pitchFamily="49" charset="-122"/>
                  </a:rPr>
                  <a:t>字符串</a:t>
                </a:r>
                <a:endParaRPr lang="zh-CN" altLang="en-US" sz="3600" b="1" dirty="0">
                  <a:latin typeface="黑体" pitchFamily="49" charset="-122"/>
                  <a:ea typeface="黑体" pitchFamily="49" charset="-122"/>
                </a:endParaRPr>
              </a:p>
            </p:txBody>
          </p:sp>
        </p:grpSp>
        <p:pic>
          <p:nvPicPr>
            <p:cNvPr id="17" name="图片 16" descr="12.jpg"/>
            <p:cNvPicPr>
              <a:picLocks noChangeAspect="1"/>
            </p:cNvPicPr>
            <p:nvPr/>
          </p:nvPicPr>
          <p:blipFill>
            <a:blip r:embed="rId2" cstate="print"/>
            <a:stretch>
              <a:fillRect/>
            </a:stretch>
          </p:blipFill>
          <p:spPr>
            <a:xfrm>
              <a:off x="1115929" y="3530600"/>
              <a:ext cx="446172" cy="431048"/>
            </a:xfrm>
            <a:prstGeom prst="rect">
              <a:avLst/>
            </a:prstGeom>
          </p:spPr>
        </p:pic>
      </p:grpSp>
      <p:sp>
        <p:nvSpPr>
          <p:cNvPr id="2" name="矩形 1"/>
          <p:cNvSpPr/>
          <p:nvPr/>
        </p:nvSpPr>
        <p:spPr>
          <a:xfrm>
            <a:off x="462582" y="943899"/>
            <a:ext cx="3084499" cy="523220"/>
          </a:xfrm>
          <a:prstGeom prst="rect">
            <a:avLst/>
          </a:prstGeom>
        </p:spPr>
        <p:txBody>
          <a:bodyPr wrap="none">
            <a:spAutoFit/>
          </a:bodyPr>
          <a:lstStyle/>
          <a:p>
            <a:pPr marL="285750" indent="-285750">
              <a:buClr>
                <a:srgbClr val="FF0000"/>
              </a:buClr>
              <a:buFont typeface="Wingdings" panose="05000000000000000000" pitchFamily="2" charset="2"/>
              <a:buChar char="Ø"/>
            </a:pPr>
            <a:r>
              <a:rPr lang="en-US" altLang="zh-CN" sz="2800" b="1" dirty="0">
                <a:latin typeface="Times New Roman" panose="02020603050405020304" pitchFamily="18" charset="0"/>
                <a:ea typeface="仿宋" panose="02010609060101010101" pitchFamily="49" charset="-122"/>
              </a:rPr>
              <a:t>4.1.1 </a:t>
            </a:r>
            <a:r>
              <a:rPr lang="zh-CN" altLang="en-US" sz="2800" b="1" dirty="0">
                <a:latin typeface="Times New Roman" panose="02020603050405020304" pitchFamily="18" charset="0"/>
                <a:ea typeface="仿宋" panose="02010609060101010101" pitchFamily="49" charset="-122"/>
              </a:rPr>
              <a:t>字符串概述</a:t>
            </a:r>
            <a:endParaRPr lang="en-US" altLang="zh-CN" sz="2800" b="1" dirty="0">
              <a:latin typeface="Times New Roman" panose="02020603050405020304" pitchFamily="18" charset="0"/>
              <a:ea typeface="仿宋" panose="02010609060101010101" pitchFamily="49" charset="-122"/>
            </a:endParaRPr>
          </a:p>
        </p:txBody>
      </p:sp>
      <p:sp>
        <p:nvSpPr>
          <p:cNvPr id="11" name="文本框 10"/>
          <p:cNvSpPr txBox="1"/>
          <p:nvPr/>
        </p:nvSpPr>
        <p:spPr>
          <a:xfrm>
            <a:off x="-2160" y="6317828"/>
            <a:ext cx="8460007" cy="461665"/>
          </a:xfrm>
          <a:prstGeom prst="rect">
            <a:avLst/>
          </a:prstGeom>
          <a:noFill/>
        </p:spPr>
        <p:txBody>
          <a:bodyPr wrap="square" rtlCol="0">
            <a:spAutoFit/>
          </a:bodyPr>
          <a:lstStyle/>
          <a:p>
            <a:r>
              <a:rPr lang="zh-CN" altLang="en-US" sz="1200" dirty="0">
                <a:solidFill>
                  <a:srgbClr val="0000FF"/>
                </a:solidFill>
              </a:rPr>
              <a:t>注：</a:t>
            </a:r>
            <a:r>
              <a:rPr lang="en-US" altLang="zh-CN" sz="1200" dirty="0">
                <a:solidFill>
                  <a:srgbClr val="0000FF"/>
                </a:solidFill>
              </a:rPr>
              <a:t>slides</a:t>
            </a:r>
            <a:r>
              <a:rPr lang="zh-CN" altLang="en-US" sz="1200" dirty="0">
                <a:solidFill>
                  <a:srgbClr val="0000FF"/>
                </a:solidFill>
              </a:rPr>
              <a:t>参考：</a:t>
            </a:r>
            <a:r>
              <a:rPr lang="zh-CN" altLang="zh-CN" sz="1200" dirty="0">
                <a:solidFill>
                  <a:srgbClr val="0000FF"/>
                </a:solidFill>
              </a:rPr>
              <a:t>董付国</a:t>
            </a:r>
            <a:r>
              <a:rPr lang="en-US" altLang="zh-CN" sz="1200" dirty="0">
                <a:solidFill>
                  <a:srgbClr val="0000FF"/>
                </a:solidFill>
              </a:rPr>
              <a:t>. </a:t>
            </a:r>
            <a:r>
              <a:rPr lang="zh-CN" altLang="zh-CN" sz="1200" dirty="0">
                <a:solidFill>
                  <a:srgbClr val="0000FF"/>
                </a:solidFill>
              </a:rPr>
              <a:t>《</a:t>
            </a:r>
            <a:r>
              <a:rPr lang="en-US" altLang="zh-CN" sz="1200" dirty="0">
                <a:solidFill>
                  <a:srgbClr val="0000FF"/>
                </a:solidFill>
              </a:rPr>
              <a:t>Python</a:t>
            </a:r>
            <a:r>
              <a:rPr lang="zh-CN" altLang="zh-CN" sz="1200" dirty="0">
                <a:solidFill>
                  <a:srgbClr val="0000FF"/>
                </a:solidFill>
              </a:rPr>
              <a:t>程序设计》</a:t>
            </a:r>
            <a:r>
              <a:rPr lang="en-US" altLang="zh-CN" sz="1200" dirty="0">
                <a:solidFill>
                  <a:srgbClr val="0000FF"/>
                </a:solidFill>
              </a:rPr>
              <a:t>(</a:t>
            </a:r>
            <a:r>
              <a:rPr lang="zh-CN" altLang="zh-CN" sz="1200" dirty="0">
                <a:solidFill>
                  <a:srgbClr val="0000FF"/>
                </a:solidFill>
              </a:rPr>
              <a:t>第</a:t>
            </a:r>
            <a:r>
              <a:rPr lang="en-US" altLang="zh-CN" sz="1200" dirty="0">
                <a:solidFill>
                  <a:srgbClr val="0000FF"/>
                </a:solidFill>
              </a:rPr>
              <a:t>2</a:t>
            </a:r>
            <a:r>
              <a:rPr lang="zh-CN" altLang="zh-CN" sz="1200" dirty="0">
                <a:solidFill>
                  <a:srgbClr val="0000FF"/>
                </a:solidFill>
              </a:rPr>
              <a:t>版</a:t>
            </a:r>
            <a:r>
              <a:rPr lang="en-US" altLang="zh-CN" sz="1200" dirty="0">
                <a:solidFill>
                  <a:srgbClr val="0000FF"/>
                </a:solidFill>
              </a:rPr>
              <a:t>). </a:t>
            </a:r>
            <a:r>
              <a:rPr lang="zh-CN" altLang="zh-CN" sz="1200" dirty="0">
                <a:solidFill>
                  <a:srgbClr val="0000FF"/>
                </a:solidFill>
              </a:rPr>
              <a:t>清华大学出版社</a:t>
            </a:r>
            <a:r>
              <a:rPr lang="en-US" altLang="zh-CN" sz="1200" dirty="0">
                <a:solidFill>
                  <a:srgbClr val="0000FF"/>
                </a:solidFill>
              </a:rPr>
              <a:t>, 2018.</a:t>
            </a:r>
            <a:endParaRPr lang="zh-CN" altLang="zh-CN" sz="1200" dirty="0">
              <a:solidFill>
                <a:srgbClr val="0000FF"/>
              </a:solidFill>
            </a:endParaRPr>
          </a:p>
          <a:p>
            <a:endParaRPr lang="zh-CN" altLang="en-US" sz="1200" dirty="0">
              <a:solidFill>
                <a:srgbClr val="0000FF"/>
              </a:solidFill>
            </a:endParaRPr>
          </a:p>
        </p:txBody>
      </p:sp>
    </p:spTree>
    <p:extLst>
      <p:ext uri="{BB962C8B-B14F-4D97-AF65-F5344CB8AC3E}">
        <p14:creationId xmlns:p14="http://schemas.microsoft.com/office/powerpoint/2010/main" val="170277521"/>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fld id="{6EA7BA5E-4115-4796-A8C9-4698036AB88B}" type="slidenum">
              <a:rPr lang="zh-CN" altLang="en-US" smtClean="0"/>
              <a:pPr>
                <a:defRPr/>
              </a:pPr>
              <a:t>30</a:t>
            </a:fld>
            <a:endParaRPr lang="zh-CN" altLang="en-US" dirty="0"/>
          </a:p>
        </p:txBody>
      </p:sp>
      <p:sp>
        <p:nvSpPr>
          <p:cNvPr id="5" name="Content Placeholder 2"/>
          <p:cNvSpPr>
            <a:spLocks noGrp="1"/>
          </p:cNvSpPr>
          <p:nvPr>
            <p:ph idx="1"/>
          </p:nvPr>
        </p:nvSpPr>
        <p:spPr>
          <a:xfrm>
            <a:off x="597299" y="1431940"/>
            <a:ext cx="8229600" cy="4678451"/>
          </a:xfrm>
        </p:spPr>
        <p:txBody>
          <a:bodyPr/>
          <a:lstStyle/>
          <a:p>
            <a:pPr>
              <a:spcBef>
                <a:spcPts val="0"/>
              </a:spcBef>
              <a:buClr>
                <a:srgbClr val="FF0000"/>
              </a:buClr>
              <a:buFont typeface="Wingdings" panose="05000000000000000000" pitchFamily="2" charset="2"/>
              <a:buChar char="ü"/>
            </a:pPr>
            <a:r>
              <a:rPr lang="zh-CN" altLang="en-US" sz="2400" b="1" noProof="1" smtClean="0"/>
              <a:t>文本规范化</a:t>
            </a:r>
            <a:endParaRPr lang="en-US" altLang="zh-CN" sz="2400" b="1" noProof="1" smtClean="0"/>
          </a:p>
          <a:p>
            <a:pPr>
              <a:spcBef>
                <a:spcPts val="0"/>
              </a:spcBef>
              <a:buClr>
                <a:srgbClr val="FF0000"/>
              </a:buClr>
              <a:buFont typeface="Arial" panose="020B0604020202020204" pitchFamily="34" charset="0"/>
              <a:buChar char="•"/>
            </a:pPr>
            <a:r>
              <a:rPr lang="zh-CN" altLang="en-US" sz="2000" b="1" noProof="1" smtClean="0"/>
              <a:t>编程实现：</a:t>
            </a:r>
            <a:endParaRPr lang="en-US" altLang="zh-CN" sz="2000" b="1" noProof="1" smtClean="0"/>
          </a:p>
          <a:p>
            <a:pPr marL="0" indent="0">
              <a:spcBef>
                <a:spcPts val="0"/>
              </a:spcBef>
              <a:buNone/>
            </a:pPr>
            <a:endParaRPr lang="en-US" altLang="zh-CN" sz="1350" noProof="1">
              <a:latin typeface="Consolas" panose="020B0609020204030204" charset="0"/>
            </a:endParaRPr>
          </a:p>
        </p:txBody>
      </p:sp>
      <p:grpSp>
        <p:nvGrpSpPr>
          <p:cNvPr id="6" name="组合 114"/>
          <p:cNvGrpSpPr/>
          <p:nvPr/>
        </p:nvGrpSpPr>
        <p:grpSpPr>
          <a:xfrm>
            <a:off x="-540568" y="116632"/>
            <a:ext cx="6225040" cy="662730"/>
            <a:chOff x="-198275" y="3380765"/>
            <a:chExt cx="6225040" cy="662730"/>
          </a:xfrm>
        </p:grpSpPr>
        <p:grpSp>
          <p:nvGrpSpPr>
            <p:cNvPr id="7" name="组合 105"/>
            <p:cNvGrpSpPr/>
            <p:nvPr/>
          </p:nvGrpSpPr>
          <p:grpSpPr>
            <a:xfrm>
              <a:off x="-198275" y="3380765"/>
              <a:ext cx="6225040" cy="662730"/>
              <a:chOff x="-198275" y="3380765"/>
              <a:chExt cx="6225040" cy="662730"/>
            </a:xfrm>
          </p:grpSpPr>
          <p:sp>
            <p:nvSpPr>
              <p:cNvPr id="9"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0" name="TextBox 6"/>
              <p:cNvSpPr txBox="1">
                <a:spLocks noChangeArrowheads="1"/>
              </p:cNvSpPr>
              <p:nvPr/>
            </p:nvSpPr>
            <p:spPr bwMode="auto">
              <a:xfrm>
                <a:off x="-198275"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4.1 </a:t>
                </a:r>
                <a:r>
                  <a:rPr lang="zh-CN" altLang="en-US" sz="3600" b="1" dirty="0">
                    <a:latin typeface="Times New Roman" pitchFamily="18" charset="0"/>
                    <a:ea typeface="黑体" pitchFamily="49" charset="-122"/>
                  </a:rPr>
                  <a:t>字符串</a:t>
                </a:r>
                <a:endParaRPr lang="zh-CN" altLang="en-US" sz="3600" b="1" dirty="0">
                  <a:latin typeface="黑体" pitchFamily="49" charset="-122"/>
                  <a:ea typeface="黑体" pitchFamily="49" charset="-122"/>
                </a:endParaRPr>
              </a:p>
            </p:txBody>
          </p:sp>
        </p:grpSp>
        <p:pic>
          <p:nvPicPr>
            <p:cNvPr id="8" name="图片 7" descr="12.jpg"/>
            <p:cNvPicPr>
              <a:picLocks noChangeAspect="1"/>
            </p:cNvPicPr>
            <p:nvPr/>
          </p:nvPicPr>
          <p:blipFill>
            <a:blip r:embed="rId2" cstate="print"/>
            <a:stretch>
              <a:fillRect/>
            </a:stretch>
          </p:blipFill>
          <p:spPr>
            <a:xfrm>
              <a:off x="1115929" y="3530600"/>
              <a:ext cx="446172" cy="431048"/>
            </a:xfrm>
            <a:prstGeom prst="rect">
              <a:avLst/>
            </a:prstGeom>
          </p:spPr>
        </p:pic>
      </p:grpSp>
      <p:sp>
        <p:nvSpPr>
          <p:cNvPr id="11" name="文本框 10"/>
          <p:cNvSpPr txBox="1"/>
          <p:nvPr/>
        </p:nvSpPr>
        <p:spPr>
          <a:xfrm>
            <a:off x="323528" y="908720"/>
            <a:ext cx="5652628" cy="523220"/>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800" b="1" dirty="0">
                <a:latin typeface="Times New Roman" panose="02020603050405020304" pitchFamily="18" charset="0"/>
                <a:ea typeface="仿宋" panose="02010609060101010101" pitchFamily="49" charset="-122"/>
              </a:rPr>
              <a:t>4.1.3 </a:t>
            </a:r>
            <a:r>
              <a:rPr lang="zh-CN" altLang="en-US" sz="2800" b="1" dirty="0">
                <a:latin typeface="Times New Roman" panose="02020603050405020304" pitchFamily="18" charset="0"/>
                <a:ea typeface="仿宋" panose="02010609060101010101" pitchFamily="49" charset="-122"/>
              </a:rPr>
              <a:t>字符串常用方法</a:t>
            </a:r>
            <a:endParaRPr lang="en-US" altLang="zh-CN" sz="2800" b="1" dirty="0">
              <a:ea typeface="仿宋" panose="02010609060101010101" pitchFamily="49" charset="-122"/>
            </a:endParaRPr>
          </a:p>
        </p:txBody>
      </p:sp>
      <p:sp>
        <p:nvSpPr>
          <p:cNvPr id="3" name="矩形 2"/>
          <p:cNvSpPr/>
          <p:nvPr/>
        </p:nvSpPr>
        <p:spPr>
          <a:xfrm>
            <a:off x="4496959" y="1561528"/>
            <a:ext cx="4572000" cy="4524315"/>
          </a:xfrm>
          <a:prstGeom prst="rect">
            <a:avLst/>
          </a:prstGeom>
        </p:spPr>
        <p:txBody>
          <a:bodyPr>
            <a:spAutoFit/>
          </a:bodyPr>
          <a:lstStyle/>
          <a:p>
            <a:pPr marL="0" indent="0">
              <a:spcBef>
                <a:spcPts val="0"/>
              </a:spcBef>
              <a:buNone/>
            </a:pPr>
            <a:r>
              <a:rPr lang="zh-CN" altLang="en-US" sz="1600" noProof="1">
                <a:latin typeface="仿宋" panose="02010609060101010101" pitchFamily="49" charset="-122"/>
                <a:ea typeface="仿宋" panose="02010609060101010101" pitchFamily="49" charset="-122"/>
              </a:rPr>
              <a:t>&gt;&gt;&gt; text = '''</a:t>
            </a:r>
            <a:r>
              <a:rPr lang="zh-CN" altLang="en-US" sz="1600" noProof="1">
                <a:solidFill>
                  <a:srgbClr val="00B050"/>
                </a:solidFill>
                <a:latin typeface="仿宋" panose="02010609060101010101" pitchFamily="49" charset="-122"/>
                <a:ea typeface="仿宋" panose="02010609060101010101" pitchFamily="49" charset="-122"/>
              </a:rPr>
              <a:t>姓名：张三</a:t>
            </a:r>
          </a:p>
          <a:p>
            <a:pPr marL="0" indent="0">
              <a:spcBef>
                <a:spcPts val="0"/>
              </a:spcBef>
              <a:buNone/>
            </a:pPr>
            <a:r>
              <a:rPr lang="zh-CN" altLang="en-US" sz="1600" noProof="1">
                <a:solidFill>
                  <a:srgbClr val="00B050"/>
                </a:solidFill>
                <a:latin typeface="仿宋" panose="02010609060101010101" pitchFamily="49" charset="-122"/>
                <a:ea typeface="仿宋" panose="02010609060101010101" pitchFamily="49" charset="-122"/>
              </a:rPr>
              <a:t>年龄</a:t>
            </a:r>
            <a:r>
              <a:rPr lang="zh-CN" altLang="en-US" sz="1600" noProof="1" smtClean="0">
                <a:solidFill>
                  <a:srgbClr val="00B050"/>
                </a:solidFill>
                <a:latin typeface="仿宋" panose="02010609060101010101" pitchFamily="49" charset="-122"/>
                <a:ea typeface="仿宋" panose="02010609060101010101" pitchFamily="49" charset="-122"/>
              </a:rPr>
              <a:t>：</a:t>
            </a:r>
            <a:r>
              <a:rPr lang="en-US" altLang="zh-CN" sz="1600" noProof="1" smtClean="0">
                <a:solidFill>
                  <a:srgbClr val="00B050"/>
                </a:solidFill>
                <a:latin typeface="仿宋" panose="02010609060101010101" pitchFamily="49" charset="-122"/>
                <a:ea typeface="仿宋" panose="02010609060101010101" pitchFamily="49" charset="-122"/>
              </a:rPr>
              <a:t>1</a:t>
            </a:r>
            <a:r>
              <a:rPr lang="zh-CN" altLang="en-US" sz="1600" noProof="1" smtClean="0">
                <a:solidFill>
                  <a:srgbClr val="00B050"/>
                </a:solidFill>
                <a:latin typeface="仿宋" panose="02010609060101010101" pitchFamily="49" charset="-122"/>
                <a:ea typeface="仿宋" panose="02010609060101010101" pitchFamily="49" charset="-122"/>
              </a:rPr>
              <a:t>9</a:t>
            </a:r>
            <a:endParaRPr lang="zh-CN" altLang="en-US" sz="1600" noProof="1">
              <a:solidFill>
                <a:srgbClr val="00B050"/>
              </a:solidFill>
              <a:latin typeface="仿宋" panose="02010609060101010101" pitchFamily="49" charset="-122"/>
              <a:ea typeface="仿宋" panose="02010609060101010101" pitchFamily="49" charset="-122"/>
            </a:endParaRPr>
          </a:p>
          <a:p>
            <a:pPr marL="0" indent="0">
              <a:spcBef>
                <a:spcPts val="0"/>
              </a:spcBef>
              <a:buNone/>
            </a:pPr>
            <a:r>
              <a:rPr lang="zh-CN" altLang="en-US" sz="1600" noProof="1">
                <a:solidFill>
                  <a:srgbClr val="00B050"/>
                </a:solidFill>
                <a:latin typeface="仿宋" panose="02010609060101010101" pitchFamily="49" charset="-122"/>
                <a:ea typeface="仿宋" panose="02010609060101010101" pitchFamily="49" charset="-122"/>
              </a:rPr>
              <a:t>性别男</a:t>
            </a:r>
          </a:p>
          <a:p>
            <a:pPr marL="0" indent="0">
              <a:spcBef>
                <a:spcPts val="0"/>
              </a:spcBef>
              <a:buNone/>
            </a:pPr>
            <a:r>
              <a:rPr lang="zh-CN" altLang="en-US" sz="1600" noProof="1">
                <a:solidFill>
                  <a:srgbClr val="00B050"/>
                </a:solidFill>
                <a:latin typeface="仿宋" panose="02010609060101010101" pitchFamily="49" charset="-122"/>
                <a:ea typeface="仿宋" panose="02010609060101010101" pitchFamily="49" charset="-122"/>
              </a:rPr>
              <a:t>职业  学生</a:t>
            </a:r>
          </a:p>
          <a:p>
            <a:pPr marL="0" indent="0">
              <a:spcBef>
                <a:spcPts val="0"/>
              </a:spcBef>
              <a:buNone/>
            </a:pPr>
            <a:r>
              <a:rPr lang="zh-CN" altLang="en-US" sz="1600" noProof="1">
                <a:solidFill>
                  <a:srgbClr val="00B050"/>
                </a:solidFill>
                <a:latin typeface="仿宋" panose="02010609060101010101" pitchFamily="49" charset="-122"/>
                <a:ea typeface="仿宋" panose="02010609060101010101" pitchFamily="49" charset="-122"/>
              </a:rPr>
              <a:t>籍贯：  </a:t>
            </a:r>
            <a:r>
              <a:rPr lang="zh-CN" altLang="en-US" sz="1600" noProof="1" smtClean="0">
                <a:solidFill>
                  <a:srgbClr val="00B050"/>
                </a:solidFill>
                <a:latin typeface="仿宋" panose="02010609060101010101" pitchFamily="49" charset="-122"/>
                <a:ea typeface="仿宋" panose="02010609060101010101" pitchFamily="49" charset="-122"/>
              </a:rPr>
              <a:t>安徽</a:t>
            </a:r>
            <a:r>
              <a:rPr lang="zh-CN" altLang="en-US" sz="1600" noProof="1" smtClean="0">
                <a:latin typeface="仿宋" panose="02010609060101010101" pitchFamily="49" charset="-122"/>
                <a:ea typeface="仿宋" panose="02010609060101010101" pitchFamily="49" charset="-122"/>
              </a:rPr>
              <a:t>'''</a:t>
            </a:r>
            <a:endParaRPr lang="zh-CN" altLang="en-US" sz="1600" noProof="1">
              <a:latin typeface="仿宋" panose="02010609060101010101" pitchFamily="49" charset="-122"/>
              <a:ea typeface="仿宋" panose="02010609060101010101" pitchFamily="49" charset="-122"/>
            </a:endParaRPr>
          </a:p>
          <a:p>
            <a:pPr marL="0" indent="0">
              <a:spcBef>
                <a:spcPts val="0"/>
              </a:spcBef>
              <a:buNone/>
            </a:pPr>
            <a:r>
              <a:rPr lang="zh-CN" altLang="en-US" sz="1600" noProof="1">
                <a:latin typeface="仿宋" panose="02010609060101010101" pitchFamily="49" charset="-122"/>
                <a:ea typeface="仿宋" panose="02010609060101010101" pitchFamily="49" charset="-122"/>
              </a:rPr>
              <a:t>&gt;&gt;&gt; infomation = text.split('\n')</a:t>
            </a:r>
          </a:p>
          <a:p>
            <a:pPr marL="0" indent="0">
              <a:spcBef>
                <a:spcPts val="0"/>
              </a:spcBef>
              <a:buNone/>
            </a:pPr>
            <a:r>
              <a:rPr lang="zh-CN" altLang="en-US" sz="1600" noProof="1">
                <a:latin typeface="仿宋" panose="02010609060101010101" pitchFamily="49" charset="-122"/>
                <a:ea typeface="仿宋" panose="02010609060101010101" pitchFamily="49" charset="-122"/>
              </a:rPr>
              <a:t>&gt;&gt;&gt; infomation</a:t>
            </a:r>
          </a:p>
          <a:p>
            <a:pPr marL="0" indent="0">
              <a:spcBef>
                <a:spcPts val="0"/>
              </a:spcBef>
              <a:buNone/>
            </a:pPr>
            <a:r>
              <a:rPr lang="zh-CN" altLang="en-US" sz="1600" noProof="1" smtClean="0">
                <a:solidFill>
                  <a:srgbClr val="0000FF"/>
                </a:solidFill>
                <a:latin typeface="仿宋" panose="02010609060101010101" pitchFamily="49" charset="-122"/>
                <a:ea typeface="仿宋" panose="02010609060101010101" pitchFamily="49" charset="-122"/>
              </a:rPr>
              <a:t>[‘姓名：张三’, ‘年龄：</a:t>
            </a:r>
            <a:r>
              <a:rPr lang="en-US" altLang="zh-CN" sz="1600" noProof="1" smtClean="0">
                <a:solidFill>
                  <a:srgbClr val="0000FF"/>
                </a:solidFill>
                <a:latin typeface="仿宋" panose="02010609060101010101" pitchFamily="49" charset="-122"/>
                <a:ea typeface="仿宋" panose="02010609060101010101" pitchFamily="49" charset="-122"/>
              </a:rPr>
              <a:t>1</a:t>
            </a:r>
            <a:r>
              <a:rPr lang="zh-CN" altLang="en-US" sz="1600" noProof="1" smtClean="0">
                <a:solidFill>
                  <a:srgbClr val="0000FF"/>
                </a:solidFill>
                <a:latin typeface="仿宋" panose="02010609060101010101" pitchFamily="49" charset="-122"/>
                <a:ea typeface="仿宋" panose="02010609060101010101" pitchFamily="49" charset="-122"/>
              </a:rPr>
              <a:t>9’, ‘性别男’, ‘职业  学生’, ‘籍贯</a:t>
            </a:r>
            <a:r>
              <a:rPr lang="zh-CN" altLang="en-US" sz="1600" noProof="1">
                <a:solidFill>
                  <a:srgbClr val="0000FF"/>
                </a:solidFill>
                <a:latin typeface="仿宋" panose="02010609060101010101" pitchFamily="49" charset="-122"/>
                <a:ea typeface="仿宋" panose="02010609060101010101" pitchFamily="49" charset="-122"/>
              </a:rPr>
              <a:t>：  </a:t>
            </a:r>
            <a:r>
              <a:rPr lang="zh-CN" altLang="en-US" sz="1600" noProof="1" smtClean="0">
                <a:solidFill>
                  <a:srgbClr val="0000FF"/>
                </a:solidFill>
                <a:latin typeface="仿宋" panose="02010609060101010101" pitchFamily="49" charset="-122"/>
                <a:ea typeface="仿宋" panose="02010609060101010101" pitchFamily="49" charset="-122"/>
              </a:rPr>
              <a:t>安徽']</a:t>
            </a:r>
            <a:endParaRPr lang="zh-CN" altLang="en-US" sz="1600" noProof="1">
              <a:solidFill>
                <a:srgbClr val="0000FF"/>
              </a:solidFill>
              <a:latin typeface="仿宋" panose="02010609060101010101" pitchFamily="49" charset="-122"/>
              <a:ea typeface="仿宋" panose="02010609060101010101" pitchFamily="49" charset="-122"/>
            </a:endParaRPr>
          </a:p>
          <a:p>
            <a:pPr marL="0" indent="0">
              <a:spcBef>
                <a:spcPts val="0"/>
              </a:spcBef>
              <a:buNone/>
            </a:pPr>
            <a:r>
              <a:rPr lang="zh-CN" altLang="en-US" sz="1600" noProof="1">
                <a:latin typeface="仿宋" panose="02010609060101010101" pitchFamily="49" charset="-122"/>
                <a:ea typeface="仿宋" panose="02010609060101010101" pitchFamily="49" charset="-122"/>
              </a:rPr>
              <a:t>&gt;&gt;&gt; for item in infomation:</a:t>
            </a:r>
          </a:p>
          <a:p>
            <a:pPr marL="0" indent="0">
              <a:spcBef>
                <a:spcPts val="0"/>
              </a:spcBef>
              <a:buNone/>
            </a:pPr>
            <a:r>
              <a:rPr lang="zh-CN" altLang="en-US" sz="1600" noProof="1">
                <a:latin typeface="仿宋" panose="02010609060101010101" pitchFamily="49" charset="-122"/>
                <a:ea typeface="仿宋" panose="02010609060101010101" pitchFamily="49" charset="-122"/>
              </a:rPr>
              <a:t>    print(item[:2], item[2:].strip('： '), sep='：')</a:t>
            </a:r>
          </a:p>
          <a:p>
            <a:pPr marL="0" indent="0">
              <a:spcBef>
                <a:spcPts val="0"/>
              </a:spcBef>
              <a:buNone/>
            </a:pPr>
            <a:r>
              <a:rPr lang="zh-CN" altLang="en-US" sz="1600" noProof="1">
                <a:solidFill>
                  <a:srgbClr val="0000FF"/>
                </a:solidFill>
                <a:latin typeface="仿宋" panose="02010609060101010101" pitchFamily="49" charset="-122"/>
                <a:ea typeface="仿宋" panose="02010609060101010101" pitchFamily="49" charset="-122"/>
              </a:rPr>
              <a:t>	</a:t>
            </a:r>
          </a:p>
          <a:p>
            <a:pPr marL="0" indent="0">
              <a:spcBef>
                <a:spcPts val="0"/>
              </a:spcBef>
              <a:buNone/>
            </a:pPr>
            <a:r>
              <a:rPr lang="zh-CN" altLang="en-US" sz="1600" noProof="1">
                <a:solidFill>
                  <a:srgbClr val="0000FF"/>
                </a:solidFill>
                <a:latin typeface="仿宋" panose="02010609060101010101" pitchFamily="49" charset="-122"/>
                <a:ea typeface="仿宋" panose="02010609060101010101" pitchFamily="49" charset="-122"/>
              </a:rPr>
              <a:t>姓名：张三</a:t>
            </a:r>
          </a:p>
          <a:p>
            <a:pPr marL="0" indent="0">
              <a:spcBef>
                <a:spcPts val="0"/>
              </a:spcBef>
              <a:buNone/>
            </a:pPr>
            <a:r>
              <a:rPr lang="zh-CN" altLang="en-US" sz="1600" noProof="1">
                <a:solidFill>
                  <a:srgbClr val="0000FF"/>
                </a:solidFill>
                <a:latin typeface="仿宋" panose="02010609060101010101" pitchFamily="49" charset="-122"/>
                <a:ea typeface="仿宋" panose="02010609060101010101" pitchFamily="49" charset="-122"/>
              </a:rPr>
              <a:t>年龄</a:t>
            </a:r>
            <a:r>
              <a:rPr lang="zh-CN" altLang="en-US" sz="1600" noProof="1" smtClean="0">
                <a:solidFill>
                  <a:srgbClr val="0000FF"/>
                </a:solidFill>
                <a:latin typeface="仿宋" panose="02010609060101010101" pitchFamily="49" charset="-122"/>
                <a:ea typeface="仿宋" panose="02010609060101010101" pitchFamily="49" charset="-122"/>
              </a:rPr>
              <a:t>：</a:t>
            </a:r>
            <a:r>
              <a:rPr lang="en-US" altLang="zh-CN" sz="1600" noProof="1" smtClean="0">
                <a:solidFill>
                  <a:srgbClr val="0000FF"/>
                </a:solidFill>
                <a:latin typeface="仿宋" panose="02010609060101010101" pitchFamily="49" charset="-122"/>
                <a:ea typeface="仿宋" panose="02010609060101010101" pitchFamily="49" charset="-122"/>
              </a:rPr>
              <a:t>1</a:t>
            </a:r>
            <a:r>
              <a:rPr lang="zh-CN" altLang="en-US" sz="1600" noProof="1" smtClean="0">
                <a:solidFill>
                  <a:srgbClr val="0000FF"/>
                </a:solidFill>
                <a:latin typeface="仿宋" panose="02010609060101010101" pitchFamily="49" charset="-122"/>
                <a:ea typeface="仿宋" panose="02010609060101010101" pitchFamily="49" charset="-122"/>
              </a:rPr>
              <a:t>9</a:t>
            </a:r>
            <a:endParaRPr lang="zh-CN" altLang="en-US" sz="1600" noProof="1">
              <a:solidFill>
                <a:srgbClr val="0000FF"/>
              </a:solidFill>
              <a:latin typeface="仿宋" panose="02010609060101010101" pitchFamily="49" charset="-122"/>
              <a:ea typeface="仿宋" panose="02010609060101010101" pitchFamily="49" charset="-122"/>
            </a:endParaRPr>
          </a:p>
          <a:p>
            <a:pPr marL="0" indent="0">
              <a:spcBef>
                <a:spcPts val="0"/>
              </a:spcBef>
              <a:buNone/>
            </a:pPr>
            <a:r>
              <a:rPr lang="zh-CN" altLang="en-US" sz="1600" noProof="1">
                <a:solidFill>
                  <a:srgbClr val="0000FF"/>
                </a:solidFill>
                <a:latin typeface="仿宋" panose="02010609060101010101" pitchFamily="49" charset="-122"/>
                <a:ea typeface="仿宋" panose="02010609060101010101" pitchFamily="49" charset="-122"/>
              </a:rPr>
              <a:t>性别：男</a:t>
            </a:r>
          </a:p>
          <a:p>
            <a:pPr marL="0" indent="0">
              <a:spcBef>
                <a:spcPts val="0"/>
              </a:spcBef>
              <a:buNone/>
            </a:pPr>
            <a:r>
              <a:rPr lang="zh-CN" altLang="en-US" sz="1600" noProof="1">
                <a:solidFill>
                  <a:srgbClr val="0000FF"/>
                </a:solidFill>
                <a:latin typeface="仿宋" panose="02010609060101010101" pitchFamily="49" charset="-122"/>
                <a:ea typeface="仿宋" panose="02010609060101010101" pitchFamily="49" charset="-122"/>
              </a:rPr>
              <a:t>职业：学生</a:t>
            </a:r>
          </a:p>
          <a:p>
            <a:pPr marL="0" indent="0">
              <a:spcBef>
                <a:spcPts val="0"/>
              </a:spcBef>
              <a:buNone/>
            </a:pPr>
            <a:r>
              <a:rPr lang="zh-CN" altLang="en-US" sz="1600" noProof="1">
                <a:solidFill>
                  <a:srgbClr val="0000FF"/>
                </a:solidFill>
                <a:latin typeface="仿宋" panose="02010609060101010101" pitchFamily="49" charset="-122"/>
                <a:ea typeface="仿宋" panose="02010609060101010101" pitchFamily="49" charset="-122"/>
              </a:rPr>
              <a:t>籍贯</a:t>
            </a:r>
            <a:r>
              <a:rPr lang="zh-CN" altLang="en-US" sz="1600" noProof="1" smtClean="0">
                <a:solidFill>
                  <a:srgbClr val="0000FF"/>
                </a:solidFill>
                <a:latin typeface="仿宋" panose="02010609060101010101" pitchFamily="49" charset="-122"/>
                <a:ea typeface="仿宋" panose="02010609060101010101" pitchFamily="49" charset="-122"/>
              </a:rPr>
              <a:t>：安徽</a:t>
            </a:r>
            <a:endParaRPr lang="zh-CN" altLang="en-US" sz="1600" noProof="1">
              <a:solidFill>
                <a:srgbClr val="0000FF"/>
              </a:solidFill>
              <a:latin typeface="仿宋" panose="02010609060101010101" pitchFamily="49" charset="-122"/>
              <a:ea typeface="仿宋" panose="02010609060101010101" pitchFamily="49" charset="-122"/>
            </a:endParaRPr>
          </a:p>
        </p:txBody>
      </p:sp>
      <p:grpSp>
        <p:nvGrpSpPr>
          <p:cNvPr id="16" name="组合 15"/>
          <p:cNvGrpSpPr/>
          <p:nvPr/>
        </p:nvGrpSpPr>
        <p:grpSpPr>
          <a:xfrm>
            <a:off x="759674" y="2204864"/>
            <a:ext cx="3600400" cy="1354217"/>
            <a:chOff x="323528" y="1916098"/>
            <a:chExt cx="3600400" cy="1354217"/>
          </a:xfrm>
        </p:grpSpPr>
        <p:sp>
          <p:nvSpPr>
            <p:cNvPr id="2" name="矩形 1"/>
            <p:cNvSpPr/>
            <p:nvPr/>
          </p:nvSpPr>
          <p:spPr>
            <a:xfrm>
              <a:off x="323528" y="1936674"/>
              <a:ext cx="1512168" cy="1323439"/>
            </a:xfrm>
            <a:prstGeom prst="rect">
              <a:avLst/>
            </a:prstGeom>
          </p:spPr>
          <p:txBody>
            <a:bodyPr wrap="square">
              <a:spAutoFit/>
            </a:bodyPr>
            <a:lstStyle/>
            <a:p>
              <a:pPr marL="0" indent="0">
                <a:spcBef>
                  <a:spcPts val="0"/>
                </a:spcBef>
                <a:buNone/>
              </a:pPr>
              <a:r>
                <a:rPr lang="zh-CN" altLang="en-US" sz="1600" noProof="1">
                  <a:solidFill>
                    <a:srgbClr val="00B050"/>
                  </a:solidFill>
                  <a:latin typeface="仿宋" panose="02010609060101010101" pitchFamily="49" charset="-122"/>
                  <a:ea typeface="仿宋" panose="02010609060101010101" pitchFamily="49" charset="-122"/>
                </a:rPr>
                <a:t>姓名：张三</a:t>
              </a:r>
            </a:p>
            <a:p>
              <a:pPr marL="0" indent="0">
                <a:spcBef>
                  <a:spcPts val="0"/>
                </a:spcBef>
                <a:buNone/>
              </a:pPr>
              <a:r>
                <a:rPr lang="zh-CN" altLang="en-US" sz="1600" noProof="1">
                  <a:solidFill>
                    <a:srgbClr val="00B050"/>
                  </a:solidFill>
                  <a:latin typeface="仿宋" panose="02010609060101010101" pitchFamily="49" charset="-122"/>
                  <a:ea typeface="仿宋" panose="02010609060101010101" pitchFamily="49" charset="-122"/>
                </a:rPr>
                <a:t>年龄</a:t>
              </a:r>
              <a:r>
                <a:rPr lang="zh-CN" altLang="en-US" sz="1600" noProof="1" smtClean="0">
                  <a:solidFill>
                    <a:srgbClr val="00B050"/>
                  </a:solidFill>
                  <a:latin typeface="仿宋" panose="02010609060101010101" pitchFamily="49" charset="-122"/>
                  <a:ea typeface="仿宋" panose="02010609060101010101" pitchFamily="49" charset="-122"/>
                </a:rPr>
                <a:t>：</a:t>
              </a:r>
              <a:r>
                <a:rPr lang="en-US" altLang="zh-CN" sz="1600" noProof="1" smtClean="0">
                  <a:solidFill>
                    <a:srgbClr val="00B050"/>
                  </a:solidFill>
                  <a:latin typeface="仿宋" panose="02010609060101010101" pitchFamily="49" charset="-122"/>
                  <a:ea typeface="仿宋" panose="02010609060101010101" pitchFamily="49" charset="-122"/>
                </a:rPr>
                <a:t>1</a:t>
              </a:r>
              <a:r>
                <a:rPr lang="zh-CN" altLang="en-US" sz="1600" noProof="1" smtClean="0">
                  <a:solidFill>
                    <a:srgbClr val="00B050"/>
                  </a:solidFill>
                  <a:latin typeface="仿宋" panose="02010609060101010101" pitchFamily="49" charset="-122"/>
                  <a:ea typeface="仿宋" panose="02010609060101010101" pitchFamily="49" charset="-122"/>
                </a:rPr>
                <a:t>9</a:t>
              </a:r>
              <a:endParaRPr lang="zh-CN" altLang="en-US" sz="1600" noProof="1">
                <a:solidFill>
                  <a:srgbClr val="00B050"/>
                </a:solidFill>
                <a:latin typeface="仿宋" panose="02010609060101010101" pitchFamily="49" charset="-122"/>
                <a:ea typeface="仿宋" panose="02010609060101010101" pitchFamily="49" charset="-122"/>
              </a:endParaRPr>
            </a:p>
            <a:p>
              <a:pPr marL="0" indent="0">
                <a:spcBef>
                  <a:spcPts val="0"/>
                </a:spcBef>
                <a:buNone/>
              </a:pPr>
              <a:r>
                <a:rPr lang="zh-CN" altLang="en-US" sz="1600" noProof="1">
                  <a:solidFill>
                    <a:srgbClr val="00B050"/>
                  </a:solidFill>
                  <a:latin typeface="仿宋" panose="02010609060101010101" pitchFamily="49" charset="-122"/>
                  <a:ea typeface="仿宋" panose="02010609060101010101" pitchFamily="49" charset="-122"/>
                </a:rPr>
                <a:t>性别男</a:t>
              </a:r>
            </a:p>
            <a:p>
              <a:pPr marL="0" indent="0">
                <a:spcBef>
                  <a:spcPts val="0"/>
                </a:spcBef>
                <a:buNone/>
              </a:pPr>
              <a:r>
                <a:rPr lang="zh-CN" altLang="en-US" sz="1600" noProof="1">
                  <a:solidFill>
                    <a:srgbClr val="00B050"/>
                  </a:solidFill>
                  <a:latin typeface="仿宋" panose="02010609060101010101" pitchFamily="49" charset="-122"/>
                  <a:ea typeface="仿宋" panose="02010609060101010101" pitchFamily="49" charset="-122"/>
                </a:rPr>
                <a:t>职业  学生</a:t>
              </a:r>
            </a:p>
            <a:p>
              <a:pPr marL="0" indent="0">
                <a:spcBef>
                  <a:spcPts val="0"/>
                </a:spcBef>
                <a:buNone/>
              </a:pPr>
              <a:r>
                <a:rPr lang="zh-CN" altLang="en-US" sz="1600" noProof="1">
                  <a:solidFill>
                    <a:srgbClr val="00B050"/>
                  </a:solidFill>
                  <a:latin typeface="仿宋" panose="02010609060101010101" pitchFamily="49" charset="-122"/>
                  <a:ea typeface="仿宋" panose="02010609060101010101" pitchFamily="49" charset="-122"/>
                </a:rPr>
                <a:t>籍贯：  </a:t>
              </a:r>
              <a:r>
                <a:rPr lang="zh-CN" altLang="en-US" sz="1600" noProof="1" smtClean="0">
                  <a:solidFill>
                    <a:srgbClr val="00B050"/>
                  </a:solidFill>
                  <a:latin typeface="仿宋" panose="02010609060101010101" pitchFamily="49" charset="-122"/>
                  <a:ea typeface="仿宋" panose="02010609060101010101" pitchFamily="49" charset="-122"/>
                </a:rPr>
                <a:t>安徽</a:t>
              </a:r>
              <a:endParaRPr lang="zh-CN" altLang="en-US" sz="1600" b="1" noProof="1">
                <a:latin typeface="仿宋" panose="02010609060101010101" pitchFamily="49" charset="-122"/>
                <a:ea typeface="仿宋" panose="02010609060101010101" pitchFamily="49" charset="-122"/>
              </a:endParaRPr>
            </a:p>
          </p:txBody>
        </p:sp>
        <p:sp>
          <p:nvSpPr>
            <p:cNvPr id="12" name="矩形 11"/>
            <p:cNvSpPr/>
            <p:nvPr/>
          </p:nvSpPr>
          <p:spPr>
            <a:xfrm>
              <a:off x="2289214" y="1916098"/>
              <a:ext cx="1634714" cy="1354217"/>
            </a:xfrm>
            <a:prstGeom prst="rect">
              <a:avLst/>
            </a:prstGeom>
          </p:spPr>
          <p:txBody>
            <a:bodyPr wrap="square">
              <a:spAutoFit/>
            </a:bodyPr>
            <a:lstStyle/>
            <a:p>
              <a:pPr marL="0" indent="0">
                <a:spcBef>
                  <a:spcPts val="0"/>
                </a:spcBef>
                <a:buNone/>
              </a:pPr>
              <a:r>
                <a:rPr lang="zh-CN" altLang="en-US" sz="1600" noProof="1">
                  <a:solidFill>
                    <a:srgbClr val="0000FF"/>
                  </a:solidFill>
                  <a:latin typeface="仿宋" panose="02010609060101010101" pitchFamily="49" charset="-122"/>
                  <a:ea typeface="仿宋" panose="02010609060101010101" pitchFamily="49" charset="-122"/>
                </a:rPr>
                <a:t>姓名：张三</a:t>
              </a:r>
            </a:p>
            <a:p>
              <a:pPr marL="0" indent="0">
                <a:spcBef>
                  <a:spcPts val="0"/>
                </a:spcBef>
                <a:buNone/>
              </a:pPr>
              <a:r>
                <a:rPr lang="zh-CN" altLang="en-US" sz="1600" noProof="1">
                  <a:solidFill>
                    <a:srgbClr val="0000FF"/>
                  </a:solidFill>
                  <a:latin typeface="仿宋" panose="02010609060101010101" pitchFamily="49" charset="-122"/>
                  <a:ea typeface="仿宋" panose="02010609060101010101" pitchFamily="49" charset="-122"/>
                </a:rPr>
                <a:t>年龄</a:t>
              </a:r>
              <a:r>
                <a:rPr lang="zh-CN" altLang="en-US" sz="1600" noProof="1" smtClean="0">
                  <a:solidFill>
                    <a:srgbClr val="0000FF"/>
                  </a:solidFill>
                  <a:latin typeface="仿宋" panose="02010609060101010101" pitchFamily="49" charset="-122"/>
                  <a:ea typeface="仿宋" panose="02010609060101010101" pitchFamily="49" charset="-122"/>
                </a:rPr>
                <a:t>：</a:t>
              </a:r>
              <a:r>
                <a:rPr lang="en-US" altLang="zh-CN" sz="1600" noProof="1" smtClean="0">
                  <a:solidFill>
                    <a:srgbClr val="0000FF"/>
                  </a:solidFill>
                  <a:latin typeface="仿宋" panose="02010609060101010101" pitchFamily="49" charset="-122"/>
                  <a:ea typeface="仿宋" panose="02010609060101010101" pitchFamily="49" charset="-122"/>
                </a:rPr>
                <a:t>1</a:t>
              </a:r>
              <a:r>
                <a:rPr lang="zh-CN" altLang="en-US" sz="1600" noProof="1" smtClean="0">
                  <a:solidFill>
                    <a:srgbClr val="0000FF"/>
                  </a:solidFill>
                  <a:latin typeface="仿宋" panose="02010609060101010101" pitchFamily="49" charset="-122"/>
                  <a:ea typeface="仿宋" panose="02010609060101010101" pitchFamily="49" charset="-122"/>
                </a:rPr>
                <a:t>9</a:t>
              </a:r>
              <a:endParaRPr lang="zh-CN" altLang="en-US" sz="1600" noProof="1">
                <a:solidFill>
                  <a:srgbClr val="0000FF"/>
                </a:solidFill>
                <a:latin typeface="仿宋" panose="02010609060101010101" pitchFamily="49" charset="-122"/>
                <a:ea typeface="仿宋" panose="02010609060101010101" pitchFamily="49" charset="-122"/>
              </a:endParaRPr>
            </a:p>
            <a:p>
              <a:pPr marL="0" indent="0">
                <a:spcBef>
                  <a:spcPts val="0"/>
                </a:spcBef>
                <a:buNone/>
              </a:pPr>
              <a:r>
                <a:rPr lang="zh-CN" altLang="en-US" sz="1600" noProof="1">
                  <a:solidFill>
                    <a:srgbClr val="0000FF"/>
                  </a:solidFill>
                  <a:latin typeface="仿宋" panose="02010609060101010101" pitchFamily="49" charset="-122"/>
                  <a:ea typeface="仿宋" panose="02010609060101010101" pitchFamily="49" charset="-122"/>
                </a:rPr>
                <a:t>性别：男</a:t>
              </a:r>
            </a:p>
            <a:p>
              <a:pPr marL="0" indent="0">
                <a:spcBef>
                  <a:spcPts val="0"/>
                </a:spcBef>
                <a:buNone/>
              </a:pPr>
              <a:r>
                <a:rPr lang="zh-CN" altLang="en-US" sz="1600" noProof="1">
                  <a:solidFill>
                    <a:srgbClr val="0000FF"/>
                  </a:solidFill>
                  <a:latin typeface="仿宋" panose="02010609060101010101" pitchFamily="49" charset="-122"/>
                  <a:ea typeface="仿宋" panose="02010609060101010101" pitchFamily="49" charset="-122"/>
                </a:rPr>
                <a:t>职业：学生</a:t>
              </a:r>
            </a:p>
            <a:p>
              <a:pPr marL="0" indent="0">
                <a:spcBef>
                  <a:spcPts val="0"/>
                </a:spcBef>
                <a:buNone/>
              </a:pPr>
              <a:r>
                <a:rPr lang="zh-CN" altLang="en-US" sz="1600" noProof="1">
                  <a:solidFill>
                    <a:srgbClr val="0000FF"/>
                  </a:solidFill>
                  <a:latin typeface="仿宋" panose="02010609060101010101" pitchFamily="49" charset="-122"/>
                  <a:ea typeface="仿宋" panose="02010609060101010101" pitchFamily="49" charset="-122"/>
                </a:rPr>
                <a:t>籍贯</a:t>
              </a:r>
              <a:r>
                <a:rPr lang="zh-CN" altLang="en-US" sz="1600" noProof="1" smtClean="0">
                  <a:solidFill>
                    <a:srgbClr val="0000FF"/>
                  </a:solidFill>
                  <a:latin typeface="仿宋" panose="02010609060101010101" pitchFamily="49" charset="-122"/>
                  <a:ea typeface="仿宋" panose="02010609060101010101" pitchFamily="49" charset="-122"/>
                </a:rPr>
                <a:t>：安徽</a:t>
              </a:r>
              <a:endParaRPr lang="zh-CN" altLang="en-US" sz="1600" noProof="1">
                <a:solidFill>
                  <a:srgbClr val="0000FF"/>
                </a:solidFill>
                <a:latin typeface="仿宋" panose="02010609060101010101" pitchFamily="49" charset="-122"/>
                <a:ea typeface="仿宋" panose="02010609060101010101" pitchFamily="49" charset="-122"/>
              </a:endParaRPr>
            </a:p>
          </p:txBody>
        </p:sp>
        <p:sp>
          <p:nvSpPr>
            <p:cNvPr id="13" name="右箭头 12"/>
            <p:cNvSpPr/>
            <p:nvPr/>
          </p:nvSpPr>
          <p:spPr>
            <a:xfrm>
              <a:off x="1763688" y="2492896"/>
              <a:ext cx="288032" cy="105497"/>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239521289"/>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500" fill="hold"/>
                                        <p:tgtEl>
                                          <p:spTgt spid="3"/>
                                        </p:tgtEl>
                                        <p:attrNameLst>
                                          <p:attrName>ppt_x</p:attrName>
                                        </p:attrNameLst>
                                      </p:cBhvr>
                                      <p:tavLst>
                                        <p:tav tm="0">
                                          <p:val>
                                            <p:strVal val="#ppt_x"/>
                                          </p:val>
                                        </p:tav>
                                        <p:tav tm="100000">
                                          <p:val>
                                            <p:strVal val="#ppt_x"/>
                                          </p:val>
                                        </p:tav>
                                      </p:tavLst>
                                    </p:anim>
                                    <p:anim calcmode="lin" valueType="num">
                                      <p:cBhvr additive="base">
                                        <p:cTn id="1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fld id="{6EA7BA5E-4115-4796-A8C9-4698036AB88B}" type="slidenum">
              <a:rPr lang="zh-CN" altLang="en-US" smtClean="0"/>
              <a:pPr>
                <a:defRPr/>
              </a:pPr>
              <a:t>31</a:t>
            </a:fld>
            <a:endParaRPr lang="zh-CN" altLang="en-US" dirty="0"/>
          </a:p>
        </p:txBody>
      </p:sp>
      <p:sp>
        <p:nvSpPr>
          <p:cNvPr id="5" name="Content Placeholder 2"/>
          <p:cNvSpPr>
            <a:spLocks noGrp="1"/>
          </p:cNvSpPr>
          <p:nvPr>
            <p:ph idx="1"/>
          </p:nvPr>
        </p:nvSpPr>
        <p:spPr>
          <a:xfrm>
            <a:off x="613827" y="1431940"/>
            <a:ext cx="8090535" cy="3395345"/>
          </a:xfrm>
        </p:spPr>
        <p:txBody>
          <a:bodyPr/>
          <a:lstStyle/>
          <a:p>
            <a:pPr>
              <a:spcBef>
                <a:spcPts val="600"/>
              </a:spcBef>
              <a:buClr>
                <a:srgbClr val="FF0000"/>
              </a:buClr>
              <a:buFont typeface="Wingdings" panose="05000000000000000000" charset="0"/>
              <a:buChar char=""/>
            </a:pPr>
            <a:r>
              <a:rPr lang="en-US" sz="2200" b="1" noProof="1"/>
              <a:t>Python字符串支持与</a:t>
            </a:r>
            <a:r>
              <a:rPr lang="en-US" sz="2200" b="1" noProof="1">
                <a:solidFill>
                  <a:srgbClr val="FF0000"/>
                </a:solidFill>
              </a:rPr>
              <a:t>整数</a:t>
            </a:r>
            <a:r>
              <a:rPr lang="en-US" sz="2200" b="1" noProof="1"/>
              <a:t>的乘法运算，表示序列重复，也就是</a:t>
            </a:r>
            <a:r>
              <a:rPr lang="en-US" sz="2200" b="1" noProof="1">
                <a:solidFill>
                  <a:srgbClr val="FF0000"/>
                </a:solidFill>
              </a:rPr>
              <a:t>字符串内容的重复</a:t>
            </a:r>
            <a:r>
              <a:rPr lang="zh-CN" altLang="en-US" sz="2200" b="1" noProof="1">
                <a:solidFill>
                  <a:srgbClr val="FF0000"/>
                </a:solidFill>
              </a:rPr>
              <a:t>，得到新字符串</a:t>
            </a:r>
            <a:r>
              <a:rPr lang="en-US" sz="2200" b="1" noProof="1"/>
              <a:t>。</a:t>
            </a:r>
          </a:p>
          <a:p>
            <a:pPr marL="0" indent="0">
              <a:buNone/>
            </a:pPr>
            <a:endParaRPr lang="en-US" sz="1350" noProof="1">
              <a:latin typeface="Consolas" panose="020B0609020204030204" charset="0"/>
            </a:endParaRPr>
          </a:p>
          <a:p>
            <a:pPr marL="0" indent="0">
              <a:buNone/>
            </a:pPr>
            <a:r>
              <a:rPr lang="en-US" sz="1350" noProof="1">
                <a:latin typeface="Consolas" panose="020B0609020204030204" charset="0"/>
              </a:rPr>
              <a:t>&gt;&gt;&gt; 'abcd' * 3</a:t>
            </a:r>
          </a:p>
          <a:p>
            <a:pPr marL="0" indent="0">
              <a:buNone/>
            </a:pPr>
            <a:r>
              <a:rPr lang="en-US" sz="1350" noProof="1">
                <a:solidFill>
                  <a:srgbClr val="0000FF"/>
                </a:solidFill>
                <a:latin typeface="Consolas" panose="020B0609020204030204" charset="0"/>
              </a:rPr>
              <a:t>'abcdabcdabcd'</a:t>
            </a:r>
          </a:p>
        </p:txBody>
      </p:sp>
      <p:sp>
        <p:nvSpPr>
          <p:cNvPr id="6" name="内容占位符 2"/>
          <p:cNvSpPr txBox="1">
            <a:spLocks/>
          </p:cNvSpPr>
          <p:nvPr/>
        </p:nvSpPr>
        <p:spPr bwMode="auto">
          <a:xfrm>
            <a:off x="613827" y="2924944"/>
            <a:ext cx="8265160" cy="339534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600"/>
              </a:spcBef>
              <a:buClr>
                <a:srgbClr val="FF0000"/>
              </a:buClr>
              <a:buSzPct val="70000"/>
              <a:buFont typeface="Wingdings" panose="05000000000000000000" charset="0"/>
              <a:buChar char=""/>
            </a:pPr>
            <a:r>
              <a:rPr lang="en-US" altLang="zh-CN" sz="2200" b="1" dirty="0">
                <a:sym typeface="Arial" panose="020B0604020202020204" pitchFamily="34" charset="0"/>
              </a:rPr>
              <a:t>s.start</a:t>
            </a:r>
            <a:r>
              <a:rPr lang="zh-CN" altLang="en-US" sz="2200" b="1" dirty="0">
                <a:sym typeface="Arial" panose="020B0604020202020204" pitchFamily="34" charset="0"/>
              </a:rPr>
              <a:t>s</a:t>
            </a:r>
            <a:r>
              <a:rPr lang="en-US" altLang="zh-CN" sz="2200" b="1" dirty="0">
                <a:sym typeface="Arial" panose="020B0604020202020204" pitchFamily="34" charset="0"/>
              </a:rPr>
              <a:t>with(t)</a:t>
            </a:r>
            <a:r>
              <a:rPr lang="zh-CN" altLang="en-US" sz="2200" b="1" dirty="0">
                <a:sym typeface="Arial" panose="020B0604020202020204" pitchFamily="34" charset="0"/>
              </a:rPr>
              <a:t>、</a:t>
            </a:r>
            <a:r>
              <a:rPr lang="en-US" altLang="zh-CN" sz="2200" b="1" dirty="0" err="1">
                <a:sym typeface="Arial" panose="020B0604020202020204" pitchFamily="34" charset="0"/>
              </a:rPr>
              <a:t>s.endswith</a:t>
            </a:r>
            <a:r>
              <a:rPr lang="en-US" altLang="zh-CN" sz="2200" b="1" dirty="0">
                <a:sym typeface="Arial" panose="020B0604020202020204" pitchFamily="34" charset="0"/>
              </a:rPr>
              <a:t>(t)</a:t>
            </a:r>
            <a:r>
              <a:rPr lang="zh-CN" altLang="en-US" sz="2200" b="1" dirty="0">
                <a:sym typeface="Arial" panose="020B0604020202020204" pitchFamily="34" charset="0"/>
              </a:rPr>
              <a:t>，判断字符串是否以指定字符串开始或结束</a:t>
            </a:r>
            <a:endParaRPr lang="zh-CN" altLang="en-US" sz="2200" b="1" dirty="0"/>
          </a:p>
          <a:p>
            <a:pPr>
              <a:spcBef>
                <a:spcPct val="0"/>
              </a:spcBef>
              <a:buSzPct val="70000"/>
              <a:buFont typeface="Arial" charset="0"/>
              <a:buNone/>
            </a:pPr>
            <a:endParaRPr lang="zh-CN" altLang="en-US" sz="1350" dirty="0">
              <a:latin typeface="Times New Roman" panose="02020603050405020304" pitchFamily="2" charset="0"/>
              <a:sym typeface="Arial" panose="020B0604020202020204" pitchFamily="34" charset="0"/>
            </a:endParaRPr>
          </a:p>
          <a:p>
            <a:pPr>
              <a:spcBef>
                <a:spcPct val="0"/>
              </a:spcBef>
              <a:buSzPct val="70000"/>
              <a:buFont typeface="Arial" charset="0"/>
              <a:buNone/>
            </a:pPr>
            <a:r>
              <a:rPr lang="zh-CN" altLang="en-US" sz="1350" dirty="0">
                <a:latin typeface="Times New Roman" panose="02020603050405020304" pitchFamily="2" charset="0"/>
                <a:sym typeface="Arial" panose="020B0604020202020204" pitchFamily="34" charset="0"/>
              </a:rPr>
              <a:t>&gt;&gt;&gt; s = 'Beautiful is better than ugly.'</a:t>
            </a:r>
          </a:p>
          <a:p>
            <a:pPr>
              <a:spcBef>
                <a:spcPct val="0"/>
              </a:spcBef>
              <a:buSzPct val="70000"/>
              <a:buFont typeface="Arial" charset="0"/>
              <a:buNone/>
            </a:pPr>
            <a:r>
              <a:rPr lang="zh-CN" altLang="en-US" sz="1350" dirty="0">
                <a:latin typeface="Times New Roman" panose="02020603050405020304" pitchFamily="2" charset="0"/>
                <a:sym typeface="Arial" panose="020B0604020202020204" pitchFamily="34" charset="0"/>
              </a:rPr>
              <a:t>&gt;&gt;&gt; s.startswith('Be')             #检测整个字符串</a:t>
            </a:r>
          </a:p>
          <a:p>
            <a:pPr>
              <a:spcBef>
                <a:spcPct val="0"/>
              </a:spcBef>
              <a:buSzPct val="70000"/>
              <a:buFont typeface="Arial" charset="0"/>
              <a:buNone/>
            </a:pPr>
            <a:r>
              <a:rPr lang="zh-CN" altLang="en-US" sz="1350" dirty="0">
                <a:solidFill>
                  <a:srgbClr val="0000FF"/>
                </a:solidFill>
                <a:latin typeface="Times New Roman" panose="02020603050405020304" pitchFamily="2" charset="0"/>
                <a:sym typeface="Arial" panose="020B0604020202020204" pitchFamily="34" charset="0"/>
              </a:rPr>
              <a:t>True</a:t>
            </a:r>
          </a:p>
          <a:p>
            <a:pPr>
              <a:spcBef>
                <a:spcPct val="0"/>
              </a:spcBef>
              <a:buSzPct val="70000"/>
              <a:buFont typeface="Arial" charset="0"/>
              <a:buNone/>
            </a:pPr>
            <a:r>
              <a:rPr lang="zh-CN" altLang="en-US" sz="1350" dirty="0">
                <a:latin typeface="Times New Roman" panose="02020603050405020304" pitchFamily="2" charset="0"/>
                <a:sym typeface="Arial" panose="020B0604020202020204" pitchFamily="34" charset="0"/>
              </a:rPr>
              <a:t>&gt;&gt;&gt; s.startswith('Be', 5)         #指定检测范围起始位置</a:t>
            </a:r>
          </a:p>
          <a:p>
            <a:pPr>
              <a:spcBef>
                <a:spcPct val="0"/>
              </a:spcBef>
              <a:buSzPct val="70000"/>
              <a:buFont typeface="Arial" charset="0"/>
              <a:buNone/>
            </a:pPr>
            <a:r>
              <a:rPr lang="zh-CN" altLang="en-US" sz="1350" dirty="0">
                <a:solidFill>
                  <a:srgbClr val="0000FF"/>
                </a:solidFill>
                <a:latin typeface="Times New Roman" panose="02020603050405020304" pitchFamily="2" charset="0"/>
                <a:sym typeface="Arial" panose="020B0604020202020204" pitchFamily="34" charset="0"/>
              </a:rPr>
              <a:t>False</a:t>
            </a:r>
          </a:p>
          <a:p>
            <a:pPr>
              <a:spcBef>
                <a:spcPct val="0"/>
              </a:spcBef>
              <a:buSzPct val="70000"/>
              <a:buFont typeface="Arial" charset="0"/>
              <a:buNone/>
            </a:pPr>
            <a:r>
              <a:rPr lang="zh-CN" altLang="en-US" sz="1350" dirty="0">
                <a:latin typeface="Times New Roman" panose="02020603050405020304" pitchFamily="2" charset="0"/>
                <a:sym typeface="Arial" panose="020B0604020202020204" pitchFamily="34" charset="0"/>
              </a:rPr>
              <a:t>&gt;&gt;&gt; s.startswith('Be', 0, 5)     #指定检测范围起始和结束位置</a:t>
            </a:r>
          </a:p>
          <a:p>
            <a:pPr>
              <a:spcBef>
                <a:spcPct val="0"/>
              </a:spcBef>
              <a:buSzPct val="70000"/>
              <a:buFont typeface="Arial" charset="0"/>
              <a:buNone/>
            </a:pPr>
            <a:r>
              <a:rPr lang="zh-CN" altLang="en-US" sz="1350" dirty="0">
                <a:solidFill>
                  <a:srgbClr val="0000FF"/>
                </a:solidFill>
                <a:latin typeface="Times New Roman" panose="02020603050405020304" pitchFamily="2" charset="0"/>
                <a:sym typeface="Arial" panose="020B0604020202020204" pitchFamily="34" charset="0"/>
              </a:rPr>
              <a:t>True</a:t>
            </a:r>
          </a:p>
          <a:p>
            <a:pPr>
              <a:spcBef>
                <a:spcPct val="0"/>
              </a:spcBef>
              <a:buSzPct val="70000"/>
              <a:buFont typeface="Arial" charset="0"/>
              <a:buNone/>
            </a:pPr>
            <a:r>
              <a:rPr lang="zh-CN" altLang="en-US" sz="1350" dirty="0">
                <a:latin typeface="Times New Roman" panose="02020603050405020304" pitchFamily="2" charset="0"/>
                <a:sym typeface="Arial" panose="020B0604020202020204" pitchFamily="34" charset="0"/>
              </a:rPr>
              <a:t>&gt;&gt;&gt; import os</a:t>
            </a:r>
            <a:endParaRPr lang="zh-CN" altLang="en-US" sz="1350" dirty="0">
              <a:latin typeface="Times New Roman" panose="02020603050405020304" pitchFamily="2" charset="0"/>
            </a:endParaRPr>
          </a:p>
          <a:p>
            <a:pPr>
              <a:spcBef>
                <a:spcPct val="0"/>
              </a:spcBef>
              <a:buSzPct val="70000"/>
              <a:buFont typeface="Arial" charset="0"/>
              <a:buNone/>
            </a:pPr>
            <a:r>
              <a:rPr lang="zh-CN" altLang="en-US" sz="1350" dirty="0">
                <a:latin typeface="Times New Roman" panose="02020603050405020304" pitchFamily="2" charset="0"/>
                <a:sym typeface="Arial" panose="020B0604020202020204" pitchFamily="34" charset="0"/>
              </a:rPr>
              <a:t>&gt;&gt;&gt; [filename</a:t>
            </a:r>
          </a:p>
          <a:p>
            <a:pPr>
              <a:spcBef>
                <a:spcPct val="0"/>
              </a:spcBef>
              <a:buSzPct val="70000"/>
              <a:buFont typeface="Arial" charset="0"/>
              <a:buNone/>
            </a:pPr>
            <a:r>
              <a:rPr lang="zh-CN" altLang="en-US" sz="1350" dirty="0">
                <a:latin typeface="Times New Roman" panose="02020603050405020304" pitchFamily="2" charset="0"/>
                <a:sym typeface="Arial" panose="020B0604020202020204" pitchFamily="34" charset="0"/>
              </a:rPr>
              <a:t>         for filename in os.listdir(r'c:\\')</a:t>
            </a:r>
          </a:p>
          <a:p>
            <a:pPr>
              <a:spcBef>
                <a:spcPct val="0"/>
              </a:spcBef>
              <a:buSzPct val="70000"/>
              <a:buFont typeface="Arial" charset="0"/>
              <a:buNone/>
            </a:pPr>
            <a:r>
              <a:rPr lang="zh-CN" altLang="en-US" sz="1350" dirty="0">
                <a:latin typeface="Times New Roman" panose="02020603050405020304" pitchFamily="2" charset="0"/>
                <a:sym typeface="Arial" panose="020B0604020202020204" pitchFamily="34" charset="0"/>
              </a:rPr>
              <a:t>         if filename.endswith(('.bmp','.jpg','.gif'))]</a:t>
            </a:r>
            <a:endParaRPr lang="zh-CN" altLang="en-US" sz="1350" dirty="0">
              <a:latin typeface="Times New Roman" panose="02020603050405020304" pitchFamily="2" charset="0"/>
            </a:endParaRPr>
          </a:p>
        </p:txBody>
      </p:sp>
      <p:grpSp>
        <p:nvGrpSpPr>
          <p:cNvPr id="7" name="组合 114"/>
          <p:cNvGrpSpPr/>
          <p:nvPr/>
        </p:nvGrpSpPr>
        <p:grpSpPr>
          <a:xfrm>
            <a:off x="-540568" y="116632"/>
            <a:ext cx="6225040" cy="662730"/>
            <a:chOff x="-198275" y="3380765"/>
            <a:chExt cx="6225040" cy="662730"/>
          </a:xfrm>
        </p:grpSpPr>
        <p:grpSp>
          <p:nvGrpSpPr>
            <p:cNvPr id="8" name="组合 105"/>
            <p:cNvGrpSpPr/>
            <p:nvPr/>
          </p:nvGrpSpPr>
          <p:grpSpPr>
            <a:xfrm>
              <a:off x="-198275" y="3380765"/>
              <a:ext cx="6225040" cy="662730"/>
              <a:chOff x="-198275" y="3380765"/>
              <a:chExt cx="6225040" cy="662730"/>
            </a:xfrm>
          </p:grpSpPr>
          <p:sp>
            <p:nvSpPr>
              <p:cNvPr id="10"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1" name="TextBox 6"/>
              <p:cNvSpPr txBox="1">
                <a:spLocks noChangeArrowheads="1"/>
              </p:cNvSpPr>
              <p:nvPr/>
            </p:nvSpPr>
            <p:spPr bwMode="auto">
              <a:xfrm>
                <a:off x="-198275"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solidFill>
                      <a:srgbClr val="FFC000"/>
                    </a:solidFill>
                    <a:latin typeface="Times New Roman" pitchFamily="18" charset="0"/>
                    <a:ea typeface="黑体" pitchFamily="49" charset="-122"/>
                  </a:rPr>
                  <a:t>4.1 </a:t>
                </a:r>
                <a:r>
                  <a:rPr lang="zh-CN" altLang="en-US" sz="3600" b="1" dirty="0">
                    <a:solidFill>
                      <a:srgbClr val="FFC000"/>
                    </a:solidFill>
                    <a:latin typeface="Times New Roman" pitchFamily="18" charset="0"/>
                    <a:ea typeface="黑体" pitchFamily="49" charset="-122"/>
                  </a:rPr>
                  <a:t>字符串</a:t>
                </a:r>
                <a:endParaRPr lang="zh-CN" altLang="en-US" sz="3600" b="1" dirty="0">
                  <a:solidFill>
                    <a:srgbClr val="FFC000"/>
                  </a:solidFill>
                  <a:latin typeface="黑体" pitchFamily="49" charset="-122"/>
                  <a:ea typeface="黑体" pitchFamily="49" charset="-122"/>
                </a:endParaRPr>
              </a:p>
            </p:txBody>
          </p:sp>
        </p:grpSp>
        <p:pic>
          <p:nvPicPr>
            <p:cNvPr id="9" name="图片 8" descr="12.jpg"/>
            <p:cNvPicPr>
              <a:picLocks noChangeAspect="1"/>
            </p:cNvPicPr>
            <p:nvPr/>
          </p:nvPicPr>
          <p:blipFill>
            <a:blip r:embed="rId2" cstate="print"/>
            <a:stretch>
              <a:fillRect/>
            </a:stretch>
          </p:blipFill>
          <p:spPr>
            <a:xfrm>
              <a:off x="1115929" y="3530600"/>
              <a:ext cx="446172" cy="431048"/>
            </a:xfrm>
            <a:prstGeom prst="rect">
              <a:avLst/>
            </a:prstGeom>
          </p:spPr>
        </p:pic>
      </p:grpSp>
      <p:sp>
        <p:nvSpPr>
          <p:cNvPr id="13" name="文本框 12"/>
          <p:cNvSpPr txBox="1"/>
          <p:nvPr/>
        </p:nvSpPr>
        <p:spPr>
          <a:xfrm>
            <a:off x="323528" y="908720"/>
            <a:ext cx="5652628" cy="523220"/>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800" b="1" dirty="0">
                <a:latin typeface="Times New Roman" panose="02020603050405020304" pitchFamily="18" charset="0"/>
                <a:ea typeface="仿宋" panose="02010609060101010101" pitchFamily="49" charset="-122"/>
              </a:rPr>
              <a:t>4.1.3 </a:t>
            </a:r>
            <a:r>
              <a:rPr lang="zh-CN" altLang="en-US" sz="2800" b="1" dirty="0">
                <a:latin typeface="Times New Roman" panose="02020603050405020304" pitchFamily="18" charset="0"/>
                <a:ea typeface="仿宋" panose="02010609060101010101" pitchFamily="49" charset="-122"/>
              </a:rPr>
              <a:t>字符串常用方法</a:t>
            </a:r>
            <a:endParaRPr lang="en-US" altLang="zh-CN" sz="2800" b="1" dirty="0">
              <a:ea typeface="仿宋" panose="02010609060101010101" pitchFamily="49" charset="-122"/>
            </a:endParaRPr>
          </a:p>
        </p:txBody>
      </p:sp>
      <p:pic>
        <p:nvPicPr>
          <p:cNvPr id="3" name="图片 2">
            <a:extLst>
              <a:ext uri="{FF2B5EF4-FFF2-40B4-BE49-F238E27FC236}">
                <a16:creationId xmlns:a16="http://schemas.microsoft.com/office/drawing/2014/main" id="{83E873BB-988F-44D9-83D2-E006F42B23DB}"/>
              </a:ext>
            </a:extLst>
          </p:cNvPr>
          <p:cNvPicPr>
            <a:picLocks noChangeAspect="1"/>
          </p:cNvPicPr>
          <p:nvPr/>
        </p:nvPicPr>
        <p:blipFill>
          <a:blip r:embed="rId3"/>
          <a:stretch>
            <a:fillRect/>
          </a:stretch>
        </p:blipFill>
        <p:spPr>
          <a:xfrm>
            <a:off x="591594" y="3789040"/>
            <a:ext cx="8359590" cy="1497961"/>
          </a:xfrm>
          <a:prstGeom prst="rect">
            <a:avLst/>
          </a:prstGeom>
        </p:spPr>
      </p:pic>
    </p:spTree>
    <p:extLst>
      <p:ext uri="{BB962C8B-B14F-4D97-AF65-F5344CB8AC3E}">
        <p14:creationId xmlns:p14="http://schemas.microsoft.com/office/powerpoint/2010/main" val="3645801476"/>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3"/>
                                        </p:tgtEl>
                                        <p:attrNameLst>
                                          <p:attrName>style.visibility</p:attrName>
                                        </p:attrNameLst>
                                      </p:cBhvr>
                                      <p:to>
                                        <p:strVal val="visible"/>
                                      </p:to>
                                    </p:set>
                                    <p:anim calcmode="lin" valueType="num">
                                      <p:cBhvr additive="base">
                                        <p:cTn id="67" dur="500" fill="hold"/>
                                        <p:tgtEl>
                                          <p:spTgt spid="3"/>
                                        </p:tgtEl>
                                        <p:attrNameLst>
                                          <p:attrName>ppt_x</p:attrName>
                                        </p:attrNameLst>
                                      </p:cBhvr>
                                      <p:tavLst>
                                        <p:tav tm="0">
                                          <p:val>
                                            <p:strVal val="#ppt_x"/>
                                          </p:val>
                                        </p:tav>
                                        <p:tav tm="100000">
                                          <p:val>
                                            <p:strVal val="#ppt_x"/>
                                          </p:val>
                                        </p:tav>
                                      </p:tavLst>
                                    </p:anim>
                                    <p:anim calcmode="lin" valueType="num">
                                      <p:cBhvr additive="base">
                                        <p:cTn id="6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fld id="{6EA7BA5E-4115-4796-A8C9-4698036AB88B}" type="slidenum">
              <a:rPr lang="zh-CN" altLang="en-US" smtClean="0"/>
              <a:pPr>
                <a:defRPr/>
              </a:pPr>
              <a:t>32</a:t>
            </a:fld>
            <a:endParaRPr lang="zh-CN" altLang="en-US" dirty="0"/>
          </a:p>
        </p:txBody>
      </p:sp>
      <p:sp>
        <p:nvSpPr>
          <p:cNvPr id="5" name="文本占位符 45058"/>
          <p:cNvSpPr>
            <a:spLocks noGrp="1"/>
          </p:cNvSpPr>
          <p:nvPr>
            <p:ph idx="1"/>
          </p:nvPr>
        </p:nvSpPr>
        <p:spPr>
          <a:xfrm>
            <a:off x="557530" y="1439208"/>
            <a:ext cx="8430260" cy="3395345"/>
          </a:xfrm>
          <a:ln>
            <a:miter/>
          </a:ln>
        </p:spPr>
        <p:txBody>
          <a:bodyPr anchor="t"/>
          <a:lstStyle/>
          <a:p>
            <a:pPr>
              <a:spcBef>
                <a:spcPts val="600"/>
              </a:spcBef>
              <a:buClr>
                <a:srgbClr val="FF0000"/>
              </a:buClr>
              <a:buFont typeface="Wingdings" panose="05000000000000000000" pitchFamily="2" charset="2"/>
              <a:buChar char="n"/>
            </a:pPr>
            <a:r>
              <a:rPr lang="en-US" altLang="zh-CN" sz="2000" noProof="1"/>
              <a:t>center()</a:t>
            </a:r>
            <a:r>
              <a:rPr lang="zh-CN" altLang="en-US" sz="2000" noProof="1"/>
              <a:t>、</a:t>
            </a:r>
            <a:r>
              <a:rPr lang="en-US" altLang="zh-CN" sz="2000" noProof="1"/>
              <a:t>ljust()</a:t>
            </a:r>
            <a:r>
              <a:rPr lang="zh-CN" altLang="en-US" sz="2000" noProof="1"/>
              <a:t>、</a:t>
            </a:r>
            <a:r>
              <a:rPr lang="en-US" altLang="zh-CN" sz="2000" noProof="1"/>
              <a:t>rjust()</a:t>
            </a:r>
            <a:r>
              <a:rPr lang="zh-CN" altLang="en-US" sz="2000" noProof="1"/>
              <a:t>，返回指定宽度的新字符串，原字符串</a:t>
            </a:r>
            <a:r>
              <a:rPr lang="zh-CN" altLang="en-US" sz="2000" noProof="1">
                <a:solidFill>
                  <a:srgbClr val="FF0000"/>
                </a:solidFill>
              </a:rPr>
              <a:t>居中</a:t>
            </a:r>
            <a:r>
              <a:rPr lang="zh-CN" altLang="en-US" sz="2000" noProof="1"/>
              <a:t>、</a:t>
            </a:r>
            <a:r>
              <a:rPr lang="zh-CN" altLang="en-US" sz="2000" noProof="1">
                <a:solidFill>
                  <a:srgbClr val="FF0000"/>
                </a:solidFill>
              </a:rPr>
              <a:t>左对齐</a:t>
            </a:r>
            <a:r>
              <a:rPr lang="zh-CN" altLang="en-US" sz="2000" noProof="1"/>
              <a:t>或</a:t>
            </a:r>
            <a:r>
              <a:rPr lang="zh-CN" altLang="en-US" sz="2000" noProof="1">
                <a:solidFill>
                  <a:srgbClr val="FF0000"/>
                </a:solidFill>
              </a:rPr>
              <a:t>右对齐</a:t>
            </a:r>
            <a:r>
              <a:rPr lang="zh-CN" altLang="en-US" sz="2000" noProof="1"/>
              <a:t>出现在新字符串中，如果指定宽度大于字符串长度，则使用指定的字符（默认为空格）进行填充。</a:t>
            </a:r>
          </a:p>
          <a:p>
            <a:pPr marL="1905" indent="-344805">
              <a:lnSpc>
                <a:spcPct val="80000"/>
              </a:lnSpc>
              <a:buNone/>
            </a:pPr>
            <a:endParaRPr lang="en-US" altLang="zh-CN" sz="1350" noProof="1">
              <a:latin typeface="Consolas" panose="020B0609020204030204" charset="0"/>
            </a:endParaRPr>
          </a:p>
          <a:p>
            <a:pPr marL="1905" indent="-344805">
              <a:lnSpc>
                <a:spcPct val="80000"/>
              </a:lnSpc>
              <a:buNone/>
            </a:pPr>
            <a:r>
              <a:rPr lang="en-US" altLang="zh-CN" sz="1350" noProof="1">
                <a:latin typeface="Consolas" panose="020B0609020204030204" charset="0"/>
              </a:rPr>
              <a:t>&gt;&gt;&gt; 'Hello world!'.center(20)        #居中对齐，以空格进行填充</a:t>
            </a:r>
          </a:p>
          <a:p>
            <a:pPr marL="1905" indent="-344805">
              <a:lnSpc>
                <a:spcPct val="80000"/>
              </a:lnSpc>
              <a:buNone/>
            </a:pPr>
            <a:r>
              <a:rPr lang="en-US" altLang="zh-CN" sz="1350" noProof="1">
                <a:solidFill>
                  <a:srgbClr val="0000FF"/>
                </a:solidFill>
                <a:latin typeface="Consolas" panose="020B0609020204030204" charset="0"/>
              </a:rPr>
              <a:t>'    Hello world!    '</a:t>
            </a:r>
          </a:p>
          <a:p>
            <a:pPr marL="1905" indent="-344805">
              <a:lnSpc>
                <a:spcPct val="80000"/>
              </a:lnSpc>
              <a:buNone/>
            </a:pPr>
            <a:r>
              <a:rPr lang="en-US" altLang="zh-CN" sz="1350" noProof="1">
                <a:latin typeface="Consolas" panose="020B0609020204030204" charset="0"/>
              </a:rPr>
              <a:t>&gt;&gt;&gt; 'Hello world!'.center(20, '=')   #居中对齐，以字符=进行填充</a:t>
            </a:r>
          </a:p>
          <a:p>
            <a:pPr marL="1905" indent="-344805">
              <a:lnSpc>
                <a:spcPct val="80000"/>
              </a:lnSpc>
              <a:buNone/>
            </a:pPr>
            <a:r>
              <a:rPr lang="en-US" altLang="zh-CN" sz="1350" noProof="1">
                <a:solidFill>
                  <a:srgbClr val="0000FF"/>
                </a:solidFill>
                <a:latin typeface="Consolas" panose="020B0609020204030204" charset="0"/>
              </a:rPr>
              <a:t>'====Hello world!===='</a:t>
            </a:r>
          </a:p>
          <a:p>
            <a:pPr marL="1905" indent="-344805">
              <a:lnSpc>
                <a:spcPct val="80000"/>
              </a:lnSpc>
              <a:buNone/>
            </a:pPr>
            <a:r>
              <a:rPr lang="en-US" altLang="zh-CN" sz="1350" noProof="1">
                <a:latin typeface="Consolas" panose="020B0609020204030204" charset="0"/>
              </a:rPr>
              <a:t>&gt;&gt;&gt; 'Hello world!'.ljust(20, '=')    #左对齐</a:t>
            </a:r>
          </a:p>
          <a:p>
            <a:pPr marL="1905" indent="-344805">
              <a:lnSpc>
                <a:spcPct val="80000"/>
              </a:lnSpc>
              <a:buNone/>
            </a:pPr>
            <a:r>
              <a:rPr lang="en-US" altLang="zh-CN" sz="1350" noProof="1">
                <a:solidFill>
                  <a:srgbClr val="0000FF"/>
                </a:solidFill>
                <a:latin typeface="Consolas" panose="020B0609020204030204" charset="0"/>
              </a:rPr>
              <a:t>'Hello world!========'</a:t>
            </a:r>
          </a:p>
          <a:p>
            <a:pPr marL="1905" indent="-344805">
              <a:lnSpc>
                <a:spcPct val="80000"/>
              </a:lnSpc>
              <a:buNone/>
            </a:pPr>
            <a:r>
              <a:rPr lang="en-US" altLang="zh-CN" sz="1350" noProof="1">
                <a:latin typeface="Consolas" panose="020B0609020204030204" charset="0"/>
              </a:rPr>
              <a:t>&gt;&gt;&gt; 'Hello world!'.rjust(20, '=')    #右对齐</a:t>
            </a:r>
          </a:p>
          <a:p>
            <a:pPr marL="1905" indent="-344805">
              <a:lnSpc>
                <a:spcPct val="80000"/>
              </a:lnSpc>
              <a:buNone/>
            </a:pPr>
            <a:r>
              <a:rPr lang="en-US" altLang="zh-CN" sz="1350" noProof="1">
                <a:solidFill>
                  <a:srgbClr val="0000FF"/>
                </a:solidFill>
                <a:latin typeface="Consolas" panose="020B0609020204030204" charset="0"/>
              </a:rPr>
              <a:t>'========Hello world!'</a:t>
            </a:r>
          </a:p>
        </p:txBody>
      </p:sp>
      <p:sp>
        <p:nvSpPr>
          <p:cNvPr id="6" name="Content Placeholder 2"/>
          <p:cNvSpPr txBox="1">
            <a:spLocks/>
          </p:cNvSpPr>
          <p:nvPr/>
        </p:nvSpPr>
        <p:spPr bwMode="auto">
          <a:xfrm>
            <a:off x="657860" y="4368680"/>
            <a:ext cx="8229600" cy="467845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FF0000"/>
              </a:buClr>
              <a:buFont typeface="Wingdings" panose="05000000000000000000" charset="0"/>
              <a:buChar char=""/>
            </a:pPr>
            <a:r>
              <a:rPr lang="en-US" sz="2000" b="1" noProof="1">
                <a:latin typeface="+mn-ea"/>
              </a:rPr>
              <a:t>zfill()返回指定宽度的字符串，在</a:t>
            </a:r>
            <a:r>
              <a:rPr lang="en-US" sz="2000" b="1" noProof="1">
                <a:solidFill>
                  <a:srgbClr val="FF0000"/>
                </a:solidFill>
                <a:latin typeface="+mn-ea"/>
              </a:rPr>
              <a:t>左侧</a:t>
            </a:r>
            <a:r>
              <a:rPr lang="en-US" sz="2000" b="1" noProof="1">
                <a:latin typeface="+mn-ea"/>
              </a:rPr>
              <a:t>以字符0进行填充。</a:t>
            </a:r>
          </a:p>
          <a:p>
            <a:pPr marL="0" indent="0">
              <a:buFont typeface="Arial" charset="0"/>
              <a:buNone/>
            </a:pPr>
            <a:r>
              <a:rPr lang="en-US" sz="1350" noProof="1">
                <a:latin typeface="Consolas" panose="020B0609020204030204" charset="0"/>
              </a:rPr>
              <a:t>&gt;&gt;&gt; 'abc'.zfill(5)        #在左侧填充数字字符0</a:t>
            </a:r>
          </a:p>
          <a:p>
            <a:pPr marL="0" indent="0">
              <a:buFont typeface="Arial" charset="0"/>
              <a:buNone/>
            </a:pPr>
            <a:r>
              <a:rPr lang="en-US" sz="1350" noProof="1">
                <a:solidFill>
                  <a:srgbClr val="0000FF"/>
                </a:solidFill>
                <a:latin typeface="Consolas" panose="020B0609020204030204" charset="0"/>
              </a:rPr>
              <a:t>'00abc'</a:t>
            </a:r>
          </a:p>
          <a:p>
            <a:pPr marL="0" indent="0">
              <a:buFont typeface="Arial" charset="0"/>
              <a:buNone/>
            </a:pPr>
            <a:r>
              <a:rPr lang="en-US" sz="1350" noProof="1">
                <a:latin typeface="Consolas" panose="020B0609020204030204" charset="0"/>
              </a:rPr>
              <a:t>&gt;&gt;&gt; 'abc'.zfill(2)        #指定宽度小于字符串长度时，返回字符串本身</a:t>
            </a:r>
          </a:p>
          <a:p>
            <a:pPr marL="0" indent="0">
              <a:buFont typeface="Arial" charset="0"/>
              <a:buNone/>
            </a:pPr>
            <a:r>
              <a:rPr lang="en-US" sz="1350" noProof="1">
                <a:solidFill>
                  <a:srgbClr val="0000FF"/>
                </a:solidFill>
                <a:latin typeface="Consolas" panose="020B0609020204030204" charset="0"/>
              </a:rPr>
              <a:t>'abc'</a:t>
            </a:r>
          </a:p>
          <a:p>
            <a:pPr marL="0" indent="0">
              <a:buFont typeface="Arial" charset="0"/>
              <a:buNone/>
            </a:pPr>
            <a:r>
              <a:rPr lang="en-US" sz="1350" noProof="1">
                <a:latin typeface="Consolas" panose="020B0609020204030204" charset="0"/>
              </a:rPr>
              <a:t>&gt;&gt;&gt; 'uio'.zfill(20)</a:t>
            </a:r>
          </a:p>
          <a:p>
            <a:pPr marL="0" indent="0">
              <a:buFont typeface="Arial" charset="0"/>
              <a:buNone/>
            </a:pPr>
            <a:r>
              <a:rPr lang="en-US" sz="1350" noProof="1">
                <a:solidFill>
                  <a:srgbClr val="0000FF"/>
                </a:solidFill>
                <a:latin typeface="Consolas" panose="020B0609020204030204" charset="0"/>
              </a:rPr>
              <a:t>'00000000000000000uio'</a:t>
            </a:r>
          </a:p>
        </p:txBody>
      </p:sp>
      <p:grpSp>
        <p:nvGrpSpPr>
          <p:cNvPr id="7" name="组合 114"/>
          <p:cNvGrpSpPr/>
          <p:nvPr/>
        </p:nvGrpSpPr>
        <p:grpSpPr>
          <a:xfrm>
            <a:off x="-540568" y="116632"/>
            <a:ext cx="6225040" cy="662730"/>
            <a:chOff x="-198275" y="3380765"/>
            <a:chExt cx="6225040" cy="662730"/>
          </a:xfrm>
        </p:grpSpPr>
        <p:grpSp>
          <p:nvGrpSpPr>
            <p:cNvPr id="8" name="组合 105"/>
            <p:cNvGrpSpPr/>
            <p:nvPr/>
          </p:nvGrpSpPr>
          <p:grpSpPr>
            <a:xfrm>
              <a:off x="-198275" y="3380765"/>
              <a:ext cx="6225040" cy="662730"/>
              <a:chOff x="-198275" y="3380765"/>
              <a:chExt cx="6225040" cy="662730"/>
            </a:xfrm>
          </p:grpSpPr>
          <p:sp>
            <p:nvSpPr>
              <p:cNvPr id="10"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1" name="TextBox 6"/>
              <p:cNvSpPr txBox="1">
                <a:spLocks noChangeArrowheads="1"/>
              </p:cNvSpPr>
              <p:nvPr/>
            </p:nvSpPr>
            <p:spPr bwMode="auto">
              <a:xfrm>
                <a:off x="-198275"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solidFill>
                      <a:srgbClr val="FFC000"/>
                    </a:solidFill>
                    <a:latin typeface="Times New Roman" pitchFamily="18" charset="0"/>
                    <a:ea typeface="黑体" pitchFamily="49" charset="-122"/>
                  </a:rPr>
                  <a:t>4.1 </a:t>
                </a:r>
                <a:r>
                  <a:rPr lang="zh-CN" altLang="en-US" sz="3600" b="1" dirty="0">
                    <a:solidFill>
                      <a:srgbClr val="FFC000"/>
                    </a:solidFill>
                    <a:latin typeface="Times New Roman" pitchFamily="18" charset="0"/>
                    <a:ea typeface="黑体" pitchFamily="49" charset="-122"/>
                  </a:rPr>
                  <a:t>字符串</a:t>
                </a:r>
                <a:endParaRPr lang="zh-CN" altLang="en-US" sz="3600" b="1" dirty="0">
                  <a:solidFill>
                    <a:srgbClr val="FFC000"/>
                  </a:solidFill>
                  <a:latin typeface="黑体" pitchFamily="49" charset="-122"/>
                  <a:ea typeface="黑体" pitchFamily="49" charset="-122"/>
                </a:endParaRPr>
              </a:p>
            </p:txBody>
          </p:sp>
        </p:grpSp>
        <p:pic>
          <p:nvPicPr>
            <p:cNvPr id="9" name="图片 8" descr="12.jpg"/>
            <p:cNvPicPr>
              <a:picLocks noChangeAspect="1"/>
            </p:cNvPicPr>
            <p:nvPr/>
          </p:nvPicPr>
          <p:blipFill>
            <a:blip r:embed="rId2" cstate="print"/>
            <a:stretch>
              <a:fillRect/>
            </a:stretch>
          </p:blipFill>
          <p:spPr>
            <a:xfrm>
              <a:off x="1115929" y="3530600"/>
              <a:ext cx="446172" cy="431048"/>
            </a:xfrm>
            <a:prstGeom prst="rect">
              <a:avLst/>
            </a:prstGeom>
          </p:spPr>
        </p:pic>
      </p:grpSp>
      <p:sp>
        <p:nvSpPr>
          <p:cNvPr id="13" name="文本框 12"/>
          <p:cNvSpPr txBox="1"/>
          <p:nvPr/>
        </p:nvSpPr>
        <p:spPr>
          <a:xfrm>
            <a:off x="323528" y="908720"/>
            <a:ext cx="5652628" cy="523220"/>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800" b="1" dirty="0">
                <a:latin typeface="Times New Roman" panose="02020603050405020304" pitchFamily="18" charset="0"/>
                <a:ea typeface="仿宋" panose="02010609060101010101" pitchFamily="49" charset="-122"/>
              </a:rPr>
              <a:t>4.1.3 </a:t>
            </a:r>
            <a:r>
              <a:rPr lang="zh-CN" altLang="en-US" sz="2800" b="1" dirty="0">
                <a:latin typeface="Times New Roman" panose="02020603050405020304" pitchFamily="18" charset="0"/>
                <a:ea typeface="仿宋" panose="02010609060101010101" pitchFamily="49" charset="-122"/>
              </a:rPr>
              <a:t>字符串常用方法</a:t>
            </a:r>
            <a:endParaRPr lang="en-US" altLang="zh-CN" sz="2800" b="1" dirty="0">
              <a:ea typeface="仿宋" panose="02010609060101010101" pitchFamily="49" charset="-122"/>
            </a:endParaRPr>
          </a:p>
        </p:txBody>
      </p:sp>
      <p:pic>
        <p:nvPicPr>
          <p:cNvPr id="3" name="图片 2">
            <a:extLst>
              <a:ext uri="{FF2B5EF4-FFF2-40B4-BE49-F238E27FC236}">
                <a16:creationId xmlns:a16="http://schemas.microsoft.com/office/drawing/2014/main" id="{4AC0F5C8-0F02-42F2-86F8-60A12B9FB56D}"/>
              </a:ext>
            </a:extLst>
          </p:cNvPr>
          <p:cNvPicPr>
            <a:picLocks noChangeAspect="1"/>
          </p:cNvPicPr>
          <p:nvPr/>
        </p:nvPicPr>
        <p:blipFill>
          <a:blip r:embed="rId3"/>
          <a:stretch>
            <a:fillRect/>
          </a:stretch>
        </p:blipFill>
        <p:spPr>
          <a:xfrm>
            <a:off x="6553200" y="2556073"/>
            <a:ext cx="1907232" cy="657666"/>
          </a:xfrm>
          <a:prstGeom prst="rect">
            <a:avLst/>
          </a:prstGeom>
        </p:spPr>
      </p:pic>
    </p:spTree>
    <p:extLst>
      <p:ext uri="{BB962C8B-B14F-4D97-AF65-F5344CB8AC3E}">
        <p14:creationId xmlns:p14="http://schemas.microsoft.com/office/powerpoint/2010/main" val="1442380332"/>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 calcmode="lin" valueType="num">
                                      <p:cBhvr additive="base">
                                        <p:cTn id="27" dur="500" fill="hold"/>
                                        <p:tgtEl>
                                          <p:spTgt spid="3"/>
                                        </p:tgtEl>
                                        <p:attrNameLst>
                                          <p:attrName>ppt_x</p:attrName>
                                        </p:attrNameLst>
                                      </p:cBhvr>
                                      <p:tavLst>
                                        <p:tav tm="0">
                                          <p:val>
                                            <p:strVal val="#ppt_x"/>
                                          </p:val>
                                        </p:tav>
                                        <p:tav tm="100000">
                                          <p:val>
                                            <p:strVal val="#ppt_x"/>
                                          </p:val>
                                        </p:tav>
                                      </p:tavLst>
                                    </p:anim>
                                    <p:anim calcmode="lin" valueType="num">
                                      <p:cBhvr additive="base">
                                        <p:cTn id="2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1594" y="1471489"/>
            <a:ext cx="8317230" cy="3395345"/>
          </a:xfrm>
        </p:spPr>
        <p:txBody>
          <a:bodyPr/>
          <a:lstStyle/>
          <a:p>
            <a:pPr marL="285750" indent="-285750">
              <a:spcBef>
                <a:spcPts val="600"/>
              </a:spcBef>
              <a:buClr>
                <a:srgbClr val="FF0000"/>
              </a:buClr>
              <a:buFont typeface="Wingdings" panose="05000000000000000000" charset="0"/>
              <a:buChar char="n"/>
            </a:pPr>
            <a:r>
              <a:rPr lang="zh-CN" altLang="en-US" sz="2000" b="1" noProof="1"/>
              <a:t>isalnum()、isalpha()、</a:t>
            </a:r>
            <a:r>
              <a:rPr lang="zh-CN" altLang="en-US" sz="2000" b="1" noProof="1">
                <a:solidFill>
                  <a:srgbClr val="0000FF"/>
                </a:solidFill>
              </a:rPr>
              <a:t>isdigit()、isdecimal()、isnumeric()</a:t>
            </a:r>
            <a:r>
              <a:rPr lang="zh-CN" altLang="en-US" sz="2000" b="1" noProof="1"/>
              <a:t>、isspace()、isupper()、islower()，</a:t>
            </a:r>
            <a:r>
              <a:rPr lang="zh-CN" altLang="en-US" sz="2000" noProof="1"/>
              <a:t>用来测试字符串是否为数字或字母、是否为字母、</a:t>
            </a:r>
            <a:r>
              <a:rPr lang="zh-CN" altLang="en-US" sz="2000" noProof="1">
                <a:solidFill>
                  <a:srgbClr val="0000FF"/>
                </a:solidFill>
              </a:rPr>
              <a:t>是否为数字字符</a:t>
            </a:r>
            <a:r>
              <a:rPr lang="zh-CN" altLang="en-US" sz="2000" noProof="1"/>
              <a:t>、是否为空白字符、是否为大写字母以及是否为小写字母。</a:t>
            </a:r>
          </a:p>
          <a:p>
            <a:pPr marL="0" indent="0">
              <a:spcBef>
                <a:spcPts val="0"/>
              </a:spcBef>
              <a:buNone/>
            </a:pPr>
            <a:endParaRPr lang="en-US" altLang="zh-CN" sz="1350" noProof="1">
              <a:latin typeface="Consolas" panose="020B0609020204030204" charset="0"/>
            </a:endParaRPr>
          </a:p>
          <a:p>
            <a:pPr marL="0" indent="0">
              <a:spcBef>
                <a:spcPts val="0"/>
              </a:spcBef>
              <a:buNone/>
            </a:pPr>
            <a:r>
              <a:rPr lang="zh-CN" altLang="en-US" sz="1350" noProof="1">
                <a:latin typeface="Consolas" panose="020B0609020204030204" charset="0"/>
              </a:rPr>
              <a:t>&gt;&gt;&gt; '1234abcd'.isalnum()</a:t>
            </a:r>
          </a:p>
          <a:p>
            <a:pPr marL="0" indent="0">
              <a:spcBef>
                <a:spcPts val="0"/>
              </a:spcBef>
              <a:buNone/>
            </a:pPr>
            <a:r>
              <a:rPr lang="zh-CN" altLang="en-US" sz="1350" noProof="1">
                <a:solidFill>
                  <a:srgbClr val="0000FF"/>
                </a:solidFill>
                <a:latin typeface="Consolas" panose="020B0609020204030204" charset="0"/>
              </a:rPr>
              <a:t>True</a:t>
            </a:r>
          </a:p>
          <a:p>
            <a:pPr marL="0" indent="0">
              <a:spcBef>
                <a:spcPts val="0"/>
              </a:spcBef>
              <a:buNone/>
            </a:pPr>
            <a:r>
              <a:rPr lang="zh-CN" altLang="en-US" sz="1350" noProof="1">
                <a:latin typeface="Consolas" panose="020B0609020204030204" charset="0"/>
              </a:rPr>
              <a:t>&gt;&gt;&gt; '1234abcd'.isalpha() </a:t>
            </a:r>
            <a:endParaRPr lang="en-US" altLang="zh-CN" sz="1350" noProof="1">
              <a:latin typeface="Consolas" panose="020B0609020204030204" charset="0"/>
            </a:endParaRPr>
          </a:p>
          <a:p>
            <a:pPr marL="0" indent="0">
              <a:spcBef>
                <a:spcPts val="0"/>
              </a:spcBef>
              <a:buNone/>
            </a:pPr>
            <a:r>
              <a:rPr lang="zh-CN" altLang="en-US" sz="1350" noProof="1">
                <a:solidFill>
                  <a:srgbClr val="0000FF"/>
                </a:solidFill>
                <a:latin typeface="Consolas" panose="020B0609020204030204" charset="0"/>
              </a:rPr>
              <a:t>False</a:t>
            </a:r>
          </a:p>
          <a:p>
            <a:pPr marL="0" indent="0">
              <a:spcBef>
                <a:spcPts val="0"/>
              </a:spcBef>
              <a:buNone/>
            </a:pPr>
            <a:r>
              <a:rPr lang="zh-CN" altLang="en-US" sz="1350" noProof="1">
                <a:latin typeface="Consolas" panose="020B0609020204030204" charset="0"/>
              </a:rPr>
              <a:t>&gt;&gt;&gt; '1234abcd'.isdigit() </a:t>
            </a:r>
            <a:endParaRPr lang="en-US" altLang="zh-CN" sz="1350" noProof="1">
              <a:latin typeface="Consolas" panose="020B0609020204030204" charset="0"/>
            </a:endParaRPr>
          </a:p>
          <a:p>
            <a:pPr marL="0" indent="0">
              <a:spcBef>
                <a:spcPts val="0"/>
              </a:spcBef>
              <a:buNone/>
            </a:pPr>
            <a:r>
              <a:rPr lang="zh-CN" altLang="en-US" sz="1350" noProof="1">
                <a:solidFill>
                  <a:srgbClr val="0000FF"/>
                </a:solidFill>
                <a:latin typeface="Consolas" panose="020B0609020204030204" charset="0"/>
              </a:rPr>
              <a:t>False</a:t>
            </a:r>
          </a:p>
          <a:p>
            <a:pPr marL="0" indent="0">
              <a:spcBef>
                <a:spcPts val="0"/>
              </a:spcBef>
              <a:buNone/>
            </a:pPr>
            <a:r>
              <a:rPr lang="zh-CN" altLang="en-US" sz="1350" noProof="1">
                <a:latin typeface="Consolas" panose="020B0609020204030204" charset="0"/>
              </a:rPr>
              <a:t>&gt;&gt;&gt; 'abcd'.isalpha()</a:t>
            </a:r>
          </a:p>
          <a:p>
            <a:pPr marL="0" indent="0">
              <a:spcBef>
                <a:spcPts val="0"/>
              </a:spcBef>
              <a:buNone/>
            </a:pPr>
            <a:r>
              <a:rPr lang="zh-CN" altLang="en-US" sz="1350" noProof="1">
                <a:solidFill>
                  <a:srgbClr val="0000FF"/>
                </a:solidFill>
                <a:latin typeface="Consolas" panose="020B0609020204030204" charset="0"/>
              </a:rPr>
              <a:t>True</a:t>
            </a:r>
          </a:p>
          <a:p>
            <a:pPr marL="0" indent="0">
              <a:spcBef>
                <a:spcPts val="0"/>
              </a:spcBef>
              <a:buNone/>
            </a:pPr>
            <a:r>
              <a:rPr lang="zh-CN" altLang="en-US" sz="1350" noProof="1">
                <a:latin typeface="Consolas" panose="020B0609020204030204" charset="0"/>
              </a:rPr>
              <a:t>&gt;&gt;&gt; '1234.0'.isdigit()</a:t>
            </a:r>
          </a:p>
          <a:p>
            <a:pPr marL="0" indent="0">
              <a:spcBef>
                <a:spcPts val="0"/>
              </a:spcBef>
              <a:buNone/>
            </a:pPr>
            <a:r>
              <a:rPr lang="zh-CN" altLang="en-US" sz="1350" noProof="1">
                <a:solidFill>
                  <a:srgbClr val="0000FF"/>
                </a:solidFill>
                <a:latin typeface="Consolas" panose="020B0609020204030204" charset="0"/>
              </a:rPr>
              <a:t>False</a:t>
            </a:r>
          </a:p>
        </p:txBody>
      </p:sp>
      <p:sp>
        <p:nvSpPr>
          <p:cNvPr id="67587" name="Slide Number Placeholder 1"/>
          <p:cNvSpPr>
            <a:spLocks noGrp="1"/>
          </p:cNvSpPr>
          <p:nvPr>
            <p:ph type="sldNum" sz="quarter" idx="4294967295"/>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r"/>
            <a:fld id="{9A0DB2DC-4C9A-4742-B13C-FB6460FD3503}" type="slidenum">
              <a:rPr lang="zh-CN" altLang="en-US" sz="1050" dirty="0"/>
              <a:pPr algn="r"/>
              <a:t>33</a:t>
            </a:fld>
            <a:endParaRPr lang="zh-CN" altLang="en-US" sz="1050" dirty="0"/>
          </a:p>
        </p:txBody>
      </p:sp>
      <p:grpSp>
        <p:nvGrpSpPr>
          <p:cNvPr id="6" name="组合 114"/>
          <p:cNvGrpSpPr/>
          <p:nvPr/>
        </p:nvGrpSpPr>
        <p:grpSpPr>
          <a:xfrm>
            <a:off x="-540568" y="116632"/>
            <a:ext cx="6225040" cy="662730"/>
            <a:chOff x="-198275" y="3380765"/>
            <a:chExt cx="6225040" cy="662730"/>
          </a:xfrm>
        </p:grpSpPr>
        <p:grpSp>
          <p:nvGrpSpPr>
            <p:cNvPr id="7" name="组合 105"/>
            <p:cNvGrpSpPr/>
            <p:nvPr/>
          </p:nvGrpSpPr>
          <p:grpSpPr>
            <a:xfrm>
              <a:off x="-198275" y="3380765"/>
              <a:ext cx="6225040" cy="662730"/>
              <a:chOff x="-198275" y="3380765"/>
              <a:chExt cx="6225040" cy="662730"/>
            </a:xfrm>
          </p:grpSpPr>
          <p:sp>
            <p:nvSpPr>
              <p:cNvPr id="9"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0" name="TextBox 6"/>
              <p:cNvSpPr txBox="1">
                <a:spLocks noChangeArrowheads="1"/>
              </p:cNvSpPr>
              <p:nvPr/>
            </p:nvSpPr>
            <p:spPr bwMode="auto">
              <a:xfrm>
                <a:off x="-198275"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4.1 </a:t>
                </a:r>
                <a:r>
                  <a:rPr lang="zh-CN" altLang="en-US" sz="3600" b="1" dirty="0">
                    <a:latin typeface="Times New Roman" pitchFamily="18" charset="0"/>
                    <a:ea typeface="黑体" pitchFamily="49" charset="-122"/>
                  </a:rPr>
                  <a:t>字符串</a:t>
                </a:r>
                <a:endParaRPr lang="zh-CN" altLang="en-US" sz="3600" b="1" dirty="0">
                  <a:latin typeface="黑体" pitchFamily="49" charset="-122"/>
                  <a:ea typeface="黑体" pitchFamily="49" charset="-122"/>
                </a:endParaRPr>
              </a:p>
            </p:txBody>
          </p:sp>
        </p:grpSp>
        <p:pic>
          <p:nvPicPr>
            <p:cNvPr id="8" name="图片 7" descr="12.jpg"/>
            <p:cNvPicPr>
              <a:picLocks noChangeAspect="1"/>
            </p:cNvPicPr>
            <p:nvPr/>
          </p:nvPicPr>
          <p:blipFill>
            <a:blip r:embed="rId3" cstate="print"/>
            <a:stretch>
              <a:fillRect/>
            </a:stretch>
          </p:blipFill>
          <p:spPr>
            <a:xfrm>
              <a:off x="1115929" y="3530600"/>
              <a:ext cx="446172" cy="431048"/>
            </a:xfrm>
            <a:prstGeom prst="rect">
              <a:avLst/>
            </a:prstGeom>
          </p:spPr>
        </p:pic>
      </p:grpSp>
      <p:sp>
        <p:nvSpPr>
          <p:cNvPr id="12" name="内容占位符 2"/>
          <p:cNvSpPr txBox="1">
            <a:spLocks/>
          </p:cNvSpPr>
          <p:nvPr/>
        </p:nvSpPr>
        <p:spPr bwMode="auto">
          <a:xfrm>
            <a:off x="3059832" y="2924944"/>
            <a:ext cx="7295515" cy="358203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SzPct val="70000"/>
              <a:buFont typeface="Arial" charset="0"/>
              <a:buNone/>
            </a:pPr>
            <a:r>
              <a:rPr lang="zh-CN" altLang="en-US" sz="1350" dirty="0">
                <a:latin typeface="Consolas" panose="020B0609020204030204" charset="0"/>
                <a:sym typeface="Arial" panose="020B0604020202020204" pitchFamily="34" charset="0"/>
              </a:rPr>
              <a:t>&gt;&gt;&gt; '1234'.isdigit()</a:t>
            </a:r>
            <a:endParaRPr lang="zh-CN" altLang="en-US" sz="1350" dirty="0">
              <a:latin typeface="Consolas" panose="020B0609020204030204" charset="0"/>
            </a:endParaRPr>
          </a:p>
          <a:p>
            <a:pPr marL="0" indent="0">
              <a:buSzPct val="70000"/>
              <a:buFont typeface="Arial" charset="0"/>
              <a:buNone/>
            </a:pPr>
            <a:r>
              <a:rPr lang="zh-CN" altLang="en-US" sz="1350" dirty="0">
                <a:solidFill>
                  <a:srgbClr val="0000FF"/>
                </a:solidFill>
                <a:latin typeface="Consolas" panose="020B0609020204030204" charset="0"/>
                <a:sym typeface="Arial" panose="020B0604020202020204" pitchFamily="34" charset="0"/>
              </a:rPr>
              <a:t>True</a:t>
            </a:r>
          </a:p>
          <a:p>
            <a:pPr marL="0" indent="0">
              <a:buSzPct val="70000"/>
              <a:buFont typeface="Arial" charset="0"/>
              <a:buNone/>
            </a:pPr>
            <a:r>
              <a:rPr lang="zh-CN" altLang="en-US" sz="1350" dirty="0">
                <a:latin typeface="Consolas" panose="020B0609020204030204" charset="0"/>
                <a:sym typeface="Arial" panose="020B0604020202020204" pitchFamily="34" charset="0"/>
              </a:rPr>
              <a:t>&gt;&gt;&gt; ‘九’.isnumeric() #isnumeric()方法支持汉字数字，人民币：贰、仟 </a:t>
            </a:r>
            <a:endParaRPr lang="zh-CN" altLang="en-US" sz="1350" dirty="0">
              <a:latin typeface="Consolas" panose="020B0609020204030204" charset="0"/>
            </a:endParaRPr>
          </a:p>
          <a:p>
            <a:pPr marL="0" indent="0">
              <a:buSzPct val="70000"/>
              <a:buFont typeface="Arial" charset="0"/>
              <a:buNone/>
            </a:pPr>
            <a:r>
              <a:rPr lang="zh-CN" altLang="en-US" sz="1350" dirty="0">
                <a:solidFill>
                  <a:srgbClr val="0000FF"/>
                </a:solidFill>
                <a:latin typeface="Consolas" panose="020B0609020204030204" charset="0"/>
                <a:sym typeface="Arial" panose="020B0604020202020204" pitchFamily="34" charset="0"/>
              </a:rPr>
              <a:t>True</a:t>
            </a:r>
          </a:p>
          <a:p>
            <a:pPr marL="0" indent="0">
              <a:buSzPct val="70000"/>
              <a:buFont typeface="Arial" charset="0"/>
              <a:buNone/>
            </a:pPr>
            <a:r>
              <a:rPr lang="zh-CN" altLang="en-US" sz="1350" dirty="0">
                <a:latin typeface="Consolas" panose="020B0609020204030204" charset="0"/>
                <a:sym typeface="Arial" panose="020B0604020202020204" pitchFamily="34" charset="0"/>
              </a:rPr>
              <a:t>&gt;&gt;&gt; '九'.isdigit()</a:t>
            </a:r>
            <a:endParaRPr lang="zh-CN" altLang="en-US" sz="1350" dirty="0">
              <a:latin typeface="Consolas" panose="020B0609020204030204" charset="0"/>
            </a:endParaRPr>
          </a:p>
          <a:p>
            <a:pPr marL="0" indent="0">
              <a:buSzPct val="70000"/>
              <a:buFont typeface="Arial" charset="0"/>
              <a:buNone/>
            </a:pPr>
            <a:r>
              <a:rPr lang="zh-CN" altLang="en-US" sz="1350" dirty="0">
                <a:solidFill>
                  <a:srgbClr val="0000FF"/>
                </a:solidFill>
                <a:latin typeface="Consolas" panose="020B0609020204030204" charset="0"/>
                <a:sym typeface="Arial" panose="020B0604020202020204" pitchFamily="34" charset="0"/>
              </a:rPr>
              <a:t>False</a:t>
            </a:r>
          </a:p>
          <a:p>
            <a:pPr marL="0" indent="0">
              <a:buSzPct val="70000"/>
              <a:buNone/>
            </a:pPr>
            <a:r>
              <a:rPr lang="zh-CN" altLang="en-US" sz="1350" dirty="0">
                <a:latin typeface="Consolas" panose="020B0609020204030204" charset="0"/>
                <a:sym typeface="Arial" panose="020B0604020202020204" pitchFamily="34" charset="0"/>
              </a:rPr>
              <a:t>&gt;&gt;&gt; '九'.isdecimal()  </a:t>
            </a:r>
            <a:endParaRPr lang="zh-CN" altLang="en-US" sz="1350" dirty="0">
              <a:latin typeface="Consolas" panose="020B0609020204030204" charset="0"/>
            </a:endParaRPr>
          </a:p>
          <a:p>
            <a:pPr marL="0" indent="0">
              <a:buSzPct val="70000"/>
              <a:buFont typeface="Arial" charset="0"/>
              <a:buNone/>
            </a:pPr>
            <a:r>
              <a:rPr lang="zh-CN" altLang="en-US" sz="1350" dirty="0">
                <a:solidFill>
                  <a:srgbClr val="0000FF"/>
                </a:solidFill>
                <a:latin typeface="Consolas" panose="020B0609020204030204" charset="0"/>
                <a:sym typeface="Arial" panose="020B0604020202020204" pitchFamily="34" charset="0"/>
              </a:rPr>
              <a:t>False</a:t>
            </a:r>
          </a:p>
          <a:p>
            <a:pPr marL="0" indent="0">
              <a:buSzPct val="70000"/>
              <a:buFont typeface="Arial" charset="0"/>
              <a:buNone/>
            </a:pPr>
            <a:r>
              <a:rPr lang="zh-CN" altLang="en-US" sz="1350" dirty="0">
                <a:latin typeface="Consolas" panose="020B0609020204030204" charset="0"/>
                <a:sym typeface="Arial" panose="020B0604020202020204" pitchFamily="34" charset="0"/>
              </a:rPr>
              <a:t>&gt;&gt;&gt; 'ⅣⅢⅩ'.isdecimal()</a:t>
            </a:r>
            <a:endParaRPr lang="zh-CN" altLang="en-US" sz="1350" dirty="0">
              <a:latin typeface="Consolas" panose="020B0609020204030204" charset="0"/>
            </a:endParaRPr>
          </a:p>
          <a:p>
            <a:pPr marL="0" indent="0">
              <a:buSzPct val="70000"/>
              <a:buFont typeface="Arial" charset="0"/>
              <a:buNone/>
            </a:pPr>
            <a:r>
              <a:rPr lang="zh-CN" altLang="en-US" sz="1350" dirty="0">
                <a:solidFill>
                  <a:srgbClr val="0000FF"/>
                </a:solidFill>
                <a:latin typeface="Consolas" panose="020B0609020204030204" charset="0"/>
                <a:sym typeface="Arial" panose="020B0604020202020204" pitchFamily="34" charset="0"/>
              </a:rPr>
              <a:t>False</a:t>
            </a:r>
          </a:p>
          <a:p>
            <a:pPr marL="0" indent="0">
              <a:buSzPct val="70000"/>
              <a:buFont typeface="Arial" charset="0"/>
              <a:buNone/>
            </a:pPr>
            <a:r>
              <a:rPr lang="zh-CN" altLang="en-US" sz="1350" dirty="0">
                <a:latin typeface="Consolas" panose="020B0609020204030204" charset="0"/>
                <a:sym typeface="Arial" panose="020B0604020202020204" pitchFamily="34" charset="0"/>
              </a:rPr>
              <a:t>&gt;&gt;&gt; 'ⅣⅢⅩ'.isdigit()</a:t>
            </a:r>
            <a:endParaRPr lang="zh-CN" altLang="en-US" sz="1350" dirty="0">
              <a:latin typeface="Consolas" panose="020B0609020204030204" charset="0"/>
            </a:endParaRPr>
          </a:p>
          <a:p>
            <a:pPr marL="0" indent="0">
              <a:buSzPct val="70000"/>
              <a:buFont typeface="Arial" charset="0"/>
              <a:buNone/>
            </a:pPr>
            <a:r>
              <a:rPr lang="zh-CN" altLang="en-US" sz="1350" dirty="0">
                <a:solidFill>
                  <a:srgbClr val="0000FF"/>
                </a:solidFill>
                <a:latin typeface="Consolas" panose="020B0609020204030204" charset="0"/>
                <a:sym typeface="Arial" panose="020B0604020202020204" pitchFamily="34" charset="0"/>
              </a:rPr>
              <a:t>False</a:t>
            </a:r>
          </a:p>
          <a:p>
            <a:pPr marL="0" indent="0">
              <a:buSzPct val="70000"/>
              <a:buFont typeface="Arial" charset="0"/>
              <a:buNone/>
            </a:pPr>
            <a:r>
              <a:rPr lang="zh-CN" altLang="en-US" sz="1350" dirty="0">
                <a:latin typeface="Consolas" panose="020B0609020204030204" charset="0"/>
                <a:sym typeface="Arial" panose="020B0604020202020204" pitchFamily="34" charset="0"/>
              </a:rPr>
              <a:t>&gt;&gt;&gt; 'ⅣⅢⅩ'.isnumeric()         #支持罗马数字</a:t>
            </a:r>
            <a:endParaRPr lang="zh-CN" altLang="en-US" sz="1350" dirty="0">
              <a:latin typeface="Consolas" panose="020B0609020204030204" charset="0"/>
            </a:endParaRPr>
          </a:p>
          <a:p>
            <a:pPr marL="0" indent="0">
              <a:buSzPct val="70000"/>
              <a:buFont typeface="Arial" charset="0"/>
              <a:buNone/>
            </a:pPr>
            <a:r>
              <a:rPr lang="zh-CN" altLang="en-US" sz="1350" dirty="0">
                <a:solidFill>
                  <a:srgbClr val="0000FF"/>
                </a:solidFill>
                <a:latin typeface="Consolas" panose="020B0609020204030204" charset="0"/>
                <a:sym typeface="Arial" panose="020B0604020202020204" pitchFamily="34" charset="0"/>
              </a:rPr>
              <a:t>True</a:t>
            </a:r>
          </a:p>
        </p:txBody>
      </p:sp>
      <p:sp>
        <p:nvSpPr>
          <p:cNvPr id="13" name="文本框 12"/>
          <p:cNvSpPr txBox="1"/>
          <p:nvPr/>
        </p:nvSpPr>
        <p:spPr>
          <a:xfrm>
            <a:off x="323528" y="908720"/>
            <a:ext cx="5652628" cy="523220"/>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800" b="1" dirty="0">
                <a:latin typeface="Times New Roman" panose="02020603050405020304" pitchFamily="18" charset="0"/>
                <a:ea typeface="仿宋" panose="02010609060101010101" pitchFamily="49" charset="-122"/>
              </a:rPr>
              <a:t>4.1.3 </a:t>
            </a:r>
            <a:r>
              <a:rPr lang="zh-CN" altLang="en-US" sz="2800" b="1" dirty="0">
                <a:solidFill>
                  <a:srgbClr val="FFC000"/>
                </a:solidFill>
                <a:latin typeface="Times New Roman" panose="02020603050405020304" pitchFamily="18" charset="0"/>
                <a:ea typeface="仿宋" panose="02010609060101010101" pitchFamily="49" charset="-122"/>
              </a:rPr>
              <a:t>字符串常用方法</a:t>
            </a:r>
            <a:endParaRPr lang="en-US" altLang="zh-CN" sz="2800" b="1" dirty="0">
              <a:solidFill>
                <a:srgbClr val="FFC000"/>
              </a:solidFill>
              <a:ea typeface="仿宋" panose="02010609060101010101" pitchFamily="49" charset="-122"/>
            </a:endParaRPr>
          </a:p>
        </p:txBody>
      </p:sp>
      <p:sp>
        <p:nvSpPr>
          <p:cNvPr id="2" name="文本框 1">
            <a:extLst>
              <a:ext uri="{FF2B5EF4-FFF2-40B4-BE49-F238E27FC236}">
                <a16:creationId xmlns:a16="http://schemas.microsoft.com/office/drawing/2014/main" id="{66FB9B70-7FE7-4D55-AE8F-8F5C9EC1D17D}"/>
              </a:ext>
            </a:extLst>
          </p:cNvPr>
          <p:cNvSpPr txBox="1"/>
          <p:nvPr/>
        </p:nvSpPr>
        <p:spPr>
          <a:xfrm>
            <a:off x="5684472" y="3909793"/>
            <a:ext cx="3384376" cy="1169551"/>
          </a:xfrm>
          <a:prstGeom prst="rect">
            <a:avLst/>
          </a:prstGeom>
          <a:noFill/>
        </p:spPr>
        <p:txBody>
          <a:bodyPr wrap="square" rtlCol="0">
            <a:spAutoFit/>
          </a:bodyPr>
          <a:lstStyle/>
          <a:p>
            <a:r>
              <a:rPr lang="en-US" altLang="zh-CN" sz="1400" b="0" i="0" dirty="0" err="1">
                <a:solidFill>
                  <a:srgbClr val="333333"/>
                </a:solidFill>
                <a:effectLst/>
                <a:latin typeface="Helvetica Neue"/>
              </a:rPr>
              <a:t>isdecimal</a:t>
            </a:r>
            <a:r>
              <a:rPr lang="en-US" altLang="zh-CN" sz="1400" b="0" i="0" dirty="0">
                <a:solidFill>
                  <a:srgbClr val="333333"/>
                </a:solidFill>
                <a:effectLst/>
                <a:latin typeface="Helvetica Neue"/>
              </a:rPr>
              <a:t>() </a:t>
            </a:r>
            <a:r>
              <a:rPr lang="zh-CN" altLang="en-US" sz="1400" b="0" i="0" dirty="0">
                <a:solidFill>
                  <a:srgbClr val="333333"/>
                </a:solidFill>
                <a:effectLst/>
                <a:latin typeface="Helvetica Neue"/>
              </a:rPr>
              <a:t>方法检查字符串是否只包含十进制字符。这种方法只存在于</a:t>
            </a:r>
            <a:r>
              <a:rPr lang="en-US" altLang="zh-CN" sz="1400" b="0" i="0" dirty="0" err="1">
                <a:solidFill>
                  <a:srgbClr val="333333"/>
                </a:solidFill>
                <a:effectLst/>
                <a:latin typeface="Helvetica Neue"/>
              </a:rPr>
              <a:t>unicode</a:t>
            </a:r>
            <a:r>
              <a:rPr lang="zh-CN" altLang="en-US" sz="1400" b="0" i="0" dirty="0">
                <a:solidFill>
                  <a:srgbClr val="333333"/>
                </a:solidFill>
                <a:effectLst/>
                <a:latin typeface="Helvetica Neue"/>
              </a:rPr>
              <a:t>对象。</a:t>
            </a:r>
            <a:endParaRPr lang="en-US" altLang="zh-CN" sz="1400" b="0" i="0" dirty="0">
              <a:solidFill>
                <a:srgbClr val="333333"/>
              </a:solidFill>
              <a:effectLst/>
              <a:latin typeface="Helvetica Neue"/>
            </a:endParaRPr>
          </a:p>
          <a:p>
            <a:r>
              <a:rPr lang="en-US" altLang="zh-CN" sz="1400" b="0" i="0" dirty="0" err="1">
                <a:solidFill>
                  <a:srgbClr val="333333"/>
                </a:solidFill>
                <a:effectLst/>
                <a:latin typeface="Helvetica Neue"/>
              </a:rPr>
              <a:t>isdigit</a:t>
            </a:r>
            <a:r>
              <a:rPr lang="en-US" altLang="zh-CN" sz="1400" b="0" i="0" dirty="0">
                <a:solidFill>
                  <a:srgbClr val="333333"/>
                </a:solidFill>
                <a:effectLst/>
                <a:latin typeface="Helvetica Neue"/>
              </a:rPr>
              <a:t>() </a:t>
            </a:r>
            <a:r>
              <a:rPr lang="zh-CN" altLang="en-US" sz="1400" b="0" i="0" dirty="0">
                <a:solidFill>
                  <a:srgbClr val="333333"/>
                </a:solidFill>
                <a:effectLst/>
                <a:latin typeface="Helvetica Neue"/>
              </a:rPr>
              <a:t>方法检测字符串是否只由数字组成。</a:t>
            </a:r>
            <a:endParaRPr lang="zh-CN" altLang="en-US" sz="1400" dirty="0"/>
          </a:p>
        </p:txBody>
      </p:sp>
    </p:spTree>
    <p:extLst>
      <p:ext uri="{BB962C8B-B14F-4D97-AF65-F5344CB8AC3E}">
        <p14:creationId xmlns:p14="http://schemas.microsoft.com/office/powerpoint/2010/main" val="3160850529"/>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70865" y="1052736"/>
            <a:ext cx="8115935" cy="3395345"/>
          </a:xfrm>
        </p:spPr>
        <p:txBody>
          <a:bodyPr/>
          <a:lstStyle/>
          <a:p>
            <a:pPr>
              <a:spcBef>
                <a:spcPts val="600"/>
              </a:spcBef>
              <a:buClr>
                <a:srgbClr val="FF0000"/>
              </a:buClr>
              <a:buFont typeface="Wingdings" panose="05000000000000000000" charset="0"/>
              <a:buChar char="n"/>
            </a:pPr>
            <a:r>
              <a:rPr lang="zh-CN" altLang="en-US" sz="2000" b="1" noProof="1"/>
              <a:t>除了字符串对象提供的方法以外，很多Python内置函数也可以对字符串进行操作</a:t>
            </a:r>
          </a:p>
          <a:p>
            <a:pPr marL="0" indent="0">
              <a:spcBef>
                <a:spcPts val="0"/>
              </a:spcBef>
              <a:buNone/>
            </a:pPr>
            <a:endParaRPr lang="en-US" altLang="zh-CN" sz="1350" noProof="1">
              <a:latin typeface="Consolas" panose="020B0609020204030204" charset="0"/>
            </a:endParaRPr>
          </a:p>
          <a:p>
            <a:pPr marL="0" indent="0">
              <a:spcBef>
                <a:spcPts val="0"/>
              </a:spcBef>
              <a:buNone/>
            </a:pPr>
            <a:r>
              <a:rPr lang="zh-CN" altLang="en-US" sz="1350" noProof="1">
                <a:latin typeface="Consolas" panose="020B0609020204030204" charset="0"/>
              </a:rPr>
              <a:t>&gt;&gt;&gt; x = 'Hello world.'</a:t>
            </a:r>
          </a:p>
          <a:p>
            <a:pPr marL="0" indent="0">
              <a:spcBef>
                <a:spcPts val="0"/>
              </a:spcBef>
              <a:buNone/>
            </a:pPr>
            <a:r>
              <a:rPr lang="zh-CN" altLang="en-US" sz="1350" noProof="1">
                <a:latin typeface="Consolas" panose="020B0609020204030204" charset="0"/>
              </a:rPr>
              <a:t>&gt;&gt;&gt; len(x)                    #字符串长度</a:t>
            </a:r>
          </a:p>
          <a:p>
            <a:pPr marL="0" indent="0">
              <a:spcBef>
                <a:spcPts val="0"/>
              </a:spcBef>
              <a:buNone/>
            </a:pPr>
            <a:r>
              <a:rPr lang="zh-CN" altLang="en-US" sz="1350" noProof="1">
                <a:solidFill>
                  <a:srgbClr val="0000FF"/>
                </a:solidFill>
                <a:latin typeface="Consolas" panose="020B0609020204030204" charset="0"/>
              </a:rPr>
              <a:t>12</a:t>
            </a:r>
          </a:p>
          <a:p>
            <a:pPr marL="0" indent="0">
              <a:spcBef>
                <a:spcPts val="0"/>
              </a:spcBef>
              <a:buNone/>
            </a:pPr>
            <a:r>
              <a:rPr lang="zh-CN" altLang="en-US" sz="1350" noProof="1">
                <a:latin typeface="Consolas" panose="020B0609020204030204" charset="0"/>
              </a:rPr>
              <a:t>&gt;&gt;&gt; max(x)                    #最大字符</a:t>
            </a:r>
          </a:p>
          <a:p>
            <a:pPr marL="0" indent="0">
              <a:spcBef>
                <a:spcPts val="0"/>
              </a:spcBef>
              <a:buNone/>
            </a:pPr>
            <a:r>
              <a:rPr lang="zh-CN" altLang="en-US" sz="1350" noProof="1">
                <a:solidFill>
                  <a:srgbClr val="0000FF"/>
                </a:solidFill>
                <a:latin typeface="Consolas" panose="020B0609020204030204" charset="0"/>
              </a:rPr>
              <a:t>'w'</a:t>
            </a:r>
          </a:p>
          <a:p>
            <a:pPr marL="0" indent="0">
              <a:spcBef>
                <a:spcPts val="0"/>
              </a:spcBef>
              <a:buNone/>
            </a:pPr>
            <a:r>
              <a:rPr lang="zh-CN" altLang="en-US" sz="1350" noProof="1">
                <a:latin typeface="Consolas" panose="020B0609020204030204" charset="0"/>
              </a:rPr>
              <a:t>&gt;&gt;&gt; min(x)</a:t>
            </a:r>
          </a:p>
          <a:p>
            <a:pPr marL="0" indent="0">
              <a:spcBef>
                <a:spcPts val="0"/>
              </a:spcBef>
              <a:buNone/>
            </a:pPr>
            <a:r>
              <a:rPr lang="zh-CN" altLang="en-US" sz="1350" noProof="1">
                <a:solidFill>
                  <a:srgbClr val="0000FF"/>
                </a:solidFill>
                <a:latin typeface="Consolas" panose="020B0609020204030204" charset="0"/>
              </a:rPr>
              <a:t>' '</a:t>
            </a:r>
          </a:p>
          <a:p>
            <a:pPr marL="0" indent="0">
              <a:spcBef>
                <a:spcPts val="0"/>
              </a:spcBef>
              <a:buNone/>
            </a:pPr>
            <a:r>
              <a:rPr lang="zh-CN" altLang="en-US" sz="1350" noProof="1">
                <a:latin typeface="Consolas" panose="020B0609020204030204" charset="0"/>
              </a:rPr>
              <a:t>&gt;&gt;&gt; list(zip(x,x))            #zip()也可以作用于字符串</a:t>
            </a:r>
          </a:p>
          <a:p>
            <a:pPr marL="0" indent="0">
              <a:spcBef>
                <a:spcPts val="0"/>
              </a:spcBef>
              <a:buNone/>
            </a:pPr>
            <a:r>
              <a:rPr lang="zh-CN" altLang="en-US" sz="1350" noProof="1">
                <a:solidFill>
                  <a:srgbClr val="0000FF"/>
                </a:solidFill>
                <a:latin typeface="Consolas" panose="020B0609020204030204" charset="0"/>
              </a:rPr>
              <a:t>[('H', 'H'), ('e', 'e'), ('l', 'l'), ('l', 'l'), ('o', 'o'), (' ', ' '), ('w', 'w'), ('o', 'o'), ('r', 'r'), ('l', 'l'), ('d', 'd'), ('.', '.')]</a:t>
            </a:r>
          </a:p>
          <a:p>
            <a:pPr marL="0" indent="0">
              <a:spcBef>
                <a:spcPts val="0"/>
              </a:spcBef>
              <a:buNone/>
            </a:pPr>
            <a:r>
              <a:rPr lang="zh-CN" altLang="en-US" sz="1350" noProof="1">
                <a:latin typeface="Consolas" panose="020B0609020204030204" charset="0"/>
              </a:rPr>
              <a:t>&gt;&gt;&gt; max(['abc', 'ABD'], key=str.upper) </a:t>
            </a:r>
            <a:r>
              <a:rPr lang="en-US" altLang="zh-CN" sz="1350" noProof="1">
                <a:latin typeface="Consolas" panose="020B0609020204030204" charset="0"/>
              </a:rPr>
              <a:t>#</a:t>
            </a:r>
            <a:r>
              <a:rPr lang="zh-CN" altLang="en-US" sz="1350" noProof="1">
                <a:latin typeface="Consolas" panose="020B0609020204030204" charset="0"/>
              </a:rPr>
              <a:t>忽略大小写</a:t>
            </a:r>
          </a:p>
          <a:p>
            <a:pPr marL="0" indent="0">
              <a:spcBef>
                <a:spcPts val="0"/>
              </a:spcBef>
              <a:buNone/>
            </a:pPr>
            <a:r>
              <a:rPr lang="zh-CN" altLang="en-US" sz="1350" noProof="1">
                <a:solidFill>
                  <a:srgbClr val="0000FF"/>
                </a:solidFill>
                <a:latin typeface="Consolas" panose="020B0609020204030204" charset="0"/>
              </a:rPr>
              <a:t>'ABD'</a:t>
            </a:r>
          </a:p>
        </p:txBody>
      </p:sp>
      <p:sp>
        <p:nvSpPr>
          <p:cNvPr id="69635" name="Slide Number Placeholder 1"/>
          <p:cNvSpPr>
            <a:spLocks noGrp="1"/>
          </p:cNvSpPr>
          <p:nvPr>
            <p:ph type="sldNum" sz="quarter" idx="4294967295"/>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r"/>
            <a:fld id="{9A0DB2DC-4C9A-4742-B13C-FB6460FD3503}" type="slidenum">
              <a:rPr lang="zh-CN" altLang="en-US" sz="1050" dirty="0"/>
              <a:pPr algn="r"/>
              <a:t>34</a:t>
            </a:fld>
            <a:endParaRPr lang="zh-CN" altLang="en-US" sz="1050" dirty="0"/>
          </a:p>
        </p:txBody>
      </p:sp>
      <p:grpSp>
        <p:nvGrpSpPr>
          <p:cNvPr id="6" name="组合 114"/>
          <p:cNvGrpSpPr/>
          <p:nvPr/>
        </p:nvGrpSpPr>
        <p:grpSpPr>
          <a:xfrm>
            <a:off x="-540568" y="116632"/>
            <a:ext cx="6225040" cy="662730"/>
            <a:chOff x="-198275" y="3380765"/>
            <a:chExt cx="6225040" cy="662730"/>
          </a:xfrm>
        </p:grpSpPr>
        <p:grpSp>
          <p:nvGrpSpPr>
            <p:cNvPr id="7" name="组合 105"/>
            <p:cNvGrpSpPr/>
            <p:nvPr/>
          </p:nvGrpSpPr>
          <p:grpSpPr>
            <a:xfrm>
              <a:off x="-198275" y="3380765"/>
              <a:ext cx="6225040" cy="662730"/>
              <a:chOff x="-198275" y="3380765"/>
              <a:chExt cx="6225040" cy="662730"/>
            </a:xfrm>
          </p:grpSpPr>
          <p:sp>
            <p:nvSpPr>
              <p:cNvPr id="9"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0" name="TextBox 6"/>
              <p:cNvSpPr txBox="1">
                <a:spLocks noChangeArrowheads="1"/>
              </p:cNvSpPr>
              <p:nvPr/>
            </p:nvSpPr>
            <p:spPr bwMode="auto">
              <a:xfrm>
                <a:off x="-198275"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solidFill>
                      <a:srgbClr val="FFC000"/>
                    </a:solidFill>
                    <a:latin typeface="Times New Roman" pitchFamily="18" charset="0"/>
                    <a:ea typeface="黑体" pitchFamily="49" charset="-122"/>
                  </a:rPr>
                  <a:t>4.1 </a:t>
                </a:r>
                <a:r>
                  <a:rPr lang="zh-CN" altLang="en-US" sz="3600" b="1" dirty="0">
                    <a:solidFill>
                      <a:srgbClr val="FFC000"/>
                    </a:solidFill>
                    <a:latin typeface="Times New Roman" pitchFamily="18" charset="0"/>
                    <a:ea typeface="黑体" pitchFamily="49" charset="-122"/>
                  </a:rPr>
                  <a:t>字符串</a:t>
                </a:r>
                <a:endParaRPr lang="zh-CN" altLang="en-US" sz="3600" b="1" dirty="0">
                  <a:solidFill>
                    <a:srgbClr val="FFC000"/>
                  </a:solidFill>
                  <a:latin typeface="黑体" pitchFamily="49" charset="-122"/>
                  <a:ea typeface="黑体" pitchFamily="49" charset="-122"/>
                </a:endParaRPr>
              </a:p>
            </p:txBody>
          </p:sp>
        </p:grpSp>
        <p:pic>
          <p:nvPicPr>
            <p:cNvPr id="8" name="图片 7" descr="12.jpg"/>
            <p:cNvPicPr>
              <a:picLocks noChangeAspect="1"/>
            </p:cNvPicPr>
            <p:nvPr/>
          </p:nvPicPr>
          <p:blipFill>
            <a:blip r:embed="rId2" cstate="print"/>
            <a:stretch>
              <a:fillRect/>
            </a:stretch>
          </p:blipFill>
          <p:spPr>
            <a:xfrm>
              <a:off x="1115929" y="3530600"/>
              <a:ext cx="446172" cy="431048"/>
            </a:xfrm>
            <a:prstGeom prst="rect">
              <a:avLst/>
            </a:prstGeom>
          </p:spPr>
        </p:pic>
      </p:grpSp>
      <p:sp>
        <p:nvSpPr>
          <p:cNvPr id="11" name="内容占位符 2"/>
          <p:cNvSpPr txBox="1">
            <a:spLocks/>
          </p:cNvSpPr>
          <p:nvPr/>
        </p:nvSpPr>
        <p:spPr bwMode="auto">
          <a:xfrm>
            <a:off x="570865" y="4448081"/>
            <a:ext cx="8001000" cy="339534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charset="0"/>
              <a:buChar char="n"/>
            </a:pPr>
            <a:r>
              <a:rPr lang="zh-CN" altLang="en-US" sz="1800" b="1" noProof="1">
                <a:solidFill>
                  <a:srgbClr val="FF0000"/>
                </a:solidFill>
              </a:rPr>
              <a:t>切片</a:t>
            </a:r>
            <a:r>
              <a:rPr lang="zh-CN" altLang="en-US" sz="1800" b="1" noProof="1"/>
              <a:t>也适用于字符串，但</a:t>
            </a:r>
            <a:r>
              <a:rPr lang="zh-CN" altLang="en-US" sz="1800" b="1" noProof="1">
                <a:solidFill>
                  <a:srgbClr val="FF0000"/>
                </a:solidFill>
              </a:rPr>
              <a:t>仅限于读取</a:t>
            </a:r>
            <a:r>
              <a:rPr lang="zh-CN" altLang="en-US" sz="1800" b="1" noProof="1"/>
              <a:t>其中的元素，不支持字符串修改。</a:t>
            </a:r>
          </a:p>
          <a:p>
            <a:pPr marL="0" indent="0">
              <a:buFont typeface="Arial" charset="0"/>
              <a:buNone/>
            </a:pPr>
            <a:endParaRPr lang="zh-CN" altLang="en-US" sz="1500" noProof="1"/>
          </a:p>
          <a:p>
            <a:pPr marL="0" indent="0">
              <a:buFont typeface="Arial" charset="0"/>
              <a:buNone/>
            </a:pPr>
            <a:r>
              <a:rPr lang="zh-CN" altLang="en-US" sz="1350" noProof="1">
                <a:latin typeface="Consolas" panose="020B0609020204030204" charset="0"/>
              </a:rPr>
              <a:t>&gt;&gt;&gt; 'Explicit is better than implicit.'[:8]</a:t>
            </a:r>
          </a:p>
          <a:p>
            <a:pPr marL="0" indent="0">
              <a:buFont typeface="Arial" charset="0"/>
              <a:buNone/>
            </a:pPr>
            <a:r>
              <a:rPr lang="zh-CN" altLang="en-US" sz="1350" noProof="1">
                <a:solidFill>
                  <a:srgbClr val="0000FF"/>
                </a:solidFill>
                <a:latin typeface="Consolas" panose="020B0609020204030204" charset="0"/>
              </a:rPr>
              <a:t>'Explicit'</a:t>
            </a:r>
          </a:p>
          <a:p>
            <a:pPr marL="0" indent="0">
              <a:buFont typeface="Arial" charset="0"/>
              <a:buNone/>
            </a:pPr>
            <a:r>
              <a:rPr lang="zh-CN" altLang="en-US" sz="1350" noProof="1">
                <a:latin typeface="Consolas" panose="020B0609020204030204" charset="0"/>
              </a:rPr>
              <a:t>&gt;&gt;&gt; 'Explicit is better than implicit.'[9:23]</a:t>
            </a:r>
          </a:p>
          <a:p>
            <a:pPr marL="0" indent="0">
              <a:buFont typeface="Arial" charset="0"/>
              <a:buNone/>
            </a:pPr>
            <a:r>
              <a:rPr lang="zh-CN" altLang="en-US" sz="1350" noProof="1">
                <a:solidFill>
                  <a:srgbClr val="0000FF"/>
                </a:solidFill>
                <a:latin typeface="Consolas" panose="020B0609020204030204" charset="0"/>
              </a:rPr>
              <a:t>'is better than'</a:t>
            </a:r>
          </a:p>
        </p:txBody>
      </p:sp>
    </p:spTree>
    <p:extLst>
      <p:ext uri="{BB962C8B-B14F-4D97-AF65-F5344CB8AC3E}">
        <p14:creationId xmlns:p14="http://schemas.microsoft.com/office/powerpoint/2010/main" val="1183880124"/>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1">
                                            <p:txEl>
                                              <p:pRg st="2" end="2"/>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1">
                                            <p:txEl>
                                              <p:pRg st="3" end="3"/>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1">
                                            <p:txEl>
                                              <p:pRg st="4" end="4"/>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1"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fld id="{6EA7BA5E-4115-4796-A8C9-4698036AB88B}" type="slidenum">
              <a:rPr lang="zh-CN" altLang="en-US" smtClean="0"/>
              <a:pPr>
                <a:defRPr/>
              </a:pPr>
              <a:t>35</a:t>
            </a:fld>
            <a:endParaRPr lang="zh-CN" altLang="en-US" dirty="0"/>
          </a:p>
        </p:txBody>
      </p:sp>
      <p:sp>
        <p:nvSpPr>
          <p:cNvPr id="5" name="文本占位符 41986"/>
          <p:cNvSpPr txBox="1">
            <a:spLocks/>
          </p:cNvSpPr>
          <p:nvPr/>
        </p:nvSpPr>
        <p:spPr bwMode="auto">
          <a:xfrm>
            <a:off x="683568" y="1052736"/>
            <a:ext cx="8229600" cy="467845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80000"/>
              </a:lnSpc>
              <a:buClr>
                <a:srgbClr val="FF0000"/>
              </a:buClr>
              <a:buFont typeface="Wingdings" panose="05000000000000000000" pitchFamily="2" charset="2"/>
              <a:buChar char="n"/>
            </a:pPr>
            <a:r>
              <a:rPr lang="zh-CN" altLang="en-US" sz="2200" b="1" noProof="1">
                <a:latin typeface="宋体" panose="02010600030101010101" pitchFamily="2" charset="-122"/>
              </a:rPr>
              <a:t>内置函数eval()</a:t>
            </a:r>
          </a:p>
          <a:p>
            <a:pPr marL="1905" indent="-344805">
              <a:lnSpc>
                <a:spcPct val="80000"/>
              </a:lnSpc>
              <a:buFont typeface="Arial" charset="0"/>
              <a:buNone/>
            </a:pPr>
            <a:endParaRPr lang="zh-CN" altLang="en-US" sz="1350" noProof="1">
              <a:latin typeface="Consolas" panose="020B0609020204030204" charset="0"/>
            </a:endParaRPr>
          </a:p>
          <a:p>
            <a:pPr marL="1905" indent="-344805">
              <a:lnSpc>
                <a:spcPct val="80000"/>
              </a:lnSpc>
              <a:buFont typeface="Arial" charset="0"/>
              <a:buNone/>
            </a:pPr>
            <a:r>
              <a:rPr lang="zh-CN" altLang="en-US" sz="1350" noProof="1">
                <a:latin typeface="Consolas" panose="020B0609020204030204" charset="0"/>
              </a:rPr>
              <a:t>&gt;&gt;&gt; eval("3+4")</a:t>
            </a:r>
          </a:p>
          <a:p>
            <a:pPr marL="1905" indent="-344805">
              <a:lnSpc>
                <a:spcPct val="80000"/>
              </a:lnSpc>
              <a:buFont typeface="Arial" charset="0"/>
              <a:buNone/>
            </a:pPr>
            <a:r>
              <a:rPr lang="zh-CN" altLang="en-US" sz="1350" noProof="1">
                <a:solidFill>
                  <a:srgbClr val="0000FF"/>
                </a:solidFill>
                <a:latin typeface="Consolas" panose="020B0609020204030204" charset="0"/>
              </a:rPr>
              <a:t>7</a:t>
            </a:r>
          </a:p>
          <a:p>
            <a:pPr marL="1905" indent="-344805">
              <a:lnSpc>
                <a:spcPct val="80000"/>
              </a:lnSpc>
              <a:buFont typeface="Arial" charset="0"/>
              <a:buNone/>
            </a:pPr>
            <a:r>
              <a:rPr lang="zh-CN" altLang="en-US" sz="1350" noProof="1">
                <a:latin typeface="Consolas" panose="020B0609020204030204" charset="0"/>
              </a:rPr>
              <a:t>&gt;&gt;&gt; a = 3</a:t>
            </a:r>
          </a:p>
          <a:p>
            <a:pPr marL="1905" indent="-344805">
              <a:lnSpc>
                <a:spcPct val="80000"/>
              </a:lnSpc>
              <a:buFont typeface="Arial" charset="0"/>
              <a:buNone/>
            </a:pPr>
            <a:r>
              <a:rPr lang="zh-CN" altLang="en-US" sz="1350" noProof="1">
                <a:latin typeface="Consolas" panose="020B0609020204030204" charset="0"/>
              </a:rPr>
              <a:t>&gt;&gt;&gt; b = 5</a:t>
            </a:r>
          </a:p>
          <a:p>
            <a:pPr marL="1905" indent="-344805">
              <a:lnSpc>
                <a:spcPct val="80000"/>
              </a:lnSpc>
              <a:buFont typeface="Arial" charset="0"/>
              <a:buNone/>
            </a:pPr>
            <a:r>
              <a:rPr lang="zh-CN" altLang="en-US" sz="1350" noProof="1">
                <a:latin typeface="Consolas" panose="020B0609020204030204" charset="0"/>
              </a:rPr>
              <a:t>&gt;&gt;&gt; eval('a+b')</a:t>
            </a:r>
          </a:p>
          <a:p>
            <a:pPr marL="1905" indent="-344805">
              <a:lnSpc>
                <a:spcPct val="80000"/>
              </a:lnSpc>
              <a:buFont typeface="Arial" charset="0"/>
              <a:buNone/>
            </a:pPr>
            <a:r>
              <a:rPr lang="zh-CN" altLang="en-US" sz="1350" noProof="1">
                <a:solidFill>
                  <a:srgbClr val="0000FF"/>
                </a:solidFill>
                <a:latin typeface="Consolas" panose="020B0609020204030204" charset="0"/>
              </a:rPr>
              <a:t>8</a:t>
            </a:r>
          </a:p>
          <a:p>
            <a:pPr marL="1905" indent="-344805">
              <a:lnSpc>
                <a:spcPct val="80000"/>
              </a:lnSpc>
              <a:buFont typeface="Arial" charset="0"/>
              <a:buNone/>
            </a:pPr>
            <a:r>
              <a:rPr lang="zh-CN" altLang="en-US" sz="1350" noProof="1">
                <a:latin typeface="Consolas" panose="020B0609020204030204" charset="0"/>
              </a:rPr>
              <a:t>&gt;&gt;&gt; import math</a:t>
            </a:r>
          </a:p>
          <a:p>
            <a:pPr marL="1905" indent="-344805">
              <a:lnSpc>
                <a:spcPct val="80000"/>
              </a:lnSpc>
              <a:buFont typeface="Arial" charset="0"/>
              <a:buNone/>
            </a:pPr>
            <a:r>
              <a:rPr lang="zh-CN" altLang="en-US" sz="1350" noProof="1">
                <a:latin typeface="Consolas" panose="020B0609020204030204" charset="0"/>
              </a:rPr>
              <a:t>&gt;&gt;&gt; eval('math.sqrt(3)')</a:t>
            </a:r>
          </a:p>
          <a:p>
            <a:pPr marL="1905" indent="-344805">
              <a:lnSpc>
                <a:spcPct val="80000"/>
              </a:lnSpc>
              <a:buFont typeface="Arial" charset="0"/>
              <a:buNone/>
            </a:pPr>
            <a:r>
              <a:rPr lang="zh-CN" altLang="en-US" sz="1350" noProof="1">
                <a:solidFill>
                  <a:srgbClr val="0000FF"/>
                </a:solidFill>
                <a:latin typeface="Consolas" panose="020B0609020204030204" charset="0"/>
              </a:rPr>
              <a:t>1.7320508075688772</a:t>
            </a:r>
          </a:p>
          <a:p>
            <a:pPr marL="1905" indent="-344805">
              <a:lnSpc>
                <a:spcPct val="80000"/>
              </a:lnSpc>
              <a:buFont typeface="Arial" charset="0"/>
              <a:buNone/>
            </a:pPr>
            <a:r>
              <a:rPr lang="zh-CN" altLang="en-US" sz="1350" noProof="1">
                <a:latin typeface="Consolas" panose="020B0609020204030204" charset="0"/>
              </a:rPr>
              <a:t>&gt;&gt;&gt; eval('aa')        </a:t>
            </a:r>
            <a:r>
              <a:rPr lang="en-US" altLang="zh-CN" sz="1350" noProof="1">
                <a:latin typeface="Consolas" panose="020B0609020204030204" charset="0"/>
              </a:rPr>
              <a:t>#</a:t>
            </a:r>
            <a:r>
              <a:rPr lang="zh-CN" altLang="en-US" sz="1350" noProof="1">
                <a:latin typeface="Consolas" panose="020B0609020204030204" charset="0"/>
              </a:rPr>
              <a:t>当前上下文中不存在对象</a:t>
            </a:r>
            <a:r>
              <a:rPr lang="en-US" altLang="zh-CN" sz="1350" noProof="1">
                <a:latin typeface="Consolas" panose="020B0609020204030204" charset="0"/>
              </a:rPr>
              <a:t>aa</a:t>
            </a:r>
          </a:p>
          <a:p>
            <a:pPr marL="1905" indent="-344805">
              <a:lnSpc>
                <a:spcPct val="80000"/>
              </a:lnSpc>
              <a:buFont typeface="Arial" charset="0"/>
              <a:buNone/>
            </a:pPr>
            <a:r>
              <a:rPr lang="zh-CN" altLang="en-US" sz="1350" noProof="1">
                <a:solidFill>
                  <a:srgbClr val="FF0000"/>
                </a:solidFill>
                <a:latin typeface="Consolas" panose="020B0609020204030204" charset="0"/>
              </a:rPr>
              <a:t>NameError: name 'aa' is not defined</a:t>
            </a:r>
          </a:p>
          <a:p>
            <a:pPr marL="1905" indent="-344805">
              <a:lnSpc>
                <a:spcPct val="80000"/>
              </a:lnSpc>
              <a:buFont typeface="Arial" charset="0"/>
              <a:buNone/>
            </a:pPr>
            <a:r>
              <a:rPr lang="zh-CN" altLang="en-US" sz="1350" noProof="1">
                <a:latin typeface="Consolas" panose="020B0609020204030204" charset="0"/>
              </a:rPr>
              <a:t>&gt;&gt;&gt; eval('*'.join(map(str, range(1, 6))))   </a:t>
            </a:r>
            <a:r>
              <a:rPr lang="en-US" altLang="zh-CN" sz="1350" noProof="1">
                <a:latin typeface="Consolas" panose="020B0609020204030204" charset="0"/>
              </a:rPr>
              <a:t>#5</a:t>
            </a:r>
            <a:r>
              <a:rPr lang="zh-CN" altLang="en-US" sz="1350" noProof="1">
                <a:latin typeface="Consolas" panose="020B0609020204030204" charset="0"/>
              </a:rPr>
              <a:t>的阶乘</a:t>
            </a:r>
          </a:p>
          <a:p>
            <a:pPr marL="1905" indent="-344805">
              <a:lnSpc>
                <a:spcPct val="80000"/>
              </a:lnSpc>
              <a:buFont typeface="Arial" charset="0"/>
              <a:buNone/>
            </a:pPr>
            <a:r>
              <a:rPr lang="zh-CN" altLang="en-US" sz="1350" noProof="1">
                <a:solidFill>
                  <a:srgbClr val="0000FF"/>
                </a:solidFill>
                <a:latin typeface="Consolas" panose="020B0609020204030204" charset="0"/>
              </a:rPr>
              <a:t>120</a:t>
            </a:r>
          </a:p>
        </p:txBody>
      </p:sp>
      <p:sp>
        <p:nvSpPr>
          <p:cNvPr id="6" name="文本占位符 43010"/>
          <p:cNvSpPr>
            <a:spLocks noGrp="1"/>
          </p:cNvSpPr>
          <p:nvPr>
            <p:ph idx="1"/>
          </p:nvPr>
        </p:nvSpPr>
        <p:spPr>
          <a:xfrm>
            <a:off x="718667" y="4437112"/>
            <a:ext cx="8229600" cy="1790546"/>
          </a:xfrm>
        </p:spPr>
        <p:txBody>
          <a:bodyPr anchor="t"/>
          <a:lstStyle/>
          <a:p>
            <a:pPr>
              <a:lnSpc>
                <a:spcPct val="80000"/>
              </a:lnSpc>
              <a:buClr>
                <a:srgbClr val="FF0000"/>
              </a:buClr>
              <a:buSzPct val="70000"/>
              <a:buFont typeface="Wingdings" panose="05000000000000000000" pitchFamily="2" charset="2"/>
              <a:buChar char="n"/>
            </a:pPr>
            <a:r>
              <a:rPr lang="en-US" altLang="zh-CN" sz="2200" b="1" noProof="1">
                <a:latin typeface="宋体" panose="02010600030101010101" pitchFamily="2" charset="-122"/>
              </a:rPr>
              <a:t>eval()</a:t>
            </a:r>
            <a:r>
              <a:rPr lang="zh-CN" altLang="en-US" sz="2200" b="1" noProof="1">
                <a:latin typeface="宋体" panose="02010600030101010101" pitchFamily="2" charset="-122"/>
              </a:rPr>
              <a:t>函数是非常</a:t>
            </a:r>
            <a:r>
              <a:rPr lang="zh-CN" altLang="en-US" sz="2200" b="1" noProof="1">
                <a:solidFill>
                  <a:srgbClr val="FF0000"/>
                </a:solidFill>
                <a:latin typeface="宋体" panose="02010600030101010101" pitchFamily="2" charset="-122"/>
              </a:rPr>
              <a:t>危险</a:t>
            </a:r>
            <a:r>
              <a:rPr lang="zh-CN" altLang="en-US" sz="2200" b="1" noProof="1">
                <a:latin typeface="宋体" panose="02010600030101010101" pitchFamily="2" charset="-122"/>
              </a:rPr>
              <a:t>的</a:t>
            </a:r>
          </a:p>
          <a:p>
            <a:pPr marL="1905" indent="-344805">
              <a:buSzPct val="70000"/>
              <a:buNone/>
            </a:pPr>
            <a:endParaRPr lang="en-US" altLang="zh-CN" sz="1350" noProof="1">
              <a:latin typeface="Times New Roman" panose="02020603050405020304" pitchFamily="2" charset="0"/>
              <a:ea typeface="+mn-ea"/>
            </a:endParaRPr>
          </a:p>
          <a:p>
            <a:pPr marL="1905" indent="-344805">
              <a:lnSpc>
                <a:spcPct val="80000"/>
              </a:lnSpc>
              <a:buSzPct val="70000"/>
              <a:buNone/>
            </a:pPr>
            <a:r>
              <a:rPr lang="en-US" altLang="zh-CN" sz="1350" noProof="1">
                <a:latin typeface="Consolas" panose="020B0609020204030204" charset="0"/>
              </a:rPr>
              <a:t>&gt;&gt;&gt; a = input("Please input:")</a:t>
            </a:r>
          </a:p>
          <a:p>
            <a:pPr marL="1905" indent="-344805">
              <a:lnSpc>
                <a:spcPct val="80000"/>
              </a:lnSpc>
              <a:buSzPct val="70000"/>
              <a:buNone/>
            </a:pPr>
            <a:r>
              <a:rPr lang="en-US" altLang="zh-CN" sz="1350" noProof="1">
                <a:latin typeface="Consolas" panose="020B0609020204030204" charset="0"/>
              </a:rPr>
              <a:t>&gt;&gt;&gt; eval(a) </a:t>
            </a:r>
          </a:p>
          <a:p>
            <a:pPr marL="1905" indent="-344805">
              <a:lnSpc>
                <a:spcPct val="80000"/>
              </a:lnSpc>
              <a:buSzPct val="70000"/>
              <a:buNone/>
            </a:pPr>
            <a:r>
              <a:rPr lang="en-US" altLang="zh-CN" sz="1350" noProof="1">
                <a:solidFill>
                  <a:srgbClr val="0000FF"/>
                </a:solidFill>
                <a:latin typeface="Consolas" panose="020B0609020204030204" charset="0"/>
              </a:rPr>
              <a:t>Please input:__import__('os').startfile(r'C:\Windows\notepad.exe')</a:t>
            </a:r>
          </a:p>
          <a:p>
            <a:pPr marL="1905" indent="-344805">
              <a:lnSpc>
                <a:spcPct val="80000"/>
              </a:lnSpc>
              <a:buSzPct val="70000"/>
              <a:buNone/>
            </a:pPr>
            <a:endParaRPr lang="en-US" altLang="zh-CN" sz="1350" noProof="1">
              <a:latin typeface="Consolas" panose="020B0609020204030204" charset="0"/>
            </a:endParaRPr>
          </a:p>
          <a:p>
            <a:pPr marL="1905" indent="-344805">
              <a:lnSpc>
                <a:spcPct val="80000"/>
              </a:lnSpc>
              <a:buSzPct val="70000"/>
              <a:buNone/>
            </a:pPr>
            <a:r>
              <a:rPr lang="en-US" altLang="zh-CN" sz="1350" noProof="1">
                <a:latin typeface="Consolas" panose="020B0609020204030204" charset="0"/>
              </a:rPr>
              <a:t>&gt;&gt;&gt; eval("__import__('os').system('md testtest')")</a:t>
            </a:r>
          </a:p>
        </p:txBody>
      </p:sp>
      <p:grpSp>
        <p:nvGrpSpPr>
          <p:cNvPr id="7" name="组合 114"/>
          <p:cNvGrpSpPr/>
          <p:nvPr/>
        </p:nvGrpSpPr>
        <p:grpSpPr>
          <a:xfrm>
            <a:off x="-540568" y="116632"/>
            <a:ext cx="6225040" cy="662730"/>
            <a:chOff x="-198275" y="3380765"/>
            <a:chExt cx="6225040" cy="662730"/>
          </a:xfrm>
        </p:grpSpPr>
        <p:grpSp>
          <p:nvGrpSpPr>
            <p:cNvPr id="8" name="组合 105"/>
            <p:cNvGrpSpPr/>
            <p:nvPr/>
          </p:nvGrpSpPr>
          <p:grpSpPr>
            <a:xfrm>
              <a:off x="-198275" y="3380765"/>
              <a:ext cx="6225040" cy="662730"/>
              <a:chOff x="-198275" y="3380765"/>
              <a:chExt cx="6225040" cy="662730"/>
            </a:xfrm>
          </p:grpSpPr>
          <p:sp>
            <p:nvSpPr>
              <p:cNvPr id="10"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1" name="TextBox 6"/>
              <p:cNvSpPr txBox="1">
                <a:spLocks noChangeArrowheads="1"/>
              </p:cNvSpPr>
              <p:nvPr/>
            </p:nvSpPr>
            <p:spPr bwMode="auto">
              <a:xfrm>
                <a:off x="-198275"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solidFill>
                      <a:srgbClr val="FFC000"/>
                    </a:solidFill>
                    <a:latin typeface="Times New Roman" pitchFamily="18" charset="0"/>
                    <a:ea typeface="黑体" pitchFamily="49" charset="-122"/>
                  </a:rPr>
                  <a:t>4.1 </a:t>
                </a:r>
                <a:r>
                  <a:rPr lang="zh-CN" altLang="en-US" sz="3600" b="1" dirty="0">
                    <a:solidFill>
                      <a:srgbClr val="FFC000"/>
                    </a:solidFill>
                    <a:latin typeface="Times New Roman" pitchFamily="18" charset="0"/>
                    <a:ea typeface="黑体" pitchFamily="49" charset="-122"/>
                  </a:rPr>
                  <a:t>字符串</a:t>
                </a:r>
                <a:endParaRPr lang="zh-CN" altLang="en-US" sz="3600" b="1" dirty="0">
                  <a:solidFill>
                    <a:srgbClr val="FFC000"/>
                  </a:solidFill>
                  <a:latin typeface="黑体" pitchFamily="49" charset="-122"/>
                  <a:ea typeface="黑体" pitchFamily="49" charset="-122"/>
                </a:endParaRPr>
              </a:p>
            </p:txBody>
          </p:sp>
        </p:grpSp>
        <p:pic>
          <p:nvPicPr>
            <p:cNvPr id="9" name="图片 8" descr="12.jpg"/>
            <p:cNvPicPr>
              <a:picLocks noChangeAspect="1"/>
            </p:cNvPicPr>
            <p:nvPr/>
          </p:nvPicPr>
          <p:blipFill>
            <a:blip r:embed="rId2" cstate="print"/>
            <a:stretch>
              <a:fillRect/>
            </a:stretch>
          </p:blipFill>
          <p:spPr>
            <a:xfrm>
              <a:off x="1115929" y="3530600"/>
              <a:ext cx="446172" cy="431048"/>
            </a:xfrm>
            <a:prstGeom prst="rect">
              <a:avLst/>
            </a:prstGeom>
          </p:spPr>
        </p:pic>
      </p:grpSp>
      <p:pic>
        <p:nvPicPr>
          <p:cNvPr id="3" name="图片 2">
            <a:extLst>
              <a:ext uri="{FF2B5EF4-FFF2-40B4-BE49-F238E27FC236}">
                <a16:creationId xmlns:a16="http://schemas.microsoft.com/office/drawing/2014/main" id="{62FBBBBB-1CC8-4919-86C0-5C99073EC77F}"/>
              </a:ext>
            </a:extLst>
          </p:cNvPr>
          <p:cNvPicPr>
            <a:picLocks noChangeAspect="1"/>
          </p:cNvPicPr>
          <p:nvPr/>
        </p:nvPicPr>
        <p:blipFill>
          <a:blip r:embed="rId3"/>
          <a:stretch>
            <a:fillRect/>
          </a:stretch>
        </p:blipFill>
        <p:spPr>
          <a:xfrm>
            <a:off x="5718831" y="3861048"/>
            <a:ext cx="3419872" cy="1152128"/>
          </a:xfrm>
          <a:prstGeom prst="rect">
            <a:avLst/>
          </a:prstGeom>
        </p:spPr>
      </p:pic>
    </p:spTree>
    <p:extLst>
      <p:ext uri="{BB962C8B-B14F-4D97-AF65-F5344CB8AC3E}">
        <p14:creationId xmlns:p14="http://schemas.microsoft.com/office/powerpoint/2010/main" val="1640441119"/>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nodeType="clickEffect">
                                  <p:stCondLst>
                                    <p:cond delay="0"/>
                                  </p:stCondLst>
                                  <p:childTnLst>
                                    <p:set>
                                      <p:cBhvr>
                                        <p:cTn id="62" dur="1" fill="hold">
                                          <p:stCondLst>
                                            <p:cond delay="0"/>
                                          </p:stCondLst>
                                        </p:cTn>
                                        <p:tgtEl>
                                          <p:spTgt spid="3"/>
                                        </p:tgtEl>
                                        <p:attrNameLst>
                                          <p:attrName>style.visibility</p:attrName>
                                        </p:attrNameLst>
                                      </p:cBhvr>
                                      <p:to>
                                        <p:strVal val="visible"/>
                                      </p:to>
                                    </p:set>
                                    <p:anim calcmode="lin" valueType="num">
                                      <p:cBhvr additive="base">
                                        <p:cTn id="63" dur="500" fill="hold"/>
                                        <p:tgtEl>
                                          <p:spTgt spid="3"/>
                                        </p:tgtEl>
                                        <p:attrNameLst>
                                          <p:attrName>ppt_x</p:attrName>
                                        </p:attrNameLst>
                                      </p:cBhvr>
                                      <p:tavLst>
                                        <p:tav tm="0">
                                          <p:val>
                                            <p:strVal val="#ppt_x"/>
                                          </p:val>
                                        </p:tav>
                                        <p:tav tm="100000">
                                          <p:val>
                                            <p:strVal val="#ppt_x"/>
                                          </p:val>
                                        </p:tav>
                                      </p:tavLst>
                                    </p:anim>
                                    <p:anim calcmode="lin" valueType="num">
                                      <p:cBhvr additive="base">
                                        <p:cTn id="6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143352-9C73-4F58-9254-9FF5D4477BBA}"/>
              </a:ext>
            </a:extLst>
          </p:cNvPr>
          <p:cNvSpPr>
            <a:spLocks noGrp="1"/>
          </p:cNvSpPr>
          <p:nvPr>
            <p:ph type="title"/>
          </p:nvPr>
        </p:nvSpPr>
        <p:spPr>
          <a:xfrm>
            <a:off x="251520" y="889887"/>
            <a:ext cx="8229600" cy="660930"/>
          </a:xfrm>
        </p:spPr>
        <p:txBody>
          <a:bodyPr>
            <a:normAutofit/>
          </a:bodyPr>
          <a:lstStyle/>
          <a:p>
            <a:r>
              <a:rPr lang="en-US" altLang="zh-CN" sz="2800" dirty="0" err="1"/>
              <a:t>ASCⅡ</a:t>
            </a:r>
            <a:r>
              <a:rPr lang="en-US" altLang="zh-CN" sz="2800" dirty="0"/>
              <a:t> UTF-8 GB2312(GBK) CP936 Unicode</a:t>
            </a:r>
            <a:endParaRPr lang="zh-CN" altLang="en-US" sz="2800" dirty="0"/>
          </a:p>
        </p:txBody>
      </p:sp>
      <p:graphicFrame>
        <p:nvGraphicFramePr>
          <p:cNvPr id="5" name="表格 5">
            <a:extLst>
              <a:ext uri="{FF2B5EF4-FFF2-40B4-BE49-F238E27FC236}">
                <a16:creationId xmlns:a16="http://schemas.microsoft.com/office/drawing/2014/main" id="{771453AA-45C5-4084-BEB7-CE7DC9072966}"/>
              </a:ext>
            </a:extLst>
          </p:cNvPr>
          <p:cNvGraphicFramePr>
            <a:graphicFrameLocks noGrp="1"/>
          </p:cNvGraphicFramePr>
          <p:nvPr>
            <p:ph idx="1"/>
            <p:extLst>
              <p:ext uri="{D42A27DB-BD31-4B8C-83A1-F6EECF244321}">
                <p14:modId xmlns:p14="http://schemas.microsoft.com/office/powerpoint/2010/main" val="3122117935"/>
              </p:ext>
            </p:extLst>
          </p:nvPr>
        </p:nvGraphicFramePr>
        <p:xfrm>
          <a:off x="323528" y="1557591"/>
          <a:ext cx="5472607" cy="2773680"/>
        </p:xfrm>
        <a:graphic>
          <a:graphicData uri="http://schemas.openxmlformats.org/drawingml/2006/table">
            <a:tbl>
              <a:tblPr firstRow="1" bandRow="1">
                <a:tableStyleId>{5C22544A-7EE6-4342-B048-85BDC9FD1C3A}</a:tableStyleId>
              </a:tblPr>
              <a:tblGrid>
                <a:gridCol w="939441">
                  <a:extLst>
                    <a:ext uri="{9D8B030D-6E8A-4147-A177-3AD203B41FA5}">
                      <a16:colId xmlns:a16="http://schemas.microsoft.com/office/drawing/2014/main" val="1677341190"/>
                    </a:ext>
                  </a:extLst>
                </a:gridCol>
                <a:gridCol w="1108347">
                  <a:extLst>
                    <a:ext uri="{9D8B030D-6E8A-4147-A177-3AD203B41FA5}">
                      <a16:colId xmlns:a16="http://schemas.microsoft.com/office/drawing/2014/main" val="67004840"/>
                    </a:ext>
                  </a:extLst>
                </a:gridCol>
                <a:gridCol w="922067">
                  <a:extLst>
                    <a:ext uri="{9D8B030D-6E8A-4147-A177-3AD203B41FA5}">
                      <a16:colId xmlns:a16="http://schemas.microsoft.com/office/drawing/2014/main" val="2146688493"/>
                    </a:ext>
                  </a:extLst>
                </a:gridCol>
                <a:gridCol w="2502752">
                  <a:extLst>
                    <a:ext uri="{9D8B030D-6E8A-4147-A177-3AD203B41FA5}">
                      <a16:colId xmlns:a16="http://schemas.microsoft.com/office/drawing/2014/main" val="1253865504"/>
                    </a:ext>
                  </a:extLst>
                </a:gridCol>
              </a:tblGrid>
              <a:tr h="325522">
                <a:tc>
                  <a:txBody>
                    <a:bodyPr/>
                    <a:lstStyle/>
                    <a:p>
                      <a:endParaRPr lang="zh-CN" altLang="en-US" sz="1600" baseline="0" dirty="0">
                        <a:latin typeface="Times New Roman" panose="02020603050405020304" pitchFamily="18" charset="0"/>
                        <a:ea typeface="宋体" panose="02010600030101010101" pitchFamily="2" charset="-122"/>
                      </a:endParaRPr>
                    </a:p>
                  </a:txBody>
                  <a:tcPr/>
                </a:tc>
                <a:tc>
                  <a:txBody>
                    <a:bodyPr/>
                    <a:lstStyle/>
                    <a:p>
                      <a:pPr algn="ctr"/>
                      <a:r>
                        <a:rPr lang="zh-CN" altLang="en-US" sz="1600" baseline="0" dirty="0">
                          <a:latin typeface="Times New Roman" panose="02020603050405020304" pitchFamily="18" charset="0"/>
                          <a:ea typeface="宋体" panose="02010600030101010101" pitchFamily="2" charset="-122"/>
                        </a:rPr>
                        <a:t>单个英文 </a:t>
                      </a:r>
                    </a:p>
                  </a:txBody>
                  <a:tcPr anchor="ctr"/>
                </a:tc>
                <a:tc>
                  <a:txBody>
                    <a:bodyPr/>
                    <a:lstStyle/>
                    <a:p>
                      <a:pPr algn="ctr"/>
                      <a:r>
                        <a:rPr lang="zh-CN" altLang="en-US" sz="1600" baseline="0" dirty="0">
                          <a:latin typeface="Times New Roman" panose="02020603050405020304" pitchFamily="18" charset="0"/>
                          <a:ea typeface="宋体" panose="02010600030101010101" pitchFamily="2" charset="-122"/>
                        </a:rPr>
                        <a:t>单个汉字 </a:t>
                      </a:r>
                    </a:p>
                  </a:txBody>
                  <a:tcPr anchor="ctr"/>
                </a:tc>
                <a:tc>
                  <a:txBody>
                    <a:bodyPr/>
                    <a:lstStyle/>
                    <a:p>
                      <a:pPr algn="ctr"/>
                      <a:r>
                        <a:rPr lang="zh-CN" altLang="en-US" sz="1600" baseline="0" dirty="0">
                          <a:latin typeface="Times New Roman" panose="02020603050405020304" pitchFamily="18" charset="0"/>
                          <a:ea typeface="宋体" panose="02010600030101010101" pitchFamily="2" charset="-122"/>
                        </a:rPr>
                        <a:t>备注</a:t>
                      </a:r>
                    </a:p>
                  </a:txBody>
                  <a:tcPr anchor="ctr"/>
                </a:tc>
                <a:extLst>
                  <a:ext uri="{0D108BD9-81ED-4DB2-BD59-A6C34878D82A}">
                    <a16:rowId xmlns:a16="http://schemas.microsoft.com/office/drawing/2014/main" val="3351462891"/>
                  </a:ext>
                </a:extLst>
              </a:tr>
              <a:tr h="325522">
                <a:tc>
                  <a:txBody>
                    <a:bodyPr/>
                    <a:lstStyle/>
                    <a:p>
                      <a:r>
                        <a:rPr lang="en-US" altLang="zh-CN" sz="1600" baseline="0" dirty="0" err="1">
                          <a:latin typeface="Times New Roman" panose="02020603050405020304" pitchFamily="18" charset="0"/>
                          <a:ea typeface="宋体" panose="02010600030101010101" pitchFamily="2" charset="-122"/>
                        </a:rPr>
                        <a:t>ASCⅡ</a:t>
                      </a:r>
                      <a:endParaRPr lang="zh-CN" altLang="en-US" sz="1600" baseline="0" dirty="0">
                        <a:latin typeface="Times New Roman" panose="02020603050405020304" pitchFamily="18" charset="0"/>
                        <a:ea typeface="宋体" panose="02010600030101010101" pitchFamily="2" charset="-122"/>
                      </a:endParaRPr>
                    </a:p>
                  </a:txBody>
                  <a:tcPr/>
                </a:tc>
                <a:tc>
                  <a:txBody>
                    <a:bodyPr/>
                    <a:lstStyle/>
                    <a:p>
                      <a:pPr algn="ctr"/>
                      <a:r>
                        <a:rPr lang="en-US" altLang="zh-CN" sz="1600" baseline="0" dirty="0">
                          <a:latin typeface="Times New Roman" panose="02020603050405020304" pitchFamily="18" charset="0"/>
                          <a:ea typeface="宋体" panose="02010600030101010101" pitchFamily="2" charset="-122"/>
                        </a:rPr>
                        <a:t>1</a:t>
                      </a:r>
                      <a:r>
                        <a:rPr lang="zh-CN" altLang="en-US" sz="1600" baseline="0" dirty="0">
                          <a:latin typeface="Times New Roman" panose="02020603050405020304" pitchFamily="18" charset="0"/>
                          <a:ea typeface="宋体" panose="02010600030101010101" pitchFamily="2" charset="-122"/>
                        </a:rPr>
                        <a:t>字节</a:t>
                      </a:r>
                    </a:p>
                  </a:txBody>
                  <a:tcPr anchor="ctr"/>
                </a:tc>
                <a:tc>
                  <a:txBody>
                    <a:bodyPr/>
                    <a:lstStyle/>
                    <a:p>
                      <a:pPr algn="ctr"/>
                      <a:r>
                        <a:rPr lang="zh-CN" altLang="en-US" sz="1600" baseline="0" dirty="0">
                          <a:solidFill>
                            <a:srgbClr val="FF0000"/>
                          </a:solidFill>
                          <a:latin typeface="Times New Roman" panose="02020603050405020304" pitchFamily="18" charset="0"/>
                          <a:ea typeface="宋体" panose="02010600030101010101" pitchFamily="2" charset="-122"/>
                        </a:rPr>
                        <a:t>不支持</a:t>
                      </a:r>
                    </a:p>
                  </a:txBody>
                  <a:tcPr anchor="ctr"/>
                </a:tc>
                <a:tc>
                  <a:txBody>
                    <a:bodyPr/>
                    <a:lstStyle/>
                    <a:p>
                      <a:pPr algn="ctr"/>
                      <a:r>
                        <a:rPr lang="zh-CN" altLang="en-US" sz="1400" baseline="0" dirty="0">
                          <a:latin typeface="Times New Roman" panose="02020603050405020304" pitchFamily="18" charset="0"/>
                          <a:ea typeface="宋体" panose="02010600030101010101" pitchFamily="2" charset="-122"/>
                        </a:rPr>
                        <a:t>美国</a:t>
                      </a:r>
                    </a:p>
                  </a:txBody>
                  <a:tcPr anchor="ctr"/>
                </a:tc>
                <a:extLst>
                  <a:ext uri="{0D108BD9-81ED-4DB2-BD59-A6C34878D82A}">
                    <a16:rowId xmlns:a16="http://schemas.microsoft.com/office/drawing/2014/main" val="3409738646"/>
                  </a:ext>
                </a:extLst>
              </a:tr>
              <a:tr h="325522">
                <a:tc>
                  <a:txBody>
                    <a:bodyPr/>
                    <a:lstStyle/>
                    <a:p>
                      <a:r>
                        <a:rPr lang="en-US" altLang="zh-CN" sz="1600" baseline="0" dirty="0">
                          <a:latin typeface="Times New Roman" panose="02020603050405020304" pitchFamily="18" charset="0"/>
                          <a:ea typeface="宋体" panose="02010600030101010101" pitchFamily="2" charset="-122"/>
                        </a:rPr>
                        <a:t>GB2312</a:t>
                      </a:r>
                      <a:endParaRPr lang="zh-CN" altLang="en-US" sz="1600" baseline="0" dirty="0">
                        <a:latin typeface="Times New Roman" panose="02020603050405020304" pitchFamily="18" charset="0"/>
                        <a:ea typeface="宋体" panose="02010600030101010101" pitchFamily="2" charset="-122"/>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baseline="0" dirty="0">
                          <a:latin typeface="Times New Roman" panose="02020603050405020304" pitchFamily="18" charset="0"/>
                          <a:ea typeface="宋体" panose="02010600030101010101" pitchFamily="2" charset="-122"/>
                        </a:rPr>
                        <a:t>1</a:t>
                      </a:r>
                      <a:r>
                        <a:rPr lang="zh-CN" altLang="en-US" sz="1600" baseline="0" dirty="0">
                          <a:latin typeface="Times New Roman" panose="02020603050405020304" pitchFamily="18" charset="0"/>
                          <a:ea typeface="宋体" panose="02010600030101010101" pitchFamily="2" charset="-122"/>
                        </a:rPr>
                        <a:t>字节</a:t>
                      </a:r>
                    </a:p>
                  </a:txBody>
                  <a:tcPr anchor="ctr"/>
                </a:tc>
                <a:tc>
                  <a:txBody>
                    <a:bodyPr/>
                    <a:lstStyle/>
                    <a:p>
                      <a:pPr algn="ctr"/>
                      <a:r>
                        <a:rPr lang="en-US" altLang="zh-CN" sz="1600" baseline="0" dirty="0">
                          <a:latin typeface="Times New Roman" panose="02020603050405020304" pitchFamily="18" charset="0"/>
                          <a:ea typeface="宋体" panose="02010600030101010101" pitchFamily="2" charset="-122"/>
                        </a:rPr>
                        <a:t>2</a:t>
                      </a:r>
                      <a:r>
                        <a:rPr lang="zh-CN" altLang="en-US" sz="1600" baseline="0" dirty="0">
                          <a:latin typeface="Times New Roman" panose="02020603050405020304" pitchFamily="18" charset="0"/>
                          <a:ea typeface="宋体" panose="02010600030101010101" pitchFamily="2" charset="-122"/>
                        </a:rPr>
                        <a:t>字节</a:t>
                      </a:r>
                    </a:p>
                  </a:txBody>
                  <a:tcPr anchor="ctr"/>
                </a:tc>
                <a:tc>
                  <a:txBody>
                    <a:bodyPr/>
                    <a:lstStyle/>
                    <a:p>
                      <a:pPr algn="ctr"/>
                      <a:r>
                        <a:rPr lang="zh-CN" altLang="en-US" sz="1400" baseline="0" dirty="0">
                          <a:latin typeface="Times New Roman" panose="02020603050405020304" pitchFamily="18" charset="0"/>
                          <a:ea typeface="宋体" panose="02010600030101010101" pitchFamily="2" charset="-122"/>
                        </a:rPr>
                        <a:t>中国</a:t>
                      </a:r>
                    </a:p>
                  </a:txBody>
                  <a:tcPr anchor="ctr"/>
                </a:tc>
                <a:extLst>
                  <a:ext uri="{0D108BD9-81ED-4DB2-BD59-A6C34878D82A}">
                    <a16:rowId xmlns:a16="http://schemas.microsoft.com/office/drawing/2014/main" val="3793743121"/>
                  </a:ext>
                </a:extLst>
              </a:tr>
              <a:tr h="325522">
                <a:tc>
                  <a:txBody>
                    <a:bodyPr/>
                    <a:lstStyle/>
                    <a:p>
                      <a:r>
                        <a:rPr lang="en-US" altLang="zh-CN" sz="1600" baseline="0" dirty="0">
                          <a:latin typeface="Times New Roman" panose="02020603050405020304" pitchFamily="18" charset="0"/>
                          <a:ea typeface="宋体" panose="02010600030101010101" pitchFamily="2" charset="-122"/>
                        </a:rPr>
                        <a:t>GBK</a:t>
                      </a:r>
                      <a:endParaRPr lang="zh-CN" altLang="en-US" sz="1600" baseline="0" dirty="0">
                        <a:latin typeface="Times New Roman" panose="02020603050405020304" pitchFamily="18" charset="0"/>
                        <a:ea typeface="宋体" panose="02010600030101010101" pitchFamily="2" charset="-122"/>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baseline="0" dirty="0">
                          <a:latin typeface="Times New Roman" panose="02020603050405020304" pitchFamily="18" charset="0"/>
                          <a:ea typeface="宋体" panose="02010600030101010101" pitchFamily="2" charset="-122"/>
                        </a:rPr>
                        <a:t>1</a:t>
                      </a:r>
                      <a:r>
                        <a:rPr lang="zh-CN" altLang="en-US" sz="1600" baseline="0" dirty="0">
                          <a:latin typeface="Times New Roman" panose="02020603050405020304" pitchFamily="18" charset="0"/>
                          <a:ea typeface="宋体" panose="02010600030101010101" pitchFamily="2" charset="-122"/>
                        </a:rPr>
                        <a:t>字节</a:t>
                      </a:r>
                    </a:p>
                  </a:txBody>
                  <a:tcPr anchor="ctr"/>
                </a:tc>
                <a:tc>
                  <a:txBody>
                    <a:bodyPr/>
                    <a:lstStyle/>
                    <a:p>
                      <a:pPr algn="ctr"/>
                      <a:r>
                        <a:rPr lang="en-US" altLang="zh-CN" sz="1600" baseline="0" dirty="0">
                          <a:latin typeface="Times New Roman" panose="02020603050405020304" pitchFamily="18" charset="0"/>
                          <a:ea typeface="宋体" panose="02010600030101010101" pitchFamily="2" charset="-122"/>
                        </a:rPr>
                        <a:t>2</a:t>
                      </a:r>
                      <a:r>
                        <a:rPr lang="zh-CN" altLang="en-US" sz="1600" baseline="0" dirty="0">
                          <a:latin typeface="Times New Roman" panose="02020603050405020304" pitchFamily="18" charset="0"/>
                          <a:ea typeface="宋体" panose="02010600030101010101" pitchFamily="2" charset="-122"/>
                        </a:rPr>
                        <a:t>字节</a:t>
                      </a:r>
                    </a:p>
                  </a:txBody>
                  <a:tcPr anchor="ctr"/>
                </a:tc>
                <a:tc>
                  <a:txBody>
                    <a:bodyPr/>
                    <a:lstStyle/>
                    <a:p>
                      <a:pPr algn="ctr"/>
                      <a:r>
                        <a:rPr lang="zh-CN" altLang="en-US" sz="1400" baseline="0" dirty="0">
                          <a:latin typeface="Times New Roman" panose="02020603050405020304" pitchFamily="18" charset="0"/>
                          <a:ea typeface="宋体" panose="02010600030101010101" pitchFamily="2" charset="-122"/>
                        </a:rPr>
                        <a:t>扩展</a:t>
                      </a:r>
                      <a:r>
                        <a:rPr lang="en-US" altLang="zh-CN" sz="1400" baseline="0" dirty="0">
                          <a:latin typeface="Times New Roman" panose="02020603050405020304" pitchFamily="18" charset="0"/>
                          <a:ea typeface="宋体" panose="02010600030101010101" pitchFamily="2" charset="-122"/>
                        </a:rPr>
                        <a:t>GB2312</a:t>
                      </a:r>
                      <a:endParaRPr lang="zh-CN" altLang="en-US" sz="1400" baseline="0" dirty="0">
                        <a:latin typeface="Times New Roman" panose="02020603050405020304" pitchFamily="18" charset="0"/>
                        <a:ea typeface="宋体" panose="02010600030101010101" pitchFamily="2" charset="-122"/>
                      </a:endParaRPr>
                    </a:p>
                  </a:txBody>
                  <a:tcPr anchor="ctr"/>
                </a:tc>
                <a:extLst>
                  <a:ext uri="{0D108BD9-81ED-4DB2-BD59-A6C34878D82A}">
                    <a16:rowId xmlns:a16="http://schemas.microsoft.com/office/drawing/2014/main" val="4260999269"/>
                  </a:ext>
                </a:extLst>
              </a:tr>
              <a:tr h="325522">
                <a:tc>
                  <a:txBody>
                    <a:bodyPr/>
                    <a:lstStyle/>
                    <a:p>
                      <a:r>
                        <a:rPr lang="en-US" altLang="zh-CN" sz="1600" baseline="0" dirty="0">
                          <a:latin typeface="Times New Roman" panose="02020603050405020304" pitchFamily="18" charset="0"/>
                          <a:ea typeface="宋体" panose="02010600030101010101" pitchFamily="2" charset="-122"/>
                        </a:rPr>
                        <a:t>CP936</a:t>
                      </a:r>
                      <a:endParaRPr lang="zh-CN" altLang="en-US" sz="1600" baseline="0" dirty="0">
                        <a:latin typeface="Times New Roman" panose="02020603050405020304" pitchFamily="18" charset="0"/>
                        <a:ea typeface="宋体" panose="02010600030101010101" pitchFamily="2" charset="-122"/>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baseline="0" dirty="0">
                          <a:latin typeface="Times New Roman" panose="02020603050405020304" pitchFamily="18" charset="0"/>
                          <a:ea typeface="宋体" panose="02010600030101010101" pitchFamily="2" charset="-122"/>
                        </a:rPr>
                        <a:t>1</a:t>
                      </a:r>
                      <a:r>
                        <a:rPr lang="zh-CN" altLang="en-US" sz="1600" baseline="0" dirty="0">
                          <a:latin typeface="Times New Roman" panose="02020603050405020304" pitchFamily="18" charset="0"/>
                          <a:ea typeface="宋体" panose="02010600030101010101" pitchFamily="2" charset="-122"/>
                        </a:rPr>
                        <a:t>字节</a:t>
                      </a:r>
                    </a:p>
                  </a:txBody>
                  <a:tcPr anchor="ctr"/>
                </a:tc>
                <a:tc>
                  <a:txBody>
                    <a:bodyPr/>
                    <a:lstStyle/>
                    <a:p>
                      <a:pPr algn="ctr"/>
                      <a:r>
                        <a:rPr lang="en-US" altLang="zh-CN" sz="1600" baseline="0" dirty="0">
                          <a:latin typeface="Times New Roman" panose="02020603050405020304" pitchFamily="18" charset="0"/>
                          <a:ea typeface="宋体" panose="02010600030101010101" pitchFamily="2" charset="-122"/>
                        </a:rPr>
                        <a:t>2</a:t>
                      </a:r>
                      <a:r>
                        <a:rPr lang="zh-CN" altLang="en-US" sz="1600" baseline="0" dirty="0">
                          <a:latin typeface="Times New Roman" panose="02020603050405020304" pitchFamily="18" charset="0"/>
                          <a:ea typeface="宋体" panose="02010600030101010101" pitchFamily="2" charset="-122"/>
                        </a:rPr>
                        <a:t>字节</a:t>
                      </a:r>
                    </a:p>
                  </a:txBody>
                  <a:tcPr anchor="ctr"/>
                </a:tc>
                <a:tc>
                  <a:txBody>
                    <a:bodyPr/>
                    <a:lstStyle/>
                    <a:p>
                      <a:pPr algn="ctr"/>
                      <a:r>
                        <a:rPr lang="zh-CN" altLang="en-US" sz="1400" baseline="0" dirty="0">
                          <a:latin typeface="Times New Roman" panose="02020603050405020304" pitchFamily="18" charset="0"/>
                          <a:ea typeface="宋体" panose="02010600030101010101" pitchFamily="2" charset="-122"/>
                        </a:rPr>
                        <a:t>微软以</a:t>
                      </a:r>
                      <a:r>
                        <a:rPr lang="en-US" altLang="zh-CN" sz="1400" baseline="0" dirty="0">
                          <a:latin typeface="Times New Roman" panose="02020603050405020304" pitchFamily="18" charset="0"/>
                          <a:ea typeface="宋体" panose="02010600030101010101" pitchFamily="2" charset="-122"/>
                        </a:rPr>
                        <a:t>GBK</a:t>
                      </a:r>
                      <a:endParaRPr lang="zh-CN" altLang="en-US" sz="1400" baseline="0" dirty="0">
                        <a:latin typeface="Times New Roman" panose="02020603050405020304" pitchFamily="18" charset="0"/>
                        <a:ea typeface="宋体" panose="02010600030101010101" pitchFamily="2" charset="-122"/>
                      </a:endParaRPr>
                    </a:p>
                  </a:txBody>
                  <a:tcPr anchor="ctr"/>
                </a:tc>
                <a:extLst>
                  <a:ext uri="{0D108BD9-81ED-4DB2-BD59-A6C34878D82A}">
                    <a16:rowId xmlns:a16="http://schemas.microsoft.com/office/drawing/2014/main" val="1038076281"/>
                  </a:ext>
                </a:extLst>
              </a:tr>
              <a:tr h="325522">
                <a:tc>
                  <a:txBody>
                    <a:bodyPr/>
                    <a:lstStyle/>
                    <a:p>
                      <a:r>
                        <a:rPr lang="en-US" altLang="zh-CN" sz="1600" baseline="0" dirty="0">
                          <a:latin typeface="Times New Roman" panose="02020603050405020304" pitchFamily="18" charset="0"/>
                          <a:ea typeface="宋体" panose="02010600030101010101" pitchFamily="2" charset="-122"/>
                        </a:rPr>
                        <a:t>UTF-8</a:t>
                      </a:r>
                      <a:endParaRPr lang="zh-CN" altLang="en-US" sz="1600" baseline="0" dirty="0">
                        <a:latin typeface="Times New Roman" panose="02020603050405020304" pitchFamily="18" charset="0"/>
                        <a:ea typeface="宋体" panose="02010600030101010101" pitchFamily="2" charset="-122"/>
                      </a:endParaRPr>
                    </a:p>
                  </a:txBody>
                  <a:tcPr/>
                </a:tc>
                <a:tc>
                  <a:txBody>
                    <a:bodyPr/>
                    <a:lstStyle/>
                    <a:p>
                      <a:pPr algn="ctr"/>
                      <a:r>
                        <a:rPr lang="en-US" altLang="zh-CN" sz="1600" baseline="0" dirty="0">
                          <a:latin typeface="Times New Roman" panose="02020603050405020304" pitchFamily="18" charset="0"/>
                          <a:ea typeface="宋体" panose="02010600030101010101" pitchFamily="2" charset="-122"/>
                        </a:rPr>
                        <a:t>1</a:t>
                      </a:r>
                      <a:r>
                        <a:rPr lang="zh-CN" altLang="en-US" sz="1600" baseline="0" dirty="0">
                          <a:latin typeface="Times New Roman" panose="02020603050405020304" pitchFamily="18" charset="0"/>
                          <a:ea typeface="宋体" panose="02010600030101010101" pitchFamily="2" charset="-122"/>
                        </a:rPr>
                        <a:t>字节</a:t>
                      </a:r>
                    </a:p>
                  </a:txBody>
                  <a:tcPr anchor="ctr"/>
                </a:tc>
                <a:tc>
                  <a:txBody>
                    <a:bodyPr/>
                    <a:lstStyle/>
                    <a:p>
                      <a:pPr algn="ctr"/>
                      <a:r>
                        <a:rPr lang="en-US" altLang="zh-CN" sz="1600" baseline="0" dirty="0">
                          <a:latin typeface="Times New Roman" panose="02020603050405020304" pitchFamily="18" charset="0"/>
                          <a:ea typeface="宋体" panose="02010600030101010101" pitchFamily="2" charset="-122"/>
                        </a:rPr>
                        <a:t>3</a:t>
                      </a:r>
                      <a:r>
                        <a:rPr lang="zh-CN" altLang="en-US" sz="1600" baseline="0" dirty="0">
                          <a:latin typeface="Times New Roman" panose="02020603050405020304" pitchFamily="18" charset="0"/>
                          <a:ea typeface="宋体" panose="02010600030101010101" pitchFamily="2" charset="-122"/>
                        </a:rPr>
                        <a:t>字节</a:t>
                      </a:r>
                    </a:p>
                  </a:txBody>
                  <a:tcPr anchor="ctr"/>
                </a:tc>
                <a:tc>
                  <a:txBody>
                    <a:bodyPr/>
                    <a:lstStyle/>
                    <a:p>
                      <a:pPr algn="ctr"/>
                      <a:r>
                        <a:rPr lang="en-US" altLang="zh-CN" sz="1400" baseline="0" dirty="0">
                          <a:latin typeface="Times New Roman" panose="02020603050405020304" pitchFamily="18" charset="0"/>
                          <a:ea typeface="宋体" panose="02010600030101010101" pitchFamily="2" charset="-122"/>
                        </a:rPr>
                        <a:t>Unicode </a:t>
                      </a:r>
                      <a:r>
                        <a:rPr lang="zh-CN" altLang="en-US" sz="1400" baseline="0" dirty="0">
                          <a:latin typeface="Times New Roman" panose="02020603050405020304" pitchFamily="18" charset="0"/>
                          <a:ea typeface="宋体" panose="02010600030101010101" pitchFamily="2" charset="-122"/>
                        </a:rPr>
                        <a:t>变长的模式</a:t>
                      </a:r>
                    </a:p>
                  </a:txBody>
                  <a:tcPr anchor="ctr"/>
                </a:tc>
                <a:extLst>
                  <a:ext uri="{0D108BD9-81ED-4DB2-BD59-A6C34878D82A}">
                    <a16:rowId xmlns:a16="http://schemas.microsoft.com/office/drawing/2014/main" val="2784037259"/>
                  </a:ext>
                </a:extLst>
              </a:tr>
              <a:tr h="454839">
                <a:tc>
                  <a:txBody>
                    <a:bodyPr/>
                    <a:lstStyle/>
                    <a:p>
                      <a:r>
                        <a:rPr lang="en-US" altLang="zh-CN" sz="1600" baseline="0" dirty="0">
                          <a:latin typeface="Times New Roman" panose="02020603050405020304" pitchFamily="18" charset="0"/>
                          <a:ea typeface="宋体" panose="02010600030101010101" pitchFamily="2" charset="-122"/>
                        </a:rPr>
                        <a:t>Unicode</a:t>
                      </a:r>
                      <a:endParaRPr lang="zh-CN" altLang="en-US" sz="1600" baseline="0" dirty="0">
                        <a:latin typeface="Times New Roman" panose="02020603050405020304" pitchFamily="18" charset="0"/>
                        <a:ea typeface="宋体" panose="02010600030101010101" pitchFamily="2" charset="-122"/>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baseline="0" dirty="0">
                          <a:latin typeface="Times New Roman" panose="02020603050405020304" pitchFamily="18" charset="0"/>
                          <a:ea typeface="宋体" panose="02010600030101010101" pitchFamily="2" charset="-122"/>
                        </a:rPr>
                        <a:t>1</a:t>
                      </a:r>
                      <a:r>
                        <a:rPr lang="zh-CN" altLang="en-US" sz="1600" baseline="0" dirty="0">
                          <a:latin typeface="Times New Roman" panose="02020603050405020304" pitchFamily="18" charset="0"/>
                          <a:ea typeface="宋体" panose="02010600030101010101" pitchFamily="2" charset="-122"/>
                        </a:rPr>
                        <a:t>字节</a:t>
                      </a:r>
                    </a:p>
                  </a:txBody>
                  <a:tcPr anchor="ctr"/>
                </a:tc>
                <a:tc>
                  <a:txBody>
                    <a:bodyPr/>
                    <a:lstStyle/>
                    <a:p>
                      <a:pPr algn="ctr"/>
                      <a:r>
                        <a:rPr lang="en-US" altLang="zh-CN" sz="1600" baseline="0" dirty="0">
                          <a:latin typeface="Times New Roman" panose="02020603050405020304" pitchFamily="18" charset="0"/>
                          <a:ea typeface="宋体" panose="02010600030101010101" pitchFamily="2" charset="-122"/>
                        </a:rPr>
                        <a:t>2</a:t>
                      </a:r>
                      <a:r>
                        <a:rPr lang="zh-CN" altLang="en-US" sz="1600" baseline="0" dirty="0">
                          <a:latin typeface="Times New Roman" panose="02020603050405020304" pitchFamily="18" charset="0"/>
                          <a:ea typeface="宋体" panose="02010600030101010101" pitchFamily="2" charset="-122"/>
                        </a:rPr>
                        <a:t>字节</a:t>
                      </a:r>
                    </a:p>
                  </a:txBody>
                  <a:tcPr anchor="ctr"/>
                </a:tc>
                <a:tc>
                  <a:txBody>
                    <a:bodyPr/>
                    <a:lstStyle/>
                    <a:p>
                      <a:pPr algn="ctr"/>
                      <a:r>
                        <a:rPr lang="zh-CN" altLang="en-US" sz="1400" kern="1200" baseline="0" dirty="0">
                          <a:solidFill>
                            <a:schemeClr val="dk1"/>
                          </a:solidFill>
                          <a:latin typeface="Times New Roman" panose="02020603050405020304" pitchFamily="18" charset="0"/>
                          <a:ea typeface="宋体" panose="02010600030101010101" pitchFamily="2" charset="-122"/>
                          <a:cs typeface="+mn-cs"/>
                        </a:rPr>
                        <a:t>常见：</a:t>
                      </a:r>
                      <a:r>
                        <a:rPr lang="en-US" altLang="zh-CN" sz="1400" kern="1200" baseline="0" dirty="0">
                          <a:solidFill>
                            <a:schemeClr val="dk1"/>
                          </a:solidFill>
                          <a:latin typeface="Times New Roman" panose="02020603050405020304" pitchFamily="18" charset="0"/>
                          <a:ea typeface="宋体" panose="02010600030101010101" pitchFamily="2" charset="-122"/>
                          <a:cs typeface="+mn-cs"/>
                        </a:rPr>
                        <a:t>UCS-16</a:t>
                      </a:r>
                      <a:r>
                        <a:rPr lang="zh-CN" altLang="en-US" sz="1400" kern="1200" baseline="0" dirty="0">
                          <a:solidFill>
                            <a:schemeClr val="dk1"/>
                          </a:solidFill>
                          <a:latin typeface="Times New Roman" panose="02020603050405020304" pitchFamily="18" charset="0"/>
                          <a:ea typeface="宋体" panose="02010600030101010101" pitchFamily="2" charset="-122"/>
                          <a:cs typeface="+mn-cs"/>
                        </a:rPr>
                        <a:t>编码，等长</a:t>
                      </a:r>
                      <a:endParaRPr lang="en-US" altLang="zh-CN" sz="1400" kern="1200" baseline="0" dirty="0">
                        <a:solidFill>
                          <a:schemeClr val="dk1"/>
                        </a:solidFill>
                        <a:latin typeface="Times New Roman" panose="02020603050405020304" pitchFamily="18" charset="0"/>
                        <a:ea typeface="宋体" panose="02010600030101010101" pitchFamily="2" charset="-122"/>
                        <a:cs typeface="+mn-cs"/>
                      </a:endParaRPr>
                    </a:p>
                    <a:p>
                      <a:pPr algn="ctr"/>
                      <a:r>
                        <a:rPr lang="zh-CN" altLang="en-US" sz="1400" kern="1200" baseline="0" dirty="0">
                          <a:solidFill>
                            <a:schemeClr val="dk1"/>
                          </a:solidFill>
                          <a:latin typeface="Times New Roman" panose="02020603050405020304" pitchFamily="18" charset="0"/>
                          <a:ea typeface="宋体" panose="02010600030101010101" pitchFamily="2" charset="-122"/>
                          <a:cs typeface="+mn-cs"/>
                        </a:rPr>
                        <a:t>存储、传输不划算</a:t>
                      </a:r>
                    </a:p>
                  </a:txBody>
                  <a:tcPr anchor="ctr"/>
                </a:tc>
                <a:extLst>
                  <a:ext uri="{0D108BD9-81ED-4DB2-BD59-A6C34878D82A}">
                    <a16:rowId xmlns:a16="http://schemas.microsoft.com/office/drawing/2014/main" val="2051044373"/>
                  </a:ext>
                </a:extLst>
              </a:tr>
            </a:tbl>
          </a:graphicData>
        </a:graphic>
      </p:graphicFrame>
      <p:sp>
        <p:nvSpPr>
          <p:cNvPr id="4" name="灯片编号占位符 3">
            <a:extLst>
              <a:ext uri="{FF2B5EF4-FFF2-40B4-BE49-F238E27FC236}">
                <a16:creationId xmlns:a16="http://schemas.microsoft.com/office/drawing/2014/main" id="{058FB869-2B43-4F79-A759-B0D0D6A019AF}"/>
              </a:ext>
            </a:extLst>
          </p:cNvPr>
          <p:cNvSpPr>
            <a:spLocks noGrp="1"/>
          </p:cNvSpPr>
          <p:nvPr>
            <p:ph type="sldNum" sz="quarter" idx="4"/>
          </p:nvPr>
        </p:nvSpPr>
        <p:spPr/>
        <p:txBody>
          <a:bodyPr/>
          <a:lstStyle/>
          <a:p>
            <a:pPr>
              <a:defRPr/>
            </a:pPr>
            <a:fld id="{6EA7BA5E-4115-4796-A8C9-4698036AB88B}" type="slidenum">
              <a:rPr lang="zh-CN" altLang="en-US" smtClean="0"/>
              <a:pPr>
                <a:defRPr/>
              </a:pPr>
              <a:t>36</a:t>
            </a:fld>
            <a:endParaRPr lang="zh-CN" altLang="en-US" dirty="0"/>
          </a:p>
        </p:txBody>
      </p:sp>
      <p:pic>
        <p:nvPicPr>
          <p:cNvPr id="7" name="图片 6">
            <a:extLst>
              <a:ext uri="{FF2B5EF4-FFF2-40B4-BE49-F238E27FC236}">
                <a16:creationId xmlns:a16="http://schemas.microsoft.com/office/drawing/2014/main" id="{1C81A6ED-554C-4536-8F08-C23F083D01E5}"/>
              </a:ext>
            </a:extLst>
          </p:cNvPr>
          <p:cNvPicPr>
            <a:picLocks noChangeAspect="1"/>
          </p:cNvPicPr>
          <p:nvPr/>
        </p:nvPicPr>
        <p:blipFill>
          <a:blip r:embed="rId3"/>
          <a:stretch>
            <a:fillRect/>
          </a:stretch>
        </p:blipFill>
        <p:spPr>
          <a:xfrm>
            <a:off x="683568" y="5157192"/>
            <a:ext cx="5551251" cy="841653"/>
          </a:xfrm>
          <a:prstGeom prst="rect">
            <a:avLst/>
          </a:prstGeom>
        </p:spPr>
      </p:pic>
      <p:pic>
        <p:nvPicPr>
          <p:cNvPr id="11266" name="Picture 2" descr="rw-file-utf-8">
            <a:extLst>
              <a:ext uri="{FF2B5EF4-FFF2-40B4-BE49-F238E27FC236}">
                <a16:creationId xmlns:a16="http://schemas.microsoft.com/office/drawing/2014/main" id="{E2ED54C1-117E-4379-B1D7-BA319FA6D8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57912" y="3923424"/>
            <a:ext cx="2924175" cy="2647950"/>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7">
            <a:extLst>
              <a:ext uri="{FF2B5EF4-FFF2-40B4-BE49-F238E27FC236}">
                <a16:creationId xmlns:a16="http://schemas.microsoft.com/office/drawing/2014/main" id="{088D5CA6-0689-411A-9143-FACC75D048EA}"/>
              </a:ext>
            </a:extLst>
          </p:cNvPr>
          <p:cNvSpPr txBox="1"/>
          <p:nvPr/>
        </p:nvSpPr>
        <p:spPr>
          <a:xfrm>
            <a:off x="8363634" y="4015929"/>
            <a:ext cx="646331" cy="369332"/>
          </a:xfrm>
          <a:prstGeom prst="rect">
            <a:avLst/>
          </a:prstGeom>
          <a:solidFill>
            <a:srgbClr val="FF0000"/>
          </a:solidFill>
        </p:spPr>
        <p:txBody>
          <a:bodyPr wrap="none" rtlCol="0">
            <a:spAutoFit/>
          </a:bodyPr>
          <a:lstStyle/>
          <a:p>
            <a:r>
              <a:rPr lang="zh-CN" altLang="en-US" dirty="0"/>
              <a:t>内存</a:t>
            </a:r>
          </a:p>
        </p:txBody>
      </p:sp>
      <p:grpSp>
        <p:nvGrpSpPr>
          <p:cNvPr id="10" name="组合 114">
            <a:extLst>
              <a:ext uri="{FF2B5EF4-FFF2-40B4-BE49-F238E27FC236}">
                <a16:creationId xmlns:a16="http://schemas.microsoft.com/office/drawing/2014/main" id="{48867CB2-D278-4C3B-B8A6-E30CFBD548B1}"/>
              </a:ext>
            </a:extLst>
          </p:cNvPr>
          <p:cNvGrpSpPr/>
          <p:nvPr/>
        </p:nvGrpSpPr>
        <p:grpSpPr>
          <a:xfrm>
            <a:off x="-540568" y="116632"/>
            <a:ext cx="6225040" cy="662730"/>
            <a:chOff x="-198275" y="3380765"/>
            <a:chExt cx="6225040" cy="662730"/>
          </a:xfrm>
        </p:grpSpPr>
        <p:grpSp>
          <p:nvGrpSpPr>
            <p:cNvPr id="11" name="组合 105">
              <a:extLst>
                <a:ext uri="{FF2B5EF4-FFF2-40B4-BE49-F238E27FC236}">
                  <a16:creationId xmlns:a16="http://schemas.microsoft.com/office/drawing/2014/main" id="{D47CD0CE-CBC5-467A-8124-B4611A05FAA8}"/>
                </a:ext>
              </a:extLst>
            </p:cNvPr>
            <p:cNvGrpSpPr/>
            <p:nvPr/>
          </p:nvGrpSpPr>
          <p:grpSpPr>
            <a:xfrm>
              <a:off x="-198275" y="3380765"/>
              <a:ext cx="6225040" cy="662730"/>
              <a:chOff x="-198275" y="3380765"/>
              <a:chExt cx="6225040" cy="662730"/>
            </a:xfrm>
          </p:grpSpPr>
          <p:sp>
            <p:nvSpPr>
              <p:cNvPr id="13" name="Freeform 5">
                <a:extLst>
                  <a:ext uri="{FF2B5EF4-FFF2-40B4-BE49-F238E27FC236}">
                    <a16:creationId xmlns:a16="http://schemas.microsoft.com/office/drawing/2014/main" id="{68B80E7F-3FA1-4D01-8299-8F8A3ADBDB19}"/>
                  </a:ext>
                </a:extLst>
              </p:cNvPr>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4" name="TextBox 6">
                <a:extLst>
                  <a:ext uri="{FF2B5EF4-FFF2-40B4-BE49-F238E27FC236}">
                    <a16:creationId xmlns:a16="http://schemas.microsoft.com/office/drawing/2014/main" id="{951A66E4-31E9-42F2-B563-39F0E5B2DA12}"/>
                  </a:ext>
                </a:extLst>
              </p:cNvPr>
              <p:cNvSpPr txBox="1">
                <a:spLocks noChangeArrowheads="1"/>
              </p:cNvSpPr>
              <p:nvPr/>
            </p:nvSpPr>
            <p:spPr bwMode="auto">
              <a:xfrm>
                <a:off x="-198275"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solidFill>
                      <a:srgbClr val="FFC000"/>
                    </a:solidFill>
                    <a:latin typeface="Times New Roman" pitchFamily="18" charset="0"/>
                    <a:ea typeface="黑体" pitchFamily="49" charset="-122"/>
                  </a:rPr>
                  <a:t>4.1 </a:t>
                </a:r>
                <a:r>
                  <a:rPr lang="zh-CN" altLang="en-US" sz="3600" b="1" dirty="0">
                    <a:solidFill>
                      <a:srgbClr val="FFC000"/>
                    </a:solidFill>
                    <a:latin typeface="Times New Roman" pitchFamily="18" charset="0"/>
                    <a:ea typeface="黑体" pitchFamily="49" charset="-122"/>
                  </a:rPr>
                  <a:t>字符串</a:t>
                </a:r>
                <a:endParaRPr lang="zh-CN" altLang="en-US" sz="3600" b="1" dirty="0">
                  <a:solidFill>
                    <a:srgbClr val="FFC000"/>
                  </a:solidFill>
                  <a:latin typeface="黑体" pitchFamily="49" charset="-122"/>
                  <a:ea typeface="黑体" pitchFamily="49" charset="-122"/>
                </a:endParaRPr>
              </a:p>
            </p:txBody>
          </p:sp>
        </p:grpSp>
        <p:pic>
          <p:nvPicPr>
            <p:cNvPr id="12" name="图片 11" descr="12.jpg">
              <a:extLst>
                <a:ext uri="{FF2B5EF4-FFF2-40B4-BE49-F238E27FC236}">
                  <a16:creationId xmlns:a16="http://schemas.microsoft.com/office/drawing/2014/main" id="{6719B2FC-377D-47AA-AB50-FDCA3F3920C4}"/>
                </a:ext>
              </a:extLst>
            </p:cNvPr>
            <p:cNvPicPr>
              <a:picLocks noChangeAspect="1"/>
            </p:cNvPicPr>
            <p:nvPr/>
          </p:nvPicPr>
          <p:blipFill>
            <a:blip r:embed="rId5" cstate="print"/>
            <a:stretch>
              <a:fillRect/>
            </a:stretch>
          </p:blipFill>
          <p:spPr>
            <a:xfrm>
              <a:off x="1115929" y="3530600"/>
              <a:ext cx="446172" cy="431048"/>
            </a:xfrm>
            <a:prstGeom prst="rect">
              <a:avLst/>
            </a:prstGeom>
          </p:spPr>
        </p:pic>
      </p:grpSp>
    </p:spTree>
    <p:extLst>
      <p:ext uri="{BB962C8B-B14F-4D97-AF65-F5344CB8AC3E}">
        <p14:creationId xmlns:p14="http://schemas.microsoft.com/office/powerpoint/2010/main" val="100626480"/>
      </p:ext>
    </p:extLst>
  </p:cSld>
  <p:clrMapOvr>
    <a:masterClrMapping/>
  </p:clrMapOvr>
  <p:transition spd="slow" advClick="0">
    <p:pull dir="d"/>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141BA4F-C8D7-4E2C-8D53-BA1772AC1BE2}"/>
              </a:ext>
            </a:extLst>
          </p:cNvPr>
          <p:cNvSpPr>
            <a:spLocks noGrp="1"/>
          </p:cNvSpPr>
          <p:nvPr>
            <p:ph idx="1"/>
          </p:nvPr>
        </p:nvSpPr>
        <p:spPr/>
        <p:txBody>
          <a:bodyPr/>
          <a:lstStyle/>
          <a:p>
            <a:endParaRPr lang="zh-CN" altLang="en-US"/>
          </a:p>
        </p:txBody>
      </p:sp>
      <p:sp>
        <p:nvSpPr>
          <p:cNvPr id="4" name="灯片编号占位符 3">
            <a:extLst>
              <a:ext uri="{FF2B5EF4-FFF2-40B4-BE49-F238E27FC236}">
                <a16:creationId xmlns:a16="http://schemas.microsoft.com/office/drawing/2014/main" id="{9A58C766-E66B-4543-8709-2EE6B88302D4}"/>
              </a:ext>
            </a:extLst>
          </p:cNvPr>
          <p:cNvSpPr>
            <a:spLocks noGrp="1"/>
          </p:cNvSpPr>
          <p:nvPr>
            <p:ph type="sldNum" sz="quarter" idx="4"/>
          </p:nvPr>
        </p:nvSpPr>
        <p:spPr/>
        <p:txBody>
          <a:bodyPr/>
          <a:lstStyle/>
          <a:p>
            <a:pPr>
              <a:defRPr/>
            </a:pPr>
            <a:fld id="{6EA7BA5E-4115-4796-A8C9-4698036AB88B}" type="slidenum">
              <a:rPr lang="zh-CN" altLang="en-US" smtClean="0"/>
              <a:pPr>
                <a:defRPr/>
              </a:pPr>
              <a:t>37</a:t>
            </a:fld>
            <a:endParaRPr lang="zh-CN" altLang="en-US" dirty="0"/>
          </a:p>
        </p:txBody>
      </p:sp>
      <p:grpSp>
        <p:nvGrpSpPr>
          <p:cNvPr id="14" name="组合 114">
            <a:extLst>
              <a:ext uri="{FF2B5EF4-FFF2-40B4-BE49-F238E27FC236}">
                <a16:creationId xmlns:a16="http://schemas.microsoft.com/office/drawing/2014/main" id="{948B8533-EC23-4790-A9AC-E08CECD8E183}"/>
              </a:ext>
            </a:extLst>
          </p:cNvPr>
          <p:cNvGrpSpPr/>
          <p:nvPr/>
        </p:nvGrpSpPr>
        <p:grpSpPr>
          <a:xfrm>
            <a:off x="-540568" y="116632"/>
            <a:ext cx="6225040" cy="662730"/>
            <a:chOff x="-198275" y="3380765"/>
            <a:chExt cx="6225040" cy="662730"/>
          </a:xfrm>
        </p:grpSpPr>
        <p:grpSp>
          <p:nvGrpSpPr>
            <p:cNvPr id="15" name="组合 105">
              <a:extLst>
                <a:ext uri="{FF2B5EF4-FFF2-40B4-BE49-F238E27FC236}">
                  <a16:creationId xmlns:a16="http://schemas.microsoft.com/office/drawing/2014/main" id="{FE5360EB-2CE9-469C-B5FC-5ED9C0834006}"/>
                </a:ext>
              </a:extLst>
            </p:cNvPr>
            <p:cNvGrpSpPr/>
            <p:nvPr/>
          </p:nvGrpSpPr>
          <p:grpSpPr>
            <a:xfrm>
              <a:off x="-198275" y="3380765"/>
              <a:ext cx="6225040" cy="662730"/>
              <a:chOff x="-198275" y="3380765"/>
              <a:chExt cx="6225040" cy="662730"/>
            </a:xfrm>
          </p:grpSpPr>
          <p:sp>
            <p:nvSpPr>
              <p:cNvPr id="17" name="Freeform 5">
                <a:extLst>
                  <a:ext uri="{FF2B5EF4-FFF2-40B4-BE49-F238E27FC236}">
                    <a16:creationId xmlns:a16="http://schemas.microsoft.com/office/drawing/2014/main" id="{01BA3695-21C2-474C-A6C1-2162822D4BE3}"/>
                  </a:ext>
                </a:extLst>
              </p:cNvPr>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8" name="TextBox 6">
                <a:extLst>
                  <a:ext uri="{FF2B5EF4-FFF2-40B4-BE49-F238E27FC236}">
                    <a16:creationId xmlns:a16="http://schemas.microsoft.com/office/drawing/2014/main" id="{5854F394-BF5D-4C15-BA91-0D9C1D846EB0}"/>
                  </a:ext>
                </a:extLst>
              </p:cNvPr>
              <p:cNvSpPr txBox="1">
                <a:spLocks noChangeArrowheads="1"/>
              </p:cNvSpPr>
              <p:nvPr/>
            </p:nvSpPr>
            <p:spPr bwMode="auto">
              <a:xfrm>
                <a:off x="-198275"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solidFill>
                      <a:srgbClr val="FFC000"/>
                    </a:solidFill>
                    <a:latin typeface="Times New Roman" pitchFamily="18" charset="0"/>
                    <a:ea typeface="黑体" pitchFamily="49" charset="-122"/>
                  </a:rPr>
                  <a:t>4.1 </a:t>
                </a:r>
                <a:r>
                  <a:rPr lang="zh-CN" altLang="en-US" sz="3600" b="1" dirty="0">
                    <a:solidFill>
                      <a:srgbClr val="FFC000"/>
                    </a:solidFill>
                    <a:latin typeface="Times New Roman" pitchFamily="18" charset="0"/>
                    <a:ea typeface="黑体" pitchFamily="49" charset="-122"/>
                  </a:rPr>
                  <a:t>字符串</a:t>
                </a:r>
                <a:endParaRPr lang="zh-CN" altLang="en-US" sz="3600" b="1" dirty="0">
                  <a:solidFill>
                    <a:srgbClr val="FFC000"/>
                  </a:solidFill>
                  <a:latin typeface="黑体" pitchFamily="49" charset="-122"/>
                  <a:ea typeface="黑体" pitchFamily="49" charset="-122"/>
                </a:endParaRPr>
              </a:p>
            </p:txBody>
          </p:sp>
        </p:grpSp>
        <p:pic>
          <p:nvPicPr>
            <p:cNvPr id="16" name="图片 15" descr="12.jpg">
              <a:extLst>
                <a:ext uri="{FF2B5EF4-FFF2-40B4-BE49-F238E27FC236}">
                  <a16:creationId xmlns:a16="http://schemas.microsoft.com/office/drawing/2014/main" id="{42710EE4-41D0-4D94-9466-AB542B47EB8A}"/>
                </a:ext>
              </a:extLst>
            </p:cNvPr>
            <p:cNvPicPr>
              <a:picLocks noChangeAspect="1"/>
            </p:cNvPicPr>
            <p:nvPr/>
          </p:nvPicPr>
          <p:blipFill>
            <a:blip r:embed="rId2" cstate="print"/>
            <a:stretch>
              <a:fillRect/>
            </a:stretch>
          </p:blipFill>
          <p:spPr>
            <a:xfrm>
              <a:off x="1115929" y="3530600"/>
              <a:ext cx="446172" cy="431048"/>
            </a:xfrm>
            <a:prstGeom prst="rect">
              <a:avLst/>
            </a:prstGeom>
          </p:spPr>
        </p:pic>
      </p:grpSp>
      <p:sp>
        <p:nvSpPr>
          <p:cNvPr id="21" name="文本框 20">
            <a:extLst>
              <a:ext uri="{FF2B5EF4-FFF2-40B4-BE49-F238E27FC236}">
                <a16:creationId xmlns:a16="http://schemas.microsoft.com/office/drawing/2014/main" id="{CF2F57AC-9C88-442A-BFD2-6DE206D9E9BA}"/>
              </a:ext>
            </a:extLst>
          </p:cNvPr>
          <p:cNvSpPr txBox="1"/>
          <p:nvPr/>
        </p:nvSpPr>
        <p:spPr>
          <a:xfrm>
            <a:off x="251520" y="972479"/>
            <a:ext cx="8892480" cy="1384995"/>
          </a:xfrm>
          <a:prstGeom prst="rect">
            <a:avLst/>
          </a:prstGeom>
          <a:solidFill>
            <a:schemeClr val="accent3">
              <a:lumMod val="40000"/>
              <a:lumOff val="60000"/>
            </a:schemeClr>
          </a:solidFill>
        </p:spPr>
        <p:txBody>
          <a:bodyPr wrap="square">
            <a:spAutoFit/>
          </a:bodyPr>
          <a:lstStyle/>
          <a:p>
            <a:r>
              <a:rPr lang="zh-CN" altLang="en-US" sz="1400" dirty="0">
                <a:latin typeface="Times New Roman" panose="02020603050405020304" pitchFamily="18" charset="0"/>
              </a:rPr>
              <a:t>语法：</a:t>
            </a:r>
            <a:endParaRPr lang="en-US" altLang="zh-CN" sz="1400" dirty="0">
              <a:latin typeface="Times New Roman" panose="02020603050405020304" pitchFamily="18" charset="0"/>
            </a:endParaRPr>
          </a:p>
          <a:p>
            <a:r>
              <a:rPr lang="en-US" altLang="zh-CN" sz="1400" dirty="0">
                <a:latin typeface="Times New Roman" panose="02020603050405020304" pitchFamily="18" charset="0"/>
              </a:rPr>
              <a:t>    </a:t>
            </a:r>
            <a:r>
              <a:rPr lang="zh-CN" altLang="en-US" sz="1400" dirty="0">
                <a:latin typeface="Times New Roman" panose="02020603050405020304" pitchFamily="18" charset="0"/>
              </a:rPr>
              <a:t>str.encode(encoding=‘UTF-8’,errors=‘strict’) </a:t>
            </a:r>
            <a:r>
              <a:rPr lang="zh-CN" altLang="en-US" sz="1400" b="0" i="0" dirty="0">
                <a:solidFill>
                  <a:srgbClr val="333333"/>
                </a:solidFill>
                <a:effectLst/>
                <a:latin typeface="Helvetica Neue"/>
              </a:rPr>
              <a:t>以指定的编码格式编码字符串</a:t>
            </a:r>
            <a:endParaRPr lang="en-US" altLang="zh-CN" sz="1400" b="0" i="0" dirty="0">
              <a:solidFill>
                <a:srgbClr val="333333"/>
              </a:solidFill>
              <a:effectLst/>
              <a:latin typeface="Helvetica Neue"/>
            </a:endParaRPr>
          </a:p>
          <a:p>
            <a:r>
              <a:rPr lang="en-US" altLang="zh-CN" sz="1400" b="0" i="0" dirty="0">
                <a:solidFill>
                  <a:srgbClr val="333333"/>
                </a:solidFill>
                <a:effectLst/>
                <a:latin typeface="Times New Roman" panose="02020603050405020304" pitchFamily="18" charset="0"/>
              </a:rPr>
              <a:t>    </a:t>
            </a:r>
            <a:r>
              <a:rPr lang="en-US" altLang="zh-CN" sz="1400" b="0" i="0" dirty="0" err="1">
                <a:solidFill>
                  <a:srgbClr val="333333"/>
                </a:solidFill>
                <a:effectLst/>
                <a:latin typeface="Times New Roman" panose="02020603050405020304" pitchFamily="18" charset="0"/>
              </a:rPr>
              <a:t>bytes.decode</a:t>
            </a:r>
            <a:r>
              <a:rPr lang="en-US" altLang="zh-CN" sz="1400" b="0" i="0" dirty="0">
                <a:solidFill>
                  <a:srgbClr val="333333"/>
                </a:solidFill>
                <a:effectLst/>
                <a:latin typeface="Times New Roman" panose="02020603050405020304" pitchFamily="18" charset="0"/>
              </a:rPr>
              <a:t>(encoding="utf-8", errors="strict")        </a:t>
            </a:r>
            <a:r>
              <a:rPr lang="zh-CN" altLang="en-US" sz="1400" b="0" i="0" dirty="0">
                <a:solidFill>
                  <a:srgbClr val="333333"/>
                </a:solidFill>
                <a:effectLst/>
                <a:latin typeface="Times New Roman" panose="02020603050405020304" pitchFamily="18" charset="0"/>
              </a:rPr>
              <a:t>以指定的编码格式解码 </a:t>
            </a:r>
            <a:r>
              <a:rPr lang="en-US" altLang="zh-CN" sz="1400" b="0" i="0" dirty="0">
                <a:solidFill>
                  <a:srgbClr val="333333"/>
                </a:solidFill>
                <a:effectLst/>
                <a:latin typeface="Times New Roman" panose="02020603050405020304" pitchFamily="18" charset="0"/>
              </a:rPr>
              <a:t>bytes </a:t>
            </a:r>
            <a:r>
              <a:rPr lang="zh-CN" altLang="en-US" sz="1400" b="0" i="0" dirty="0">
                <a:solidFill>
                  <a:srgbClr val="333333"/>
                </a:solidFill>
                <a:effectLst/>
                <a:latin typeface="Times New Roman" panose="02020603050405020304" pitchFamily="18" charset="0"/>
              </a:rPr>
              <a:t>对象。默认编码为 </a:t>
            </a:r>
            <a:r>
              <a:rPr lang="en-US" altLang="zh-CN" sz="1400" b="0" i="0" dirty="0">
                <a:solidFill>
                  <a:srgbClr val="333333"/>
                </a:solidFill>
                <a:effectLst/>
                <a:latin typeface="Times New Roman" panose="02020603050405020304" pitchFamily="18" charset="0"/>
              </a:rPr>
              <a:t>'utf-8’</a:t>
            </a:r>
            <a:endParaRPr lang="en-US" altLang="zh-CN" sz="1400" dirty="0">
              <a:latin typeface="Times New Roman" panose="02020603050405020304" pitchFamily="18" charset="0"/>
            </a:endParaRPr>
          </a:p>
          <a:p>
            <a:pPr marL="285750" indent="-285750">
              <a:buFont typeface="Arial" panose="020B0604020202020204" pitchFamily="34" charset="0"/>
              <a:buChar char="•"/>
            </a:pPr>
            <a:r>
              <a:rPr lang="en-US" altLang="zh-CN" sz="1400" dirty="0">
                <a:latin typeface="Times New Roman" panose="02020603050405020304" pitchFamily="18" charset="0"/>
              </a:rPr>
              <a:t>encoding -- </a:t>
            </a:r>
            <a:r>
              <a:rPr lang="zh-CN" altLang="en-US" sz="1400" dirty="0">
                <a:latin typeface="Times New Roman" panose="02020603050405020304" pitchFamily="18" charset="0"/>
              </a:rPr>
              <a:t>要使用的编码，如</a:t>
            </a:r>
            <a:r>
              <a:rPr lang="en-US" altLang="zh-CN" sz="1400" dirty="0">
                <a:latin typeface="Times New Roman" panose="02020603050405020304" pitchFamily="18" charset="0"/>
              </a:rPr>
              <a:t>: UTF-8</a:t>
            </a:r>
            <a:r>
              <a:rPr lang="zh-CN" altLang="en-US" sz="1400" dirty="0">
                <a:latin typeface="Times New Roman" panose="02020603050405020304" pitchFamily="18" charset="0"/>
              </a:rPr>
              <a:t>。</a:t>
            </a:r>
          </a:p>
          <a:p>
            <a:pPr marL="285750" indent="-285750">
              <a:buFont typeface="Arial" panose="020B0604020202020204" pitchFamily="34" charset="0"/>
              <a:buChar char="•"/>
            </a:pPr>
            <a:r>
              <a:rPr lang="en-US" altLang="zh-CN" sz="1400" dirty="0">
                <a:latin typeface="Times New Roman" panose="02020603050405020304" pitchFamily="18" charset="0"/>
              </a:rPr>
              <a:t>errors -- </a:t>
            </a:r>
            <a:r>
              <a:rPr lang="zh-CN" altLang="en-US" sz="1400" dirty="0">
                <a:latin typeface="Times New Roman" panose="02020603050405020304" pitchFamily="18" charset="0"/>
              </a:rPr>
              <a:t>设置不同错误的处理方案。默认为 </a:t>
            </a:r>
            <a:r>
              <a:rPr lang="en-US" altLang="zh-CN" sz="1400" dirty="0">
                <a:latin typeface="Times New Roman" panose="02020603050405020304" pitchFamily="18" charset="0"/>
              </a:rPr>
              <a:t>'strict',</a:t>
            </a:r>
            <a:r>
              <a:rPr lang="zh-CN" altLang="en-US" sz="1400" dirty="0">
                <a:latin typeface="Times New Roman" panose="02020603050405020304" pitchFamily="18" charset="0"/>
              </a:rPr>
              <a:t>意为编码错误引起一个</a:t>
            </a:r>
            <a:r>
              <a:rPr lang="en-US" altLang="zh-CN" sz="1400" dirty="0" err="1">
                <a:latin typeface="Times New Roman" panose="02020603050405020304" pitchFamily="18" charset="0"/>
              </a:rPr>
              <a:t>UnicodeError</a:t>
            </a:r>
            <a:r>
              <a:rPr lang="zh-CN" altLang="en-US" sz="1400" dirty="0">
                <a:latin typeface="Times New Roman" panose="02020603050405020304" pitchFamily="18" charset="0"/>
              </a:rPr>
              <a:t>。 其他可能得值有 </a:t>
            </a:r>
            <a:r>
              <a:rPr lang="en-US" altLang="zh-CN" sz="1400" dirty="0">
                <a:latin typeface="Times New Roman" panose="02020603050405020304" pitchFamily="18" charset="0"/>
              </a:rPr>
              <a:t>'ignore', 'replace', '</a:t>
            </a:r>
            <a:r>
              <a:rPr lang="en-US" altLang="zh-CN" sz="1400" dirty="0" err="1">
                <a:latin typeface="Times New Roman" panose="02020603050405020304" pitchFamily="18" charset="0"/>
              </a:rPr>
              <a:t>xmlcharrefreplace</a:t>
            </a:r>
            <a:r>
              <a:rPr lang="en-US" altLang="zh-CN" sz="1400" dirty="0">
                <a:latin typeface="Times New Roman" panose="02020603050405020304" pitchFamily="18" charset="0"/>
              </a:rPr>
              <a:t>', '</a:t>
            </a:r>
            <a:r>
              <a:rPr lang="en-US" altLang="zh-CN" sz="1400" dirty="0" err="1">
                <a:latin typeface="Times New Roman" panose="02020603050405020304" pitchFamily="18" charset="0"/>
              </a:rPr>
              <a:t>backslashreplace</a:t>
            </a:r>
            <a:r>
              <a:rPr lang="en-US" altLang="zh-CN" sz="1400" dirty="0">
                <a:latin typeface="Times New Roman" panose="02020603050405020304" pitchFamily="18" charset="0"/>
              </a:rPr>
              <a:t>' </a:t>
            </a:r>
            <a:r>
              <a:rPr lang="zh-CN" altLang="en-US" sz="1400" dirty="0">
                <a:latin typeface="Times New Roman" panose="02020603050405020304" pitchFamily="18" charset="0"/>
              </a:rPr>
              <a:t>以及通过 </a:t>
            </a:r>
            <a:r>
              <a:rPr lang="en-US" altLang="zh-CN" sz="1400" dirty="0" err="1">
                <a:latin typeface="Times New Roman" panose="02020603050405020304" pitchFamily="18" charset="0"/>
              </a:rPr>
              <a:t>codecs.register_error</a:t>
            </a:r>
            <a:r>
              <a:rPr lang="en-US" altLang="zh-CN" sz="1400" dirty="0">
                <a:latin typeface="Times New Roman" panose="02020603050405020304" pitchFamily="18" charset="0"/>
              </a:rPr>
              <a:t>() </a:t>
            </a:r>
            <a:r>
              <a:rPr lang="zh-CN" altLang="en-US" sz="1400" dirty="0">
                <a:latin typeface="Times New Roman" panose="02020603050405020304" pitchFamily="18" charset="0"/>
              </a:rPr>
              <a:t>注册的任何值。</a:t>
            </a:r>
          </a:p>
        </p:txBody>
      </p:sp>
      <p:pic>
        <p:nvPicPr>
          <p:cNvPr id="27" name="图片 26">
            <a:extLst>
              <a:ext uri="{FF2B5EF4-FFF2-40B4-BE49-F238E27FC236}">
                <a16:creationId xmlns:a16="http://schemas.microsoft.com/office/drawing/2014/main" id="{16799D1D-A1E4-4421-A9A3-E0502AF9BB08}"/>
              </a:ext>
            </a:extLst>
          </p:cNvPr>
          <p:cNvPicPr>
            <a:picLocks noChangeAspect="1"/>
          </p:cNvPicPr>
          <p:nvPr/>
        </p:nvPicPr>
        <p:blipFill>
          <a:blip r:embed="rId3"/>
          <a:stretch>
            <a:fillRect/>
          </a:stretch>
        </p:blipFill>
        <p:spPr>
          <a:xfrm>
            <a:off x="217701" y="2355689"/>
            <a:ext cx="7657590" cy="4235843"/>
          </a:xfrm>
          <a:prstGeom prst="rect">
            <a:avLst/>
          </a:prstGeom>
        </p:spPr>
      </p:pic>
    </p:spTree>
    <p:extLst>
      <p:ext uri="{BB962C8B-B14F-4D97-AF65-F5344CB8AC3E}">
        <p14:creationId xmlns:p14="http://schemas.microsoft.com/office/powerpoint/2010/main" val="2410859906"/>
      </p:ext>
    </p:extLst>
  </p:cSld>
  <p:clrMapOvr>
    <a:masterClrMapping/>
  </p:clrMapOvr>
  <p:transition spd="slow" advClick="0">
    <p:pull dir="d"/>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1594" y="1431940"/>
            <a:ext cx="8324215" cy="5021396"/>
          </a:xfrm>
        </p:spPr>
        <p:txBody>
          <a:bodyPr/>
          <a:lstStyle/>
          <a:p>
            <a:pPr>
              <a:spcBef>
                <a:spcPts val="600"/>
              </a:spcBef>
              <a:buClr>
                <a:srgbClr val="FF0000"/>
              </a:buClr>
              <a:buFont typeface="Wingdings" panose="05000000000000000000" charset="0"/>
              <a:buChar char=""/>
            </a:pPr>
            <a:r>
              <a:rPr lang="en-US" sz="1800" noProof="1"/>
              <a:t>Pytho标准库zlib中提供的compress()和decompress()函数可以用于</a:t>
            </a:r>
            <a:r>
              <a:rPr lang="zh-CN" altLang="en-US" sz="1800" noProof="1">
                <a:solidFill>
                  <a:srgbClr val="FF0000"/>
                </a:solidFill>
              </a:rPr>
              <a:t>字节串</a:t>
            </a:r>
            <a:r>
              <a:rPr lang="en-US" sz="1800" noProof="1">
                <a:solidFill>
                  <a:srgbClr val="FF0000"/>
                </a:solidFill>
              </a:rPr>
              <a:t>的压缩和解压缩</a:t>
            </a:r>
            <a:r>
              <a:rPr lang="en-US" sz="1800" noProof="1"/>
              <a:t>。</a:t>
            </a:r>
          </a:p>
          <a:p>
            <a:pPr marL="0" indent="0">
              <a:buNone/>
            </a:pPr>
            <a:endParaRPr lang="en-US" sz="1200" noProof="1"/>
          </a:p>
          <a:p>
            <a:pPr marL="0" indent="0">
              <a:buNone/>
            </a:pPr>
            <a:r>
              <a:rPr lang="en-US" sz="1600" noProof="1">
                <a:latin typeface="Consolas" panose="020B0609020204030204" charset="0"/>
              </a:rPr>
              <a:t>&gt;&gt;&gt; import zlib</a:t>
            </a:r>
          </a:p>
          <a:p>
            <a:pPr marL="0" indent="0">
              <a:buNone/>
            </a:pPr>
            <a:r>
              <a:rPr lang="en-US" sz="1600" noProof="1">
                <a:latin typeface="Consolas" panose="020B0609020204030204" charset="0"/>
              </a:rPr>
              <a:t>&gt;&gt;&gt; x = 'Python程序设计系列图书，董付国编著，清华大学出版社'.encode()</a:t>
            </a:r>
          </a:p>
          <a:p>
            <a:pPr marL="0" indent="0">
              <a:buNone/>
            </a:pPr>
            <a:r>
              <a:rPr lang="en-US" sz="1600" noProof="1">
                <a:latin typeface="Consolas" panose="020B0609020204030204" charset="0"/>
              </a:rPr>
              <a:t>&gt;&gt;&gt; len(x)</a:t>
            </a:r>
          </a:p>
          <a:p>
            <a:pPr marL="0" indent="0">
              <a:buNone/>
            </a:pPr>
            <a:r>
              <a:rPr lang="en-US" sz="1600" noProof="1">
                <a:solidFill>
                  <a:srgbClr val="0000FF"/>
                </a:solidFill>
                <a:latin typeface="Consolas" panose="020B0609020204030204" charset="0"/>
              </a:rPr>
              <a:t>72</a:t>
            </a:r>
          </a:p>
          <a:p>
            <a:pPr marL="0" indent="0">
              <a:buNone/>
            </a:pPr>
            <a:r>
              <a:rPr lang="en-US" sz="1600" noProof="1">
                <a:latin typeface="Consolas" panose="020B0609020204030204" charset="0"/>
              </a:rPr>
              <a:t>&gt;&gt;&gt; y = zlib.compress(x)</a:t>
            </a:r>
          </a:p>
          <a:p>
            <a:pPr marL="0" indent="0">
              <a:buNone/>
            </a:pPr>
            <a:r>
              <a:rPr lang="en-US" sz="1600" noProof="1">
                <a:latin typeface="Consolas" panose="020B0609020204030204" charset="0"/>
              </a:rPr>
              <a:t>&gt;&gt;&gt; len(y)                           #对于重复度比较小的信息，压缩比小</a:t>
            </a:r>
          </a:p>
          <a:p>
            <a:pPr marL="0" indent="0">
              <a:buNone/>
            </a:pPr>
            <a:r>
              <a:rPr lang="en-US" sz="1600" noProof="1">
                <a:solidFill>
                  <a:srgbClr val="0000FF"/>
                </a:solidFill>
                <a:latin typeface="Consolas" panose="020B0609020204030204" charset="0"/>
              </a:rPr>
              <a:t>83</a:t>
            </a:r>
          </a:p>
          <a:p>
            <a:pPr marL="0" indent="0">
              <a:buNone/>
            </a:pPr>
            <a:r>
              <a:rPr lang="en-US" sz="1600" noProof="1">
                <a:latin typeface="Consolas" panose="020B0609020204030204" charset="0"/>
              </a:rPr>
              <a:t>&gt;&gt;&gt; x = ('Python系列图书'*3).encode()</a:t>
            </a:r>
          </a:p>
          <a:p>
            <a:pPr marL="0" indent="0">
              <a:buNone/>
            </a:pPr>
            <a:r>
              <a:rPr lang="en-US" sz="1600" noProof="1">
                <a:latin typeface="Consolas" panose="020B0609020204030204" charset="0"/>
              </a:rPr>
              <a:t>&gt;&gt;&gt; len(x)</a:t>
            </a:r>
          </a:p>
          <a:p>
            <a:pPr marL="0" indent="0">
              <a:buNone/>
            </a:pPr>
            <a:r>
              <a:rPr lang="en-US" sz="1600" noProof="1">
                <a:solidFill>
                  <a:srgbClr val="0000FF"/>
                </a:solidFill>
                <a:latin typeface="Consolas" panose="020B0609020204030204" charset="0"/>
              </a:rPr>
              <a:t>54</a:t>
            </a:r>
          </a:p>
          <a:p>
            <a:pPr marL="0" indent="0">
              <a:buNone/>
            </a:pPr>
            <a:r>
              <a:rPr lang="pl-PL" sz="1600" noProof="1">
                <a:latin typeface="Consolas" panose="020B0609020204030204" charset="0"/>
              </a:rPr>
              <a:t>&gt;&gt;&gt; w=zlib.compress(x)</a:t>
            </a:r>
          </a:p>
          <a:p>
            <a:pPr marL="0" indent="0">
              <a:buNone/>
            </a:pPr>
            <a:r>
              <a:rPr lang="pl-PL" sz="1600" noProof="1">
                <a:latin typeface="Consolas" panose="020B0609020204030204" charset="0"/>
              </a:rPr>
              <a:t>&gt;&gt;&gt; len(w)</a:t>
            </a:r>
          </a:p>
          <a:p>
            <a:pPr marL="0" indent="0">
              <a:buNone/>
            </a:pPr>
            <a:r>
              <a:rPr lang="pl-PL" sz="1600" noProof="1">
                <a:solidFill>
                  <a:srgbClr val="0000FF"/>
                </a:solidFill>
                <a:latin typeface="Consolas" panose="020B0609020204030204" charset="0"/>
              </a:rPr>
              <a:t>30</a:t>
            </a:r>
            <a:endParaRPr lang="en-US" sz="1600" noProof="1">
              <a:solidFill>
                <a:srgbClr val="0000FF"/>
              </a:solidFill>
              <a:latin typeface="Consolas" panose="020B0609020204030204" charset="0"/>
            </a:endParaRPr>
          </a:p>
          <a:p>
            <a:pPr marL="0" indent="0">
              <a:buNone/>
            </a:pPr>
            <a:endParaRPr lang="en-US" sz="1600" noProof="1">
              <a:solidFill>
                <a:srgbClr val="0000FF"/>
              </a:solidFill>
              <a:latin typeface="Consolas" panose="020B0609020204030204" charset="0"/>
            </a:endParaRPr>
          </a:p>
          <a:p>
            <a:pPr marL="0" indent="0">
              <a:buNone/>
            </a:pPr>
            <a:endParaRPr lang="en-US" sz="1600" noProof="1">
              <a:solidFill>
                <a:srgbClr val="0000FF"/>
              </a:solidFill>
              <a:latin typeface="Consolas" panose="020B0609020204030204" charset="0"/>
            </a:endParaRPr>
          </a:p>
        </p:txBody>
      </p:sp>
      <p:sp>
        <p:nvSpPr>
          <p:cNvPr id="71683" name="Slide Number Placeholder 1"/>
          <p:cNvSpPr>
            <a:spLocks noGrp="1"/>
          </p:cNvSpPr>
          <p:nvPr>
            <p:ph type="sldNum" sz="quarter" idx="4294967295"/>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r"/>
            <a:fld id="{9A0DB2DC-4C9A-4742-B13C-FB6460FD3503}" type="slidenum">
              <a:rPr lang="zh-CN" altLang="en-US" sz="1050" dirty="0"/>
              <a:pPr algn="r"/>
              <a:t>38</a:t>
            </a:fld>
            <a:endParaRPr lang="zh-CN" altLang="en-US" sz="1050" dirty="0"/>
          </a:p>
        </p:txBody>
      </p:sp>
      <p:grpSp>
        <p:nvGrpSpPr>
          <p:cNvPr id="6" name="组合 114"/>
          <p:cNvGrpSpPr/>
          <p:nvPr/>
        </p:nvGrpSpPr>
        <p:grpSpPr>
          <a:xfrm>
            <a:off x="-540568" y="116632"/>
            <a:ext cx="6225040" cy="662730"/>
            <a:chOff x="-198275" y="3380765"/>
            <a:chExt cx="6225040" cy="662730"/>
          </a:xfrm>
        </p:grpSpPr>
        <p:grpSp>
          <p:nvGrpSpPr>
            <p:cNvPr id="7" name="组合 105"/>
            <p:cNvGrpSpPr/>
            <p:nvPr/>
          </p:nvGrpSpPr>
          <p:grpSpPr>
            <a:xfrm>
              <a:off x="-198275" y="3380765"/>
              <a:ext cx="6225040" cy="662730"/>
              <a:chOff x="-198275" y="3380765"/>
              <a:chExt cx="6225040" cy="662730"/>
            </a:xfrm>
          </p:grpSpPr>
          <p:sp>
            <p:nvSpPr>
              <p:cNvPr id="9"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0" name="TextBox 6"/>
              <p:cNvSpPr txBox="1">
                <a:spLocks noChangeArrowheads="1"/>
              </p:cNvSpPr>
              <p:nvPr/>
            </p:nvSpPr>
            <p:spPr bwMode="auto">
              <a:xfrm>
                <a:off x="-198275"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solidFill>
                      <a:srgbClr val="FFC000"/>
                    </a:solidFill>
                    <a:latin typeface="Times New Roman" pitchFamily="18" charset="0"/>
                    <a:ea typeface="黑体" pitchFamily="49" charset="-122"/>
                  </a:rPr>
                  <a:t>4.1 </a:t>
                </a:r>
                <a:r>
                  <a:rPr lang="zh-CN" altLang="en-US" sz="3600" b="1" dirty="0">
                    <a:solidFill>
                      <a:srgbClr val="FFC000"/>
                    </a:solidFill>
                    <a:latin typeface="Times New Roman" pitchFamily="18" charset="0"/>
                    <a:ea typeface="黑体" pitchFamily="49" charset="-122"/>
                  </a:rPr>
                  <a:t>字符串</a:t>
                </a:r>
                <a:endParaRPr lang="zh-CN" altLang="en-US" sz="3600" b="1" dirty="0">
                  <a:solidFill>
                    <a:srgbClr val="FFC000"/>
                  </a:solidFill>
                  <a:latin typeface="黑体" pitchFamily="49" charset="-122"/>
                  <a:ea typeface="黑体" pitchFamily="49" charset="-122"/>
                </a:endParaRPr>
              </a:p>
            </p:txBody>
          </p:sp>
        </p:grpSp>
        <p:pic>
          <p:nvPicPr>
            <p:cNvPr id="8" name="图片 7" descr="12.jpg"/>
            <p:cNvPicPr>
              <a:picLocks noChangeAspect="1"/>
            </p:cNvPicPr>
            <p:nvPr/>
          </p:nvPicPr>
          <p:blipFill>
            <a:blip r:embed="rId2" cstate="print"/>
            <a:stretch>
              <a:fillRect/>
            </a:stretch>
          </p:blipFill>
          <p:spPr>
            <a:xfrm>
              <a:off x="1115929" y="3530600"/>
              <a:ext cx="446172" cy="431048"/>
            </a:xfrm>
            <a:prstGeom prst="rect">
              <a:avLst/>
            </a:prstGeom>
          </p:spPr>
        </p:pic>
      </p:grpSp>
      <p:sp>
        <p:nvSpPr>
          <p:cNvPr id="11" name="文本框 10"/>
          <p:cNvSpPr txBox="1"/>
          <p:nvPr/>
        </p:nvSpPr>
        <p:spPr>
          <a:xfrm>
            <a:off x="323528" y="908720"/>
            <a:ext cx="5652628" cy="523220"/>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800" b="1" dirty="0">
                <a:latin typeface="Times New Roman" panose="02020603050405020304" pitchFamily="18" charset="0"/>
                <a:ea typeface="仿宋" panose="02010609060101010101" pitchFamily="49" charset="-122"/>
              </a:rPr>
              <a:t>4.1.4 </a:t>
            </a:r>
            <a:r>
              <a:rPr lang="zh-CN" altLang="en-US" sz="2800" b="1" dirty="0">
                <a:latin typeface="Times New Roman" panose="02020603050405020304" pitchFamily="18" charset="0"/>
                <a:ea typeface="仿宋" panose="02010609060101010101" pitchFamily="49" charset="-122"/>
              </a:rPr>
              <a:t>与字符串处理相关的标准库</a:t>
            </a:r>
            <a:endParaRPr lang="en-US" altLang="zh-CN" sz="2800" b="1" dirty="0">
              <a:ea typeface="仿宋" panose="02010609060101010101" pitchFamily="49" charset="-122"/>
            </a:endParaRPr>
          </a:p>
        </p:txBody>
      </p:sp>
      <p:pic>
        <p:nvPicPr>
          <p:cNvPr id="4" name="图片 3">
            <a:extLst>
              <a:ext uri="{FF2B5EF4-FFF2-40B4-BE49-F238E27FC236}">
                <a16:creationId xmlns:a16="http://schemas.microsoft.com/office/drawing/2014/main" id="{89E5C158-6718-4701-8918-587DB28BC9CD}"/>
              </a:ext>
            </a:extLst>
          </p:cNvPr>
          <p:cNvPicPr>
            <a:picLocks noChangeAspect="1"/>
          </p:cNvPicPr>
          <p:nvPr/>
        </p:nvPicPr>
        <p:blipFill>
          <a:blip r:embed="rId3"/>
          <a:stretch>
            <a:fillRect/>
          </a:stretch>
        </p:blipFill>
        <p:spPr>
          <a:xfrm>
            <a:off x="591594" y="1995953"/>
            <a:ext cx="7538273" cy="4464496"/>
          </a:xfrm>
          <a:prstGeom prst="rect">
            <a:avLst/>
          </a:prstGeom>
        </p:spPr>
      </p:pic>
    </p:spTree>
    <p:extLst>
      <p:ext uri="{BB962C8B-B14F-4D97-AF65-F5344CB8AC3E}">
        <p14:creationId xmlns:p14="http://schemas.microsoft.com/office/powerpoint/2010/main" val="35252011"/>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nodeType="clickEffect">
                                  <p:stCondLst>
                                    <p:cond delay="0"/>
                                  </p:stCondLst>
                                  <p:childTnLst>
                                    <p:set>
                                      <p:cBhvr>
                                        <p:cTn id="62" dur="1" fill="hold">
                                          <p:stCondLst>
                                            <p:cond delay="0"/>
                                          </p:stCondLst>
                                        </p:cTn>
                                        <p:tgtEl>
                                          <p:spTgt spid="4"/>
                                        </p:tgtEl>
                                        <p:attrNameLst>
                                          <p:attrName>style.visibility</p:attrName>
                                        </p:attrNameLst>
                                      </p:cBhvr>
                                      <p:to>
                                        <p:strVal val="visible"/>
                                      </p:to>
                                    </p:set>
                                    <p:anim calcmode="lin" valueType="num">
                                      <p:cBhvr additive="base">
                                        <p:cTn id="63" dur="500" fill="hold"/>
                                        <p:tgtEl>
                                          <p:spTgt spid="4"/>
                                        </p:tgtEl>
                                        <p:attrNameLst>
                                          <p:attrName>ppt_x</p:attrName>
                                        </p:attrNameLst>
                                      </p:cBhvr>
                                      <p:tavLst>
                                        <p:tav tm="0">
                                          <p:val>
                                            <p:strVal val="#ppt_x"/>
                                          </p:val>
                                        </p:tav>
                                        <p:tav tm="100000">
                                          <p:val>
                                            <p:strVal val="#ppt_x"/>
                                          </p:val>
                                        </p:tav>
                                      </p:tavLst>
                                    </p:anim>
                                    <p:anim calcmode="lin" valueType="num">
                                      <p:cBhvr additive="base">
                                        <p:cTn id="6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文本占位符 46082"/>
          <p:cNvSpPr>
            <a:spLocks noGrp="1"/>
          </p:cNvSpPr>
          <p:nvPr>
            <p:ph idx="1"/>
          </p:nvPr>
        </p:nvSpPr>
        <p:spPr>
          <a:xfrm>
            <a:off x="773636" y="1455207"/>
            <a:ext cx="8211820" cy="3395345"/>
          </a:xfrm>
        </p:spPr>
        <p:txBody>
          <a:bodyPr anchor="t"/>
          <a:lstStyle/>
          <a:p>
            <a:pPr>
              <a:spcBef>
                <a:spcPts val="600"/>
              </a:spcBef>
              <a:buClr>
                <a:srgbClr val="FF0000"/>
              </a:buClr>
              <a:buSzPct val="70000"/>
              <a:buFont typeface="Wingdings" panose="05000000000000000000" charset="0"/>
              <a:buChar char=""/>
            </a:pPr>
            <a:r>
              <a:rPr lang="en-US" altLang="zh-CN" sz="2200" b="1" dirty="0">
                <a:latin typeface="宋体" panose="02010600030101010101" pitchFamily="2" charset="-122"/>
              </a:rPr>
              <a:t>Python</a:t>
            </a:r>
            <a:r>
              <a:rPr lang="zh-CN" altLang="en-US" sz="2200" b="1" dirty="0">
                <a:latin typeface="宋体" panose="02010600030101010101" pitchFamily="2" charset="-122"/>
              </a:rPr>
              <a:t>标准库</a:t>
            </a:r>
            <a:r>
              <a:rPr lang="en-US" altLang="zh-CN" sz="2200" b="1" dirty="0">
                <a:latin typeface="宋体" panose="02010600030101010101" pitchFamily="2" charset="-122"/>
              </a:rPr>
              <a:t>string</a:t>
            </a:r>
            <a:r>
              <a:rPr lang="zh-CN" altLang="en-US" sz="2200" b="1" dirty="0">
                <a:latin typeface="宋体" panose="02010600030101010101" pitchFamily="2" charset="-122"/>
              </a:rPr>
              <a:t>中定义数字字符、标点符号、英文字母、大写字母、小写字母等常量。</a:t>
            </a:r>
            <a:endParaRPr lang="en-US" altLang="zh-CN" sz="2200" b="1" dirty="0">
              <a:latin typeface="宋体" panose="02010600030101010101" pitchFamily="2" charset="-122"/>
            </a:endParaRPr>
          </a:p>
          <a:p>
            <a:pPr>
              <a:spcBef>
                <a:spcPts val="600"/>
              </a:spcBef>
              <a:buClr>
                <a:srgbClr val="FF0000"/>
              </a:buClr>
              <a:buSzPct val="70000"/>
              <a:buFont typeface="Wingdings" panose="05000000000000000000" charset="0"/>
              <a:buChar char=""/>
            </a:pPr>
            <a:endParaRPr lang="zh-CN" altLang="en-US" sz="2200" b="1" dirty="0">
              <a:latin typeface="宋体" panose="02010600030101010101" pitchFamily="2" charset="-122"/>
            </a:endParaRPr>
          </a:p>
          <a:p>
            <a:pPr>
              <a:spcBef>
                <a:spcPct val="0"/>
              </a:spcBef>
              <a:buSzPct val="70000"/>
              <a:buNone/>
            </a:pPr>
            <a:r>
              <a:rPr lang="en-US" altLang="zh-CN" sz="1350" dirty="0">
                <a:latin typeface="Consolas" panose="020B0609020204030204" charset="0"/>
              </a:rPr>
              <a:t>&gt;&gt;&gt; import string</a:t>
            </a:r>
          </a:p>
          <a:p>
            <a:pPr>
              <a:spcBef>
                <a:spcPts val="600"/>
              </a:spcBef>
              <a:buSzPct val="70000"/>
              <a:buNone/>
            </a:pPr>
            <a:r>
              <a:rPr lang="en-US" altLang="zh-CN" sz="1350" dirty="0">
                <a:latin typeface="Consolas" panose="020B0609020204030204" charset="0"/>
              </a:rPr>
              <a:t>&gt;&gt;&gt; </a:t>
            </a:r>
            <a:r>
              <a:rPr lang="en-US" altLang="zh-CN" sz="1350" dirty="0" err="1">
                <a:latin typeface="Consolas" panose="020B0609020204030204" charset="0"/>
              </a:rPr>
              <a:t>string.digits</a:t>
            </a:r>
            <a:endParaRPr lang="en-US" altLang="zh-CN" sz="1350" dirty="0">
              <a:latin typeface="Consolas" panose="020B0609020204030204" charset="0"/>
            </a:endParaRPr>
          </a:p>
          <a:p>
            <a:pPr>
              <a:spcBef>
                <a:spcPts val="600"/>
              </a:spcBef>
              <a:buSzPct val="70000"/>
              <a:buNone/>
            </a:pPr>
            <a:r>
              <a:rPr lang="en-US" altLang="zh-CN" sz="1350" dirty="0">
                <a:solidFill>
                  <a:srgbClr val="0000FF"/>
                </a:solidFill>
                <a:latin typeface="Consolas" panose="020B0609020204030204" charset="0"/>
              </a:rPr>
              <a:t>'0123456789'</a:t>
            </a:r>
          </a:p>
          <a:p>
            <a:pPr>
              <a:spcBef>
                <a:spcPts val="600"/>
              </a:spcBef>
              <a:buSzPct val="70000"/>
              <a:buNone/>
            </a:pPr>
            <a:r>
              <a:rPr lang="en-US" altLang="zh-CN" sz="1350" dirty="0">
                <a:latin typeface="Consolas" panose="020B0609020204030204" charset="0"/>
              </a:rPr>
              <a:t>&gt;&gt;&gt; </a:t>
            </a:r>
            <a:r>
              <a:rPr lang="en-US" altLang="zh-CN" sz="1350" dirty="0" err="1">
                <a:latin typeface="Consolas" panose="020B0609020204030204" charset="0"/>
              </a:rPr>
              <a:t>string.punctuation</a:t>
            </a:r>
            <a:endParaRPr lang="en-US" altLang="zh-CN" sz="1350" dirty="0">
              <a:latin typeface="Consolas" panose="020B0609020204030204" charset="0"/>
            </a:endParaRPr>
          </a:p>
          <a:p>
            <a:pPr>
              <a:spcBef>
                <a:spcPts val="600"/>
              </a:spcBef>
              <a:buSzPct val="70000"/>
              <a:buNone/>
            </a:pPr>
            <a:r>
              <a:rPr lang="en-US" altLang="zh-CN" sz="1350" dirty="0">
                <a:solidFill>
                  <a:srgbClr val="0000FF"/>
                </a:solidFill>
                <a:latin typeface="Consolas" panose="020B0609020204030204" charset="0"/>
              </a:rPr>
              <a:t>'!"#$%&amp;\'()*+,-./:;&lt;=&gt;?@[\\]^_`{|}~'</a:t>
            </a:r>
          </a:p>
          <a:p>
            <a:pPr>
              <a:spcBef>
                <a:spcPts val="600"/>
              </a:spcBef>
              <a:buSzPct val="70000"/>
              <a:buNone/>
            </a:pPr>
            <a:r>
              <a:rPr lang="en-US" altLang="zh-CN" sz="1350" dirty="0">
                <a:latin typeface="Consolas" panose="020B0609020204030204" charset="0"/>
              </a:rPr>
              <a:t>&gt;&gt;&gt; </a:t>
            </a:r>
            <a:r>
              <a:rPr lang="en-US" altLang="zh-CN" sz="1350" dirty="0" err="1">
                <a:latin typeface="Consolas" panose="020B0609020204030204" charset="0"/>
              </a:rPr>
              <a:t>string.ascii_letters</a:t>
            </a:r>
            <a:endParaRPr lang="en-US" altLang="zh-CN" sz="1350" dirty="0">
              <a:latin typeface="Consolas" panose="020B0609020204030204" charset="0"/>
            </a:endParaRPr>
          </a:p>
          <a:p>
            <a:pPr>
              <a:spcBef>
                <a:spcPts val="600"/>
              </a:spcBef>
              <a:buSzPct val="70000"/>
              <a:buNone/>
            </a:pPr>
            <a:r>
              <a:rPr lang="en-US" altLang="zh-CN" sz="1350" dirty="0">
                <a:solidFill>
                  <a:srgbClr val="0000FF"/>
                </a:solidFill>
                <a:latin typeface="Consolas" panose="020B0609020204030204" charset="0"/>
              </a:rPr>
              <a:t>'</a:t>
            </a:r>
            <a:r>
              <a:rPr lang="en-US" altLang="zh-CN" sz="1350" dirty="0" err="1">
                <a:solidFill>
                  <a:srgbClr val="0000FF"/>
                </a:solidFill>
                <a:latin typeface="Consolas" panose="020B0609020204030204" charset="0"/>
              </a:rPr>
              <a:t>abcdefghijklmnopqrstuvwxyzABCDEFGHIJKLMNOPQRSTUVWXYZ</a:t>
            </a:r>
            <a:r>
              <a:rPr lang="en-US" altLang="zh-CN" sz="1350" dirty="0">
                <a:solidFill>
                  <a:srgbClr val="0000FF"/>
                </a:solidFill>
                <a:latin typeface="Consolas" panose="020B0609020204030204" charset="0"/>
              </a:rPr>
              <a:t>'</a:t>
            </a:r>
          </a:p>
          <a:p>
            <a:pPr>
              <a:spcBef>
                <a:spcPts val="600"/>
              </a:spcBef>
              <a:buSzPct val="70000"/>
              <a:buNone/>
            </a:pPr>
            <a:r>
              <a:rPr lang="en-US" altLang="zh-CN" sz="1350" dirty="0">
                <a:latin typeface="Consolas" panose="020B0609020204030204" charset="0"/>
              </a:rPr>
              <a:t>&gt;&gt;&gt; </a:t>
            </a:r>
            <a:r>
              <a:rPr lang="en-US" altLang="zh-CN" sz="1350" dirty="0" err="1">
                <a:latin typeface="Consolas" panose="020B0609020204030204" charset="0"/>
              </a:rPr>
              <a:t>string.ascii_lowercase</a:t>
            </a:r>
            <a:endParaRPr lang="en-US" altLang="zh-CN" sz="1350" dirty="0">
              <a:latin typeface="Consolas" panose="020B0609020204030204" charset="0"/>
            </a:endParaRPr>
          </a:p>
          <a:p>
            <a:pPr>
              <a:spcBef>
                <a:spcPts val="600"/>
              </a:spcBef>
              <a:buSzPct val="70000"/>
              <a:buNone/>
            </a:pPr>
            <a:r>
              <a:rPr lang="en-US" altLang="zh-CN" sz="1350" dirty="0">
                <a:solidFill>
                  <a:srgbClr val="0000FF"/>
                </a:solidFill>
                <a:latin typeface="Consolas" panose="020B0609020204030204" charset="0"/>
              </a:rPr>
              <a:t>'</a:t>
            </a:r>
            <a:r>
              <a:rPr lang="en-US" altLang="zh-CN" sz="1350" dirty="0" err="1">
                <a:solidFill>
                  <a:srgbClr val="0000FF"/>
                </a:solidFill>
                <a:latin typeface="Consolas" panose="020B0609020204030204" charset="0"/>
              </a:rPr>
              <a:t>abcdefghijklmnopqrstuvwxyz</a:t>
            </a:r>
            <a:r>
              <a:rPr lang="en-US" altLang="zh-CN" sz="1350" dirty="0">
                <a:solidFill>
                  <a:srgbClr val="0000FF"/>
                </a:solidFill>
                <a:latin typeface="Consolas" panose="020B0609020204030204" charset="0"/>
              </a:rPr>
              <a:t>'</a:t>
            </a:r>
          </a:p>
          <a:p>
            <a:pPr>
              <a:spcBef>
                <a:spcPts val="600"/>
              </a:spcBef>
              <a:buSzPct val="70000"/>
              <a:buNone/>
            </a:pPr>
            <a:r>
              <a:rPr lang="en-US" altLang="zh-CN" sz="1350" dirty="0">
                <a:latin typeface="Consolas" panose="020B0609020204030204" charset="0"/>
              </a:rPr>
              <a:t>&gt;&gt;&gt; </a:t>
            </a:r>
            <a:r>
              <a:rPr lang="en-US" altLang="zh-CN" sz="1350" dirty="0" err="1">
                <a:latin typeface="Consolas" panose="020B0609020204030204" charset="0"/>
              </a:rPr>
              <a:t>string.ascii_uppercase</a:t>
            </a:r>
            <a:endParaRPr lang="en-US" altLang="zh-CN" sz="1350" dirty="0">
              <a:latin typeface="Consolas" panose="020B0609020204030204" charset="0"/>
            </a:endParaRPr>
          </a:p>
          <a:p>
            <a:pPr>
              <a:spcBef>
                <a:spcPts val="600"/>
              </a:spcBef>
              <a:buSzPct val="70000"/>
              <a:buNone/>
            </a:pPr>
            <a:r>
              <a:rPr lang="en-US" altLang="zh-CN" sz="1350" dirty="0">
                <a:solidFill>
                  <a:srgbClr val="0000FF"/>
                </a:solidFill>
                <a:latin typeface="Consolas" panose="020B0609020204030204" charset="0"/>
              </a:rPr>
              <a:t>'ABCDEFGHIJKLMNOPQRSTUVWXYZ'</a:t>
            </a:r>
          </a:p>
        </p:txBody>
      </p:sp>
      <p:sp>
        <p:nvSpPr>
          <p:cNvPr id="74755" name="Slide Number Placeholder 1"/>
          <p:cNvSpPr>
            <a:spLocks noGrp="1"/>
          </p:cNvSpPr>
          <p:nvPr>
            <p:ph type="sldNum" sz="quarter" idx="4294967295"/>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r"/>
            <a:fld id="{9A0DB2DC-4C9A-4742-B13C-FB6460FD3503}" type="slidenum">
              <a:rPr lang="zh-CN" altLang="en-US" sz="1050" dirty="0"/>
              <a:pPr algn="r"/>
              <a:t>39</a:t>
            </a:fld>
            <a:endParaRPr lang="zh-CN" altLang="en-US" sz="1050" dirty="0"/>
          </a:p>
        </p:txBody>
      </p:sp>
      <p:grpSp>
        <p:nvGrpSpPr>
          <p:cNvPr id="6" name="组合 114"/>
          <p:cNvGrpSpPr/>
          <p:nvPr/>
        </p:nvGrpSpPr>
        <p:grpSpPr>
          <a:xfrm>
            <a:off x="-540568" y="116632"/>
            <a:ext cx="6225040" cy="662730"/>
            <a:chOff x="-198275" y="3380765"/>
            <a:chExt cx="6225040" cy="662730"/>
          </a:xfrm>
        </p:grpSpPr>
        <p:grpSp>
          <p:nvGrpSpPr>
            <p:cNvPr id="7" name="组合 105"/>
            <p:cNvGrpSpPr/>
            <p:nvPr/>
          </p:nvGrpSpPr>
          <p:grpSpPr>
            <a:xfrm>
              <a:off x="-198275" y="3380765"/>
              <a:ext cx="6225040" cy="662730"/>
              <a:chOff x="-198275" y="3380765"/>
              <a:chExt cx="6225040" cy="662730"/>
            </a:xfrm>
          </p:grpSpPr>
          <p:sp>
            <p:nvSpPr>
              <p:cNvPr id="9"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0" name="TextBox 6"/>
              <p:cNvSpPr txBox="1">
                <a:spLocks noChangeArrowheads="1"/>
              </p:cNvSpPr>
              <p:nvPr/>
            </p:nvSpPr>
            <p:spPr bwMode="auto">
              <a:xfrm>
                <a:off x="-198275"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4.1 </a:t>
                </a:r>
                <a:r>
                  <a:rPr lang="zh-CN" altLang="en-US" sz="3600" b="1" dirty="0">
                    <a:latin typeface="Times New Roman" pitchFamily="18" charset="0"/>
                    <a:ea typeface="黑体" pitchFamily="49" charset="-122"/>
                  </a:rPr>
                  <a:t>字符串</a:t>
                </a:r>
                <a:endParaRPr lang="zh-CN" altLang="en-US" sz="3600" b="1" dirty="0">
                  <a:latin typeface="黑体" pitchFamily="49" charset="-122"/>
                  <a:ea typeface="黑体" pitchFamily="49" charset="-122"/>
                </a:endParaRPr>
              </a:p>
            </p:txBody>
          </p:sp>
        </p:grpSp>
        <p:pic>
          <p:nvPicPr>
            <p:cNvPr id="8" name="图片 7" descr="12.jpg"/>
            <p:cNvPicPr>
              <a:picLocks noChangeAspect="1"/>
            </p:cNvPicPr>
            <p:nvPr/>
          </p:nvPicPr>
          <p:blipFill>
            <a:blip r:embed="rId2" cstate="print"/>
            <a:stretch>
              <a:fillRect/>
            </a:stretch>
          </p:blipFill>
          <p:spPr>
            <a:xfrm>
              <a:off x="1115929" y="3530600"/>
              <a:ext cx="446172" cy="431048"/>
            </a:xfrm>
            <a:prstGeom prst="rect">
              <a:avLst/>
            </a:prstGeom>
          </p:spPr>
        </p:pic>
      </p:grpSp>
      <p:sp>
        <p:nvSpPr>
          <p:cNvPr id="12" name="文本框 11"/>
          <p:cNvSpPr txBox="1"/>
          <p:nvPr/>
        </p:nvSpPr>
        <p:spPr>
          <a:xfrm>
            <a:off x="323528" y="908720"/>
            <a:ext cx="5652628" cy="523220"/>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800" b="1" dirty="0">
                <a:latin typeface="Times New Roman" panose="02020603050405020304" pitchFamily="18" charset="0"/>
                <a:ea typeface="仿宋" panose="02010609060101010101" pitchFamily="49" charset="-122"/>
              </a:rPr>
              <a:t>4.1.4 </a:t>
            </a:r>
            <a:r>
              <a:rPr lang="zh-CN" altLang="en-US" sz="2800" b="1" dirty="0">
                <a:latin typeface="Times New Roman" panose="02020603050405020304" pitchFamily="18" charset="0"/>
                <a:ea typeface="仿宋" panose="02010609060101010101" pitchFamily="49" charset="-122"/>
              </a:rPr>
              <a:t>与字符串处理相关的标准库</a:t>
            </a:r>
            <a:endParaRPr lang="en-US" altLang="zh-CN" sz="2800" b="1" dirty="0">
              <a:ea typeface="仿宋" panose="02010609060101010101" pitchFamily="49" charset="-122"/>
            </a:endParaRPr>
          </a:p>
        </p:txBody>
      </p:sp>
    </p:spTree>
    <p:extLst>
      <p:ext uri="{BB962C8B-B14F-4D97-AF65-F5344CB8AC3E}">
        <p14:creationId xmlns:p14="http://schemas.microsoft.com/office/powerpoint/2010/main" val="3720183345"/>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475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475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475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475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4754">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4754">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4754">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4754">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4754">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4754">
                                            <p:txEl>
                                              <p:pRg st="10" end="1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4754">
                                            <p:txEl>
                                              <p:pRg st="11" end="11"/>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475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4"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fld id="{6EA7BA5E-4115-4796-A8C9-4698036AB88B}" type="slidenum">
              <a:rPr lang="zh-CN" altLang="en-US" smtClean="0"/>
              <a:pPr>
                <a:defRPr/>
              </a:pPr>
              <a:t>4</a:t>
            </a:fld>
            <a:endParaRPr lang="zh-CN" altLang="en-US" dirty="0"/>
          </a:p>
        </p:txBody>
      </p:sp>
      <p:sp>
        <p:nvSpPr>
          <p:cNvPr id="5" name="文本占位符 23554"/>
          <p:cNvSpPr>
            <a:spLocks noGrp="1"/>
          </p:cNvSpPr>
          <p:nvPr>
            <p:ph idx="1"/>
          </p:nvPr>
        </p:nvSpPr>
        <p:spPr>
          <a:xfrm>
            <a:off x="323528" y="1052736"/>
            <a:ext cx="8229600" cy="4678451"/>
          </a:xfrm>
        </p:spPr>
        <p:txBody>
          <a:bodyPr anchor="t"/>
          <a:lstStyle/>
          <a:p>
            <a:pPr>
              <a:spcBef>
                <a:spcPts val="600"/>
              </a:spcBef>
              <a:buClr>
                <a:srgbClr val="FF0000"/>
              </a:buClr>
              <a:buSzPct val="70000"/>
              <a:buFont typeface="Wingdings" panose="05000000000000000000" charset="0"/>
              <a:buChar char=""/>
            </a:pPr>
            <a:r>
              <a:rPr lang="zh-CN" altLang="en-US" sz="2000" b="1" dirty="0">
                <a:latin typeface="宋体" panose="02010600030101010101" pitchFamily="2" charset="-122"/>
              </a:rPr>
              <a:t>Python 3.x完全支持中文字符，</a:t>
            </a:r>
            <a:r>
              <a:rPr lang="zh-CN" altLang="en-US" sz="2000" b="1" dirty="0">
                <a:solidFill>
                  <a:srgbClr val="FF0000"/>
                </a:solidFill>
                <a:latin typeface="宋体" panose="02010600030101010101" pitchFamily="2" charset="-122"/>
              </a:rPr>
              <a:t>默认使用UTF8编码格式</a:t>
            </a:r>
            <a:r>
              <a:rPr lang="zh-CN" altLang="en-US" sz="2000" b="1" dirty="0">
                <a:latin typeface="宋体" panose="02010600030101010101" pitchFamily="2" charset="-122"/>
              </a:rPr>
              <a:t>，无论是一个数字、英文字母，还是一个汉字，</a:t>
            </a:r>
            <a:r>
              <a:rPr lang="zh-CN" altLang="en-US" sz="2000" b="1" dirty="0">
                <a:solidFill>
                  <a:srgbClr val="FF0000"/>
                </a:solidFill>
                <a:latin typeface="宋体" panose="02010600030101010101" pitchFamily="2" charset="-122"/>
              </a:rPr>
              <a:t>在统计字符串长度时都按一个字符对待和处理</a:t>
            </a:r>
            <a:r>
              <a:rPr lang="zh-CN" altLang="en-US" sz="2000" b="1" dirty="0">
                <a:latin typeface="宋体" panose="02010600030101010101" pitchFamily="2" charset="-122"/>
              </a:rPr>
              <a:t>。</a:t>
            </a:r>
          </a:p>
          <a:p>
            <a:pPr>
              <a:lnSpc>
                <a:spcPct val="80000"/>
              </a:lnSpc>
              <a:buSzPct val="70000"/>
              <a:buNone/>
            </a:pPr>
            <a:endParaRPr lang="zh-CN" altLang="en-US" sz="1350" dirty="0">
              <a:latin typeface="宋体" panose="02010600030101010101" pitchFamily="2" charset="-122"/>
            </a:endParaRPr>
          </a:p>
          <a:p>
            <a:pPr>
              <a:spcBef>
                <a:spcPct val="0"/>
              </a:spcBef>
              <a:buSzPct val="70000"/>
              <a:buNone/>
            </a:pPr>
            <a:r>
              <a:rPr lang="zh-CN" altLang="en-US" sz="1600" dirty="0">
                <a:latin typeface="Consolas" panose="020B0609020204030204" charset="0"/>
              </a:rPr>
              <a:t>&gt;&gt;&gt; s = '合肥工业大学'</a:t>
            </a:r>
          </a:p>
          <a:p>
            <a:pPr>
              <a:spcBef>
                <a:spcPct val="0"/>
              </a:spcBef>
              <a:buSzPct val="70000"/>
              <a:buNone/>
            </a:pPr>
            <a:r>
              <a:rPr lang="zh-CN" altLang="en-US" sz="1600" dirty="0">
                <a:latin typeface="Consolas" panose="020B0609020204030204" charset="0"/>
              </a:rPr>
              <a:t>&gt;&gt;&gt; len(s)                   #字符串长度，或者包含的字符个数</a:t>
            </a:r>
          </a:p>
          <a:p>
            <a:pPr>
              <a:spcBef>
                <a:spcPct val="0"/>
              </a:spcBef>
              <a:buSzPct val="70000"/>
              <a:buNone/>
            </a:pPr>
            <a:r>
              <a:rPr lang="zh-CN" altLang="en-US" sz="1600" dirty="0">
                <a:solidFill>
                  <a:srgbClr val="0000FF"/>
                </a:solidFill>
                <a:latin typeface="Consolas" panose="020B0609020204030204" charset="0"/>
              </a:rPr>
              <a:t>6</a:t>
            </a:r>
            <a:endParaRPr lang="en-US" altLang="zh-CN" sz="1600" dirty="0">
              <a:solidFill>
                <a:srgbClr val="0000FF"/>
              </a:solidFill>
              <a:latin typeface="Consolas" panose="020B0609020204030204" charset="0"/>
            </a:endParaRPr>
          </a:p>
          <a:p>
            <a:pPr>
              <a:spcBef>
                <a:spcPct val="0"/>
              </a:spcBef>
              <a:buSzPct val="70000"/>
              <a:buNone/>
            </a:pPr>
            <a:endParaRPr lang="zh-CN" altLang="en-US" sz="1600" dirty="0">
              <a:solidFill>
                <a:srgbClr val="0000FF"/>
              </a:solidFill>
              <a:latin typeface="Consolas" panose="020B0609020204030204" charset="0"/>
            </a:endParaRPr>
          </a:p>
          <a:p>
            <a:pPr>
              <a:spcBef>
                <a:spcPct val="0"/>
              </a:spcBef>
              <a:buSzPct val="70000"/>
              <a:buNone/>
            </a:pPr>
            <a:r>
              <a:rPr lang="zh-CN" altLang="en-US" sz="1600" dirty="0">
                <a:latin typeface="Consolas" panose="020B0609020204030204" charset="0"/>
              </a:rPr>
              <a:t>&gt;&gt;&gt; s = '合肥工业大学</a:t>
            </a:r>
            <a:r>
              <a:rPr lang="en-US" altLang="zh-CN" sz="1600" dirty="0">
                <a:latin typeface="Consolas" panose="020B0609020204030204" charset="0"/>
              </a:rPr>
              <a:t>HFUT</a:t>
            </a:r>
            <a:r>
              <a:rPr lang="zh-CN" altLang="en-US" sz="1600" dirty="0">
                <a:latin typeface="Consolas" panose="020B0609020204030204" charset="0"/>
              </a:rPr>
              <a:t>'   #中文与英文字符同样对待，都算一个字符</a:t>
            </a:r>
          </a:p>
          <a:p>
            <a:pPr>
              <a:spcBef>
                <a:spcPct val="0"/>
              </a:spcBef>
              <a:buSzPct val="70000"/>
              <a:buNone/>
            </a:pPr>
            <a:r>
              <a:rPr lang="zh-CN" altLang="en-US" sz="1600" dirty="0">
                <a:latin typeface="Consolas" panose="020B0609020204030204" charset="0"/>
              </a:rPr>
              <a:t>&gt;&gt;&gt; len(s)</a:t>
            </a:r>
          </a:p>
          <a:p>
            <a:pPr>
              <a:spcBef>
                <a:spcPct val="0"/>
              </a:spcBef>
              <a:buSzPct val="70000"/>
              <a:buNone/>
            </a:pPr>
            <a:r>
              <a:rPr lang="zh-CN" altLang="en-US" sz="1600" dirty="0">
                <a:solidFill>
                  <a:srgbClr val="0000FF"/>
                </a:solidFill>
                <a:latin typeface="Consolas" panose="020B0609020204030204" charset="0"/>
              </a:rPr>
              <a:t>1</a:t>
            </a:r>
            <a:r>
              <a:rPr lang="en-US" altLang="zh-CN" sz="1600" dirty="0">
                <a:solidFill>
                  <a:srgbClr val="0000FF"/>
                </a:solidFill>
                <a:latin typeface="Consolas" panose="020B0609020204030204" charset="0"/>
              </a:rPr>
              <a:t>0</a:t>
            </a:r>
          </a:p>
          <a:p>
            <a:pPr>
              <a:spcBef>
                <a:spcPct val="0"/>
              </a:spcBef>
              <a:buSzPct val="70000"/>
              <a:buNone/>
            </a:pPr>
            <a:endParaRPr lang="en-US" altLang="zh-CN" sz="1600" dirty="0">
              <a:solidFill>
                <a:srgbClr val="0000FF"/>
              </a:solidFill>
              <a:latin typeface="Consolas" panose="020B0609020204030204" charset="0"/>
            </a:endParaRPr>
          </a:p>
          <a:p>
            <a:pPr>
              <a:spcBef>
                <a:spcPct val="0"/>
              </a:spcBef>
              <a:buSzPct val="70000"/>
              <a:buNone/>
            </a:pPr>
            <a:r>
              <a:rPr lang="zh-CN" altLang="en-US" sz="1600" dirty="0">
                <a:latin typeface="Consolas" panose="020B0609020204030204" charset="0"/>
              </a:rPr>
              <a:t>&gt;&gt;&gt; 姓名 = '张三'             #使用中文作为变量名</a:t>
            </a:r>
          </a:p>
          <a:p>
            <a:pPr>
              <a:spcBef>
                <a:spcPct val="0"/>
              </a:spcBef>
              <a:buSzPct val="70000"/>
              <a:buNone/>
            </a:pPr>
            <a:r>
              <a:rPr lang="zh-CN" altLang="en-US" sz="1600" dirty="0">
                <a:latin typeface="Consolas" panose="020B0609020204030204" charset="0"/>
              </a:rPr>
              <a:t>&gt;&gt;&gt; print(姓名)               #输出变量的值</a:t>
            </a:r>
          </a:p>
          <a:p>
            <a:pPr>
              <a:spcBef>
                <a:spcPct val="0"/>
              </a:spcBef>
              <a:buSzPct val="70000"/>
              <a:buNone/>
            </a:pPr>
            <a:r>
              <a:rPr lang="zh-CN" altLang="en-US" sz="1600" dirty="0">
                <a:solidFill>
                  <a:srgbClr val="0000FF"/>
                </a:solidFill>
                <a:latin typeface="Consolas" panose="020B0609020204030204" charset="0"/>
              </a:rPr>
              <a:t>张三</a:t>
            </a:r>
          </a:p>
        </p:txBody>
      </p:sp>
      <p:grpSp>
        <p:nvGrpSpPr>
          <p:cNvPr id="6" name="组合 114"/>
          <p:cNvGrpSpPr/>
          <p:nvPr/>
        </p:nvGrpSpPr>
        <p:grpSpPr>
          <a:xfrm>
            <a:off x="-540568" y="116632"/>
            <a:ext cx="6225040" cy="662730"/>
            <a:chOff x="-198275" y="3380765"/>
            <a:chExt cx="6225040" cy="662730"/>
          </a:xfrm>
        </p:grpSpPr>
        <p:grpSp>
          <p:nvGrpSpPr>
            <p:cNvPr id="7" name="组合 105"/>
            <p:cNvGrpSpPr/>
            <p:nvPr/>
          </p:nvGrpSpPr>
          <p:grpSpPr>
            <a:xfrm>
              <a:off x="-198275" y="3380765"/>
              <a:ext cx="6225040" cy="662730"/>
              <a:chOff x="-198275" y="3380765"/>
              <a:chExt cx="6225040" cy="662730"/>
            </a:xfrm>
          </p:grpSpPr>
          <p:sp>
            <p:nvSpPr>
              <p:cNvPr id="9"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0" name="TextBox 6"/>
              <p:cNvSpPr txBox="1">
                <a:spLocks noChangeArrowheads="1"/>
              </p:cNvSpPr>
              <p:nvPr/>
            </p:nvSpPr>
            <p:spPr bwMode="auto">
              <a:xfrm>
                <a:off x="-198275"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4.1 </a:t>
                </a:r>
                <a:r>
                  <a:rPr lang="zh-CN" altLang="en-US" sz="3600" b="1" dirty="0">
                    <a:latin typeface="Times New Roman" pitchFamily="18" charset="0"/>
                    <a:ea typeface="黑体" pitchFamily="49" charset="-122"/>
                  </a:rPr>
                  <a:t>字符串</a:t>
                </a:r>
                <a:endParaRPr lang="zh-CN" altLang="en-US" sz="3600" b="1" dirty="0">
                  <a:latin typeface="黑体" pitchFamily="49" charset="-122"/>
                  <a:ea typeface="黑体" pitchFamily="49" charset="-122"/>
                </a:endParaRPr>
              </a:p>
            </p:txBody>
          </p:sp>
        </p:grpSp>
        <p:pic>
          <p:nvPicPr>
            <p:cNvPr id="8" name="图片 7" descr="12.jpg"/>
            <p:cNvPicPr>
              <a:picLocks noChangeAspect="1"/>
            </p:cNvPicPr>
            <p:nvPr/>
          </p:nvPicPr>
          <p:blipFill>
            <a:blip r:embed="rId2" cstate="print"/>
            <a:stretch>
              <a:fillRect/>
            </a:stretch>
          </p:blipFill>
          <p:spPr>
            <a:xfrm>
              <a:off x="1115929" y="3530600"/>
              <a:ext cx="446172" cy="431048"/>
            </a:xfrm>
            <a:prstGeom prst="rect">
              <a:avLst/>
            </a:prstGeom>
          </p:spPr>
        </p:pic>
      </p:grpSp>
    </p:spTree>
    <p:extLst>
      <p:ext uri="{BB962C8B-B14F-4D97-AF65-F5344CB8AC3E}">
        <p14:creationId xmlns:p14="http://schemas.microsoft.com/office/powerpoint/2010/main" val="2998700372"/>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73636" y="1561298"/>
            <a:ext cx="8229600" cy="4678451"/>
          </a:xfrm>
          <a:ln>
            <a:miter/>
          </a:ln>
        </p:spPr>
        <p:txBody>
          <a:bodyPr anchor="t"/>
          <a:lstStyle/>
          <a:p>
            <a:pPr fontAlgn="base">
              <a:buClr>
                <a:srgbClr val="FF0000"/>
              </a:buClr>
              <a:buFont typeface="Wingdings" panose="05000000000000000000" pitchFamily="2" charset="2"/>
              <a:buChar char="ü"/>
            </a:pPr>
            <a:r>
              <a:rPr lang="zh-CN" altLang="zh-CN" sz="2000" noProof="1"/>
              <a:t>应用：随机密码生成原理。</a:t>
            </a:r>
          </a:p>
          <a:p>
            <a:pPr marL="0" indent="0">
              <a:buNone/>
            </a:pPr>
            <a:endParaRPr lang="zh-CN" altLang="en-US" sz="1350" noProof="1">
              <a:latin typeface="Consolas" panose="020B0609020204030204" charset="0"/>
            </a:endParaRPr>
          </a:p>
          <a:p>
            <a:pPr marL="0" indent="0">
              <a:buNone/>
            </a:pPr>
            <a:r>
              <a:rPr lang="zh-CN" altLang="en-US" sz="1350" noProof="1">
                <a:latin typeface="Consolas" panose="020B0609020204030204" charset="0"/>
              </a:rPr>
              <a:t>&gt;&gt;&gt; import string</a:t>
            </a:r>
          </a:p>
          <a:p>
            <a:pPr marL="0" indent="0">
              <a:buNone/>
            </a:pPr>
            <a:r>
              <a:rPr lang="zh-CN" altLang="en-US" sz="1350" noProof="1">
                <a:latin typeface="Consolas" panose="020B0609020204030204" charset="0"/>
              </a:rPr>
              <a:t>&gt;&gt;&gt; characters = string.digits + string.ascii_letters</a:t>
            </a:r>
          </a:p>
          <a:p>
            <a:pPr marL="0" indent="0">
              <a:buNone/>
            </a:pPr>
            <a:r>
              <a:rPr lang="zh-CN" altLang="en-US" sz="1350" noProof="1">
                <a:latin typeface="Consolas" panose="020B0609020204030204" charset="0"/>
              </a:rPr>
              <a:t>&gt;&gt;&gt; import random</a:t>
            </a:r>
          </a:p>
          <a:p>
            <a:pPr marL="0" indent="0">
              <a:buNone/>
            </a:pPr>
            <a:r>
              <a:rPr lang="zh-CN" altLang="en-US" sz="1350" noProof="1">
                <a:latin typeface="Consolas" panose="020B0609020204030204" charset="0"/>
              </a:rPr>
              <a:t>&gt;&gt;&gt; ''.join([random.choice(characters) for i in range(8)])</a:t>
            </a:r>
          </a:p>
          <a:p>
            <a:pPr marL="0" indent="0">
              <a:buNone/>
            </a:pPr>
            <a:r>
              <a:rPr lang="zh-CN" altLang="en-US" sz="1350" noProof="1">
                <a:solidFill>
                  <a:srgbClr val="0000FF"/>
                </a:solidFill>
                <a:latin typeface="Consolas" panose="020B0609020204030204" charset="0"/>
              </a:rPr>
              <a:t>'J5Cuofhy'</a:t>
            </a:r>
          </a:p>
          <a:p>
            <a:pPr marL="0" indent="0">
              <a:buNone/>
            </a:pPr>
            <a:r>
              <a:rPr lang="zh-CN" altLang="en-US" sz="1350" noProof="1">
                <a:latin typeface="Consolas" panose="020B0609020204030204" charset="0"/>
              </a:rPr>
              <a:t>&gt;&gt;&gt; ''.join([random.choice(characters) for i in range(10)])</a:t>
            </a:r>
          </a:p>
          <a:p>
            <a:pPr marL="0" indent="0">
              <a:buNone/>
            </a:pPr>
            <a:r>
              <a:rPr lang="zh-CN" altLang="en-US" sz="1350" noProof="1">
                <a:solidFill>
                  <a:srgbClr val="0000FF"/>
                </a:solidFill>
                <a:latin typeface="Consolas" panose="020B0609020204030204" charset="0"/>
              </a:rPr>
              <a:t>'RkHA3K3tNl'</a:t>
            </a:r>
          </a:p>
          <a:p>
            <a:pPr marL="0" indent="0">
              <a:buNone/>
            </a:pPr>
            <a:r>
              <a:rPr lang="zh-CN" altLang="en-US" sz="1350" noProof="1">
                <a:latin typeface="Consolas" panose="020B0609020204030204" charset="0"/>
              </a:rPr>
              <a:t>&gt;&gt;&gt; ''.join([random.choice(characters) for i in range(16)])</a:t>
            </a:r>
          </a:p>
          <a:p>
            <a:pPr marL="0" indent="0">
              <a:buNone/>
            </a:pPr>
            <a:r>
              <a:rPr lang="zh-CN" altLang="en-US" sz="1350" noProof="1">
                <a:solidFill>
                  <a:srgbClr val="0000FF"/>
                </a:solidFill>
                <a:latin typeface="Consolas" panose="020B0609020204030204" charset="0"/>
              </a:rPr>
              <a:t>'zSabpGltJ0X4CCjh'</a:t>
            </a:r>
          </a:p>
        </p:txBody>
      </p:sp>
      <p:sp>
        <p:nvSpPr>
          <p:cNvPr id="75779" name="Slide Number Placeholder 1"/>
          <p:cNvSpPr>
            <a:spLocks noGrp="1"/>
          </p:cNvSpPr>
          <p:nvPr>
            <p:ph type="sldNum" sz="quarter" idx="4294967295"/>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r"/>
            <a:fld id="{9A0DB2DC-4C9A-4742-B13C-FB6460FD3503}" type="slidenum">
              <a:rPr lang="zh-CN" altLang="en-US" sz="1050" dirty="0"/>
              <a:pPr algn="r"/>
              <a:t>40</a:t>
            </a:fld>
            <a:endParaRPr lang="zh-CN" altLang="en-US" sz="1050" dirty="0"/>
          </a:p>
        </p:txBody>
      </p:sp>
      <p:grpSp>
        <p:nvGrpSpPr>
          <p:cNvPr id="6" name="组合 114"/>
          <p:cNvGrpSpPr/>
          <p:nvPr/>
        </p:nvGrpSpPr>
        <p:grpSpPr>
          <a:xfrm>
            <a:off x="-540568" y="116632"/>
            <a:ext cx="6225040" cy="662730"/>
            <a:chOff x="-198275" y="3380765"/>
            <a:chExt cx="6225040" cy="662730"/>
          </a:xfrm>
        </p:grpSpPr>
        <p:grpSp>
          <p:nvGrpSpPr>
            <p:cNvPr id="7" name="组合 105"/>
            <p:cNvGrpSpPr/>
            <p:nvPr/>
          </p:nvGrpSpPr>
          <p:grpSpPr>
            <a:xfrm>
              <a:off x="-198275" y="3380765"/>
              <a:ext cx="6225040" cy="662730"/>
              <a:chOff x="-198275" y="3380765"/>
              <a:chExt cx="6225040" cy="662730"/>
            </a:xfrm>
          </p:grpSpPr>
          <p:sp>
            <p:nvSpPr>
              <p:cNvPr id="9"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0" name="TextBox 6"/>
              <p:cNvSpPr txBox="1">
                <a:spLocks noChangeArrowheads="1"/>
              </p:cNvSpPr>
              <p:nvPr/>
            </p:nvSpPr>
            <p:spPr bwMode="auto">
              <a:xfrm>
                <a:off x="-198275"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4.1 </a:t>
                </a:r>
                <a:r>
                  <a:rPr lang="zh-CN" altLang="en-US" sz="3600" b="1" dirty="0">
                    <a:latin typeface="Times New Roman" pitchFamily="18" charset="0"/>
                    <a:ea typeface="黑体" pitchFamily="49" charset="-122"/>
                  </a:rPr>
                  <a:t>字符串</a:t>
                </a:r>
                <a:endParaRPr lang="zh-CN" altLang="en-US" sz="3600" b="1" dirty="0">
                  <a:latin typeface="黑体" pitchFamily="49" charset="-122"/>
                  <a:ea typeface="黑体" pitchFamily="49" charset="-122"/>
                </a:endParaRPr>
              </a:p>
            </p:txBody>
          </p:sp>
        </p:grpSp>
        <p:pic>
          <p:nvPicPr>
            <p:cNvPr id="8" name="图片 7" descr="12.jpg"/>
            <p:cNvPicPr>
              <a:picLocks noChangeAspect="1"/>
            </p:cNvPicPr>
            <p:nvPr/>
          </p:nvPicPr>
          <p:blipFill>
            <a:blip r:embed="rId2" cstate="print"/>
            <a:stretch>
              <a:fillRect/>
            </a:stretch>
          </p:blipFill>
          <p:spPr>
            <a:xfrm>
              <a:off x="1115929" y="3530600"/>
              <a:ext cx="446172" cy="431048"/>
            </a:xfrm>
            <a:prstGeom prst="rect">
              <a:avLst/>
            </a:prstGeom>
          </p:spPr>
        </p:pic>
      </p:grpSp>
      <p:sp>
        <p:nvSpPr>
          <p:cNvPr id="12" name="文本框 11"/>
          <p:cNvSpPr txBox="1"/>
          <p:nvPr/>
        </p:nvSpPr>
        <p:spPr>
          <a:xfrm>
            <a:off x="323528" y="908720"/>
            <a:ext cx="5652628" cy="523220"/>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800" b="1" dirty="0">
                <a:latin typeface="Times New Roman" panose="02020603050405020304" pitchFamily="18" charset="0"/>
                <a:ea typeface="仿宋" panose="02010609060101010101" pitchFamily="49" charset="-122"/>
              </a:rPr>
              <a:t>4.1.4 </a:t>
            </a:r>
            <a:r>
              <a:rPr lang="zh-CN" altLang="en-US" sz="2800" b="1" dirty="0">
                <a:latin typeface="Times New Roman" panose="02020603050405020304" pitchFamily="18" charset="0"/>
                <a:ea typeface="仿宋" panose="02010609060101010101" pitchFamily="49" charset="-122"/>
              </a:rPr>
              <a:t>与字符串处理相关的标准库</a:t>
            </a:r>
            <a:endParaRPr lang="en-US" altLang="zh-CN" sz="2800" b="1" dirty="0">
              <a:ea typeface="仿宋" panose="02010609060101010101" pitchFamily="49" charset="-122"/>
            </a:endParaRPr>
          </a:p>
        </p:txBody>
      </p:sp>
    </p:spTree>
    <p:extLst>
      <p:ext uri="{BB962C8B-B14F-4D97-AF65-F5344CB8AC3E}">
        <p14:creationId xmlns:p14="http://schemas.microsoft.com/office/powerpoint/2010/main" val="432226963"/>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1594" y="1453297"/>
            <a:ext cx="8211820" cy="3395345"/>
          </a:xfrm>
          <a:ln>
            <a:miter/>
          </a:ln>
        </p:spPr>
        <p:txBody>
          <a:bodyPr anchor="t"/>
          <a:lstStyle/>
          <a:p>
            <a:pPr>
              <a:spcBef>
                <a:spcPts val="600"/>
              </a:spcBef>
              <a:buClr>
                <a:srgbClr val="FF0000"/>
              </a:buClr>
              <a:buFont typeface="Wingdings" panose="05000000000000000000" charset="0"/>
              <a:buChar char=""/>
            </a:pPr>
            <a:r>
              <a:rPr lang="zh-CN" altLang="en-US" sz="2000" b="1" noProof="1"/>
              <a:t>在Python中，</a:t>
            </a:r>
            <a:r>
              <a:rPr lang="zh-CN" altLang="en-US" sz="2000" b="1" noProof="1">
                <a:solidFill>
                  <a:srgbClr val="FF0000"/>
                </a:solidFill>
              </a:rPr>
              <a:t>字符串属于不可变对象，不支持原地修改</a:t>
            </a:r>
            <a:r>
              <a:rPr lang="zh-CN" altLang="en-US" sz="2000" b="1" noProof="1"/>
              <a:t>，如果需要修改其中的值，只能重新创建一个新的字符串对象。然而，如果确实需要一个支持原地修改的unicode数据对象，可以使用io.StringIO对象或array模块。</a:t>
            </a:r>
          </a:p>
          <a:p>
            <a:pPr marL="0" indent="0">
              <a:buNone/>
            </a:pPr>
            <a:endParaRPr lang="en-US" altLang="zh-CN" sz="1200" noProof="1">
              <a:latin typeface="Consolas" panose="020B0609020204030204" charset="0"/>
            </a:endParaRPr>
          </a:p>
          <a:p>
            <a:pPr marL="0" indent="0">
              <a:buNone/>
            </a:pPr>
            <a:r>
              <a:rPr lang="zh-CN" altLang="en-US" sz="1600" noProof="1">
                <a:latin typeface="Consolas" panose="020B0609020204030204" charset="0"/>
              </a:rPr>
              <a:t>&gt;&gt;&gt; import io</a:t>
            </a:r>
          </a:p>
          <a:p>
            <a:pPr marL="0" indent="0">
              <a:buNone/>
            </a:pPr>
            <a:r>
              <a:rPr lang="zh-CN" altLang="en-US" sz="1600" noProof="1">
                <a:latin typeface="Consolas" panose="020B0609020204030204" charset="0"/>
              </a:rPr>
              <a:t>&gt;&gt;&gt; s = “Hello, world”</a:t>
            </a:r>
          </a:p>
          <a:p>
            <a:pPr marL="0" indent="0">
              <a:buNone/>
            </a:pPr>
            <a:r>
              <a:rPr lang="zh-CN" altLang="en-US" sz="1600" noProof="1">
                <a:latin typeface="Consolas" panose="020B0609020204030204" charset="0"/>
              </a:rPr>
              <a:t>&gt;&gt;&gt; sio = io.StringIO(s)</a:t>
            </a:r>
          </a:p>
          <a:p>
            <a:pPr marL="0" indent="0">
              <a:buNone/>
            </a:pPr>
            <a:r>
              <a:rPr lang="zh-CN" altLang="en-US" sz="1600" noProof="1">
                <a:latin typeface="Consolas" panose="020B0609020204030204" charset="0"/>
              </a:rPr>
              <a:t>&gt;&gt;&gt; sio.getvalue()</a:t>
            </a:r>
          </a:p>
          <a:p>
            <a:pPr marL="0" indent="0">
              <a:buNone/>
            </a:pPr>
            <a:r>
              <a:rPr lang="zh-CN" altLang="en-US" sz="1600" noProof="1">
                <a:solidFill>
                  <a:srgbClr val="0000FF"/>
                </a:solidFill>
                <a:latin typeface="Consolas" panose="020B0609020204030204" charset="0"/>
              </a:rPr>
              <a:t>'Hello, world'</a:t>
            </a:r>
          </a:p>
          <a:p>
            <a:pPr marL="0" indent="0">
              <a:buNone/>
            </a:pPr>
            <a:r>
              <a:rPr lang="zh-CN" altLang="en-US" sz="1600" noProof="1">
                <a:latin typeface="Consolas" panose="020B0609020204030204" charset="0"/>
              </a:rPr>
              <a:t>&gt;&gt;&gt; sio.seek(7)</a:t>
            </a:r>
          </a:p>
          <a:p>
            <a:pPr marL="0" indent="0">
              <a:buNone/>
            </a:pPr>
            <a:r>
              <a:rPr lang="zh-CN" altLang="en-US" sz="1600" noProof="1">
                <a:solidFill>
                  <a:srgbClr val="0000FF"/>
                </a:solidFill>
                <a:latin typeface="Consolas" panose="020B0609020204030204" charset="0"/>
              </a:rPr>
              <a:t>7</a:t>
            </a:r>
          </a:p>
          <a:p>
            <a:pPr marL="0" indent="0">
              <a:buNone/>
            </a:pPr>
            <a:r>
              <a:rPr lang="zh-CN" altLang="en-US" sz="1600" noProof="1">
                <a:latin typeface="Consolas" panose="020B0609020204030204" charset="0"/>
              </a:rPr>
              <a:t>&gt;&gt;&gt; sio.write("there!")</a:t>
            </a:r>
          </a:p>
          <a:p>
            <a:pPr marL="0" indent="0">
              <a:buNone/>
            </a:pPr>
            <a:r>
              <a:rPr lang="zh-CN" altLang="en-US" sz="1600" noProof="1">
                <a:solidFill>
                  <a:srgbClr val="0000FF"/>
                </a:solidFill>
                <a:latin typeface="Consolas" panose="020B0609020204030204" charset="0"/>
              </a:rPr>
              <a:t>6</a:t>
            </a:r>
          </a:p>
        </p:txBody>
      </p:sp>
      <p:sp>
        <p:nvSpPr>
          <p:cNvPr id="76803" name="Slide Number Placeholder 1"/>
          <p:cNvSpPr>
            <a:spLocks noGrp="1"/>
          </p:cNvSpPr>
          <p:nvPr>
            <p:ph type="sldNum" sz="quarter" idx="4294967295"/>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r"/>
            <a:fld id="{9A0DB2DC-4C9A-4742-B13C-FB6460FD3503}" type="slidenum">
              <a:rPr lang="zh-CN" altLang="en-US" sz="1050" dirty="0"/>
              <a:pPr algn="r"/>
              <a:t>41</a:t>
            </a:fld>
            <a:endParaRPr lang="zh-CN" altLang="en-US" sz="1050" dirty="0"/>
          </a:p>
        </p:txBody>
      </p:sp>
      <p:grpSp>
        <p:nvGrpSpPr>
          <p:cNvPr id="6" name="组合 114"/>
          <p:cNvGrpSpPr/>
          <p:nvPr/>
        </p:nvGrpSpPr>
        <p:grpSpPr>
          <a:xfrm>
            <a:off x="-540568" y="116632"/>
            <a:ext cx="6225040" cy="662730"/>
            <a:chOff x="-198275" y="3380765"/>
            <a:chExt cx="6225040" cy="662730"/>
          </a:xfrm>
        </p:grpSpPr>
        <p:grpSp>
          <p:nvGrpSpPr>
            <p:cNvPr id="7" name="组合 105"/>
            <p:cNvGrpSpPr/>
            <p:nvPr/>
          </p:nvGrpSpPr>
          <p:grpSpPr>
            <a:xfrm>
              <a:off x="-198275" y="3380765"/>
              <a:ext cx="6225040" cy="662730"/>
              <a:chOff x="-198275" y="3380765"/>
              <a:chExt cx="6225040" cy="662730"/>
            </a:xfrm>
          </p:grpSpPr>
          <p:sp>
            <p:nvSpPr>
              <p:cNvPr id="9"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0" name="TextBox 6"/>
              <p:cNvSpPr txBox="1">
                <a:spLocks noChangeArrowheads="1"/>
              </p:cNvSpPr>
              <p:nvPr/>
            </p:nvSpPr>
            <p:spPr bwMode="auto">
              <a:xfrm>
                <a:off x="-198275"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4.1 </a:t>
                </a:r>
                <a:r>
                  <a:rPr lang="zh-CN" altLang="en-US" sz="3600" b="1" dirty="0">
                    <a:latin typeface="Times New Roman" pitchFamily="18" charset="0"/>
                    <a:ea typeface="黑体" pitchFamily="49" charset="-122"/>
                  </a:rPr>
                  <a:t>字符串</a:t>
                </a:r>
                <a:endParaRPr lang="zh-CN" altLang="en-US" sz="3600" b="1" dirty="0">
                  <a:latin typeface="黑体" pitchFamily="49" charset="-122"/>
                  <a:ea typeface="黑体" pitchFamily="49" charset="-122"/>
                </a:endParaRPr>
              </a:p>
            </p:txBody>
          </p:sp>
        </p:grpSp>
        <p:pic>
          <p:nvPicPr>
            <p:cNvPr id="8" name="图片 7" descr="12.jpg"/>
            <p:cNvPicPr>
              <a:picLocks noChangeAspect="1"/>
            </p:cNvPicPr>
            <p:nvPr/>
          </p:nvPicPr>
          <p:blipFill>
            <a:blip r:embed="rId3" cstate="print"/>
            <a:stretch>
              <a:fillRect/>
            </a:stretch>
          </p:blipFill>
          <p:spPr>
            <a:xfrm>
              <a:off x="1115929" y="3530600"/>
              <a:ext cx="446172" cy="431048"/>
            </a:xfrm>
            <a:prstGeom prst="rect">
              <a:avLst/>
            </a:prstGeom>
          </p:spPr>
        </p:pic>
      </p:grpSp>
      <p:sp>
        <p:nvSpPr>
          <p:cNvPr id="12" name="文本框 11"/>
          <p:cNvSpPr txBox="1"/>
          <p:nvPr/>
        </p:nvSpPr>
        <p:spPr>
          <a:xfrm>
            <a:off x="323528" y="908720"/>
            <a:ext cx="5652628" cy="523220"/>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800" b="1" dirty="0">
                <a:latin typeface="Times New Roman" panose="02020603050405020304" pitchFamily="18" charset="0"/>
                <a:ea typeface="仿宋" panose="02010609060101010101" pitchFamily="49" charset="-122"/>
              </a:rPr>
              <a:t>4.1.4 </a:t>
            </a:r>
            <a:r>
              <a:rPr lang="zh-CN" altLang="en-US" sz="2800" b="1" dirty="0">
                <a:latin typeface="Times New Roman" panose="02020603050405020304" pitchFamily="18" charset="0"/>
                <a:ea typeface="仿宋" panose="02010609060101010101" pitchFamily="49" charset="-122"/>
              </a:rPr>
              <a:t>与字符串处理相关的标准库</a:t>
            </a:r>
            <a:endParaRPr lang="en-US" altLang="zh-CN" sz="2800" b="1" dirty="0">
              <a:ea typeface="仿宋" panose="02010609060101010101" pitchFamily="49" charset="-122"/>
            </a:endParaRPr>
          </a:p>
        </p:txBody>
      </p:sp>
      <p:sp>
        <p:nvSpPr>
          <p:cNvPr id="13" name="内容占位符 2"/>
          <p:cNvSpPr txBox="1">
            <a:spLocks/>
          </p:cNvSpPr>
          <p:nvPr/>
        </p:nvSpPr>
        <p:spPr bwMode="auto">
          <a:xfrm>
            <a:off x="4370187" y="3284984"/>
            <a:ext cx="8229600" cy="467845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zh-CN" altLang="en-US" sz="1600" dirty="0">
                <a:latin typeface="Consolas" panose="020B0609020204030204" charset="0"/>
              </a:rPr>
              <a:t>&gt;&gt;&gt; sio.getvalue()</a:t>
            </a:r>
          </a:p>
          <a:p>
            <a:pPr marL="0" indent="0">
              <a:buFont typeface="Arial" charset="0"/>
              <a:buNone/>
            </a:pPr>
            <a:r>
              <a:rPr lang="zh-CN" altLang="en-US" sz="1600" dirty="0">
                <a:solidFill>
                  <a:srgbClr val="0000FF"/>
                </a:solidFill>
                <a:latin typeface="Consolas" panose="020B0609020204030204" charset="0"/>
              </a:rPr>
              <a:t>'Hello, there!'</a:t>
            </a:r>
          </a:p>
          <a:p>
            <a:pPr marL="0" indent="0">
              <a:buSzPct val="70000"/>
              <a:buFont typeface="Arial" charset="0"/>
              <a:buNone/>
            </a:pPr>
            <a:r>
              <a:rPr lang="zh-CN" altLang="en-US" sz="1600" dirty="0">
                <a:latin typeface="Consolas" panose="020B0609020204030204" charset="0"/>
              </a:rPr>
              <a:t>&gt;&gt;&gt; import array</a:t>
            </a:r>
          </a:p>
          <a:p>
            <a:pPr marL="0" indent="0">
              <a:buSzPct val="70000"/>
              <a:buNone/>
            </a:pPr>
            <a:r>
              <a:rPr lang="zh-CN" altLang="en-US" sz="1600" dirty="0">
                <a:solidFill>
                  <a:srgbClr val="FF0000"/>
                </a:solidFill>
                <a:latin typeface="Consolas" panose="020B0609020204030204" charset="0"/>
              </a:rPr>
              <a:t>&gt;&gt;&gt; a</a:t>
            </a:r>
            <a:r>
              <a:rPr lang="en-US" altLang="zh-CN" sz="1600" dirty="0" err="1">
                <a:solidFill>
                  <a:srgbClr val="FF0000"/>
                </a:solidFill>
                <a:latin typeface="Consolas" panose="020B0609020204030204" charset="0"/>
              </a:rPr>
              <a:t>rr</a:t>
            </a:r>
            <a:r>
              <a:rPr lang="zh-CN" altLang="en-US" sz="1600" dirty="0">
                <a:solidFill>
                  <a:srgbClr val="FF0000"/>
                </a:solidFill>
                <a:latin typeface="Consolas" panose="020B0609020204030204" charset="0"/>
              </a:rPr>
              <a:t> = array.array('u', '</a:t>
            </a:r>
            <a:r>
              <a:rPr lang="en-US" altLang="zh-CN" sz="1600" dirty="0">
                <a:solidFill>
                  <a:srgbClr val="FF0000"/>
                </a:solidFill>
                <a:latin typeface="Consolas" panose="020B0609020204030204" charset="0"/>
              </a:rPr>
              <a:t>123456abc</a:t>
            </a:r>
            <a:r>
              <a:rPr lang="zh-CN" altLang="en-US" sz="1600" dirty="0">
                <a:solidFill>
                  <a:srgbClr val="FF0000"/>
                </a:solidFill>
                <a:latin typeface="Consolas" panose="020B0609020204030204" charset="0"/>
              </a:rPr>
              <a:t>')</a:t>
            </a:r>
          </a:p>
          <a:p>
            <a:pPr marL="0" indent="0">
              <a:buSzPct val="70000"/>
              <a:buFont typeface="Arial" charset="0"/>
              <a:buNone/>
            </a:pPr>
            <a:r>
              <a:rPr lang="zh-CN" altLang="en-US" sz="1600" dirty="0">
                <a:solidFill>
                  <a:srgbClr val="FF0000"/>
                </a:solidFill>
                <a:latin typeface="Consolas" panose="020B0609020204030204" charset="0"/>
              </a:rPr>
              <a:t>&gt;&gt;&gt; print(a</a:t>
            </a:r>
            <a:r>
              <a:rPr lang="en-US" altLang="zh-CN" sz="1600" dirty="0" err="1">
                <a:solidFill>
                  <a:srgbClr val="FF0000"/>
                </a:solidFill>
                <a:latin typeface="Consolas" panose="020B0609020204030204" charset="0"/>
              </a:rPr>
              <a:t>rr</a:t>
            </a:r>
            <a:r>
              <a:rPr lang="zh-CN" altLang="en-US" sz="1600" dirty="0">
                <a:solidFill>
                  <a:srgbClr val="FF0000"/>
                </a:solidFill>
                <a:latin typeface="Consolas" panose="020B0609020204030204" charset="0"/>
              </a:rPr>
              <a:t>)</a:t>
            </a:r>
          </a:p>
          <a:p>
            <a:pPr marL="0" indent="0">
              <a:buSzPct val="70000"/>
              <a:buNone/>
            </a:pPr>
            <a:r>
              <a:rPr lang="zh-CN" altLang="en-US" sz="1600" dirty="0">
                <a:solidFill>
                  <a:srgbClr val="0000FF"/>
                </a:solidFill>
                <a:latin typeface="Consolas" panose="020B0609020204030204" charset="0"/>
              </a:rPr>
              <a:t>array('u', '</a:t>
            </a:r>
            <a:r>
              <a:rPr lang="en-US" altLang="zh-CN" sz="1600" dirty="0" smtClean="0">
                <a:solidFill>
                  <a:srgbClr val="0000FF"/>
                </a:solidFill>
                <a:latin typeface="Consolas" panose="020B0609020204030204" charset="0"/>
              </a:rPr>
              <a:t>123456abc</a:t>
            </a:r>
            <a:r>
              <a:rPr lang="zh-CN" altLang="en-US" sz="1600" dirty="0">
                <a:solidFill>
                  <a:srgbClr val="0000FF"/>
                </a:solidFill>
                <a:latin typeface="Consolas" panose="020B0609020204030204" charset="0"/>
              </a:rPr>
              <a:t>')</a:t>
            </a:r>
          </a:p>
          <a:p>
            <a:pPr marL="0" indent="0">
              <a:buSzPct val="70000"/>
              <a:buFont typeface="Arial" charset="0"/>
              <a:buNone/>
            </a:pPr>
            <a:r>
              <a:rPr lang="zh-CN" altLang="en-US" sz="1600" dirty="0">
                <a:latin typeface="Consolas" panose="020B0609020204030204" charset="0"/>
              </a:rPr>
              <a:t>&gt;&gt;&gt; a[0] = 'y'</a:t>
            </a:r>
          </a:p>
          <a:p>
            <a:pPr marL="0" indent="0">
              <a:buSzPct val="70000"/>
              <a:buFont typeface="Arial" charset="0"/>
              <a:buNone/>
            </a:pPr>
            <a:r>
              <a:rPr lang="zh-CN" altLang="en-US" sz="1600" dirty="0">
                <a:latin typeface="Consolas" panose="020B0609020204030204" charset="0"/>
              </a:rPr>
              <a:t>&gt;&gt;&gt; print(a</a:t>
            </a:r>
            <a:r>
              <a:rPr lang="en-US" altLang="zh-CN" sz="1600" dirty="0" err="1">
                <a:latin typeface="Consolas" panose="020B0609020204030204" charset="0"/>
              </a:rPr>
              <a:t>rr</a:t>
            </a:r>
            <a:r>
              <a:rPr lang="zh-CN" altLang="en-US" sz="1600" dirty="0">
                <a:latin typeface="Consolas" panose="020B0609020204030204" charset="0"/>
              </a:rPr>
              <a:t>)</a:t>
            </a:r>
          </a:p>
          <a:p>
            <a:pPr marL="0" indent="0">
              <a:buSzPct val="70000"/>
              <a:buNone/>
            </a:pPr>
            <a:r>
              <a:rPr lang="zh-CN" altLang="en-US" sz="1600" dirty="0">
                <a:solidFill>
                  <a:srgbClr val="0000FF"/>
                </a:solidFill>
                <a:latin typeface="Consolas" panose="020B0609020204030204" charset="0"/>
              </a:rPr>
              <a:t>array('u', '</a:t>
            </a:r>
            <a:r>
              <a:rPr lang="en-US" altLang="zh-CN" sz="1600" dirty="0">
                <a:solidFill>
                  <a:srgbClr val="0000FF"/>
                </a:solidFill>
                <a:latin typeface="Consolas" panose="020B0609020204030204" charset="0"/>
              </a:rPr>
              <a:t>y23456abc</a:t>
            </a:r>
            <a:r>
              <a:rPr lang="zh-CN" altLang="en-US" sz="1600" dirty="0">
                <a:solidFill>
                  <a:srgbClr val="0000FF"/>
                </a:solidFill>
                <a:latin typeface="Consolas" panose="020B0609020204030204" charset="0"/>
              </a:rPr>
              <a:t>')</a:t>
            </a:r>
          </a:p>
          <a:p>
            <a:pPr marL="0" indent="0">
              <a:buSzPct val="70000"/>
              <a:buFont typeface="Arial" charset="0"/>
              <a:buNone/>
            </a:pPr>
            <a:r>
              <a:rPr lang="zh-CN" altLang="en-US" sz="1600" dirty="0">
                <a:latin typeface="Consolas" panose="020B0609020204030204" charset="0"/>
              </a:rPr>
              <a:t>&gt;&gt;&gt; a</a:t>
            </a:r>
            <a:r>
              <a:rPr lang="en-US" altLang="zh-CN" sz="1600" dirty="0" err="1">
                <a:latin typeface="Consolas" panose="020B0609020204030204" charset="0"/>
              </a:rPr>
              <a:t>rr</a:t>
            </a:r>
            <a:r>
              <a:rPr lang="zh-CN" altLang="en-US" sz="1600" dirty="0">
                <a:latin typeface="Consolas" panose="020B0609020204030204" charset="0"/>
              </a:rPr>
              <a:t>.tounicode()</a:t>
            </a:r>
          </a:p>
          <a:p>
            <a:pPr marL="0" indent="0">
              <a:buSzPct val="70000"/>
              <a:buNone/>
            </a:pPr>
            <a:r>
              <a:rPr lang="zh-CN" altLang="en-US" sz="1600" dirty="0">
                <a:solidFill>
                  <a:srgbClr val="0000FF"/>
                </a:solidFill>
                <a:latin typeface="Consolas" panose="020B0609020204030204" charset="0"/>
              </a:rPr>
              <a:t>'</a:t>
            </a:r>
            <a:r>
              <a:rPr lang="en-US" altLang="zh-CN" sz="1600" dirty="0">
                <a:solidFill>
                  <a:srgbClr val="0000FF"/>
                </a:solidFill>
                <a:latin typeface="Consolas" panose="020B0609020204030204" charset="0"/>
              </a:rPr>
              <a:t>y23456abc</a:t>
            </a:r>
            <a:r>
              <a:rPr lang="zh-CN" altLang="en-US" sz="1600" dirty="0">
                <a:solidFill>
                  <a:srgbClr val="0000FF"/>
                </a:solidFill>
                <a:latin typeface="Consolas" panose="020B0609020204030204" charset="0"/>
              </a:rPr>
              <a:t>'</a:t>
            </a:r>
          </a:p>
        </p:txBody>
      </p:sp>
      <p:pic>
        <p:nvPicPr>
          <p:cNvPr id="4" name="图片 3">
            <a:extLst>
              <a:ext uri="{FF2B5EF4-FFF2-40B4-BE49-F238E27FC236}">
                <a16:creationId xmlns:a16="http://schemas.microsoft.com/office/drawing/2014/main" id="{D10DCADC-3468-432F-92E3-19094ED28E97}"/>
              </a:ext>
            </a:extLst>
          </p:cNvPr>
          <p:cNvPicPr>
            <a:picLocks noChangeAspect="1"/>
          </p:cNvPicPr>
          <p:nvPr/>
        </p:nvPicPr>
        <p:blipFill>
          <a:blip r:embed="rId4"/>
          <a:stretch>
            <a:fillRect/>
          </a:stretch>
        </p:blipFill>
        <p:spPr>
          <a:xfrm>
            <a:off x="251520" y="2780928"/>
            <a:ext cx="3810517" cy="3744416"/>
          </a:xfrm>
          <a:prstGeom prst="rect">
            <a:avLst/>
          </a:prstGeom>
        </p:spPr>
      </p:pic>
      <p:pic>
        <p:nvPicPr>
          <p:cNvPr id="13314" name="Picture 2">
            <a:extLst>
              <a:ext uri="{FF2B5EF4-FFF2-40B4-BE49-F238E27FC236}">
                <a16:creationId xmlns:a16="http://schemas.microsoft.com/office/drawing/2014/main" id="{15284D8C-4F48-47D2-B9BE-7BC0C381908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70187" y="941552"/>
            <a:ext cx="4680520" cy="29928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0112350"/>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13314"/>
                                        </p:tgtEl>
                                        <p:attrNameLst>
                                          <p:attrName>style.visibility</p:attrName>
                                        </p:attrNameLst>
                                      </p:cBhvr>
                                      <p:to>
                                        <p:strVal val="visible"/>
                                      </p:to>
                                    </p:set>
                                    <p:animEffect transition="in" filter="fade">
                                      <p:cBhvr>
                                        <p:cTn id="41" dur="1000"/>
                                        <p:tgtEl>
                                          <p:spTgt spid="13314"/>
                                        </p:tgtEl>
                                      </p:cBhvr>
                                    </p:animEffect>
                                    <p:anim calcmode="lin" valueType="num">
                                      <p:cBhvr>
                                        <p:cTn id="42" dur="1000" fill="hold"/>
                                        <p:tgtEl>
                                          <p:spTgt spid="13314"/>
                                        </p:tgtEl>
                                        <p:attrNameLst>
                                          <p:attrName>ppt_x</p:attrName>
                                        </p:attrNameLst>
                                      </p:cBhvr>
                                      <p:tavLst>
                                        <p:tav tm="0">
                                          <p:val>
                                            <p:strVal val="#ppt_x"/>
                                          </p:val>
                                        </p:tav>
                                        <p:tav tm="100000">
                                          <p:val>
                                            <p:strVal val="#ppt_x"/>
                                          </p:val>
                                        </p:tav>
                                      </p:tavLst>
                                    </p:anim>
                                    <p:anim calcmode="lin" valueType="num">
                                      <p:cBhvr>
                                        <p:cTn id="43" dur="1000" fill="hold"/>
                                        <p:tgtEl>
                                          <p:spTgt spid="133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Content Placeholder 2"/>
          <p:cNvSpPr>
            <a:spLocks noGrp="1"/>
          </p:cNvSpPr>
          <p:nvPr>
            <p:ph idx="1"/>
          </p:nvPr>
        </p:nvSpPr>
        <p:spPr>
          <a:xfrm>
            <a:off x="611560" y="1444655"/>
            <a:ext cx="8229600" cy="4678451"/>
          </a:xfrm>
        </p:spPr>
        <p:txBody>
          <a:bodyPr anchor="t"/>
          <a:lstStyle/>
          <a:p>
            <a:pPr marL="0" indent="0">
              <a:spcBef>
                <a:spcPct val="0"/>
              </a:spcBef>
              <a:buNone/>
            </a:pPr>
            <a:r>
              <a:rPr lang="en-US" altLang="zh-CN" sz="1400" dirty="0">
                <a:latin typeface="Consolas" panose="020B0609020204030204" charset="0"/>
              </a:rPr>
              <a:t>&gt;&gt;&gt; import </a:t>
            </a:r>
            <a:r>
              <a:rPr lang="en-US" altLang="zh-CN" sz="1400" dirty="0" err="1">
                <a:latin typeface="Consolas" panose="020B0609020204030204" charset="0"/>
              </a:rPr>
              <a:t>jieba</a:t>
            </a:r>
            <a:r>
              <a:rPr lang="en-US" altLang="zh-CN" sz="1400" dirty="0">
                <a:latin typeface="Consolas" panose="020B0609020204030204" charset="0"/>
              </a:rPr>
              <a:t>                     #</a:t>
            </a:r>
            <a:r>
              <a:rPr lang="en-US" altLang="zh-CN" sz="1400" dirty="0" err="1">
                <a:latin typeface="Consolas" panose="020B0609020204030204" charset="0"/>
              </a:rPr>
              <a:t>导入jieba模块</a:t>
            </a:r>
            <a:endParaRPr lang="en-US" altLang="zh-CN" sz="1400" dirty="0">
              <a:latin typeface="Consolas" panose="020B0609020204030204" charset="0"/>
            </a:endParaRPr>
          </a:p>
          <a:p>
            <a:pPr marL="0" indent="0">
              <a:spcBef>
                <a:spcPct val="0"/>
              </a:spcBef>
              <a:buNone/>
            </a:pPr>
            <a:r>
              <a:rPr lang="en-US" altLang="zh-CN" sz="1400" dirty="0">
                <a:latin typeface="Consolas" panose="020B0609020204030204" charset="0"/>
              </a:rPr>
              <a:t>&gt;&gt;&gt; x = '</a:t>
            </a:r>
            <a:r>
              <a:rPr lang="en-US" altLang="zh-CN" sz="1400" dirty="0" err="1">
                <a:latin typeface="Consolas" panose="020B0609020204030204" charset="0"/>
              </a:rPr>
              <a:t>分词的准确度直接影响了后续文本处理和挖掘算法的最终效果</a:t>
            </a:r>
            <a:r>
              <a:rPr lang="en-US" altLang="zh-CN" sz="1400" dirty="0">
                <a:latin typeface="Consolas" panose="020B0609020204030204" charset="0"/>
              </a:rPr>
              <a:t>。'</a:t>
            </a:r>
          </a:p>
          <a:p>
            <a:pPr marL="0" indent="0">
              <a:spcBef>
                <a:spcPct val="0"/>
              </a:spcBef>
              <a:buNone/>
            </a:pPr>
            <a:r>
              <a:rPr lang="en-US" altLang="zh-CN" sz="1400" dirty="0">
                <a:latin typeface="Consolas" panose="020B0609020204030204" charset="0"/>
              </a:rPr>
              <a:t>&gt;&gt;&gt; </a:t>
            </a:r>
            <a:r>
              <a:rPr lang="en-US" altLang="zh-CN" sz="1400" dirty="0" err="1">
                <a:latin typeface="Consolas" panose="020B0609020204030204" charset="0"/>
              </a:rPr>
              <a:t>jieba.cut</a:t>
            </a:r>
            <a:r>
              <a:rPr lang="en-US" altLang="zh-CN" sz="1400" dirty="0">
                <a:latin typeface="Consolas" panose="020B0609020204030204" charset="0"/>
              </a:rPr>
              <a:t>(x)                     #</a:t>
            </a:r>
            <a:r>
              <a:rPr lang="en-US" altLang="zh-CN" sz="1400" dirty="0" err="1">
                <a:latin typeface="Consolas" panose="020B0609020204030204" charset="0"/>
              </a:rPr>
              <a:t>使用默认词库进行分词</a:t>
            </a:r>
            <a:endParaRPr lang="en-US" altLang="zh-CN" sz="1400" dirty="0">
              <a:latin typeface="Consolas" panose="020B0609020204030204" charset="0"/>
            </a:endParaRPr>
          </a:p>
          <a:p>
            <a:pPr marL="0" indent="0">
              <a:spcBef>
                <a:spcPct val="0"/>
              </a:spcBef>
              <a:buNone/>
            </a:pPr>
            <a:r>
              <a:rPr lang="en-US" altLang="zh-CN" sz="1400" dirty="0">
                <a:solidFill>
                  <a:srgbClr val="0000FF"/>
                </a:solidFill>
                <a:latin typeface="Consolas" panose="020B0609020204030204" charset="0"/>
              </a:rPr>
              <a:t>&lt;generator object </a:t>
            </a:r>
            <a:r>
              <a:rPr lang="en-US" altLang="zh-CN" sz="1400" dirty="0" err="1">
                <a:solidFill>
                  <a:srgbClr val="0000FF"/>
                </a:solidFill>
                <a:latin typeface="Consolas" panose="020B0609020204030204" charset="0"/>
              </a:rPr>
              <a:t>Tokenizer.cut</a:t>
            </a:r>
            <a:r>
              <a:rPr lang="en-US" altLang="zh-CN" sz="1400" dirty="0">
                <a:solidFill>
                  <a:srgbClr val="0000FF"/>
                </a:solidFill>
                <a:latin typeface="Consolas" panose="020B0609020204030204" charset="0"/>
              </a:rPr>
              <a:t> at 0x000000000342C990&gt;</a:t>
            </a:r>
          </a:p>
          <a:p>
            <a:pPr marL="0" indent="0">
              <a:spcBef>
                <a:spcPct val="0"/>
              </a:spcBef>
              <a:buNone/>
            </a:pPr>
            <a:r>
              <a:rPr lang="en-US" altLang="zh-CN" sz="1400" dirty="0">
                <a:latin typeface="Consolas" panose="020B0609020204030204" charset="0"/>
              </a:rPr>
              <a:t>&gt;&gt;&gt; list(_)</a:t>
            </a:r>
          </a:p>
          <a:p>
            <a:pPr marL="0" indent="0">
              <a:spcBef>
                <a:spcPct val="0"/>
              </a:spcBef>
              <a:buNone/>
            </a:pPr>
            <a:r>
              <a:rPr lang="en-US" altLang="zh-CN" sz="1400" dirty="0">
                <a:solidFill>
                  <a:srgbClr val="0000FF"/>
                </a:solidFill>
                <a:latin typeface="Consolas" panose="020B0609020204030204" charset="0"/>
              </a:rPr>
              <a:t>['</a:t>
            </a:r>
            <a:r>
              <a:rPr lang="en-US" altLang="zh-CN" sz="1400" dirty="0" err="1">
                <a:solidFill>
                  <a:srgbClr val="0000FF"/>
                </a:solidFill>
                <a:latin typeface="Consolas" panose="020B0609020204030204" charset="0"/>
              </a:rPr>
              <a:t>分词</a:t>
            </a:r>
            <a:r>
              <a:rPr lang="en-US" altLang="zh-CN" sz="1400" dirty="0">
                <a:solidFill>
                  <a:srgbClr val="0000FF"/>
                </a:solidFill>
                <a:latin typeface="Consolas" panose="020B0609020204030204" charset="0"/>
              </a:rPr>
              <a:t>', '的', '</a:t>
            </a:r>
            <a:r>
              <a:rPr lang="en-US" altLang="zh-CN" sz="1400" dirty="0" err="1">
                <a:solidFill>
                  <a:srgbClr val="0000FF"/>
                </a:solidFill>
                <a:latin typeface="Consolas" panose="020B0609020204030204" charset="0"/>
              </a:rPr>
              <a:t>准确度</a:t>
            </a:r>
            <a:r>
              <a:rPr lang="en-US" altLang="zh-CN" sz="1400" dirty="0">
                <a:solidFill>
                  <a:srgbClr val="0000FF"/>
                </a:solidFill>
                <a:latin typeface="Consolas" panose="020B0609020204030204" charset="0"/>
              </a:rPr>
              <a:t>', '</a:t>
            </a:r>
            <a:r>
              <a:rPr lang="en-US" altLang="zh-CN" sz="1400" dirty="0" err="1">
                <a:solidFill>
                  <a:srgbClr val="0000FF"/>
                </a:solidFill>
                <a:latin typeface="Consolas" panose="020B0609020204030204" charset="0"/>
              </a:rPr>
              <a:t>直接</a:t>
            </a:r>
            <a:r>
              <a:rPr lang="en-US" altLang="zh-CN" sz="1400" dirty="0">
                <a:solidFill>
                  <a:srgbClr val="0000FF"/>
                </a:solidFill>
                <a:latin typeface="Consolas" panose="020B0609020204030204" charset="0"/>
              </a:rPr>
              <a:t>', '</a:t>
            </a:r>
            <a:r>
              <a:rPr lang="en-US" altLang="zh-CN" sz="1400" dirty="0" err="1">
                <a:solidFill>
                  <a:srgbClr val="0000FF"/>
                </a:solidFill>
                <a:latin typeface="Consolas" panose="020B0609020204030204" charset="0"/>
              </a:rPr>
              <a:t>影响</a:t>
            </a:r>
            <a:r>
              <a:rPr lang="en-US" altLang="zh-CN" sz="1400" dirty="0">
                <a:solidFill>
                  <a:srgbClr val="0000FF"/>
                </a:solidFill>
                <a:latin typeface="Consolas" panose="020B0609020204030204" charset="0"/>
              </a:rPr>
              <a:t>', '了', '</a:t>
            </a:r>
            <a:r>
              <a:rPr lang="en-US" altLang="zh-CN" sz="1400" dirty="0" err="1">
                <a:solidFill>
                  <a:srgbClr val="0000FF"/>
                </a:solidFill>
                <a:latin typeface="Consolas" panose="020B0609020204030204" charset="0"/>
              </a:rPr>
              <a:t>后续</a:t>
            </a:r>
            <a:r>
              <a:rPr lang="en-US" altLang="zh-CN" sz="1400" dirty="0">
                <a:solidFill>
                  <a:srgbClr val="0000FF"/>
                </a:solidFill>
                <a:latin typeface="Consolas" panose="020B0609020204030204" charset="0"/>
              </a:rPr>
              <a:t>', '</a:t>
            </a:r>
            <a:r>
              <a:rPr lang="en-US" altLang="zh-CN" sz="1400" dirty="0" err="1">
                <a:solidFill>
                  <a:srgbClr val="0000FF"/>
                </a:solidFill>
                <a:latin typeface="Consolas" panose="020B0609020204030204" charset="0"/>
              </a:rPr>
              <a:t>文本处理</a:t>
            </a:r>
            <a:r>
              <a:rPr lang="en-US" altLang="zh-CN" sz="1400" dirty="0">
                <a:solidFill>
                  <a:srgbClr val="0000FF"/>
                </a:solidFill>
                <a:latin typeface="Consolas" panose="020B0609020204030204" charset="0"/>
              </a:rPr>
              <a:t>', '和', '</a:t>
            </a:r>
            <a:r>
              <a:rPr lang="en-US" altLang="zh-CN" sz="1400" dirty="0" err="1">
                <a:solidFill>
                  <a:srgbClr val="0000FF"/>
                </a:solidFill>
                <a:latin typeface="Consolas" panose="020B0609020204030204" charset="0"/>
              </a:rPr>
              <a:t>挖掘</a:t>
            </a:r>
            <a:r>
              <a:rPr lang="en-US" altLang="zh-CN" sz="1400" dirty="0">
                <a:solidFill>
                  <a:srgbClr val="0000FF"/>
                </a:solidFill>
                <a:latin typeface="Consolas" panose="020B0609020204030204" charset="0"/>
              </a:rPr>
              <a:t>', '</a:t>
            </a:r>
            <a:r>
              <a:rPr lang="en-US" altLang="zh-CN" sz="1400" dirty="0" err="1">
                <a:solidFill>
                  <a:srgbClr val="0000FF"/>
                </a:solidFill>
                <a:latin typeface="Consolas" panose="020B0609020204030204" charset="0"/>
              </a:rPr>
              <a:t>算法</a:t>
            </a:r>
            <a:r>
              <a:rPr lang="en-US" altLang="zh-CN" sz="1400" dirty="0">
                <a:solidFill>
                  <a:srgbClr val="0000FF"/>
                </a:solidFill>
                <a:latin typeface="Consolas" panose="020B0609020204030204" charset="0"/>
              </a:rPr>
              <a:t>', '的', '</a:t>
            </a:r>
            <a:r>
              <a:rPr lang="en-US" altLang="zh-CN" sz="1400" dirty="0" err="1">
                <a:solidFill>
                  <a:srgbClr val="0000FF"/>
                </a:solidFill>
                <a:latin typeface="Consolas" panose="020B0609020204030204" charset="0"/>
              </a:rPr>
              <a:t>最终</a:t>
            </a:r>
            <a:r>
              <a:rPr lang="en-US" altLang="zh-CN" sz="1400" dirty="0">
                <a:solidFill>
                  <a:srgbClr val="0000FF"/>
                </a:solidFill>
                <a:latin typeface="Consolas" panose="020B0609020204030204" charset="0"/>
              </a:rPr>
              <a:t>', '</a:t>
            </a:r>
            <a:r>
              <a:rPr lang="en-US" altLang="zh-CN" sz="1400" dirty="0" err="1">
                <a:solidFill>
                  <a:srgbClr val="0000FF"/>
                </a:solidFill>
                <a:latin typeface="Consolas" panose="020B0609020204030204" charset="0"/>
              </a:rPr>
              <a:t>效果</a:t>
            </a:r>
            <a:r>
              <a:rPr lang="en-US" altLang="zh-CN" sz="1400" dirty="0">
                <a:solidFill>
                  <a:srgbClr val="0000FF"/>
                </a:solidFill>
                <a:latin typeface="Consolas" panose="020B0609020204030204" charset="0"/>
              </a:rPr>
              <a:t>', '。']</a:t>
            </a:r>
          </a:p>
          <a:p>
            <a:pPr marL="0" indent="0">
              <a:spcBef>
                <a:spcPct val="0"/>
              </a:spcBef>
              <a:buNone/>
            </a:pPr>
            <a:r>
              <a:rPr lang="en-US" altLang="zh-CN" sz="1400" dirty="0">
                <a:solidFill>
                  <a:srgbClr val="002060"/>
                </a:solidFill>
                <a:latin typeface="Consolas" panose="020B0609020204030204" charset="0"/>
              </a:rPr>
              <a:t>&gt;&gt;&gt; </a:t>
            </a:r>
            <a:r>
              <a:rPr lang="en-US" altLang="zh-CN" sz="1400" dirty="0" err="1">
                <a:solidFill>
                  <a:srgbClr val="002060"/>
                </a:solidFill>
                <a:latin typeface="Consolas" panose="020B0609020204030204" charset="0"/>
              </a:rPr>
              <a:t>jieba.lcut</a:t>
            </a:r>
            <a:r>
              <a:rPr lang="en-US" altLang="zh-CN" sz="1400" dirty="0">
                <a:solidFill>
                  <a:srgbClr val="002060"/>
                </a:solidFill>
                <a:latin typeface="Consolas" panose="020B0609020204030204" charset="0"/>
              </a:rPr>
              <a:t>('</a:t>
            </a:r>
            <a:r>
              <a:rPr lang="en-US" altLang="zh-CN" sz="1400" dirty="0" err="1">
                <a:solidFill>
                  <a:srgbClr val="002060"/>
                </a:solidFill>
                <a:latin typeface="Consolas" panose="020B0609020204030204" charset="0"/>
              </a:rPr>
              <a:t>Python可以这样学，Python程序设计开发宝典</a:t>
            </a:r>
            <a:r>
              <a:rPr lang="en-US" altLang="zh-CN" sz="1400" dirty="0">
                <a:solidFill>
                  <a:srgbClr val="002060"/>
                </a:solidFill>
                <a:latin typeface="Consolas" panose="020B0609020204030204" charset="0"/>
              </a:rPr>
              <a:t>') #</a:t>
            </a:r>
            <a:r>
              <a:rPr lang="zh-CN" altLang="en-US" sz="1400" dirty="0">
                <a:solidFill>
                  <a:srgbClr val="002060"/>
                </a:solidFill>
                <a:latin typeface="Consolas" panose="020B0609020204030204" charset="0"/>
              </a:rPr>
              <a:t>直接给出列表</a:t>
            </a:r>
          </a:p>
          <a:p>
            <a:pPr marL="0" indent="0">
              <a:spcBef>
                <a:spcPct val="0"/>
              </a:spcBef>
              <a:buNone/>
            </a:pPr>
            <a:r>
              <a:rPr lang="en-US" altLang="zh-CN" sz="1400" dirty="0">
                <a:solidFill>
                  <a:srgbClr val="0000FF"/>
                </a:solidFill>
                <a:latin typeface="Consolas" panose="020B0609020204030204" charset="0"/>
              </a:rPr>
              <a:t>Dumping model to file cache C:\Users\d\AppData\Local\Temp\jieba.cache</a:t>
            </a:r>
          </a:p>
          <a:p>
            <a:pPr marL="0" indent="0">
              <a:spcBef>
                <a:spcPct val="0"/>
              </a:spcBef>
              <a:buNone/>
            </a:pPr>
            <a:r>
              <a:rPr lang="en-US" altLang="zh-CN" sz="1400" dirty="0">
                <a:solidFill>
                  <a:srgbClr val="0000FF"/>
                </a:solidFill>
                <a:latin typeface="Consolas" panose="020B0609020204030204" charset="0"/>
              </a:rPr>
              <a:t>['Python', '</a:t>
            </a:r>
            <a:r>
              <a:rPr lang="en-US" altLang="zh-CN" sz="1400" dirty="0" err="1">
                <a:solidFill>
                  <a:srgbClr val="0000FF"/>
                </a:solidFill>
                <a:latin typeface="Consolas" panose="020B0609020204030204" charset="0"/>
              </a:rPr>
              <a:t>可以</a:t>
            </a:r>
            <a:r>
              <a:rPr lang="en-US" altLang="zh-CN" sz="1400" dirty="0">
                <a:solidFill>
                  <a:srgbClr val="0000FF"/>
                </a:solidFill>
                <a:latin typeface="Consolas" panose="020B0609020204030204" charset="0"/>
              </a:rPr>
              <a:t>', '</a:t>
            </a:r>
            <a:r>
              <a:rPr lang="en-US" altLang="zh-CN" sz="1400" dirty="0" err="1">
                <a:solidFill>
                  <a:srgbClr val="0000FF"/>
                </a:solidFill>
                <a:latin typeface="Consolas" panose="020B0609020204030204" charset="0"/>
              </a:rPr>
              <a:t>这样</a:t>
            </a:r>
            <a:r>
              <a:rPr lang="en-US" altLang="zh-CN" sz="1400" dirty="0">
                <a:solidFill>
                  <a:srgbClr val="0000FF"/>
                </a:solidFill>
                <a:latin typeface="Consolas" panose="020B0609020204030204" charset="0"/>
              </a:rPr>
              <a:t>', '学', '，', 'Python', '</a:t>
            </a:r>
            <a:r>
              <a:rPr lang="en-US" altLang="zh-CN" sz="1400" dirty="0" err="1">
                <a:solidFill>
                  <a:srgbClr val="0000FF"/>
                </a:solidFill>
                <a:latin typeface="Consolas" panose="020B0609020204030204" charset="0"/>
              </a:rPr>
              <a:t>程序设计</a:t>
            </a:r>
            <a:r>
              <a:rPr lang="en-US" altLang="zh-CN" sz="1400" dirty="0">
                <a:solidFill>
                  <a:srgbClr val="0000FF"/>
                </a:solidFill>
                <a:latin typeface="Consolas" panose="020B0609020204030204" charset="0"/>
              </a:rPr>
              <a:t>', '</a:t>
            </a:r>
            <a:r>
              <a:rPr lang="en-US" altLang="zh-CN" sz="1400" dirty="0" err="1">
                <a:solidFill>
                  <a:srgbClr val="0000FF"/>
                </a:solidFill>
                <a:latin typeface="Consolas" panose="020B0609020204030204" charset="0"/>
              </a:rPr>
              <a:t>开发</a:t>
            </a:r>
            <a:r>
              <a:rPr lang="en-US" altLang="zh-CN" sz="1400" dirty="0">
                <a:solidFill>
                  <a:srgbClr val="0000FF"/>
                </a:solidFill>
                <a:latin typeface="Consolas" panose="020B0609020204030204" charset="0"/>
              </a:rPr>
              <a:t>', '</a:t>
            </a:r>
            <a:r>
              <a:rPr lang="en-US" altLang="zh-CN" sz="1400" dirty="0" err="1">
                <a:solidFill>
                  <a:srgbClr val="0000FF"/>
                </a:solidFill>
                <a:latin typeface="Consolas" panose="020B0609020204030204" charset="0"/>
              </a:rPr>
              <a:t>宝典</a:t>
            </a:r>
            <a:r>
              <a:rPr lang="en-US" altLang="zh-CN" sz="1400" dirty="0">
                <a:solidFill>
                  <a:srgbClr val="0000FF"/>
                </a:solidFill>
                <a:latin typeface="Consolas" panose="020B0609020204030204" charset="0"/>
              </a:rPr>
              <a:t>']</a:t>
            </a:r>
          </a:p>
          <a:p>
            <a:pPr marL="0" indent="0">
              <a:spcBef>
                <a:spcPct val="0"/>
              </a:spcBef>
              <a:buNone/>
            </a:pPr>
            <a:r>
              <a:rPr lang="en-US" altLang="zh-CN" sz="1400" dirty="0">
                <a:latin typeface="Consolas" panose="020B0609020204030204" charset="0"/>
              </a:rPr>
              <a:t>&gt;&gt;&gt; list(</a:t>
            </a:r>
            <a:r>
              <a:rPr lang="en-US" altLang="zh-CN" sz="1400" dirty="0" err="1">
                <a:latin typeface="Consolas" panose="020B0609020204030204" charset="0"/>
              </a:rPr>
              <a:t>jieba.cut</a:t>
            </a:r>
            <a:r>
              <a:rPr lang="en-US" altLang="zh-CN" sz="1400" dirty="0">
                <a:latin typeface="Consolas" panose="020B0609020204030204" charset="0"/>
              </a:rPr>
              <a:t>('</a:t>
            </a:r>
            <a:r>
              <a:rPr lang="en-US" altLang="zh-CN" sz="1400" dirty="0" err="1">
                <a:latin typeface="Consolas" panose="020B0609020204030204" charset="0"/>
              </a:rPr>
              <a:t>花纸杯</a:t>
            </a:r>
            <a:r>
              <a:rPr lang="en-US" altLang="zh-CN" sz="1400" dirty="0">
                <a:latin typeface="Consolas" panose="020B0609020204030204" charset="0"/>
              </a:rPr>
              <a:t>'))</a:t>
            </a:r>
          </a:p>
          <a:p>
            <a:pPr marL="0" indent="0">
              <a:spcBef>
                <a:spcPct val="0"/>
              </a:spcBef>
              <a:buNone/>
            </a:pPr>
            <a:r>
              <a:rPr lang="en-US" altLang="zh-CN" sz="1400" dirty="0">
                <a:solidFill>
                  <a:srgbClr val="0000FF"/>
                </a:solidFill>
                <a:latin typeface="Consolas" panose="020B0609020204030204" charset="0"/>
              </a:rPr>
              <a:t>['花', '</a:t>
            </a:r>
            <a:r>
              <a:rPr lang="en-US" altLang="zh-CN" sz="1400" dirty="0" err="1">
                <a:solidFill>
                  <a:srgbClr val="0000FF"/>
                </a:solidFill>
                <a:latin typeface="Consolas" panose="020B0609020204030204" charset="0"/>
              </a:rPr>
              <a:t>纸杯</a:t>
            </a:r>
            <a:r>
              <a:rPr lang="en-US" altLang="zh-CN" sz="1400" dirty="0">
                <a:solidFill>
                  <a:srgbClr val="0000FF"/>
                </a:solidFill>
                <a:latin typeface="Consolas" panose="020B0609020204030204" charset="0"/>
              </a:rPr>
              <a:t>']</a:t>
            </a:r>
          </a:p>
          <a:p>
            <a:pPr marL="0" indent="0">
              <a:spcBef>
                <a:spcPct val="0"/>
              </a:spcBef>
              <a:buNone/>
            </a:pPr>
            <a:r>
              <a:rPr lang="en-US" altLang="zh-CN" sz="1400" dirty="0">
                <a:latin typeface="Consolas" panose="020B0609020204030204" charset="0"/>
              </a:rPr>
              <a:t>&gt;&gt;&gt; </a:t>
            </a:r>
            <a:r>
              <a:rPr lang="en-US" altLang="zh-CN" sz="1400" dirty="0" err="1">
                <a:latin typeface="Consolas" panose="020B0609020204030204" charset="0"/>
              </a:rPr>
              <a:t>jieba.add_word</a:t>
            </a:r>
            <a:r>
              <a:rPr lang="en-US" altLang="zh-CN" sz="1400" dirty="0">
                <a:latin typeface="Consolas" panose="020B0609020204030204" charset="0"/>
              </a:rPr>
              <a:t>('</a:t>
            </a:r>
            <a:r>
              <a:rPr lang="en-US" altLang="zh-CN" sz="1400" dirty="0" err="1">
                <a:latin typeface="Consolas" panose="020B0609020204030204" charset="0"/>
              </a:rPr>
              <a:t>花纸杯</a:t>
            </a:r>
            <a:r>
              <a:rPr lang="en-US" altLang="zh-CN" sz="1400" dirty="0">
                <a:latin typeface="Consolas" panose="020B0609020204030204" charset="0"/>
              </a:rPr>
              <a:t>')           #</a:t>
            </a:r>
            <a:r>
              <a:rPr lang="en-US" altLang="zh-CN" sz="1400" dirty="0" err="1">
                <a:latin typeface="Consolas" panose="020B0609020204030204" charset="0"/>
              </a:rPr>
              <a:t>增加词条</a:t>
            </a:r>
            <a:endParaRPr lang="en-US" altLang="zh-CN" sz="1400" dirty="0">
              <a:latin typeface="Consolas" panose="020B0609020204030204" charset="0"/>
            </a:endParaRPr>
          </a:p>
          <a:p>
            <a:pPr marL="0" indent="0">
              <a:spcBef>
                <a:spcPct val="0"/>
              </a:spcBef>
              <a:buNone/>
            </a:pPr>
            <a:r>
              <a:rPr lang="en-US" altLang="zh-CN" sz="1400" dirty="0">
                <a:latin typeface="Consolas" panose="020B0609020204030204" charset="0"/>
              </a:rPr>
              <a:t>&gt;&gt;&gt; list(</a:t>
            </a:r>
            <a:r>
              <a:rPr lang="en-US" altLang="zh-CN" sz="1400" dirty="0" err="1">
                <a:latin typeface="Consolas" panose="020B0609020204030204" charset="0"/>
              </a:rPr>
              <a:t>jieba.cut</a:t>
            </a:r>
            <a:r>
              <a:rPr lang="en-US" altLang="zh-CN" sz="1400" dirty="0">
                <a:latin typeface="Consolas" panose="020B0609020204030204" charset="0"/>
              </a:rPr>
              <a:t>('</a:t>
            </a:r>
            <a:r>
              <a:rPr lang="en-US" altLang="zh-CN" sz="1400" dirty="0" err="1">
                <a:latin typeface="Consolas" panose="020B0609020204030204" charset="0"/>
              </a:rPr>
              <a:t>花纸杯</a:t>
            </a:r>
            <a:r>
              <a:rPr lang="en-US" altLang="zh-CN" sz="1400" dirty="0">
                <a:latin typeface="Consolas" panose="020B0609020204030204" charset="0"/>
              </a:rPr>
              <a:t>'))          #</a:t>
            </a:r>
            <a:r>
              <a:rPr lang="en-US" altLang="zh-CN" sz="1400" dirty="0" err="1">
                <a:latin typeface="Consolas" panose="020B0609020204030204" charset="0"/>
              </a:rPr>
              <a:t>使用新题库进行分词</a:t>
            </a:r>
            <a:endParaRPr lang="en-US" altLang="zh-CN" sz="1400" dirty="0">
              <a:latin typeface="Consolas" panose="020B0609020204030204" charset="0"/>
            </a:endParaRPr>
          </a:p>
          <a:p>
            <a:pPr marL="0" indent="0">
              <a:spcBef>
                <a:spcPct val="0"/>
              </a:spcBef>
              <a:buNone/>
            </a:pPr>
            <a:r>
              <a:rPr lang="en-US" altLang="zh-CN" sz="1400" dirty="0">
                <a:solidFill>
                  <a:srgbClr val="0000FF"/>
                </a:solidFill>
                <a:latin typeface="Consolas" panose="020B0609020204030204" charset="0"/>
              </a:rPr>
              <a:t>['</a:t>
            </a:r>
            <a:r>
              <a:rPr lang="en-US" altLang="zh-CN" sz="1400" dirty="0" err="1">
                <a:solidFill>
                  <a:srgbClr val="0000FF"/>
                </a:solidFill>
                <a:latin typeface="Consolas" panose="020B0609020204030204" charset="0"/>
              </a:rPr>
              <a:t>花纸杯</a:t>
            </a:r>
            <a:r>
              <a:rPr lang="en-US" altLang="zh-CN" sz="1400" dirty="0">
                <a:solidFill>
                  <a:srgbClr val="0000FF"/>
                </a:solidFill>
                <a:latin typeface="Consolas" panose="020B0609020204030204" charset="0"/>
              </a:rPr>
              <a:t>']</a:t>
            </a:r>
          </a:p>
          <a:p>
            <a:pPr marL="0" indent="0">
              <a:spcBef>
                <a:spcPct val="0"/>
              </a:spcBef>
              <a:buNone/>
            </a:pPr>
            <a:endParaRPr lang="en-US" altLang="zh-CN" sz="1400" dirty="0">
              <a:solidFill>
                <a:srgbClr val="00B0F0"/>
              </a:solidFill>
              <a:latin typeface="Consolas" panose="020B0609020204030204" charset="0"/>
            </a:endParaRPr>
          </a:p>
        </p:txBody>
      </p:sp>
      <p:sp>
        <p:nvSpPr>
          <p:cNvPr id="78851" name="Slide Number Placeholder 3"/>
          <p:cNvSpPr>
            <a:spLocks noGrp="1"/>
          </p:cNvSpPr>
          <p:nvPr>
            <p:ph type="sldNum" sz="quarter" idx="4294967295"/>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r"/>
            <a:fld id="{9A0DB2DC-4C9A-4742-B13C-FB6460FD3503}" type="slidenum">
              <a:rPr lang="zh-CN" altLang="en-US" sz="1050" dirty="0"/>
              <a:pPr algn="r"/>
              <a:t>42</a:t>
            </a:fld>
            <a:endParaRPr lang="zh-CN" altLang="en-US" sz="1050" dirty="0"/>
          </a:p>
        </p:txBody>
      </p:sp>
      <p:grpSp>
        <p:nvGrpSpPr>
          <p:cNvPr id="5" name="组合 67"/>
          <p:cNvGrpSpPr/>
          <p:nvPr/>
        </p:nvGrpSpPr>
        <p:grpSpPr>
          <a:xfrm>
            <a:off x="611560" y="118397"/>
            <a:ext cx="8109328" cy="681854"/>
            <a:chOff x="936625" y="4195877"/>
            <a:chExt cx="8109328" cy="681854"/>
          </a:xfrm>
        </p:grpSpPr>
        <p:grpSp>
          <p:nvGrpSpPr>
            <p:cNvPr id="6" name="组合 106"/>
            <p:cNvGrpSpPr/>
            <p:nvPr/>
          </p:nvGrpSpPr>
          <p:grpSpPr>
            <a:xfrm>
              <a:off x="936625" y="4195877"/>
              <a:ext cx="8109328" cy="681854"/>
              <a:chOff x="927100" y="4195877"/>
              <a:chExt cx="8109328" cy="681854"/>
            </a:xfrm>
          </p:grpSpPr>
          <p:sp>
            <p:nvSpPr>
              <p:cNvPr id="8" name="Freeform 5"/>
              <p:cNvSpPr>
                <a:spLocks/>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9" name="TextBox 6"/>
              <p:cNvSpPr txBox="1">
                <a:spLocks noChangeArrowheads="1"/>
              </p:cNvSpPr>
              <p:nvPr/>
            </p:nvSpPr>
            <p:spPr bwMode="auto">
              <a:xfrm>
                <a:off x="1719188" y="4195877"/>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r>
                  <a:rPr lang="en-US" altLang="zh-CN" sz="3600" b="1" dirty="0">
                    <a:latin typeface="Times New Roman" pitchFamily="18" charset="0"/>
                    <a:ea typeface="黑体" pitchFamily="49" charset="-122"/>
                  </a:rPr>
                  <a:t>4.2 </a:t>
                </a:r>
                <a:r>
                  <a:rPr lang="zh-CN" altLang="en-US" sz="3600" b="1" dirty="0">
                    <a:latin typeface="Times New Roman" pitchFamily="18" charset="0"/>
                    <a:ea typeface="黑体" pitchFamily="49" charset="-122"/>
                  </a:rPr>
                  <a:t>字符串的应用</a:t>
                </a:r>
                <a:endParaRPr lang="zh-CN" altLang="en-US" sz="3600" b="1" dirty="0">
                  <a:latin typeface="黑体" pitchFamily="49" charset="-122"/>
                  <a:ea typeface="黑体" pitchFamily="49" charset="-122"/>
                </a:endParaRPr>
              </a:p>
            </p:txBody>
          </p:sp>
        </p:grpSp>
        <p:pic>
          <p:nvPicPr>
            <p:cNvPr id="7" name="图片 6" descr="无标题.png"/>
            <p:cNvPicPr>
              <a:picLocks noChangeAspect="1"/>
            </p:cNvPicPr>
            <p:nvPr/>
          </p:nvPicPr>
          <p:blipFill>
            <a:blip r:embed="rId2" cstate="print"/>
            <a:stretch>
              <a:fillRect/>
            </a:stretch>
          </p:blipFill>
          <p:spPr>
            <a:xfrm>
              <a:off x="1137949" y="4364064"/>
              <a:ext cx="433676" cy="330989"/>
            </a:xfrm>
            <a:prstGeom prst="rect">
              <a:avLst/>
            </a:prstGeom>
          </p:spPr>
        </p:pic>
      </p:grpSp>
      <p:sp>
        <p:nvSpPr>
          <p:cNvPr id="11" name="文本框 10"/>
          <p:cNvSpPr txBox="1"/>
          <p:nvPr/>
        </p:nvSpPr>
        <p:spPr>
          <a:xfrm>
            <a:off x="323528" y="908720"/>
            <a:ext cx="5652628" cy="523220"/>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zh-CN" altLang="en-US" sz="2800" b="1" dirty="0">
                <a:latin typeface="Times New Roman" panose="02020603050405020304" pitchFamily="18" charset="0"/>
                <a:ea typeface="仿宋" panose="02010609060101010101" pitchFamily="49" charset="-122"/>
              </a:rPr>
              <a:t>中英文分词</a:t>
            </a:r>
            <a:endParaRPr lang="en-US" altLang="zh-CN" sz="2800" b="1" dirty="0">
              <a:ea typeface="仿宋" panose="02010609060101010101" pitchFamily="49" charset="-122"/>
            </a:endParaRPr>
          </a:p>
        </p:txBody>
      </p:sp>
    </p:spTree>
    <p:extLst>
      <p:ext uri="{BB962C8B-B14F-4D97-AF65-F5344CB8AC3E}">
        <p14:creationId xmlns:p14="http://schemas.microsoft.com/office/powerpoint/2010/main" val="1944869497"/>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885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885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885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885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885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8850">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8850">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8850">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8850">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8850">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8850">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78850">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78850">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78850">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0"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Content Placeholder 2"/>
          <p:cNvSpPr>
            <a:spLocks noGrp="1"/>
          </p:cNvSpPr>
          <p:nvPr>
            <p:ph idx="1"/>
          </p:nvPr>
        </p:nvSpPr>
        <p:spPr>
          <a:xfrm>
            <a:off x="683568" y="1495974"/>
            <a:ext cx="8229600" cy="4678451"/>
          </a:xfrm>
        </p:spPr>
        <p:txBody>
          <a:bodyPr anchor="t"/>
          <a:lstStyle/>
          <a:p>
            <a:pPr marL="0" indent="0">
              <a:spcBef>
                <a:spcPct val="0"/>
              </a:spcBef>
              <a:buNone/>
            </a:pPr>
            <a:r>
              <a:rPr lang="en-US" altLang="zh-CN" sz="1600" dirty="0">
                <a:latin typeface="Consolas" panose="020B0609020204030204" charset="0"/>
              </a:rPr>
              <a:t>&gt;&gt;&gt; from </a:t>
            </a:r>
            <a:r>
              <a:rPr lang="en-US" altLang="zh-CN" sz="1600" dirty="0" err="1">
                <a:latin typeface="Consolas" panose="020B0609020204030204" charset="0"/>
              </a:rPr>
              <a:t>jieba</a:t>
            </a:r>
            <a:r>
              <a:rPr lang="en-US" altLang="zh-CN" sz="1600" dirty="0">
                <a:latin typeface="Consolas" panose="020B0609020204030204" charset="0"/>
              </a:rPr>
              <a:t> import </a:t>
            </a:r>
            <a:r>
              <a:rPr lang="en-US" altLang="zh-CN" sz="1600" dirty="0" err="1">
                <a:latin typeface="Consolas" panose="020B0609020204030204" charset="0"/>
              </a:rPr>
              <a:t>posseg</a:t>
            </a:r>
            <a:endParaRPr lang="en-US" altLang="zh-CN" sz="1600" dirty="0">
              <a:latin typeface="Consolas" panose="020B0609020204030204" charset="0"/>
            </a:endParaRPr>
          </a:p>
          <a:p>
            <a:pPr marL="0" indent="0">
              <a:spcBef>
                <a:spcPct val="0"/>
              </a:spcBef>
              <a:buNone/>
            </a:pPr>
            <a:r>
              <a:rPr lang="en-US" altLang="zh-CN" sz="1600" dirty="0">
                <a:latin typeface="Consolas" panose="020B0609020204030204" charset="0"/>
              </a:rPr>
              <a:t>&gt;&gt;&gt; text = '</a:t>
            </a:r>
            <a:r>
              <a:rPr lang="en-US" altLang="zh-CN" sz="1600" dirty="0" err="1">
                <a:latin typeface="Consolas" panose="020B0609020204030204" charset="0"/>
              </a:rPr>
              <a:t>分词的准确度直接影响了后续文本处理和挖掘算法的最终效果</a:t>
            </a:r>
            <a:r>
              <a:rPr lang="en-US" altLang="zh-CN" sz="1600" dirty="0">
                <a:latin typeface="Consolas" panose="020B0609020204030204" charset="0"/>
              </a:rPr>
              <a:t>。'</a:t>
            </a:r>
          </a:p>
          <a:p>
            <a:pPr marL="0" indent="0">
              <a:spcBef>
                <a:spcPct val="0"/>
              </a:spcBef>
              <a:buNone/>
            </a:pPr>
            <a:r>
              <a:rPr lang="en-US" altLang="zh-CN" sz="1600" dirty="0">
                <a:latin typeface="Consolas" panose="020B0609020204030204" charset="0"/>
              </a:rPr>
              <a:t>&gt;&gt;&gt; for word, tag in </a:t>
            </a:r>
            <a:r>
              <a:rPr lang="en-US" altLang="zh-CN" sz="1600" dirty="0" err="1">
                <a:latin typeface="Consolas" panose="020B0609020204030204" charset="0"/>
              </a:rPr>
              <a:t>posseg.cut</a:t>
            </a:r>
            <a:r>
              <a:rPr lang="en-US" altLang="zh-CN" sz="1600" dirty="0">
                <a:latin typeface="Consolas" panose="020B0609020204030204" charset="0"/>
              </a:rPr>
              <a:t>(text):  # </a:t>
            </a:r>
            <a:r>
              <a:rPr lang="zh-CN" altLang="en-US" sz="1600" dirty="0">
                <a:latin typeface="Consolas" panose="020B0609020204030204" charset="0"/>
              </a:rPr>
              <a:t>得到分词及其词性</a:t>
            </a:r>
          </a:p>
          <a:p>
            <a:pPr marL="0" indent="0">
              <a:spcBef>
                <a:spcPct val="0"/>
              </a:spcBef>
              <a:buNone/>
            </a:pPr>
            <a:r>
              <a:rPr lang="en-US" altLang="zh-CN" sz="1600" dirty="0">
                <a:latin typeface="Consolas" panose="020B0609020204030204" charset="0"/>
              </a:rPr>
              <a:t>    print(word, tag, </a:t>
            </a:r>
            <a:r>
              <a:rPr lang="en-US" altLang="zh-CN" sz="1600" dirty="0" err="1">
                <a:latin typeface="Consolas" panose="020B0609020204030204" charset="0"/>
              </a:rPr>
              <a:t>sep</a:t>
            </a:r>
            <a:r>
              <a:rPr lang="en-US" altLang="zh-CN" sz="1600" dirty="0">
                <a:latin typeface="Consolas" panose="020B0609020204030204" charset="0"/>
              </a:rPr>
              <a:t>=':’)</a:t>
            </a:r>
          </a:p>
          <a:p>
            <a:pPr marL="0" indent="0">
              <a:spcBef>
                <a:spcPct val="0"/>
              </a:spcBef>
              <a:buNone/>
            </a:pPr>
            <a:r>
              <a:rPr lang="en-US" altLang="zh-CN" sz="1600" dirty="0">
                <a:latin typeface="Consolas" panose="020B0609020204030204" charset="0"/>
              </a:rPr>
              <a:t>	</a:t>
            </a:r>
          </a:p>
          <a:p>
            <a:pPr marL="0" indent="0">
              <a:spcBef>
                <a:spcPct val="0"/>
              </a:spcBef>
              <a:buNone/>
            </a:pPr>
            <a:r>
              <a:rPr lang="en-US" altLang="zh-CN" sz="1600" dirty="0" err="1">
                <a:solidFill>
                  <a:srgbClr val="0000FF"/>
                </a:solidFill>
                <a:latin typeface="Consolas" panose="020B0609020204030204" charset="0"/>
              </a:rPr>
              <a:t>分词:n</a:t>
            </a:r>
            <a:r>
              <a:rPr lang="en-US" altLang="zh-CN" sz="1600" dirty="0">
                <a:solidFill>
                  <a:srgbClr val="0000FF"/>
                </a:solidFill>
                <a:latin typeface="Consolas" panose="020B0609020204030204" charset="0"/>
              </a:rPr>
              <a:t>                        	#</a:t>
            </a:r>
            <a:r>
              <a:rPr lang="zh-CN" altLang="en-US" sz="1600" dirty="0">
                <a:solidFill>
                  <a:srgbClr val="0000FF"/>
                </a:solidFill>
                <a:latin typeface="Consolas" panose="020B0609020204030204" charset="0"/>
              </a:rPr>
              <a:t>名词</a:t>
            </a:r>
            <a:endParaRPr lang="en-US" altLang="zh-CN" sz="1600" dirty="0">
              <a:solidFill>
                <a:srgbClr val="0000FF"/>
              </a:solidFill>
              <a:latin typeface="Consolas" panose="020B0609020204030204" charset="0"/>
            </a:endParaRPr>
          </a:p>
          <a:p>
            <a:pPr marL="0" indent="0">
              <a:spcBef>
                <a:spcPct val="0"/>
              </a:spcBef>
              <a:buNone/>
            </a:pPr>
            <a:r>
              <a:rPr lang="en-US" altLang="zh-CN" sz="1600" dirty="0">
                <a:solidFill>
                  <a:srgbClr val="0000FF"/>
                </a:solidFill>
                <a:latin typeface="Consolas" panose="020B0609020204030204" charset="0"/>
              </a:rPr>
              <a:t>的:uj                        	#</a:t>
            </a:r>
            <a:r>
              <a:rPr lang="zh-CN" altLang="en-US" sz="1600" dirty="0">
                <a:solidFill>
                  <a:srgbClr val="0000FF"/>
                </a:solidFill>
                <a:latin typeface="Consolas" panose="020B0609020204030204" charset="0"/>
              </a:rPr>
              <a:t>助词</a:t>
            </a:r>
            <a:r>
              <a:rPr lang="en-US" altLang="zh-CN" sz="1600" dirty="0">
                <a:solidFill>
                  <a:srgbClr val="0000FF"/>
                </a:solidFill>
                <a:latin typeface="Consolas" panose="020B0609020204030204" charset="0"/>
              </a:rPr>
              <a:t>,</a:t>
            </a:r>
            <a:r>
              <a:rPr lang="zh-CN" altLang="en-US" sz="1600" dirty="0">
                <a:solidFill>
                  <a:srgbClr val="0000FF"/>
                </a:solidFill>
                <a:latin typeface="Consolas" panose="020B0609020204030204" charset="0"/>
              </a:rPr>
              <a:t>简称略语</a:t>
            </a:r>
            <a:r>
              <a:rPr lang="en-US" altLang="zh-CN" sz="1600" dirty="0">
                <a:solidFill>
                  <a:srgbClr val="0000FF"/>
                </a:solidFill>
                <a:latin typeface="Consolas" panose="020B0609020204030204" charset="0"/>
              </a:rPr>
              <a:t> </a:t>
            </a:r>
          </a:p>
          <a:p>
            <a:pPr marL="0" indent="0">
              <a:spcBef>
                <a:spcPct val="0"/>
              </a:spcBef>
              <a:buNone/>
            </a:pPr>
            <a:r>
              <a:rPr lang="en-US" altLang="zh-CN" sz="1600" dirty="0" err="1">
                <a:solidFill>
                  <a:srgbClr val="0000FF"/>
                </a:solidFill>
                <a:latin typeface="Consolas" panose="020B0609020204030204" charset="0"/>
              </a:rPr>
              <a:t>准确度:n</a:t>
            </a:r>
            <a:endParaRPr lang="en-US" altLang="zh-CN" sz="1600" dirty="0">
              <a:solidFill>
                <a:srgbClr val="0000FF"/>
              </a:solidFill>
              <a:latin typeface="Consolas" panose="020B0609020204030204" charset="0"/>
            </a:endParaRPr>
          </a:p>
          <a:p>
            <a:pPr marL="0" indent="0">
              <a:spcBef>
                <a:spcPct val="0"/>
              </a:spcBef>
              <a:buNone/>
            </a:pPr>
            <a:r>
              <a:rPr lang="en-US" altLang="zh-CN" sz="1600" dirty="0" err="1">
                <a:solidFill>
                  <a:srgbClr val="0000FF"/>
                </a:solidFill>
                <a:latin typeface="Consolas" panose="020B0609020204030204" charset="0"/>
              </a:rPr>
              <a:t>直接:ad</a:t>
            </a:r>
            <a:r>
              <a:rPr lang="en-US" altLang="zh-CN" sz="1600" dirty="0">
                <a:solidFill>
                  <a:srgbClr val="0000FF"/>
                </a:solidFill>
                <a:latin typeface="Consolas" panose="020B0609020204030204" charset="0"/>
              </a:rPr>
              <a:t>				#</a:t>
            </a:r>
            <a:r>
              <a:rPr lang="zh-CN" altLang="en-US" sz="1600" dirty="0">
                <a:solidFill>
                  <a:srgbClr val="0000FF"/>
                </a:solidFill>
                <a:latin typeface="Consolas" panose="020B0609020204030204" charset="0"/>
              </a:rPr>
              <a:t>副形词</a:t>
            </a:r>
            <a:endParaRPr lang="en-US" altLang="zh-CN" sz="1600" dirty="0">
              <a:solidFill>
                <a:srgbClr val="0000FF"/>
              </a:solidFill>
              <a:latin typeface="Consolas" panose="020B0609020204030204" charset="0"/>
            </a:endParaRPr>
          </a:p>
          <a:p>
            <a:pPr marL="0" indent="0">
              <a:spcBef>
                <a:spcPct val="0"/>
              </a:spcBef>
              <a:buNone/>
            </a:pPr>
            <a:r>
              <a:rPr lang="en-US" altLang="zh-CN" sz="1600" dirty="0" err="1">
                <a:solidFill>
                  <a:srgbClr val="0000FF"/>
                </a:solidFill>
                <a:latin typeface="Consolas" panose="020B0609020204030204" charset="0"/>
              </a:rPr>
              <a:t>影响:vn</a:t>
            </a:r>
            <a:r>
              <a:rPr lang="en-US" altLang="zh-CN" sz="1600" dirty="0">
                <a:solidFill>
                  <a:srgbClr val="0000FF"/>
                </a:solidFill>
                <a:latin typeface="Consolas" panose="020B0609020204030204" charset="0"/>
              </a:rPr>
              <a:t>				#</a:t>
            </a:r>
            <a:r>
              <a:rPr lang="zh-CN" altLang="en-US" sz="1600" dirty="0">
                <a:solidFill>
                  <a:srgbClr val="0000FF"/>
                </a:solidFill>
                <a:latin typeface="Consolas" panose="020B0609020204030204" charset="0"/>
              </a:rPr>
              <a:t>名动词</a:t>
            </a:r>
            <a:endParaRPr lang="en-US" altLang="zh-CN" sz="1600" dirty="0">
              <a:solidFill>
                <a:srgbClr val="0000FF"/>
              </a:solidFill>
              <a:latin typeface="Consolas" panose="020B0609020204030204" charset="0"/>
            </a:endParaRPr>
          </a:p>
          <a:p>
            <a:pPr marL="0" indent="0">
              <a:spcBef>
                <a:spcPct val="0"/>
              </a:spcBef>
              <a:buNone/>
            </a:pPr>
            <a:r>
              <a:rPr lang="en-US" altLang="zh-CN" sz="1600" dirty="0">
                <a:solidFill>
                  <a:srgbClr val="0000FF"/>
                </a:solidFill>
                <a:latin typeface="Consolas" panose="020B0609020204030204" charset="0"/>
              </a:rPr>
              <a:t>了:ul				#</a:t>
            </a:r>
            <a:r>
              <a:rPr lang="zh-CN" altLang="en-US" sz="1600" dirty="0">
                <a:solidFill>
                  <a:srgbClr val="0000FF"/>
                </a:solidFill>
                <a:latin typeface="Consolas" panose="020B0609020204030204" charset="0"/>
              </a:rPr>
              <a:t>助词，习用语</a:t>
            </a:r>
            <a:endParaRPr lang="en-US" altLang="zh-CN" sz="1600" dirty="0">
              <a:solidFill>
                <a:srgbClr val="0000FF"/>
              </a:solidFill>
              <a:latin typeface="Consolas" panose="020B0609020204030204" charset="0"/>
            </a:endParaRPr>
          </a:p>
          <a:p>
            <a:pPr marL="0" indent="0">
              <a:spcBef>
                <a:spcPct val="0"/>
              </a:spcBef>
              <a:buNone/>
            </a:pPr>
            <a:r>
              <a:rPr lang="en-US" altLang="zh-CN" sz="1600" dirty="0" err="1">
                <a:solidFill>
                  <a:srgbClr val="0000FF"/>
                </a:solidFill>
                <a:latin typeface="Consolas" panose="020B0609020204030204" charset="0"/>
              </a:rPr>
              <a:t>后续:v</a:t>
            </a:r>
            <a:r>
              <a:rPr lang="en-US" altLang="zh-CN" sz="1600" dirty="0">
                <a:solidFill>
                  <a:srgbClr val="0000FF"/>
                </a:solidFill>
                <a:latin typeface="Consolas" panose="020B0609020204030204" charset="0"/>
              </a:rPr>
              <a:t>				#</a:t>
            </a:r>
            <a:r>
              <a:rPr lang="zh-CN" altLang="en-US" sz="1600" dirty="0">
                <a:solidFill>
                  <a:srgbClr val="0000FF"/>
                </a:solidFill>
                <a:latin typeface="Consolas" panose="020B0609020204030204" charset="0"/>
              </a:rPr>
              <a:t>动词</a:t>
            </a:r>
            <a:endParaRPr lang="en-US" altLang="zh-CN" sz="1600" dirty="0">
              <a:solidFill>
                <a:srgbClr val="0000FF"/>
              </a:solidFill>
              <a:latin typeface="Consolas" panose="020B0609020204030204" charset="0"/>
            </a:endParaRPr>
          </a:p>
          <a:p>
            <a:pPr marL="0" indent="0">
              <a:spcBef>
                <a:spcPct val="0"/>
              </a:spcBef>
              <a:buNone/>
            </a:pPr>
            <a:r>
              <a:rPr lang="en-US" altLang="zh-CN" sz="1600" dirty="0" err="1">
                <a:solidFill>
                  <a:srgbClr val="0000FF"/>
                </a:solidFill>
                <a:latin typeface="Consolas" panose="020B0609020204030204" charset="0"/>
              </a:rPr>
              <a:t>文本处理:n</a:t>
            </a:r>
            <a:r>
              <a:rPr lang="en-US" altLang="zh-CN" sz="1600" dirty="0">
                <a:solidFill>
                  <a:srgbClr val="0000FF"/>
                </a:solidFill>
                <a:latin typeface="Consolas" panose="020B0609020204030204" charset="0"/>
              </a:rPr>
              <a:t>			</a:t>
            </a:r>
          </a:p>
          <a:p>
            <a:pPr marL="0" indent="0">
              <a:spcBef>
                <a:spcPct val="0"/>
              </a:spcBef>
              <a:buNone/>
            </a:pPr>
            <a:r>
              <a:rPr lang="en-US" altLang="zh-CN" sz="1600" dirty="0">
                <a:solidFill>
                  <a:srgbClr val="0000FF"/>
                </a:solidFill>
                <a:latin typeface="Consolas" panose="020B0609020204030204" charset="0"/>
              </a:rPr>
              <a:t>和:c				#</a:t>
            </a:r>
            <a:r>
              <a:rPr lang="zh-CN" altLang="en-US" sz="1600" dirty="0">
                <a:solidFill>
                  <a:srgbClr val="0000FF"/>
                </a:solidFill>
                <a:latin typeface="Consolas" panose="020B0609020204030204" charset="0"/>
              </a:rPr>
              <a:t>连词</a:t>
            </a:r>
            <a:endParaRPr lang="en-US" altLang="zh-CN" sz="1600" dirty="0">
              <a:solidFill>
                <a:srgbClr val="0000FF"/>
              </a:solidFill>
              <a:latin typeface="Consolas" panose="020B0609020204030204" charset="0"/>
            </a:endParaRPr>
          </a:p>
          <a:p>
            <a:pPr marL="0" indent="0">
              <a:spcBef>
                <a:spcPct val="0"/>
              </a:spcBef>
              <a:buNone/>
            </a:pPr>
            <a:r>
              <a:rPr lang="en-US" altLang="zh-CN" sz="1600" dirty="0" err="1">
                <a:solidFill>
                  <a:srgbClr val="0000FF"/>
                </a:solidFill>
                <a:latin typeface="Consolas" panose="020B0609020204030204" charset="0"/>
              </a:rPr>
              <a:t>挖掘:v</a:t>
            </a:r>
            <a:endParaRPr lang="en-US" altLang="zh-CN" sz="1600" dirty="0">
              <a:solidFill>
                <a:srgbClr val="0000FF"/>
              </a:solidFill>
              <a:latin typeface="Consolas" panose="020B0609020204030204" charset="0"/>
            </a:endParaRPr>
          </a:p>
          <a:p>
            <a:pPr marL="0" indent="0">
              <a:spcBef>
                <a:spcPct val="0"/>
              </a:spcBef>
              <a:buNone/>
            </a:pPr>
            <a:r>
              <a:rPr lang="en-US" altLang="zh-CN" sz="1600" dirty="0" err="1">
                <a:solidFill>
                  <a:srgbClr val="0000FF"/>
                </a:solidFill>
                <a:latin typeface="Consolas" panose="020B0609020204030204" charset="0"/>
              </a:rPr>
              <a:t>算法:n</a:t>
            </a:r>
            <a:endParaRPr lang="en-US" altLang="zh-CN" sz="1600" dirty="0">
              <a:solidFill>
                <a:srgbClr val="0000FF"/>
              </a:solidFill>
              <a:latin typeface="Consolas" panose="020B0609020204030204" charset="0"/>
            </a:endParaRPr>
          </a:p>
          <a:p>
            <a:pPr marL="0" indent="0">
              <a:spcBef>
                <a:spcPct val="0"/>
              </a:spcBef>
              <a:buNone/>
            </a:pPr>
            <a:r>
              <a:rPr lang="en-US" altLang="zh-CN" sz="1600" dirty="0">
                <a:solidFill>
                  <a:srgbClr val="0000FF"/>
                </a:solidFill>
                <a:latin typeface="Consolas" panose="020B0609020204030204" charset="0"/>
              </a:rPr>
              <a:t>的:uj</a:t>
            </a:r>
          </a:p>
          <a:p>
            <a:pPr marL="0" indent="0">
              <a:spcBef>
                <a:spcPct val="0"/>
              </a:spcBef>
              <a:buNone/>
            </a:pPr>
            <a:r>
              <a:rPr lang="en-US" altLang="zh-CN" sz="1600" dirty="0" err="1">
                <a:solidFill>
                  <a:srgbClr val="0000FF"/>
                </a:solidFill>
                <a:latin typeface="Consolas" panose="020B0609020204030204" charset="0"/>
              </a:rPr>
              <a:t>最终:d</a:t>
            </a:r>
            <a:endParaRPr lang="en-US" altLang="zh-CN" sz="1600" dirty="0">
              <a:solidFill>
                <a:srgbClr val="0000FF"/>
              </a:solidFill>
              <a:latin typeface="Consolas" panose="020B0609020204030204" charset="0"/>
            </a:endParaRPr>
          </a:p>
          <a:p>
            <a:pPr marL="0" indent="0">
              <a:spcBef>
                <a:spcPct val="0"/>
              </a:spcBef>
              <a:buNone/>
            </a:pPr>
            <a:r>
              <a:rPr lang="en-US" altLang="zh-CN" sz="1600" dirty="0" err="1">
                <a:solidFill>
                  <a:srgbClr val="0000FF"/>
                </a:solidFill>
                <a:latin typeface="Consolas" panose="020B0609020204030204" charset="0"/>
              </a:rPr>
              <a:t>效果:n</a:t>
            </a:r>
            <a:endParaRPr lang="en-US" altLang="zh-CN" sz="1600" dirty="0">
              <a:solidFill>
                <a:srgbClr val="0000FF"/>
              </a:solidFill>
              <a:latin typeface="Consolas" panose="020B0609020204030204" charset="0"/>
            </a:endParaRPr>
          </a:p>
          <a:p>
            <a:pPr marL="0" indent="0">
              <a:spcBef>
                <a:spcPct val="0"/>
              </a:spcBef>
              <a:buNone/>
            </a:pPr>
            <a:r>
              <a:rPr lang="en-US" altLang="zh-CN" sz="1600" dirty="0">
                <a:solidFill>
                  <a:srgbClr val="0000FF"/>
                </a:solidFill>
                <a:latin typeface="Consolas" panose="020B0609020204030204" charset="0"/>
              </a:rPr>
              <a:t>。:x				#</a:t>
            </a:r>
            <a:r>
              <a:rPr lang="zh-CN" altLang="en-US" sz="1600" dirty="0">
                <a:solidFill>
                  <a:srgbClr val="0000FF"/>
                </a:solidFill>
                <a:latin typeface="Consolas" panose="020B0609020204030204" charset="0"/>
              </a:rPr>
              <a:t>非语素字，</a:t>
            </a:r>
            <a:r>
              <a:rPr lang="zh-CN" altLang="en-US" sz="1050" b="0" i="0" dirty="0">
                <a:solidFill>
                  <a:srgbClr val="4F4F4F"/>
                </a:solidFill>
                <a:effectLst/>
                <a:latin typeface="verdana" panose="020B0604030504040204" pitchFamily="34" charset="0"/>
              </a:rPr>
              <a:t>只是一个符号，字母 </a:t>
            </a:r>
            <a:r>
              <a:rPr lang="en-US" altLang="zh-CN" sz="1050" b="0" i="0" dirty="0">
                <a:solidFill>
                  <a:srgbClr val="4F4F4F"/>
                </a:solidFill>
                <a:effectLst/>
                <a:latin typeface="verdana" panose="020B0604030504040204" pitchFamily="34" charset="0"/>
              </a:rPr>
              <a:t>x</a:t>
            </a:r>
            <a:r>
              <a:rPr lang="zh-CN" altLang="en-US" sz="1050" b="0" i="0" dirty="0">
                <a:solidFill>
                  <a:srgbClr val="4F4F4F"/>
                </a:solidFill>
                <a:effectLst/>
                <a:latin typeface="verdana" panose="020B0604030504040204" pitchFamily="34" charset="0"/>
              </a:rPr>
              <a:t>通常用于代表未知数、符号。</a:t>
            </a:r>
            <a:endParaRPr lang="en-US" altLang="zh-CN" sz="1600" dirty="0">
              <a:solidFill>
                <a:srgbClr val="0000FF"/>
              </a:solidFill>
              <a:latin typeface="Consolas" panose="020B0609020204030204" charset="0"/>
            </a:endParaRPr>
          </a:p>
        </p:txBody>
      </p:sp>
      <p:sp>
        <p:nvSpPr>
          <p:cNvPr id="79875" name="Slide Number Placeholder 3"/>
          <p:cNvSpPr>
            <a:spLocks noGrp="1"/>
          </p:cNvSpPr>
          <p:nvPr>
            <p:ph type="sldNum" sz="quarter" idx="4294967295"/>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r"/>
            <a:fld id="{9A0DB2DC-4C9A-4742-B13C-FB6460FD3503}" type="slidenum">
              <a:rPr lang="zh-CN" altLang="en-US" sz="1050" dirty="0"/>
              <a:pPr algn="r"/>
              <a:t>43</a:t>
            </a:fld>
            <a:endParaRPr lang="zh-CN" altLang="en-US" sz="1050" dirty="0"/>
          </a:p>
        </p:txBody>
      </p:sp>
      <p:grpSp>
        <p:nvGrpSpPr>
          <p:cNvPr id="6" name="组合 67"/>
          <p:cNvGrpSpPr/>
          <p:nvPr/>
        </p:nvGrpSpPr>
        <p:grpSpPr>
          <a:xfrm>
            <a:off x="611560" y="118397"/>
            <a:ext cx="8109328" cy="681854"/>
            <a:chOff x="936625" y="4195877"/>
            <a:chExt cx="8109328" cy="681854"/>
          </a:xfrm>
        </p:grpSpPr>
        <p:grpSp>
          <p:nvGrpSpPr>
            <p:cNvPr id="7" name="组合 106"/>
            <p:cNvGrpSpPr/>
            <p:nvPr/>
          </p:nvGrpSpPr>
          <p:grpSpPr>
            <a:xfrm>
              <a:off x="936625" y="4195877"/>
              <a:ext cx="8109328" cy="681854"/>
              <a:chOff x="927100" y="4195877"/>
              <a:chExt cx="8109328" cy="681854"/>
            </a:xfrm>
          </p:grpSpPr>
          <p:sp>
            <p:nvSpPr>
              <p:cNvPr id="9" name="Freeform 5"/>
              <p:cNvSpPr>
                <a:spLocks/>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0" name="TextBox 6"/>
              <p:cNvSpPr txBox="1">
                <a:spLocks noChangeArrowheads="1"/>
              </p:cNvSpPr>
              <p:nvPr/>
            </p:nvSpPr>
            <p:spPr bwMode="auto">
              <a:xfrm>
                <a:off x="1719188" y="4195877"/>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r>
                  <a:rPr lang="en-US" altLang="zh-CN" sz="3600" b="1" dirty="0">
                    <a:latin typeface="Times New Roman" pitchFamily="18" charset="0"/>
                    <a:ea typeface="黑体" pitchFamily="49" charset="-122"/>
                  </a:rPr>
                  <a:t>4.2 </a:t>
                </a:r>
                <a:r>
                  <a:rPr lang="zh-CN" altLang="en-US" sz="3600" b="1" dirty="0">
                    <a:latin typeface="Times New Roman" pitchFamily="18" charset="0"/>
                    <a:ea typeface="黑体" pitchFamily="49" charset="-122"/>
                  </a:rPr>
                  <a:t>字符串的应用</a:t>
                </a:r>
                <a:endParaRPr lang="zh-CN" altLang="en-US" sz="3600" b="1" dirty="0">
                  <a:latin typeface="黑体" pitchFamily="49" charset="-122"/>
                  <a:ea typeface="黑体" pitchFamily="49" charset="-122"/>
                </a:endParaRPr>
              </a:p>
            </p:txBody>
          </p:sp>
        </p:grpSp>
        <p:pic>
          <p:nvPicPr>
            <p:cNvPr id="8" name="图片 7" descr="无标题.png"/>
            <p:cNvPicPr>
              <a:picLocks noChangeAspect="1"/>
            </p:cNvPicPr>
            <p:nvPr/>
          </p:nvPicPr>
          <p:blipFill>
            <a:blip r:embed="rId2" cstate="print"/>
            <a:stretch>
              <a:fillRect/>
            </a:stretch>
          </p:blipFill>
          <p:spPr>
            <a:xfrm>
              <a:off x="1137949" y="4364064"/>
              <a:ext cx="433676" cy="330989"/>
            </a:xfrm>
            <a:prstGeom prst="rect">
              <a:avLst/>
            </a:prstGeom>
          </p:spPr>
        </p:pic>
      </p:grpSp>
      <p:sp>
        <p:nvSpPr>
          <p:cNvPr id="11" name="文本框 10"/>
          <p:cNvSpPr txBox="1"/>
          <p:nvPr/>
        </p:nvSpPr>
        <p:spPr>
          <a:xfrm>
            <a:off x="323528" y="908720"/>
            <a:ext cx="5652628" cy="523220"/>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zh-CN" altLang="en-US" sz="2800" b="1" dirty="0">
                <a:latin typeface="Times New Roman" panose="02020603050405020304" pitchFamily="18" charset="0"/>
                <a:ea typeface="仿宋" panose="02010609060101010101" pitchFamily="49" charset="-122"/>
              </a:rPr>
              <a:t>中英文分词</a:t>
            </a:r>
            <a:endParaRPr lang="en-US" altLang="zh-CN" sz="2800" b="1" dirty="0">
              <a:ea typeface="仿宋" panose="02010609060101010101" pitchFamily="49" charset="-122"/>
            </a:endParaRPr>
          </a:p>
        </p:txBody>
      </p:sp>
      <p:sp>
        <p:nvSpPr>
          <p:cNvPr id="12" name="文本框 11">
            <a:extLst>
              <a:ext uri="{FF2B5EF4-FFF2-40B4-BE49-F238E27FC236}">
                <a16:creationId xmlns:a16="http://schemas.microsoft.com/office/drawing/2014/main" id="{215AACAF-48CE-400F-8D23-54A77F67999E}"/>
              </a:ext>
            </a:extLst>
          </p:cNvPr>
          <p:cNvSpPr txBox="1"/>
          <p:nvPr/>
        </p:nvSpPr>
        <p:spPr>
          <a:xfrm>
            <a:off x="4341168" y="5373216"/>
            <a:ext cx="4572000" cy="369332"/>
          </a:xfrm>
          <a:prstGeom prst="rect">
            <a:avLst/>
          </a:prstGeom>
          <a:solidFill>
            <a:schemeClr val="accent3"/>
          </a:solidFill>
        </p:spPr>
        <p:txBody>
          <a:bodyPr wrap="square">
            <a:spAutoFit/>
          </a:bodyPr>
          <a:lstStyle/>
          <a:p>
            <a:pPr marL="285750" indent="-285750">
              <a:spcBef>
                <a:spcPct val="0"/>
              </a:spcBef>
              <a:buFont typeface="Wingdings" panose="05000000000000000000" pitchFamily="2" charset="2"/>
              <a:buChar char="Ø"/>
            </a:pPr>
            <a:r>
              <a:rPr lang="zh-CN" altLang="en-US" b="1" dirty="0" smtClean="0">
                <a:latin typeface="PingFang SC"/>
              </a:rPr>
              <a:t>自行查阅</a:t>
            </a:r>
            <a:r>
              <a:rPr lang="zh-CN" altLang="en-US" b="1" dirty="0" smtClean="0">
                <a:solidFill>
                  <a:schemeClr val="bg1"/>
                </a:solidFill>
                <a:latin typeface="PingFang SC"/>
              </a:rPr>
              <a:t>：</a:t>
            </a:r>
            <a:r>
              <a:rPr lang="en-US" altLang="zh-CN" sz="1800" b="1" i="0" dirty="0" err="1" smtClean="0">
                <a:solidFill>
                  <a:schemeClr val="bg1"/>
                </a:solidFill>
                <a:effectLst/>
                <a:latin typeface="PingFang SC"/>
              </a:rPr>
              <a:t>jieba</a:t>
            </a:r>
            <a:r>
              <a:rPr lang="zh-CN" altLang="en-US" sz="1800" b="1" i="0" dirty="0">
                <a:solidFill>
                  <a:schemeClr val="bg1"/>
                </a:solidFill>
                <a:effectLst/>
                <a:latin typeface="PingFang SC"/>
              </a:rPr>
              <a:t>（结巴）</a:t>
            </a:r>
            <a:r>
              <a:rPr lang="zh-CN" altLang="en-US" sz="1800" b="1" i="0" dirty="0" smtClean="0">
                <a:solidFill>
                  <a:schemeClr val="bg1"/>
                </a:solidFill>
                <a:effectLst/>
                <a:latin typeface="PingFang SC"/>
              </a:rPr>
              <a:t>分词词性</a:t>
            </a:r>
            <a:endParaRPr lang="zh-CN" altLang="en-US" sz="1800" b="1" i="0" dirty="0">
              <a:solidFill>
                <a:schemeClr val="bg1"/>
              </a:solidFill>
              <a:effectLst/>
              <a:latin typeface="PingFang SC"/>
            </a:endParaRPr>
          </a:p>
        </p:txBody>
      </p:sp>
    </p:spTree>
    <p:extLst>
      <p:ext uri="{BB962C8B-B14F-4D97-AF65-F5344CB8AC3E}">
        <p14:creationId xmlns:p14="http://schemas.microsoft.com/office/powerpoint/2010/main" val="1674296422"/>
      </p:ext>
    </p:extLst>
  </p:cSld>
  <p:clrMapOvr>
    <a:masterClrMapping/>
  </p:clrMapOvr>
  <p:transition spd="slow" advClick="0">
    <p:pull dir="d"/>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Content Placeholder 2"/>
          <p:cNvSpPr>
            <a:spLocks noGrp="1"/>
          </p:cNvSpPr>
          <p:nvPr>
            <p:ph idx="1"/>
          </p:nvPr>
        </p:nvSpPr>
        <p:spPr>
          <a:xfrm>
            <a:off x="611560" y="1454180"/>
            <a:ext cx="8229600" cy="4678451"/>
          </a:xfrm>
        </p:spPr>
        <p:txBody>
          <a:bodyPr anchor="t"/>
          <a:lstStyle/>
          <a:p>
            <a:pPr marL="0" indent="0">
              <a:spcBef>
                <a:spcPct val="0"/>
              </a:spcBef>
              <a:buNone/>
            </a:pPr>
            <a:r>
              <a:rPr lang="en-US" altLang="zh-CN" sz="1600" dirty="0">
                <a:latin typeface="Consolas" panose="020B0609020204030204" charset="0"/>
              </a:rPr>
              <a:t>&gt;&gt;&gt; import </a:t>
            </a:r>
            <a:r>
              <a:rPr lang="en-US" altLang="zh-CN" sz="1600" dirty="0" err="1">
                <a:latin typeface="Consolas" panose="020B0609020204030204" charset="0"/>
              </a:rPr>
              <a:t>snownlp</a:t>
            </a:r>
            <a:r>
              <a:rPr lang="en-US" altLang="zh-CN" sz="1600" dirty="0">
                <a:latin typeface="Consolas" panose="020B0609020204030204" charset="0"/>
              </a:rPr>
              <a:t>                     #导入snowNLP模块</a:t>
            </a:r>
          </a:p>
          <a:p>
            <a:pPr marL="0" indent="0">
              <a:spcBef>
                <a:spcPct val="0"/>
              </a:spcBef>
              <a:buNone/>
            </a:pPr>
            <a:r>
              <a:rPr lang="en-US" altLang="zh-CN" sz="1600" dirty="0">
                <a:latin typeface="Consolas" panose="020B0609020204030204" charset="0"/>
              </a:rPr>
              <a:t>&gt;&gt;&gt; </a:t>
            </a:r>
            <a:r>
              <a:rPr lang="en-US" altLang="zh-CN" sz="1600" dirty="0" err="1">
                <a:latin typeface="Consolas" panose="020B0609020204030204" charset="0"/>
              </a:rPr>
              <a:t>snownlp.SnowNLP</a:t>
            </a:r>
            <a:r>
              <a:rPr lang="en-US" altLang="zh-CN" sz="1600" dirty="0">
                <a:latin typeface="Consolas" panose="020B0609020204030204" charset="0"/>
              </a:rPr>
              <a:t>('</a:t>
            </a:r>
            <a:r>
              <a:rPr lang="en-US" altLang="zh-CN" sz="1600" dirty="0" err="1">
                <a:latin typeface="Consolas" panose="020B0609020204030204" charset="0"/>
              </a:rPr>
              <a:t>学而时习之，不亦说乎</a:t>
            </a:r>
            <a:r>
              <a:rPr lang="en-US" altLang="zh-CN" sz="1600" dirty="0">
                <a:latin typeface="Consolas" panose="020B0609020204030204" charset="0"/>
              </a:rPr>
              <a:t>').words</a:t>
            </a:r>
          </a:p>
          <a:p>
            <a:pPr marL="0" indent="0">
              <a:spcBef>
                <a:spcPct val="0"/>
              </a:spcBef>
              <a:buNone/>
            </a:pPr>
            <a:r>
              <a:rPr lang="en-US" altLang="zh-CN" sz="1600" dirty="0">
                <a:solidFill>
                  <a:srgbClr val="0000FF"/>
                </a:solidFill>
                <a:latin typeface="Consolas" panose="020B0609020204030204" charset="0"/>
              </a:rPr>
              <a:t>['</a:t>
            </a:r>
            <a:r>
              <a:rPr lang="en-US" altLang="zh-CN" sz="1600" dirty="0" err="1">
                <a:solidFill>
                  <a:srgbClr val="0000FF"/>
                </a:solidFill>
                <a:latin typeface="Consolas" panose="020B0609020204030204" charset="0"/>
              </a:rPr>
              <a:t>学而</a:t>
            </a:r>
            <a:r>
              <a:rPr lang="en-US" altLang="zh-CN" sz="1600" dirty="0">
                <a:solidFill>
                  <a:srgbClr val="0000FF"/>
                </a:solidFill>
                <a:latin typeface="Consolas" panose="020B0609020204030204" charset="0"/>
              </a:rPr>
              <a:t>', '</a:t>
            </a:r>
            <a:r>
              <a:rPr lang="en-US" altLang="zh-CN" sz="1600" dirty="0" err="1">
                <a:solidFill>
                  <a:srgbClr val="0000FF"/>
                </a:solidFill>
                <a:latin typeface="Consolas" panose="020B0609020204030204" charset="0"/>
              </a:rPr>
              <a:t>时习</a:t>
            </a:r>
            <a:r>
              <a:rPr lang="en-US" altLang="zh-CN" sz="1600" dirty="0">
                <a:solidFill>
                  <a:srgbClr val="0000FF"/>
                </a:solidFill>
                <a:latin typeface="Consolas" panose="020B0609020204030204" charset="0"/>
              </a:rPr>
              <a:t>', '之', '，', '</a:t>
            </a:r>
            <a:r>
              <a:rPr lang="en-US" altLang="zh-CN" sz="1600" dirty="0" err="1">
                <a:solidFill>
                  <a:srgbClr val="0000FF"/>
                </a:solidFill>
                <a:latin typeface="Consolas" panose="020B0609020204030204" charset="0"/>
              </a:rPr>
              <a:t>不亦</a:t>
            </a:r>
            <a:r>
              <a:rPr lang="en-US" altLang="zh-CN" sz="1600" dirty="0">
                <a:solidFill>
                  <a:srgbClr val="0000FF"/>
                </a:solidFill>
                <a:latin typeface="Consolas" panose="020B0609020204030204" charset="0"/>
              </a:rPr>
              <a:t>', '</a:t>
            </a:r>
            <a:r>
              <a:rPr lang="en-US" altLang="zh-CN" sz="1600" dirty="0" err="1">
                <a:solidFill>
                  <a:srgbClr val="0000FF"/>
                </a:solidFill>
                <a:latin typeface="Consolas" panose="020B0609020204030204" charset="0"/>
              </a:rPr>
              <a:t>说乎</a:t>
            </a:r>
            <a:r>
              <a:rPr lang="en-US" altLang="zh-CN" sz="1600" dirty="0">
                <a:solidFill>
                  <a:srgbClr val="0000FF"/>
                </a:solidFill>
                <a:latin typeface="Consolas" panose="020B0609020204030204" charset="0"/>
              </a:rPr>
              <a:t>']</a:t>
            </a:r>
          </a:p>
          <a:p>
            <a:pPr marL="0" indent="0">
              <a:spcBef>
                <a:spcPct val="0"/>
              </a:spcBef>
              <a:buNone/>
            </a:pPr>
            <a:r>
              <a:rPr lang="en-US" altLang="zh-CN" sz="1600" dirty="0">
                <a:latin typeface="Consolas" panose="020B0609020204030204" charset="0"/>
              </a:rPr>
              <a:t>&gt;&gt;&gt; </a:t>
            </a:r>
            <a:r>
              <a:rPr lang="en-US" altLang="zh-CN" sz="1600" dirty="0" err="1">
                <a:latin typeface="Consolas" panose="020B0609020204030204" charset="0"/>
              </a:rPr>
              <a:t>snownlp.SnowNLP</a:t>
            </a:r>
            <a:r>
              <a:rPr lang="en-US" altLang="zh-CN" sz="1600" dirty="0">
                <a:latin typeface="Consolas" panose="020B0609020204030204" charset="0"/>
              </a:rPr>
              <a:t>(x).words</a:t>
            </a:r>
          </a:p>
          <a:p>
            <a:pPr marL="0" indent="0">
              <a:spcBef>
                <a:spcPct val="0"/>
              </a:spcBef>
              <a:buNone/>
            </a:pPr>
            <a:r>
              <a:rPr lang="en-US" altLang="zh-CN" sz="1600" dirty="0">
                <a:solidFill>
                  <a:srgbClr val="0000FF"/>
                </a:solidFill>
                <a:latin typeface="Consolas" panose="020B0609020204030204" charset="0"/>
              </a:rPr>
              <a:t>['</a:t>
            </a:r>
            <a:r>
              <a:rPr lang="en-US" altLang="zh-CN" sz="1600" dirty="0" err="1">
                <a:solidFill>
                  <a:srgbClr val="0000FF"/>
                </a:solidFill>
                <a:latin typeface="Consolas" panose="020B0609020204030204" charset="0"/>
              </a:rPr>
              <a:t>分词</a:t>
            </a:r>
            <a:r>
              <a:rPr lang="en-US" altLang="zh-CN" sz="1600" dirty="0">
                <a:solidFill>
                  <a:srgbClr val="0000FF"/>
                </a:solidFill>
                <a:latin typeface="Consolas" panose="020B0609020204030204" charset="0"/>
              </a:rPr>
              <a:t>', '的', '</a:t>
            </a:r>
            <a:r>
              <a:rPr lang="en-US" altLang="zh-CN" sz="1600" dirty="0" err="1">
                <a:solidFill>
                  <a:srgbClr val="0000FF"/>
                </a:solidFill>
                <a:latin typeface="Consolas" panose="020B0609020204030204" charset="0"/>
              </a:rPr>
              <a:t>准确度</a:t>
            </a:r>
            <a:r>
              <a:rPr lang="en-US" altLang="zh-CN" sz="1600" dirty="0">
                <a:solidFill>
                  <a:srgbClr val="0000FF"/>
                </a:solidFill>
                <a:latin typeface="Consolas" panose="020B0609020204030204" charset="0"/>
              </a:rPr>
              <a:t>', '</a:t>
            </a:r>
            <a:r>
              <a:rPr lang="en-US" altLang="zh-CN" sz="1600" dirty="0" err="1">
                <a:solidFill>
                  <a:srgbClr val="0000FF"/>
                </a:solidFill>
                <a:latin typeface="Consolas" panose="020B0609020204030204" charset="0"/>
              </a:rPr>
              <a:t>直接</a:t>
            </a:r>
            <a:r>
              <a:rPr lang="en-US" altLang="zh-CN" sz="1600" dirty="0">
                <a:solidFill>
                  <a:srgbClr val="0000FF"/>
                </a:solidFill>
                <a:latin typeface="Consolas" panose="020B0609020204030204" charset="0"/>
              </a:rPr>
              <a:t>', '</a:t>
            </a:r>
            <a:r>
              <a:rPr lang="en-US" altLang="zh-CN" sz="1600" dirty="0" err="1">
                <a:solidFill>
                  <a:srgbClr val="0000FF"/>
                </a:solidFill>
                <a:latin typeface="Consolas" panose="020B0609020204030204" charset="0"/>
              </a:rPr>
              <a:t>影响</a:t>
            </a:r>
            <a:r>
              <a:rPr lang="en-US" altLang="zh-CN" sz="1600" dirty="0">
                <a:solidFill>
                  <a:srgbClr val="0000FF"/>
                </a:solidFill>
                <a:latin typeface="Consolas" panose="020B0609020204030204" charset="0"/>
              </a:rPr>
              <a:t>', '了', '</a:t>
            </a:r>
            <a:r>
              <a:rPr lang="en-US" altLang="zh-CN" sz="1600" dirty="0" err="1">
                <a:solidFill>
                  <a:srgbClr val="0000FF"/>
                </a:solidFill>
                <a:latin typeface="Consolas" panose="020B0609020204030204" charset="0"/>
              </a:rPr>
              <a:t>后续</a:t>
            </a:r>
            <a:r>
              <a:rPr lang="en-US" altLang="zh-CN" sz="1600" dirty="0">
                <a:solidFill>
                  <a:srgbClr val="0000FF"/>
                </a:solidFill>
                <a:latin typeface="Consolas" panose="020B0609020204030204" charset="0"/>
              </a:rPr>
              <a:t>', '</a:t>
            </a:r>
            <a:r>
              <a:rPr lang="en-US" altLang="zh-CN" sz="1600" dirty="0" err="1">
                <a:solidFill>
                  <a:srgbClr val="0000FF"/>
                </a:solidFill>
                <a:latin typeface="Consolas" panose="020B0609020204030204" charset="0"/>
              </a:rPr>
              <a:t>文本</a:t>
            </a:r>
            <a:r>
              <a:rPr lang="en-US" altLang="zh-CN" sz="1600" dirty="0">
                <a:solidFill>
                  <a:srgbClr val="0000FF"/>
                </a:solidFill>
                <a:latin typeface="Consolas" panose="020B0609020204030204" charset="0"/>
              </a:rPr>
              <a:t>', '</a:t>
            </a:r>
            <a:r>
              <a:rPr lang="en-US" altLang="zh-CN" sz="1600" dirty="0" err="1">
                <a:solidFill>
                  <a:srgbClr val="0000FF"/>
                </a:solidFill>
                <a:latin typeface="Consolas" panose="020B0609020204030204" charset="0"/>
              </a:rPr>
              <a:t>处理</a:t>
            </a:r>
            <a:r>
              <a:rPr lang="en-US" altLang="zh-CN" sz="1600" dirty="0">
                <a:solidFill>
                  <a:srgbClr val="0000FF"/>
                </a:solidFill>
                <a:latin typeface="Consolas" panose="020B0609020204030204" charset="0"/>
              </a:rPr>
              <a:t>', '和', '</a:t>
            </a:r>
            <a:r>
              <a:rPr lang="en-US" altLang="zh-CN" sz="1600" dirty="0" err="1">
                <a:solidFill>
                  <a:srgbClr val="0000FF"/>
                </a:solidFill>
                <a:latin typeface="Consolas" panose="020B0609020204030204" charset="0"/>
              </a:rPr>
              <a:t>挖掘</a:t>
            </a:r>
            <a:r>
              <a:rPr lang="en-US" altLang="zh-CN" sz="1600" dirty="0">
                <a:solidFill>
                  <a:srgbClr val="0000FF"/>
                </a:solidFill>
                <a:latin typeface="Consolas" panose="020B0609020204030204" charset="0"/>
              </a:rPr>
              <a:t>', '</a:t>
            </a:r>
            <a:r>
              <a:rPr lang="en-US" altLang="zh-CN" sz="1600" dirty="0" err="1">
                <a:solidFill>
                  <a:srgbClr val="0000FF"/>
                </a:solidFill>
                <a:latin typeface="Consolas" panose="020B0609020204030204" charset="0"/>
              </a:rPr>
              <a:t>算法</a:t>
            </a:r>
            <a:r>
              <a:rPr lang="en-US" altLang="zh-CN" sz="1600" dirty="0">
                <a:solidFill>
                  <a:srgbClr val="0000FF"/>
                </a:solidFill>
                <a:latin typeface="Consolas" panose="020B0609020204030204" charset="0"/>
              </a:rPr>
              <a:t>', '的', '</a:t>
            </a:r>
            <a:r>
              <a:rPr lang="en-US" altLang="zh-CN" sz="1600" dirty="0" err="1">
                <a:solidFill>
                  <a:srgbClr val="0000FF"/>
                </a:solidFill>
                <a:latin typeface="Consolas" panose="020B0609020204030204" charset="0"/>
              </a:rPr>
              <a:t>最终</a:t>
            </a:r>
            <a:r>
              <a:rPr lang="en-US" altLang="zh-CN" sz="1600" dirty="0">
                <a:solidFill>
                  <a:srgbClr val="0000FF"/>
                </a:solidFill>
                <a:latin typeface="Consolas" panose="020B0609020204030204" charset="0"/>
              </a:rPr>
              <a:t>', '</a:t>
            </a:r>
            <a:r>
              <a:rPr lang="en-US" altLang="zh-CN" sz="1600" dirty="0" err="1">
                <a:solidFill>
                  <a:srgbClr val="0000FF"/>
                </a:solidFill>
                <a:latin typeface="Consolas" panose="020B0609020204030204" charset="0"/>
              </a:rPr>
              <a:t>效果</a:t>
            </a:r>
            <a:r>
              <a:rPr lang="en-US" altLang="zh-CN" sz="1600" dirty="0">
                <a:solidFill>
                  <a:srgbClr val="0000FF"/>
                </a:solidFill>
                <a:latin typeface="Consolas" panose="020B0609020204030204" charset="0"/>
              </a:rPr>
              <a:t>', '。']</a:t>
            </a:r>
          </a:p>
          <a:p>
            <a:pPr marL="0" indent="0">
              <a:buNone/>
            </a:pPr>
            <a:endParaRPr lang="en-US" altLang="zh-CN" sz="1600" dirty="0"/>
          </a:p>
        </p:txBody>
      </p:sp>
      <p:sp>
        <p:nvSpPr>
          <p:cNvPr id="80899" name="Slide Number Placeholder 3"/>
          <p:cNvSpPr>
            <a:spLocks noGrp="1"/>
          </p:cNvSpPr>
          <p:nvPr>
            <p:ph type="sldNum" sz="quarter" idx="4294967295"/>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r"/>
            <a:fld id="{9A0DB2DC-4C9A-4742-B13C-FB6460FD3503}" type="slidenum">
              <a:rPr lang="zh-CN" altLang="en-US" sz="1050" dirty="0"/>
              <a:pPr algn="r"/>
              <a:t>44</a:t>
            </a:fld>
            <a:endParaRPr lang="zh-CN" altLang="en-US" sz="1050" dirty="0"/>
          </a:p>
        </p:txBody>
      </p:sp>
      <p:grpSp>
        <p:nvGrpSpPr>
          <p:cNvPr id="6" name="组合 67"/>
          <p:cNvGrpSpPr/>
          <p:nvPr/>
        </p:nvGrpSpPr>
        <p:grpSpPr>
          <a:xfrm>
            <a:off x="611560" y="118397"/>
            <a:ext cx="8109328" cy="681854"/>
            <a:chOff x="936625" y="4195877"/>
            <a:chExt cx="8109328" cy="681854"/>
          </a:xfrm>
        </p:grpSpPr>
        <p:grpSp>
          <p:nvGrpSpPr>
            <p:cNvPr id="7" name="组合 106"/>
            <p:cNvGrpSpPr/>
            <p:nvPr/>
          </p:nvGrpSpPr>
          <p:grpSpPr>
            <a:xfrm>
              <a:off x="936625" y="4195877"/>
              <a:ext cx="8109328" cy="681854"/>
              <a:chOff x="927100" y="4195877"/>
              <a:chExt cx="8109328" cy="681854"/>
            </a:xfrm>
          </p:grpSpPr>
          <p:sp>
            <p:nvSpPr>
              <p:cNvPr id="9" name="Freeform 5"/>
              <p:cNvSpPr>
                <a:spLocks/>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0" name="TextBox 6"/>
              <p:cNvSpPr txBox="1">
                <a:spLocks noChangeArrowheads="1"/>
              </p:cNvSpPr>
              <p:nvPr/>
            </p:nvSpPr>
            <p:spPr bwMode="auto">
              <a:xfrm>
                <a:off x="1719188" y="4195877"/>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r>
                  <a:rPr lang="en-US" altLang="zh-CN" sz="3600" b="1" dirty="0">
                    <a:latin typeface="Times New Roman" pitchFamily="18" charset="0"/>
                    <a:ea typeface="黑体" pitchFamily="49" charset="-122"/>
                  </a:rPr>
                  <a:t>4.2 </a:t>
                </a:r>
                <a:r>
                  <a:rPr lang="zh-CN" altLang="en-US" sz="3600" b="1" dirty="0">
                    <a:latin typeface="Times New Roman" pitchFamily="18" charset="0"/>
                    <a:ea typeface="黑体" pitchFamily="49" charset="-122"/>
                  </a:rPr>
                  <a:t>字符串的应用</a:t>
                </a:r>
                <a:endParaRPr lang="zh-CN" altLang="en-US" sz="3600" b="1" dirty="0">
                  <a:latin typeface="黑体" pitchFamily="49" charset="-122"/>
                  <a:ea typeface="黑体" pitchFamily="49" charset="-122"/>
                </a:endParaRPr>
              </a:p>
            </p:txBody>
          </p:sp>
        </p:grpSp>
        <p:pic>
          <p:nvPicPr>
            <p:cNvPr id="8" name="图片 7" descr="无标题.png"/>
            <p:cNvPicPr>
              <a:picLocks noChangeAspect="1"/>
            </p:cNvPicPr>
            <p:nvPr/>
          </p:nvPicPr>
          <p:blipFill>
            <a:blip r:embed="rId2" cstate="print"/>
            <a:stretch>
              <a:fillRect/>
            </a:stretch>
          </p:blipFill>
          <p:spPr>
            <a:xfrm>
              <a:off x="1137949" y="4364064"/>
              <a:ext cx="433676" cy="330989"/>
            </a:xfrm>
            <a:prstGeom prst="rect">
              <a:avLst/>
            </a:prstGeom>
          </p:spPr>
        </p:pic>
      </p:grpSp>
      <p:sp>
        <p:nvSpPr>
          <p:cNvPr id="11" name="文本框 10"/>
          <p:cNvSpPr txBox="1"/>
          <p:nvPr/>
        </p:nvSpPr>
        <p:spPr>
          <a:xfrm>
            <a:off x="323528" y="908720"/>
            <a:ext cx="5652628" cy="523220"/>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zh-CN" altLang="en-US" sz="2800" b="1" dirty="0">
                <a:latin typeface="Times New Roman" panose="02020603050405020304" pitchFamily="18" charset="0"/>
                <a:ea typeface="仿宋" panose="02010609060101010101" pitchFamily="49" charset="-122"/>
              </a:rPr>
              <a:t>中英文分词</a:t>
            </a:r>
            <a:endParaRPr lang="en-US" altLang="zh-CN" sz="2800" b="1" dirty="0">
              <a:ea typeface="仿宋" panose="02010609060101010101" pitchFamily="49" charset="-122"/>
            </a:endParaRPr>
          </a:p>
        </p:txBody>
      </p:sp>
    </p:spTree>
    <p:extLst>
      <p:ext uri="{BB962C8B-B14F-4D97-AF65-F5344CB8AC3E}">
        <p14:creationId xmlns:p14="http://schemas.microsoft.com/office/powerpoint/2010/main" val="3548544697"/>
      </p:ext>
    </p:extLst>
  </p:cSld>
  <p:clrMapOvr>
    <a:masterClrMapping/>
  </p:clrMapOvr>
  <p:transition spd="slow" advClick="0">
    <p:pull dir="d"/>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prstGeom prst="rect">
            <a:avLst/>
          </a:prstGeom>
        </p:spPr>
        <p:txBody>
          <a:bodyPr/>
          <a:lstStyle/>
          <a:p>
            <a:pPr>
              <a:defRPr/>
            </a:pPr>
            <a:fld id="{6EA7BA5E-4115-4796-A8C9-4698036AB88B}" type="slidenum">
              <a:rPr lang="zh-CN" altLang="en-US" smtClean="0"/>
              <a:pPr>
                <a:defRPr/>
              </a:pPr>
              <a:t>45</a:t>
            </a:fld>
            <a:endParaRPr lang="zh-CN" altLang="en-US" dirty="0"/>
          </a:p>
        </p:txBody>
      </p:sp>
      <p:sp>
        <p:nvSpPr>
          <p:cNvPr id="6" name="文本框 5"/>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使字符串</a:t>
            </a:r>
            <a:r>
              <a:rPr lang="en-US" altLang="zh-CN"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a:t>
            </a:r>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逆序的操作是</a:t>
            </a:r>
            <a:r>
              <a:rPr lang="zh-CN" altLang="en-US" sz="2600" dirty="0" smtClean="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填空</a:t>
            </a:r>
            <a:r>
              <a:rPr lang="en-US" altLang="zh-CN"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p>
          <a:p>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如</a:t>
            </a:r>
            <a:r>
              <a:rPr lang="en-US" altLang="zh-CN"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2600" dirty="0" smtClean="0">
                <a:solidFill>
                  <a:srgbClr val="000000"/>
                </a:solidFill>
                <a:latin typeface="Microsoft Yahei" panose="020B0503020204020204" pitchFamily="34" charset="-122"/>
                <a:ea typeface="Microsoft Yahei" panose="020B0503020204020204" pitchFamily="34" charset="-122"/>
                <a:sym typeface="Wingdings" panose="05000000000000000000" pitchFamily="2" charset="2"/>
              </a:rPr>
              <a:t>“ </a:t>
            </a:r>
            <a:r>
              <a:rPr lang="en-US" altLang="zh-CN"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Hello</a:t>
            </a:r>
            <a:r>
              <a:rPr lang="en-US" altLang="zh-CN" sz="2600" dirty="0" smtClean="0">
                <a:solidFill>
                  <a:srgbClr val="000000"/>
                </a:solidFill>
                <a:latin typeface="Microsoft Yahei" panose="020B0503020204020204" pitchFamily="34" charset="-122"/>
                <a:ea typeface="Microsoft Yahei" panose="020B0503020204020204" pitchFamily="34" charset="-122"/>
                <a:sym typeface="Wingdings" panose="05000000000000000000" pitchFamily="2" charset="2"/>
              </a:rPr>
              <a:t>”</a:t>
            </a:r>
            <a:r>
              <a:rPr lang="en-US" altLang="zh-CN"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2600" dirty="0" smtClean="0">
                <a:solidFill>
                  <a:srgbClr val="000000"/>
                </a:solidFill>
                <a:latin typeface="Microsoft Yahei" panose="020B0503020204020204" pitchFamily="34" charset="-122"/>
                <a:ea typeface="Microsoft Yahei" panose="020B0503020204020204" pitchFamily="34" charset="-122"/>
                <a:sym typeface="Wingdings" panose="05000000000000000000" pitchFamily="2" charset="2"/>
              </a:rPr>
              <a:t> “</a:t>
            </a:r>
            <a:r>
              <a:rPr lang="en-US" altLang="zh-CN" sz="2600" dirty="0" err="1" smtClean="0">
                <a:solidFill>
                  <a:srgbClr val="000000"/>
                </a:solidFill>
                <a:latin typeface="Microsoft Yahei" panose="020B0503020204020204" pitchFamily="34" charset="-122"/>
                <a:ea typeface="Microsoft Yahei" panose="020B0503020204020204" pitchFamily="34" charset="-122"/>
                <a:sym typeface="Wingdings" panose="05000000000000000000" pitchFamily="2" charset="2"/>
              </a:rPr>
              <a:t>olleH</a:t>
            </a:r>
            <a:r>
              <a:rPr lang="en-US" altLang="zh-CN" sz="2600" dirty="0" smtClean="0">
                <a:solidFill>
                  <a:srgbClr val="000000"/>
                </a:solidFill>
                <a:latin typeface="Microsoft Yahei" panose="020B0503020204020204" pitchFamily="34" charset="-122"/>
                <a:ea typeface="Microsoft Yahei" panose="020B0503020204020204" pitchFamily="34" charset="-122"/>
                <a:sym typeface="Wingdings" panose="05000000000000000000" pitchFamily="2" charset="2"/>
              </a:rPr>
              <a:t>”</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圆角矩形 6"/>
          <p:cNvSpPr/>
          <p:nvPr>
            <p:custDataLst>
              <p:tags r:id="rId3"/>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a:r>
              <a:rPr lang="zh-CN" altLang="en-US"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作答</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12"/>
          <p:cNvSpPr/>
          <p:nvPr>
            <p:custDataLst>
              <p:tags r:id="rId4"/>
            </p:custDataLst>
          </p:nvPr>
        </p:nvSpPr>
        <p:spPr>
          <a:xfrm>
            <a:off x="0" y="5849303"/>
            <a:ext cx="9144000" cy="365760"/>
          </a:xfrm>
          <a:prstGeom prst="rect">
            <a:avLst/>
          </a:prstGeom>
          <a:solidFill>
            <a:srgbClr val="FBFAEF"/>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r>
              <a:rPr lang="zh-CN" altLang="en-US" sz="1200" smtClean="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正常使用填空题需</a:t>
            </a:r>
            <a:r>
              <a:rPr lang="en-US" altLang="zh-CN" sz="1200" smtClean="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smtClean="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以上版本雨课堂</a:t>
            </a:r>
            <a:endPar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2" name="组合 11"/>
          <p:cNvGrpSpPr/>
          <p:nvPr>
            <p:custDataLst>
              <p:tags r:id="rId5"/>
            </p:custDataLst>
          </p:nvPr>
        </p:nvGrpSpPr>
        <p:grpSpPr>
          <a:xfrm>
            <a:off x="0" y="0"/>
            <a:ext cx="9144000" cy="635000"/>
            <a:chOff x="0" y="0"/>
            <a:chExt cx="9144000" cy="635000"/>
          </a:xfrm>
        </p:grpSpPr>
        <p:sp>
          <p:nvSpPr>
            <p:cNvPr id="8" name="TitleBackground"/>
            <p:cNvSpPr/>
            <p:nvPr>
              <p:custDataLst>
                <p:tags r:id="rId7"/>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 name="ColorBlock"/>
            <p:cNvSpPr/>
            <p:nvPr>
              <p:custDataLst>
                <p:tags r:id="rId8"/>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 name="TypeText"/>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r>
                <a:rPr lang="zh-CN" altLang="en-US" sz="260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填空题</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TipText"/>
            <p:cNvSpPr txBox="1"/>
            <p:nvPr>
              <p:custDataLst>
                <p:tags r:id="rId10"/>
              </p:custDataLst>
            </p:nvPr>
          </p:nvSpPr>
          <p:spPr>
            <a:xfrm>
              <a:off x="1525905" y="109220"/>
              <a:ext cx="2286000" cy="508000"/>
            </a:xfrm>
            <a:prstGeom prst="rect">
              <a:avLst/>
            </a:prstGeom>
            <a:noFill/>
          </p:spPr>
          <p:txBody>
            <a:bodyPr vert="horz" wrap="none" rtlCol="0" anchor="ctr" anchorCtr="0">
              <a:noAutofit/>
            </a:bodyPr>
            <a:lstStyle/>
            <a:p>
              <a:r>
                <a:rPr lang="en-US" altLang="zh-CN"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5" name="图片 4"/>
          <p:cNvPicPr>
            <a:picLocks/>
          </p:cNvPicPr>
          <p:nvPr>
            <p:custDataLst>
              <p:tags r:id="rId6"/>
            </p:custDataLst>
          </p:nvPr>
        </p:nvPicPr>
        <p:blipFill>
          <a:blip r:embed="rId12">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1269002479"/>
      </p:ext>
    </p:extLst>
  </p:cSld>
  <p:clrMapOvr>
    <a:masterClrMapping/>
  </p:clrMapOvr>
  <p:transition spd="slow" advClick="0">
    <p:pull dir="d"/>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1052736"/>
            <a:ext cx="8121650" cy="3686404"/>
          </a:xfrm>
        </p:spPr>
        <p:txBody>
          <a:bodyPr/>
          <a:lstStyle/>
          <a:p>
            <a:pPr>
              <a:spcBef>
                <a:spcPts val="600"/>
              </a:spcBef>
              <a:buClr>
                <a:srgbClr val="FF0000"/>
              </a:buClr>
              <a:buFont typeface="Wingdings" panose="05000000000000000000" pitchFamily="2" charset="2"/>
              <a:buChar char="ü"/>
            </a:pPr>
            <a:r>
              <a:rPr lang="zh-CN" altLang="en-US" sz="2000" b="1" noProof="1"/>
              <a:t>编写程序，把一个英文句子中的单词倒置，标点符号不倒置，例如 I like </a:t>
            </a:r>
            <a:r>
              <a:rPr lang="en-US" altLang="zh-CN" sz="2000" b="1" noProof="1"/>
              <a:t>python</a:t>
            </a:r>
            <a:r>
              <a:rPr lang="zh-CN" altLang="en-US" sz="2000" b="1" noProof="1"/>
              <a:t>. 经过函数后变为：</a:t>
            </a:r>
            <a:r>
              <a:rPr lang="en-US" altLang="zh-CN" sz="2000" b="1" noProof="1"/>
              <a:t>python</a:t>
            </a:r>
            <a:r>
              <a:rPr lang="zh-CN" altLang="en-US" sz="2000" b="1" noProof="1"/>
              <a:t>. like I</a:t>
            </a:r>
          </a:p>
          <a:p>
            <a:pPr marL="0" indent="0">
              <a:buNone/>
            </a:pPr>
            <a:endParaRPr lang="en-US" sz="1600" noProof="1">
              <a:latin typeface="Consolas" panose="020B0609020204030204" charset="0"/>
            </a:endParaRPr>
          </a:p>
          <a:p>
            <a:pPr marL="0" indent="0">
              <a:buNone/>
            </a:pPr>
            <a:r>
              <a:rPr lang="en-US" sz="1600" noProof="1">
                <a:solidFill>
                  <a:srgbClr val="0000FF"/>
                </a:solidFill>
                <a:latin typeface="Consolas" panose="020B0609020204030204" charset="0"/>
              </a:rPr>
              <a:t>def</a:t>
            </a:r>
            <a:r>
              <a:rPr lang="en-US" sz="1600" noProof="1">
                <a:latin typeface="Consolas" panose="020B0609020204030204" charset="0"/>
              </a:rPr>
              <a:t> rev1(s):</a:t>
            </a:r>
          </a:p>
          <a:p>
            <a:pPr marL="0" indent="0">
              <a:spcBef>
                <a:spcPts val="0"/>
              </a:spcBef>
              <a:buNone/>
            </a:pPr>
            <a:r>
              <a:rPr lang="en-US" sz="1600" noProof="1">
                <a:latin typeface="Consolas" panose="020B0609020204030204" charset="0"/>
              </a:rPr>
              <a:t>    return ' '.join(reversed(s.split()))</a:t>
            </a:r>
          </a:p>
          <a:p>
            <a:pPr marL="0" indent="0">
              <a:spcBef>
                <a:spcPts val="0"/>
              </a:spcBef>
              <a:buNone/>
            </a:pPr>
            <a:endParaRPr lang="en-US" sz="1600" noProof="1">
              <a:latin typeface="Consolas" panose="020B0609020204030204" charset="0"/>
            </a:endParaRPr>
          </a:p>
          <a:p>
            <a:pPr marL="0" indent="0">
              <a:spcBef>
                <a:spcPts val="0"/>
              </a:spcBef>
              <a:buNone/>
            </a:pPr>
            <a:r>
              <a:rPr lang="en-US" sz="1600" noProof="1">
                <a:solidFill>
                  <a:srgbClr val="0000FF"/>
                </a:solidFill>
                <a:latin typeface="Consolas" panose="020B0609020204030204" charset="0"/>
              </a:rPr>
              <a:t>def</a:t>
            </a:r>
            <a:r>
              <a:rPr lang="en-US" sz="1600" noProof="1">
                <a:latin typeface="Consolas" panose="020B0609020204030204" charset="0"/>
              </a:rPr>
              <a:t> rev2(s):</a:t>
            </a:r>
          </a:p>
          <a:p>
            <a:pPr marL="0" indent="0">
              <a:spcBef>
                <a:spcPts val="0"/>
              </a:spcBef>
              <a:buNone/>
            </a:pPr>
            <a:r>
              <a:rPr lang="en-US" sz="1600" noProof="1">
                <a:latin typeface="Consolas" panose="020B0609020204030204" charset="0"/>
              </a:rPr>
              <a:t>    t = s.split()</a:t>
            </a:r>
          </a:p>
          <a:p>
            <a:pPr marL="0" indent="0">
              <a:spcBef>
                <a:spcPts val="0"/>
              </a:spcBef>
              <a:buNone/>
            </a:pPr>
            <a:r>
              <a:rPr lang="en-US" sz="1600" noProof="1">
                <a:latin typeface="Consolas" panose="020B0609020204030204" charset="0"/>
              </a:rPr>
              <a:t>    t.reverse()</a:t>
            </a:r>
          </a:p>
          <a:p>
            <a:pPr marL="0" indent="0">
              <a:spcBef>
                <a:spcPts val="0"/>
              </a:spcBef>
              <a:buNone/>
            </a:pPr>
            <a:r>
              <a:rPr lang="en-US" sz="1600" noProof="1">
                <a:latin typeface="Consolas" panose="020B0609020204030204" charset="0"/>
              </a:rPr>
              <a:t>    return ' '.join(t)</a:t>
            </a:r>
          </a:p>
          <a:p>
            <a:pPr marL="0" indent="0">
              <a:spcBef>
                <a:spcPts val="0"/>
              </a:spcBef>
              <a:buNone/>
            </a:pPr>
            <a:endParaRPr lang="en-US" sz="1600" noProof="1">
              <a:latin typeface="Consolas" panose="020B0609020204030204" charset="0"/>
            </a:endParaRPr>
          </a:p>
          <a:p>
            <a:pPr marL="0" indent="0">
              <a:spcBef>
                <a:spcPts val="0"/>
              </a:spcBef>
              <a:buNone/>
            </a:pPr>
            <a:r>
              <a:rPr lang="en-US" sz="1600" noProof="1">
                <a:solidFill>
                  <a:srgbClr val="0000FF"/>
                </a:solidFill>
                <a:latin typeface="Consolas" panose="020B0609020204030204" charset="0"/>
              </a:rPr>
              <a:t>def</a:t>
            </a:r>
            <a:r>
              <a:rPr lang="en-US" sz="1600" noProof="1">
                <a:latin typeface="Consolas" panose="020B0609020204030204" charset="0"/>
              </a:rPr>
              <a:t> rev5(s):</a:t>
            </a:r>
          </a:p>
          <a:p>
            <a:pPr marL="0" indent="0">
              <a:spcBef>
                <a:spcPts val="0"/>
              </a:spcBef>
              <a:buNone/>
            </a:pPr>
            <a:r>
              <a:rPr lang="en-US" sz="1600" noProof="1">
                <a:latin typeface="Consolas" panose="020B0609020204030204" charset="0"/>
              </a:rPr>
              <a:t>    '''字符串整体逆序，分隔，再各单词逆序'''</a:t>
            </a:r>
          </a:p>
          <a:p>
            <a:pPr marL="0" indent="0">
              <a:spcBef>
                <a:spcPts val="0"/>
              </a:spcBef>
              <a:buNone/>
            </a:pPr>
            <a:r>
              <a:rPr lang="en-US" sz="1600" noProof="1">
                <a:latin typeface="Consolas" panose="020B0609020204030204" charset="0"/>
              </a:rPr>
              <a:t>    t = ''.join(reversed(s)).split()</a:t>
            </a:r>
          </a:p>
          <a:p>
            <a:pPr marL="0" indent="0">
              <a:spcBef>
                <a:spcPts val="0"/>
              </a:spcBef>
              <a:buNone/>
            </a:pPr>
            <a:r>
              <a:rPr lang="en-US" sz="1600" noProof="1">
                <a:latin typeface="Consolas" panose="020B0609020204030204" charset="0"/>
              </a:rPr>
              <a:t>    t = map(lambda x:''.join(reversed(x)), t)</a:t>
            </a:r>
          </a:p>
          <a:p>
            <a:pPr marL="0" indent="0">
              <a:spcBef>
                <a:spcPts val="0"/>
              </a:spcBef>
              <a:buNone/>
            </a:pPr>
            <a:r>
              <a:rPr lang="en-US" sz="1600" noProof="1">
                <a:latin typeface="Consolas" panose="020B0609020204030204" charset="0"/>
              </a:rPr>
              <a:t>    return ' '.join(t)</a:t>
            </a:r>
          </a:p>
        </p:txBody>
      </p:sp>
      <p:sp>
        <p:nvSpPr>
          <p:cNvPr id="97283" name="Slide Number Placeholder 1"/>
          <p:cNvSpPr>
            <a:spLocks noGrp="1"/>
          </p:cNvSpPr>
          <p:nvPr>
            <p:ph type="sldNum" sz="quarter" idx="4294967295"/>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r"/>
            <a:fld id="{9A0DB2DC-4C9A-4742-B13C-FB6460FD3503}" type="slidenum">
              <a:rPr lang="zh-CN" altLang="en-US" sz="1050" dirty="0"/>
              <a:pPr algn="r"/>
              <a:t>46</a:t>
            </a:fld>
            <a:endParaRPr lang="zh-CN" altLang="en-US" sz="1050" dirty="0"/>
          </a:p>
        </p:txBody>
      </p:sp>
      <p:grpSp>
        <p:nvGrpSpPr>
          <p:cNvPr id="6" name="组合 67"/>
          <p:cNvGrpSpPr/>
          <p:nvPr/>
        </p:nvGrpSpPr>
        <p:grpSpPr>
          <a:xfrm>
            <a:off x="611560" y="118397"/>
            <a:ext cx="8109328" cy="681854"/>
            <a:chOff x="936625" y="4195877"/>
            <a:chExt cx="8109328" cy="681854"/>
          </a:xfrm>
        </p:grpSpPr>
        <p:grpSp>
          <p:nvGrpSpPr>
            <p:cNvPr id="7" name="组合 106"/>
            <p:cNvGrpSpPr/>
            <p:nvPr/>
          </p:nvGrpSpPr>
          <p:grpSpPr>
            <a:xfrm>
              <a:off x="936625" y="4195877"/>
              <a:ext cx="8109328" cy="681854"/>
              <a:chOff x="927100" y="4195877"/>
              <a:chExt cx="8109328" cy="681854"/>
            </a:xfrm>
          </p:grpSpPr>
          <p:sp>
            <p:nvSpPr>
              <p:cNvPr id="9" name="Freeform 5"/>
              <p:cNvSpPr>
                <a:spLocks/>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0" name="TextBox 6"/>
              <p:cNvSpPr txBox="1">
                <a:spLocks noChangeArrowheads="1"/>
              </p:cNvSpPr>
              <p:nvPr/>
            </p:nvSpPr>
            <p:spPr bwMode="auto">
              <a:xfrm>
                <a:off x="1719188" y="4195877"/>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r>
                  <a:rPr lang="en-US" altLang="zh-CN" sz="3600" b="1" dirty="0">
                    <a:latin typeface="Times New Roman" pitchFamily="18" charset="0"/>
                    <a:ea typeface="黑体" pitchFamily="49" charset="-122"/>
                  </a:rPr>
                  <a:t>4.2 </a:t>
                </a:r>
                <a:r>
                  <a:rPr lang="zh-CN" altLang="en-US" sz="3600" b="1" dirty="0">
                    <a:latin typeface="Times New Roman" pitchFamily="18" charset="0"/>
                    <a:ea typeface="黑体" pitchFamily="49" charset="-122"/>
                  </a:rPr>
                  <a:t>字符串的应用</a:t>
                </a:r>
                <a:endParaRPr lang="zh-CN" altLang="en-US" sz="3600" b="1" dirty="0">
                  <a:latin typeface="黑体" pitchFamily="49" charset="-122"/>
                  <a:ea typeface="黑体" pitchFamily="49" charset="-122"/>
                </a:endParaRPr>
              </a:p>
            </p:txBody>
          </p:sp>
        </p:grpSp>
        <p:pic>
          <p:nvPicPr>
            <p:cNvPr id="8" name="图片 7" descr="无标题.png"/>
            <p:cNvPicPr>
              <a:picLocks noChangeAspect="1"/>
            </p:cNvPicPr>
            <p:nvPr/>
          </p:nvPicPr>
          <p:blipFill>
            <a:blip r:embed="rId2" cstate="print"/>
            <a:stretch>
              <a:fillRect/>
            </a:stretch>
          </p:blipFill>
          <p:spPr>
            <a:xfrm>
              <a:off x="1137949" y="4364064"/>
              <a:ext cx="433676" cy="330989"/>
            </a:xfrm>
            <a:prstGeom prst="rect">
              <a:avLst/>
            </a:prstGeom>
          </p:spPr>
        </p:pic>
      </p:grpSp>
    </p:spTree>
    <p:extLst>
      <p:ext uri="{BB962C8B-B14F-4D97-AF65-F5344CB8AC3E}">
        <p14:creationId xmlns:p14="http://schemas.microsoft.com/office/powerpoint/2010/main" val="680613670"/>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3" end="1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11560" y="1124744"/>
            <a:ext cx="8208912" cy="3395345"/>
          </a:xfrm>
        </p:spPr>
        <p:txBody>
          <a:bodyPr/>
          <a:lstStyle/>
          <a:p>
            <a:pPr fontAlgn="base">
              <a:buClr>
                <a:srgbClr val="FF0000"/>
              </a:buClr>
              <a:buFont typeface="Wingdings" panose="05000000000000000000" pitchFamily="2" charset="2"/>
              <a:buChar char="ü"/>
            </a:pPr>
            <a:r>
              <a:rPr lang="zh-CN" altLang="en-US" sz="2200" b="1" noProof="1"/>
              <a:t>例：</a:t>
            </a:r>
            <a:r>
              <a:rPr lang="en-US" altLang="zh-CN" sz="2200" b="1" noProof="1"/>
              <a:t> </a:t>
            </a:r>
            <a:r>
              <a:rPr lang="zh-CN" altLang="en-US" sz="2200" b="1" noProof="1"/>
              <a:t>编写程序，查找一个字符串中最长的数字子串。</a:t>
            </a:r>
          </a:p>
          <a:p>
            <a:pPr marL="0" indent="0">
              <a:spcBef>
                <a:spcPts val="0"/>
              </a:spcBef>
              <a:buNone/>
            </a:pPr>
            <a:endParaRPr lang="zh-CN" altLang="en-US" sz="1200" noProof="1">
              <a:latin typeface="Consolas" panose="020B0609020204030204" charset="0"/>
            </a:endParaRPr>
          </a:p>
          <a:p>
            <a:pPr marL="0" indent="0">
              <a:spcBef>
                <a:spcPts val="0"/>
              </a:spcBef>
              <a:buNone/>
            </a:pPr>
            <a:r>
              <a:rPr lang="zh-CN" altLang="en-US" sz="1600" noProof="1">
                <a:latin typeface="Consolas" panose="020B0609020204030204" charset="0"/>
              </a:rPr>
              <a:t>    </a:t>
            </a:r>
            <a:r>
              <a:rPr lang="en-US" altLang="zh-CN" sz="1600" noProof="1">
                <a:latin typeface="Consolas" panose="020B0609020204030204" charset="0"/>
              </a:rPr>
              <a:t>s = input(“input string:”)</a:t>
            </a:r>
          </a:p>
          <a:p>
            <a:pPr marL="0" indent="0">
              <a:spcBef>
                <a:spcPts val="0"/>
              </a:spcBef>
              <a:buNone/>
            </a:pPr>
            <a:r>
              <a:rPr lang="en-US" altLang="zh-CN" sz="1600" noProof="1">
                <a:latin typeface="Consolas" panose="020B0609020204030204" charset="0"/>
              </a:rPr>
              <a:t>    </a:t>
            </a:r>
            <a:r>
              <a:rPr lang="zh-CN" altLang="en-US" sz="1600" noProof="1">
                <a:latin typeface="Consolas" panose="020B0609020204030204" charset="0"/>
              </a:rPr>
              <a:t>result = []</a:t>
            </a:r>
          </a:p>
          <a:p>
            <a:pPr marL="0" indent="0">
              <a:spcBef>
                <a:spcPts val="0"/>
              </a:spcBef>
              <a:buNone/>
            </a:pPr>
            <a:r>
              <a:rPr lang="zh-CN" altLang="en-US" sz="1600" noProof="1">
                <a:latin typeface="Consolas" panose="020B0609020204030204" charset="0"/>
              </a:rPr>
              <a:t>    t = []</a:t>
            </a:r>
          </a:p>
          <a:p>
            <a:pPr marL="0" indent="0">
              <a:spcBef>
                <a:spcPts val="0"/>
              </a:spcBef>
              <a:buNone/>
            </a:pPr>
            <a:r>
              <a:rPr lang="zh-CN" altLang="en-US" sz="1600" noProof="1">
                <a:latin typeface="Consolas" panose="020B0609020204030204" charset="0"/>
              </a:rPr>
              <a:t>    for ch in s:                      </a:t>
            </a:r>
            <a:r>
              <a:rPr lang="zh-CN" altLang="en-US" sz="1600" noProof="1">
                <a:latin typeface="Consolas" panose="020B0609020204030204" charset="0"/>
                <a:sym typeface="+mn-ea"/>
              </a:rPr>
              <a:t># 遍历字符串中所有字符</a:t>
            </a:r>
            <a:endParaRPr lang="zh-CN" altLang="en-US" sz="1600" noProof="1">
              <a:latin typeface="Consolas" panose="020B0609020204030204" charset="0"/>
            </a:endParaRPr>
          </a:p>
          <a:p>
            <a:pPr marL="0" indent="0">
              <a:spcBef>
                <a:spcPts val="0"/>
              </a:spcBef>
              <a:buNone/>
            </a:pPr>
            <a:r>
              <a:rPr lang="zh-CN" altLang="en-US" sz="1600" noProof="1">
                <a:latin typeface="Consolas" panose="020B0609020204030204" charset="0"/>
              </a:rPr>
              <a:t>        if '0'&lt;=ch&lt;='9':</a:t>
            </a:r>
            <a:r>
              <a:rPr lang="zh-CN" altLang="en-US" sz="1600" noProof="1">
                <a:latin typeface="Consolas" panose="020B0609020204030204" charset="0"/>
                <a:sym typeface="+mn-ea"/>
              </a:rPr>
              <a:t>              # 遇到数字，记录到临时变量</a:t>
            </a:r>
            <a:endParaRPr lang="zh-CN" altLang="en-US" sz="1600" noProof="1">
              <a:latin typeface="Consolas" panose="020B0609020204030204" charset="0"/>
            </a:endParaRPr>
          </a:p>
          <a:p>
            <a:pPr marL="0" indent="0">
              <a:spcBef>
                <a:spcPts val="0"/>
              </a:spcBef>
              <a:buNone/>
            </a:pPr>
            <a:r>
              <a:rPr lang="zh-CN" altLang="en-US" sz="1600" noProof="1">
                <a:latin typeface="Consolas" panose="020B0609020204030204" charset="0"/>
              </a:rPr>
              <a:t>            t.append(ch)</a:t>
            </a:r>
          </a:p>
          <a:p>
            <a:pPr marL="0" indent="0">
              <a:spcBef>
                <a:spcPts val="0"/>
              </a:spcBef>
              <a:buNone/>
            </a:pPr>
            <a:r>
              <a:rPr lang="zh-CN" altLang="en-US" sz="1600" noProof="1">
                <a:latin typeface="Consolas" panose="020B0609020204030204" charset="0"/>
              </a:rPr>
              <a:t>        elif t:</a:t>
            </a:r>
          </a:p>
          <a:p>
            <a:pPr marL="0" indent="0">
              <a:spcBef>
                <a:spcPts val="0"/>
              </a:spcBef>
              <a:buNone/>
            </a:pPr>
            <a:r>
              <a:rPr lang="zh-CN" altLang="en-US" sz="1600" noProof="1">
                <a:latin typeface="Consolas" panose="020B0609020204030204" charset="0"/>
              </a:rPr>
              <a:t>            result.append(''.join(t)) </a:t>
            </a:r>
            <a:r>
              <a:rPr lang="zh-CN" altLang="en-US" sz="1600" noProof="1">
                <a:latin typeface="Consolas" panose="020B0609020204030204" charset="0"/>
                <a:sym typeface="+mn-ea"/>
              </a:rPr>
              <a:t>#遇到非数字，把临时的连续数字记下来</a:t>
            </a:r>
            <a:endParaRPr lang="zh-CN" altLang="en-US" sz="1600" noProof="1">
              <a:latin typeface="Consolas" panose="020B0609020204030204" charset="0"/>
            </a:endParaRPr>
          </a:p>
          <a:p>
            <a:pPr marL="0" indent="0">
              <a:spcBef>
                <a:spcPts val="0"/>
              </a:spcBef>
              <a:buNone/>
            </a:pPr>
            <a:r>
              <a:rPr lang="zh-CN" altLang="en-US" sz="1600" noProof="1">
                <a:latin typeface="Consolas" panose="020B0609020204030204" charset="0"/>
              </a:rPr>
              <a:t>            t = []</a:t>
            </a:r>
          </a:p>
          <a:p>
            <a:pPr marL="0" indent="0">
              <a:spcBef>
                <a:spcPts val="0"/>
              </a:spcBef>
              <a:buNone/>
            </a:pPr>
            <a:r>
              <a:rPr lang="zh-CN" altLang="en-US" sz="1600" noProof="1">
                <a:latin typeface="Consolas" panose="020B0609020204030204" charset="0"/>
              </a:rPr>
              <a:t>    if t:                   </a:t>
            </a:r>
            <a:r>
              <a:rPr lang="zh-CN" altLang="en-US" sz="1600" noProof="1">
                <a:latin typeface="Consolas" panose="020B0609020204030204" charset="0"/>
                <a:sym typeface="+mn-ea"/>
              </a:rPr>
              <a:t>          # 考虑原字符串以数字结束的情况</a:t>
            </a:r>
            <a:endParaRPr lang="zh-CN" altLang="en-US" sz="1600" noProof="1">
              <a:latin typeface="Consolas" panose="020B0609020204030204" charset="0"/>
            </a:endParaRPr>
          </a:p>
          <a:p>
            <a:pPr marL="0" indent="0">
              <a:spcBef>
                <a:spcPts val="0"/>
              </a:spcBef>
              <a:buNone/>
            </a:pPr>
            <a:r>
              <a:rPr lang="zh-CN" altLang="en-US" sz="1600" noProof="1">
                <a:latin typeface="Consolas" panose="020B0609020204030204" charset="0"/>
              </a:rPr>
              <a:t>        result.append(''.join(t))</a:t>
            </a:r>
          </a:p>
          <a:p>
            <a:pPr marL="0" indent="0">
              <a:spcBef>
                <a:spcPts val="0"/>
              </a:spcBef>
              <a:buNone/>
            </a:pPr>
            <a:r>
              <a:rPr lang="zh-CN" altLang="en-US" sz="1600" noProof="1">
                <a:latin typeface="Consolas" panose="020B0609020204030204" charset="0"/>
              </a:rPr>
              <a:t>        </a:t>
            </a:r>
          </a:p>
          <a:p>
            <a:pPr marL="0" indent="0">
              <a:spcBef>
                <a:spcPts val="0"/>
              </a:spcBef>
              <a:buNone/>
            </a:pPr>
            <a:r>
              <a:rPr lang="zh-CN" altLang="en-US" sz="1600" noProof="1">
                <a:latin typeface="Consolas" panose="020B0609020204030204" charset="0"/>
              </a:rPr>
              <a:t>    if result:</a:t>
            </a:r>
          </a:p>
          <a:p>
            <a:pPr marL="0" indent="0">
              <a:spcBef>
                <a:spcPts val="0"/>
              </a:spcBef>
              <a:buNone/>
            </a:pPr>
            <a:r>
              <a:rPr lang="zh-CN" altLang="en-US" sz="1600" noProof="1">
                <a:latin typeface="Consolas" panose="020B0609020204030204" charset="0"/>
              </a:rPr>
              <a:t>        </a:t>
            </a:r>
            <a:r>
              <a:rPr lang="en-US" altLang="zh-CN" sz="1600" noProof="1">
                <a:latin typeface="Consolas" panose="020B0609020204030204" charset="0"/>
              </a:rPr>
              <a:t>print(</a:t>
            </a:r>
            <a:r>
              <a:rPr lang="zh-CN" altLang="en-US" sz="1600" noProof="1">
                <a:latin typeface="Consolas" panose="020B0609020204030204" charset="0"/>
              </a:rPr>
              <a:t>max(result, key=len)</a:t>
            </a:r>
            <a:r>
              <a:rPr lang="en-US" altLang="zh-CN" sz="1600" noProof="1">
                <a:latin typeface="Consolas" panose="020B0609020204030204" charset="0"/>
              </a:rPr>
              <a:t>)</a:t>
            </a:r>
            <a:endParaRPr lang="zh-CN" altLang="en-US" sz="1600" noProof="1">
              <a:latin typeface="Consolas" panose="020B0609020204030204" charset="0"/>
            </a:endParaRPr>
          </a:p>
          <a:p>
            <a:pPr marL="0" indent="0">
              <a:spcBef>
                <a:spcPts val="0"/>
              </a:spcBef>
              <a:buNone/>
            </a:pPr>
            <a:r>
              <a:rPr lang="zh-CN" altLang="en-US" sz="1600" noProof="1">
                <a:latin typeface="Consolas" panose="020B0609020204030204" charset="0"/>
              </a:rPr>
              <a:t>    </a:t>
            </a:r>
            <a:r>
              <a:rPr lang="en-US" altLang="zh-CN" sz="1600" noProof="1">
                <a:latin typeface="Consolas" panose="020B0609020204030204" charset="0"/>
              </a:rPr>
              <a:t>else:</a:t>
            </a:r>
          </a:p>
          <a:p>
            <a:pPr marL="0" indent="0">
              <a:spcBef>
                <a:spcPts val="0"/>
              </a:spcBef>
              <a:buNone/>
            </a:pPr>
            <a:r>
              <a:rPr lang="en-US" altLang="zh-CN" sz="1600" noProof="1">
                <a:latin typeface="Consolas" panose="020B0609020204030204" charset="0"/>
              </a:rPr>
              <a:t>        print(</a:t>
            </a:r>
            <a:r>
              <a:rPr lang="zh-CN" altLang="en-US" sz="1600" noProof="1">
                <a:latin typeface="Consolas" panose="020B0609020204030204" charset="0"/>
              </a:rPr>
              <a:t>'No '</a:t>
            </a:r>
            <a:r>
              <a:rPr lang="en-US" altLang="zh-CN" sz="1600" noProof="1">
                <a:latin typeface="Consolas" panose="020B0609020204030204" charset="0"/>
              </a:rPr>
              <a:t>)</a:t>
            </a:r>
            <a:endParaRPr lang="zh-CN" altLang="en-US" sz="1600" noProof="1">
              <a:latin typeface="Consolas" panose="020B0609020204030204" charset="0"/>
            </a:endParaRPr>
          </a:p>
        </p:txBody>
      </p:sp>
      <p:sp>
        <p:nvSpPr>
          <p:cNvPr id="98307" name="Slide Number Placeholder 1"/>
          <p:cNvSpPr>
            <a:spLocks noGrp="1"/>
          </p:cNvSpPr>
          <p:nvPr>
            <p:ph type="sldNum" sz="quarter" idx="4294967295"/>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r"/>
            <a:fld id="{9A0DB2DC-4C9A-4742-B13C-FB6460FD3503}" type="slidenum">
              <a:rPr lang="zh-CN" altLang="en-US" sz="1050" dirty="0"/>
              <a:pPr algn="r"/>
              <a:t>47</a:t>
            </a:fld>
            <a:endParaRPr lang="zh-CN" altLang="en-US" sz="1050" dirty="0"/>
          </a:p>
        </p:txBody>
      </p:sp>
      <p:grpSp>
        <p:nvGrpSpPr>
          <p:cNvPr id="6" name="组合 67"/>
          <p:cNvGrpSpPr/>
          <p:nvPr/>
        </p:nvGrpSpPr>
        <p:grpSpPr>
          <a:xfrm>
            <a:off x="611560" y="118397"/>
            <a:ext cx="8109328" cy="681854"/>
            <a:chOff x="936625" y="4195877"/>
            <a:chExt cx="8109328" cy="681854"/>
          </a:xfrm>
        </p:grpSpPr>
        <p:grpSp>
          <p:nvGrpSpPr>
            <p:cNvPr id="7" name="组合 106"/>
            <p:cNvGrpSpPr/>
            <p:nvPr/>
          </p:nvGrpSpPr>
          <p:grpSpPr>
            <a:xfrm>
              <a:off x="936625" y="4195877"/>
              <a:ext cx="8109328" cy="681854"/>
              <a:chOff x="927100" y="4195877"/>
              <a:chExt cx="8109328" cy="681854"/>
            </a:xfrm>
          </p:grpSpPr>
          <p:sp>
            <p:nvSpPr>
              <p:cNvPr id="9" name="Freeform 5"/>
              <p:cNvSpPr>
                <a:spLocks/>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0" name="TextBox 6"/>
              <p:cNvSpPr txBox="1">
                <a:spLocks noChangeArrowheads="1"/>
              </p:cNvSpPr>
              <p:nvPr/>
            </p:nvSpPr>
            <p:spPr bwMode="auto">
              <a:xfrm>
                <a:off x="1719188" y="4195877"/>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r>
                  <a:rPr lang="en-US" altLang="zh-CN" sz="3600" b="1" dirty="0">
                    <a:solidFill>
                      <a:srgbClr val="FFC000"/>
                    </a:solidFill>
                    <a:latin typeface="Times New Roman" pitchFamily="18" charset="0"/>
                    <a:ea typeface="黑体" pitchFamily="49" charset="-122"/>
                  </a:rPr>
                  <a:t>4.2 </a:t>
                </a:r>
                <a:r>
                  <a:rPr lang="zh-CN" altLang="en-US" sz="3600" b="1" dirty="0">
                    <a:solidFill>
                      <a:srgbClr val="FFC000"/>
                    </a:solidFill>
                    <a:latin typeface="Times New Roman" pitchFamily="18" charset="0"/>
                    <a:ea typeface="黑体" pitchFamily="49" charset="-122"/>
                  </a:rPr>
                  <a:t>字符串的应用</a:t>
                </a:r>
                <a:endParaRPr lang="zh-CN" altLang="en-US" sz="3600" b="1" dirty="0">
                  <a:solidFill>
                    <a:srgbClr val="FFC000"/>
                  </a:solidFill>
                  <a:latin typeface="黑体" pitchFamily="49" charset="-122"/>
                  <a:ea typeface="黑体" pitchFamily="49" charset="-122"/>
                </a:endParaRPr>
              </a:p>
            </p:txBody>
          </p:sp>
        </p:grpSp>
        <p:pic>
          <p:nvPicPr>
            <p:cNvPr id="8" name="图片 7" descr="无标题.png"/>
            <p:cNvPicPr>
              <a:picLocks noChangeAspect="1"/>
            </p:cNvPicPr>
            <p:nvPr/>
          </p:nvPicPr>
          <p:blipFill>
            <a:blip r:embed="rId2" cstate="print"/>
            <a:stretch>
              <a:fillRect/>
            </a:stretch>
          </p:blipFill>
          <p:spPr>
            <a:xfrm>
              <a:off x="1137949" y="4364064"/>
              <a:ext cx="433676" cy="330989"/>
            </a:xfrm>
            <a:prstGeom prst="rect">
              <a:avLst/>
            </a:prstGeom>
          </p:spPr>
        </p:pic>
      </p:grpSp>
      <p:sp>
        <p:nvSpPr>
          <p:cNvPr id="4" name="矩形 3"/>
          <p:cNvSpPr/>
          <p:nvPr/>
        </p:nvSpPr>
        <p:spPr>
          <a:xfrm>
            <a:off x="4499992" y="5372653"/>
            <a:ext cx="3958135" cy="369332"/>
          </a:xfrm>
          <a:prstGeom prst="rect">
            <a:avLst/>
          </a:prstGeom>
        </p:spPr>
        <p:txBody>
          <a:bodyPr wrap="none">
            <a:spAutoFit/>
          </a:bodyPr>
          <a:lstStyle/>
          <a:p>
            <a:r>
              <a:rPr lang="zh-CN" altLang="en-US" dirty="0"/>
              <a:t>s = "</a:t>
            </a:r>
            <a:r>
              <a:rPr lang="zh-CN" altLang="en-US" dirty="0">
                <a:solidFill>
                  <a:srgbClr val="00B050"/>
                </a:solidFill>
              </a:rPr>
              <a:t>324fasafkda349349304230fsda</a:t>
            </a:r>
            <a:r>
              <a:rPr lang="zh-CN" altLang="en-US" dirty="0"/>
              <a:t>"</a:t>
            </a:r>
          </a:p>
        </p:txBody>
      </p:sp>
      <p:pic>
        <p:nvPicPr>
          <p:cNvPr id="16" name="图片 15">
            <a:extLst>
              <a:ext uri="{FF2B5EF4-FFF2-40B4-BE49-F238E27FC236}">
                <a16:creationId xmlns:a16="http://schemas.microsoft.com/office/drawing/2014/main" id="{66714C69-E480-4BB6-A067-2D4206BE0F16}"/>
              </a:ext>
            </a:extLst>
          </p:cNvPr>
          <p:cNvPicPr>
            <a:picLocks noChangeAspect="1"/>
          </p:cNvPicPr>
          <p:nvPr/>
        </p:nvPicPr>
        <p:blipFill>
          <a:blip r:embed="rId3"/>
          <a:stretch>
            <a:fillRect/>
          </a:stretch>
        </p:blipFill>
        <p:spPr>
          <a:xfrm>
            <a:off x="1115616" y="1484784"/>
            <a:ext cx="5132842" cy="4986538"/>
          </a:xfrm>
          <a:prstGeom prst="rect">
            <a:avLst/>
          </a:prstGeom>
        </p:spPr>
      </p:pic>
    </p:spTree>
    <p:extLst>
      <p:ext uri="{BB962C8B-B14F-4D97-AF65-F5344CB8AC3E}">
        <p14:creationId xmlns:p14="http://schemas.microsoft.com/office/powerpoint/2010/main" val="3579385899"/>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 calcmode="lin" valueType="num">
                                      <p:cBhvr additive="base">
                                        <p:cTn id="3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 calcmode="lin" valueType="num">
                                      <p:cBhvr additive="base">
                                        <p:cTn id="4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 calcmode="lin" valueType="num">
                                      <p:cBhvr additive="base">
                                        <p:cTn id="4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9" end="9"/>
                                            </p:txEl>
                                          </p:spTgt>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3">
                                            <p:txEl>
                                              <p:pRg st="10" end="10"/>
                                            </p:txEl>
                                          </p:spTgt>
                                        </p:tgtEl>
                                        <p:attrNameLst>
                                          <p:attrName>style.visibility</p:attrName>
                                        </p:attrNameLst>
                                      </p:cBhvr>
                                      <p:to>
                                        <p:strVal val="visible"/>
                                      </p:to>
                                    </p:set>
                                    <p:anim calcmode="lin" valueType="num">
                                      <p:cBhvr additive="base">
                                        <p:cTn id="5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3">
                                            <p:txEl>
                                              <p:pRg st="11" end="11"/>
                                            </p:txEl>
                                          </p:spTgt>
                                        </p:tgtEl>
                                        <p:attrNameLst>
                                          <p:attrName>style.visibility</p:attrName>
                                        </p:attrNameLst>
                                      </p:cBhvr>
                                      <p:to>
                                        <p:strVal val="visible"/>
                                      </p:to>
                                    </p:set>
                                    <p:anim calcmode="lin" valueType="num">
                                      <p:cBhvr additive="base">
                                        <p:cTn id="55"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3">
                                            <p:txEl>
                                              <p:pRg st="12" end="12"/>
                                            </p:txEl>
                                          </p:spTgt>
                                        </p:tgtEl>
                                        <p:attrNameLst>
                                          <p:attrName>style.visibility</p:attrName>
                                        </p:attrNameLst>
                                      </p:cBhvr>
                                      <p:to>
                                        <p:strVal val="visible"/>
                                      </p:to>
                                    </p:set>
                                    <p:anim calcmode="lin" valueType="num">
                                      <p:cBhvr additive="base">
                                        <p:cTn id="5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3">
                                            <p:txEl>
                                              <p:pRg st="13" end="13"/>
                                            </p:txEl>
                                          </p:spTgt>
                                        </p:tgtEl>
                                        <p:attrNameLst>
                                          <p:attrName>style.visibility</p:attrName>
                                        </p:attrNameLst>
                                      </p:cBhvr>
                                      <p:to>
                                        <p:strVal val="visible"/>
                                      </p:to>
                                    </p:set>
                                    <p:anim calcmode="lin" valueType="num">
                                      <p:cBhvr additive="base">
                                        <p:cTn id="63"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3">
                                            <p:txEl>
                                              <p:pRg st="13" end="13"/>
                                            </p:txEl>
                                          </p:spTgt>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3">
                                            <p:txEl>
                                              <p:pRg st="14" end="14"/>
                                            </p:txEl>
                                          </p:spTgt>
                                        </p:tgtEl>
                                        <p:attrNameLst>
                                          <p:attrName>style.visibility</p:attrName>
                                        </p:attrNameLst>
                                      </p:cBhvr>
                                      <p:to>
                                        <p:strVal val="visible"/>
                                      </p:to>
                                    </p:set>
                                    <p:anim calcmode="lin" valueType="num">
                                      <p:cBhvr additive="base">
                                        <p:cTn id="67"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4" end="14"/>
                                            </p:txEl>
                                          </p:spTgt>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3">
                                            <p:txEl>
                                              <p:pRg st="15" end="15"/>
                                            </p:txEl>
                                          </p:spTgt>
                                        </p:tgtEl>
                                        <p:attrNameLst>
                                          <p:attrName>style.visibility</p:attrName>
                                        </p:attrNameLst>
                                      </p:cBhvr>
                                      <p:to>
                                        <p:strVal val="visible"/>
                                      </p:to>
                                    </p:set>
                                    <p:anim calcmode="lin" valueType="num">
                                      <p:cBhvr additive="base">
                                        <p:cTn id="71"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3">
                                            <p:txEl>
                                              <p:pRg st="15" end="15"/>
                                            </p:txEl>
                                          </p:spTgt>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3">
                                            <p:txEl>
                                              <p:pRg st="16" end="16"/>
                                            </p:txEl>
                                          </p:spTgt>
                                        </p:tgtEl>
                                        <p:attrNameLst>
                                          <p:attrName>style.visibility</p:attrName>
                                        </p:attrNameLst>
                                      </p:cBhvr>
                                      <p:to>
                                        <p:strVal val="visible"/>
                                      </p:to>
                                    </p:set>
                                    <p:anim calcmode="lin" valueType="num">
                                      <p:cBhvr additive="base">
                                        <p:cTn id="75" dur="500" fill="hold"/>
                                        <p:tgtEl>
                                          <p:spTgt spid="3">
                                            <p:txEl>
                                              <p:pRg st="16" end="16"/>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3">
                                            <p:txEl>
                                              <p:pRg st="16" end="16"/>
                                            </p:txEl>
                                          </p:spTgt>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3">
                                            <p:txEl>
                                              <p:pRg st="17" end="17"/>
                                            </p:txEl>
                                          </p:spTgt>
                                        </p:tgtEl>
                                        <p:attrNameLst>
                                          <p:attrName>style.visibility</p:attrName>
                                        </p:attrNameLst>
                                      </p:cBhvr>
                                      <p:to>
                                        <p:strVal val="visible"/>
                                      </p:to>
                                    </p:set>
                                    <p:anim calcmode="lin" valueType="num">
                                      <p:cBhvr additive="base">
                                        <p:cTn id="79" dur="500" fill="hold"/>
                                        <p:tgtEl>
                                          <p:spTgt spid="3">
                                            <p:txEl>
                                              <p:pRg st="17" end="17"/>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7" end="17"/>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16"/>
                                        </p:tgtEl>
                                        <p:attrNameLst>
                                          <p:attrName>style.visibility</p:attrName>
                                        </p:attrNameLst>
                                      </p:cBhvr>
                                      <p:to>
                                        <p:strVal val="visible"/>
                                      </p:to>
                                    </p:set>
                                    <p:anim calcmode="lin" valueType="num">
                                      <p:cBhvr additive="base">
                                        <p:cTn id="85" dur="500" fill="hold"/>
                                        <p:tgtEl>
                                          <p:spTgt spid="16"/>
                                        </p:tgtEl>
                                        <p:attrNameLst>
                                          <p:attrName>ppt_x</p:attrName>
                                        </p:attrNameLst>
                                      </p:cBhvr>
                                      <p:tavLst>
                                        <p:tav tm="0">
                                          <p:val>
                                            <p:strVal val="#ppt_x"/>
                                          </p:val>
                                        </p:tav>
                                        <p:tav tm="100000">
                                          <p:val>
                                            <p:strVal val="#ppt_x"/>
                                          </p:val>
                                        </p:tav>
                                      </p:tavLst>
                                    </p:anim>
                                    <p:anim calcmode="lin" valueType="num">
                                      <p:cBhvr additive="base">
                                        <p:cTn id="86"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Content Placeholder 2"/>
          <p:cNvSpPr>
            <a:spLocks noGrp="1"/>
          </p:cNvSpPr>
          <p:nvPr>
            <p:ph idx="1"/>
          </p:nvPr>
        </p:nvSpPr>
        <p:spPr>
          <a:xfrm>
            <a:off x="611560" y="977083"/>
            <a:ext cx="8229600" cy="4678451"/>
          </a:xfrm>
        </p:spPr>
        <p:txBody>
          <a:bodyPr anchor="t"/>
          <a:lstStyle/>
          <a:p>
            <a:pPr marL="0" indent="0">
              <a:buNone/>
            </a:pPr>
            <a:r>
              <a:rPr lang="en-US" altLang="zh-CN" sz="1600" dirty="0">
                <a:solidFill>
                  <a:srgbClr val="0000FF"/>
                </a:solidFill>
                <a:latin typeface="Consolas" panose="020B0609020204030204" charset="0"/>
              </a:rPr>
              <a:t># </a:t>
            </a:r>
            <a:r>
              <a:rPr lang="zh-CN" altLang="en-US" sz="1600" dirty="0">
                <a:solidFill>
                  <a:srgbClr val="0000FF"/>
                </a:solidFill>
                <a:latin typeface="Consolas" panose="020B0609020204030204" charset="0"/>
              </a:rPr>
              <a:t>选择法</a:t>
            </a:r>
          </a:p>
          <a:p>
            <a:pPr marL="0" indent="0">
              <a:spcBef>
                <a:spcPct val="0"/>
              </a:spcBef>
              <a:buNone/>
            </a:pPr>
            <a:r>
              <a:rPr lang="en-US" altLang="zh-CN" sz="1600" dirty="0" err="1">
                <a:solidFill>
                  <a:srgbClr val="0000FF"/>
                </a:solidFill>
                <a:latin typeface="Consolas" panose="020B0609020204030204" charset="0"/>
              </a:rPr>
              <a:t>def</a:t>
            </a:r>
            <a:r>
              <a:rPr lang="en-US" altLang="zh-CN" sz="1600" dirty="0">
                <a:latin typeface="Consolas" panose="020B0609020204030204" charset="0"/>
              </a:rPr>
              <a:t> longest(s):</a:t>
            </a:r>
          </a:p>
          <a:p>
            <a:pPr marL="0" indent="0">
              <a:spcBef>
                <a:spcPct val="0"/>
              </a:spcBef>
              <a:buNone/>
            </a:pPr>
            <a:r>
              <a:rPr lang="en-US" altLang="zh-CN" sz="1600" dirty="0">
                <a:latin typeface="Consolas" panose="020B0609020204030204" charset="0"/>
              </a:rPr>
              <a:t>    length = </a:t>
            </a:r>
            <a:r>
              <a:rPr lang="en-US" altLang="zh-CN" sz="1600" dirty="0" err="1">
                <a:latin typeface="Consolas" panose="020B0609020204030204" charset="0"/>
              </a:rPr>
              <a:t>len</a:t>
            </a:r>
            <a:r>
              <a:rPr lang="en-US" altLang="zh-CN" sz="1600" dirty="0">
                <a:latin typeface="Consolas" panose="020B0609020204030204" charset="0"/>
              </a:rPr>
              <a:t>(s)</a:t>
            </a:r>
          </a:p>
          <a:p>
            <a:pPr marL="0" indent="0">
              <a:spcBef>
                <a:spcPct val="0"/>
              </a:spcBef>
              <a:buNone/>
            </a:pPr>
            <a:r>
              <a:rPr lang="en-US" altLang="zh-CN" sz="1600" dirty="0">
                <a:latin typeface="Consolas" panose="020B0609020204030204" charset="0"/>
              </a:rPr>
              <a:t>    start = 0</a:t>
            </a:r>
          </a:p>
          <a:p>
            <a:pPr marL="0" indent="0">
              <a:spcBef>
                <a:spcPct val="0"/>
              </a:spcBef>
              <a:buNone/>
            </a:pPr>
            <a:r>
              <a:rPr lang="en-US" altLang="zh-CN" sz="1600" dirty="0">
                <a:latin typeface="Consolas" panose="020B0609020204030204" charset="0"/>
              </a:rPr>
              <a:t>    span = (0, 0)</a:t>
            </a:r>
          </a:p>
          <a:p>
            <a:pPr marL="0" indent="0">
              <a:spcBef>
                <a:spcPct val="0"/>
              </a:spcBef>
              <a:buNone/>
            </a:pPr>
            <a:r>
              <a:rPr lang="en-US" altLang="zh-CN" sz="1600" dirty="0">
                <a:latin typeface="Consolas" panose="020B0609020204030204" charset="0"/>
              </a:rPr>
              <a:t>    for pos in range(length):                     </a:t>
            </a:r>
            <a:r>
              <a:rPr lang="en-US" altLang="zh-CN" sz="1600" dirty="0">
                <a:solidFill>
                  <a:srgbClr val="FF0000"/>
                </a:solidFill>
                <a:latin typeface="Consolas" panose="020B0609020204030204" charset="0"/>
              </a:rPr>
              <a:t>#’1234567a’ </a:t>
            </a:r>
          </a:p>
          <a:p>
            <a:pPr marL="0" indent="0">
              <a:spcBef>
                <a:spcPct val="0"/>
              </a:spcBef>
              <a:buNone/>
            </a:pPr>
            <a:r>
              <a:rPr lang="en-US" altLang="zh-CN" sz="1600" dirty="0">
                <a:latin typeface="Consolas" panose="020B0609020204030204" charset="0"/>
              </a:rPr>
              <a:t>        if s[</a:t>
            </a:r>
            <a:r>
              <a:rPr lang="en-US" altLang="zh-CN" sz="1600" dirty="0" err="1">
                <a:latin typeface="Consolas" panose="020B0609020204030204" charset="0"/>
              </a:rPr>
              <a:t>pos</a:t>
            </a:r>
            <a:r>
              <a:rPr lang="en-US" altLang="zh-CN" sz="1600" dirty="0">
                <a:latin typeface="Consolas" panose="020B0609020204030204" charset="0"/>
              </a:rPr>
              <a:t>].</a:t>
            </a:r>
            <a:r>
              <a:rPr lang="en-US" altLang="zh-CN" sz="1600" dirty="0" err="1">
                <a:latin typeface="Consolas" panose="020B0609020204030204" charset="0"/>
              </a:rPr>
              <a:t>isdigit</a:t>
            </a:r>
            <a:r>
              <a:rPr lang="en-US" altLang="zh-CN" sz="1600" dirty="0">
                <a:latin typeface="Consolas" panose="020B0609020204030204" charset="0"/>
              </a:rPr>
              <a:t>() and (</a:t>
            </a:r>
            <a:r>
              <a:rPr lang="en-US" altLang="zh-CN" sz="1600" dirty="0" err="1">
                <a:latin typeface="Consolas" panose="020B0609020204030204" charset="0"/>
              </a:rPr>
              <a:t>pos</a:t>
            </a:r>
            <a:r>
              <a:rPr lang="en-US" altLang="zh-CN" sz="1600" dirty="0">
                <a:latin typeface="Consolas" panose="020B0609020204030204" charset="0"/>
              </a:rPr>
              <a:t>==0 or not s[pos-1].</a:t>
            </a:r>
            <a:r>
              <a:rPr lang="en-US" altLang="zh-CN" sz="1600" dirty="0" err="1">
                <a:latin typeface="Consolas" panose="020B0609020204030204" charset="0"/>
              </a:rPr>
              <a:t>isdigit</a:t>
            </a:r>
            <a:r>
              <a:rPr lang="en-US" altLang="zh-CN" sz="1600" dirty="0">
                <a:latin typeface="Consolas" panose="020B0609020204030204" charset="0"/>
              </a:rPr>
              <a:t>()):</a:t>
            </a:r>
          </a:p>
          <a:p>
            <a:pPr marL="0" indent="0">
              <a:spcBef>
                <a:spcPct val="0"/>
              </a:spcBef>
              <a:buNone/>
            </a:pPr>
            <a:r>
              <a:rPr lang="en-US" altLang="zh-CN" sz="1600" dirty="0">
                <a:latin typeface="Consolas" panose="020B0609020204030204" charset="0"/>
              </a:rPr>
              <a:t>            start = </a:t>
            </a:r>
            <a:r>
              <a:rPr lang="en-US" altLang="zh-CN" sz="1600" dirty="0" err="1">
                <a:latin typeface="Consolas" panose="020B0609020204030204" charset="0"/>
              </a:rPr>
              <a:t>pos</a:t>
            </a:r>
            <a:endParaRPr lang="en-US" altLang="zh-CN" sz="1600" dirty="0">
              <a:latin typeface="Consolas" panose="020B0609020204030204" charset="0"/>
            </a:endParaRPr>
          </a:p>
          <a:p>
            <a:pPr marL="0" indent="0">
              <a:spcBef>
                <a:spcPct val="0"/>
              </a:spcBef>
              <a:buNone/>
            </a:pPr>
            <a:r>
              <a:rPr lang="en-US" altLang="zh-CN" sz="1600" dirty="0">
                <a:latin typeface="Consolas" panose="020B0609020204030204" charset="0"/>
              </a:rPr>
              <a:t>        </a:t>
            </a:r>
            <a:r>
              <a:rPr lang="en-US" altLang="zh-CN" sz="1600" dirty="0" err="1">
                <a:latin typeface="Consolas" panose="020B0609020204030204" charset="0"/>
              </a:rPr>
              <a:t>elif</a:t>
            </a:r>
            <a:r>
              <a:rPr lang="en-US" altLang="zh-CN" sz="1600" dirty="0">
                <a:latin typeface="Consolas" panose="020B0609020204030204" charset="0"/>
              </a:rPr>
              <a:t> ((not s[</a:t>
            </a:r>
            <a:r>
              <a:rPr lang="en-US" altLang="zh-CN" sz="1600" dirty="0" err="1">
                <a:latin typeface="Consolas" panose="020B0609020204030204" charset="0"/>
              </a:rPr>
              <a:t>pos</a:t>
            </a:r>
            <a:r>
              <a:rPr lang="en-US" altLang="zh-CN" sz="1600" dirty="0">
                <a:latin typeface="Consolas" panose="020B0609020204030204" charset="0"/>
              </a:rPr>
              <a:t>].</a:t>
            </a:r>
            <a:r>
              <a:rPr lang="en-US" altLang="zh-CN" sz="1600" dirty="0" err="1">
                <a:latin typeface="Consolas" panose="020B0609020204030204" charset="0"/>
              </a:rPr>
              <a:t>isdigit</a:t>
            </a:r>
            <a:r>
              <a:rPr lang="en-US" altLang="zh-CN" sz="1600" dirty="0">
                <a:latin typeface="Consolas" panose="020B0609020204030204" charset="0"/>
              </a:rPr>
              <a:t>()) and s[pos-1].</a:t>
            </a:r>
            <a:r>
              <a:rPr lang="en-US" altLang="zh-CN" sz="1600" dirty="0" err="1">
                <a:latin typeface="Consolas" panose="020B0609020204030204" charset="0"/>
              </a:rPr>
              <a:t>isdigit</a:t>
            </a:r>
            <a:r>
              <a:rPr lang="en-US" altLang="zh-CN" sz="1600" dirty="0">
                <a:latin typeface="Consolas" panose="020B0609020204030204" charset="0"/>
              </a:rPr>
              <a:t>()</a:t>
            </a:r>
          </a:p>
          <a:p>
            <a:pPr marL="0" indent="0">
              <a:spcBef>
                <a:spcPct val="0"/>
              </a:spcBef>
              <a:buNone/>
            </a:pPr>
            <a:r>
              <a:rPr lang="en-US" altLang="zh-CN" sz="1600" dirty="0">
                <a:latin typeface="Consolas" panose="020B0609020204030204" charset="0"/>
              </a:rPr>
              <a:t>              and </a:t>
            </a:r>
            <a:r>
              <a:rPr lang="en-US" altLang="zh-CN" sz="1600" dirty="0" err="1">
                <a:latin typeface="Consolas" panose="020B0609020204030204" charset="0"/>
              </a:rPr>
              <a:t>pos</a:t>
            </a:r>
            <a:r>
              <a:rPr lang="en-US" altLang="zh-CN" sz="1600" dirty="0">
                <a:latin typeface="Consolas" panose="020B0609020204030204" charset="0"/>
              </a:rPr>
              <a:t>-start&gt;span[1]-span[0]):</a:t>
            </a:r>
          </a:p>
          <a:p>
            <a:pPr marL="0" indent="0">
              <a:spcBef>
                <a:spcPct val="0"/>
              </a:spcBef>
              <a:buNone/>
            </a:pPr>
            <a:r>
              <a:rPr lang="en-US" altLang="zh-CN" sz="1600" dirty="0">
                <a:latin typeface="Consolas" panose="020B0609020204030204" charset="0"/>
              </a:rPr>
              <a:t>            span = (start, pos-1)</a:t>
            </a:r>
          </a:p>
          <a:p>
            <a:pPr marL="0" indent="0">
              <a:spcBef>
                <a:spcPct val="0"/>
              </a:spcBef>
              <a:buNone/>
            </a:pPr>
            <a:r>
              <a:rPr lang="en-US" altLang="zh-CN" sz="1600" dirty="0">
                <a:latin typeface="Consolas" panose="020B0609020204030204" charset="0"/>
              </a:rPr>
              <a:t>    </a:t>
            </a:r>
            <a:r>
              <a:rPr lang="en-US" altLang="zh-CN" sz="1600" dirty="0">
                <a:solidFill>
                  <a:srgbClr val="0000FF"/>
                </a:solidFill>
                <a:latin typeface="Consolas" panose="020B0609020204030204" charset="0"/>
              </a:rPr>
              <a:t>#字符串以数字结束的情况  ‘987654320’,  ‘ab98765’</a:t>
            </a:r>
          </a:p>
          <a:p>
            <a:pPr marL="0" indent="0">
              <a:spcBef>
                <a:spcPct val="0"/>
              </a:spcBef>
              <a:buNone/>
            </a:pPr>
            <a:r>
              <a:rPr lang="en-US" altLang="zh-CN" sz="1600" dirty="0">
                <a:latin typeface="Consolas" panose="020B0609020204030204" charset="0"/>
              </a:rPr>
              <a:t>    if s[</a:t>
            </a:r>
            <a:r>
              <a:rPr lang="en-US" altLang="zh-CN" sz="1600" dirty="0" err="1">
                <a:latin typeface="Consolas" panose="020B0609020204030204" charset="0"/>
              </a:rPr>
              <a:t>pos</a:t>
            </a:r>
            <a:r>
              <a:rPr lang="en-US" altLang="zh-CN" sz="1600" dirty="0">
                <a:latin typeface="Consolas" panose="020B0609020204030204" charset="0"/>
              </a:rPr>
              <a:t>].</a:t>
            </a:r>
            <a:r>
              <a:rPr lang="en-US" altLang="zh-CN" sz="1600" dirty="0" err="1">
                <a:latin typeface="Consolas" panose="020B0609020204030204" charset="0"/>
              </a:rPr>
              <a:t>isdigit</a:t>
            </a:r>
            <a:r>
              <a:rPr lang="en-US" altLang="zh-CN" sz="1600" dirty="0">
                <a:latin typeface="Consolas" panose="020B0609020204030204" charset="0"/>
              </a:rPr>
              <a:t>() and </a:t>
            </a:r>
            <a:r>
              <a:rPr lang="en-US" altLang="zh-CN" sz="1600" dirty="0" err="1">
                <a:latin typeface="Consolas" panose="020B0609020204030204" charset="0"/>
              </a:rPr>
              <a:t>pos</a:t>
            </a:r>
            <a:r>
              <a:rPr lang="en-US" altLang="zh-CN" sz="1600" dirty="0">
                <a:latin typeface="Consolas" panose="020B0609020204030204" charset="0"/>
              </a:rPr>
              <a:t>-start&gt;=span[1]-span[0]:</a:t>
            </a:r>
          </a:p>
          <a:p>
            <a:pPr marL="0" indent="0">
              <a:spcBef>
                <a:spcPct val="0"/>
              </a:spcBef>
              <a:buNone/>
            </a:pPr>
            <a:r>
              <a:rPr lang="en-US" altLang="zh-CN" sz="1600" dirty="0">
                <a:latin typeface="Consolas" panose="020B0609020204030204" charset="0"/>
              </a:rPr>
              <a:t>        span = (start, </a:t>
            </a:r>
            <a:r>
              <a:rPr lang="en-US" altLang="zh-CN" sz="1600" dirty="0" err="1">
                <a:latin typeface="Consolas" panose="020B0609020204030204" charset="0"/>
              </a:rPr>
              <a:t>pos</a:t>
            </a:r>
            <a:r>
              <a:rPr lang="en-US" altLang="zh-CN" sz="1600" dirty="0">
                <a:latin typeface="Consolas" panose="020B0609020204030204" charset="0"/>
              </a:rPr>
              <a:t>)</a:t>
            </a:r>
          </a:p>
          <a:p>
            <a:pPr marL="0" indent="0">
              <a:spcBef>
                <a:spcPct val="0"/>
              </a:spcBef>
              <a:buNone/>
            </a:pPr>
            <a:r>
              <a:rPr lang="en-US" altLang="zh-CN" sz="1600" dirty="0">
                <a:latin typeface="Consolas" panose="020B0609020204030204" charset="0"/>
              </a:rPr>
              <a:t>    return s[span[0]:span[1]+1]</a:t>
            </a:r>
          </a:p>
          <a:p>
            <a:pPr marL="0" indent="0">
              <a:spcBef>
                <a:spcPct val="0"/>
              </a:spcBef>
              <a:buNone/>
            </a:pPr>
            <a:endParaRPr lang="en-US" altLang="zh-CN" sz="1600" dirty="0">
              <a:latin typeface="Consolas" panose="020B0609020204030204" charset="0"/>
            </a:endParaRPr>
          </a:p>
          <a:p>
            <a:pPr marL="0" indent="0">
              <a:spcBef>
                <a:spcPct val="0"/>
              </a:spcBef>
              <a:buNone/>
            </a:pPr>
            <a:r>
              <a:rPr lang="en-US" altLang="zh-CN" sz="1600" dirty="0" err="1">
                <a:latin typeface="Consolas" panose="020B0609020204030204" charset="0"/>
              </a:rPr>
              <a:t>ss</a:t>
            </a:r>
            <a:r>
              <a:rPr lang="en-US" altLang="zh-CN" sz="1600" dirty="0">
                <a:latin typeface="Consolas" panose="020B0609020204030204" charset="0"/>
              </a:rPr>
              <a:t> = ('111abc2d3', 'abc111111d', 'a2bc11111111')</a:t>
            </a:r>
          </a:p>
          <a:p>
            <a:pPr marL="0" indent="0">
              <a:spcBef>
                <a:spcPct val="0"/>
              </a:spcBef>
              <a:buNone/>
            </a:pPr>
            <a:r>
              <a:rPr lang="en-US" altLang="zh-CN" sz="1600" dirty="0">
                <a:solidFill>
                  <a:srgbClr val="0000FF"/>
                </a:solidFill>
                <a:latin typeface="Consolas" panose="020B0609020204030204" charset="0"/>
              </a:rPr>
              <a:t>for</a:t>
            </a:r>
            <a:r>
              <a:rPr lang="en-US" altLang="zh-CN" sz="1600" dirty="0">
                <a:latin typeface="Consolas" panose="020B0609020204030204" charset="0"/>
              </a:rPr>
              <a:t> s in </a:t>
            </a:r>
            <a:r>
              <a:rPr lang="en-US" altLang="zh-CN" sz="1600" dirty="0" err="1">
                <a:latin typeface="Consolas" panose="020B0609020204030204" charset="0"/>
              </a:rPr>
              <a:t>ss</a:t>
            </a:r>
            <a:r>
              <a:rPr lang="en-US" altLang="zh-CN" sz="1600" dirty="0">
                <a:latin typeface="Consolas" panose="020B0609020204030204" charset="0"/>
              </a:rPr>
              <a:t>:</a:t>
            </a:r>
          </a:p>
          <a:p>
            <a:pPr marL="0" indent="0">
              <a:spcBef>
                <a:spcPct val="0"/>
              </a:spcBef>
              <a:buNone/>
            </a:pPr>
            <a:r>
              <a:rPr lang="en-US" altLang="zh-CN" sz="1600" dirty="0">
                <a:latin typeface="Consolas" panose="020B0609020204030204" charset="0"/>
              </a:rPr>
              <a:t>    print(s, longest(s), </a:t>
            </a:r>
            <a:r>
              <a:rPr lang="en-US" altLang="zh-CN" sz="1600" dirty="0" err="1">
                <a:latin typeface="Consolas" panose="020B0609020204030204" charset="0"/>
              </a:rPr>
              <a:t>sep</a:t>
            </a:r>
            <a:r>
              <a:rPr lang="en-US" altLang="zh-CN" sz="1600" dirty="0">
                <a:latin typeface="Consolas" panose="020B0609020204030204" charset="0"/>
              </a:rPr>
              <a:t>=':')</a:t>
            </a:r>
          </a:p>
        </p:txBody>
      </p:sp>
      <p:sp>
        <p:nvSpPr>
          <p:cNvPr id="99331" name="Slide Number Placeholder 3"/>
          <p:cNvSpPr>
            <a:spLocks noGrp="1"/>
          </p:cNvSpPr>
          <p:nvPr>
            <p:ph type="sldNum" sz="quarter" idx="4294967295"/>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r"/>
            <a:fld id="{9A0DB2DC-4C9A-4742-B13C-FB6460FD3503}" type="slidenum">
              <a:rPr lang="zh-CN" altLang="en-US" sz="1050" dirty="0"/>
              <a:pPr algn="r"/>
              <a:t>48</a:t>
            </a:fld>
            <a:endParaRPr lang="zh-CN" altLang="en-US" sz="1050" dirty="0"/>
          </a:p>
        </p:txBody>
      </p:sp>
      <p:grpSp>
        <p:nvGrpSpPr>
          <p:cNvPr id="6" name="组合 67"/>
          <p:cNvGrpSpPr/>
          <p:nvPr/>
        </p:nvGrpSpPr>
        <p:grpSpPr>
          <a:xfrm>
            <a:off x="611560" y="118397"/>
            <a:ext cx="8109328" cy="681854"/>
            <a:chOff x="936625" y="4195877"/>
            <a:chExt cx="8109328" cy="681854"/>
          </a:xfrm>
        </p:grpSpPr>
        <p:grpSp>
          <p:nvGrpSpPr>
            <p:cNvPr id="7" name="组合 106"/>
            <p:cNvGrpSpPr/>
            <p:nvPr/>
          </p:nvGrpSpPr>
          <p:grpSpPr>
            <a:xfrm>
              <a:off x="936625" y="4195877"/>
              <a:ext cx="8109328" cy="681854"/>
              <a:chOff x="927100" y="4195877"/>
              <a:chExt cx="8109328" cy="681854"/>
            </a:xfrm>
          </p:grpSpPr>
          <p:sp>
            <p:nvSpPr>
              <p:cNvPr id="9" name="Freeform 5"/>
              <p:cNvSpPr>
                <a:spLocks/>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0" name="TextBox 6"/>
              <p:cNvSpPr txBox="1">
                <a:spLocks noChangeArrowheads="1"/>
              </p:cNvSpPr>
              <p:nvPr/>
            </p:nvSpPr>
            <p:spPr bwMode="auto">
              <a:xfrm>
                <a:off x="1719188" y="4195877"/>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r>
                  <a:rPr lang="en-US" altLang="zh-CN" sz="3600" b="1" dirty="0">
                    <a:latin typeface="Times New Roman" pitchFamily="18" charset="0"/>
                    <a:ea typeface="黑体" pitchFamily="49" charset="-122"/>
                  </a:rPr>
                  <a:t>4.2 </a:t>
                </a:r>
                <a:r>
                  <a:rPr lang="zh-CN" altLang="en-US" sz="3600" b="1" dirty="0">
                    <a:latin typeface="Times New Roman" pitchFamily="18" charset="0"/>
                    <a:ea typeface="黑体" pitchFamily="49" charset="-122"/>
                  </a:rPr>
                  <a:t>字符串的应用</a:t>
                </a:r>
                <a:endParaRPr lang="zh-CN" altLang="en-US" sz="3600" b="1" dirty="0">
                  <a:latin typeface="黑体" pitchFamily="49" charset="-122"/>
                  <a:ea typeface="黑体" pitchFamily="49" charset="-122"/>
                </a:endParaRPr>
              </a:p>
            </p:txBody>
          </p:sp>
        </p:grpSp>
        <p:pic>
          <p:nvPicPr>
            <p:cNvPr id="8" name="图片 7" descr="无标题.png"/>
            <p:cNvPicPr>
              <a:picLocks noChangeAspect="1"/>
            </p:cNvPicPr>
            <p:nvPr/>
          </p:nvPicPr>
          <p:blipFill>
            <a:blip r:embed="rId3" cstate="print"/>
            <a:stretch>
              <a:fillRect/>
            </a:stretch>
          </p:blipFill>
          <p:spPr>
            <a:xfrm>
              <a:off x="1137949" y="4364064"/>
              <a:ext cx="433676" cy="330989"/>
            </a:xfrm>
            <a:prstGeom prst="rect">
              <a:avLst/>
            </a:prstGeom>
          </p:spPr>
        </p:pic>
      </p:grpSp>
    </p:spTree>
    <p:extLst>
      <p:ext uri="{BB962C8B-B14F-4D97-AF65-F5344CB8AC3E}">
        <p14:creationId xmlns:p14="http://schemas.microsoft.com/office/powerpoint/2010/main" val="640360683"/>
      </p:ext>
    </p:extLst>
  </p:cSld>
  <p:clrMapOvr>
    <a:masterClrMapping/>
  </p:clrMapOvr>
  <p:transition spd="slow" advClick="0">
    <p:pull dir="d"/>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文本占位符 47106"/>
          <p:cNvSpPr>
            <a:spLocks noGrp="1"/>
          </p:cNvSpPr>
          <p:nvPr>
            <p:ph idx="1"/>
          </p:nvPr>
        </p:nvSpPr>
        <p:spPr>
          <a:xfrm>
            <a:off x="508670" y="980728"/>
            <a:ext cx="8229600" cy="4678451"/>
          </a:xfrm>
        </p:spPr>
        <p:txBody>
          <a:bodyPr anchor="t"/>
          <a:lstStyle/>
          <a:p>
            <a:pPr>
              <a:spcBef>
                <a:spcPts val="1200"/>
              </a:spcBef>
              <a:spcAft>
                <a:spcPts val="1200"/>
              </a:spcAft>
              <a:buClr>
                <a:srgbClr val="FF0000"/>
              </a:buClr>
              <a:buSzPct val="70000"/>
              <a:buFont typeface="Wingdings" panose="05000000000000000000" charset="0"/>
              <a:buChar char=""/>
            </a:pPr>
            <a:r>
              <a:rPr lang="zh-CN" altLang="en-US" sz="2400" b="1" dirty="0">
                <a:latin typeface="宋体" panose="02010600030101010101" pitchFamily="2" charset="-122"/>
              </a:rPr>
              <a:t>正则表达式使用某种</a:t>
            </a:r>
            <a:r>
              <a:rPr lang="zh-CN" altLang="en-US" sz="2400" b="1" dirty="0">
                <a:solidFill>
                  <a:srgbClr val="FF0000"/>
                </a:solidFill>
                <a:latin typeface="宋体" panose="02010600030101010101" pitchFamily="2" charset="-122"/>
              </a:rPr>
              <a:t>预定义的模式</a:t>
            </a:r>
            <a:r>
              <a:rPr lang="zh-CN" altLang="en-US" sz="2400" b="1" dirty="0">
                <a:latin typeface="宋体" panose="02010600030101010101" pitchFamily="2" charset="-122"/>
              </a:rPr>
              <a:t>去匹配一类具有共同特征的字符串，</a:t>
            </a:r>
            <a:endParaRPr lang="en-US" altLang="zh-CN" sz="2400" b="1" dirty="0">
              <a:latin typeface="宋体" panose="02010600030101010101" pitchFamily="2" charset="-122"/>
            </a:endParaRPr>
          </a:p>
          <a:p>
            <a:pPr lvl="1">
              <a:spcBef>
                <a:spcPts val="1200"/>
              </a:spcBef>
              <a:spcAft>
                <a:spcPts val="1200"/>
              </a:spcAft>
              <a:buClr>
                <a:srgbClr val="FF0000"/>
              </a:buClr>
              <a:buSzPct val="70000"/>
              <a:buFont typeface="Wingdings" panose="05000000000000000000" pitchFamily="2" charset="2"/>
              <a:buChar char="l"/>
            </a:pPr>
            <a:r>
              <a:rPr lang="zh-CN" altLang="en-US" sz="2000" b="1" dirty="0">
                <a:latin typeface="宋体" panose="02010600030101010101" pitchFamily="2" charset="-122"/>
              </a:rPr>
              <a:t>主要用于处理字符串，可以快速、准确地完成复杂的</a:t>
            </a:r>
            <a:r>
              <a:rPr lang="zh-CN" altLang="en-US" sz="2000" b="1" dirty="0">
                <a:solidFill>
                  <a:srgbClr val="FF0000"/>
                </a:solidFill>
                <a:latin typeface="宋体" panose="02010600030101010101" pitchFamily="2" charset="-122"/>
              </a:rPr>
              <a:t>查找</a:t>
            </a:r>
            <a:r>
              <a:rPr lang="zh-CN" altLang="en-US" sz="2000" b="1" dirty="0">
                <a:latin typeface="宋体" panose="02010600030101010101" pitchFamily="2" charset="-122"/>
              </a:rPr>
              <a:t>、</a:t>
            </a:r>
            <a:r>
              <a:rPr lang="zh-CN" altLang="en-US" sz="2000" b="1" dirty="0">
                <a:solidFill>
                  <a:srgbClr val="FF0000"/>
                </a:solidFill>
                <a:latin typeface="宋体" panose="02010600030101010101" pitchFamily="2" charset="-122"/>
              </a:rPr>
              <a:t>替换</a:t>
            </a:r>
            <a:r>
              <a:rPr lang="zh-CN" altLang="en-US" sz="2000" b="1" dirty="0">
                <a:latin typeface="宋体" panose="02010600030101010101" pitchFamily="2" charset="-122"/>
              </a:rPr>
              <a:t>等处理要求</a:t>
            </a:r>
            <a:endParaRPr lang="en-US" altLang="zh-CN" sz="2000" b="1" dirty="0">
              <a:latin typeface="宋体" panose="02010600030101010101" pitchFamily="2" charset="-122"/>
            </a:endParaRPr>
          </a:p>
          <a:p>
            <a:pPr lvl="1">
              <a:spcBef>
                <a:spcPts val="1200"/>
              </a:spcBef>
              <a:spcAft>
                <a:spcPts val="1200"/>
              </a:spcAft>
              <a:buClr>
                <a:srgbClr val="FF0000"/>
              </a:buClr>
              <a:buSzPct val="70000"/>
              <a:buFont typeface="Wingdings" panose="05000000000000000000" pitchFamily="2" charset="2"/>
              <a:buChar char="l"/>
            </a:pPr>
            <a:r>
              <a:rPr lang="zh-CN" altLang="en-US" sz="2000" b="1" dirty="0">
                <a:latin typeface="宋体" panose="02010600030101010101" pitchFamily="2" charset="-122"/>
              </a:rPr>
              <a:t>在</a:t>
            </a:r>
            <a:r>
              <a:rPr lang="zh-CN" altLang="en-US" sz="2000" b="1" dirty="0">
                <a:solidFill>
                  <a:srgbClr val="FF0000"/>
                </a:solidFill>
                <a:latin typeface="宋体" panose="02010600030101010101" pitchFamily="2" charset="-122"/>
              </a:rPr>
              <a:t>文本编辑与处理</a:t>
            </a:r>
            <a:r>
              <a:rPr lang="zh-CN" altLang="en-US" sz="2000" b="1" dirty="0">
                <a:latin typeface="宋体" panose="02010600030101010101" pitchFamily="2" charset="-122"/>
              </a:rPr>
              <a:t>、</a:t>
            </a:r>
            <a:r>
              <a:rPr lang="zh-CN" altLang="en-US" sz="2000" b="1" dirty="0">
                <a:solidFill>
                  <a:srgbClr val="FF0000"/>
                </a:solidFill>
                <a:latin typeface="宋体" panose="02010600030101010101" pitchFamily="2" charset="-122"/>
              </a:rPr>
              <a:t>网页爬虫</a:t>
            </a:r>
            <a:r>
              <a:rPr lang="zh-CN" altLang="en-US" sz="2000" b="1" dirty="0">
                <a:latin typeface="宋体" panose="02010600030101010101" pitchFamily="2" charset="-122"/>
              </a:rPr>
              <a:t>之类的场合中有重要应用。</a:t>
            </a:r>
          </a:p>
          <a:p>
            <a:pPr>
              <a:spcBef>
                <a:spcPts val="1200"/>
              </a:spcBef>
              <a:spcAft>
                <a:spcPts val="1200"/>
              </a:spcAft>
              <a:buClr>
                <a:srgbClr val="FF0000"/>
              </a:buClr>
              <a:buSzPct val="70000"/>
              <a:buFont typeface="Wingdings" panose="05000000000000000000" charset="0"/>
              <a:buChar char=""/>
            </a:pPr>
            <a:r>
              <a:rPr lang="en-US" altLang="zh-CN" sz="2400" b="1" dirty="0">
                <a:latin typeface="宋体" panose="02010600030101010101" pitchFamily="2" charset="-122"/>
              </a:rPr>
              <a:t>Python</a:t>
            </a:r>
            <a:r>
              <a:rPr lang="zh-CN" altLang="en-US" sz="2400" b="1" dirty="0">
                <a:latin typeface="宋体" panose="02010600030101010101" pitchFamily="2" charset="-122"/>
              </a:rPr>
              <a:t>中，</a:t>
            </a:r>
            <a:r>
              <a:rPr lang="en-US" altLang="zh-CN" sz="2400" b="1" dirty="0">
                <a:solidFill>
                  <a:srgbClr val="0000FF"/>
                </a:solidFill>
                <a:latin typeface="宋体" panose="02010600030101010101" pitchFamily="2" charset="-122"/>
              </a:rPr>
              <a:t>re</a:t>
            </a:r>
            <a:r>
              <a:rPr lang="zh-CN" altLang="en-US" sz="2400" b="1" dirty="0">
                <a:solidFill>
                  <a:srgbClr val="0000FF"/>
                </a:solidFill>
                <a:latin typeface="宋体" panose="02010600030101010101" pitchFamily="2" charset="-122"/>
              </a:rPr>
              <a:t>模块</a:t>
            </a:r>
            <a:r>
              <a:rPr lang="zh-CN" altLang="en-US" sz="2400" b="1" dirty="0">
                <a:latin typeface="宋体" panose="02010600030101010101" pitchFamily="2" charset="-122"/>
              </a:rPr>
              <a:t>提供了正则表达式操作所需要的功能。</a:t>
            </a:r>
          </a:p>
        </p:txBody>
      </p:sp>
      <p:sp>
        <p:nvSpPr>
          <p:cNvPr id="110595" name="Slide Number Placeholder 1"/>
          <p:cNvSpPr>
            <a:spLocks noGrp="1"/>
          </p:cNvSpPr>
          <p:nvPr>
            <p:ph type="sldNum" sz="quarter" idx="4294967295"/>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r"/>
            <a:fld id="{9A0DB2DC-4C9A-4742-B13C-FB6460FD3503}" type="slidenum">
              <a:rPr lang="zh-CN" altLang="en-US" sz="1050" dirty="0"/>
              <a:pPr algn="r"/>
              <a:t>49</a:t>
            </a:fld>
            <a:endParaRPr lang="zh-CN" altLang="en-US" sz="1050" dirty="0"/>
          </a:p>
        </p:txBody>
      </p:sp>
      <p:grpSp>
        <p:nvGrpSpPr>
          <p:cNvPr id="6" name="组合 109"/>
          <p:cNvGrpSpPr/>
          <p:nvPr/>
        </p:nvGrpSpPr>
        <p:grpSpPr>
          <a:xfrm>
            <a:off x="489223" y="44624"/>
            <a:ext cx="4514825" cy="684413"/>
            <a:chOff x="956926" y="4567095"/>
            <a:chExt cx="4514825" cy="684413"/>
          </a:xfrm>
        </p:grpSpPr>
        <p:sp>
          <p:nvSpPr>
            <p:cNvPr id="7" name="Freeform 5"/>
            <p:cNvSpPr>
              <a:spLocks/>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b="1" dirty="0">
                <a:ea typeface="微软雅黑" pitchFamily="34" charset="-122"/>
              </a:endParaRPr>
            </a:p>
          </p:txBody>
        </p:sp>
        <p:pic>
          <p:nvPicPr>
            <p:cNvPr id="8" name="图片 7" descr="u=714968970,2342735455&amp;fm=27&amp;gp=0.jpg"/>
            <p:cNvPicPr/>
            <p:nvPr/>
          </p:nvPicPr>
          <p:blipFill>
            <a:blip r:embed="rId2"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9" name="TextBox 6"/>
            <p:cNvSpPr txBox="1">
              <a:spLocks noChangeArrowheads="1"/>
            </p:cNvSpPr>
            <p:nvPr/>
          </p:nvSpPr>
          <p:spPr bwMode="auto">
            <a:xfrm>
              <a:off x="1151271" y="4567095"/>
              <a:ext cx="432048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4.3 </a:t>
              </a:r>
              <a:r>
                <a:rPr lang="zh-CN" altLang="en-US" sz="3600" b="1" dirty="0">
                  <a:latin typeface="Times New Roman" pitchFamily="18" charset="0"/>
                  <a:ea typeface="黑体" pitchFamily="49" charset="-122"/>
                </a:rPr>
                <a:t>正则表达式 </a:t>
              </a:r>
            </a:p>
          </p:txBody>
        </p:sp>
      </p:grpSp>
    </p:spTree>
    <p:extLst>
      <p:ext uri="{BB962C8B-B14F-4D97-AF65-F5344CB8AC3E}">
        <p14:creationId xmlns:p14="http://schemas.microsoft.com/office/powerpoint/2010/main" val="2801689787"/>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059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059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059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059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F98B4C-C3F7-4233-8896-8ED4BD52C9E4}"/>
              </a:ext>
            </a:extLst>
          </p:cNvPr>
          <p:cNvSpPr>
            <a:spLocks noGrp="1"/>
          </p:cNvSpPr>
          <p:nvPr>
            <p:ph type="title"/>
          </p:nvPr>
        </p:nvSpPr>
        <p:spPr/>
        <p:txBody>
          <a:bodyPr/>
          <a:lstStyle/>
          <a:p>
            <a:r>
              <a:rPr lang="en-US" altLang="zh-CN" dirty="0"/>
              <a:t>str() </a:t>
            </a:r>
            <a:r>
              <a:rPr lang="en-US" altLang="zh-CN" dirty="0" err="1"/>
              <a:t>repr</a:t>
            </a:r>
            <a:r>
              <a:rPr lang="en-US" altLang="zh-CN" dirty="0" smtClean="0"/>
              <a:t>()</a:t>
            </a:r>
            <a:endParaRPr lang="zh-CN" altLang="en-US" dirty="0"/>
          </a:p>
        </p:txBody>
      </p:sp>
      <p:sp>
        <p:nvSpPr>
          <p:cNvPr id="3" name="内容占位符 2">
            <a:extLst>
              <a:ext uri="{FF2B5EF4-FFF2-40B4-BE49-F238E27FC236}">
                <a16:creationId xmlns:a16="http://schemas.microsoft.com/office/drawing/2014/main" id="{3973A3A5-927F-4310-988F-D170361B3112}"/>
              </a:ext>
            </a:extLst>
          </p:cNvPr>
          <p:cNvSpPr>
            <a:spLocks noGrp="1"/>
          </p:cNvSpPr>
          <p:nvPr>
            <p:ph idx="1"/>
          </p:nvPr>
        </p:nvSpPr>
        <p:spPr>
          <a:xfrm>
            <a:off x="457200" y="1052736"/>
            <a:ext cx="8229600" cy="4678451"/>
          </a:xfrm>
        </p:spPr>
        <p:txBody>
          <a:bodyPr/>
          <a:lstStyle/>
          <a:p>
            <a:pPr>
              <a:buClr>
                <a:srgbClr val="FF0000"/>
              </a:buClr>
            </a:pPr>
            <a:r>
              <a:rPr lang="en-US" altLang="zh-CN" sz="1600" b="1" i="0" dirty="0">
                <a:solidFill>
                  <a:srgbClr val="333333"/>
                </a:solidFill>
                <a:effectLst/>
                <a:latin typeface="Helvetica Neue"/>
              </a:rPr>
              <a:t>str()</a:t>
            </a:r>
            <a:r>
              <a:rPr lang="zh-CN" altLang="en-US" sz="1600" b="1" i="0" dirty="0">
                <a:solidFill>
                  <a:srgbClr val="333333"/>
                </a:solidFill>
                <a:effectLst/>
                <a:latin typeface="Helvetica Neue"/>
              </a:rPr>
              <a:t>：</a:t>
            </a:r>
            <a:r>
              <a:rPr lang="zh-CN" altLang="en-US" sz="1600" b="0" i="0" dirty="0">
                <a:solidFill>
                  <a:srgbClr val="333333"/>
                </a:solidFill>
                <a:effectLst/>
                <a:latin typeface="Helvetica Neue"/>
              </a:rPr>
              <a:t> 函数返回一个用户易读的表达形式。</a:t>
            </a:r>
          </a:p>
          <a:p>
            <a:pPr>
              <a:buClr>
                <a:srgbClr val="FF0000"/>
              </a:buClr>
            </a:pPr>
            <a:r>
              <a:rPr lang="en-US" altLang="zh-CN" sz="1600" b="1" i="0" dirty="0" err="1">
                <a:solidFill>
                  <a:srgbClr val="333333"/>
                </a:solidFill>
                <a:effectLst/>
                <a:latin typeface="Helvetica Neue"/>
              </a:rPr>
              <a:t>repr</a:t>
            </a:r>
            <a:r>
              <a:rPr lang="en-US" altLang="zh-CN" sz="1600" b="1" i="0" dirty="0">
                <a:solidFill>
                  <a:srgbClr val="333333"/>
                </a:solidFill>
                <a:effectLst/>
                <a:latin typeface="Helvetica Neue"/>
              </a:rPr>
              <a:t>()</a:t>
            </a:r>
            <a:r>
              <a:rPr lang="zh-CN" altLang="en-US" sz="1600" b="1" i="0" dirty="0">
                <a:solidFill>
                  <a:srgbClr val="333333"/>
                </a:solidFill>
                <a:effectLst/>
                <a:latin typeface="Helvetica Neue"/>
              </a:rPr>
              <a:t>：</a:t>
            </a:r>
            <a:r>
              <a:rPr lang="zh-CN" altLang="en-US" sz="1600" b="0" i="0" dirty="0">
                <a:solidFill>
                  <a:srgbClr val="333333"/>
                </a:solidFill>
                <a:effectLst/>
                <a:latin typeface="Helvetica Neue"/>
              </a:rPr>
              <a:t> 产生一个解释器易读的表达形式。</a:t>
            </a:r>
            <a:endParaRPr lang="en-US" altLang="zh-CN" sz="1600" b="0" i="0" dirty="0">
              <a:solidFill>
                <a:srgbClr val="333333"/>
              </a:solidFill>
              <a:effectLst/>
              <a:latin typeface="Helvetica Neue"/>
            </a:endParaRPr>
          </a:p>
          <a:p>
            <a:pPr marL="400050" lvl="1" indent="0">
              <a:buNone/>
            </a:pPr>
            <a:r>
              <a:rPr lang="en-US" altLang="zh-CN" sz="1400" b="0" i="0" dirty="0">
                <a:solidFill>
                  <a:srgbClr val="808080"/>
                </a:solidFill>
                <a:effectLst/>
                <a:latin typeface="Menlo"/>
              </a:rPr>
              <a:t>&gt;&gt;&gt;</a:t>
            </a:r>
            <a:r>
              <a:rPr lang="en-US" altLang="zh-CN" sz="1400" b="0" i="0" dirty="0">
                <a:solidFill>
                  <a:srgbClr val="000000"/>
                </a:solidFill>
                <a:effectLst/>
                <a:latin typeface="Menlo"/>
              </a:rPr>
              <a:t> s </a:t>
            </a:r>
            <a:r>
              <a:rPr lang="en-US" altLang="zh-CN" sz="1400" b="0" i="0" dirty="0">
                <a:solidFill>
                  <a:srgbClr val="808080"/>
                </a:solidFill>
                <a:effectLst/>
                <a:latin typeface="Menlo"/>
              </a:rPr>
              <a:t>=</a:t>
            </a:r>
            <a:r>
              <a:rPr lang="en-US" altLang="zh-CN" sz="1400" b="0" i="0" dirty="0">
                <a:solidFill>
                  <a:srgbClr val="000000"/>
                </a:solidFill>
                <a:effectLst/>
                <a:latin typeface="Menlo"/>
              </a:rPr>
              <a:t> </a:t>
            </a:r>
            <a:r>
              <a:rPr lang="en-US" altLang="zh-CN" sz="1400" b="0" i="0" dirty="0">
                <a:solidFill>
                  <a:srgbClr val="AA1111"/>
                </a:solidFill>
                <a:effectLst/>
                <a:latin typeface="Menlo"/>
              </a:rPr>
              <a:t>'Hello, HFUT'</a:t>
            </a:r>
            <a:r>
              <a:rPr lang="en-US" altLang="zh-CN" sz="1400" dirty="0"/>
              <a:t/>
            </a:r>
            <a:br>
              <a:rPr lang="en-US" altLang="zh-CN" sz="1400" dirty="0"/>
            </a:br>
            <a:r>
              <a:rPr lang="en-US" altLang="zh-CN" sz="1400" b="0" i="0" dirty="0">
                <a:solidFill>
                  <a:srgbClr val="808080"/>
                </a:solidFill>
                <a:effectLst/>
                <a:latin typeface="Menlo"/>
              </a:rPr>
              <a:t>&gt;&gt;&gt;</a:t>
            </a:r>
            <a:r>
              <a:rPr lang="en-US" altLang="zh-CN" sz="1400" b="0" i="0" dirty="0">
                <a:solidFill>
                  <a:srgbClr val="000000"/>
                </a:solidFill>
                <a:effectLst/>
                <a:latin typeface="Menlo"/>
              </a:rPr>
              <a:t> </a:t>
            </a:r>
            <a:r>
              <a:rPr lang="en-US" altLang="zh-CN" sz="1400" b="0" i="0" dirty="0">
                <a:solidFill>
                  <a:srgbClr val="008080"/>
                </a:solidFill>
                <a:effectLst/>
                <a:latin typeface="Menlo"/>
              </a:rPr>
              <a:t>str</a:t>
            </a:r>
            <a:r>
              <a:rPr lang="en-US" altLang="zh-CN" sz="1400" b="0" i="0" dirty="0">
                <a:solidFill>
                  <a:srgbClr val="808000"/>
                </a:solidFill>
                <a:effectLst/>
                <a:latin typeface="Menlo"/>
              </a:rPr>
              <a:t>(</a:t>
            </a:r>
            <a:r>
              <a:rPr lang="en-US" altLang="zh-CN" sz="1400" b="0" i="0" dirty="0">
                <a:solidFill>
                  <a:srgbClr val="000000"/>
                </a:solidFill>
                <a:effectLst/>
                <a:latin typeface="Menlo"/>
              </a:rPr>
              <a:t>s</a:t>
            </a:r>
            <a:r>
              <a:rPr lang="en-US" altLang="zh-CN" sz="1400" b="0" i="0" dirty="0">
                <a:solidFill>
                  <a:srgbClr val="808000"/>
                </a:solidFill>
                <a:effectLst/>
                <a:latin typeface="Menlo"/>
              </a:rPr>
              <a:t>)</a:t>
            </a:r>
            <a:r>
              <a:rPr lang="en-US" altLang="zh-CN" sz="1400" dirty="0"/>
              <a:t/>
            </a:r>
            <a:br>
              <a:rPr lang="en-US" altLang="zh-CN" sz="1400" dirty="0"/>
            </a:br>
            <a:r>
              <a:rPr lang="en-US" altLang="zh-CN" sz="1400" b="0" i="0" dirty="0">
                <a:solidFill>
                  <a:srgbClr val="0000FF"/>
                </a:solidFill>
                <a:effectLst/>
                <a:latin typeface="Menlo"/>
              </a:rPr>
              <a:t>'Hello, HFUT'</a:t>
            </a:r>
            <a:r>
              <a:rPr lang="en-US" altLang="zh-CN" sz="1400" dirty="0"/>
              <a:t/>
            </a:r>
            <a:br>
              <a:rPr lang="en-US" altLang="zh-CN" sz="1400" dirty="0"/>
            </a:br>
            <a:r>
              <a:rPr lang="en-US" altLang="zh-CN" sz="1400" b="0" i="0" dirty="0">
                <a:solidFill>
                  <a:srgbClr val="808080"/>
                </a:solidFill>
                <a:effectLst/>
                <a:latin typeface="Menlo"/>
              </a:rPr>
              <a:t>&gt;&gt;&gt;</a:t>
            </a:r>
            <a:r>
              <a:rPr lang="en-US" altLang="zh-CN" sz="1400" b="0" i="0" dirty="0">
                <a:solidFill>
                  <a:srgbClr val="000000"/>
                </a:solidFill>
                <a:effectLst/>
                <a:latin typeface="Menlo"/>
              </a:rPr>
              <a:t> </a:t>
            </a:r>
            <a:r>
              <a:rPr lang="en-US" altLang="zh-CN" sz="1400" b="0" i="0" dirty="0" err="1">
                <a:solidFill>
                  <a:srgbClr val="0055AA"/>
                </a:solidFill>
                <a:effectLst/>
                <a:latin typeface="Menlo"/>
              </a:rPr>
              <a:t>repr</a:t>
            </a:r>
            <a:r>
              <a:rPr lang="en-US" altLang="zh-CN" sz="1400" b="0" i="0" dirty="0">
                <a:solidFill>
                  <a:srgbClr val="808000"/>
                </a:solidFill>
                <a:effectLst/>
                <a:latin typeface="Menlo"/>
              </a:rPr>
              <a:t>(</a:t>
            </a:r>
            <a:r>
              <a:rPr lang="en-US" altLang="zh-CN" sz="1400" b="0" i="0" dirty="0">
                <a:solidFill>
                  <a:srgbClr val="000000"/>
                </a:solidFill>
                <a:effectLst/>
                <a:latin typeface="Menlo"/>
              </a:rPr>
              <a:t>s</a:t>
            </a:r>
            <a:r>
              <a:rPr lang="en-US" altLang="zh-CN" sz="1400" b="0" i="0" dirty="0">
                <a:solidFill>
                  <a:srgbClr val="808000"/>
                </a:solidFill>
                <a:effectLst/>
                <a:latin typeface="Menlo"/>
              </a:rPr>
              <a:t>)</a:t>
            </a:r>
            <a:r>
              <a:rPr lang="en-US" altLang="zh-CN" sz="1400" dirty="0"/>
              <a:t/>
            </a:r>
            <a:br>
              <a:rPr lang="en-US" altLang="zh-CN" sz="1400" dirty="0"/>
            </a:br>
            <a:r>
              <a:rPr lang="en-US" altLang="zh-CN" sz="1400" dirty="0">
                <a:solidFill>
                  <a:srgbClr val="0000FF"/>
                </a:solidFill>
                <a:latin typeface="Menlo"/>
              </a:rPr>
              <a:t>"'Hello, HFUT'"</a:t>
            </a:r>
            <a:r>
              <a:rPr lang="en-US" altLang="zh-CN" sz="1400" dirty="0"/>
              <a:t/>
            </a:r>
            <a:br>
              <a:rPr lang="en-US" altLang="zh-CN" sz="1400" dirty="0"/>
            </a:br>
            <a:r>
              <a:rPr lang="en-US" altLang="zh-CN" sz="1400" b="0" i="0" dirty="0">
                <a:solidFill>
                  <a:srgbClr val="808080"/>
                </a:solidFill>
                <a:effectLst/>
                <a:latin typeface="Menlo"/>
              </a:rPr>
              <a:t>&gt;&gt;&gt;</a:t>
            </a:r>
            <a:r>
              <a:rPr lang="en-US" altLang="zh-CN" sz="1400" b="0" i="0" dirty="0">
                <a:solidFill>
                  <a:srgbClr val="000000"/>
                </a:solidFill>
                <a:effectLst/>
                <a:latin typeface="Menlo"/>
              </a:rPr>
              <a:t> </a:t>
            </a:r>
            <a:r>
              <a:rPr lang="en-US" altLang="zh-CN" sz="1400" b="0" i="0" dirty="0">
                <a:solidFill>
                  <a:srgbClr val="008080"/>
                </a:solidFill>
                <a:effectLst/>
                <a:latin typeface="Menlo"/>
              </a:rPr>
              <a:t>str</a:t>
            </a:r>
            <a:r>
              <a:rPr lang="en-US" altLang="zh-CN" sz="1400" b="0" i="0" dirty="0">
                <a:solidFill>
                  <a:srgbClr val="808000"/>
                </a:solidFill>
                <a:effectLst/>
                <a:latin typeface="Menlo"/>
              </a:rPr>
              <a:t>(</a:t>
            </a:r>
            <a:r>
              <a:rPr lang="en-US" altLang="zh-CN" sz="1400" b="0" i="0" dirty="0">
                <a:solidFill>
                  <a:srgbClr val="800000"/>
                </a:solidFill>
                <a:effectLst/>
                <a:latin typeface="Menlo"/>
              </a:rPr>
              <a:t>1</a:t>
            </a:r>
            <a:r>
              <a:rPr lang="en-US" altLang="zh-CN" sz="1400" b="0" i="0" dirty="0">
                <a:solidFill>
                  <a:srgbClr val="000000"/>
                </a:solidFill>
                <a:effectLst/>
                <a:latin typeface="Menlo"/>
              </a:rPr>
              <a:t>/</a:t>
            </a:r>
            <a:r>
              <a:rPr lang="en-US" altLang="zh-CN" sz="1400" b="0" i="0" dirty="0">
                <a:solidFill>
                  <a:srgbClr val="800000"/>
                </a:solidFill>
                <a:effectLst/>
                <a:latin typeface="Menlo"/>
              </a:rPr>
              <a:t>7</a:t>
            </a:r>
            <a:r>
              <a:rPr lang="en-US" altLang="zh-CN" sz="1400" b="0" i="0" dirty="0">
                <a:solidFill>
                  <a:srgbClr val="808000"/>
                </a:solidFill>
                <a:effectLst/>
                <a:latin typeface="Menlo"/>
              </a:rPr>
              <a:t>)</a:t>
            </a:r>
            <a:r>
              <a:rPr lang="en-US" altLang="zh-CN" sz="1400" dirty="0"/>
              <a:t/>
            </a:r>
            <a:br>
              <a:rPr lang="en-US" altLang="zh-CN" sz="1400" dirty="0"/>
            </a:br>
            <a:r>
              <a:rPr lang="en-US" altLang="zh-CN" sz="1400" dirty="0">
                <a:solidFill>
                  <a:srgbClr val="0000FF"/>
                </a:solidFill>
                <a:latin typeface="Menlo"/>
              </a:rPr>
              <a:t>'0.14285714285714285'</a:t>
            </a:r>
            <a:r>
              <a:rPr lang="en-US" altLang="zh-CN" sz="1400" dirty="0"/>
              <a:t/>
            </a:r>
            <a:br>
              <a:rPr lang="en-US" altLang="zh-CN" sz="1400" dirty="0"/>
            </a:br>
            <a:r>
              <a:rPr lang="en-US" altLang="zh-CN" sz="1400" b="0" i="0" dirty="0">
                <a:solidFill>
                  <a:srgbClr val="808080"/>
                </a:solidFill>
                <a:effectLst/>
                <a:latin typeface="Menlo"/>
              </a:rPr>
              <a:t>&gt;&gt;&gt;</a:t>
            </a:r>
            <a:r>
              <a:rPr lang="en-US" altLang="zh-CN" sz="1400" b="0" i="0" dirty="0">
                <a:solidFill>
                  <a:srgbClr val="000000"/>
                </a:solidFill>
                <a:effectLst/>
                <a:latin typeface="Menlo"/>
              </a:rPr>
              <a:t> x </a:t>
            </a:r>
            <a:r>
              <a:rPr lang="en-US" altLang="zh-CN" sz="1400" b="0" i="0" dirty="0">
                <a:solidFill>
                  <a:srgbClr val="808080"/>
                </a:solidFill>
                <a:effectLst/>
                <a:latin typeface="Menlo"/>
              </a:rPr>
              <a:t>=</a:t>
            </a:r>
            <a:r>
              <a:rPr lang="en-US" altLang="zh-CN" sz="1400" b="0" i="0" dirty="0">
                <a:solidFill>
                  <a:srgbClr val="000000"/>
                </a:solidFill>
                <a:effectLst/>
                <a:latin typeface="Menlo"/>
              </a:rPr>
              <a:t> </a:t>
            </a:r>
            <a:r>
              <a:rPr lang="en-US" altLang="zh-CN" sz="1400" b="0" i="0" dirty="0">
                <a:solidFill>
                  <a:srgbClr val="800000"/>
                </a:solidFill>
                <a:effectLst/>
                <a:latin typeface="Menlo"/>
              </a:rPr>
              <a:t>10</a:t>
            </a:r>
            <a:r>
              <a:rPr lang="en-US" altLang="zh-CN" sz="1400" b="0" i="0" dirty="0">
                <a:solidFill>
                  <a:srgbClr val="000000"/>
                </a:solidFill>
                <a:effectLst/>
                <a:latin typeface="Menlo"/>
              </a:rPr>
              <a:t> * </a:t>
            </a:r>
            <a:r>
              <a:rPr lang="en-US" altLang="zh-CN" sz="1400" b="0" i="0" dirty="0">
                <a:solidFill>
                  <a:srgbClr val="800000"/>
                </a:solidFill>
                <a:effectLst/>
                <a:latin typeface="Menlo"/>
              </a:rPr>
              <a:t>3.25</a:t>
            </a:r>
            <a:r>
              <a:rPr lang="en-US" altLang="zh-CN" sz="1400" dirty="0"/>
              <a:t/>
            </a:r>
            <a:br>
              <a:rPr lang="en-US" altLang="zh-CN" sz="1400" dirty="0"/>
            </a:br>
            <a:r>
              <a:rPr lang="en-US" altLang="zh-CN" sz="1400" b="0" i="0" dirty="0">
                <a:solidFill>
                  <a:srgbClr val="808080"/>
                </a:solidFill>
                <a:effectLst/>
                <a:latin typeface="Menlo"/>
              </a:rPr>
              <a:t>&gt;&gt;&gt;</a:t>
            </a:r>
            <a:r>
              <a:rPr lang="en-US" altLang="zh-CN" sz="1400" b="0" i="0" dirty="0">
                <a:solidFill>
                  <a:srgbClr val="000000"/>
                </a:solidFill>
                <a:effectLst/>
                <a:latin typeface="Menlo"/>
              </a:rPr>
              <a:t> y </a:t>
            </a:r>
            <a:r>
              <a:rPr lang="en-US" altLang="zh-CN" sz="1400" b="0" i="0" dirty="0">
                <a:solidFill>
                  <a:srgbClr val="808080"/>
                </a:solidFill>
                <a:effectLst/>
                <a:latin typeface="Menlo"/>
              </a:rPr>
              <a:t>=</a:t>
            </a:r>
            <a:r>
              <a:rPr lang="en-US" altLang="zh-CN" sz="1400" b="0" i="0" dirty="0">
                <a:solidFill>
                  <a:srgbClr val="000000"/>
                </a:solidFill>
                <a:effectLst/>
                <a:latin typeface="Menlo"/>
              </a:rPr>
              <a:t> </a:t>
            </a:r>
            <a:r>
              <a:rPr lang="en-US" altLang="zh-CN" sz="1400" b="0" i="0" dirty="0">
                <a:solidFill>
                  <a:srgbClr val="800000"/>
                </a:solidFill>
                <a:effectLst/>
                <a:latin typeface="Menlo"/>
              </a:rPr>
              <a:t>200</a:t>
            </a:r>
            <a:r>
              <a:rPr lang="en-US" altLang="zh-CN" sz="1400" b="0" i="0" dirty="0">
                <a:solidFill>
                  <a:srgbClr val="000000"/>
                </a:solidFill>
                <a:effectLst/>
                <a:latin typeface="Menlo"/>
              </a:rPr>
              <a:t> * </a:t>
            </a:r>
            <a:r>
              <a:rPr lang="en-US" altLang="zh-CN" sz="1400" b="0" i="0" dirty="0">
                <a:solidFill>
                  <a:srgbClr val="800000"/>
                </a:solidFill>
                <a:effectLst/>
                <a:latin typeface="Menlo"/>
              </a:rPr>
              <a:t>200</a:t>
            </a:r>
            <a:r>
              <a:rPr lang="en-US" altLang="zh-CN" sz="1400" dirty="0"/>
              <a:t/>
            </a:r>
            <a:br>
              <a:rPr lang="en-US" altLang="zh-CN" sz="1400" dirty="0"/>
            </a:br>
            <a:r>
              <a:rPr lang="en-US" altLang="zh-CN" sz="1400" b="0" i="0" dirty="0">
                <a:solidFill>
                  <a:srgbClr val="808080"/>
                </a:solidFill>
                <a:effectLst/>
                <a:latin typeface="Menlo"/>
              </a:rPr>
              <a:t>&gt;&gt;&gt;</a:t>
            </a:r>
            <a:r>
              <a:rPr lang="en-US" altLang="zh-CN" sz="1400" b="0" i="0" dirty="0">
                <a:solidFill>
                  <a:srgbClr val="000000"/>
                </a:solidFill>
                <a:effectLst/>
                <a:latin typeface="Menlo"/>
              </a:rPr>
              <a:t> s </a:t>
            </a:r>
            <a:r>
              <a:rPr lang="en-US" altLang="zh-CN" sz="1400" b="0" i="0" dirty="0">
                <a:solidFill>
                  <a:srgbClr val="808080"/>
                </a:solidFill>
                <a:effectLst/>
                <a:latin typeface="Menlo"/>
              </a:rPr>
              <a:t>=</a:t>
            </a:r>
            <a:r>
              <a:rPr lang="en-US" altLang="zh-CN" sz="1400" b="0" i="0" dirty="0">
                <a:solidFill>
                  <a:srgbClr val="000000"/>
                </a:solidFill>
                <a:effectLst/>
                <a:latin typeface="Menlo"/>
              </a:rPr>
              <a:t> </a:t>
            </a:r>
            <a:r>
              <a:rPr lang="en-US" altLang="zh-CN" sz="1400" b="0" i="0" dirty="0">
                <a:solidFill>
                  <a:srgbClr val="AA1111"/>
                </a:solidFill>
                <a:effectLst/>
                <a:latin typeface="Menlo"/>
              </a:rPr>
              <a:t>'x </a:t>
            </a:r>
            <a:r>
              <a:rPr lang="zh-CN" altLang="en-US" sz="1400" b="0" i="0" dirty="0">
                <a:solidFill>
                  <a:srgbClr val="AA1111"/>
                </a:solidFill>
                <a:effectLst/>
                <a:latin typeface="Menlo"/>
              </a:rPr>
              <a:t>的值为： </a:t>
            </a:r>
            <a:r>
              <a:rPr lang="en-US" altLang="zh-CN" sz="1400" b="0" i="0" dirty="0">
                <a:solidFill>
                  <a:srgbClr val="AA1111"/>
                </a:solidFill>
                <a:effectLst/>
                <a:latin typeface="Menlo"/>
              </a:rPr>
              <a:t>'</a:t>
            </a:r>
            <a:r>
              <a:rPr lang="zh-CN" altLang="en-US" sz="1400" b="0" i="0" dirty="0">
                <a:solidFill>
                  <a:srgbClr val="000000"/>
                </a:solidFill>
                <a:effectLst/>
                <a:latin typeface="Menlo"/>
              </a:rPr>
              <a:t> </a:t>
            </a:r>
            <a:r>
              <a:rPr lang="en-US" altLang="zh-CN" sz="1400" b="0" i="0" dirty="0">
                <a:solidFill>
                  <a:srgbClr val="000000"/>
                </a:solidFill>
                <a:effectLst/>
                <a:latin typeface="Menlo"/>
              </a:rPr>
              <a:t>+ </a:t>
            </a:r>
            <a:r>
              <a:rPr lang="en-US" altLang="zh-CN" sz="1400" b="0" i="0" dirty="0" err="1">
                <a:solidFill>
                  <a:srgbClr val="0055AA"/>
                </a:solidFill>
                <a:effectLst/>
                <a:latin typeface="Menlo"/>
              </a:rPr>
              <a:t>repr</a:t>
            </a:r>
            <a:r>
              <a:rPr lang="en-US" altLang="zh-CN" sz="1400" b="0" i="0" dirty="0">
                <a:solidFill>
                  <a:srgbClr val="808000"/>
                </a:solidFill>
                <a:effectLst/>
                <a:latin typeface="Menlo"/>
              </a:rPr>
              <a:t>(</a:t>
            </a:r>
            <a:r>
              <a:rPr lang="en-US" altLang="zh-CN" sz="1400" b="0" i="0" dirty="0">
                <a:solidFill>
                  <a:srgbClr val="000000"/>
                </a:solidFill>
                <a:effectLst/>
                <a:latin typeface="Menlo"/>
              </a:rPr>
              <a:t>x</a:t>
            </a:r>
            <a:r>
              <a:rPr lang="en-US" altLang="zh-CN" sz="1400" b="0" i="0" dirty="0">
                <a:solidFill>
                  <a:srgbClr val="808000"/>
                </a:solidFill>
                <a:effectLst/>
                <a:latin typeface="Menlo"/>
              </a:rPr>
              <a:t>)</a:t>
            </a:r>
            <a:r>
              <a:rPr lang="en-US" altLang="zh-CN" sz="1400" b="0" i="0" dirty="0">
                <a:solidFill>
                  <a:srgbClr val="000000"/>
                </a:solidFill>
                <a:effectLst/>
                <a:latin typeface="Menlo"/>
              </a:rPr>
              <a:t> + </a:t>
            </a:r>
            <a:r>
              <a:rPr lang="en-US" altLang="zh-CN" sz="1400" b="0" i="0" dirty="0">
                <a:solidFill>
                  <a:srgbClr val="AA1111"/>
                </a:solidFill>
                <a:effectLst/>
                <a:latin typeface="Menlo"/>
              </a:rPr>
              <a:t>',  y </a:t>
            </a:r>
            <a:r>
              <a:rPr lang="zh-CN" altLang="en-US" sz="1400" b="0" i="0" dirty="0">
                <a:solidFill>
                  <a:srgbClr val="AA1111"/>
                </a:solidFill>
                <a:effectLst/>
                <a:latin typeface="Menlo"/>
              </a:rPr>
              <a:t>的值为：</a:t>
            </a:r>
            <a:r>
              <a:rPr lang="en-US" altLang="zh-CN" sz="1400" b="0" i="0" dirty="0">
                <a:solidFill>
                  <a:srgbClr val="AA1111"/>
                </a:solidFill>
                <a:effectLst/>
                <a:latin typeface="Menlo"/>
              </a:rPr>
              <a:t>'</a:t>
            </a:r>
            <a:r>
              <a:rPr lang="zh-CN" altLang="en-US" sz="1400" b="0" i="0" dirty="0">
                <a:solidFill>
                  <a:srgbClr val="000000"/>
                </a:solidFill>
                <a:effectLst/>
                <a:latin typeface="Menlo"/>
              </a:rPr>
              <a:t> </a:t>
            </a:r>
            <a:r>
              <a:rPr lang="en-US" altLang="zh-CN" sz="1400" b="0" i="0" dirty="0">
                <a:solidFill>
                  <a:srgbClr val="000000"/>
                </a:solidFill>
                <a:effectLst/>
                <a:latin typeface="Menlo"/>
              </a:rPr>
              <a:t>+ </a:t>
            </a:r>
            <a:r>
              <a:rPr lang="en-US" altLang="zh-CN" sz="1400" b="0" i="0" dirty="0" err="1">
                <a:solidFill>
                  <a:srgbClr val="0055AA"/>
                </a:solidFill>
                <a:effectLst/>
                <a:latin typeface="Menlo"/>
              </a:rPr>
              <a:t>repr</a:t>
            </a:r>
            <a:r>
              <a:rPr lang="en-US" altLang="zh-CN" sz="1400" b="0" i="0" dirty="0">
                <a:solidFill>
                  <a:srgbClr val="808000"/>
                </a:solidFill>
                <a:effectLst/>
                <a:latin typeface="Menlo"/>
              </a:rPr>
              <a:t>(</a:t>
            </a:r>
            <a:r>
              <a:rPr lang="en-US" altLang="zh-CN" sz="1400" b="0" i="0" dirty="0">
                <a:solidFill>
                  <a:srgbClr val="000000"/>
                </a:solidFill>
                <a:effectLst/>
                <a:latin typeface="Menlo"/>
              </a:rPr>
              <a:t>y</a:t>
            </a:r>
            <a:r>
              <a:rPr lang="en-US" altLang="zh-CN" sz="1400" b="0" i="0" dirty="0">
                <a:solidFill>
                  <a:srgbClr val="808000"/>
                </a:solidFill>
                <a:effectLst/>
                <a:latin typeface="Menlo"/>
              </a:rPr>
              <a:t>)</a:t>
            </a:r>
            <a:r>
              <a:rPr lang="en-US" altLang="zh-CN" sz="1400" b="0" i="0" dirty="0">
                <a:solidFill>
                  <a:srgbClr val="000000"/>
                </a:solidFill>
                <a:effectLst/>
                <a:latin typeface="Menlo"/>
              </a:rPr>
              <a:t> + </a:t>
            </a:r>
            <a:r>
              <a:rPr lang="en-US" altLang="zh-CN" sz="1400" b="0" i="0" dirty="0">
                <a:solidFill>
                  <a:srgbClr val="AA1111"/>
                </a:solidFill>
                <a:effectLst/>
                <a:latin typeface="Menlo"/>
              </a:rPr>
              <a:t>'...'</a:t>
            </a:r>
            <a:r>
              <a:rPr lang="en-US" altLang="zh-CN" sz="1400" dirty="0"/>
              <a:t/>
            </a:r>
            <a:br>
              <a:rPr lang="en-US" altLang="zh-CN" sz="1400" dirty="0"/>
            </a:br>
            <a:r>
              <a:rPr lang="en-US" altLang="zh-CN" sz="1400" b="0" i="0" dirty="0">
                <a:solidFill>
                  <a:srgbClr val="808080"/>
                </a:solidFill>
                <a:effectLst/>
                <a:latin typeface="Menlo"/>
              </a:rPr>
              <a:t>&gt;&gt;&gt;</a:t>
            </a:r>
            <a:r>
              <a:rPr lang="en-US" altLang="zh-CN" sz="1400" b="0" i="0" dirty="0">
                <a:solidFill>
                  <a:srgbClr val="000000"/>
                </a:solidFill>
                <a:effectLst/>
                <a:latin typeface="Menlo"/>
              </a:rPr>
              <a:t> </a:t>
            </a:r>
            <a:r>
              <a:rPr lang="en-US" altLang="zh-CN" sz="1400" b="1" i="0" dirty="0">
                <a:solidFill>
                  <a:srgbClr val="008000"/>
                </a:solidFill>
                <a:effectLst/>
                <a:latin typeface="Menlo"/>
              </a:rPr>
              <a:t>print</a:t>
            </a:r>
            <a:r>
              <a:rPr lang="en-US" altLang="zh-CN" sz="1400" b="0" i="0" dirty="0">
                <a:solidFill>
                  <a:srgbClr val="808000"/>
                </a:solidFill>
                <a:effectLst/>
                <a:latin typeface="Menlo"/>
              </a:rPr>
              <a:t>(</a:t>
            </a:r>
            <a:r>
              <a:rPr lang="en-US" altLang="zh-CN" sz="1400" b="0" i="0" dirty="0">
                <a:solidFill>
                  <a:srgbClr val="000000"/>
                </a:solidFill>
                <a:effectLst/>
                <a:latin typeface="Menlo"/>
              </a:rPr>
              <a:t>s</a:t>
            </a:r>
            <a:r>
              <a:rPr lang="en-US" altLang="zh-CN" sz="1400" b="0" i="0" dirty="0">
                <a:solidFill>
                  <a:srgbClr val="808000"/>
                </a:solidFill>
                <a:effectLst/>
                <a:latin typeface="Menlo"/>
              </a:rPr>
              <a:t>)</a:t>
            </a:r>
            <a:r>
              <a:rPr lang="en-US" altLang="zh-CN" sz="1400" dirty="0"/>
              <a:t/>
            </a:r>
            <a:br>
              <a:rPr lang="en-US" altLang="zh-CN" sz="1400" dirty="0"/>
            </a:br>
            <a:r>
              <a:rPr lang="en-US" altLang="zh-CN" sz="1400" dirty="0">
                <a:solidFill>
                  <a:srgbClr val="0000FF"/>
                </a:solidFill>
                <a:latin typeface="Menlo"/>
              </a:rPr>
              <a:t>x </a:t>
            </a:r>
            <a:r>
              <a:rPr lang="zh-CN" altLang="en-US" sz="1400" dirty="0">
                <a:solidFill>
                  <a:srgbClr val="0000FF"/>
                </a:solidFill>
                <a:latin typeface="Menlo"/>
              </a:rPr>
              <a:t>的值为： </a:t>
            </a:r>
            <a:r>
              <a:rPr lang="en-US" altLang="zh-CN" sz="1400" dirty="0">
                <a:solidFill>
                  <a:srgbClr val="0000FF"/>
                </a:solidFill>
                <a:latin typeface="Menlo"/>
              </a:rPr>
              <a:t>32.5,</a:t>
            </a:r>
            <a:r>
              <a:rPr lang="zh-CN" altLang="en-US" sz="1400" dirty="0">
                <a:solidFill>
                  <a:srgbClr val="0000FF"/>
                </a:solidFill>
                <a:latin typeface="Menlo"/>
              </a:rPr>
              <a:t>  </a:t>
            </a:r>
            <a:r>
              <a:rPr lang="en-US" altLang="zh-CN" sz="1400" dirty="0">
                <a:solidFill>
                  <a:srgbClr val="0000FF"/>
                </a:solidFill>
                <a:latin typeface="Menlo"/>
              </a:rPr>
              <a:t>y </a:t>
            </a:r>
            <a:r>
              <a:rPr lang="zh-CN" altLang="en-US" sz="1400" dirty="0">
                <a:solidFill>
                  <a:srgbClr val="0000FF"/>
                </a:solidFill>
                <a:latin typeface="Menlo"/>
              </a:rPr>
              <a:t>的值为：</a:t>
            </a:r>
            <a:r>
              <a:rPr lang="en-US" altLang="zh-CN" sz="1400" dirty="0">
                <a:solidFill>
                  <a:srgbClr val="0000FF"/>
                </a:solidFill>
                <a:latin typeface="Menlo"/>
              </a:rPr>
              <a:t>40000...</a:t>
            </a:r>
            <a:r>
              <a:rPr lang="zh-CN" altLang="en-US" sz="1400" dirty="0"/>
              <a:t/>
            </a:r>
            <a:br>
              <a:rPr lang="zh-CN" altLang="en-US" sz="1400" dirty="0"/>
            </a:br>
            <a:r>
              <a:rPr lang="en-US" altLang="zh-CN" sz="1400" b="0" i="0" dirty="0">
                <a:solidFill>
                  <a:srgbClr val="808080"/>
                </a:solidFill>
                <a:effectLst/>
                <a:latin typeface="Menlo"/>
              </a:rPr>
              <a:t>&gt;&gt;&gt;</a:t>
            </a:r>
            <a:r>
              <a:rPr lang="zh-CN" altLang="en-US" sz="1400" b="0" i="0" dirty="0">
                <a:solidFill>
                  <a:srgbClr val="000000"/>
                </a:solidFill>
                <a:effectLst/>
                <a:latin typeface="Menlo"/>
              </a:rPr>
              <a:t> </a:t>
            </a:r>
            <a:r>
              <a:rPr lang="en-US" altLang="zh-CN" sz="1400" b="0" i="0" dirty="0">
                <a:solidFill>
                  <a:srgbClr val="AA5500"/>
                </a:solidFill>
                <a:effectLst/>
                <a:latin typeface="Menlo"/>
              </a:rPr>
              <a:t>#  </a:t>
            </a:r>
            <a:r>
              <a:rPr lang="en-US" altLang="zh-CN" sz="1400" b="0" i="0" dirty="0" err="1">
                <a:solidFill>
                  <a:srgbClr val="AA5500"/>
                </a:solidFill>
                <a:effectLst/>
                <a:latin typeface="Menlo"/>
              </a:rPr>
              <a:t>repr</a:t>
            </a:r>
            <a:r>
              <a:rPr lang="en-US" altLang="zh-CN" sz="1400" b="0" i="0" dirty="0">
                <a:solidFill>
                  <a:srgbClr val="AA5500"/>
                </a:solidFill>
                <a:effectLst/>
                <a:latin typeface="Menlo"/>
              </a:rPr>
              <a:t>() </a:t>
            </a:r>
            <a:r>
              <a:rPr lang="zh-CN" altLang="en-US" sz="1400" b="0" i="0" dirty="0">
                <a:solidFill>
                  <a:srgbClr val="AA5500"/>
                </a:solidFill>
                <a:effectLst/>
                <a:latin typeface="Menlo"/>
              </a:rPr>
              <a:t>函数可以转义字符串中的特殊字符</a:t>
            </a:r>
            <a:r>
              <a:rPr lang="zh-CN" altLang="en-US" sz="1400" dirty="0"/>
              <a:t/>
            </a:r>
            <a:br>
              <a:rPr lang="zh-CN" altLang="en-US" sz="1400" dirty="0"/>
            </a:br>
            <a:r>
              <a:rPr lang="en-US" altLang="zh-CN" sz="1400" dirty="0">
                <a:solidFill>
                  <a:srgbClr val="0000FF"/>
                </a:solidFill>
                <a:latin typeface="Menlo"/>
              </a:rPr>
              <a:t>... hello = 'hello, HFUT\n'</a:t>
            </a:r>
            <a:br>
              <a:rPr lang="en-US" altLang="zh-CN" sz="1400" dirty="0">
                <a:solidFill>
                  <a:srgbClr val="0000FF"/>
                </a:solidFill>
                <a:latin typeface="Menlo"/>
              </a:rPr>
            </a:br>
            <a:r>
              <a:rPr lang="en-US" altLang="zh-CN" sz="1400" b="0" i="0" dirty="0">
                <a:solidFill>
                  <a:srgbClr val="808080"/>
                </a:solidFill>
                <a:effectLst/>
                <a:latin typeface="Menlo"/>
              </a:rPr>
              <a:t>&gt;&gt;&gt;</a:t>
            </a:r>
            <a:r>
              <a:rPr lang="en-US" altLang="zh-CN" sz="1400" b="0" i="0" dirty="0">
                <a:solidFill>
                  <a:srgbClr val="000000"/>
                </a:solidFill>
                <a:effectLst/>
                <a:latin typeface="Menlo"/>
              </a:rPr>
              <a:t> hellos </a:t>
            </a:r>
            <a:r>
              <a:rPr lang="en-US" altLang="zh-CN" sz="1400" b="0" i="0" dirty="0">
                <a:solidFill>
                  <a:srgbClr val="808080"/>
                </a:solidFill>
                <a:effectLst/>
                <a:latin typeface="Menlo"/>
              </a:rPr>
              <a:t>=</a:t>
            </a:r>
            <a:r>
              <a:rPr lang="en-US" altLang="zh-CN" sz="1400" b="0" i="0" dirty="0">
                <a:solidFill>
                  <a:srgbClr val="000000"/>
                </a:solidFill>
                <a:effectLst/>
                <a:latin typeface="Menlo"/>
              </a:rPr>
              <a:t> </a:t>
            </a:r>
            <a:r>
              <a:rPr lang="en-US" altLang="zh-CN" sz="1400" b="0" i="0" dirty="0" err="1">
                <a:solidFill>
                  <a:srgbClr val="0055AA"/>
                </a:solidFill>
                <a:effectLst/>
                <a:latin typeface="Menlo"/>
              </a:rPr>
              <a:t>repr</a:t>
            </a:r>
            <a:r>
              <a:rPr lang="en-US" altLang="zh-CN" sz="1400" b="0" i="0" dirty="0">
                <a:solidFill>
                  <a:srgbClr val="808000"/>
                </a:solidFill>
                <a:effectLst/>
                <a:latin typeface="Menlo"/>
              </a:rPr>
              <a:t>(</a:t>
            </a:r>
            <a:r>
              <a:rPr lang="en-US" altLang="zh-CN" sz="1400" b="0" i="0" dirty="0">
                <a:solidFill>
                  <a:srgbClr val="000000"/>
                </a:solidFill>
                <a:effectLst/>
                <a:latin typeface="Menlo"/>
              </a:rPr>
              <a:t>hello</a:t>
            </a:r>
            <a:r>
              <a:rPr lang="en-US" altLang="zh-CN" sz="1400" b="0" i="0" dirty="0">
                <a:solidFill>
                  <a:srgbClr val="808000"/>
                </a:solidFill>
                <a:effectLst/>
                <a:latin typeface="Menlo"/>
              </a:rPr>
              <a:t>)</a:t>
            </a:r>
            <a:r>
              <a:rPr lang="en-US" altLang="zh-CN" sz="1400" dirty="0"/>
              <a:t/>
            </a:r>
            <a:br>
              <a:rPr lang="en-US" altLang="zh-CN" sz="1400" dirty="0"/>
            </a:br>
            <a:r>
              <a:rPr lang="en-US" altLang="zh-CN" sz="1400" b="0" i="0" dirty="0">
                <a:solidFill>
                  <a:srgbClr val="808080"/>
                </a:solidFill>
                <a:effectLst/>
                <a:latin typeface="Menlo"/>
              </a:rPr>
              <a:t>&gt;&gt;&gt;</a:t>
            </a:r>
            <a:r>
              <a:rPr lang="en-US" altLang="zh-CN" sz="1400" b="0" i="0" dirty="0">
                <a:solidFill>
                  <a:srgbClr val="000000"/>
                </a:solidFill>
                <a:effectLst/>
                <a:latin typeface="Menlo"/>
              </a:rPr>
              <a:t> </a:t>
            </a:r>
            <a:r>
              <a:rPr lang="en-US" altLang="zh-CN" sz="1400" b="1" i="0" dirty="0">
                <a:solidFill>
                  <a:srgbClr val="008000"/>
                </a:solidFill>
                <a:effectLst/>
                <a:latin typeface="Menlo"/>
              </a:rPr>
              <a:t>print</a:t>
            </a:r>
            <a:r>
              <a:rPr lang="en-US" altLang="zh-CN" sz="1400" b="0" i="0" dirty="0">
                <a:solidFill>
                  <a:srgbClr val="808000"/>
                </a:solidFill>
                <a:effectLst/>
                <a:latin typeface="Menlo"/>
              </a:rPr>
              <a:t>(</a:t>
            </a:r>
            <a:r>
              <a:rPr lang="en-US" altLang="zh-CN" sz="1400" b="0" i="0" dirty="0">
                <a:solidFill>
                  <a:srgbClr val="000000"/>
                </a:solidFill>
                <a:effectLst/>
                <a:latin typeface="Menlo"/>
              </a:rPr>
              <a:t>hellos</a:t>
            </a:r>
            <a:r>
              <a:rPr lang="en-US" altLang="zh-CN" sz="1400" b="0" i="0" dirty="0">
                <a:solidFill>
                  <a:srgbClr val="808000"/>
                </a:solidFill>
                <a:effectLst/>
                <a:latin typeface="Menlo"/>
              </a:rPr>
              <a:t>)</a:t>
            </a:r>
            <a:r>
              <a:rPr lang="en-US" altLang="zh-CN" sz="1400" dirty="0"/>
              <a:t/>
            </a:r>
            <a:br>
              <a:rPr lang="en-US" altLang="zh-CN" sz="1400" dirty="0"/>
            </a:br>
            <a:r>
              <a:rPr lang="en-US" altLang="zh-CN" sz="1400" dirty="0">
                <a:solidFill>
                  <a:srgbClr val="0000FF"/>
                </a:solidFill>
                <a:latin typeface="Menlo"/>
              </a:rPr>
              <a:t>'hello, HFUT\n'</a:t>
            </a:r>
            <a:br>
              <a:rPr lang="en-US" altLang="zh-CN" sz="1400" dirty="0">
                <a:solidFill>
                  <a:srgbClr val="0000FF"/>
                </a:solidFill>
                <a:latin typeface="Menlo"/>
              </a:rPr>
            </a:br>
            <a:r>
              <a:rPr lang="en-US" altLang="zh-CN" sz="1400" b="0" i="0" dirty="0">
                <a:solidFill>
                  <a:srgbClr val="808080"/>
                </a:solidFill>
                <a:effectLst/>
                <a:latin typeface="Menlo"/>
              </a:rPr>
              <a:t>&gt;&gt;&gt;</a:t>
            </a:r>
            <a:r>
              <a:rPr lang="en-US" altLang="zh-CN" sz="1400" b="0" i="0" dirty="0">
                <a:solidFill>
                  <a:srgbClr val="000000"/>
                </a:solidFill>
                <a:effectLst/>
                <a:latin typeface="Menlo"/>
              </a:rPr>
              <a:t> </a:t>
            </a:r>
            <a:r>
              <a:rPr lang="en-US" altLang="zh-CN" sz="1400" b="0" i="0" dirty="0">
                <a:solidFill>
                  <a:srgbClr val="AA5500"/>
                </a:solidFill>
                <a:effectLst/>
                <a:latin typeface="Menlo"/>
              </a:rPr>
              <a:t># </a:t>
            </a:r>
            <a:r>
              <a:rPr lang="en-US" altLang="zh-CN" sz="1400" b="0" i="0" dirty="0" err="1">
                <a:solidFill>
                  <a:srgbClr val="AA5500"/>
                </a:solidFill>
                <a:effectLst/>
                <a:latin typeface="Menlo"/>
              </a:rPr>
              <a:t>repr</a:t>
            </a:r>
            <a:r>
              <a:rPr lang="en-US" altLang="zh-CN" sz="1400" b="0" i="0" dirty="0">
                <a:solidFill>
                  <a:srgbClr val="AA5500"/>
                </a:solidFill>
                <a:effectLst/>
                <a:latin typeface="Menlo"/>
              </a:rPr>
              <a:t>() </a:t>
            </a:r>
            <a:r>
              <a:rPr lang="zh-CN" altLang="en-US" sz="1400" b="0" i="0" dirty="0">
                <a:solidFill>
                  <a:srgbClr val="AA5500"/>
                </a:solidFill>
                <a:effectLst/>
                <a:latin typeface="Menlo"/>
              </a:rPr>
              <a:t>的参数可以是 </a:t>
            </a:r>
            <a:r>
              <a:rPr lang="en-US" altLang="zh-CN" sz="1400" b="0" i="0" dirty="0">
                <a:solidFill>
                  <a:srgbClr val="AA5500"/>
                </a:solidFill>
                <a:effectLst/>
                <a:latin typeface="Menlo"/>
              </a:rPr>
              <a:t>Python </a:t>
            </a:r>
            <a:r>
              <a:rPr lang="zh-CN" altLang="en-US" sz="1400" b="0" i="0" dirty="0">
                <a:solidFill>
                  <a:srgbClr val="AA5500"/>
                </a:solidFill>
                <a:effectLst/>
                <a:latin typeface="Menlo"/>
              </a:rPr>
              <a:t>的任何对象</a:t>
            </a:r>
            <a:r>
              <a:rPr lang="zh-CN" altLang="en-US" sz="1400" dirty="0"/>
              <a:t/>
            </a:r>
            <a:br>
              <a:rPr lang="zh-CN" altLang="en-US" sz="1400" dirty="0"/>
            </a:br>
            <a:r>
              <a:rPr lang="en-US" altLang="zh-CN" sz="1400" b="0" i="0" dirty="0">
                <a:solidFill>
                  <a:srgbClr val="000000"/>
                </a:solidFill>
                <a:effectLst/>
                <a:latin typeface="Menlo"/>
              </a:rPr>
              <a:t>... </a:t>
            </a:r>
            <a:r>
              <a:rPr lang="en-US" altLang="zh-CN" sz="1400" b="0" i="0" dirty="0" err="1">
                <a:solidFill>
                  <a:srgbClr val="0055AA"/>
                </a:solidFill>
                <a:effectLst/>
                <a:latin typeface="Menlo"/>
              </a:rPr>
              <a:t>repr</a:t>
            </a:r>
            <a:r>
              <a:rPr lang="en-US" altLang="zh-CN" sz="1400" b="0" i="0" dirty="0">
                <a:solidFill>
                  <a:srgbClr val="808000"/>
                </a:solidFill>
                <a:effectLst/>
                <a:latin typeface="Menlo"/>
              </a:rPr>
              <a:t>((</a:t>
            </a:r>
            <a:r>
              <a:rPr lang="en-US" altLang="zh-CN" sz="1400" b="0" i="0" dirty="0">
                <a:solidFill>
                  <a:srgbClr val="000000"/>
                </a:solidFill>
                <a:effectLst/>
                <a:latin typeface="Menlo"/>
              </a:rPr>
              <a:t>x</a:t>
            </a:r>
            <a:r>
              <a:rPr lang="en-US" altLang="zh-CN" sz="1400" b="0" i="0" dirty="0">
                <a:solidFill>
                  <a:srgbClr val="808080"/>
                </a:solidFill>
                <a:effectLst/>
                <a:latin typeface="Menlo"/>
              </a:rPr>
              <a:t>,</a:t>
            </a:r>
            <a:r>
              <a:rPr lang="en-US" altLang="zh-CN" sz="1400" b="0" i="0" dirty="0">
                <a:solidFill>
                  <a:srgbClr val="000000"/>
                </a:solidFill>
                <a:effectLst/>
                <a:latin typeface="Menlo"/>
              </a:rPr>
              <a:t> y</a:t>
            </a:r>
            <a:r>
              <a:rPr lang="en-US" altLang="zh-CN" sz="1400" b="0" i="0" dirty="0">
                <a:solidFill>
                  <a:srgbClr val="808080"/>
                </a:solidFill>
                <a:effectLst/>
                <a:latin typeface="Menlo"/>
              </a:rPr>
              <a:t>,</a:t>
            </a:r>
            <a:r>
              <a:rPr lang="en-US" altLang="zh-CN" sz="1400" b="0" i="0" dirty="0">
                <a:solidFill>
                  <a:srgbClr val="000000"/>
                </a:solidFill>
                <a:effectLst/>
                <a:latin typeface="Menlo"/>
              </a:rPr>
              <a:t> </a:t>
            </a:r>
            <a:r>
              <a:rPr lang="en-US" altLang="zh-CN" sz="1400" b="0" i="0" dirty="0">
                <a:solidFill>
                  <a:srgbClr val="808000"/>
                </a:solidFill>
                <a:effectLst/>
                <a:latin typeface="Menlo"/>
              </a:rPr>
              <a:t>(</a:t>
            </a:r>
            <a:r>
              <a:rPr lang="en-US" altLang="zh-CN" sz="1400" b="0" i="0" dirty="0">
                <a:solidFill>
                  <a:srgbClr val="AA1111"/>
                </a:solidFill>
                <a:effectLst/>
                <a:latin typeface="Menlo"/>
              </a:rPr>
              <a:t>'Google'</a:t>
            </a:r>
            <a:r>
              <a:rPr lang="en-US" altLang="zh-CN" sz="1400" b="0" i="0" dirty="0">
                <a:solidFill>
                  <a:srgbClr val="808080"/>
                </a:solidFill>
                <a:effectLst/>
                <a:latin typeface="Menlo"/>
              </a:rPr>
              <a:t>,</a:t>
            </a:r>
            <a:r>
              <a:rPr lang="en-US" altLang="zh-CN" sz="1400" b="0" i="0" dirty="0">
                <a:solidFill>
                  <a:srgbClr val="000000"/>
                </a:solidFill>
                <a:effectLst/>
                <a:latin typeface="Menlo"/>
              </a:rPr>
              <a:t> </a:t>
            </a:r>
            <a:r>
              <a:rPr lang="en-US" altLang="zh-CN" sz="1400" b="0" i="0" dirty="0">
                <a:solidFill>
                  <a:srgbClr val="AA1111"/>
                </a:solidFill>
                <a:effectLst/>
                <a:latin typeface="Menlo"/>
              </a:rPr>
              <a:t>'HFUT'</a:t>
            </a:r>
            <a:r>
              <a:rPr lang="en-US" altLang="zh-CN" sz="1400" b="0" i="0" dirty="0">
                <a:solidFill>
                  <a:srgbClr val="808000"/>
                </a:solidFill>
                <a:effectLst/>
                <a:latin typeface="Menlo"/>
              </a:rPr>
              <a:t>)))</a:t>
            </a:r>
            <a:r>
              <a:rPr lang="en-US" altLang="zh-CN" sz="1400" dirty="0"/>
              <a:t/>
            </a:r>
            <a:br>
              <a:rPr lang="en-US" altLang="zh-CN" sz="1400" dirty="0"/>
            </a:br>
            <a:r>
              <a:rPr lang="en-US" altLang="zh-CN" sz="1400" dirty="0">
                <a:solidFill>
                  <a:srgbClr val="0000FF"/>
                </a:solidFill>
                <a:latin typeface="Menlo"/>
              </a:rPr>
              <a:t>"(32.5, 40000, ('Google', 'HFUT'))"</a:t>
            </a:r>
            <a:endParaRPr lang="zh-CN" altLang="en-US" sz="1400" dirty="0">
              <a:solidFill>
                <a:srgbClr val="0000FF"/>
              </a:solidFill>
              <a:latin typeface="Menlo"/>
            </a:endParaRPr>
          </a:p>
          <a:p>
            <a:endParaRPr lang="zh-CN" altLang="en-US" dirty="0"/>
          </a:p>
        </p:txBody>
      </p:sp>
      <p:sp>
        <p:nvSpPr>
          <p:cNvPr id="4" name="灯片编号占位符 3">
            <a:extLst>
              <a:ext uri="{FF2B5EF4-FFF2-40B4-BE49-F238E27FC236}">
                <a16:creationId xmlns:a16="http://schemas.microsoft.com/office/drawing/2014/main" id="{10C56975-615F-4E3E-815A-2C9A28F6297B}"/>
              </a:ext>
            </a:extLst>
          </p:cNvPr>
          <p:cNvSpPr>
            <a:spLocks noGrp="1"/>
          </p:cNvSpPr>
          <p:nvPr>
            <p:ph type="sldNum" sz="quarter" idx="4"/>
          </p:nvPr>
        </p:nvSpPr>
        <p:spPr/>
        <p:txBody>
          <a:bodyPr/>
          <a:lstStyle/>
          <a:p>
            <a:pPr>
              <a:defRPr/>
            </a:pPr>
            <a:fld id="{6EA7BA5E-4115-4796-A8C9-4698036AB88B}" type="slidenum">
              <a:rPr lang="zh-CN" altLang="en-US" smtClean="0"/>
              <a:pPr>
                <a:defRPr/>
              </a:pPr>
              <a:t>5</a:t>
            </a:fld>
            <a:endParaRPr lang="zh-CN" altLang="en-US" dirty="0"/>
          </a:p>
        </p:txBody>
      </p:sp>
      <p:sp>
        <p:nvSpPr>
          <p:cNvPr id="5" name="文本框 4">
            <a:extLst>
              <a:ext uri="{FF2B5EF4-FFF2-40B4-BE49-F238E27FC236}">
                <a16:creationId xmlns:a16="http://schemas.microsoft.com/office/drawing/2014/main" id="{2F00149F-D1AC-4805-BE22-87B9ABB546FC}"/>
              </a:ext>
            </a:extLst>
          </p:cNvPr>
          <p:cNvSpPr txBox="1"/>
          <p:nvPr/>
        </p:nvSpPr>
        <p:spPr>
          <a:xfrm>
            <a:off x="683568" y="6165304"/>
            <a:ext cx="3962495" cy="276999"/>
          </a:xfrm>
          <a:prstGeom prst="rect">
            <a:avLst/>
          </a:prstGeom>
          <a:noFill/>
        </p:spPr>
        <p:txBody>
          <a:bodyPr wrap="none" rtlCol="0">
            <a:spAutoFit/>
          </a:bodyPr>
          <a:lstStyle/>
          <a:p>
            <a:pPr marL="285750" indent="-285750">
              <a:buFont typeface="Wingdings" panose="05000000000000000000" pitchFamily="2" charset="2"/>
              <a:buChar char="Ø"/>
            </a:pPr>
            <a:r>
              <a:rPr lang="zh-CN" altLang="en-US" sz="1200" dirty="0">
                <a:solidFill>
                  <a:srgbClr val="FF0000"/>
                </a:solidFill>
              </a:rPr>
              <a:t>引申阅读 </a:t>
            </a:r>
            <a:r>
              <a:rPr lang="en-US" altLang="zh-CN" sz="1200" dirty="0">
                <a:solidFill>
                  <a:srgbClr val="FF0000"/>
                </a:solidFill>
              </a:rPr>
              <a:t>https://www.jianshu.com/p/2a41315ca47e</a:t>
            </a:r>
            <a:endParaRPr lang="zh-CN" altLang="en-US" sz="1200" dirty="0">
              <a:solidFill>
                <a:srgbClr val="FF0000"/>
              </a:solidFill>
            </a:endParaRPr>
          </a:p>
        </p:txBody>
      </p:sp>
      <p:sp>
        <p:nvSpPr>
          <p:cNvPr id="6" name="文本框 5">
            <a:extLst>
              <a:ext uri="{FF2B5EF4-FFF2-40B4-BE49-F238E27FC236}">
                <a16:creationId xmlns:a16="http://schemas.microsoft.com/office/drawing/2014/main" id="{744C1879-65E0-409C-BA31-43C0777FF41A}"/>
              </a:ext>
            </a:extLst>
          </p:cNvPr>
          <p:cNvSpPr txBox="1"/>
          <p:nvPr/>
        </p:nvSpPr>
        <p:spPr>
          <a:xfrm>
            <a:off x="7452320" y="6093296"/>
            <a:ext cx="646331" cy="369332"/>
          </a:xfrm>
          <a:prstGeom prst="rect">
            <a:avLst/>
          </a:prstGeom>
          <a:noFill/>
        </p:spPr>
        <p:txBody>
          <a:bodyPr wrap="none" rtlCol="0">
            <a:spAutoFit/>
          </a:bodyPr>
          <a:lstStyle/>
          <a:p>
            <a:r>
              <a:rPr lang="zh-CN" altLang="en-US" dirty="0">
                <a:hlinkClick r:id="rId3" action="ppaction://hlinksldjump"/>
              </a:rPr>
              <a:t>返回</a:t>
            </a:r>
            <a:endParaRPr lang="zh-CN" altLang="en-US" dirty="0"/>
          </a:p>
        </p:txBody>
      </p:sp>
    </p:spTree>
    <p:extLst>
      <p:ext uri="{BB962C8B-B14F-4D97-AF65-F5344CB8AC3E}">
        <p14:creationId xmlns:p14="http://schemas.microsoft.com/office/powerpoint/2010/main" val="68786147"/>
      </p:ext>
    </p:extLst>
  </p:cSld>
  <p:clrMapOvr>
    <a:masterClrMapping/>
  </p:clrMapOvr>
  <p:transition spd="slow" advClick="0">
    <p:pull dir="d"/>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p:nvPr>
            <p:extLst>
              <p:ext uri="{D42A27DB-BD31-4B8C-83A1-F6EECF244321}">
                <p14:modId xmlns:p14="http://schemas.microsoft.com/office/powerpoint/2010/main" val="609558678"/>
              </p:ext>
            </p:extLst>
          </p:nvPr>
        </p:nvGraphicFramePr>
        <p:xfrm>
          <a:off x="689978" y="1672227"/>
          <a:ext cx="7365365" cy="4010660"/>
        </p:xfrm>
        <a:graphic>
          <a:graphicData uri="http://schemas.openxmlformats.org/drawingml/2006/table">
            <a:tbl>
              <a:tblPr firstRow="1" bandRow="1">
                <a:tableStyleId>{5940675A-B579-460E-94D1-54222C63F5DA}</a:tableStyleId>
              </a:tblPr>
              <a:tblGrid>
                <a:gridCol w="948690">
                  <a:extLst>
                    <a:ext uri="{9D8B030D-6E8A-4147-A177-3AD203B41FA5}">
                      <a16:colId xmlns:a16="http://schemas.microsoft.com/office/drawing/2014/main" val="20000"/>
                    </a:ext>
                  </a:extLst>
                </a:gridCol>
                <a:gridCol w="6416675">
                  <a:extLst>
                    <a:ext uri="{9D8B030D-6E8A-4147-A177-3AD203B41FA5}">
                      <a16:colId xmlns:a16="http://schemas.microsoft.com/office/drawing/2014/main" val="20001"/>
                    </a:ext>
                  </a:extLst>
                </a:gridCol>
              </a:tblGrid>
              <a:tr h="228600">
                <a:tc>
                  <a:txBody>
                    <a:bodyPr/>
                    <a:lstStyle/>
                    <a:p>
                      <a:pPr marL="0" indent="0" algn="ctr">
                        <a:buNone/>
                      </a:pPr>
                      <a:r>
                        <a:rPr lang="zh-CN" altLang="en-US" sz="1500" b="1" u="none" dirty="0">
                          <a:latin typeface="宋体" panose="02010600030101010101" pitchFamily="2" charset="-122"/>
                          <a:ea typeface="宋体" panose="02010600030101010101" pitchFamily="2" charset="-122"/>
                          <a:cs typeface="宋体" panose="02010600030101010101" pitchFamily="2" charset="-122"/>
                        </a:rPr>
                        <a:t>元字符</a:t>
                      </a:r>
                    </a:p>
                  </a:txBody>
                  <a:tcPr marL="0" marR="0" marT="0" marB="0">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1500" b="1" u="none">
                          <a:latin typeface="宋体" panose="02010600030101010101" pitchFamily="2" charset="-122"/>
                          <a:ea typeface="宋体" panose="02010600030101010101" pitchFamily="2" charset="-122"/>
                          <a:cs typeface="宋体" panose="02010600030101010101" pitchFamily="2" charset="-122"/>
                        </a:rPr>
                        <a:t>功能说明</a:t>
                      </a:r>
                    </a:p>
                  </a:txBody>
                  <a:tcPr marL="0" marR="0" marT="0" marB="0">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12090">
                <a:tc>
                  <a:txBody>
                    <a:bodyPr/>
                    <a:lstStyle/>
                    <a:p>
                      <a:pPr marL="0" indent="0" algn="ctr">
                        <a:buNone/>
                      </a:pPr>
                      <a:r>
                        <a:rPr lang="en-US" altLang="zh-CN" sz="1350" b="0" u="none">
                          <a:latin typeface="宋体" panose="02010600030101010101" pitchFamily="2" charset="-122"/>
                          <a:ea typeface="宋体" panose="02010600030101010101" pitchFamily="2" charset="-122"/>
                          <a:cs typeface="宋体" panose="02010600030101010101" pitchFamily="2" charset="-122"/>
                        </a:rPr>
                        <a:t>.</a:t>
                      </a:r>
                    </a:p>
                  </a:txBody>
                  <a:tcPr marL="0" marR="0" marT="0" marB="0">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a:latin typeface="宋体" panose="02010600030101010101" pitchFamily="2" charset="-122"/>
                          <a:ea typeface="宋体" panose="02010600030101010101" pitchFamily="2" charset="-122"/>
                          <a:cs typeface="宋体" panose="02010600030101010101" pitchFamily="2" charset="-122"/>
                        </a:rPr>
                        <a:t>匹配除换行符以外的任意单个字符</a:t>
                      </a:r>
                    </a:p>
                  </a:txBody>
                  <a:tcPr marL="53825" marR="0" marT="0" marB="0">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33680">
                <a:tc>
                  <a:txBody>
                    <a:bodyPr/>
                    <a:lstStyle/>
                    <a:p>
                      <a:pPr marL="0" indent="0" algn="ctr">
                        <a:buNone/>
                      </a:pPr>
                      <a:r>
                        <a:rPr lang="en-US" altLang="zh-CN" sz="1350" b="0" u="none">
                          <a:latin typeface="宋体" panose="02010600030101010101" pitchFamily="2" charset="-122"/>
                          <a:ea typeface="宋体" panose="02010600030101010101" pitchFamily="2" charset="-122"/>
                          <a:cs typeface="宋体" panose="02010600030101010101" pitchFamily="2" charset="-122"/>
                        </a:rPr>
                        <a:t>*</a:t>
                      </a:r>
                    </a:p>
                  </a:txBody>
                  <a:tcPr marL="0" marR="0" marT="0" marB="0">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dirty="0">
                          <a:latin typeface="宋体" panose="02010600030101010101" pitchFamily="2" charset="-122"/>
                          <a:ea typeface="宋体" panose="02010600030101010101" pitchFamily="2" charset="-122"/>
                          <a:cs typeface="宋体" panose="02010600030101010101" pitchFamily="2" charset="-122"/>
                        </a:rPr>
                        <a:t>匹配位于</a:t>
                      </a:r>
                      <a:r>
                        <a:rPr lang="en-US" altLang="zh-CN" sz="1350" b="0" u="none" dirty="0">
                          <a:latin typeface="宋体" panose="02010600030101010101" pitchFamily="2" charset="-122"/>
                          <a:ea typeface="宋体" panose="02010600030101010101" pitchFamily="2" charset="-122"/>
                          <a:cs typeface="宋体" panose="02010600030101010101" pitchFamily="2" charset="-122"/>
                        </a:rPr>
                        <a:t>*</a:t>
                      </a:r>
                      <a:r>
                        <a:rPr lang="zh-CN" altLang="en-US" sz="1350" b="0" u="none" dirty="0">
                          <a:latin typeface="宋体" panose="02010600030101010101" pitchFamily="2" charset="-122"/>
                          <a:ea typeface="宋体" panose="02010600030101010101" pitchFamily="2" charset="-122"/>
                          <a:cs typeface="宋体" panose="02010600030101010101" pitchFamily="2" charset="-122"/>
                        </a:rPr>
                        <a:t>之前的字符或子模式的</a:t>
                      </a:r>
                      <a:r>
                        <a:rPr lang="en-US" altLang="zh-CN" sz="1350" b="0" u="none" dirty="0">
                          <a:latin typeface="宋体" panose="02010600030101010101" pitchFamily="2" charset="-122"/>
                          <a:ea typeface="宋体" panose="02010600030101010101" pitchFamily="2" charset="-122"/>
                          <a:cs typeface="宋体" panose="02010600030101010101" pitchFamily="2" charset="-122"/>
                        </a:rPr>
                        <a:t>0</a:t>
                      </a:r>
                      <a:r>
                        <a:rPr lang="zh-CN" altLang="en-US" sz="1350" b="0" u="none" dirty="0">
                          <a:latin typeface="宋体" panose="02010600030101010101" pitchFamily="2" charset="-122"/>
                          <a:ea typeface="宋体" panose="02010600030101010101" pitchFamily="2" charset="-122"/>
                          <a:cs typeface="宋体" panose="02010600030101010101" pitchFamily="2" charset="-122"/>
                        </a:rPr>
                        <a:t>次或多次出现，等价于</a:t>
                      </a:r>
                      <a:r>
                        <a:rPr lang="en-US" altLang="zh-CN" sz="1350" b="0" u="none" dirty="0">
                          <a:latin typeface="宋体" panose="02010600030101010101" pitchFamily="2" charset="-122"/>
                          <a:ea typeface="宋体" panose="02010600030101010101" pitchFamily="2" charset="-122"/>
                          <a:cs typeface="宋体" panose="02010600030101010101" pitchFamily="2" charset="-122"/>
                        </a:rPr>
                        <a:t>{0</a:t>
                      </a:r>
                      <a:r>
                        <a:rPr lang="zh-CN" altLang="en-US" sz="1350" b="0" u="none" dirty="0">
                          <a:latin typeface="宋体" panose="02010600030101010101" pitchFamily="2" charset="-122"/>
                          <a:ea typeface="宋体" panose="02010600030101010101" pitchFamily="2" charset="-122"/>
                          <a:cs typeface="宋体" panose="02010600030101010101" pitchFamily="2" charset="-122"/>
                        </a:rPr>
                        <a:t>，</a:t>
                      </a:r>
                      <a:r>
                        <a:rPr lang="en-US" altLang="zh-CN" sz="1350" b="0" u="none" dirty="0">
                          <a:latin typeface="宋体" panose="02010600030101010101" pitchFamily="2" charset="-122"/>
                          <a:ea typeface="宋体" panose="02010600030101010101" pitchFamily="2" charset="-122"/>
                          <a:cs typeface="宋体" panose="02010600030101010101" pitchFamily="2" charset="-122"/>
                        </a:rPr>
                        <a:t>}</a:t>
                      </a:r>
                      <a:endParaRPr lang="zh-CN" altLang="en-US" sz="1350" b="0" u="none" dirty="0">
                        <a:latin typeface="宋体" panose="02010600030101010101" pitchFamily="2" charset="-122"/>
                        <a:ea typeface="宋体" panose="02010600030101010101" pitchFamily="2" charset="-122"/>
                        <a:cs typeface="宋体" panose="02010600030101010101" pitchFamily="2" charset="-122"/>
                      </a:endParaRPr>
                    </a:p>
                  </a:txBody>
                  <a:tcPr marL="53825" marR="0" marT="0" marB="0">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12090">
                <a:tc>
                  <a:txBody>
                    <a:bodyPr/>
                    <a:lstStyle/>
                    <a:p>
                      <a:pPr marL="0" indent="0" algn="ctr">
                        <a:buNone/>
                      </a:pPr>
                      <a:r>
                        <a:rPr lang="en-US" altLang="zh-CN" sz="1350" b="0" u="none">
                          <a:latin typeface="宋体" panose="02010600030101010101" pitchFamily="2" charset="-122"/>
                          <a:ea typeface="宋体" panose="02010600030101010101" pitchFamily="2" charset="-122"/>
                          <a:cs typeface="宋体" panose="02010600030101010101" pitchFamily="2" charset="-122"/>
                        </a:rPr>
                        <a:t>+</a:t>
                      </a:r>
                    </a:p>
                  </a:txBody>
                  <a:tcPr marL="0" marR="0" marT="0" marB="0">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350" b="0" u="none" dirty="0">
                          <a:latin typeface="宋体" panose="02010600030101010101" pitchFamily="2" charset="-122"/>
                          <a:ea typeface="宋体" panose="02010600030101010101" pitchFamily="2" charset="-122"/>
                          <a:cs typeface="宋体" panose="02010600030101010101" pitchFamily="2" charset="-122"/>
                        </a:rPr>
                        <a:t>匹配位于</a:t>
                      </a:r>
                      <a:r>
                        <a:rPr lang="en-US" altLang="zh-CN" sz="1350" b="0" u="none" dirty="0">
                          <a:latin typeface="宋体" panose="02010600030101010101" pitchFamily="2" charset="-122"/>
                          <a:ea typeface="宋体" panose="02010600030101010101" pitchFamily="2" charset="-122"/>
                          <a:cs typeface="宋体" panose="02010600030101010101" pitchFamily="2" charset="-122"/>
                        </a:rPr>
                        <a:t>+</a:t>
                      </a:r>
                      <a:r>
                        <a:rPr lang="zh-CN" altLang="en-US" sz="1350" b="0" u="none" dirty="0">
                          <a:latin typeface="宋体" panose="02010600030101010101" pitchFamily="2" charset="-122"/>
                          <a:ea typeface="宋体" panose="02010600030101010101" pitchFamily="2" charset="-122"/>
                          <a:cs typeface="宋体" panose="02010600030101010101" pitchFamily="2" charset="-122"/>
                        </a:rPr>
                        <a:t>之前的字符或子模式的</a:t>
                      </a:r>
                      <a:r>
                        <a:rPr lang="en-US" altLang="zh-CN" sz="1350" b="0" u="none" dirty="0">
                          <a:latin typeface="宋体" panose="02010600030101010101" pitchFamily="2" charset="-122"/>
                          <a:ea typeface="宋体" panose="02010600030101010101" pitchFamily="2" charset="-122"/>
                          <a:cs typeface="宋体" panose="02010600030101010101" pitchFamily="2" charset="-122"/>
                        </a:rPr>
                        <a:t>1</a:t>
                      </a:r>
                      <a:r>
                        <a:rPr lang="zh-CN" altLang="en-US" sz="1350" b="0" u="none" dirty="0">
                          <a:latin typeface="宋体" panose="02010600030101010101" pitchFamily="2" charset="-122"/>
                          <a:ea typeface="宋体" panose="02010600030101010101" pitchFamily="2" charset="-122"/>
                          <a:cs typeface="宋体" panose="02010600030101010101" pitchFamily="2" charset="-122"/>
                        </a:rPr>
                        <a:t>次或多次出现，等价于</a:t>
                      </a:r>
                      <a:r>
                        <a:rPr lang="en-US" altLang="zh-CN" sz="1350" b="0" u="none" dirty="0">
                          <a:latin typeface="宋体" panose="02010600030101010101" pitchFamily="2" charset="-122"/>
                          <a:ea typeface="宋体" panose="02010600030101010101" pitchFamily="2" charset="-122"/>
                          <a:cs typeface="宋体" panose="02010600030101010101" pitchFamily="2" charset="-122"/>
                        </a:rPr>
                        <a:t>{1</a:t>
                      </a:r>
                      <a:r>
                        <a:rPr lang="zh-CN" altLang="en-US" sz="1350" b="0" u="none" dirty="0">
                          <a:latin typeface="宋体" panose="02010600030101010101" pitchFamily="2" charset="-122"/>
                          <a:ea typeface="宋体" panose="02010600030101010101" pitchFamily="2" charset="-122"/>
                          <a:cs typeface="宋体" panose="02010600030101010101" pitchFamily="2" charset="-122"/>
                        </a:rPr>
                        <a:t>，</a:t>
                      </a:r>
                      <a:r>
                        <a:rPr lang="en-US" altLang="zh-CN" sz="1350" b="0" u="none" dirty="0">
                          <a:latin typeface="宋体" panose="02010600030101010101" pitchFamily="2" charset="-122"/>
                          <a:ea typeface="宋体" panose="02010600030101010101" pitchFamily="2" charset="-122"/>
                          <a:cs typeface="宋体" panose="02010600030101010101" pitchFamily="2" charset="-122"/>
                        </a:rPr>
                        <a:t>}</a:t>
                      </a:r>
                      <a:endParaRPr lang="zh-CN" altLang="en-US" sz="1350" b="0" u="none" dirty="0">
                        <a:latin typeface="宋体" panose="02010600030101010101" pitchFamily="2" charset="-122"/>
                        <a:ea typeface="宋体" panose="02010600030101010101" pitchFamily="2" charset="-122"/>
                        <a:cs typeface="宋体" panose="02010600030101010101" pitchFamily="2" charset="-122"/>
                      </a:endParaRPr>
                    </a:p>
                  </a:txBody>
                  <a:tcPr marL="53825" marR="0" marT="0" marB="0">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12090">
                <a:tc>
                  <a:txBody>
                    <a:bodyPr/>
                    <a:lstStyle/>
                    <a:p>
                      <a:pPr marL="0" indent="0" algn="ctr">
                        <a:buNone/>
                      </a:pPr>
                      <a:r>
                        <a:rPr lang="en-US" altLang="zh-CN" sz="1350" b="0" u="none">
                          <a:latin typeface="宋体" panose="02010600030101010101" pitchFamily="2" charset="-122"/>
                          <a:ea typeface="宋体" panose="02010600030101010101" pitchFamily="2" charset="-122"/>
                          <a:cs typeface="宋体" panose="02010600030101010101" pitchFamily="2" charset="-122"/>
                        </a:rPr>
                        <a:t>-</a:t>
                      </a:r>
                    </a:p>
                  </a:txBody>
                  <a:tcPr marL="0" marR="0" marT="0" marB="0">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dirty="0">
                          <a:latin typeface="宋体" panose="02010600030101010101" pitchFamily="2" charset="-122"/>
                          <a:ea typeface="宋体" panose="02010600030101010101" pitchFamily="2" charset="-122"/>
                          <a:cs typeface="宋体" panose="02010600030101010101" pitchFamily="2" charset="-122"/>
                        </a:rPr>
                        <a:t>在</a:t>
                      </a:r>
                      <a:r>
                        <a:rPr lang="en-US" altLang="zh-CN" sz="1350" b="0" u="none" dirty="0">
                          <a:latin typeface="宋体" panose="02010600030101010101" pitchFamily="2" charset="-122"/>
                          <a:ea typeface="宋体" panose="02010600030101010101" pitchFamily="2" charset="-122"/>
                          <a:cs typeface="宋体" panose="02010600030101010101" pitchFamily="2" charset="-122"/>
                        </a:rPr>
                        <a:t>[]</a:t>
                      </a:r>
                      <a:r>
                        <a:rPr lang="zh-CN" altLang="en-US" sz="1350" b="0" u="none" dirty="0">
                          <a:latin typeface="宋体" panose="02010600030101010101" pitchFamily="2" charset="-122"/>
                          <a:ea typeface="宋体" panose="02010600030101010101" pitchFamily="2" charset="-122"/>
                          <a:cs typeface="宋体" panose="02010600030101010101" pitchFamily="2" charset="-122"/>
                        </a:rPr>
                        <a:t>之内用来表示范围</a:t>
                      </a:r>
                    </a:p>
                  </a:txBody>
                  <a:tcPr marL="53825" marR="0" marT="0" marB="0">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12090">
                <a:tc>
                  <a:txBody>
                    <a:bodyPr/>
                    <a:lstStyle/>
                    <a:p>
                      <a:pPr marL="0" indent="0" algn="ctr">
                        <a:buNone/>
                      </a:pPr>
                      <a:r>
                        <a:rPr lang="en-US" altLang="zh-CN" sz="1350" b="0" u="none">
                          <a:latin typeface="宋体" panose="02010600030101010101" pitchFamily="2" charset="-122"/>
                          <a:ea typeface="宋体" panose="02010600030101010101" pitchFamily="2" charset="-122"/>
                          <a:cs typeface="宋体" panose="02010600030101010101" pitchFamily="2" charset="-122"/>
                        </a:rPr>
                        <a:t>|</a:t>
                      </a:r>
                    </a:p>
                  </a:txBody>
                  <a:tcPr marL="0" marR="0" marT="0" marB="0">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a:latin typeface="宋体" panose="02010600030101010101" pitchFamily="2" charset="-122"/>
                          <a:ea typeface="宋体" panose="02010600030101010101" pitchFamily="2" charset="-122"/>
                          <a:cs typeface="宋体" panose="02010600030101010101" pitchFamily="2" charset="-122"/>
                        </a:rPr>
                        <a:t>匹配位于</a:t>
                      </a:r>
                      <a:r>
                        <a:rPr lang="en-US" altLang="zh-CN" sz="1350" b="0" u="none">
                          <a:latin typeface="宋体" panose="02010600030101010101" pitchFamily="2" charset="-122"/>
                          <a:ea typeface="宋体" panose="02010600030101010101" pitchFamily="2" charset="-122"/>
                          <a:cs typeface="宋体" panose="02010600030101010101" pitchFamily="2" charset="-122"/>
                        </a:rPr>
                        <a:t>|</a:t>
                      </a:r>
                      <a:r>
                        <a:rPr lang="zh-CN" altLang="en-US" sz="1350" b="0" u="none">
                          <a:latin typeface="宋体" panose="02010600030101010101" pitchFamily="2" charset="-122"/>
                          <a:ea typeface="宋体" panose="02010600030101010101" pitchFamily="2" charset="-122"/>
                          <a:cs typeface="宋体" panose="02010600030101010101" pitchFamily="2" charset="-122"/>
                        </a:rPr>
                        <a:t>之前或之后的字符</a:t>
                      </a:r>
                    </a:p>
                  </a:txBody>
                  <a:tcPr marL="53825" marR="0" marT="0" marB="0">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12090">
                <a:tc>
                  <a:txBody>
                    <a:bodyPr/>
                    <a:lstStyle/>
                    <a:p>
                      <a:pPr marL="0" indent="0" algn="ctr">
                        <a:buNone/>
                      </a:pPr>
                      <a:r>
                        <a:rPr lang="en-US" altLang="zh-CN" sz="1350" b="0" u="none">
                          <a:latin typeface="宋体" panose="02010600030101010101" pitchFamily="2" charset="-122"/>
                          <a:ea typeface="宋体" panose="02010600030101010101" pitchFamily="2" charset="-122"/>
                          <a:cs typeface="宋体" panose="02010600030101010101" pitchFamily="2" charset="-122"/>
                        </a:rPr>
                        <a:t>^</a:t>
                      </a:r>
                    </a:p>
                  </a:txBody>
                  <a:tcPr marL="0" marR="0" marT="0" marB="0">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a:latin typeface="宋体" panose="02010600030101010101" pitchFamily="2" charset="-122"/>
                          <a:ea typeface="宋体" panose="02010600030101010101" pitchFamily="2" charset="-122"/>
                          <a:cs typeface="宋体" panose="02010600030101010101" pitchFamily="2" charset="-122"/>
                        </a:rPr>
                        <a:t>匹配行首，匹配以</a:t>
                      </a:r>
                      <a:r>
                        <a:rPr lang="en-US" altLang="zh-CN" sz="1350" b="0" u="none">
                          <a:latin typeface="宋体" panose="02010600030101010101" pitchFamily="2" charset="-122"/>
                          <a:ea typeface="宋体" panose="02010600030101010101" pitchFamily="2" charset="-122"/>
                          <a:cs typeface="宋体" panose="02010600030101010101" pitchFamily="2" charset="-122"/>
                        </a:rPr>
                        <a:t>^</a:t>
                      </a:r>
                      <a:r>
                        <a:rPr lang="zh-CN" altLang="en-US" sz="1350" b="0" u="none">
                          <a:latin typeface="宋体" panose="02010600030101010101" pitchFamily="2" charset="-122"/>
                          <a:ea typeface="宋体" panose="02010600030101010101" pitchFamily="2" charset="-122"/>
                          <a:cs typeface="宋体" panose="02010600030101010101" pitchFamily="2" charset="-122"/>
                        </a:rPr>
                        <a:t>后面的字符开头的字符串</a:t>
                      </a:r>
                    </a:p>
                  </a:txBody>
                  <a:tcPr marL="53825" marR="0" marT="0" marB="0">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12725">
                <a:tc>
                  <a:txBody>
                    <a:bodyPr/>
                    <a:lstStyle/>
                    <a:p>
                      <a:pPr marL="0" indent="0" algn="ctr">
                        <a:buNone/>
                      </a:pPr>
                      <a:r>
                        <a:rPr lang="en-US" altLang="zh-CN" sz="1350" b="0" u="none">
                          <a:latin typeface="宋体" panose="02010600030101010101" pitchFamily="2" charset="-122"/>
                          <a:ea typeface="宋体" panose="02010600030101010101" pitchFamily="2" charset="-122"/>
                          <a:cs typeface="宋体" panose="02010600030101010101" pitchFamily="2" charset="-122"/>
                        </a:rPr>
                        <a:t>$</a:t>
                      </a:r>
                    </a:p>
                  </a:txBody>
                  <a:tcPr marL="0" marR="0" marT="0" marB="0">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a:latin typeface="宋体" panose="02010600030101010101" pitchFamily="2" charset="-122"/>
                          <a:ea typeface="宋体" panose="02010600030101010101" pitchFamily="2" charset="-122"/>
                          <a:cs typeface="宋体" panose="02010600030101010101" pitchFamily="2" charset="-122"/>
                        </a:rPr>
                        <a:t>匹配行尾，匹配以</a:t>
                      </a:r>
                      <a:r>
                        <a:rPr lang="en-US" altLang="zh-CN" sz="1350" b="0" u="none">
                          <a:latin typeface="宋体" panose="02010600030101010101" pitchFamily="2" charset="-122"/>
                          <a:ea typeface="宋体" panose="02010600030101010101" pitchFamily="2" charset="-122"/>
                          <a:cs typeface="宋体" panose="02010600030101010101" pitchFamily="2" charset="-122"/>
                        </a:rPr>
                        <a:t>$</a:t>
                      </a:r>
                      <a:r>
                        <a:rPr lang="zh-CN" altLang="en-US" sz="1350" b="0" u="none">
                          <a:latin typeface="宋体" panose="02010600030101010101" pitchFamily="2" charset="-122"/>
                          <a:ea typeface="宋体" panose="02010600030101010101" pitchFamily="2" charset="-122"/>
                          <a:cs typeface="宋体" panose="02010600030101010101" pitchFamily="2" charset="-122"/>
                        </a:rPr>
                        <a:t>之前的字符结束的字符串</a:t>
                      </a:r>
                    </a:p>
                  </a:txBody>
                  <a:tcPr marL="53825" marR="0" marT="0" marB="0">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868045">
                <a:tc>
                  <a:txBody>
                    <a:bodyPr/>
                    <a:lstStyle/>
                    <a:p>
                      <a:pPr marL="0" indent="0" algn="ctr">
                        <a:buNone/>
                      </a:pPr>
                      <a:r>
                        <a:rPr lang="en-US" altLang="zh-CN" sz="1350" b="0" u="none">
                          <a:latin typeface="宋体" panose="02010600030101010101" pitchFamily="2" charset="-122"/>
                          <a:ea typeface="宋体" panose="02010600030101010101" pitchFamily="2" charset="-122"/>
                          <a:cs typeface="宋体" panose="02010600030101010101" pitchFamily="2" charset="-122"/>
                        </a:rPr>
                        <a:t>?</a:t>
                      </a:r>
                    </a:p>
                  </a:txBody>
                  <a:tcPr marL="0" marR="0" marT="0" marB="0">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350" b="0" u="none" dirty="0">
                          <a:latin typeface="宋体" panose="02010600030101010101" pitchFamily="2" charset="-122"/>
                          <a:ea typeface="宋体" panose="02010600030101010101" pitchFamily="2" charset="-122"/>
                          <a:cs typeface="宋体" panose="02010600030101010101" pitchFamily="2" charset="-122"/>
                        </a:rPr>
                        <a:t>匹配位于</a:t>
                      </a:r>
                      <a:r>
                        <a:rPr lang="en-US" altLang="zh-CN" sz="1350" b="0" u="none" dirty="0">
                          <a:latin typeface="宋体" panose="02010600030101010101" pitchFamily="2" charset="-122"/>
                          <a:ea typeface="宋体" panose="02010600030101010101" pitchFamily="2" charset="-122"/>
                          <a:cs typeface="宋体" panose="02010600030101010101" pitchFamily="2" charset="-122"/>
                        </a:rPr>
                        <a:t>?</a:t>
                      </a:r>
                      <a:r>
                        <a:rPr lang="zh-CN" altLang="en-US" sz="1350" b="0" u="none" dirty="0">
                          <a:latin typeface="宋体" panose="02010600030101010101" pitchFamily="2" charset="-122"/>
                          <a:ea typeface="宋体" panose="02010600030101010101" pitchFamily="2" charset="-122"/>
                          <a:cs typeface="宋体" panose="02010600030101010101" pitchFamily="2" charset="-122"/>
                        </a:rPr>
                        <a:t>之前的</a:t>
                      </a:r>
                      <a:r>
                        <a:rPr lang="en-US" altLang="zh-CN" sz="1350" b="0" u="none" dirty="0">
                          <a:latin typeface="宋体" panose="02010600030101010101" pitchFamily="2" charset="-122"/>
                          <a:ea typeface="宋体" panose="02010600030101010101" pitchFamily="2" charset="-122"/>
                          <a:cs typeface="宋体" panose="02010600030101010101" pitchFamily="2" charset="-122"/>
                        </a:rPr>
                        <a:t>0</a:t>
                      </a:r>
                      <a:r>
                        <a:rPr lang="zh-CN" altLang="en-US" sz="1350" b="0" u="none" dirty="0">
                          <a:latin typeface="宋体" panose="02010600030101010101" pitchFamily="2" charset="-122"/>
                          <a:ea typeface="宋体" panose="02010600030101010101" pitchFamily="2" charset="-122"/>
                          <a:cs typeface="宋体" panose="02010600030101010101" pitchFamily="2" charset="-122"/>
                        </a:rPr>
                        <a:t>个或</a:t>
                      </a:r>
                      <a:r>
                        <a:rPr lang="en-US" altLang="zh-CN" sz="1350" b="0" u="none" dirty="0">
                          <a:latin typeface="宋体" panose="02010600030101010101" pitchFamily="2" charset="-122"/>
                          <a:ea typeface="宋体" panose="02010600030101010101" pitchFamily="2" charset="-122"/>
                          <a:cs typeface="宋体" panose="02010600030101010101" pitchFamily="2" charset="-122"/>
                        </a:rPr>
                        <a:t>1</a:t>
                      </a:r>
                      <a:r>
                        <a:rPr lang="zh-CN" altLang="en-US" sz="1350" b="0" u="none" dirty="0">
                          <a:latin typeface="宋体" panose="02010600030101010101" pitchFamily="2" charset="-122"/>
                          <a:ea typeface="宋体" panose="02010600030101010101" pitchFamily="2" charset="-122"/>
                          <a:cs typeface="宋体" panose="02010600030101010101" pitchFamily="2" charset="-122"/>
                        </a:rPr>
                        <a:t>个字符，等价于</a:t>
                      </a:r>
                      <a:r>
                        <a:rPr lang="en-US" altLang="zh-CN" sz="1350" b="0" u="none" dirty="0">
                          <a:latin typeface="宋体" panose="02010600030101010101" pitchFamily="2" charset="-122"/>
                          <a:ea typeface="宋体" panose="02010600030101010101" pitchFamily="2" charset="-122"/>
                          <a:cs typeface="宋体" panose="02010600030101010101" pitchFamily="2" charset="-122"/>
                        </a:rPr>
                        <a:t>{0</a:t>
                      </a:r>
                      <a:r>
                        <a:rPr lang="zh-CN" altLang="en-US" sz="1350" b="0" u="none" dirty="0">
                          <a:latin typeface="宋体" panose="02010600030101010101" pitchFamily="2" charset="-122"/>
                          <a:ea typeface="宋体" panose="02010600030101010101" pitchFamily="2" charset="-122"/>
                          <a:cs typeface="宋体" panose="02010600030101010101" pitchFamily="2" charset="-122"/>
                        </a:rPr>
                        <a:t>，</a:t>
                      </a:r>
                      <a:r>
                        <a:rPr lang="en-US" altLang="zh-CN" sz="1350" b="0" u="none" dirty="0">
                          <a:latin typeface="宋体" panose="02010600030101010101" pitchFamily="2" charset="-122"/>
                          <a:ea typeface="宋体" panose="02010600030101010101" pitchFamily="2" charset="-122"/>
                          <a:cs typeface="宋体" panose="02010600030101010101" pitchFamily="2" charset="-122"/>
                        </a:rPr>
                        <a:t>1}</a:t>
                      </a:r>
                      <a:r>
                        <a:rPr lang="zh-CN" altLang="en-US" sz="1350" b="0" u="none" dirty="0">
                          <a:latin typeface="宋体" panose="02010600030101010101" pitchFamily="2" charset="-122"/>
                          <a:ea typeface="宋体" panose="02010600030101010101" pitchFamily="2" charset="-122"/>
                          <a:cs typeface="宋体" panose="02010600030101010101" pitchFamily="2" charset="-122"/>
                        </a:rPr>
                        <a:t>。当此字符紧随任何其他限定符（</a:t>
                      </a:r>
                      <a:r>
                        <a:rPr lang="en-US" altLang="zh-CN" sz="1350" b="0" u="none" dirty="0">
                          <a:latin typeface="宋体" panose="02010600030101010101" pitchFamily="2" charset="-122"/>
                          <a:ea typeface="宋体" panose="02010600030101010101" pitchFamily="2" charset="-122"/>
                          <a:cs typeface="宋体" panose="02010600030101010101" pitchFamily="2" charset="-122"/>
                        </a:rPr>
                        <a:t>*</a:t>
                      </a:r>
                      <a:r>
                        <a:rPr lang="zh-CN" altLang="en-US" sz="1350" b="0" u="none" dirty="0">
                          <a:latin typeface="宋体" panose="02010600030101010101" pitchFamily="2" charset="-122"/>
                          <a:ea typeface="宋体" panose="02010600030101010101" pitchFamily="2" charset="-122"/>
                          <a:cs typeface="宋体" panose="02010600030101010101" pitchFamily="2" charset="-122"/>
                        </a:rPr>
                        <a:t>、</a:t>
                      </a:r>
                      <a:r>
                        <a:rPr lang="en-US" altLang="zh-CN" sz="1350" b="0" u="none" dirty="0">
                          <a:latin typeface="宋体" panose="02010600030101010101" pitchFamily="2" charset="-122"/>
                          <a:ea typeface="宋体" panose="02010600030101010101" pitchFamily="2" charset="-122"/>
                          <a:cs typeface="宋体" panose="02010600030101010101" pitchFamily="2" charset="-122"/>
                        </a:rPr>
                        <a:t>+</a:t>
                      </a:r>
                      <a:r>
                        <a:rPr lang="zh-CN" altLang="en-US" sz="1350" b="0" u="none" dirty="0">
                          <a:latin typeface="宋体" panose="02010600030101010101" pitchFamily="2" charset="-122"/>
                          <a:ea typeface="宋体" panose="02010600030101010101" pitchFamily="2" charset="-122"/>
                          <a:cs typeface="宋体" panose="02010600030101010101" pitchFamily="2" charset="-122"/>
                        </a:rPr>
                        <a:t>、</a:t>
                      </a:r>
                      <a:r>
                        <a:rPr lang="en-US" altLang="zh-CN" sz="1350" b="0" u="none" dirty="0">
                          <a:latin typeface="宋体" panose="02010600030101010101" pitchFamily="2" charset="-122"/>
                          <a:ea typeface="宋体" panose="02010600030101010101" pitchFamily="2" charset="-122"/>
                          <a:cs typeface="宋体" panose="02010600030101010101" pitchFamily="2" charset="-122"/>
                        </a:rPr>
                        <a:t>?</a:t>
                      </a:r>
                      <a:r>
                        <a:rPr lang="zh-CN" altLang="en-US" sz="1350" b="0" u="none" dirty="0">
                          <a:latin typeface="宋体" panose="02010600030101010101" pitchFamily="2" charset="-122"/>
                          <a:ea typeface="宋体" panose="02010600030101010101" pitchFamily="2" charset="-122"/>
                          <a:cs typeface="宋体" panose="02010600030101010101" pitchFamily="2" charset="-122"/>
                        </a:rPr>
                        <a:t>、</a:t>
                      </a:r>
                      <a:r>
                        <a:rPr lang="en-US" altLang="zh-CN" sz="1350" b="0" u="none" dirty="0">
                          <a:latin typeface="宋体" panose="02010600030101010101" pitchFamily="2" charset="-122"/>
                          <a:ea typeface="宋体" panose="02010600030101010101" pitchFamily="2" charset="-122"/>
                          <a:cs typeface="宋体" panose="02010600030101010101" pitchFamily="2" charset="-122"/>
                        </a:rPr>
                        <a:t>{n}</a:t>
                      </a:r>
                      <a:r>
                        <a:rPr lang="zh-CN" altLang="en-US" sz="1350" b="0" u="none" dirty="0">
                          <a:latin typeface="宋体" panose="02010600030101010101" pitchFamily="2" charset="-122"/>
                          <a:ea typeface="宋体" panose="02010600030101010101" pitchFamily="2" charset="-122"/>
                          <a:cs typeface="宋体" panose="02010600030101010101" pitchFamily="2" charset="-122"/>
                        </a:rPr>
                        <a:t>、</a:t>
                      </a:r>
                      <a:r>
                        <a:rPr lang="en-US" altLang="zh-CN" sz="1350" b="0" u="none" dirty="0">
                          <a:latin typeface="宋体" panose="02010600030101010101" pitchFamily="2" charset="-122"/>
                          <a:ea typeface="宋体" panose="02010600030101010101" pitchFamily="2" charset="-122"/>
                          <a:cs typeface="宋体" panose="02010600030101010101" pitchFamily="2" charset="-122"/>
                        </a:rPr>
                        <a:t>{n,}</a:t>
                      </a:r>
                      <a:r>
                        <a:rPr lang="zh-CN" altLang="en-US" sz="1350" b="0" u="none" dirty="0">
                          <a:latin typeface="宋体" panose="02010600030101010101" pitchFamily="2" charset="-122"/>
                          <a:ea typeface="宋体" panose="02010600030101010101" pitchFamily="2" charset="-122"/>
                          <a:cs typeface="宋体" panose="02010600030101010101" pitchFamily="2" charset="-122"/>
                        </a:rPr>
                        <a:t>、</a:t>
                      </a:r>
                      <a:r>
                        <a:rPr lang="en-US" altLang="zh-CN" sz="1350" b="0" u="none" dirty="0">
                          <a:latin typeface="宋体" panose="02010600030101010101" pitchFamily="2" charset="-122"/>
                          <a:ea typeface="宋体" panose="02010600030101010101" pitchFamily="2" charset="-122"/>
                          <a:cs typeface="宋体" panose="02010600030101010101" pitchFamily="2" charset="-122"/>
                        </a:rPr>
                        <a:t>{</a:t>
                      </a:r>
                      <a:r>
                        <a:rPr lang="en-US" altLang="zh-CN" sz="1350" b="0" u="none" dirty="0" err="1">
                          <a:latin typeface="宋体" panose="02010600030101010101" pitchFamily="2" charset="-122"/>
                          <a:ea typeface="宋体" panose="02010600030101010101" pitchFamily="2" charset="-122"/>
                          <a:cs typeface="宋体" panose="02010600030101010101" pitchFamily="2" charset="-122"/>
                        </a:rPr>
                        <a:t>n,m</a:t>
                      </a:r>
                      <a:r>
                        <a:rPr lang="en-US" altLang="zh-CN" sz="1350" b="0" u="none" dirty="0">
                          <a:latin typeface="宋体" panose="02010600030101010101" pitchFamily="2" charset="-122"/>
                          <a:ea typeface="宋体" panose="02010600030101010101" pitchFamily="2" charset="-122"/>
                          <a:cs typeface="宋体" panose="02010600030101010101" pitchFamily="2" charset="-122"/>
                        </a:rPr>
                        <a:t>}</a:t>
                      </a:r>
                      <a:r>
                        <a:rPr lang="zh-CN" altLang="en-US" sz="1350" b="0" u="none" dirty="0">
                          <a:latin typeface="宋体" panose="02010600030101010101" pitchFamily="2" charset="-122"/>
                          <a:ea typeface="宋体" panose="02010600030101010101" pitchFamily="2" charset="-122"/>
                          <a:cs typeface="宋体" panose="02010600030101010101" pitchFamily="2" charset="-122"/>
                        </a:rPr>
                        <a:t>）之后时，匹配模式是“非贪心的”。</a:t>
                      </a:r>
                      <a:r>
                        <a:rPr lang="zh-CN" altLang="en-US" sz="1350" b="0" u="none" dirty="0">
                          <a:solidFill>
                            <a:srgbClr val="FF0000"/>
                          </a:solidFill>
                          <a:latin typeface="宋体" panose="02010600030101010101" pitchFamily="2" charset="-122"/>
                          <a:ea typeface="宋体" panose="02010600030101010101" pitchFamily="2" charset="-122"/>
                          <a:cs typeface="宋体" panose="02010600030101010101" pitchFamily="2" charset="-122"/>
                        </a:rPr>
                        <a:t>“非贪心的”模式匹配搜索到的、尽可能短的字符串</a:t>
                      </a:r>
                      <a:r>
                        <a:rPr lang="zh-CN" altLang="en-US" sz="1350" b="0" u="none" dirty="0">
                          <a:latin typeface="宋体" panose="02010600030101010101" pitchFamily="2" charset="-122"/>
                          <a:ea typeface="宋体" panose="02010600030101010101" pitchFamily="2" charset="-122"/>
                          <a:cs typeface="宋体" panose="02010600030101010101" pitchFamily="2" charset="-122"/>
                        </a:rPr>
                        <a:t>，而默认的“贪心的”模式匹配搜索到的、尽可能长的字符串。例如，在字符串“</a:t>
                      </a:r>
                      <a:r>
                        <a:rPr lang="en-US" altLang="zh-CN" sz="1350" b="0" u="none" dirty="0" err="1">
                          <a:latin typeface="宋体" panose="02010600030101010101" pitchFamily="2" charset="-122"/>
                          <a:ea typeface="宋体" panose="02010600030101010101" pitchFamily="2" charset="-122"/>
                          <a:cs typeface="宋体" panose="02010600030101010101" pitchFamily="2" charset="-122"/>
                        </a:rPr>
                        <a:t>oooo</a:t>
                      </a:r>
                      <a:r>
                        <a:rPr lang="en-US" altLang="zh-CN" sz="1350" b="0" u="none" dirty="0">
                          <a:latin typeface="宋体" panose="02010600030101010101" pitchFamily="2" charset="-122"/>
                          <a:ea typeface="宋体" panose="02010600030101010101" pitchFamily="2" charset="-122"/>
                          <a:cs typeface="宋体" panose="02010600030101010101" pitchFamily="2" charset="-122"/>
                        </a:rPr>
                        <a:t>”</a:t>
                      </a:r>
                      <a:r>
                        <a:rPr lang="zh-CN" altLang="en-US" sz="1350" b="0" u="none" dirty="0">
                          <a:latin typeface="宋体" panose="02010600030101010101" pitchFamily="2" charset="-122"/>
                          <a:ea typeface="宋体" panose="02010600030101010101" pitchFamily="2" charset="-122"/>
                          <a:cs typeface="宋体" panose="02010600030101010101" pitchFamily="2" charset="-122"/>
                        </a:rPr>
                        <a:t>中，“</a:t>
                      </a:r>
                      <a:r>
                        <a:rPr lang="en-US" altLang="zh-CN" sz="1350" b="0" u="none" dirty="0">
                          <a:latin typeface="宋体" panose="02010600030101010101" pitchFamily="2" charset="-122"/>
                          <a:ea typeface="宋体" panose="02010600030101010101" pitchFamily="2" charset="-122"/>
                          <a:cs typeface="宋体" panose="02010600030101010101" pitchFamily="2" charset="-122"/>
                        </a:rPr>
                        <a:t>o+?”</a:t>
                      </a:r>
                      <a:r>
                        <a:rPr lang="zh-CN" altLang="en-US" sz="1350" b="0" u="none" dirty="0">
                          <a:latin typeface="宋体" panose="02010600030101010101" pitchFamily="2" charset="-122"/>
                          <a:ea typeface="宋体" panose="02010600030101010101" pitchFamily="2" charset="-122"/>
                          <a:cs typeface="宋体" panose="02010600030101010101" pitchFamily="2" charset="-122"/>
                        </a:rPr>
                        <a:t>只匹配单个“</a:t>
                      </a:r>
                      <a:r>
                        <a:rPr lang="en-US" altLang="zh-CN" sz="1350" b="0" u="none" dirty="0">
                          <a:latin typeface="宋体" panose="02010600030101010101" pitchFamily="2" charset="-122"/>
                          <a:ea typeface="宋体" panose="02010600030101010101" pitchFamily="2" charset="-122"/>
                          <a:cs typeface="宋体" panose="02010600030101010101" pitchFamily="2" charset="-122"/>
                        </a:rPr>
                        <a:t>o”</a:t>
                      </a:r>
                      <a:r>
                        <a:rPr lang="zh-CN" altLang="en-US" sz="1350" b="0" u="none" dirty="0">
                          <a:latin typeface="宋体" panose="02010600030101010101" pitchFamily="2" charset="-122"/>
                          <a:ea typeface="宋体" panose="02010600030101010101" pitchFamily="2" charset="-122"/>
                          <a:cs typeface="宋体" panose="02010600030101010101" pitchFamily="2" charset="-122"/>
                        </a:rPr>
                        <a:t>，而“</a:t>
                      </a:r>
                      <a:r>
                        <a:rPr lang="en-US" altLang="zh-CN" sz="1350" b="0" u="none" dirty="0">
                          <a:latin typeface="宋体" panose="02010600030101010101" pitchFamily="2" charset="-122"/>
                          <a:ea typeface="宋体" panose="02010600030101010101" pitchFamily="2" charset="-122"/>
                          <a:cs typeface="宋体" panose="02010600030101010101" pitchFamily="2" charset="-122"/>
                        </a:rPr>
                        <a:t>o+”</a:t>
                      </a:r>
                      <a:r>
                        <a:rPr lang="zh-CN" altLang="en-US" sz="1350" b="0" u="none" dirty="0">
                          <a:latin typeface="宋体" panose="02010600030101010101" pitchFamily="2" charset="-122"/>
                          <a:ea typeface="宋体" panose="02010600030101010101" pitchFamily="2" charset="-122"/>
                          <a:cs typeface="宋体" panose="02010600030101010101" pitchFamily="2" charset="-122"/>
                        </a:rPr>
                        <a:t>匹配所有“</a:t>
                      </a:r>
                      <a:r>
                        <a:rPr lang="en-US" altLang="zh-CN" sz="1350" b="0" u="none" dirty="0">
                          <a:latin typeface="宋体" panose="02010600030101010101" pitchFamily="2" charset="-122"/>
                          <a:ea typeface="宋体" panose="02010600030101010101" pitchFamily="2" charset="-122"/>
                          <a:cs typeface="宋体" panose="02010600030101010101" pitchFamily="2" charset="-122"/>
                        </a:rPr>
                        <a:t>o”</a:t>
                      </a:r>
                    </a:p>
                  </a:txBody>
                  <a:tcPr marL="53825" marR="0" marT="0" marB="0">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11455">
                <a:tc>
                  <a:txBody>
                    <a:bodyPr/>
                    <a:lstStyle/>
                    <a:p>
                      <a:pPr marL="0" indent="0" algn="ctr">
                        <a:buNone/>
                      </a:pPr>
                      <a:r>
                        <a:rPr lang="en-US" altLang="zh-CN" sz="1350" b="0" u="none">
                          <a:latin typeface="宋体" panose="02010600030101010101" pitchFamily="2" charset="-122"/>
                          <a:ea typeface="宋体" panose="02010600030101010101" pitchFamily="2" charset="-122"/>
                          <a:cs typeface="宋体" panose="02010600030101010101" pitchFamily="2" charset="-122"/>
                        </a:rPr>
                        <a:t>\</a:t>
                      </a:r>
                    </a:p>
                  </a:txBody>
                  <a:tcPr marL="0" marR="0" marT="0" marB="0">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a:latin typeface="宋体" panose="02010600030101010101" pitchFamily="2" charset="-122"/>
                          <a:ea typeface="宋体" panose="02010600030101010101" pitchFamily="2" charset="-122"/>
                          <a:cs typeface="宋体" panose="02010600030101010101" pitchFamily="2" charset="-122"/>
                        </a:rPr>
                        <a:t>表示位于</a:t>
                      </a:r>
                      <a:r>
                        <a:rPr lang="en-US" altLang="zh-CN" sz="1350" b="0" u="none">
                          <a:latin typeface="宋体" panose="02010600030101010101" pitchFamily="2" charset="-122"/>
                          <a:ea typeface="宋体" panose="02010600030101010101" pitchFamily="2" charset="-122"/>
                          <a:cs typeface="宋体" panose="02010600030101010101" pitchFamily="2" charset="-122"/>
                        </a:rPr>
                        <a:t>\</a:t>
                      </a:r>
                      <a:r>
                        <a:rPr lang="zh-CN" altLang="en-US" sz="1350" b="0" u="none">
                          <a:latin typeface="宋体" panose="02010600030101010101" pitchFamily="2" charset="-122"/>
                          <a:ea typeface="宋体" panose="02010600030101010101" pitchFamily="2" charset="-122"/>
                          <a:cs typeface="宋体" panose="02010600030101010101" pitchFamily="2" charset="-122"/>
                        </a:rPr>
                        <a:t>之后的为转义字符</a:t>
                      </a:r>
                    </a:p>
                  </a:txBody>
                  <a:tcPr marL="53825" marR="0" marT="0" marB="0">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411480">
                <a:tc>
                  <a:txBody>
                    <a:bodyPr/>
                    <a:lstStyle/>
                    <a:p>
                      <a:pPr marL="0" indent="0" algn="ctr">
                        <a:buNone/>
                      </a:pPr>
                      <a:r>
                        <a:rPr lang="en-US" altLang="zh-CN" sz="1350" b="0" u="none">
                          <a:latin typeface="宋体" panose="02010600030101010101" pitchFamily="2" charset="-122"/>
                          <a:ea typeface="宋体" panose="02010600030101010101" pitchFamily="2" charset="-122"/>
                          <a:cs typeface="宋体" panose="02010600030101010101" pitchFamily="2" charset="-122"/>
                        </a:rPr>
                        <a:t>\num</a:t>
                      </a:r>
                    </a:p>
                  </a:txBody>
                  <a:tcPr marL="0" marR="0" marT="0" marB="0">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dirty="0">
                          <a:latin typeface="宋体" panose="02010600030101010101" pitchFamily="2" charset="-122"/>
                          <a:ea typeface="宋体" panose="02010600030101010101" pitchFamily="2" charset="-122"/>
                          <a:cs typeface="宋体" panose="02010600030101010101" pitchFamily="2" charset="-122"/>
                        </a:rPr>
                        <a:t>此处的</a:t>
                      </a:r>
                      <a:r>
                        <a:rPr lang="en-US" altLang="zh-CN" sz="1350" b="0" u="none" dirty="0" err="1">
                          <a:latin typeface="宋体" panose="02010600030101010101" pitchFamily="2" charset="-122"/>
                          <a:ea typeface="宋体" panose="02010600030101010101" pitchFamily="2" charset="-122"/>
                          <a:cs typeface="宋体" panose="02010600030101010101" pitchFamily="2" charset="-122"/>
                        </a:rPr>
                        <a:t>num</a:t>
                      </a:r>
                      <a:r>
                        <a:rPr lang="zh-CN" altLang="en-US" sz="1350" b="0" u="none" dirty="0">
                          <a:latin typeface="宋体" panose="02010600030101010101" pitchFamily="2" charset="-122"/>
                          <a:ea typeface="宋体" panose="02010600030101010101" pitchFamily="2" charset="-122"/>
                          <a:cs typeface="宋体" panose="02010600030101010101" pitchFamily="2" charset="-122"/>
                        </a:rPr>
                        <a:t>是一个正整数，表示子模式编号。</a:t>
                      </a:r>
                    </a:p>
                    <a:p>
                      <a:pPr marL="0" indent="0" algn="l">
                        <a:buNone/>
                      </a:pPr>
                      <a:r>
                        <a:rPr lang="zh-CN" altLang="en-US" sz="1350" b="0" u="none" dirty="0">
                          <a:latin typeface="宋体" panose="02010600030101010101" pitchFamily="2" charset="-122"/>
                          <a:ea typeface="宋体" panose="02010600030101010101" pitchFamily="2" charset="-122"/>
                          <a:cs typeface="宋体" panose="02010600030101010101" pitchFamily="2" charset="-122"/>
                        </a:rPr>
                        <a:t>例如，</a:t>
                      </a:r>
                      <a:r>
                        <a:rPr lang="zh-CN" altLang="en-US" sz="1350" b="0" u="none" dirty="0">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en-US" altLang="zh-CN" sz="1350" b="0" u="none" dirty="0">
                          <a:solidFill>
                            <a:srgbClr val="FF0000"/>
                          </a:solidFill>
                          <a:latin typeface="宋体" panose="02010600030101010101" pitchFamily="2" charset="-122"/>
                          <a:ea typeface="宋体" panose="02010600030101010101" pitchFamily="2" charset="-122"/>
                          <a:cs typeface="宋体" panose="02010600030101010101" pitchFamily="2" charset="-122"/>
                        </a:rPr>
                        <a:t>(.)\1”</a:t>
                      </a:r>
                      <a:r>
                        <a:rPr lang="zh-CN" altLang="en-US" sz="1350" b="0" u="none" dirty="0">
                          <a:solidFill>
                            <a:srgbClr val="FF0000"/>
                          </a:solidFill>
                          <a:latin typeface="宋体" panose="02010600030101010101" pitchFamily="2" charset="-122"/>
                          <a:ea typeface="宋体" panose="02010600030101010101" pitchFamily="2" charset="-122"/>
                          <a:cs typeface="宋体" panose="02010600030101010101" pitchFamily="2" charset="-122"/>
                        </a:rPr>
                        <a:t>匹配两个连续的相同字符</a:t>
                      </a:r>
                      <a:r>
                        <a:rPr lang="en-US" altLang="zh-CN" sz="1350" b="0" u="none" dirty="0">
                          <a:solidFill>
                            <a:srgbClr val="FF0000"/>
                          </a:solidFill>
                          <a:latin typeface="宋体" panose="02010600030101010101" pitchFamily="2" charset="-122"/>
                          <a:ea typeface="宋体" panose="02010600030101010101" pitchFamily="2" charset="-122"/>
                          <a:cs typeface="宋体" panose="02010600030101010101" pitchFamily="2" charset="-122"/>
                        </a:rPr>
                        <a:t>.    </a:t>
                      </a:r>
                      <a:endParaRPr lang="zh-CN" altLang="en-US" sz="1350" b="0" u="none" dirty="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53825" marR="0" marT="0" marB="0">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212090">
                <a:tc>
                  <a:txBody>
                    <a:bodyPr/>
                    <a:lstStyle/>
                    <a:p>
                      <a:pPr marL="0" indent="0" algn="ctr">
                        <a:buNone/>
                      </a:pPr>
                      <a:r>
                        <a:rPr lang="en-US" altLang="zh-CN" sz="1350" b="0" u="none">
                          <a:latin typeface="宋体" panose="02010600030101010101" pitchFamily="2" charset="-122"/>
                          <a:ea typeface="宋体" panose="02010600030101010101" pitchFamily="2" charset="-122"/>
                          <a:cs typeface="宋体" panose="02010600030101010101" pitchFamily="2" charset="-122"/>
                        </a:rPr>
                        <a:t>\f</a:t>
                      </a:r>
                    </a:p>
                  </a:txBody>
                  <a:tcPr marL="0" marR="0" marT="0" marB="0">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a:latin typeface="宋体" panose="02010600030101010101" pitchFamily="2" charset="-122"/>
                          <a:ea typeface="宋体" panose="02010600030101010101" pitchFamily="2" charset="-122"/>
                          <a:cs typeface="宋体" panose="02010600030101010101" pitchFamily="2" charset="-122"/>
                        </a:rPr>
                        <a:t>换页符匹配</a:t>
                      </a:r>
                    </a:p>
                  </a:txBody>
                  <a:tcPr marL="53825" marR="0" marT="0" marB="0" anchor="ctr">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131445">
                <a:tc>
                  <a:txBody>
                    <a:bodyPr/>
                    <a:lstStyle/>
                    <a:p>
                      <a:pPr marL="0" indent="0" algn="ctr">
                        <a:buNone/>
                      </a:pPr>
                      <a:r>
                        <a:rPr lang="en-US" altLang="zh-CN" sz="1350" b="0" u="none" dirty="0">
                          <a:latin typeface="宋体" panose="02010600030101010101" pitchFamily="2" charset="-122"/>
                          <a:ea typeface="宋体" panose="02010600030101010101" pitchFamily="2" charset="-122"/>
                          <a:cs typeface="宋体" panose="02010600030101010101" pitchFamily="2" charset="-122"/>
                        </a:rPr>
                        <a:t>\n</a:t>
                      </a:r>
                    </a:p>
                  </a:txBody>
                  <a:tcPr marL="0" marR="0" marT="0" marB="0">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lgn="ctr">
                      <a:solidFill>
                        <a:srgbClr val="080000"/>
                      </a:solidFill>
                      <a:prstDash val="solid"/>
                      <a:round/>
                      <a:headEnd type="none" w="med" len="med"/>
                      <a:tailEnd type="none" w="med" len="med"/>
                    </a:lnB>
                    <a:lnTlToBr>
                      <a:noFill/>
                    </a:lnTlToBr>
                    <a:lnBlToTr>
                      <a:noFill/>
                    </a:lnBlToTr>
                    <a:noFill/>
                  </a:tcPr>
                </a:tc>
                <a:tc>
                  <a:txBody>
                    <a:bodyPr/>
                    <a:lstStyle/>
                    <a:p>
                      <a:pPr marL="0" indent="0" algn="l">
                        <a:buNone/>
                      </a:pPr>
                      <a:r>
                        <a:rPr lang="zh-CN" altLang="en-US" sz="1350" b="0" u="none" dirty="0">
                          <a:latin typeface="宋体" panose="02010600030101010101" pitchFamily="2" charset="-122"/>
                          <a:ea typeface="宋体" panose="02010600030101010101" pitchFamily="2" charset="-122"/>
                          <a:cs typeface="宋体" panose="02010600030101010101" pitchFamily="2" charset="-122"/>
                        </a:rPr>
                        <a:t>换行符匹配</a:t>
                      </a:r>
                    </a:p>
                  </a:txBody>
                  <a:tcPr marL="53825" marR="0" marT="0" marB="0" anchor="ctr">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lgn="ctr">
                      <a:solidFill>
                        <a:srgbClr val="08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13144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350" b="0" u="none" dirty="0" smtClean="0">
                          <a:latin typeface="宋体" panose="02010600030101010101" pitchFamily="2" charset="-122"/>
                          <a:ea typeface="+mn-ea"/>
                          <a:cs typeface="宋体" panose="02010600030101010101" pitchFamily="2" charset="-122"/>
                        </a:rPr>
                        <a:t>\r</a:t>
                      </a:r>
                    </a:p>
                  </a:txBody>
                  <a:tcPr marL="0" marR="0" marT="0" marB="0">
                    <a:lnL w="6350" cap="flat" cmpd="sng" algn="ctr">
                      <a:solidFill>
                        <a:srgbClr val="080000"/>
                      </a:solidFill>
                      <a:prstDash val="solid"/>
                      <a:round/>
                      <a:headEnd type="none" w="med" len="med"/>
                      <a:tailEnd type="none" w="med" len="med"/>
                    </a:lnL>
                    <a:lnR w="6350" cap="flat" cmpd="sng" algn="ctr">
                      <a:solidFill>
                        <a:srgbClr val="080000"/>
                      </a:solidFill>
                      <a:prstDash val="solid"/>
                      <a:round/>
                      <a:headEnd type="none" w="med" len="med"/>
                      <a:tailEnd type="none" w="med" len="med"/>
                    </a:lnR>
                    <a:lnT w="6350" cap="flat" cmpd="sng" algn="ctr">
                      <a:solidFill>
                        <a:srgbClr val="080000"/>
                      </a:solidFill>
                      <a:prstDash val="solid"/>
                      <a:roun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350" b="0" u="none" dirty="0" smtClean="0">
                          <a:latin typeface="宋体" panose="02010600030101010101" pitchFamily="2" charset="-122"/>
                          <a:ea typeface="+mn-ea"/>
                          <a:cs typeface="宋体" panose="02010600030101010101" pitchFamily="2" charset="-122"/>
                        </a:rPr>
                        <a:t>匹配一个回车符</a:t>
                      </a:r>
                    </a:p>
                  </a:txBody>
                  <a:tcPr marL="53825" marR="0" marT="0" marB="0" anchor="ctr">
                    <a:lnL w="6350" cap="flat" cmpd="sng" algn="ctr">
                      <a:solidFill>
                        <a:srgbClr val="08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6350" cap="flat" cmpd="sng" algn="ctr">
                      <a:solidFill>
                        <a:srgbClr val="080000"/>
                      </a:solidFill>
                      <a:prstDash val="solid"/>
                      <a:roun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444468435"/>
                  </a:ext>
                </a:extLst>
              </a:tr>
            </a:tbl>
          </a:graphicData>
        </a:graphic>
      </p:graphicFrame>
      <p:sp>
        <p:nvSpPr>
          <p:cNvPr id="111662" name="Slide Number Placeholder 1"/>
          <p:cNvSpPr>
            <a:spLocks noGrp="1"/>
          </p:cNvSpPr>
          <p:nvPr>
            <p:ph type="sldNum" sz="quarter" idx="4294967295"/>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r"/>
            <a:fld id="{9A0DB2DC-4C9A-4742-B13C-FB6460FD3503}" type="slidenum">
              <a:rPr lang="zh-CN" altLang="en-US" sz="1050" dirty="0"/>
              <a:pPr algn="r"/>
              <a:t>50</a:t>
            </a:fld>
            <a:endParaRPr lang="zh-CN" altLang="en-US" sz="1050" dirty="0"/>
          </a:p>
        </p:txBody>
      </p:sp>
      <p:grpSp>
        <p:nvGrpSpPr>
          <p:cNvPr id="6" name="组合 109"/>
          <p:cNvGrpSpPr/>
          <p:nvPr/>
        </p:nvGrpSpPr>
        <p:grpSpPr>
          <a:xfrm>
            <a:off x="489223" y="44624"/>
            <a:ext cx="4514825" cy="684413"/>
            <a:chOff x="956926" y="4567095"/>
            <a:chExt cx="4514825" cy="684413"/>
          </a:xfrm>
        </p:grpSpPr>
        <p:sp>
          <p:nvSpPr>
            <p:cNvPr id="7" name="Freeform 5"/>
            <p:cNvSpPr>
              <a:spLocks/>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b="1" dirty="0">
                <a:ea typeface="微软雅黑" pitchFamily="34" charset="-122"/>
              </a:endParaRPr>
            </a:p>
          </p:txBody>
        </p:sp>
        <p:pic>
          <p:nvPicPr>
            <p:cNvPr id="8" name="图片 7" descr="u=714968970,2342735455&amp;fm=27&amp;gp=0.jpg"/>
            <p:cNvPicPr/>
            <p:nvPr/>
          </p:nvPicPr>
          <p:blipFill>
            <a:blip r:embed="rId2"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9" name="TextBox 6"/>
            <p:cNvSpPr txBox="1">
              <a:spLocks noChangeArrowheads="1"/>
            </p:cNvSpPr>
            <p:nvPr/>
          </p:nvSpPr>
          <p:spPr bwMode="auto">
            <a:xfrm>
              <a:off x="1151271" y="4567095"/>
              <a:ext cx="432048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4.3 </a:t>
              </a:r>
              <a:r>
                <a:rPr lang="zh-CN" altLang="en-US" sz="3600" b="1" dirty="0">
                  <a:latin typeface="Times New Roman" pitchFamily="18" charset="0"/>
                  <a:ea typeface="黑体" pitchFamily="49" charset="-122"/>
                </a:rPr>
                <a:t>正则表达式 </a:t>
              </a:r>
            </a:p>
          </p:txBody>
        </p:sp>
      </p:grpSp>
      <p:sp>
        <p:nvSpPr>
          <p:cNvPr id="10" name="文本框 9"/>
          <p:cNvSpPr txBox="1"/>
          <p:nvPr/>
        </p:nvSpPr>
        <p:spPr>
          <a:xfrm>
            <a:off x="323528" y="908720"/>
            <a:ext cx="5652628" cy="523220"/>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800" b="1" dirty="0">
                <a:latin typeface="Times New Roman" panose="02020603050405020304" pitchFamily="18" charset="0"/>
                <a:ea typeface="仿宋" panose="02010609060101010101" pitchFamily="49" charset="-122"/>
              </a:rPr>
              <a:t>4.3.1 </a:t>
            </a:r>
            <a:r>
              <a:rPr lang="zh-CN" altLang="en-US" sz="2800" b="1" dirty="0">
                <a:latin typeface="Times New Roman" panose="02020603050405020304" pitchFamily="18" charset="0"/>
                <a:ea typeface="仿宋" panose="02010609060101010101" pitchFamily="49" charset="-122"/>
              </a:rPr>
              <a:t>正则表达式语法</a:t>
            </a:r>
            <a:endParaRPr lang="en-US" altLang="zh-CN" sz="2800" b="1" dirty="0">
              <a:ea typeface="仿宋" panose="02010609060101010101" pitchFamily="49" charset="-122"/>
            </a:endParaRPr>
          </a:p>
        </p:txBody>
      </p:sp>
      <p:sp>
        <p:nvSpPr>
          <p:cNvPr id="3" name="文本框 2">
            <a:extLst>
              <a:ext uri="{FF2B5EF4-FFF2-40B4-BE49-F238E27FC236}">
                <a16:creationId xmlns:a16="http://schemas.microsoft.com/office/drawing/2014/main" id="{540D281D-75BB-4529-994C-21E874FB3FA3}"/>
              </a:ext>
            </a:extLst>
          </p:cNvPr>
          <p:cNvSpPr txBox="1"/>
          <p:nvPr/>
        </p:nvSpPr>
        <p:spPr>
          <a:xfrm>
            <a:off x="678822" y="5763552"/>
            <a:ext cx="7211144" cy="830997"/>
          </a:xfrm>
          <a:prstGeom prst="rect">
            <a:avLst/>
          </a:prstGeom>
          <a:noFill/>
        </p:spPr>
        <p:txBody>
          <a:bodyPr wrap="square" rtlCol="0">
            <a:spAutoFit/>
          </a:bodyPr>
          <a:lstStyle/>
          <a:p>
            <a:pPr algn="l"/>
            <a:r>
              <a:rPr lang="zh-CN" altLang="en-US" sz="1600" b="1" i="0" dirty="0">
                <a:solidFill>
                  <a:srgbClr val="F33B45"/>
                </a:solidFill>
                <a:effectLst/>
                <a:latin typeface="-apple-system"/>
              </a:rPr>
              <a:t>正则表达式中的小括号</a:t>
            </a:r>
            <a:r>
              <a:rPr lang="en-US" altLang="zh-CN" sz="1600" b="1" i="0" dirty="0">
                <a:solidFill>
                  <a:srgbClr val="F33B45"/>
                </a:solidFill>
                <a:effectLst/>
                <a:latin typeface="-apple-system"/>
              </a:rPr>
              <a:t>"()"</a:t>
            </a:r>
            <a:r>
              <a:rPr lang="zh-CN" altLang="en-US" sz="1600" b="1" i="0" dirty="0">
                <a:solidFill>
                  <a:srgbClr val="F33B45"/>
                </a:solidFill>
                <a:effectLst/>
                <a:latin typeface="-apple-system"/>
              </a:rPr>
              <a:t>。是代表分组的意思。 如果再其后面出现</a:t>
            </a:r>
            <a:r>
              <a:rPr lang="en-US" altLang="zh-CN" sz="1600" b="1" i="0" dirty="0">
                <a:solidFill>
                  <a:srgbClr val="F33B45"/>
                </a:solidFill>
                <a:effectLst/>
                <a:latin typeface="-apple-system"/>
              </a:rPr>
              <a:t>\1</a:t>
            </a:r>
            <a:r>
              <a:rPr lang="zh-CN" altLang="en-US" sz="1600" b="1" i="0" dirty="0">
                <a:solidFill>
                  <a:srgbClr val="F33B45"/>
                </a:solidFill>
                <a:effectLst/>
                <a:latin typeface="-apple-system"/>
              </a:rPr>
              <a:t>则是代表与第一个小括号中要匹配的内容相同。</a:t>
            </a:r>
            <a:endParaRPr lang="zh-CN" altLang="en-US" sz="1600" b="0" i="0" dirty="0">
              <a:solidFill>
                <a:srgbClr val="4D4D4D"/>
              </a:solidFill>
              <a:effectLst/>
              <a:latin typeface="-apple-system"/>
            </a:endParaRPr>
          </a:p>
          <a:p>
            <a:endParaRPr lang="zh-CN" altLang="en-US" sz="1600" dirty="0"/>
          </a:p>
        </p:txBody>
      </p:sp>
    </p:spTree>
    <p:extLst>
      <p:ext uri="{BB962C8B-B14F-4D97-AF65-F5344CB8AC3E}">
        <p14:creationId xmlns:p14="http://schemas.microsoft.com/office/powerpoint/2010/main" val="3072587794"/>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fld id="{6EA7BA5E-4115-4796-A8C9-4698036AB88B}" type="slidenum">
              <a:rPr lang="zh-CN" altLang="en-US" smtClean="0"/>
              <a:pPr>
                <a:defRPr/>
              </a:pPr>
              <a:t>51</a:t>
            </a:fld>
            <a:endParaRPr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2068551988"/>
              </p:ext>
            </p:extLst>
          </p:nvPr>
        </p:nvGraphicFramePr>
        <p:xfrm>
          <a:off x="1332098" y="1528133"/>
          <a:ext cx="7354701" cy="3599237"/>
        </p:xfrm>
        <a:graphic>
          <a:graphicData uri="http://schemas.openxmlformats.org/drawingml/2006/table">
            <a:tbl>
              <a:tblPr/>
              <a:tblGrid>
                <a:gridCol w="791630">
                  <a:extLst>
                    <a:ext uri="{9D8B030D-6E8A-4147-A177-3AD203B41FA5}">
                      <a16:colId xmlns:a16="http://schemas.microsoft.com/office/drawing/2014/main" val="2228377257"/>
                    </a:ext>
                  </a:extLst>
                </a:gridCol>
                <a:gridCol w="6563071">
                  <a:extLst>
                    <a:ext uri="{9D8B030D-6E8A-4147-A177-3AD203B41FA5}">
                      <a16:colId xmlns:a16="http://schemas.microsoft.com/office/drawing/2014/main" val="3252134027"/>
                    </a:ext>
                  </a:extLst>
                </a:gridCol>
              </a:tblGrid>
              <a:tr h="287991">
                <a:tc>
                  <a:txBody>
                    <a:bodyPr/>
                    <a:lstStyle/>
                    <a:p>
                      <a:pPr>
                        <a:lnSpc>
                          <a:spcPts val="1680"/>
                        </a:lnSpc>
                      </a:pPr>
                      <a:r>
                        <a:rPr lang="zh-CN" altLang="en-US" sz="1400" b="1" dirty="0" smtClean="0">
                          <a:solidFill>
                            <a:srgbClr val="FF0000"/>
                          </a:solidFill>
                        </a:rPr>
                        <a:t>元字符</a:t>
                      </a:r>
                      <a:endParaRPr lang="zh-CN" altLang="en-US" sz="1400" b="1" dirty="0">
                        <a:solidFill>
                          <a:srgbClr val="FF0000"/>
                        </a:solidFill>
                      </a:endParaRPr>
                    </a:p>
                  </a:txBody>
                  <a:tcPr marL="71998" marR="71998" marT="35999" marB="35999" anchor="ctr">
                    <a:lnL>
                      <a:noFill/>
                    </a:lnL>
                    <a:lnR>
                      <a:noFill/>
                    </a:lnR>
                    <a:lnT>
                      <a:noFill/>
                    </a:lnT>
                    <a:lnB>
                      <a:noFill/>
                    </a:lnB>
                  </a:tcPr>
                </a:tc>
                <a:tc>
                  <a:txBody>
                    <a:bodyPr/>
                    <a:lstStyle/>
                    <a:p>
                      <a:pPr>
                        <a:lnSpc>
                          <a:spcPts val="1680"/>
                        </a:lnSpc>
                      </a:pPr>
                      <a:r>
                        <a:rPr lang="zh-CN" altLang="en-US" sz="1400" b="1" dirty="0">
                          <a:solidFill>
                            <a:srgbClr val="FF0000"/>
                          </a:solidFill>
                        </a:rPr>
                        <a:t>含义</a:t>
                      </a:r>
                    </a:p>
                  </a:txBody>
                  <a:tcPr marL="71998" marR="71998" marT="35999" marB="35999" anchor="ctr">
                    <a:lnL>
                      <a:noFill/>
                    </a:lnL>
                    <a:lnR>
                      <a:noFill/>
                    </a:lnR>
                    <a:lnT>
                      <a:noFill/>
                    </a:lnT>
                    <a:lnB>
                      <a:noFill/>
                    </a:lnB>
                  </a:tcPr>
                </a:tc>
                <a:extLst>
                  <a:ext uri="{0D108BD9-81ED-4DB2-BD59-A6C34878D82A}">
                    <a16:rowId xmlns:a16="http://schemas.microsoft.com/office/drawing/2014/main" val="3927855554"/>
                  </a:ext>
                </a:extLst>
              </a:tr>
              <a:tr h="244724">
                <a:tc>
                  <a:txBody>
                    <a:bodyPr/>
                    <a:lstStyle/>
                    <a:p>
                      <a:pPr algn="ctr">
                        <a:lnSpc>
                          <a:spcPts val="1680"/>
                        </a:lnSpc>
                      </a:pPr>
                      <a:r>
                        <a:rPr lang="en-US" sz="1400" dirty="0" smtClean="0">
                          <a:solidFill>
                            <a:srgbClr val="FF0000"/>
                          </a:solidFill>
                        </a:rPr>
                        <a:t>\A</a:t>
                      </a:r>
                      <a:endParaRPr lang="en-US" sz="1400" dirty="0">
                        <a:solidFill>
                          <a:srgbClr val="FF0000"/>
                        </a:solidFill>
                      </a:endParaRPr>
                    </a:p>
                  </a:txBody>
                  <a:tcPr marL="71998" marR="71998" marT="35999" marB="35999" anchor="ctr">
                    <a:lnL>
                      <a:noFill/>
                    </a:lnL>
                    <a:lnR>
                      <a:noFill/>
                    </a:lnR>
                    <a:lnT>
                      <a:noFill/>
                    </a:lnT>
                    <a:lnB>
                      <a:noFill/>
                    </a:lnB>
                  </a:tcPr>
                </a:tc>
                <a:tc>
                  <a:txBody>
                    <a:bodyPr/>
                    <a:lstStyle/>
                    <a:p>
                      <a:pPr>
                        <a:lnSpc>
                          <a:spcPts val="1680"/>
                        </a:lnSpc>
                      </a:pPr>
                      <a:r>
                        <a:rPr lang="zh-CN" altLang="en-US" sz="1400" dirty="0" smtClean="0">
                          <a:solidFill>
                            <a:srgbClr val="FF0000"/>
                          </a:solidFill>
                        </a:rPr>
                        <a:t>如果指定的字符位于字符串的开头，则返回匹配</a:t>
                      </a:r>
                      <a:endParaRPr lang="zh-CN" altLang="en-US" sz="1400" dirty="0">
                        <a:solidFill>
                          <a:srgbClr val="FF0000"/>
                        </a:solidFill>
                      </a:endParaRPr>
                    </a:p>
                  </a:txBody>
                  <a:tcPr marL="71998" marR="71998" marT="35999" marB="35999" anchor="ctr">
                    <a:lnL>
                      <a:noFill/>
                    </a:lnL>
                    <a:lnR>
                      <a:noFill/>
                    </a:lnR>
                    <a:lnT>
                      <a:noFill/>
                    </a:lnT>
                    <a:lnB>
                      <a:noFill/>
                    </a:lnB>
                  </a:tcPr>
                </a:tc>
                <a:extLst>
                  <a:ext uri="{0D108BD9-81ED-4DB2-BD59-A6C34878D82A}">
                    <a16:rowId xmlns:a16="http://schemas.microsoft.com/office/drawing/2014/main" val="1716065950"/>
                  </a:ext>
                </a:extLst>
              </a:tr>
              <a:tr h="251906">
                <a:tc>
                  <a:txBody>
                    <a:bodyPr/>
                    <a:lstStyle/>
                    <a:p>
                      <a:pPr algn="ctr">
                        <a:lnSpc>
                          <a:spcPts val="1680"/>
                        </a:lnSpc>
                      </a:pPr>
                      <a:r>
                        <a:rPr lang="en-US" sz="1400"/>
                        <a:t>\b</a:t>
                      </a:r>
                    </a:p>
                  </a:txBody>
                  <a:tcPr marL="71998" marR="71998" marT="35999" marB="35999" anchor="ctr">
                    <a:lnL>
                      <a:noFill/>
                    </a:lnL>
                    <a:lnR>
                      <a:noFill/>
                    </a:lnR>
                    <a:lnT>
                      <a:noFill/>
                    </a:lnT>
                    <a:lnB>
                      <a:noFill/>
                    </a:lnB>
                  </a:tcPr>
                </a:tc>
                <a:tc>
                  <a:txBody>
                    <a:bodyPr/>
                    <a:lstStyle/>
                    <a:p>
                      <a:pPr>
                        <a:lnSpc>
                          <a:spcPts val="1680"/>
                        </a:lnSpc>
                      </a:pPr>
                      <a:r>
                        <a:rPr lang="zh-CN" altLang="en-US" sz="1400" dirty="0"/>
                        <a:t>返回指定字符位于单词的开头或末尾的匹配项</a:t>
                      </a:r>
                    </a:p>
                  </a:txBody>
                  <a:tcPr marL="71998" marR="71998" marT="35999" marB="35999" anchor="ctr">
                    <a:lnL>
                      <a:noFill/>
                    </a:lnL>
                    <a:lnR>
                      <a:noFill/>
                    </a:lnR>
                    <a:lnT>
                      <a:noFill/>
                    </a:lnT>
                    <a:lnB>
                      <a:noFill/>
                    </a:lnB>
                  </a:tcPr>
                </a:tc>
                <a:extLst>
                  <a:ext uri="{0D108BD9-81ED-4DB2-BD59-A6C34878D82A}">
                    <a16:rowId xmlns:a16="http://schemas.microsoft.com/office/drawing/2014/main" val="2686036411"/>
                  </a:ext>
                </a:extLst>
              </a:tr>
              <a:tr h="115072">
                <a:tc>
                  <a:txBody>
                    <a:bodyPr/>
                    <a:lstStyle/>
                    <a:p>
                      <a:pPr algn="ctr">
                        <a:lnSpc>
                          <a:spcPts val="1680"/>
                        </a:lnSpc>
                      </a:pPr>
                      <a:r>
                        <a:rPr lang="en-US" sz="1400" dirty="0"/>
                        <a:t>\B</a:t>
                      </a:r>
                    </a:p>
                  </a:txBody>
                  <a:tcPr marL="71998" marR="71998" marT="35999" marB="35999" anchor="ctr">
                    <a:lnL>
                      <a:noFill/>
                    </a:lnL>
                    <a:lnR>
                      <a:noFill/>
                    </a:lnR>
                    <a:lnT>
                      <a:noFill/>
                    </a:lnT>
                    <a:lnB>
                      <a:noFill/>
                    </a:lnB>
                  </a:tcPr>
                </a:tc>
                <a:tc>
                  <a:txBody>
                    <a:bodyPr/>
                    <a:lstStyle/>
                    <a:p>
                      <a:pPr>
                        <a:lnSpc>
                          <a:spcPts val="1680"/>
                        </a:lnSpc>
                      </a:pPr>
                      <a:r>
                        <a:rPr lang="zh-CN" altLang="en-US" sz="1400" dirty="0"/>
                        <a:t>返回指定字符存在的匹配项，但不在单词的开头或结尾处</a:t>
                      </a:r>
                    </a:p>
                  </a:txBody>
                  <a:tcPr marL="71998" marR="71998" marT="35999" marB="35999" anchor="ctr">
                    <a:lnL>
                      <a:noFill/>
                    </a:lnL>
                    <a:lnR>
                      <a:noFill/>
                    </a:lnR>
                    <a:lnT>
                      <a:noFill/>
                    </a:lnT>
                    <a:lnB>
                      <a:noFill/>
                    </a:lnB>
                  </a:tcPr>
                </a:tc>
                <a:extLst>
                  <a:ext uri="{0D108BD9-81ED-4DB2-BD59-A6C34878D82A}">
                    <a16:rowId xmlns:a16="http://schemas.microsoft.com/office/drawing/2014/main" val="1238554557"/>
                  </a:ext>
                </a:extLst>
              </a:tr>
              <a:tr h="266270">
                <a:tc>
                  <a:txBody>
                    <a:bodyPr/>
                    <a:lstStyle/>
                    <a:p>
                      <a:pPr algn="ctr">
                        <a:lnSpc>
                          <a:spcPts val="1680"/>
                        </a:lnSpc>
                      </a:pPr>
                      <a:r>
                        <a:rPr lang="en-US" sz="1400"/>
                        <a:t>\d</a:t>
                      </a:r>
                    </a:p>
                  </a:txBody>
                  <a:tcPr marL="71998" marR="71998" marT="35999" marB="35999" anchor="ctr">
                    <a:lnL>
                      <a:noFill/>
                    </a:lnL>
                    <a:lnR>
                      <a:noFill/>
                    </a:lnR>
                    <a:lnT>
                      <a:noFill/>
                    </a:lnT>
                    <a:lnB>
                      <a:noFill/>
                    </a:lnB>
                  </a:tcPr>
                </a:tc>
                <a:tc>
                  <a:txBody>
                    <a:bodyPr/>
                    <a:lstStyle/>
                    <a:p>
                      <a:pPr>
                        <a:lnSpc>
                          <a:spcPts val="1680"/>
                        </a:lnSpc>
                      </a:pPr>
                      <a:r>
                        <a:rPr lang="zh-CN" altLang="en-US" sz="1400" dirty="0"/>
                        <a:t>返回字符串包含数字的匹配项（数字 </a:t>
                      </a:r>
                      <a:r>
                        <a:rPr lang="en-US" altLang="zh-CN" sz="1400" dirty="0"/>
                        <a:t>0-9</a:t>
                      </a:r>
                      <a:r>
                        <a:rPr lang="zh-CN" altLang="en-US" sz="1400" dirty="0"/>
                        <a:t>）</a:t>
                      </a:r>
                    </a:p>
                  </a:txBody>
                  <a:tcPr marL="71998" marR="71998" marT="35999" marB="35999" anchor="ctr">
                    <a:lnL>
                      <a:noFill/>
                    </a:lnL>
                    <a:lnR>
                      <a:noFill/>
                    </a:lnR>
                    <a:lnT>
                      <a:noFill/>
                    </a:lnT>
                    <a:lnB>
                      <a:noFill/>
                    </a:lnB>
                  </a:tcPr>
                </a:tc>
                <a:extLst>
                  <a:ext uri="{0D108BD9-81ED-4DB2-BD59-A6C34878D82A}">
                    <a16:rowId xmlns:a16="http://schemas.microsoft.com/office/drawing/2014/main" val="3260413097"/>
                  </a:ext>
                </a:extLst>
              </a:tr>
              <a:tr h="287991">
                <a:tc>
                  <a:txBody>
                    <a:bodyPr/>
                    <a:lstStyle/>
                    <a:p>
                      <a:pPr algn="ctr">
                        <a:lnSpc>
                          <a:spcPts val="1680"/>
                        </a:lnSpc>
                      </a:pPr>
                      <a:r>
                        <a:rPr lang="en-US" sz="1400"/>
                        <a:t>\D</a:t>
                      </a:r>
                    </a:p>
                  </a:txBody>
                  <a:tcPr marL="71998" marR="71998" marT="35999" marB="35999" anchor="ctr">
                    <a:lnL>
                      <a:noFill/>
                    </a:lnL>
                    <a:lnR>
                      <a:noFill/>
                    </a:lnR>
                    <a:lnT>
                      <a:noFill/>
                    </a:lnT>
                    <a:lnB>
                      <a:noFill/>
                    </a:lnB>
                  </a:tcPr>
                </a:tc>
                <a:tc>
                  <a:txBody>
                    <a:bodyPr/>
                    <a:lstStyle/>
                    <a:p>
                      <a:pPr>
                        <a:lnSpc>
                          <a:spcPts val="1680"/>
                        </a:lnSpc>
                      </a:pPr>
                      <a:r>
                        <a:rPr lang="zh-CN" altLang="en-US" sz="1400"/>
                        <a:t>返回字符串不包含数字的匹配项</a:t>
                      </a:r>
                    </a:p>
                  </a:txBody>
                  <a:tcPr marL="71998" marR="71998" marT="35999" marB="35999" anchor="ctr">
                    <a:lnL>
                      <a:noFill/>
                    </a:lnL>
                    <a:lnR>
                      <a:noFill/>
                    </a:lnR>
                    <a:lnT>
                      <a:noFill/>
                    </a:lnT>
                    <a:lnB>
                      <a:noFill/>
                    </a:lnB>
                  </a:tcPr>
                </a:tc>
                <a:extLst>
                  <a:ext uri="{0D108BD9-81ED-4DB2-BD59-A6C34878D82A}">
                    <a16:rowId xmlns:a16="http://schemas.microsoft.com/office/drawing/2014/main" val="3059142786"/>
                  </a:ext>
                </a:extLst>
              </a:tr>
              <a:tr h="287991">
                <a:tc>
                  <a:txBody>
                    <a:bodyPr/>
                    <a:lstStyle/>
                    <a:p>
                      <a:pPr algn="ctr">
                        <a:lnSpc>
                          <a:spcPts val="1680"/>
                        </a:lnSpc>
                      </a:pPr>
                      <a:r>
                        <a:rPr lang="en-US" sz="1400"/>
                        <a:t>\s</a:t>
                      </a:r>
                    </a:p>
                  </a:txBody>
                  <a:tcPr marL="71998" marR="71998" marT="35999" marB="35999" anchor="ctr">
                    <a:lnL>
                      <a:noFill/>
                    </a:lnL>
                    <a:lnR>
                      <a:noFill/>
                    </a:lnR>
                    <a:lnT>
                      <a:noFill/>
                    </a:lnT>
                    <a:lnB>
                      <a:noFill/>
                    </a:lnB>
                  </a:tcPr>
                </a:tc>
                <a:tc>
                  <a:txBody>
                    <a:bodyPr/>
                    <a:lstStyle/>
                    <a:p>
                      <a:pPr marL="0" indent="0" algn="l">
                        <a:buNone/>
                      </a:pPr>
                      <a:r>
                        <a:rPr lang="zh-CN" altLang="en-US" sz="1400" b="0" u="none" dirty="0" smtClean="0">
                          <a:latin typeface="宋体" panose="02010600030101010101" pitchFamily="2" charset="-122"/>
                          <a:ea typeface="+mn-ea"/>
                          <a:cs typeface="宋体" panose="02010600030101010101" pitchFamily="2" charset="-122"/>
                        </a:rPr>
                        <a:t>匹配任何空白字符，包括空格、制表符、换页符，与 </a:t>
                      </a:r>
                      <a:r>
                        <a:rPr lang="en-US" altLang="zh-CN" sz="1400" b="0" u="none" dirty="0" smtClean="0">
                          <a:latin typeface="宋体" panose="02010600030101010101" pitchFamily="2" charset="-122"/>
                          <a:ea typeface="+mn-ea"/>
                          <a:cs typeface="宋体" panose="02010600030101010101" pitchFamily="2" charset="-122"/>
                        </a:rPr>
                        <a:t>[ \f\n\r\t\v] </a:t>
                      </a:r>
                      <a:r>
                        <a:rPr lang="zh-CN" altLang="en-US" sz="1400" b="0" u="none" dirty="0" smtClean="0">
                          <a:latin typeface="宋体" panose="02010600030101010101" pitchFamily="2" charset="-122"/>
                          <a:ea typeface="+mn-ea"/>
                          <a:cs typeface="宋体" panose="02010600030101010101" pitchFamily="2" charset="-122"/>
                        </a:rPr>
                        <a:t>等效</a:t>
                      </a:r>
                      <a:endParaRPr lang="zh-CN" altLang="en-US" sz="1400" b="0" u="none" dirty="0">
                        <a:latin typeface="宋体" panose="02010600030101010101" pitchFamily="2" charset="-122"/>
                        <a:ea typeface="+mn-ea"/>
                        <a:cs typeface="宋体" panose="02010600030101010101" pitchFamily="2" charset="-122"/>
                      </a:endParaRPr>
                    </a:p>
                  </a:txBody>
                  <a:tcPr marL="71998" marR="71998" marT="35999" marB="35999" anchor="ctr">
                    <a:lnL>
                      <a:noFill/>
                    </a:lnL>
                    <a:lnR>
                      <a:noFill/>
                    </a:lnR>
                    <a:lnT>
                      <a:noFill/>
                    </a:lnT>
                    <a:lnB>
                      <a:noFill/>
                    </a:lnB>
                  </a:tcPr>
                </a:tc>
                <a:extLst>
                  <a:ext uri="{0D108BD9-81ED-4DB2-BD59-A6C34878D82A}">
                    <a16:rowId xmlns:a16="http://schemas.microsoft.com/office/drawing/2014/main" val="313308598"/>
                  </a:ext>
                </a:extLst>
              </a:tr>
              <a:tr h="287991">
                <a:tc>
                  <a:txBody>
                    <a:bodyPr/>
                    <a:lstStyle/>
                    <a:p>
                      <a:pPr algn="ctr">
                        <a:lnSpc>
                          <a:spcPts val="1680"/>
                        </a:lnSpc>
                      </a:pPr>
                      <a:r>
                        <a:rPr lang="en-US" sz="1400"/>
                        <a:t>\S</a:t>
                      </a:r>
                    </a:p>
                  </a:txBody>
                  <a:tcPr marL="71998" marR="71998" marT="35999" marB="35999" anchor="ctr">
                    <a:lnL>
                      <a:noFill/>
                    </a:lnL>
                    <a:lnR>
                      <a:noFill/>
                    </a:lnR>
                    <a:lnT>
                      <a:noFill/>
                    </a:lnT>
                    <a:lnB>
                      <a:noFill/>
                    </a:lnB>
                  </a:tcPr>
                </a:tc>
                <a:tc>
                  <a:txBody>
                    <a:bodyPr/>
                    <a:lstStyle/>
                    <a:p>
                      <a:pPr marL="0" marR="0" lvl="0" indent="0" algn="l" defTabSz="914400" rtl="0" eaLnBrk="1" fontAlgn="auto" latinLnBrk="0" hangingPunct="1">
                        <a:lnSpc>
                          <a:spcPts val="1680"/>
                        </a:lnSpc>
                        <a:spcBef>
                          <a:spcPts val="0"/>
                        </a:spcBef>
                        <a:spcAft>
                          <a:spcPts val="0"/>
                        </a:spcAft>
                        <a:buClrTx/>
                        <a:buSzTx/>
                        <a:buFontTx/>
                        <a:buNone/>
                        <a:tabLst/>
                        <a:defRPr/>
                      </a:pPr>
                      <a:r>
                        <a:rPr lang="zh-CN" altLang="en-US" sz="1400" dirty="0" smtClean="0"/>
                        <a:t>返回字符串不包含空白字符的匹配项</a:t>
                      </a:r>
                      <a:r>
                        <a:rPr lang="zh-CN" altLang="en-US" sz="1400" b="0" u="none" dirty="0" smtClean="0">
                          <a:latin typeface="宋体" panose="02010600030101010101" pitchFamily="2" charset="-122"/>
                          <a:ea typeface="+mn-ea"/>
                          <a:cs typeface="宋体" panose="02010600030101010101" pitchFamily="2" charset="-122"/>
                        </a:rPr>
                        <a:t>，与</a:t>
                      </a:r>
                      <a:r>
                        <a:rPr lang="en-US" altLang="zh-CN" sz="1400" b="0" u="none" dirty="0" smtClean="0">
                          <a:latin typeface="宋体" panose="02010600030101010101" pitchFamily="2" charset="-122"/>
                          <a:ea typeface="+mn-ea"/>
                          <a:cs typeface="宋体" panose="02010600030101010101" pitchFamily="2" charset="-122"/>
                        </a:rPr>
                        <a:t>\s</a:t>
                      </a:r>
                      <a:r>
                        <a:rPr lang="zh-CN" altLang="en-US" sz="1400" b="0" u="none" dirty="0" smtClean="0">
                          <a:latin typeface="宋体" panose="02010600030101010101" pitchFamily="2" charset="-122"/>
                          <a:ea typeface="+mn-ea"/>
                          <a:cs typeface="宋体" panose="02010600030101010101" pitchFamily="2" charset="-122"/>
                        </a:rPr>
                        <a:t>含义相反</a:t>
                      </a:r>
                    </a:p>
                  </a:txBody>
                  <a:tcPr marL="71998" marR="71998" marT="35999" marB="35999" anchor="ctr">
                    <a:lnL>
                      <a:noFill/>
                    </a:lnL>
                    <a:lnR>
                      <a:noFill/>
                    </a:lnR>
                    <a:lnT>
                      <a:noFill/>
                    </a:lnT>
                    <a:lnB>
                      <a:noFill/>
                    </a:lnB>
                  </a:tcPr>
                </a:tc>
                <a:extLst>
                  <a:ext uri="{0D108BD9-81ED-4DB2-BD59-A6C34878D82A}">
                    <a16:rowId xmlns:a16="http://schemas.microsoft.com/office/drawing/2014/main" val="871177920"/>
                  </a:ext>
                </a:extLst>
              </a:tr>
              <a:tr h="417591">
                <a:tc>
                  <a:txBody>
                    <a:bodyPr/>
                    <a:lstStyle/>
                    <a:p>
                      <a:pPr algn="ctr">
                        <a:lnSpc>
                          <a:spcPts val="1680"/>
                        </a:lnSpc>
                      </a:pPr>
                      <a:r>
                        <a:rPr lang="en-US" sz="1400" dirty="0"/>
                        <a:t>\w</a:t>
                      </a:r>
                    </a:p>
                  </a:txBody>
                  <a:tcPr marL="71998" marR="71998" marT="35999" marB="35999" anchor="ctr">
                    <a:lnL>
                      <a:noFill/>
                    </a:lnL>
                    <a:lnR>
                      <a:noFill/>
                    </a:lnR>
                    <a:lnT>
                      <a:noFill/>
                    </a:lnT>
                    <a:lnB>
                      <a:noFill/>
                    </a:lnB>
                  </a:tcPr>
                </a:tc>
                <a:tc>
                  <a:txBody>
                    <a:bodyPr/>
                    <a:lstStyle/>
                    <a:p>
                      <a:pPr>
                        <a:lnSpc>
                          <a:spcPts val="1680"/>
                        </a:lnSpc>
                      </a:pPr>
                      <a:r>
                        <a:rPr lang="zh-CN" altLang="en-US" sz="1400" dirty="0"/>
                        <a:t>返回一个匹配项，其中字符串包含任何单词字符（从 </a:t>
                      </a:r>
                      <a:r>
                        <a:rPr lang="en-US" altLang="zh-CN" sz="1400" dirty="0"/>
                        <a:t>a </a:t>
                      </a:r>
                      <a:r>
                        <a:rPr lang="zh-CN" altLang="en-US" sz="1400" dirty="0"/>
                        <a:t>到 </a:t>
                      </a:r>
                      <a:r>
                        <a:rPr lang="en-US" altLang="zh-CN" sz="1400" dirty="0"/>
                        <a:t>Z </a:t>
                      </a:r>
                      <a:r>
                        <a:rPr lang="zh-CN" altLang="en-US" sz="1400" dirty="0"/>
                        <a:t>的字符，从 </a:t>
                      </a:r>
                      <a:r>
                        <a:rPr lang="en-US" altLang="zh-CN" sz="1400" dirty="0"/>
                        <a:t>0 </a:t>
                      </a:r>
                      <a:r>
                        <a:rPr lang="zh-CN" altLang="en-US" sz="1400" dirty="0"/>
                        <a:t>到 </a:t>
                      </a:r>
                      <a:r>
                        <a:rPr lang="en-US" altLang="zh-CN" sz="1400" dirty="0"/>
                        <a:t>9 </a:t>
                      </a:r>
                      <a:r>
                        <a:rPr lang="zh-CN" altLang="en-US" sz="1400" dirty="0"/>
                        <a:t>的数字和下划线 </a:t>
                      </a:r>
                      <a:r>
                        <a:rPr lang="en-US" altLang="zh-CN" sz="1400" dirty="0"/>
                        <a:t>_ </a:t>
                      </a:r>
                      <a:r>
                        <a:rPr lang="zh-CN" altLang="en-US" sz="1400" dirty="0"/>
                        <a:t>字符）</a:t>
                      </a:r>
                    </a:p>
                  </a:txBody>
                  <a:tcPr marL="71998" marR="71998" marT="35999" marB="35999" anchor="ctr">
                    <a:lnL>
                      <a:noFill/>
                    </a:lnL>
                    <a:lnR>
                      <a:noFill/>
                    </a:lnR>
                    <a:lnT>
                      <a:noFill/>
                    </a:lnT>
                    <a:lnB>
                      <a:noFill/>
                    </a:lnB>
                  </a:tcPr>
                </a:tc>
                <a:extLst>
                  <a:ext uri="{0D108BD9-81ED-4DB2-BD59-A6C34878D82A}">
                    <a16:rowId xmlns:a16="http://schemas.microsoft.com/office/drawing/2014/main" val="2946258932"/>
                  </a:ext>
                </a:extLst>
              </a:tr>
              <a:tr h="212302">
                <a:tc>
                  <a:txBody>
                    <a:bodyPr/>
                    <a:lstStyle/>
                    <a:p>
                      <a:pPr algn="ctr">
                        <a:lnSpc>
                          <a:spcPts val="1680"/>
                        </a:lnSpc>
                      </a:pPr>
                      <a:r>
                        <a:rPr lang="en-US" sz="1400"/>
                        <a:t>\W</a:t>
                      </a:r>
                    </a:p>
                  </a:txBody>
                  <a:tcPr marL="71998" marR="71998" marT="35999" marB="35999" anchor="ctr">
                    <a:lnL>
                      <a:noFill/>
                    </a:lnL>
                    <a:lnR>
                      <a:noFill/>
                    </a:lnR>
                    <a:lnT>
                      <a:noFill/>
                    </a:lnT>
                    <a:lnB>
                      <a:noFill/>
                    </a:lnB>
                  </a:tcPr>
                </a:tc>
                <a:tc>
                  <a:txBody>
                    <a:bodyPr/>
                    <a:lstStyle/>
                    <a:p>
                      <a:pPr>
                        <a:lnSpc>
                          <a:spcPts val="1680"/>
                        </a:lnSpc>
                      </a:pPr>
                      <a:r>
                        <a:rPr lang="zh-CN" altLang="en-US" sz="1400"/>
                        <a:t>返回一个匹配项，其中字符串不包含任何单词字符</a:t>
                      </a:r>
                    </a:p>
                  </a:txBody>
                  <a:tcPr marL="71998" marR="71998" marT="35999" marB="35999" anchor="ctr">
                    <a:lnL>
                      <a:noFill/>
                    </a:lnL>
                    <a:lnR>
                      <a:noFill/>
                    </a:lnR>
                    <a:lnT>
                      <a:noFill/>
                    </a:lnT>
                    <a:lnB>
                      <a:noFill/>
                    </a:lnB>
                  </a:tcPr>
                </a:tc>
                <a:extLst>
                  <a:ext uri="{0D108BD9-81ED-4DB2-BD59-A6C34878D82A}">
                    <a16:rowId xmlns:a16="http://schemas.microsoft.com/office/drawing/2014/main" val="2021556962"/>
                  </a:ext>
                </a:extLst>
              </a:tr>
              <a:tr h="503985">
                <a:tc>
                  <a:txBody>
                    <a:bodyPr/>
                    <a:lstStyle/>
                    <a:p>
                      <a:pPr algn="ctr">
                        <a:lnSpc>
                          <a:spcPts val="1680"/>
                        </a:lnSpc>
                      </a:pPr>
                      <a:r>
                        <a:rPr lang="en-US" sz="1400" dirty="0" smtClean="0">
                          <a:solidFill>
                            <a:srgbClr val="FF0000"/>
                          </a:solidFill>
                        </a:rPr>
                        <a:t>\Z</a:t>
                      </a:r>
                      <a:endParaRPr lang="en-US" sz="1400" dirty="0">
                        <a:solidFill>
                          <a:srgbClr val="FF0000"/>
                        </a:solidFill>
                      </a:endParaRPr>
                    </a:p>
                  </a:txBody>
                  <a:tcPr marL="71998" marR="71998" marT="35999" marB="35999" anchor="ctr">
                    <a:lnL>
                      <a:noFill/>
                    </a:lnL>
                    <a:lnR>
                      <a:noFill/>
                    </a:lnR>
                    <a:lnT>
                      <a:noFill/>
                    </a:lnT>
                    <a:lnB>
                      <a:noFill/>
                    </a:lnB>
                  </a:tcPr>
                </a:tc>
                <a:tc>
                  <a:txBody>
                    <a:bodyPr/>
                    <a:lstStyle/>
                    <a:p>
                      <a:pPr>
                        <a:lnSpc>
                          <a:spcPts val="1680"/>
                        </a:lnSpc>
                      </a:pPr>
                      <a:r>
                        <a:rPr lang="zh-CN" altLang="en-US" sz="1400" dirty="0" smtClean="0">
                          <a:solidFill>
                            <a:srgbClr val="FF0000"/>
                          </a:solidFill>
                        </a:rPr>
                        <a:t>如果指定的字符位于字符串的末尾，则返回匹配项</a:t>
                      </a:r>
                      <a:endParaRPr lang="zh-CN" altLang="en-US" sz="1400" dirty="0">
                        <a:solidFill>
                          <a:srgbClr val="FF0000"/>
                        </a:solidFill>
                      </a:endParaRPr>
                    </a:p>
                  </a:txBody>
                  <a:tcPr marL="71998" marR="71998" marT="35999" marB="35999" anchor="ctr">
                    <a:lnL>
                      <a:noFill/>
                    </a:lnL>
                    <a:lnR>
                      <a:noFill/>
                    </a:lnR>
                    <a:lnT>
                      <a:noFill/>
                    </a:lnT>
                    <a:lnB>
                      <a:noFill/>
                    </a:lnB>
                  </a:tcPr>
                </a:tc>
                <a:extLst>
                  <a:ext uri="{0D108BD9-81ED-4DB2-BD59-A6C34878D82A}">
                    <a16:rowId xmlns:a16="http://schemas.microsoft.com/office/drawing/2014/main" val="4114633026"/>
                  </a:ext>
                </a:extLst>
              </a:tr>
            </a:tbl>
          </a:graphicData>
        </a:graphic>
      </p:graphicFrame>
      <p:sp>
        <p:nvSpPr>
          <p:cNvPr id="6" name="矩形 5"/>
          <p:cNvSpPr/>
          <p:nvPr/>
        </p:nvSpPr>
        <p:spPr>
          <a:xfrm>
            <a:off x="323528" y="1066468"/>
            <a:ext cx="7310014" cy="461665"/>
          </a:xfrm>
          <a:prstGeom prst="rect">
            <a:avLst/>
          </a:prstGeom>
        </p:spPr>
        <p:txBody>
          <a:bodyPr wrap="none">
            <a:spAutoFit/>
          </a:bodyPr>
          <a:lstStyle/>
          <a:p>
            <a:pPr marL="285750" indent="-285750">
              <a:buClr>
                <a:srgbClr val="FF0000"/>
              </a:buClr>
              <a:buFont typeface="Wingdings" panose="05000000000000000000" pitchFamily="2" charset="2"/>
              <a:buChar char="Ø"/>
            </a:pPr>
            <a:r>
              <a:rPr lang="zh-CN" altLang="en-US" sz="2400" b="1" dirty="0" smtClean="0">
                <a:solidFill>
                  <a:srgbClr val="0000FF"/>
                </a:solidFill>
              </a:rPr>
              <a:t>转义字符</a:t>
            </a:r>
            <a:r>
              <a:rPr lang="zh-CN" altLang="en-US" sz="2400" b="1" dirty="0" smtClean="0"/>
              <a:t>：任何</a:t>
            </a:r>
            <a:r>
              <a:rPr lang="zh-CN" altLang="en-US" sz="2400" b="1" dirty="0"/>
              <a:t>正则表达式的转义字符都可以用 </a:t>
            </a:r>
            <a:r>
              <a:rPr lang="en-US" altLang="zh-CN" sz="2400" b="1" dirty="0"/>
              <a:t>\\ </a:t>
            </a:r>
            <a:endParaRPr lang="zh-CN" altLang="en-US" sz="2400" b="1" dirty="0"/>
          </a:p>
        </p:txBody>
      </p:sp>
      <p:sp>
        <p:nvSpPr>
          <p:cNvPr id="7" name="矩形 6"/>
          <p:cNvSpPr/>
          <p:nvPr/>
        </p:nvSpPr>
        <p:spPr>
          <a:xfrm>
            <a:off x="611560" y="5639924"/>
            <a:ext cx="8172400" cy="369332"/>
          </a:xfrm>
          <a:prstGeom prst="rect">
            <a:avLst/>
          </a:prstGeom>
        </p:spPr>
        <p:txBody>
          <a:bodyPr wrap="square">
            <a:spAutoFit/>
          </a:bodyPr>
          <a:lstStyle/>
          <a:p>
            <a:r>
              <a:rPr lang="en-US" altLang="zh-CN" dirty="0">
                <a:solidFill>
                  <a:srgbClr val="FF0000"/>
                </a:solidFill>
              </a:rPr>
              <a:t>\b </a:t>
            </a:r>
            <a:r>
              <a:rPr lang="zh-CN" altLang="en-US" dirty="0">
                <a:solidFill>
                  <a:srgbClr val="FF0000"/>
                </a:solidFill>
              </a:rPr>
              <a:t>本身有退格的含义，使用时要用 </a:t>
            </a:r>
            <a:r>
              <a:rPr lang="en-US" altLang="zh-CN" dirty="0">
                <a:solidFill>
                  <a:srgbClr val="FF0000"/>
                </a:solidFill>
              </a:rPr>
              <a:t>r </a:t>
            </a:r>
            <a:r>
              <a:rPr lang="zh-CN" altLang="en-US" dirty="0">
                <a:solidFill>
                  <a:srgbClr val="FF0000"/>
                </a:solidFill>
              </a:rPr>
              <a:t>开头表示原始字符串，或用 </a:t>
            </a:r>
            <a:r>
              <a:rPr lang="en-US" altLang="zh-CN" dirty="0">
                <a:solidFill>
                  <a:srgbClr val="FF0000"/>
                </a:solidFill>
              </a:rPr>
              <a:t>\\ </a:t>
            </a:r>
            <a:endParaRPr lang="zh-CN" altLang="en-US" dirty="0">
              <a:solidFill>
                <a:srgbClr val="FF0000"/>
              </a:solidFill>
            </a:endParaRPr>
          </a:p>
        </p:txBody>
      </p:sp>
      <p:grpSp>
        <p:nvGrpSpPr>
          <p:cNvPr id="8" name="组合 109"/>
          <p:cNvGrpSpPr/>
          <p:nvPr/>
        </p:nvGrpSpPr>
        <p:grpSpPr>
          <a:xfrm>
            <a:off x="489223" y="44624"/>
            <a:ext cx="4514825" cy="684413"/>
            <a:chOff x="956926" y="4567095"/>
            <a:chExt cx="4514825" cy="684413"/>
          </a:xfrm>
        </p:grpSpPr>
        <p:sp>
          <p:nvSpPr>
            <p:cNvPr id="9" name="Freeform 5"/>
            <p:cNvSpPr>
              <a:spLocks/>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b="1" dirty="0">
                <a:ea typeface="微软雅黑" pitchFamily="34" charset="-122"/>
              </a:endParaRPr>
            </a:p>
          </p:txBody>
        </p:sp>
        <p:pic>
          <p:nvPicPr>
            <p:cNvPr id="10" name="图片 9" descr="u=714968970,2342735455&amp;fm=27&amp;gp=0.jpg"/>
            <p:cNvPicPr/>
            <p:nvPr/>
          </p:nvPicPr>
          <p:blipFill>
            <a:blip r:embed="rId2"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11" name="TextBox 6"/>
            <p:cNvSpPr txBox="1">
              <a:spLocks noChangeArrowheads="1"/>
            </p:cNvSpPr>
            <p:nvPr/>
          </p:nvSpPr>
          <p:spPr bwMode="auto">
            <a:xfrm>
              <a:off x="1151271" y="4567095"/>
              <a:ext cx="432048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4.3 </a:t>
              </a:r>
              <a:r>
                <a:rPr lang="zh-CN" altLang="en-US" sz="3600" b="1" dirty="0">
                  <a:latin typeface="Times New Roman" pitchFamily="18" charset="0"/>
                  <a:ea typeface="黑体" pitchFamily="49" charset="-122"/>
                </a:rPr>
                <a:t>正则表达式 </a:t>
              </a:r>
            </a:p>
          </p:txBody>
        </p:sp>
      </p:grpSp>
      <p:sp>
        <p:nvSpPr>
          <p:cNvPr id="12" name="矩形 11"/>
          <p:cNvSpPr/>
          <p:nvPr/>
        </p:nvSpPr>
        <p:spPr>
          <a:xfrm>
            <a:off x="107504" y="6317550"/>
            <a:ext cx="4166333" cy="276999"/>
          </a:xfrm>
          <a:prstGeom prst="rect">
            <a:avLst/>
          </a:prstGeom>
        </p:spPr>
        <p:txBody>
          <a:bodyPr wrap="none">
            <a:spAutoFit/>
          </a:bodyPr>
          <a:lstStyle/>
          <a:p>
            <a:r>
              <a:rPr lang="zh-CN" altLang="en-US" sz="1200" dirty="0" smtClean="0"/>
              <a:t>此部分资料来自：</a:t>
            </a:r>
            <a:r>
              <a:rPr lang="zh-CN" altLang="en-US" sz="1200" dirty="0" smtClean="0">
                <a:solidFill>
                  <a:srgbClr val="0000FF"/>
                </a:solidFill>
              </a:rPr>
              <a:t>https</a:t>
            </a:r>
            <a:r>
              <a:rPr lang="zh-CN" altLang="en-US" sz="1200" dirty="0">
                <a:solidFill>
                  <a:srgbClr val="0000FF"/>
                </a:solidFill>
              </a:rPr>
              <a:t>://zhuanlan.zhihu.com/p/454850311</a:t>
            </a:r>
          </a:p>
        </p:txBody>
      </p:sp>
    </p:spTree>
    <p:extLst>
      <p:ext uri="{BB962C8B-B14F-4D97-AF65-F5344CB8AC3E}">
        <p14:creationId xmlns:p14="http://schemas.microsoft.com/office/powerpoint/2010/main" val="1729909039"/>
      </p:ext>
    </p:extLst>
  </p:cSld>
  <p:clrMapOvr>
    <a:masterClrMapping/>
  </p:clrMapOvr>
  <p:transition spd="slow" advClick="0">
    <p:pull dir="d"/>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fld id="{6EA7BA5E-4115-4796-A8C9-4698036AB88B}" type="slidenum">
              <a:rPr lang="zh-CN" altLang="en-US" smtClean="0"/>
              <a:pPr>
                <a:defRPr/>
              </a:pPr>
              <a:t>52</a:t>
            </a:fld>
            <a:endParaRPr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4063769937"/>
              </p:ext>
            </p:extLst>
          </p:nvPr>
        </p:nvGraphicFramePr>
        <p:xfrm>
          <a:off x="915888" y="1626873"/>
          <a:ext cx="7343776" cy="4975546"/>
        </p:xfrm>
        <a:graphic>
          <a:graphicData uri="http://schemas.openxmlformats.org/drawingml/2006/table">
            <a:tbl>
              <a:tblPr/>
              <a:tblGrid>
                <a:gridCol w="1351856">
                  <a:extLst>
                    <a:ext uri="{9D8B030D-6E8A-4147-A177-3AD203B41FA5}">
                      <a16:colId xmlns:a16="http://schemas.microsoft.com/office/drawing/2014/main" val="2747755279"/>
                    </a:ext>
                  </a:extLst>
                </a:gridCol>
                <a:gridCol w="5991920">
                  <a:extLst>
                    <a:ext uri="{9D8B030D-6E8A-4147-A177-3AD203B41FA5}">
                      <a16:colId xmlns:a16="http://schemas.microsoft.com/office/drawing/2014/main" val="3430978903"/>
                    </a:ext>
                  </a:extLst>
                </a:gridCol>
              </a:tblGrid>
              <a:tr h="326390">
                <a:tc>
                  <a:txBody>
                    <a:bodyPr/>
                    <a:lstStyle/>
                    <a:p>
                      <a:r>
                        <a:rPr lang="zh-CN" altLang="en-US" sz="1600" b="1" dirty="0" smtClean="0">
                          <a:solidFill>
                            <a:srgbClr val="FF0000"/>
                          </a:solidFill>
                        </a:rPr>
                        <a:t>范围</a:t>
                      </a:r>
                      <a:endParaRPr lang="zh-CN" altLang="en-US" sz="1600" b="1" dirty="0">
                        <a:solidFill>
                          <a:srgbClr val="FF0000"/>
                        </a:solidFill>
                      </a:endParaRPr>
                    </a:p>
                  </a:txBody>
                  <a:tcPr marL="81598" marR="81598" marT="40799" marB="40799" anchor="ctr">
                    <a:lnL>
                      <a:noFill/>
                    </a:lnL>
                    <a:lnR>
                      <a:noFill/>
                    </a:lnR>
                    <a:lnT>
                      <a:noFill/>
                    </a:lnT>
                    <a:lnB>
                      <a:noFill/>
                    </a:lnB>
                  </a:tcPr>
                </a:tc>
                <a:tc>
                  <a:txBody>
                    <a:bodyPr/>
                    <a:lstStyle/>
                    <a:p>
                      <a:r>
                        <a:rPr lang="zh-CN" altLang="en-US" sz="1600" b="1" dirty="0">
                          <a:solidFill>
                            <a:srgbClr val="FF0000"/>
                          </a:solidFill>
                        </a:rPr>
                        <a:t>含义</a:t>
                      </a:r>
                    </a:p>
                  </a:txBody>
                  <a:tcPr marL="81598" marR="81598" marT="40799" marB="40799" anchor="ctr">
                    <a:lnL>
                      <a:noFill/>
                    </a:lnL>
                    <a:lnR>
                      <a:noFill/>
                    </a:lnR>
                    <a:lnT>
                      <a:noFill/>
                    </a:lnT>
                    <a:lnB>
                      <a:noFill/>
                    </a:lnB>
                  </a:tcPr>
                </a:tc>
                <a:extLst>
                  <a:ext uri="{0D108BD9-81ED-4DB2-BD59-A6C34878D82A}">
                    <a16:rowId xmlns:a16="http://schemas.microsoft.com/office/drawing/2014/main" val="4220192115"/>
                  </a:ext>
                </a:extLst>
              </a:tr>
              <a:tr h="571183">
                <a:tc>
                  <a:txBody>
                    <a:bodyPr/>
                    <a:lstStyle/>
                    <a:p>
                      <a:r>
                        <a:rPr lang="en-US" sz="1600" dirty="0" smtClean="0"/>
                        <a:t>[xyz]</a:t>
                      </a:r>
                      <a:endParaRPr lang="en-US" sz="1600" dirty="0"/>
                    </a:p>
                  </a:txBody>
                  <a:tcPr marL="81598" marR="81598" marT="40799" marB="40799" anchor="ctr">
                    <a:lnL>
                      <a:noFill/>
                    </a:lnL>
                    <a:lnR>
                      <a:noFill/>
                    </a:lnR>
                    <a:lnT>
                      <a:noFill/>
                    </a:lnT>
                    <a:lnB>
                      <a:noFill/>
                    </a:lnB>
                  </a:tcPr>
                </a:tc>
                <a:tc>
                  <a:txBody>
                    <a:bodyPr/>
                    <a:lstStyle/>
                    <a:p>
                      <a:r>
                        <a:rPr lang="zh-CN" altLang="en-US" sz="1600" dirty="0"/>
                        <a:t>返回一个匹配项，其中存在指定字符</a:t>
                      </a:r>
                      <a:r>
                        <a:rPr lang="zh-CN" altLang="en-US" sz="1600" dirty="0" smtClean="0"/>
                        <a:t>（</a:t>
                      </a:r>
                      <a:r>
                        <a:rPr lang="en-US" altLang="zh-CN" sz="1600" dirty="0" smtClean="0"/>
                        <a:t>x</a:t>
                      </a:r>
                      <a:r>
                        <a:rPr lang="zh-CN" altLang="en-US" sz="1600" dirty="0" smtClean="0"/>
                        <a:t>，</a:t>
                      </a:r>
                      <a:r>
                        <a:rPr lang="en-US" altLang="zh-CN" sz="1600" dirty="0" smtClean="0"/>
                        <a:t>y </a:t>
                      </a:r>
                      <a:r>
                        <a:rPr lang="zh-CN" altLang="en-US" sz="1600" dirty="0" smtClean="0"/>
                        <a:t>或 </a:t>
                      </a:r>
                      <a:r>
                        <a:rPr lang="en-US" altLang="zh-CN" sz="1600" dirty="0" smtClean="0"/>
                        <a:t>z</a:t>
                      </a:r>
                      <a:r>
                        <a:rPr lang="zh-CN" altLang="en-US" sz="1600" dirty="0" smtClean="0"/>
                        <a:t>）</a:t>
                      </a:r>
                      <a:r>
                        <a:rPr lang="zh-CN" altLang="en-US" sz="1600" dirty="0"/>
                        <a:t>之一</a:t>
                      </a:r>
                    </a:p>
                  </a:txBody>
                  <a:tcPr marL="81598" marR="81598" marT="40799" marB="40799" anchor="ctr">
                    <a:lnL>
                      <a:noFill/>
                    </a:lnL>
                    <a:lnR>
                      <a:noFill/>
                    </a:lnR>
                    <a:lnT>
                      <a:noFill/>
                    </a:lnT>
                    <a:lnB>
                      <a:noFill/>
                    </a:lnB>
                  </a:tcPr>
                </a:tc>
                <a:extLst>
                  <a:ext uri="{0D108BD9-81ED-4DB2-BD59-A6C34878D82A}">
                    <a16:rowId xmlns:a16="http://schemas.microsoft.com/office/drawing/2014/main" val="2557266275"/>
                  </a:ext>
                </a:extLst>
              </a:tr>
              <a:tr h="285592">
                <a:tc>
                  <a:txBody>
                    <a:bodyPr/>
                    <a:lstStyle/>
                    <a:p>
                      <a:r>
                        <a:rPr lang="en-US" sz="1600" dirty="0"/>
                        <a:t>[</a:t>
                      </a:r>
                      <a:r>
                        <a:rPr lang="en-US" sz="1600" dirty="0" smtClean="0"/>
                        <a:t>a-z]</a:t>
                      </a:r>
                      <a:endParaRPr lang="en-US" sz="1600" dirty="0"/>
                    </a:p>
                  </a:txBody>
                  <a:tcPr marL="81598" marR="81598" marT="40799" marB="40799" anchor="ctr">
                    <a:lnL>
                      <a:noFill/>
                    </a:lnL>
                    <a:lnR>
                      <a:noFill/>
                    </a:lnR>
                    <a:lnT>
                      <a:noFill/>
                    </a:lnT>
                    <a:lnB>
                      <a:noFill/>
                    </a:lnB>
                  </a:tcPr>
                </a:tc>
                <a:tc>
                  <a:txBody>
                    <a:bodyPr/>
                    <a:lstStyle/>
                    <a:p>
                      <a:r>
                        <a:rPr lang="zh-CN" altLang="en-US" sz="1600" b="0" u="none" dirty="0" smtClean="0">
                          <a:latin typeface="宋体" panose="02010600030101010101" pitchFamily="2" charset="-122"/>
                          <a:ea typeface="+mn-ea"/>
                          <a:cs typeface="宋体" panose="02010600030101010101" pitchFamily="2" charset="-122"/>
                        </a:rPr>
                        <a:t>字符范围，</a:t>
                      </a:r>
                      <a:r>
                        <a:rPr lang="zh-CN" altLang="en-US" sz="1600" dirty="0" smtClean="0"/>
                        <a:t>返回</a:t>
                      </a:r>
                      <a:r>
                        <a:rPr lang="zh-CN" altLang="en-US" sz="1600" dirty="0"/>
                        <a:t>字母顺序 </a:t>
                      </a:r>
                      <a:r>
                        <a:rPr lang="en-US" sz="1600" dirty="0"/>
                        <a:t>a </a:t>
                      </a:r>
                      <a:r>
                        <a:rPr lang="zh-CN" altLang="en-US" sz="1600" dirty="0"/>
                        <a:t>和 </a:t>
                      </a:r>
                      <a:r>
                        <a:rPr lang="en-US" sz="1600" dirty="0" smtClean="0"/>
                        <a:t>z </a:t>
                      </a:r>
                      <a:r>
                        <a:rPr lang="zh-CN" altLang="en-US" sz="1600" dirty="0"/>
                        <a:t>之间的任意小写字符匹配项</a:t>
                      </a:r>
                    </a:p>
                  </a:txBody>
                  <a:tcPr marL="81598" marR="81598" marT="40799" marB="40799" anchor="ctr">
                    <a:lnL>
                      <a:noFill/>
                    </a:lnL>
                    <a:lnR>
                      <a:noFill/>
                    </a:lnR>
                    <a:lnT>
                      <a:noFill/>
                    </a:lnT>
                    <a:lnB>
                      <a:noFill/>
                    </a:lnB>
                  </a:tcPr>
                </a:tc>
                <a:extLst>
                  <a:ext uri="{0D108BD9-81ED-4DB2-BD59-A6C34878D82A}">
                    <a16:rowId xmlns:a16="http://schemas.microsoft.com/office/drawing/2014/main" val="1009160130"/>
                  </a:ext>
                </a:extLst>
              </a:tr>
              <a:tr h="28559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smtClean="0"/>
                        <a:t>[^a-z]</a:t>
                      </a:r>
                    </a:p>
                  </a:txBody>
                  <a:tcPr marL="81598" marR="81598" marT="40799" marB="40799" anchor="ctr">
                    <a:lnL>
                      <a:noFill/>
                    </a:lnL>
                    <a:lnR>
                      <a:noFill/>
                    </a:lnR>
                    <a:lnT>
                      <a:noFill/>
                    </a:lnT>
                    <a:lnB>
                      <a:noFill/>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600" b="0" u="none" dirty="0" smtClean="0">
                          <a:latin typeface="宋体" panose="02010600030101010101" pitchFamily="2" charset="-122"/>
                          <a:ea typeface="+mn-ea"/>
                          <a:cs typeface="宋体" panose="02010600030101010101" pitchFamily="2" charset="-122"/>
                        </a:rPr>
                        <a:t>反向范围字符，匹配除小写英文字母之外的任何字符</a:t>
                      </a:r>
                    </a:p>
                  </a:txBody>
                  <a:tcPr marL="81598" marR="81598" marT="40799" marB="40799" anchor="ctr">
                    <a:lnL>
                      <a:noFill/>
                    </a:lnL>
                    <a:lnR>
                      <a:noFill/>
                    </a:lnR>
                    <a:lnT>
                      <a:noFill/>
                    </a:lnT>
                    <a:lnB>
                      <a:noFill/>
                    </a:lnB>
                  </a:tcPr>
                </a:tc>
                <a:extLst>
                  <a:ext uri="{0D108BD9-81ED-4DB2-BD59-A6C34878D82A}">
                    <a16:rowId xmlns:a16="http://schemas.microsoft.com/office/drawing/2014/main" val="751007778"/>
                  </a:ext>
                </a:extLst>
              </a:tr>
              <a:tr h="571183">
                <a:tc>
                  <a:txBody>
                    <a:bodyPr/>
                    <a:lstStyle/>
                    <a:p>
                      <a:r>
                        <a:rPr lang="en-US" sz="1600" dirty="0" smtClean="0"/>
                        <a:t>[^xyz]</a:t>
                      </a:r>
                      <a:endParaRPr lang="en-US" sz="1600" dirty="0"/>
                    </a:p>
                  </a:txBody>
                  <a:tcPr marL="81598" marR="81598" marT="40799" marB="40799" anchor="ctr">
                    <a:lnL>
                      <a:noFill/>
                    </a:lnL>
                    <a:lnR>
                      <a:noFill/>
                    </a:lnR>
                    <a:lnT>
                      <a:noFill/>
                    </a:lnT>
                    <a:lnB>
                      <a:noFill/>
                    </a:lnB>
                  </a:tcPr>
                </a:tc>
                <a:tc>
                  <a:txBody>
                    <a:bodyPr/>
                    <a:lstStyle/>
                    <a:p>
                      <a:r>
                        <a:rPr lang="zh-CN" altLang="en-US" sz="1600" dirty="0"/>
                        <a:t>返回除 </a:t>
                      </a:r>
                      <a:r>
                        <a:rPr lang="en-US" altLang="zh-CN" sz="1600" dirty="0" err="1" smtClean="0"/>
                        <a:t>x</a:t>
                      </a:r>
                      <a:r>
                        <a:rPr lang="en-US" sz="1600" dirty="0" err="1" smtClean="0"/>
                        <a:t>、y</a:t>
                      </a:r>
                      <a:r>
                        <a:rPr lang="en-US" sz="1600" dirty="0" smtClean="0"/>
                        <a:t> </a:t>
                      </a:r>
                      <a:r>
                        <a:rPr lang="zh-CN" altLang="en-US" sz="1600" dirty="0"/>
                        <a:t>和 </a:t>
                      </a:r>
                      <a:r>
                        <a:rPr lang="en-US" altLang="zh-CN" sz="1600" dirty="0" smtClean="0"/>
                        <a:t>z</a:t>
                      </a:r>
                      <a:r>
                        <a:rPr lang="en-US" sz="1600" dirty="0" smtClean="0"/>
                        <a:t> </a:t>
                      </a:r>
                      <a:r>
                        <a:rPr lang="zh-CN" altLang="en-US" sz="1600" dirty="0"/>
                        <a:t>之外的任意字符的匹配项</a:t>
                      </a:r>
                    </a:p>
                  </a:txBody>
                  <a:tcPr marL="81598" marR="81598" marT="40799" marB="40799" anchor="ctr">
                    <a:lnL>
                      <a:noFill/>
                    </a:lnL>
                    <a:lnR>
                      <a:noFill/>
                    </a:lnR>
                    <a:lnT>
                      <a:noFill/>
                    </a:lnT>
                    <a:lnB>
                      <a:noFill/>
                    </a:lnB>
                  </a:tcPr>
                </a:tc>
                <a:extLst>
                  <a:ext uri="{0D108BD9-81ED-4DB2-BD59-A6C34878D82A}">
                    <a16:rowId xmlns:a16="http://schemas.microsoft.com/office/drawing/2014/main" val="4144164005"/>
                  </a:ext>
                </a:extLst>
              </a:tr>
              <a:tr h="571183">
                <a:tc>
                  <a:txBody>
                    <a:bodyPr/>
                    <a:lstStyle/>
                    <a:p>
                      <a:r>
                        <a:rPr lang="en-US" altLang="zh-CN" sz="1600"/>
                        <a:t>[0123]</a:t>
                      </a:r>
                    </a:p>
                  </a:txBody>
                  <a:tcPr marL="81598" marR="81598" marT="40799" marB="40799" anchor="ctr">
                    <a:lnL>
                      <a:noFill/>
                    </a:lnL>
                    <a:lnR>
                      <a:noFill/>
                    </a:lnR>
                    <a:lnT>
                      <a:noFill/>
                    </a:lnT>
                    <a:lnB>
                      <a:noFill/>
                    </a:lnB>
                  </a:tcPr>
                </a:tc>
                <a:tc>
                  <a:txBody>
                    <a:bodyPr/>
                    <a:lstStyle/>
                    <a:p>
                      <a:r>
                        <a:rPr lang="zh-CN" altLang="en-US" sz="1600"/>
                        <a:t>返回存在任何指定数字（</a:t>
                      </a:r>
                      <a:r>
                        <a:rPr lang="en-US" altLang="zh-CN" sz="1600"/>
                        <a:t>0</a:t>
                      </a:r>
                      <a:r>
                        <a:rPr lang="zh-CN" altLang="en-US" sz="1600"/>
                        <a:t>、</a:t>
                      </a:r>
                      <a:r>
                        <a:rPr lang="en-US" altLang="zh-CN" sz="1600"/>
                        <a:t>1</a:t>
                      </a:r>
                      <a:r>
                        <a:rPr lang="zh-CN" altLang="en-US" sz="1600"/>
                        <a:t>、</a:t>
                      </a:r>
                      <a:r>
                        <a:rPr lang="en-US" altLang="zh-CN" sz="1600"/>
                        <a:t>2 </a:t>
                      </a:r>
                      <a:r>
                        <a:rPr lang="zh-CN" altLang="en-US" sz="1600"/>
                        <a:t>或 </a:t>
                      </a:r>
                      <a:r>
                        <a:rPr lang="en-US" altLang="zh-CN" sz="1600"/>
                        <a:t>3</a:t>
                      </a:r>
                      <a:r>
                        <a:rPr lang="zh-CN" altLang="en-US" sz="1600"/>
                        <a:t>）的匹配项</a:t>
                      </a:r>
                    </a:p>
                  </a:txBody>
                  <a:tcPr marL="81598" marR="81598" marT="40799" marB="40799" anchor="ctr">
                    <a:lnL>
                      <a:noFill/>
                    </a:lnL>
                    <a:lnR>
                      <a:noFill/>
                    </a:lnR>
                    <a:lnT>
                      <a:noFill/>
                    </a:lnT>
                    <a:lnB>
                      <a:noFill/>
                    </a:lnB>
                  </a:tcPr>
                </a:tc>
                <a:extLst>
                  <a:ext uri="{0D108BD9-81ED-4DB2-BD59-A6C34878D82A}">
                    <a16:rowId xmlns:a16="http://schemas.microsoft.com/office/drawing/2014/main" val="4118517093"/>
                  </a:ext>
                </a:extLst>
              </a:tr>
              <a:tr h="326390">
                <a:tc>
                  <a:txBody>
                    <a:bodyPr/>
                    <a:lstStyle/>
                    <a:p>
                      <a:r>
                        <a:rPr lang="en-US" altLang="zh-CN" sz="1600"/>
                        <a:t>[0-9]</a:t>
                      </a:r>
                    </a:p>
                  </a:txBody>
                  <a:tcPr marL="81598" marR="81598" marT="40799" marB="40799" anchor="ctr">
                    <a:lnL>
                      <a:noFill/>
                    </a:lnL>
                    <a:lnR>
                      <a:noFill/>
                    </a:lnR>
                    <a:lnT>
                      <a:noFill/>
                    </a:lnT>
                    <a:lnB>
                      <a:noFill/>
                    </a:lnB>
                  </a:tcPr>
                </a:tc>
                <a:tc>
                  <a:txBody>
                    <a:bodyPr/>
                    <a:lstStyle/>
                    <a:p>
                      <a:r>
                        <a:rPr lang="zh-CN" altLang="en-US" sz="1600"/>
                        <a:t>返回 </a:t>
                      </a:r>
                      <a:r>
                        <a:rPr lang="en-US" altLang="zh-CN" sz="1600"/>
                        <a:t>0 </a:t>
                      </a:r>
                      <a:r>
                        <a:rPr lang="zh-CN" altLang="en-US" sz="1600"/>
                        <a:t>与 </a:t>
                      </a:r>
                      <a:r>
                        <a:rPr lang="en-US" altLang="zh-CN" sz="1600"/>
                        <a:t>9 </a:t>
                      </a:r>
                      <a:r>
                        <a:rPr lang="zh-CN" altLang="en-US" sz="1600"/>
                        <a:t>之间任意数字的匹配</a:t>
                      </a:r>
                    </a:p>
                  </a:txBody>
                  <a:tcPr marL="81598" marR="81598" marT="40799" marB="40799" anchor="ctr">
                    <a:lnL>
                      <a:noFill/>
                    </a:lnL>
                    <a:lnR>
                      <a:noFill/>
                    </a:lnR>
                    <a:lnT>
                      <a:noFill/>
                    </a:lnT>
                    <a:lnB>
                      <a:noFill/>
                    </a:lnB>
                  </a:tcPr>
                </a:tc>
                <a:extLst>
                  <a:ext uri="{0D108BD9-81ED-4DB2-BD59-A6C34878D82A}">
                    <a16:rowId xmlns:a16="http://schemas.microsoft.com/office/drawing/2014/main" val="1670908667"/>
                  </a:ext>
                </a:extLst>
              </a:tr>
              <a:tr h="571183">
                <a:tc>
                  <a:txBody>
                    <a:bodyPr/>
                    <a:lstStyle/>
                    <a:p>
                      <a:r>
                        <a:rPr lang="en-US" altLang="zh-CN" sz="1600"/>
                        <a:t>[0-5][0-9]</a:t>
                      </a:r>
                    </a:p>
                  </a:txBody>
                  <a:tcPr marL="81598" marR="81598" marT="40799" marB="40799" anchor="ctr">
                    <a:lnL>
                      <a:noFill/>
                    </a:lnL>
                    <a:lnR>
                      <a:noFill/>
                    </a:lnR>
                    <a:lnT>
                      <a:noFill/>
                    </a:lnT>
                    <a:lnB>
                      <a:noFill/>
                    </a:lnB>
                  </a:tcPr>
                </a:tc>
                <a:tc>
                  <a:txBody>
                    <a:bodyPr/>
                    <a:lstStyle/>
                    <a:p>
                      <a:r>
                        <a:rPr lang="zh-CN" altLang="en-US" sz="1600"/>
                        <a:t>返回介于 </a:t>
                      </a:r>
                      <a:r>
                        <a:rPr lang="en-US" altLang="zh-CN" sz="1600"/>
                        <a:t>0-5 </a:t>
                      </a:r>
                      <a:r>
                        <a:rPr lang="zh-CN" altLang="en-US" sz="1600"/>
                        <a:t>和 </a:t>
                      </a:r>
                      <a:r>
                        <a:rPr lang="en-US" altLang="zh-CN" sz="1600"/>
                        <a:t>0-9 </a:t>
                      </a:r>
                      <a:r>
                        <a:rPr lang="zh-CN" altLang="en-US" sz="1600"/>
                        <a:t>之间的任何数字组合的匹配项</a:t>
                      </a:r>
                    </a:p>
                  </a:txBody>
                  <a:tcPr marL="81598" marR="81598" marT="40799" marB="40799" anchor="ctr">
                    <a:lnL>
                      <a:noFill/>
                    </a:lnL>
                    <a:lnR>
                      <a:noFill/>
                    </a:lnR>
                    <a:lnT>
                      <a:noFill/>
                    </a:lnT>
                    <a:lnB>
                      <a:noFill/>
                    </a:lnB>
                  </a:tcPr>
                </a:tc>
                <a:extLst>
                  <a:ext uri="{0D108BD9-81ED-4DB2-BD59-A6C34878D82A}">
                    <a16:rowId xmlns:a16="http://schemas.microsoft.com/office/drawing/2014/main" val="3344286934"/>
                  </a:ext>
                </a:extLst>
              </a:tr>
              <a:tr h="571183">
                <a:tc>
                  <a:txBody>
                    <a:bodyPr/>
                    <a:lstStyle/>
                    <a:p>
                      <a:r>
                        <a:rPr lang="en-US" sz="1600" dirty="0"/>
                        <a:t>[a-</a:t>
                      </a:r>
                      <a:r>
                        <a:rPr lang="en-US" sz="1600" dirty="0" err="1"/>
                        <a:t>zA</a:t>
                      </a:r>
                      <a:r>
                        <a:rPr lang="en-US" sz="1600" dirty="0"/>
                        <a:t>-Z]</a:t>
                      </a:r>
                    </a:p>
                  </a:txBody>
                  <a:tcPr marL="81598" marR="81598" marT="40799" marB="40799" anchor="ctr">
                    <a:lnL>
                      <a:noFill/>
                    </a:lnL>
                    <a:lnR>
                      <a:noFill/>
                    </a:lnR>
                    <a:lnT>
                      <a:noFill/>
                    </a:lnT>
                    <a:lnB>
                      <a:noFill/>
                    </a:lnB>
                  </a:tcPr>
                </a:tc>
                <a:tc>
                  <a:txBody>
                    <a:bodyPr/>
                    <a:lstStyle/>
                    <a:p>
                      <a:r>
                        <a:rPr lang="zh-CN" altLang="en-US" sz="1600"/>
                        <a:t>返回字母顺序 </a:t>
                      </a:r>
                      <a:r>
                        <a:rPr lang="en-US" sz="1600"/>
                        <a:t>a </a:t>
                      </a:r>
                      <a:r>
                        <a:rPr lang="zh-CN" altLang="en-US" sz="1600"/>
                        <a:t>和 </a:t>
                      </a:r>
                      <a:r>
                        <a:rPr lang="en-US" sz="1600"/>
                        <a:t>z </a:t>
                      </a:r>
                      <a:r>
                        <a:rPr lang="zh-CN" altLang="en-US" sz="1600"/>
                        <a:t>之间的任何字符的匹配，小写或大写</a:t>
                      </a:r>
                    </a:p>
                  </a:txBody>
                  <a:tcPr marL="81598" marR="81598" marT="40799" marB="40799" anchor="ctr">
                    <a:lnL>
                      <a:noFill/>
                    </a:lnL>
                    <a:lnR>
                      <a:noFill/>
                    </a:lnR>
                    <a:lnT>
                      <a:noFill/>
                    </a:lnT>
                    <a:lnB>
                      <a:noFill/>
                    </a:lnB>
                  </a:tcPr>
                </a:tc>
                <a:extLst>
                  <a:ext uri="{0D108BD9-81ED-4DB2-BD59-A6C34878D82A}">
                    <a16:rowId xmlns:a16="http://schemas.microsoft.com/office/drawing/2014/main" val="1057484809"/>
                  </a:ext>
                </a:extLst>
              </a:tr>
              <a:tr h="815975">
                <a:tc>
                  <a:txBody>
                    <a:bodyPr/>
                    <a:lstStyle/>
                    <a:p>
                      <a:r>
                        <a:rPr lang="en-US" altLang="zh-CN" sz="1600"/>
                        <a:t>[+]</a:t>
                      </a:r>
                    </a:p>
                  </a:txBody>
                  <a:tcPr marL="81598" marR="81598" marT="40799" marB="40799" anchor="ctr">
                    <a:lnL>
                      <a:noFill/>
                    </a:lnL>
                    <a:lnR>
                      <a:noFill/>
                    </a:lnR>
                    <a:lnT>
                      <a:noFill/>
                    </a:lnT>
                    <a:lnB>
                      <a:noFill/>
                    </a:lnB>
                  </a:tcPr>
                </a:tc>
                <a:tc>
                  <a:txBody>
                    <a:bodyPr/>
                    <a:lstStyle/>
                    <a:p>
                      <a:r>
                        <a:rPr lang="zh-CN" altLang="en-US" sz="1600" dirty="0"/>
                        <a:t>在集合中，</a:t>
                      </a:r>
                      <a:r>
                        <a:rPr lang="en-US" altLang="zh-CN" sz="1600" dirty="0"/>
                        <a:t>+</a:t>
                      </a:r>
                      <a:r>
                        <a:rPr lang="zh-CN" altLang="en-US" sz="1600" dirty="0"/>
                        <a:t>、*、</a:t>
                      </a:r>
                      <a:r>
                        <a:rPr lang="en-US" altLang="zh-CN" sz="1600" dirty="0"/>
                        <a:t>.</a:t>
                      </a:r>
                      <a:r>
                        <a:rPr lang="zh-CN" altLang="en-US" sz="1600" dirty="0"/>
                        <a:t>、</a:t>
                      </a:r>
                      <a:r>
                        <a:rPr lang="en-US" altLang="zh-CN" sz="1600" dirty="0"/>
                        <a:t>|</a:t>
                      </a:r>
                      <a:r>
                        <a:rPr lang="zh-CN" altLang="en-US" sz="1600" dirty="0"/>
                        <a:t>、</a:t>
                      </a:r>
                      <a:r>
                        <a:rPr lang="en-US" altLang="zh-CN" sz="1600" dirty="0"/>
                        <a:t>()</a:t>
                      </a:r>
                      <a:r>
                        <a:rPr lang="zh-CN" altLang="en-US" sz="1600" dirty="0"/>
                        <a:t>、</a:t>
                      </a:r>
                      <a:r>
                        <a:rPr lang="en-US" altLang="zh-CN" sz="1600" dirty="0"/>
                        <a:t>$</a:t>
                      </a:r>
                      <a:r>
                        <a:rPr lang="zh-CN" altLang="en-US" sz="1600" dirty="0"/>
                        <a:t>、</a:t>
                      </a:r>
                      <a:r>
                        <a:rPr lang="en-US" altLang="zh-CN" sz="1600" dirty="0"/>
                        <a:t>{} </a:t>
                      </a:r>
                      <a:r>
                        <a:rPr lang="zh-CN" altLang="en-US" sz="1600" dirty="0"/>
                        <a:t>没有特殊含义，因此 </a:t>
                      </a:r>
                      <a:r>
                        <a:rPr lang="en-US" altLang="zh-CN" sz="1600" dirty="0"/>
                        <a:t>[+] </a:t>
                      </a:r>
                      <a:r>
                        <a:rPr lang="zh-CN" altLang="en-US" sz="1600" dirty="0"/>
                        <a:t>表示：返回字符串中任何 </a:t>
                      </a:r>
                      <a:r>
                        <a:rPr lang="en-US" altLang="zh-CN" sz="1600" dirty="0"/>
                        <a:t>+ </a:t>
                      </a:r>
                      <a:r>
                        <a:rPr lang="zh-CN" altLang="en-US" sz="1600" dirty="0"/>
                        <a:t>字符的匹配项</a:t>
                      </a:r>
                    </a:p>
                  </a:txBody>
                  <a:tcPr marL="81598" marR="81598" marT="40799" marB="40799" anchor="ctr">
                    <a:lnL>
                      <a:noFill/>
                    </a:lnL>
                    <a:lnR>
                      <a:noFill/>
                    </a:lnR>
                    <a:lnT>
                      <a:noFill/>
                    </a:lnT>
                    <a:lnB>
                      <a:noFill/>
                    </a:lnB>
                  </a:tcPr>
                </a:tc>
                <a:extLst>
                  <a:ext uri="{0D108BD9-81ED-4DB2-BD59-A6C34878D82A}">
                    <a16:rowId xmlns:a16="http://schemas.microsoft.com/office/drawing/2014/main" val="2253857819"/>
                  </a:ext>
                </a:extLst>
              </a:tr>
            </a:tbl>
          </a:graphicData>
        </a:graphic>
      </p:graphicFrame>
      <p:sp>
        <p:nvSpPr>
          <p:cNvPr id="6" name="矩形 5"/>
          <p:cNvSpPr/>
          <p:nvPr/>
        </p:nvSpPr>
        <p:spPr>
          <a:xfrm>
            <a:off x="683568" y="908720"/>
            <a:ext cx="7560320" cy="646331"/>
          </a:xfrm>
          <a:prstGeom prst="rect">
            <a:avLst/>
          </a:prstGeom>
        </p:spPr>
        <p:txBody>
          <a:bodyPr wrap="square">
            <a:spAutoFit/>
          </a:bodyPr>
          <a:lstStyle/>
          <a:p>
            <a:endParaRPr lang="en-US" altLang="zh-CN" b="1" dirty="0" smtClean="0"/>
          </a:p>
          <a:p>
            <a:pPr marL="285750" indent="-285750">
              <a:buClr>
                <a:srgbClr val="FF0000"/>
              </a:buClr>
              <a:buFont typeface="Wingdings" panose="05000000000000000000" pitchFamily="2" charset="2"/>
              <a:buChar char="Ø"/>
            </a:pPr>
            <a:r>
              <a:rPr lang="zh-CN" altLang="en-US" b="1" dirty="0" smtClean="0"/>
              <a:t>范围：</a:t>
            </a:r>
            <a:r>
              <a:rPr lang="zh-CN" altLang="en-US" dirty="0" smtClean="0"/>
              <a:t>是</a:t>
            </a:r>
            <a:r>
              <a:rPr lang="zh-CN" altLang="en-US" dirty="0"/>
              <a:t>一对方括号</a:t>
            </a:r>
            <a:r>
              <a:rPr lang="en-US" altLang="zh-CN" dirty="0"/>
              <a:t>[]</a:t>
            </a:r>
            <a:r>
              <a:rPr lang="zh-CN" altLang="en-US" dirty="0"/>
              <a:t>内的一组字符，具有特殊含义</a:t>
            </a:r>
          </a:p>
        </p:txBody>
      </p:sp>
      <p:grpSp>
        <p:nvGrpSpPr>
          <p:cNvPr id="7" name="组合 109"/>
          <p:cNvGrpSpPr/>
          <p:nvPr/>
        </p:nvGrpSpPr>
        <p:grpSpPr>
          <a:xfrm>
            <a:off x="489223" y="44624"/>
            <a:ext cx="4514825" cy="684413"/>
            <a:chOff x="956926" y="4567095"/>
            <a:chExt cx="4514825" cy="684413"/>
          </a:xfrm>
        </p:grpSpPr>
        <p:sp>
          <p:nvSpPr>
            <p:cNvPr id="8" name="Freeform 5"/>
            <p:cNvSpPr>
              <a:spLocks/>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b="1" dirty="0">
                <a:ea typeface="微软雅黑" pitchFamily="34" charset="-122"/>
              </a:endParaRPr>
            </a:p>
          </p:txBody>
        </p:sp>
        <p:pic>
          <p:nvPicPr>
            <p:cNvPr id="9" name="图片 8" descr="u=714968970,2342735455&amp;fm=27&amp;gp=0.jpg"/>
            <p:cNvPicPr/>
            <p:nvPr/>
          </p:nvPicPr>
          <p:blipFill>
            <a:blip r:embed="rId2"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10" name="TextBox 6"/>
            <p:cNvSpPr txBox="1">
              <a:spLocks noChangeArrowheads="1"/>
            </p:cNvSpPr>
            <p:nvPr/>
          </p:nvSpPr>
          <p:spPr bwMode="auto">
            <a:xfrm>
              <a:off x="1151271" y="4567095"/>
              <a:ext cx="432048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4.3 </a:t>
              </a:r>
              <a:r>
                <a:rPr lang="zh-CN" altLang="en-US" sz="3600" b="1" dirty="0">
                  <a:latin typeface="Times New Roman" pitchFamily="18" charset="0"/>
                  <a:ea typeface="黑体" pitchFamily="49" charset="-122"/>
                </a:rPr>
                <a:t>正则表达式 </a:t>
              </a:r>
            </a:p>
          </p:txBody>
        </p:sp>
      </p:grpSp>
    </p:spTree>
    <p:extLst>
      <p:ext uri="{BB962C8B-B14F-4D97-AF65-F5344CB8AC3E}">
        <p14:creationId xmlns:p14="http://schemas.microsoft.com/office/powerpoint/2010/main" val="1484196823"/>
      </p:ext>
    </p:extLst>
  </p:cSld>
  <p:clrMapOvr>
    <a:masterClrMapping/>
  </p:clrMapOvr>
  <p:transition spd="slow" advClick="0">
    <p:pull dir="d"/>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55576" y="1510253"/>
            <a:ext cx="8229600" cy="4678451"/>
          </a:xfrm>
        </p:spPr>
        <p:txBody>
          <a:bodyPr/>
          <a:lstStyle/>
          <a:p>
            <a:r>
              <a:rPr lang="zh-CN" altLang="en-US" sz="2000" dirty="0"/>
              <a:t>重复限定符包括，问号“</a:t>
            </a:r>
            <a:r>
              <a:rPr lang="en-US" altLang="zh-CN" sz="2000" dirty="0"/>
              <a:t>?”</a:t>
            </a:r>
            <a:r>
              <a:rPr lang="zh-CN" altLang="en-US" sz="2000" dirty="0"/>
              <a:t>，星号“*”，加号“</a:t>
            </a:r>
            <a:r>
              <a:rPr lang="en-US" altLang="zh-CN" sz="2000" dirty="0"/>
              <a:t>+”</a:t>
            </a:r>
            <a:r>
              <a:rPr lang="zh-CN" altLang="en-US" sz="2000" dirty="0"/>
              <a:t>，花括号“</a:t>
            </a:r>
            <a:r>
              <a:rPr lang="en-US" altLang="zh-CN" sz="2000" dirty="0"/>
              <a:t>{}”</a:t>
            </a:r>
            <a:r>
              <a:rPr lang="zh-CN" altLang="en-US" sz="2000" dirty="0"/>
              <a:t>。用于限定前一个字符（或前一括号内的字符串）的重复次数。</a:t>
            </a:r>
          </a:p>
        </p:txBody>
      </p:sp>
      <p:sp>
        <p:nvSpPr>
          <p:cNvPr id="4" name="灯片编号占位符 3"/>
          <p:cNvSpPr>
            <a:spLocks noGrp="1"/>
          </p:cNvSpPr>
          <p:nvPr>
            <p:ph type="sldNum" sz="quarter" idx="4"/>
          </p:nvPr>
        </p:nvSpPr>
        <p:spPr/>
        <p:txBody>
          <a:bodyPr/>
          <a:lstStyle/>
          <a:p>
            <a:pPr>
              <a:defRPr/>
            </a:pPr>
            <a:fld id="{6EA7BA5E-4115-4796-A8C9-4698036AB88B}" type="slidenum">
              <a:rPr lang="zh-CN" altLang="en-US" smtClean="0"/>
              <a:pPr>
                <a:defRPr/>
              </a:pPr>
              <a:t>53</a:t>
            </a:fld>
            <a:endParaRPr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351192722"/>
              </p:ext>
            </p:extLst>
          </p:nvPr>
        </p:nvGraphicFramePr>
        <p:xfrm>
          <a:off x="1165672" y="2386438"/>
          <a:ext cx="8229600" cy="2926080"/>
        </p:xfrm>
        <a:graphic>
          <a:graphicData uri="http://schemas.openxmlformats.org/drawingml/2006/table">
            <a:tbl>
              <a:tblPr/>
              <a:tblGrid>
                <a:gridCol w="1584176">
                  <a:extLst>
                    <a:ext uri="{9D8B030D-6E8A-4147-A177-3AD203B41FA5}">
                      <a16:colId xmlns:a16="http://schemas.microsoft.com/office/drawing/2014/main" val="1567206189"/>
                    </a:ext>
                  </a:extLst>
                </a:gridCol>
                <a:gridCol w="6645424">
                  <a:extLst>
                    <a:ext uri="{9D8B030D-6E8A-4147-A177-3AD203B41FA5}">
                      <a16:colId xmlns:a16="http://schemas.microsoft.com/office/drawing/2014/main" val="1746966978"/>
                    </a:ext>
                  </a:extLst>
                </a:gridCol>
              </a:tblGrid>
              <a:tr h="0">
                <a:tc>
                  <a:txBody>
                    <a:bodyPr/>
                    <a:lstStyle/>
                    <a:p>
                      <a:r>
                        <a:rPr lang="zh-CN" altLang="en-US">
                          <a:solidFill>
                            <a:srgbClr val="FF0000"/>
                          </a:solidFill>
                        </a:rPr>
                        <a:t>重复限定符</a:t>
                      </a:r>
                    </a:p>
                  </a:txBody>
                  <a:tcPr anchor="ctr">
                    <a:lnL>
                      <a:noFill/>
                    </a:lnL>
                    <a:lnR>
                      <a:noFill/>
                    </a:lnR>
                    <a:lnT>
                      <a:noFill/>
                    </a:lnT>
                    <a:lnB>
                      <a:noFill/>
                    </a:lnB>
                  </a:tcPr>
                </a:tc>
                <a:tc>
                  <a:txBody>
                    <a:bodyPr/>
                    <a:lstStyle/>
                    <a:p>
                      <a:r>
                        <a:rPr lang="zh-CN" altLang="en-US" dirty="0">
                          <a:solidFill>
                            <a:srgbClr val="FF0000"/>
                          </a:solidFill>
                        </a:rPr>
                        <a:t>含义</a:t>
                      </a:r>
                    </a:p>
                  </a:txBody>
                  <a:tcPr anchor="ctr">
                    <a:lnL>
                      <a:noFill/>
                    </a:lnL>
                    <a:lnR>
                      <a:noFill/>
                    </a:lnR>
                    <a:lnT>
                      <a:noFill/>
                    </a:lnT>
                    <a:lnB>
                      <a:noFill/>
                    </a:lnB>
                  </a:tcPr>
                </a:tc>
                <a:extLst>
                  <a:ext uri="{0D108BD9-81ED-4DB2-BD59-A6C34878D82A}">
                    <a16:rowId xmlns:a16="http://schemas.microsoft.com/office/drawing/2014/main" val="4159538177"/>
                  </a:ext>
                </a:extLst>
              </a:tr>
              <a:tr h="0">
                <a:tc>
                  <a:txBody>
                    <a:bodyPr/>
                    <a:lstStyle/>
                    <a:p>
                      <a:r>
                        <a:rPr lang="zh-CN" altLang="en-US"/>
                        <a:t>？</a:t>
                      </a:r>
                    </a:p>
                  </a:txBody>
                  <a:tcPr anchor="ctr">
                    <a:lnL>
                      <a:noFill/>
                    </a:lnL>
                    <a:lnR>
                      <a:noFill/>
                    </a:lnR>
                    <a:lnT>
                      <a:noFill/>
                    </a:lnT>
                    <a:lnB>
                      <a:noFill/>
                    </a:lnB>
                  </a:tcPr>
                </a:tc>
                <a:tc>
                  <a:txBody>
                    <a:bodyPr/>
                    <a:lstStyle/>
                    <a:p>
                      <a:r>
                        <a:rPr lang="zh-CN" altLang="en-US"/>
                        <a:t>出现次数 </a:t>
                      </a:r>
                      <a:r>
                        <a:rPr lang="en-US" altLang="zh-CN"/>
                        <a:t>0 </a:t>
                      </a:r>
                      <a:r>
                        <a:rPr lang="zh-CN" altLang="en-US"/>
                        <a:t>或 </a:t>
                      </a:r>
                      <a:r>
                        <a:rPr lang="en-US" altLang="zh-CN"/>
                        <a:t>1</a:t>
                      </a:r>
                    </a:p>
                  </a:txBody>
                  <a:tcPr anchor="ctr">
                    <a:lnL>
                      <a:noFill/>
                    </a:lnL>
                    <a:lnR>
                      <a:noFill/>
                    </a:lnR>
                    <a:lnT>
                      <a:noFill/>
                    </a:lnT>
                    <a:lnB>
                      <a:noFill/>
                    </a:lnB>
                  </a:tcPr>
                </a:tc>
                <a:extLst>
                  <a:ext uri="{0D108BD9-81ED-4DB2-BD59-A6C34878D82A}">
                    <a16:rowId xmlns:a16="http://schemas.microsoft.com/office/drawing/2014/main" val="2481321912"/>
                  </a:ext>
                </a:extLst>
              </a:tr>
              <a:tr h="0">
                <a:tc>
                  <a:txBody>
                    <a:bodyPr/>
                    <a:lstStyle/>
                    <a:p>
                      <a:r>
                        <a:rPr lang="zh-CN" altLang="en-US"/>
                        <a:t>*</a:t>
                      </a:r>
                    </a:p>
                  </a:txBody>
                  <a:tcPr anchor="ctr">
                    <a:lnL>
                      <a:noFill/>
                    </a:lnL>
                    <a:lnR>
                      <a:noFill/>
                    </a:lnR>
                    <a:lnT>
                      <a:noFill/>
                    </a:lnT>
                    <a:lnB>
                      <a:noFill/>
                    </a:lnB>
                  </a:tcPr>
                </a:tc>
                <a:tc>
                  <a:txBody>
                    <a:bodyPr/>
                    <a:lstStyle/>
                    <a:p>
                      <a:r>
                        <a:rPr lang="zh-CN" altLang="en-US"/>
                        <a:t>出现次数 ≥</a:t>
                      </a:r>
                      <a:r>
                        <a:rPr lang="en-US" altLang="zh-CN"/>
                        <a:t>0</a:t>
                      </a:r>
                    </a:p>
                  </a:txBody>
                  <a:tcPr anchor="ctr">
                    <a:lnL>
                      <a:noFill/>
                    </a:lnL>
                    <a:lnR>
                      <a:noFill/>
                    </a:lnR>
                    <a:lnT>
                      <a:noFill/>
                    </a:lnT>
                    <a:lnB>
                      <a:noFill/>
                    </a:lnB>
                  </a:tcPr>
                </a:tc>
                <a:extLst>
                  <a:ext uri="{0D108BD9-81ED-4DB2-BD59-A6C34878D82A}">
                    <a16:rowId xmlns:a16="http://schemas.microsoft.com/office/drawing/2014/main" val="2306837068"/>
                  </a:ext>
                </a:extLst>
              </a:tr>
              <a:tr h="0">
                <a:tc>
                  <a:txBody>
                    <a:bodyPr/>
                    <a:lstStyle/>
                    <a:p>
                      <a:r>
                        <a:rPr lang="en-US" altLang="zh-CN"/>
                        <a:t>+</a:t>
                      </a:r>
                    </a:p>
                  </a:txBody>
                  <a:tcPr anchor="ctr">
                    <a:lnL>
                      <a:noFill/>
                    </a:lnL>
                    <a:lnR>
                      <a:noFill/>
                    </a:lnR>
                    <a:lnT>
                      <a:noFill/>
                    </a:lnT>
                    <a:lnB>
                      <a:noFill/>
                    </a:lnB>
                  </a:tcPr>
                </a:tc>
                <a:tc>
                  <a:txBody>
                    <a:bodyPr/>
                    <a:lstStyle/>
                    <a:p>
                      <a:r>
                        <a:rPr lang="zh-CN" altLang="en-US"/>
                        <a:t>出现次数 ≥</a:t>
                      </a:r>
                      <a:r>
                        <a:rPr lang="en-US" altLang="zh-CN"/>
                        <a:t>1</a:t>
                      </a:r>
                    </a:p>
                  </a:txBody>
                  <a:tcPr anchor="ctr">
                    <a:lnL>
                      <a:noFill/>
                    </a:lnL>
                    <a:lnR>
                      <a:noFill/>
                    </a:lnR>
                    <a:lnT>
                      <a:noFill/>
                    </a:lnT>
                    <a:lnB>
                      <a:noFill/>
                    </a:lnB>
                  </a:tcPr>
                </a:tc>
                <a:extLst>
                  <a:ext uri="{0D108BD9-81ED-4DB2-BD59-A6C34878D82A}">
                    <a16:rowId xmlns:a16="http://schemas.microsoft.com/office/drawing/2014/main" val="258366408"/>
                  </a:ext>
                </a:extLst>
              </a:tr>
              <a:tr h="0">
                <a:tc>
                  <a:txBody>
                    <a:bodyPr/>
                    <a:lstStyle/>
                    <a:p>
                      <a:r>
                        <a:rPr lang="en-US"/>
                        <a:t>{n}</a:t>
                      </a:r>
                    </a:p>
                  </a:txBody>
                  <a:tcPr anchor="ctr">
                    <a:lnL>
                      <a:noFill/>
                    </a:lnL>
                    <a:lnR>
                      <a:noFill/>
                    </a:lnR>
                    <a:lnT>
                      <a:noFill/>
                    </a:lnT>
                    <a:lnB>
                      <a:noFill/>
                    </a:lnB>
                  </a:tcPr>
                </a:tc>
                <a:tc>
                  <a:txBody>
                    <a:bodyPr/>
                    <a:lstStyle/>
                    <a:p>
                      <a:r>
                        <a:rPr lang="zh-CN" altLang="en-US"/>
                        <a:t>出现次数为 </a:t>
                      </a:r>
                      <a:r>
                        <a:rPr lang="en-US"/>
                        <a:t>n</a:t>
                      </a:r>
                    </a:p>
                  </a:txBody>
                  <a:tcPr anchor="ctr">
                    <a:lnL>
                      <a:noFill/>
                    </a:lnL>
                    <a:lnR>
                      <a:noFill/>
                    </a:lnR>
                    <a:lnT>
                      <a:noFill/>
                    </a:lnT>
                    <a:lnB>
                      <a:noFill/>
                    </a:lnB>
                  </a:tcPr>
                </a:tc>
                <a:extLst>
                  <a:ext uri="{0D108BD9-81ED-4DB2-BD59-A6C34878D82A}">
                    <a16:rowId xmlns:a16="http://schemas.microsoft.com/office/drawing/2014/main" val="488557307"/>
                  </a:ext>
                </a:extLst>
              </a:tr>
              <a:tr h="0">
                <a:tc>
                  <a:txBody>
                    <a:bodyPr/>
                    <a:lstStyle/>
                    <a:p>
                      <a:r>
                        <a:rPr lang="en-US"/>
                        <a:t>{n,m}</a:t>
                      </a:r>
                    </a:p>
                  </a:txBody>
                  <a:tcPr anchor="ctr">
                    <a:lnL>
                      <a:noFill/>
                    </a:lnL>
                    <a:lnR>
                      <a:noFill/>
                    </a:lnR>
                    <a:lnT>
                      <a:noFill/>
                    </a:lnT>
                    <a:lnB>
                      <a:noFill/>
                    </a:lnB>
                  </a:tcPr>
                </a:tc>
                <a:tc>
                  <a:txBody>
                    <a:bodyPr/>
                    <a:lstStyle/>
                    <a:p>
                      <a:r>
                        <a:rPr lang="en-US" altLang="zh-CN" dirty="0" smtClean="0"/>
                        <a:t>{}</a:t>
                      </a:r>
                      <a:r>
                        <a:rPr lang="zh-CN" altLang="en-US" dirty="0" smtClean="0"/>
                        <a:t>前的字符或子模式重复至少</a:t>
                      </a:r>
                      <a:r>
                        <a:rPr lang="en-US" altLang="zh-CN" dirty="0" smtClean="0"/>
                        <a:t>n</a:t>
                      </a:r>
                      <a:r>
                        <a:rPr lang="zh-CN" altLang="en-US" dirty="0" smtClean="0"/>
                        <a:t>次，至多</a:t>
                      </a:r>
                      <a:r>
                        <a:rPr lang="en-US" altLang="zh-CN" dirty="0" smtClean="0"/>
                        <a:t>m</a:t>
                      </a:r>
                      <a:r>
                        <a:rPr lang="zh-CN" altLang="en-US" dirty="0" smtClean="0"/>
                        <a:t>次</a:t>
                      </a:r>
                      <a:endParaRPr lang="zh-CN" altLang="en-US" dirty="0"/>
                    </a:p>
                  </a:txBody>
                  <a:tcPr anchor="ctr">
                    <a:lnL>
                      <a:noFill/>
                    </a:lnL>
                    <a:lnR>
                      <a:noFill/>
                    </a:lnR>
                    <a:lnT>
                      <a:noFill/>
                    </a:lnT>
                    <a:lnB>
                      <a:noFill/>
                    </a:lnB>
                  </a:tcPr>
                </a:tc>
                <a:extLst>
                  <a:ext uri="{0D108BD9-81ED-4DB2-BD59-A6C34878D82A}">
                    <a16:rowId xmlns:a16="http://schemas.microsoft.com/office/drawing/2014/main" val="2887579933"/>
                  </a:ext>
                </a:extLst>
              </a:tr>
              <a:tr h="0">
                <a:tc>
                  <a:txBody>
                    <a:bodyPr/>
                    <a:lstStyle/>
                    <a:p>
                      <a:r>
                        <a:rPr lang="en-US"/>
                        <a:t>{n,}</a:t>
                      </a:r>
                    </a:p>
                  </a:txBody>
                  <a:tcPr anchor="ctr">
                    <a:lnL>
                      <a:noFill/>
                    </a:lnL>
                    <a:lnR>
                      <a:noFill/>
                    </a:lnR>
                    <a:lnT>
                      <a:noFill/>
                    </a:lnT>
                    <a:lnB>
                      <a:noFill/>
                    </a:lnB>
                  </a:tcPr>
                </a:tc>
                <a:tc>
                  <a:txBody>
                    <a:bodyPr/>
                    <a:lstStyle/>
                    <a:p>
                      <a:r>
                        <a:rPr lang="zh-CN" altLang="en-US"/>
                        <a:t>出现次数 ≥</a:t>
                      </a:r>
                      <a:r>
                        <a:rPr lang="en-US"/>
                        <a:t>n</a:t>
                      </a:r>
                    </a:p>
                  </a:txBody>
                  <a:tcPr anchor="ctr">
                    <a:lnL>
                      <a:noFill/>
                    </a:lnL>
                    <a:lnR>
                      <a:noFill/>
                    </a:lnR>
                    <a:lnT>
                      <a:noFill/>
                    </a:lnT>
                    <a:lnB>
                      <a:noFill/>
                    </a:lnB>
                  </a:tcPr>
                </a:tc>
                <a:extLst>
                  <a:ext uri="{0D108BD9-81ED-4DB2-BD59-A6C34878D82A}">
                    <a16:rowId xmlns:a16="http://schemas.microsoft.com/office/drawing/2014/main" val="4062265711"/>
                  </a:ext>
                </a:extLst>
              </a:tr>
              <a:tr h="0">
                <a:tc>
                  <a:txBody>
                    <a:bodyPr/>
                    <a:lstStyle/>
                    <a:p>
                      <a:r>
                        <a:rPr lang="en-US"/>
                        <a:t>{,m}</a:t>
                      </a:r>
                    </a:p>
                  </a:txBody>
                  <a:tcPr anchor="ctr">
                    <a:lnL>
                      <a:noFill/>
                    </a:lnL>
                    <a:lnR>
                      <a:noFill/>
                    </a:lnR>
                    <a:lnT>
                      <a:noFill/>
                    </a:lnT>
                    <a:lnB>
                      <a:noFill/>
                    </a:lnB>
                  </a:tcPr>
                </a:tc>
                <a:tc>
                  <a:txBody>
                    <a:bodyPr/>
                    <a:lstStyle/>
                    <a:p>
                      <a:r>
                        <a:rPr lang="zh-CN" altLang="en-US" dirty="0"/>
                        <a:t>出现次数 ≤</a:t>
                      </a:r>
                      <a:r>
                        <a:rPr lang="en-US" dirty="0"/>
                        <a:t>m</a:t>
                      </a:r>
                    </a:p>
                  </a:txBody>
                  <a:tcPr anchor="ctr">
                    <a:lnL>
                      <a:noFill/>
                    </a:lnL>
                    <a:lnR>
                      <a:noFill/>
                    </a:lnR>
                    <a:lnT>
                      <a:noFill/>
                    </a:lnT>
                    <a:lnB>
                      <a:noFill/>
                    </a:lnB>
                  </a:tcPr>
                </a:tc>
                <a:extLst>
                  <a:ext uri="{0D108BD9-81ED-4DB2-BD59-A6C34878D82A}">
                    <a16:rowId xmlns:a16="http://schemas.microsoft.com/office/drawing/2014/main" val="1493285831"/>
                  </a:ext>
                </a:extLst>
              </a:tr>
            </a:tbl>
          </a:graphicData>
        </a:graphic>
      </p:graphicFrame>
      <p:sp>
        <p:nvSpPr>
          <p:cNvPr id="6" name="矩形 5"/>
          <p:cNvSpPr/>
          <p:nvPr/>
        </p:nvSpPr>
        <p:spPr>
          <a:xfrm>
            <a:off x="323528" y="1045512"/>
            <a:ext cx="2020105" cy="461665"/>
          </a:xfrm>
          <a:prstGeom prst="rect">
            <a:avLst/>
          </a:prstGeom>
        </p:spPr>
        <p:txBody>
          <a:bodyPr wrap="none">
            <a:spAutoFit/>
          </a:bodyPr>
          <a:lstStyle/>
          <a:p>
            <a:pPr marL="285750" indent="-285750">
              <a:buClr>
                <a:srgbClr val="FF0000"/>
              </a:buClr>
              <a:buFont typeface="Wingdings" panose="05000000000000000000" pitchFamily="2" charset="2"/>
              <a:buChar char="Ø"/>
            </a:pPr>
            <a:r>
              <a:rPr lang="zh-CN" altLang="en-US" sz="2400" b="1" dirty="0"/>
              <a:t>重复限定符</a:t>
            </a:r>
          </a:p>
        </p:txBody>
      </p:sp>
      <p:grpSp>
        <p:nvGrpSpPr>
          <p:cNvPr id="7" name="组合 109"/>
          <p:cNvGrpSpPr/>
          <p:nvPr/>
        </p:nvGrpSpPr>
        <p:grpSpPr>
          <a:xfrm>
            <a:off x="489223" y="44624"/>
            <a:ext cx="4514825" cy="684413"/>
            <a:chOff x="956926" y="4567095"/>
            <a:chExt cx="4514825" cy="684413"/>
          </a:xfrm>
        </p:grpSpPr>
        <p:sp>
          <p:nvSpPr>
            <p:cNvPr id="8" name="Freeform 5"/>
            <p:cNvSpPr>
              <a:spLocks/>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b="1" dirty="0">
                <a:ea typeface="微软雅黑" pitchFamily="34" charset="-122"/>
              </a:endParaRPr>
            </a:p>
          </p:txBody>
        </p:sp>
        <p:pic>
          <p:nvPicPr>
            <p:cNvPr id="9" name="图片 8" descr="u=714968970,2342735455&amp;fm=27&amp;gp=0.jpg"/>
            <p:cNvPicPr/>
            <p:nvPr/>
          </p:nvPicPr>
          <p:blipFill>
            <a:blip r:embed="rId2"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10" name="TextBox 6"/>
            <p:cNvSpPr txBox="1">
              <a:spLocks noChangeArrowheads="1"/>
            </p:cNvSpPr>
            <p:nvPr/>
          </p:nvSpPr>
          <p:spPr bwMode="auto">
            <a:xfrm>
              <a:off x="1151271" y="4567095"/>
              <a:ext cx="432048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4.3 </a:t>
              </a:r>
              <a:r>
                <a:rPr lang="zh-CN" altLang="en-US" sz="3600" b="1" dirty="0">
                  <a:latin typeface="Times New Roman" pitchFamily="18" charset="0"/>
                  <a:ea typeface="黑体" pitchFamily="49" charset="-122"/>
                </a:rPr>
                <a:t>正则表达式 </a:t>
              </a:r>
            </a:p>
          </p:txBody>
        </p:sp>
      </p:grpSp>
    </p:spTree>
    <p:extLst>
      <p:ext uri="{BB962C8B-B14F-4D97-AF65-F5344CB8AC3E}">
        <p14:creationId xmlns:p14="http://schemas.microsoft.com/office/powerpoint/2010/main" val="231664919"/>
      </p:ext>
    </p:extLst>
  </p:cSld>
  <p:clrMapOvr>
    <a:masterClrMapping/>
  </p:clrMapOvr>
  <p:transition spd="slow" advClick="0">
    <p:pull dir="d"/>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55576" y="1510253"/>
            <a:ext cx="8229600" cy="4678451"/>
          </a:xfrm>
        </p:spPr>
        <p:txBody>
          <a:bodyPr/>
          <a:lstStyle/>
          <a:p>
            <a:pPr>
              <a:buClr>
                <a:srgbClr val="FF0000"/>
              </a:buClr>
            </a:pPr>
            <a:r>
              <a:rPr lang="zh-CN" altLang="en-US" sz="2000" dirty="0"/>
              <a:t>小括号</a:t>
            </a:r>
            <a:r>
              <a:rPr lang="en-US" altLang="zh-CN" sz="2000" dirty="0"/>
              <a:t>()</a:t>
            </a:r>
            <a:r>
              <a:rPr lang="zh-CN" altLang="en-US" sz="2000" dirty="0"/>
              <a:t>用来表示分组，括号中的所有内容作为一个整体，即看作一个字符。</a:t>
            </a:r>
          </a:p>
          <a:p>
            <a:pPr>
              <a:buClr>
                <a:srgbClr val="FF0000"/>
              </a:buClr>
            </a:pPr>
            <a:r>
              <a:rPr lang="zh-CN" altLang="en-US" sz="2000" dirty="0" smtClean="0"/>
              <a:t>注：</a:t>
            </a:r>
            <a:r>
              <a:rPr lang="en-US" altLang="zh-CN" sz="2000" dirty="0" smtClean="0"/>
              <a:t>(</a:t>
            </a:r>
            <a:r>
              <a:rPr lang="en-US" altLang="zh-CN" sz="2000" dirty="0"/>
              <a:t>a){3}</a:t>
            </a:r>
            <a:r>
              <a:rPr lang="zh-CN" altLang="en-US" sz="2000" dirty="0"/>
              <a:t>相当于</a:t>
            </a:r>
            <a:r>
              <a:rPr lang="en-US" altLang="zh-CN" sz="2000" dirty="0"/>
              <a:t>(a)aa</a:t>
            </a:r>
            <a:r>
              <a:rPr lang="zh-CN" altLang="en-US" sz="2000" dirty="0"/>
              <a:t>，而不是</a:t>
            </a:r>
            <a:r>
              <a:rPr lang="en-US" altLang="zh-CN" sz="2000" dirty="0"/>
              <a:t>(a)(a)(a)</a:t>
            </a:r>
            <a:r>
              <a:rPr lang="zh-CN" altLang="en-US" sz="2000" dirty="0"/>
              <a:t>。</a:t>
            </a:r>
          </a:p>
          <a:p>
            <a:pPr>
              <a:buClr>
                <a:srgbClr val="FF0000"/>
              </a:buClr>
            </a:pPr>
            <a:r>
              <a:rPr lang="zh-CN" altLang="en-US" sz="2000" dirty="0" smtClean="0"/>
              <a:t>有</a:t>
            </a:r>
            <a:r>
              <a:rPr lang="zh-CN" altLang="en-US" sz="2000" dirty="0"/>
              <a:t>括号的时候，</a:t>
            </a:r>
            <a:r>
              <a:rPr lang="en-US" altLang="zh-CN" sz="2000" dirty="0" err="1"/>
              <a:t>findall</a:t>
            </a:r>
            <a:r>
              <a:rPr lang="zh-CN" altLang="en-US" sz="2000" dirty="0"/>
              <a:t>只会</a:t>
            </a:r>
            <a:r>
              <a:rPr lang="zh-CN" altLang="en-US" sz="2000" dirty="0" smtClean="0"/>
              <a:t>捕获</a:t>
            </a:r>
            <a:r>
              <a:rPr lang="zh-CN" altLang="en-US" sz="2000" dirty="0"/>
              <a:t>括号中的内容</a:t>
            </a:r>
            <a:r>
              <a:rPr lang="zh-CN" altLang="en-US" sz="2000" dirty="0" smtClean="0"/>
              <a:t>。</a:t>
            </a:r>
            <a:endParaRPr lang="en-US" altLang="zh-CN" sz="2000" dirty="0" smtClean="0"/>
          </a:p>
          <a:p>
            <a:pPr>
              <a:buClr>
                <a:srgbClr val="FF0000"/>
              </a:buClr>
            </a:pPr>
            <a:endParaRPr lang="en-US" altLang="zh-CN" sz="2000" dirty="0"/>
          </a:p>
          <a:p>
            <a:pPr>
              <a:buClr>
                <a:srgbClr val="FF0000"/>
              </a:buClr>
            </a:pPr>
            <a:endParaRPr lang="zh-CN" altLang="en-US" sz="2000" dirty="0"/>
          </a:p>
        </p:txBody>
      </p:sp>
      <p:sp>
        <p:nvSpPr>
          <p:cNvPr id="4" name="灯片编号占位符 3"/>
          <p:cNvSpPr>
            <a:spLocks noGrp="1"/>
          </p:cNvSpPr>
          <p:nvPr>
            <p:ph type="sldNum" sz="quarter" idx="4"/>
          </p:nvPr>
        </p:nvSpPr>
        <p:spPr/>
        <p:txBody>
          <a:bodyPr/>
          <a:lstStyle/>
          <a:p>
            <a:pPr>
              <a:defRPr/>
            </a:pPr>
            <a:fld id="{6EA7BA5E-4115-4796-A8C9-4698036AB88B}" type="slidenum">
              <a:rPr lang="zh-CN" altLang="en-US" smtClean="0"/>
              <a:pPr>
                <a:defRPr/>
              </a:pPr>
              <a:t>54</a:t>
            </a:fld>
            <a:endParaRPr lang="zh-CN" altLang="en-US" dirty="0"/>
          </a:p>
        </p:txBody>
      </p:sp>
      <p:sp>
        <p:nvSpPr>
          <p:cNvPr id="6" name="矩形 5"/>
          <p:cNvSpPr/>
          <p:nvPr/>
        </p:nvSpPr>
        <p:spPr>
          <a:xfrm>
            <a:off x="323528" y="1045512"/>
            <a:ext cx="1091966" cy="461665"/>
          </a:xfrm>
          <a:prstGeom prst="rect">
            <a:avLst/>
          </a:prstGeom>
        </p:spPr>
        <p:txBody>
          <a:bodyPr wrap="none">
            <a:spAutoFit/>
          </a:bodyPr>
          <a:lstStyle/>
          <a:p>
            <a:pPr marL="285750" indent="-285750">
              <a:buClr>
                <a:srgbClr val="FF0000"/>
              </a:buClr>
              <a:buFont typeface="Wingdings" panose="05000000000000000000" pitchFamily="2" charset="2"/>
              <a:buChar char="Ø"/>
            </a:pPr>
            <a:r>
              <a:rPr lang="zh-CN" altLang="en-US" sz="2400" b="1" dirty="0" smtClean="0"/>
              <a:t>分组</a:t>
            </a:r>
            <a:endParaRPr lang="zh-CN" altLang="en-US" sz="2400" b="1" dirty="0"/>
          </a:p>
        </p:txBody>
      </p:sp>
      <p:sp>
        <p:nvSpPr>
          <p:cNvPr id="9" name="Rectangle 3"/>
          <p:cNvSpPr>
            <a:spLocks noChangeArrowheads="1"/>
          </p:cNvSpPr>
          <p:nvPr/>
        </p:nvSpPr>
        <p:spPr bwMode="auto">
          <a:xfrm>
            <a:off x="323528" y="2996952"/>
            <a:ext cx="7114448" cy="23167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1400" b="0" i="0" u="none" strike="noStrike" cap="none" normalizeH="0" baseline="0" dirty="0" smtClean="0">
                <a:ln>
                  <a:noFill/>
                </a:ln>
                <a:solidFill>
                  <a:schemeClr val="tx1"/>
                </a:solidFill>
                <a:effectLst/>
                <a:latin typeface="Arial Unicode MS" panose="020B0604020202020204" pitchFamily="34" charset="-122"/>
              </a:rPr>
              <a:t>&gt;&gt;&gt; import re </a:t>
            </a:r>
            <a:endParaRPr kumimoji="0" lang="en-US" altLang="zh-CN" sz="1400" b="0" i="0" u="none" strike="noStrike" cap="none" normalizeH="0" baseline="0" dirty="0" smtClean="0">
              <a:ln>
                <a:noFill/>
              </a:ln>
              <a:solidFill>
                <a:schemeClr val="tx1"/>
              </a:solidFill>
              <a:effectLst/>
              <a:latin typeface="Arial Unicode MS" panose="020B0604020202020204" pitchFamily="34" charset="-122"/>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1400" b="0" i="0" u="none" strike="noStrike" cap="none" normalizeH="0" baseline="0" dirty="0" smtClean="0">
                <a:ln>
                  <a:noFill/>
                </a:ln>
                <a:solidFill>
                  <a:schemeClr val="tx1"/>
                </a:solidFill>
                <a:effectLst/>
                <a:latin typeface="Arial Unicode MS" panose="020B0604020202020204" pitchFamily="34" charset="-122"/>
              </a:rPr>
              <a:t>&gt;&gt;&gt; re.findall('aaa','a aa aaa') ['aaa']</a:t>
            </a:r>
            <a:endParaRPr kumimoji="0" lang="en-US" altLang="zh-CN" sz="1400" b="0" i="0" u="none" strike="noStrike" cap="none" normalizeH="0" baseline="0" dirty="0" smtClean="0">
              <a:ln>
                <a:noFill/>
              </a:ln>
              <a:solidFill>
                <a:schemeClr val="tx1"/>
              </a:solidFill>
              <a:effectLst/>
              <a:latin typeface="Arial Unicode MS" panose="020B0604020202020204" pitchFamily="34" charset="-122"/>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1400" b="0" i="0" u="none" strike="noStrike" cap="none" normalizeH="0" baseline="0" dirty="0" smtClean="0">
                <a:ln>
                  <a:noFill/>
                </a:ln>
                <a:solidFill>
                  <a:schemeClr val="tx1"/>
                </a:solidFill>
                <a:effectLst/>
                <a:latin typeface="Arial Unicode MS" panose="020B0604020202020204" pitchFamily="34" charset="-122"/>
              </a:rPr>
              <a:t> &gt;&gt;&gt; re.findall('a{3}','a aa aaa') ['aaa'] </a:t>
            </a:r>
            <a:endParaRPr kumimoji="0" lang="en-US" altLang="zh-CN" sz="1400" b="0" i="0" u="none" strike="noStrike" cap="none" normalizeH="0" baseline="0" dirty="0" smtClean="0">
              <a:ln>
                <a:noFill/>
              </a:ln>
              <a:solidFill>
                <a:schemeClr val="tx1"/>
              </a:solidFill>
              <a:effectLst/>
              <a:latin typeface="Arial Unicode MS" panose="020B0604020202020204" pitchFamily="34" charset="-122"/>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1400" b="0" i="0" u="none" strike="noStrike" cap="none" normalizeH="0" baseline="0" dirty="0" smtClean="0">
                <a:ln>
                  <a:noFill/>
                </a:ln>
                <a:solidFill>
                  <a:schemeClr val="tx1"/>
                </a:solidFill>
                <a:effectLst/>
                <a:latin typeface="Arial Unicode MS" panose="020B0604020202020204" pitchFamily="34" charset="-122"/>
              </a:rPr>
              <a:t>&gt;&gt;&gt; re.findall('(a){3}','a aa aaa') # 有括号时，findall只会捕获括号中的内容，即第一个 a </a:t>
            </a:r>
            <a:endParaRPr kumimoji="0" lang="en-US" altLang="zh-CN" sz="1400" b="0" i="0" u="none" strike="noStrike" cap="none" normalizeH="0" baseline="0" dirty="0" smtClean="0">
              <a:ln>
                <a:noFill/>
              </a:ln>
              <a:solidFill>
                <a:schemeClr val="tx1"/>
              </a:solidFill>
              <a:effectLst/>
              <a:latin typeface="Arial Unicode MS" panose="020B0604020202020204" pitchFamily="34" charset="-122"/>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1400" b="0" i="0" u="none" strike="noStrike" cap="none" normalizeH="0" baseline="0" dirty="0" smtClean="0">
                <a:ln>
                  <a:noFill/>
                </a:ln>
                <a:solidFill>
                  <a:schemeClr val="tx1"/>
                </a:solidFill>
                <a:effectLst/>
                <a:latin typeface="Arial Unicode MS" panose="020B0604020202020204" pitchFamily="34" charset="-122"/>
              </a:rPr>
              <a:t>['a']</a:t>
            </a:r>
            <a:endParaRPr kumimoji="0" lang="en-US" altLang="zh-CN" sz="1400" b="0" i="0" u="none" strike="noStrike" cap="none" normalizeH="0" baseline="0" dirty="0" smtClean="0">
              <a:ln>
                <a:noFill/>
              </a:ln>
              <a:solidFill>
                <a:schemeClr val="tx1"/>
              </a:solidFill>
              <a:effectLst/>
              <a:latin typeface="Arial Unicode MS" panose="020B0604020202020204" pitchFamily="34" charset="-122"/>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1400" b="0" i="0" u="none" strike="noStrike" cap="none" normalizeH="0" baseline="0" dirty="0" smtClean="0">
                <a:ln>
                  <a:noFill/>
                </a:ln>
                <a:solidFill>
                  <a:schemeClr val="tx1"/>
                </a:solidFill>
                <a:effectLst/>
                <a:latin typeface="Arial Unicode MS" panose="020B0604020202020204" pitchFamily="34" charset="-122"/>
              </a:rPr>
              <a:t> &gt;&gt;&gt; re.findall('(a)(a)(a)','a aa aaa') </a:t>
            </a:r>
            <a:endParaRPr kumimoji="0" lang="en-US" altLang="zh-CN" sz="1400" b="0" i="0" u="none" strike="noStrike" cap="none" normalizeH="0" baseline="0" dirty="0" smtClean="0">
              <a:ln>
                <a:noFill/>
              </a:ln>
              <a:solidFill>
                <a:schemeClr val="tx1"/>
              </a:solidFill>
              <a:effectLst/>
              <a:latin typeface="Arial Unicode MS" panose="020B0604020202020204" pitchFamily="34" charset="-122"/>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1400" b="0" i="0" u="none" strike="noStrike" cap="none" normalizeH="0" baseline="0" dirty="0" smtClean="0">
                <a:ln>
                  <a:noFill/>
                </a:ln>
                <a:solidFill>
                  <a:schemeClr val="tx1"/>
                </a:solidFill>
                <a:effectLst/>
                <a:latin typeface="Arial Unicode MS" panose="020B0604020202020204" pitchFamily="34" charset="-122"/>
              </a:rPr>
              <a:t>[('a', 'a', 'a')]</a:t>
            </a:r>
            <a:r>
              <a:rPr kumimoji="0" lang="zh-CN" altLang="zh-CN" sz="1400" b="0" i="0" u="none" strike="noStrike" cap="none" normalizeH="0" baseline="0" dirty="0" smtClean="0">
                <a:ln>
                  <a:noFill/>
                </a:ln>
                <a:solidFill>
                  <a:schemeClr val="tx1"/>
                </a:solidFill>
                <a:effectLst/>
              </a:rPr>
              <a:t> </a:t>
            </a:r>
            <a:endParaRPr kumimoji="0" lang="zh-CN" altLang="zh-CN" sz="1400" b="0" i="0" u="none" strike="noStrike" cap="none" normalizeH="0" baseline="0" dirty="0" smtClean="0">
              <a:ln>
                <a:noFill/>
              </a:ln>
              <a:solidFill>
                <a:schemeClr val="tx1"/>
              </a:solidFill>
              <a:effectLst/>
              <a:latin typeface="Arial" panose="020B0604020202020204" pitchFamily="34" charset="0"/>
            </a:endParaRPr>
          </a:p>
        </p:txBody>
      </p:sp>
      <p:grpSp>
        <p:nvGrpSpPr>
          <p:cNvPr id="7" name="组合 109"/>
          <p:cNvGrpSpPr/>
          <p:nvPr/>
        </p:nvGrpSpPr>
        <p:grpSpPr>
          <a:xfrm>
            <a:off x="489223" y="44624"/>
            <a:ext cx="4514825" cy="684413"/>
            <a:chOff x="956926" y="4567095"/>
            <a:chExt cx="4514825" cy="684413"/>
          </a:xfrm>
        </p:grpSpPr>
        <p:sp>
          <p:nvSpPr>
            <p:cNvPr id="8" name="Freeform 5"/>
            <p:cNvSpPr>
              <a:spLocks/>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b="1" dirty="0">
                <a:ea typeface="微软雅黑" pitchFamily="34" charset="-122"/>
              </a:endParaRPr>
            </a:p>
          </p:txBody>
        </p:sp>
        <p:pic>
          <p:nvPicPr>
            <p:cNvPr id="10" name="图片 9" descr="u=714968970,2342735455&amp;fm=27&amp;gp=0.jpg"/>
            <p:cNvPicPr/>
            <p:nvPr/>
          </p:nvPicPr>
          <p:blipFill>
            <a:blip r:embed="rId2"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11" name="TextBox 6"/>
            <p:cNvSpPr txBox="1">
              <a:spLocks noChangeArrowheads="1"/>
            </p:cNvSpPr>
            <p:nvPr/>
          </p:nvSpPr>
          <p:spPr bwMode="auto">
            <a:xfrm>
              <a:off x="1151271" y="4567095"/>
              <a:ext cx="432048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4.3 </a:t>
              </a:r>
              <a:r>
                <a:rPr lang="zh-CN" altLang="en-US" sz="3600" b="1" dirty="0">
                  <a:latin typeface="Times New Roman" pitchFamily="18" charset="0"/>
                  <a:ea typeface="黑体" pitchFamily="49" charset="-122"/>
                </a:rPr>
                <a:t>正则表达式 </a:t>
              </a:r>
            </a:p>
          </p:txBody>
        </p:sp>
      </p:grpSp>
      <p:sp>
        <p:nvSpPr>
          <p:cNvPr id="2" name="Rectangle 1"/>
          <p:cNvSpPr>
            <a:spLocks noChangeArrowheads="1"/>
          </p:cNvSpPr>
          <p:nvPr/>
        </p:nvSpPr>
        <p:spPr bwMode="auto">
          <a:xfrm>
            <a:off x="3485693" y="4443893"/>
            <a:ext cx="613501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smtClean="0">
                <a:ln>
                  <a:noFill/>
                </a:ln>
                <a:solidFill>
                  <a:schemeClr val="tx1"/>
                </a:solidFill>
                <a:effectLst/>
                <a:latin typeface="Consolas" panose="020B0609020204030204" pitchFamily="49" charset="0"/>
                <a:cs typeface="Consolas" panose="020B0609020204030204" pitchFamily="49" charset="0"/>
              </a:rPr>
              <a:t>&gt;&gt;&gt; re.findall('((a)){3}','a aa aaa') # 每重复一次去除一层括号</a:t>
            </a:r>
            <a:endParaRPr kumimoji="0" lang="en-US" altLang="zh-CN" sz="1400" b="0" i="0" u="none" strike="noStrike" cap="none" normalizeH="0" baseline="0" dirty="0" smtClean="0">
              <a:ln>
                <a:noFill/>
              </a:ln>
              <a:solidFill>
                <a:schemeClr val="tx1"/>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smtClean="0">
                <a:ln>
                  <a:noFill/>
                </a:ln>
                <a:solidFill>
                  <a:schemeClr val="tx1"/>
                </a:solidFill>
                <a:effectLst/>
                <a:latin typeface="Consolas" panose="020B0609020204030204" pitchFamily="49" charset="0"/>
                <a:cs typeface="Consolas" panose="020B0609020204030204" pitchFamily="49" charset="0"/>
              </a:rPr>
              <a:t>&gt;&gt;&gt; re.findall('(((a))){3}','a aa aaa') </a:t>
            </a:r>
            <a:endParaRPr kumimoji="0" lang="en-US" altLang="zh-CN" sz="1400" b="0" i="0" u="none" strike="noStrike" cap="none" normalizeH="0" baseline="0" dirty="0" smtClean="0">
              <a:ln>
                <a:noFill/>
              </a:ln>
              <a:solidFill>
                <a:schemeClr val="tx1"/>
              </a:solidFill>
              <a:effectLst/>
              <a:latin typeface="Consolas" panose="020B0609020204030204" pitchFamily="49" charset="0"/>
              <a:cs typeface="Consolas" panose="020B0609020204030204" pitchFamily="49" charset="0"/>
            </a:endParaRPr>
          </a:p>
        </p:txBody>
      </p:sp>
      <p:sp>
        <p:nvSpPr>
          <p:cNvPr id="5" name="矩形 4"/>
          <p:cNvSpPr/>
          <p:nvPr/>
        </p:nvSpPr>
        <p:spPr>
          <a:xfrm>
            <a:off x="3485693" y="4918949"/>
            <a:ext cx="4572000" cy="523220"/>
          </a:xfrm>
          <a:prstGeom prst="rect">
            <a:avLst/>
          </a:prstGeom>
        </p:spPr>
        <p:txBody>
          <a:bodyPr>
            <a:spAutoFit/>
          </a:bodyPr>
          <a:lstStyle/>
          <a:p>
            <a:pPr eaLnBrk="0" hangingPunct="0"/>
            <a:r>
              <a:rPr lang="zh-CN" altLang="zh-CN" sz="1400" dirty="0">
                <a:solidFill>
                  <a:srgbClr val="FF0000"/>
                </a:solidFill>
                <a:latin typeface="Consolas" panose="020B0609020204030204" pitchFamily="49" charset="0"/>
                <a:cs typeface="Consolas" panose="020B0609020204030204" pitchFamily="49" charset="0"/>
              </a:rPr>
              <a:t>[('a', 'a')] </a:t>
            </a:r>
            <a:endParaRPr lang="en-US" altLang="zh-CN" sz="1400" dirty="0">
              <a:solidFill>
                <a:srgbClr val="FF0000"/>
              </a:solidFill>
              <a:latin typeface="Consolas" panose="020B0609020204030204" pitchFamily="49" charset="0"/>
              <a:cs typeface="Consolas" panose="020B0609020204030204" pitchFamily="49" charset="0"/>
            </a:endParaRPr>
          </a:p>
          <a:p>
            <a:pPr lvl="0" eaLnBrk="0" hangingPunct="0"/>
            <a:r>
              <a:rPr lang="zh-CN" altLang="zh-CN" sz="1400" dirty="0">
                <a:solidFill>
                  <a:srgbClr val="FF0000"/>
                </a:solidFill>
                <a:latin typeface="Consolas" panose="020B0609020204030204" pitchFamily="49" charset="0"/>
                <a:cs typeface="Consolas" panose="020B0609020204030204" pitchFamily="49" charset="0"/>
              </a:rPr>
              <a:t>[('a', 'a', 'a')] </a:t>
            </a:r>
            <a:endParaRPr lang="en-US" altLang="zh-CN" sz="1400" dirty="0">
              <a:solidFill>
                <a:srgbClr val="FF0000"/>
              </a:solidFill>
              <a:latin typeface="Consolas" panose="020B0609020204030204" pitchFamily="49" charset="0"/>
              <a:cs typeface="Consolas" panose="020B0609020204030204" pitchFamily="49" charset="0"/>
            </a:endParaRPr>
          </a:p>
        </p:txBody>
      </p:sp>
      <p:sp>
        <p:nvSpPr>
          <p:cNvPr id="12" name="矩形 11"/>
          <p:cNvSpPr/>
          <p:nvPr/>
        </p:nvSpPr>
        <p:spPr>
          <a:xfrm>
            <a:off x="3485693" y="5518222"/>
            <a:ext cx="4856352" cy="738664"/>
          </a:xfrm>
          <a:prstGeom prst="rect">
            <a:avLst/>
          </a:prstGeom>
        </p:spPr>
        <p:txBody>
          <a:bodyPr wrap="square">
            <a:spAutoFit/>
          </a:bodyPr>
          <a:lstStyle/>
          <a:p>
            <a:pPr lvl="0" eaLnBrk="0" hangingPunct="0"/>
            <a:r>
              <a:rPr lang="zh-CN" altLang="zh-CN" sz="1400" dirty="0">
                <a:latin typeface="Consolas" panose="020B0609020204030204" pitchFamily="49" charset="0"/>
                <a:cs typeface="Consolas" panose="020B0609020204030204" pitchFamily="49" charset="0"/>
              </a:rPr>
              <a:t>&gt;&gt;&gt; x = re.search('(((a))){3}','a aa aaa') </a:t>
            </a:r>
            <a:endParaRPr lang="en-US" altLang="zh-CN" sz="1400" dirty="0">
              <a:latin typeface="Consolas" panose="020B0609020204030204" pitchFamily="49" charset="0"/>
              <a:cs typeface="Consolas" panose="020B0609020204030204" pitchFamily="49" charset="0"/>
            </a:endParaRPr>
          </a:p>
          <a:p>
            <a:pPr lvl="0" eaLnBrk="0" hangingPunct="0"/>
            <a:r>
              <a:rPr lang="zh-CN" altLang="zh-CN" sz="1400" dirty="0">
                <a:latin typeface="Consolas" panose="020B0609020204030204" pitchFamily="49" charset="0"/>
                <a:cs typeface="Consolas" panose="020B0609020204030204" pitchFamily="49" charset="0"/>
              </a:rPr>
              <a:t>&gt;&gt;&gt; x.groups()</a:t>
            </a:r>
            <a:endParaRPr lang="en-US" altLang="zh-CN" sz="1400" dirty="0">
              <a:latin typeface="Consolas" panose="020B0609020204030204" pitchFamily="49" charset="0"/>
              <a:cs typeface="Consolas" panose="020B0609020204030204" pitchFamily="49" charset="0"/>
            </a:endParaRPr>
          </a:p>
          <a:p>
            <a:pPr eaLnBrk="0" hangingPunct="0"/>
            <a:r>
              <a:rPr lang="zh-CN" altLang="zh-CN" sz="1400" dirty="0">
                <a:latin typeface="Consolas" panose="020B0609020204030204" pitchFamily="49" charset="0"/>
                <a:cs typeface="Consolas" panose="020B0609020204030204" pitchFamily="49" charset="0"/>
              </a:rPr>
              <a:t>('a', 'a', 'a') </a:t>
            </a:r>
            <a:endParaRPr lang="zh-CN" altLang="zh-CN" sz="14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4263029146"/>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 grpId="0"/>
      <p:bldP spid="5" grpId="0"/>
      <p:bldP spid="12"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文本占位符 50178"/>
          <p:cNvSpPr>
            <a:spLocks noGrp="1"/>
          </p:cNvSpPr>
          <p:nvPr>
            <p:ph idx="1"/>
          </p:nvPr>
        </p:nvSpPr>
        <p:spPr>
          <a:xfrm>
            <a:off x="683568" y="1443369"/>
            <a:ext cx="7424420" cy="3395345"/>
          </a:xfrm>
        </p:spPr>
        <p:txBody>
          <a:bodyPr anchor="t"/>
          <a:lstStyle/>
          <a:p>
            <a:pPr indent="-263525">
              <a:lnSpc>
                <a:spcPct val="130000"/>
              </a:lnSpc>
              <a:spcBef>
                <a:spcPts val="600"/>
              </a:spcBef>
              <a:buClr>
                <a:srgbClr val="FF0000"/>
              </a:buClr>
              <a:buSzPct val="70000"/>
              <a:buFont typeface="Wingdings" panose="05000000000000000000" charset="0"/>
              <a:buChar char="ü"/>
            </a:pPr>
            <a:r>
              <a:rPr lang="zh-CN" altLang="en-US" sz="1800" b="1" dirty="0">
                <a:latin typeface="Times New Roman" panose="02020603050405020304" pitchFamily="2" charset="0"/>
              </a:rPr>
              <a:t>最简单的正则表达式是普通字符串，可以匹配自身</a:t>
            </a:r>
          </a:p>
          <a:p>
            <a:pPr indent="-263525">
              <a:lnSpc>
                <a:spcPct val="130000"/>
              </a:lnSpc>
              <a:spcBef>
                <a:spcPts val="600"/>
              </a:spcBef>
              <a:buClr>
                <a:srgbClr val="FF0000"/>
              </a:buClr>
              <a:buSzPct val="70000"/>
              <a:buFont typeface="Wingdings" panose="05000000000000000000" charset="0"/>
              <a:buChar char="ü"/>
            </a:pPr>
            <a:r>
              <a:rPr lang="zh-CN" altLang="en-US" sz="1800" b="1" dirty="0">
                <a:latin typeface="Times New Roman" panose="02020603050405020304" pitchFamily="2" charset="0"/>
              </a:rPr>
              <a:t>'[pjc]ython'可以匹配'python'、'jython'、'cython'</a:t>
            </a:r>
          </a:p>
          <a:p>
            <a:pPr indent="-263525">
              <a:lnSpc>
                <a:spcPct val="130000"/>
              </a:lnSpc>
              <a:spcBef>
                <a:spcPts val="600"/>
              </a:spcBef>
              <a:buClr>
                <a:srgbClr val="FF0000"/>
              </a:buClr>
              <a:buSzPct val="70000"/>
              <a:buFont typeface="Wingdings" panose="05000000000000000000" charset="0"/>
              <a:buChar char="ü"/>
            </a:pPr>
            <a:r>
              <a:rPr lang="zh-CN" altLang="en-US" sz="1800" b="1" dirty="0">
                <a:latin typeface="Times New Roman" panose="02020603050405020304" pitchFamily="2" charset="0"/>
              </a:rPr>
              <a:t>'[a-zA-Z0-9]'可以匹配一个任意大小写字母或数字</a:t>
            </a:r>
          </a:p>
          <a:p>
            <a:pPr indent="-263525">
              <a:lnSpc>
                <a:spcPct val="130000"/>
              </a:lnSpc>
              <a:spcBef>
                <a:spcPts val="600"/>
              </a:spcBef>
              <a:buClr>
                <a:srgbClr val="FF0000"/>
              </a:buClr>
              <a:buSzPct val="70000"/>
              <a:buFont typeface="Wingdings" panose="05000000000000000000" charset="0"/>
              <a:buChar char="ü"/>
            </a:pPr>
            <a:r>
              <a:rPr lang="zh-CN" altLang="en-US" sz="1800" b="1" dirty="0">
                <a:latin typeface="Times New Roman" panose="02020603050405020304" pitchFamily="2" charset="0"/>
              </a:rPr>
              <a:t>'[^abc]'可以一个匹配任意除'a'、'b'、'c'之外的字符</a:t>
            </a:r>
          </a:p>
          <a:p>
            <a:pPr indent="-263525">
              <a:lnSpc>
                <a:spcPct val="130000"/>
              </a:lnSpc>
              <a:spcBef>
                <a:spcPts val="600"/>
              </a:spcBef>
              <a:buClr>
                <a:srgbClr val="FF0000"/>
              </a:buClr>
              <a:buSzPct val="70000"/>
              <a:buFont typeface="Wingdings" panose="05000000000000000000" charset="0"/>
              <a:buChar char="ü"/>
            </a:pPr>
            <a:r>
              <a:rPr lang="zh-CN" altLang="en-US" sz="1800" b="1" dirty="0">
                <a:latin typeface="Times New Roman" panose="02020603050405020304" pitchFamily="2" charset="0"/>
              </a:rPr>
              <a:t>'python|perl'或'p(ython|erl)'都可以匹配'python'或'perl'</a:t>
            </a:r>
          </a:p>
          <a:p>
            <a:pPr indent="-263525">
              <a:lnSpc>
                <a:spcPct val="130000"/>
              </a:lnSpc>
              <a:spcBef>
                <a:spcPts val="600"/>
              </a:spcBef>
              <a:buClr>
                <a:srgbClr val="FF0000"/>
              </a:buClr>
              <a:buSzPct val="70000"/>
              <a:buFont typeface="Wingdings" panose="05000000000000000000" charset="0"/>
              <a:buChar char="ü"/>
            </a:pPr>
            <a:r>
              <a:rPr lang="zh-CN" altLang="en-US" sz="1800" b="1" dirty="0">
                <a:latin typeface="Times New Roman" panose="02020603050405020304" pitchFamily="2" charset="0"/>
              </a:rPr>
              <a:t>子模式后面加上问号表示可选。r'(</a:t>
            </a:r>
            <a:r>
              <a:rPr lang="zh-CN" altLang="en-US" sz="1800" b="1" dirty="0">
                <a:latin typeface="Times New Roman" panose="02020603050405020304" pitchFamily="2" charset="0"/>
                <a:hlinkClick r:id="rId2"/>
              </a:rPr>
              <a:t>http://)?(www\.)?python\.org</a:t>
            </a:r>
            <a:r>
              <a:rPr lang="zh-CN" altLang="en-US" sz="1800" b="1" dirty="0">
                <a:latin typeface="Times New Roman" panose="02020603050405020304" pitchFamily="2" charset="0"/>
              </a:rPr>
              <a:t>'</a:t>
            </a:r>
            <a:endParaRPr lang="en-US" altLang="zh-CN" sz="1800" b="1" dirty="0">
              <a:latin typeface="Times New Roman" panose="02020603050405020304" pitchFamily="2" charset="0"/>
            </a:endParaRPr>
          </a:p>
          <a:p>
            <a:pPr marL="765175" lvl="1">
              <a:lnSpc>
                <a:spcPct val="130000"/>
              </a:lnSpc>
              <a:spcBef>
                <a:spcPts val="600"/>
              </a:spcBef>
              <a:buClr>
                <a:srgbClr val="FF0000"/>
              </a:buClr>
              <a:buSzPct val="70000"/>
              <a:buFont typeface="Arial" panose="020B0604020202020204" pitchFamily="34" charset="0"/>
              <a:buChar char="•"/>
            </a:pPr>
            <a:r>
              <a:rPr lang="zh-CN" altLang="en-US" sz="1400" b="1" dirty="0">
                <a:latin typeface="Times New Roman" panose="02020603050405020304" pitchFamily="2" charset="0"/>
              </a:rPr>
              <a:t>只能匹配'http://www.python.org'、'http://python.org'、'www.python.org'和'python.org' </a:t>
            </a:r>
          </a:p>
          <a:p>
            <a:pPr indent="-263525">
              <a:lnSpc>
                <a:spcPct val="130000"/>
              </a:lnSpc>
              <a:spcBef>
                <a:spcPts val="600"/>
              </a:spcBef>
              <a:buClr>
                <a:srgbClr val="FF0000"/>
              </a:buClr>
              <a:buSzPct val="70000"/>
              <a:buFont typeface="Wingdings" panose="05000000000000000000" charset="0"/>
              <a:buChar char="ü"/>
            </a:pPr>
            <a:r>
              <a:rPr lang="zh-CN" altLang="en-US" sz="1800" b="1" dirty="0">
                <a:latin typeface="Times New Roman" panose="02020603050405020304" pitchFamily="2" charset="0"/>
              </a:rPr>
              <a:t>'^http'只能匹配所有以'http'开头的字符串</a:t>
            </a:r>
          </a:p>
          <a:p>
            <a:pPr indent="-263525">
              <a:lnSpc>
                <a:spcPct val="130000"/>
              </a:lnSpc>
              <a:spcBef>
                <a:spcPts val="600"/>
              </a:spcBef>
              <a:buClr>
                <a:srgbClr val="FF0000"/>
              </a:buClr>
              <a:buSzPct val="70000"/>
              <a:buFont typeface="Wingdings" panose="05000000000000000000" charset="0"/>
              <a:buChar char="ü"/>
            </a:pPr>
            <a:r>
              <a:rPr lang="zh-CN" altLang="en-US" sz="1800" b="1" dirty="0">
                <a:latin typeface="Times New Roman" panose="02020603050405020304" pitchFamily="2" charset="0"/>
              </a:rPr>
              <a:t>(pattern)*：允许模式重复0次或多次</a:t>
            </a:r>
          </a:p>
          <a:p>
            <a:pPr indent="-263525">
              <a:lnSpc>
                <a:spcPct val="130000"/>
              </a:lnSpc>
              <a:spcBef>
                <a:spcPts val="600"/>
              </a:spcBef>
              <a:buClr>
                <a:srgbClr val="FF0000"/>
              </a:buClr>
              <a:buSzPct val="70000"/>
              <a:buFont typeface="Wingdings" panose="05000000000000000000" charset="0"/>
              <a:buChar char="ü"/>
            </a:pPr>
            <a:r>
              <a:rPr lang="zh-CN" altLang="en-US" sz="1800" b="1" dirty="0">
                <a:latin typeface="Times New Roman" panose="02020603050405020304" pitchFamily="2" charset="0"/>
              </a:rPr>
              <a:t>(pattern)+：允许模式重复1次或多次</a:t>
            </a:r>
          </a:p>
          <a:p>
            <a:pPr indent="-263525">
              <a:lnSpc>
                <a:spcPct val="130000"/>
              </a:lnSpc>
              <a:spcBef>
                <a:spcPts val="600"/>
              </a:spcBef>
              <a:buClr>
                <a:srgbClr val="FF0000"/>
              </a:buClr>
              <a:buSzPct val="70000"/>
              <a:buFont typeface="Wingdings" panose="05000000000000000000" charset="0"/>
              <a:buChar char="ü"/>
            </a:pPr>
            <a:r>
              <a:rPr lang="zh-CN" altLang="en-US" sz="1800" b="1" dirty="0">
                <a:latin typeface="Times New Roman" panose="02020603050405020304" pitchFamily="2" charset="0"/>
              </a:rPr>
              <a:t>(pattern){m,n}：允许模式重复m~n次</a:t>
            </a:r>
          </a:p>
        </p:txBody>
      </p:sp>
      <p:sp>
        <p:nvSpPr>
          <p:cNvPr id="113667" name="Slide Number Placeholder 1"/>
          <p:cNvSpPr>
            <a:spLocks noGrp="1"/>
          </p:cNvSpPr>
          <p:nvPr>
            <p:ph type="sldNum" sz="quarter" idx="4294967295"/>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r"/>
            <a:fld id="{9A0DB2DC-4C9A-4742-B13C-FB6460FD3503}" type="slidenum">
              <a:rPr lang="zh-CN" altLang="en-US" sz="1050" dirty="0"/>
              <a:pPr algn="r"/>
              <a:t>55</a:t>
            </a:fld>
            <a:endParaRPr lang="zh-CN" altLang="en-US" sz="1050" dirty="0"/>
          </a:p>
        </p:txBody>
      </p:sp>
      <p:grpSp>
        <p:nvGrpSpPr>
          <p:cNvPr id="6" name="组合 109"/>
          <p:cNvGrpSpPr/>
          <p:nvPr/>
        </p:nvGrpSpPr>
        <p:grpSpPr>
          <a:xfrm>
            <a:off x="489223" y="44624"/>
            <a:ext cx="4514825" cy="684413"/>
            <a:chOff x="956926" y="4567095"/>
            <a:chExt cx="4514825" cy="684413"/>
          </a:xfrm>
        </p:grpSpPr>
        <p:sp>
          <p:nvSpPr>
            <p:cNvPr id="7" name="Freeform 5"/>
            <p:cNvSpPr>
              <a:spLocks/>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b="1" dirty="0">
                <a:ea typeface="微软雅黑" pitchFamily="34" charset="-122"/>
              </a:endParaRPr>
            </a:p>
          </p:txBody>
        </p:sp>
        <p:pic>
          <p:nvPicPr>
            <p:cNvPr id="8" name="图片 7" descr="u=714968970,2342735455&amp;fm=27&amp;gp=0.jpg"/>
            <p:cNvPicPr/>
            <p:nvPr/>
          </p:nvPicPr>
          <p:blipFill>
            <a:blip r:embed="rId3"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9" name="TextBox 6"/>
            <p:cNvSpPr txBox="1">
              <a:spLocks noChangeArrowheads="1"/>
            </p:cNvSpPr>
            <p:nvPr/>
          </p:nvSpPr>
          <p:spPr bwMode="auto">
            <a:xfrm>
              <a:off x="1151271" y="4567095"/>
              <a:ext cx="432048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4.3 </a:t>
              </a:r>
              <a:r>
                <a:rPr lang="zh-CN" altLang="en-US" sz="3600" b="1" dirty="0">
                  <a:latin typeface="Times New Roman" pitchFamily="18" charset="0"/>
                  <a:ea typeface="黑体" pitchFamily="49" charset="-122"/>
                </a:rPr>
                <a:t>正则表达式 </a:t>
              </a:r>
            </a:p>
          </p:txBody>
        </p:sp>
      </p:grpSp>
      <p:sp>
        <p:nvSpPr>
          <p:cNvPr id="11" name="文本框 10"/>
          <p:cNvSpPr txBox="1"/>
          <p:nvPr/>
        </p:nvSpPr>
        <p:spPr>
          <a:xfrm>
            <a:off x="323528" y="908720"/>
            <a:ext cx="5652628" cy="523220"/>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800" b="1" dirty="0">
                <a:latin typeface="Times New Roman" panose="02020603050405020304" pitchFamily="18" charset="0"/>
                <a:ea typeface="仿宋" panose="02010609060101010101" pitchFamily="49" charset="-122"/>
              </a:rPr>
              <a:t>4.3.1 </a:t>
            </a:r>
            <a:r>
              <a:rPr lang="zh-CN" altLang="en-US" sz="2800" b="1" dirty="0">
                <a:latin typeface="Times New Roman" panose="02020603050405020304" pitchFamily="18" charset="0"/>
                <a:ea typeface="仿宋" panose="02010609060101010101" pitchFamily="49" charset="-122"/>
              </a:rPr>
              <a:t>正则表达式语法</a:t>
            </a:r>
            <a:endParaRPr lang="en-US" altLang="zh-CN" sz="2800" b="1" dirty="0">
              <a:ea typeface="仿宋" panose="02010609060101010101" pitchFamily="49" charset="-122"/>
            </a:endParaRPr>
          </a:p>
        </p:txBody>
      </p:sp>
      <p:sp>
        <p:nvSpPr>
          <p:cNvPr id="2" name="文本框 1">
            <a:extLst>
              <a:ext uri="{FF2B5EF4-FFF2-40B4-BE49-F238E27FC236}">
                <a16:creationId xmlns:a16="http://schemas.microsoft.com/office/drawing/2014/main" id="{6A1C3B2E-301E-4439-A103-CF141C9E1786}"/>
              </a:ext>
            </a:extLst>
          </p:cNvPr>
          <p:cNvSpPr txBox="1"/>
          <p:nvPr/>
        </p:nvSpPr>
        <p:spPr>
          <a:xfrm>
            <a:off x="5508104" y="4365104"/>
            <a:ext cx="1385829" cy="369332"/>
          </a:xfrm>
          <a:prstGeom prst="rect">
            <a:avLst/>
          </a:prstGeom>
          <a:noFill/>
        </p:spPr>
        <p:txBody>
          <a:bodyPr wrap="none" rtlCol="0">
            <a:spAutoFit/>
          </a:bodyPr>
          <a:lstStyle/>
          <a:p>
            <a:r>
              <a:rPr lang="en-US" altLang="zh-CN" dirty="0">
                <a:solidFill>
                  <a:srgbClr val="FF0000"/>
                </a:solidFill>
              </a:rPr>
              <a:t>00,01,10,11</a:t>
            </a:r>
            <a:endParaRPr lang="zh-CN" altLang="en-US" dirty="0">
              <a:solidFill>
                <a:srgbClr val="FF0000"/>
              </a:solidFill>
            </a:endParaRPr>
          </a:p>
        </p:txBody>
      </p:sp>
    </p:spTree>
    <p:extLst>
      <p:ext uri="{BB962C8B-B14F-4D97-AF65-F5344CB8AC3E}">
        <p14:creationId xmlns:p14="http://schemas.microsoft.com/office/powerpoint/2010/main" val="1588336581"/>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366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366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366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366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366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366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366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3666">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13666">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13666">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1366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内容占位符 2"/>
          <p:cNvSpPr>
            <a:spLocks noGrp="1"/>
          </p:cNvSpPr>
          <p:nvPr>
            <p:ph idx="1"/>
          </p:nvPr>
        </p:nvSpPr>
        <p:spPr>
          <a:xfrm>
            <a:off x="689978" y="1594471"/>
            <a:ext cx="7808595" cy="3395345"/>
          </a:xfrm>
        </p:spPr>
        <p:txBody>
          <a:bodyPr anchor="t"/>
          <a:lstStyle/>
          <a:p>
            <a:pPr>
              <a:lnSpc>
                <a:spcPct val="130000"/>
              </a:lnSpc>
              <a:spcBef>
                <a:spcPts val="600"/>
              </a:spcBef>
              <a:buClr>
                <a:srgbClr val="FF0000"/>
              </a:buClr>
              <a:buSzPct val="70000"/>
              <a:buFont typeface="Wingdings" panose="05000000000000000000" charset="0"/>
              <a:buChar char="ü"/>
            </a:pPr>
            <a:r>
              <a:rPr lang="zh-CN" altLang="en-US" sz="1600" b="1" dirty="0">
                <a:latin typeface="Times New Roman" panose="02020603050405020304" pitchFamily="2" charset="0"/>
              </a:rPr>
              <a:t>'(a|b)*c'：匹配多个（包含0个）a或b，后面紧跟一个字母c。</a:t>
            </a:r>
          </a:p>
          <a:p>
            <a:pPr>
              <a:lnSpc>
                <a:spcPct val="130000"/>
              </a:lnSpc>
              <a:spcBef>
                <a:spcPts val="600"/>
              </a:spcBef>
              <a:buClr>
                <a:srgbClr val="FF0000"/>
              </a:buClr>
              <a:buSzPct val="70000"/>
              <a:buFont typeface="Wingdings" panose="05000000000000000000" charset="0"/>
              <a:buChar char="ü"/>
            </a:pPr>
            <a:r>
              <a:rPr lang="zh-CN" altLang="en-US" sz="1600" b="1" dirty="0">
                <a:latin typeface="Times New Roman" panose="02020603050405020304" pitchFamily="2" charset="0"/>
              </a:rPr>
              <a:t>'ab{1,}'：等价于'ab+'，匹配以字母a开头后面带1个至多个字母b的字符串。</a:t>
            </a:r>
          </a:p>
          <a:p>
            <a:pPr>
              <a:lnSpc>
                <a:spcPct val="130000"/>
              </a:lnSpc>
              <a:spcBef>
                <a:spcPts val="600"/>
              </a:spcBef>
              <a:buClr>
                <a:srgbClr val="FF0000"/>
              </a:buClr>
              <a:buSzPct val="70000"/>
              <a:buFont typeface="Wingdings" panose="05000000000000000000" charset="0"/>
              <a:buChar char="ü"/>
            </a:pPr>
            <a:r>
              <a:rPr lang="zh-CN" altLang="en-US" sz="1600" b="1" dirty="0">
                <a:latin typeface="Times New Roman" panose="02020603050405020304" pitchFamily="2" charset="0"/>
              </a:rPr>
              <a:t>'^[a-zA-Z]{1}([a-zA-Z0-9._]){4,19}$'：匹配长度为5-20的字符串，必须以字母开头并且可带字母、数字、“_”、“.”的字符串。</a:t>
            </a:r>
          </a:p>
          <a:p>
            <a:pPr>
              <a:lnSpc>
                <a:spcPct val="130000"/>
              </a:lnSpc>
              <a:spcBef>
                <a:spcPts val="600"/>
              </a:spcBef>
              <a:buClr>
                <a:srgbClr val="FF0000"/>
              </a:buClr>
              <a:buSzPct val="70000"/>
              <a:buFont typeface="Wingdings" panose="05000000000000000000" charset="0"/>
              <a:buChar char="ü"/>
            </a:pPr>
            <a:r>
              <a:rPr lang="zh-CN" altLang="en-US" sz="1600" b="1" dirty="0">
                <a:latin typeface="Times New Roman" panose="02020603050405020304" pitchFamily="2" charset="0"/>
              </a:rPr>
              <a:t>'^(\w){6,20}$'：匹配长度为6-20的字符串，可以包含字母、数字、下划线。</a:t>
            </a:r>
          </a:p>
          <a:p>
            <a:pPr>
              <a:lnSpc>
                <a:spcPct val="130000"/>
              </a:lnSpc>
              <a:spcBef>
                <a:spcPts val="600"/>
              </a:spcBef>
              <a:buClr>
                <a:srgbClr val="FF0000"/>
              </a:buClr>
              <a:buSzPct val="70000"/>
              <a:buFont typeface="Wingdings" panose="05000000000000000000" charset="0"/>
              <a:buChar char="ü"/>
            </a:pPr>
            <a:r>
              <a:rPr lang="zh-CN" altLang="en-US" sz="1600" b="1" dirty="0">
                <a:latin typeface="Times New Roman" panose="02020603050405020304" pitchFamily="2" charset="0"/>
              </a:rPr>
              <a:t>'^\d{1,3}\.\d{1,3}\.\d{1,3}\.\d{1,3}$'：检查给定字符串是否为合法IP地址。</a:t>
            </a:r>
          </a:p>
          <a:p>
            <a:pPr>
              <a:lnSpc>
                <a:spcPct val="130000"/>
              </a:lnSpc>
              <a:spcBef>
                <a:spcPts val="600"/>
              </a:spcBef>
              <a:buClr>
                <a:srgbClr val="FF0000"/>
              </a:buClr>
              <a:buSzPct val="70000"/>
              <a:buFont typeface="Wingdings" panose="05000000000000000000" charset="0"/>
              <a:buChar char="ü"/>
            </a:pPr>
            <a:r>
              <a:rPr lang="zh-CN" altLang="en-US" sz="1600" b="1" dirty="0">
                <a:latin typeface="Times New Roman" panose="02020603050405020304" pitchFamily="2" charset="0"/>
              </a:rPr>
              <a:t>r'^(13[0-9]|15[012356789]|17[678]|18[0-9]|14[57])[0-9]{8}$'：检查给定字符串是否为手机号码。</a:t>
            </a:r>
          </a:p>
          <a:p>
            <a:pPr>
              <a:lnSpc>
                <a:spcPct val="130000"/>
              </a:lnSpc>
              <a:spcBef>
                <a:spcPts val="600"/>
              </a:spcBef>
              <a:buClr>
                <a:srgbClr val="FF0000"/>
              </a:buClr>
              <a:buSzPct val="70000"/>
              <a:buFont typeface="Wingdings" panose="05000000000000000000" charset="0"/>
              <a:buChar char="ü"/>
            </a:pPr>
            <a:r>
              <a:rPr lang="zh-CN" altLang="en-US" sz="1600" b="1" dirty="0">
                <a:latin typeface="Times New Roman" panose="02020603050405020304" pitchFamily="2" charset="0"/>
              </a:rPr>
              <a:t>'^[a-zA-Z]+$'：检查给定字符串是否只包含英文字母大小写。</a:t>
            </a:r>
          </a:p>
          <a:p>
            <a:pPr>
              <a:lnSpc>
                <a:spcPct val="130000"/>
              </a:lnSpc>
              <a:spcBef>
                <a:spcPts val="600"/>
              </a:spcBef>
              <a:buClr>
                <a:srgbClr val="FF0000"/>
              </a:buClr>
              <a:buSzPct val="70000"/>
              <a:buFont typeface="Wingdings" panose="05000000000000000000" charset="0"/>
              <a:buChar char="ü"/>
            </a:pPr>
            <a:r>
              <a:rPr lang="zh-CN" altLang="en-US" sz="1600" b="1" dirty="0">
                <a:latin typeface="Times New Roman" panose="02020603050405020304" pitchFamily="2" charset="0"/>
              </a:rPr>
              <a:t>'^\w+@(\w+\.)+\w+$'：检查给定字符串是否为合法电子邮件地址。</a:t>
            </a:r>
          </a:p>
          <a:p>
            <a:pPr>
              <a:lnSpc>
                <a:spcPct val="130000"/>
              </a:lnSpc>
              <a:spcBef>
                <a:spcPts val="600"/>
              </a:spcBef>
              <a:buClr>
                <a:srgbClr val="FF0000"/>
              </a:buClr>
              <a:buSzPct val="70000"/>
              <a:buFont typeface="Wingdings" panose="05000000000000000000" charset="0"/>
              <a:buChar char="ü"/>
            </a:pPr>
            <a:r>
              <a:rPr lang="en-US" altLang="en-US" sz="1600" b="1" dirty="0">
                <a:solidFill>
                  <a:srgbClr val="FF0000"/>
                </a:solidFill>
                <a:latin typeface="Consolas" panose="020B0609020204030204" charset="0"/>
              </a:rPr>
              <a:t>r‘(\w)(?!.*\1)’</a:t>
            </a:r>
            <a:r>
              <a:rPr lang="zh-CN" altLang="en-US" sz="1600" b="1" dirty="0">
                <a:solidFill>
                  <a:srgbClr val="FF0000"/>
                </a:solidFill>
                <a:latin typeface="Consolas" panose="020B0609020204030204" charset="0"/>
              </a:rPr>
              <a:t>：查找字符串中每个字符的最后一次出现。（</a:t>
            </a:r>
            <a:r>
              <a:rPr lang="en-US" altLang="zh-CN" sz="1600" b="1" dirty="0">
                <a:solidFill>
                  <a:srgbClr val="FF0000"/>
                </a:solidFill>
                <a:latin typeface="Consolas" panose="020B0609020204030204" charset="0"/>
              </a:rPr>
              <a:t>2</a:t>
            </a:r>
            <a:r>
              <a:rPr lang="zh-CN" altLang="en-US" sz="1600" b="1" dirty="0">
                <a:solidFill>
                  <a:srgbClr val="FF0000"/>
                </a:solidFill>
                <a:latin typeface="Consolas" panose="020B0609020204030204" charset="0"/>
              </a:rPr>
              <a:t>次重复出现的否定）</a:t>
            </a:r>
          </a:p>
          <a:p>
            <a:pPr>
              <a:lnSpc>
                <a:spcPct val="130000"/>
              </a:lnSpc>
              <a:spcBef>
                <a:spcPts val="600"/>
              </a:spcBef>
              <a:buClr>
                <a:srgbClr val="FF0000"/>
              </a:buClr>
              <a:buSzPct val="70000"/>
              <a:buFont typeface="Wingdings" panose="05000000000000000000" charset="0"/>
              <a:buChar char="ü"/>
            </a:pPr>
            <a:r>
              <a:rPr lang="zh-CN" altLang="en-US" sz="1600" b="1" dirty="0">
                <a:solidFill>
                  <a:srgbClr val="FF0000"/>
                </a:solidFill>
                <a:latin typeface="Consolas" panose="020B0609020204030204" charset="0"/>
              </a:rPr>
              <a:t>r'(\w)(?=.*\1)'：查找字符串中所有重复出现的字符。</a:t>
            </a:r>
          </a:p>
        </p:txBody>
      </p:sp>
      <p:sp>
        <p:nvSpPr>
          <p:cNvPr id="114691" name="Slide Number Placeholder 1"/>
          <p:cNvSpPr>
            <a:spLocks noGrp="1"/>
          </p:cNvSpPr>
          <p:nvPr>
            <p:ph type="sldNum" sz="quarter" idx="4294967295"/>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r"/>
            <a:fld id="{9A0DB2DC-4C9A-4742-B13C-FB6460FD3503}" type="slidenum">
              <a:rPr lang="zh-CN" altLang="en-US" sz="1050" dirty="0"/>
              <a:pPr algn="r"/>
              <a:t>56</a:t>
            </a:fld>
            <a:endParaRPr lang="zh-CN" altLang="en-US" sz="1050" dirty="0"/>
          </a:p>
        </p:txBody>
      </p:sp>
      <p:grpSp>
        <p:nvGrpSpPr>
          <p:cNvPr id="6" name="组合 109"/>
          <p:cNvGrpSpPr/>
          <p:nvPr/>
        </p:nvGrpSpPr>
        <p:grpSpPr>
          <a:xfrm>
            <a:off x="489223" y="44624"/>
            <a:ext cx="4514825" cy="684413"/>
            <a:chOff x="956926" y="4567095"/>
            <a:chExt cx="4514825" cy="684413"/>
          </a:xfrm>
        </p:grpSpPr>
        <p:sp>
          <p:nvSpPr>
            <p:cNvPr id="7" name="Freeform 5"/>
            <p:cNvSpPr>
              <a:spLocks/>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b="1" dirty="0">
                <a:ea typeface="微软雅黑" pitchFamily="34" charset="-122"/>
              </a:endParaRPr>
            </a:p>
          </p:txBody>
        </p:sp>
        <p:pic>
          <p:nvPicPr>
            <p:cNvPr id="8" name="图片 7" descr="u=714968970,2342735455&amp;fm=27&amp;gp=0.jpg"/>
            <p:cNvPicPr/>
            <p:nvPr/>
          </p:nvPicPr>
          <p:blipFill>
            <a:blip r:embed="rId3"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9" name="TextBox 6"/>
            <p:cNvSpPr txBox="1">
              <a:spLocks noChangeArrowheads="1"/>
            </p:cNvSpPr>
            <p:nvPr/>
          </p:nvSpPr>
          <p:spPr bwMode="auto">
            <a:xfrm>
              <a:off x="1151271" y="4567095"/>
              <a:ext cx="432048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4.3 </a:t>
              </a:r>
              <a:r>
                <a:rPr lang="zh-CN" altLang="en-US" sz="3600" b="1" dirty="0">
                  <a:latin typeface="Times New Roman" pitchFamily="18" charset="0"/>
                  <a:ea typeface="黑体" pitchFamily="49" charset="-122"/>
                </a:rPr>
                <a:t>正则表达式 </a:t>
              </a:r>
            </a:p>
          </p:txBody>
        </p:sp>
      </p:grpSp>
      <p:sp>
        <p:nvSpPr>
          <p:cNvPr id="11" name="文本框 10"/>
          <p:cNvSpPr txBox="1"/>
          <p:nvPr/>
        </p:nvSpPr>
        <p:spPr>
          <a:xfrm>
            <a:off x="323528" y="908720"/>
            <a:ext cx="5652628" cy="523220"/>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800" b="1" dirty="0">
                <a:latin typeface="Times New Roman" panose="02020603050405020304" pitchFamily="18" charset="0"/>
                <a:ea typeface="仿宋" panose="02010609060101010101" pitchFamily="49" charset="-122"/>
              </a:rPr>
              <a:t>4.3.1 </a:t>
            </a:r>
            <a:r>
              <a:rPr lang="zh-CN" altLang="en-US" sz="2800" b="1" dirty="0">
                <a:latin typeface="Times New Roman" panose="02020603050405020304" pitchFamily="18" charset="0"/>
                <a:ea typeface="仿宋" panose="02010609060101010101" pitchFamily="49" charset="-122"/>
              </a:rPr>
              <a:t>正则表达式语法</a:t>
            </a:r>
            <a:endParaRPr lang="en-US" altLang="zh-CN" sz="2800" b="1" dirty="0">
              <a:ea typeface="仿宋" panose="02010609060101010101" pitchFamily="49" charset="-122"/>
            </a:endParaRPr>
          </a:p>
        </p:txBody>
      </p:sp>
    </p:spTree>
    <p:extLst>
      <p:ext uri="{BB962C8B-B14F-4D97-AF65-F5344CB8AC3E}">
        <p14:creationId xmlns:p14="http://schemas.microsoft.com/office/powerpoint/2010/main" val="939352854"/>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469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469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469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469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469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4690">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4690">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4690">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14690">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14690">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内容占位符 2"/>
          <p:cNvSpPr>
            <a:spLocks noGrp="1"/>
          </p:cNvSpPr>
          <p:nvPr>
            <p:ph idx="1"/>
          </p:nvPr>
        </p:nvSpPr>
        <p:spPr>
          <a:xfrm>
            <a:off x="492299" y="1463963"/>
            <a:ext cx="7930515" cy="3395345"/>
          </a:xfrm>
        </p:spPr>
        <p:txBody>
          <a:bodyPr anchor="t"/>
          <a:lstStyle/>
          <a:p>
            <a:pPr indent="-269875">
              <a:lnSpc>
                <a:spcPct val="130000"/>
              </a:lnSpc>
              <a:spcBef>
                <a:spcPts val="600"/>
              </a:spcBef>
              <a:buClr>
                <a:srgbClr val="FF0000"/>
              </a:buClr>
              <a:buSzPct val="70000"/>
              <a:buFont typeface="Wingdings" panose="05000000000000000000" charset="0"/>
              <a:buChar char="ü"/>
            </a:pPr>
            <a:r>
              <a:rPr lang="zh-CN" altLang="en-US" sz="1600" b="1" dirty="0">
                <a:latin typeface="Times New Roman" panose="02020603050405020304" pitchFamily="2" charset="0"/>
              </a:rPr>
              <a:t>'^(\-)?\d+(\.\d{1,2})?$'：检查给定字符串是否为最多带有2位小数的正数或负数。</a:t>
            </a:r>
          </a:p>
          <a:p>
            <a:pPr indent="-269875">
              <a:lnSpc>
                <a:spcPct val="130000"/>
              </a:lnSpc>
              <a:spcBef>
                <a:spcPts val="600"/>
              </a:spcBef>
              <a:buClr>
                <a:srgbClr val="FF0000"/>
              </a:buClr>
              <a:buSzPct val="70000"/>
              <a:buFont typeface="Wingdings" panose="05000000000000000000" charset="0"/>
              <a:buChar char="ü"/>
            </a:pPr>
            <a:r>
              <a:rPr lang="zh-CN" altLang="en-US" sz="1600" b="1" dirty="0">
                <a:latin typeface="Times New Roman" panose="02020603050405020304" pitchFamily="2" charset="0"/>
              </a:rPr>
              <a:t>'[\u4e00-\u9fa5]'：匹配给定字符串中所有汉字。</a:t>
            </a:r>
          </a:p>
          <a:p>
            <a:pPr indent="-269875">
              <a:lnSpc>
                <a:spcPct val="130000"/>
              </a:lnSpc>
              <a:spcBef>
                <a:spcPts val="600"/>
              </a:spcBef>
              <a:buClr>
                <a:srgbClr val="FF0000"/>
              </a:buClr>
              <a:buSzPct val="70000"/>
              <a:buFont typeface="Wingdings" panose="05000000000000000000" charset="0"/>
              <a:buChar char="ü"/>
            </a:pPr>
            <a:r>
              <a:rPr lang="zh-CN" altLang="en-US" sz="1600" b="1" dirty="0">
                <a:latin typeface="Times New Roman" panose="02020603050405020304" pitchFamily="2" charset="0"/>
              </a:rPr>
              <a:t>'^\d{18}|\d{15}$'：检查给定字符串是否为合法身份证格式。</a:t>
            </a:r>
          </a:p>
          <a:p>
            <a:pPr indent="-269875">
              <a:lnSpc>
                <a:spcPct val="130000"/>
              </a:lnSpc>
              <a:spcBef>
                <a:spcPts val="600"/>
              </a:spcBef>
              <a:buClr>
                <a:srgbClr val="FF0000"/>
              </a:buClr>
              <a:buSzPct val="70000"/>
              <a:buFont typeface="Wingdings" panose="05000000000000000000" charset="0"/>
              <a:buChar char="ü"/>
            </a:pPr>
            <a:r>
              <a:rPr lang="zh-CN" altLang="en-US" sz="1600" b="1" dirty="0">
                <a:latin typeface="Times New Roman" panose="02020603050405020304" pitchFamily="2" charset="0"/>
              </a:rPr>
              <a:t>'\d{4}-\d{1,2}-\d{1,2}'：匹配指定格式的日期，例如2016-1-31。</a:t>
            </a:r>
          </a:p>
          <a:p>
            <a:pPr indent="-269875">
              <a:lnSpc>
                <a:spcPct val="130000"/>
              </a:lnSpc>
              <a:spcBef>
                <a:spcPts val="600"/>
              </a:spcBef>
              <a:buClr>
                <a:srgbClr val="FF0000"/>
              </a:buClr>
              <a:buSzPct val="70000"/>
              <a:buFont typeface="Wingdings" panose="05000000000000000000" charset="0"/>
              <a:buChar char="ü"/>
            </a:pPr>
            <a:r>
              <a:rPr lang="zh-CN" altLang="en-US" sz="1600" b="1" dirty="0">
                <a:latin typeface="Times New Roman" panose="02020603050405020304" pitchFamily="2" charset="0"/>
              </a:rPr>
              <a:t>'^(?=.*[a-z])(?=.*[A-Z])(?=.*\d)(?=.*[,._]).{8,}$'：检查给定字符串是否为强密码，必须同时包含英语字母大写字母、英文小写字母、数字或特殊符号（如英文逗号、英文句号、下划线），并且长度必须至少8位。</a:t>
            </a:r>
          </a:p>
          <a:p>
            <a:pPr indent="-269875">
              <a:lnSpc>
                <a:spcPct val="130000"/>
              </a:lnSpc>
              <a:spcBef>
                <a:spcPts val="600"/>
              </a:spcBef>
              <a:buClr>
                <a:srgbClr val="FF0000"/>
              </a:buClr>
              <a:buSzPct val="70000"/>
              <a:buFont typeface="Wingdings" panose="05000000000000000000" charset="0"/>
              <a:buChar char="ü"/>
            </a:pPr>
            <a:r>
              <a:rPr lang="zh-CN" altLang="en-US" sz="1600" b="1" dirty="0">
                <a:latin typeface="Times New Roman" panose="02020603050405020304" pitchFamily="2" charset="0"/>
              </a:rPr>
              <a:t>"(?!.*[\'\"\/;=%?]).+"：如果给定字符串中包含'、"、/、;、=、%、?则匹配失败。</a:t>
            </a:r>
          </a:p>
          <a:p>
            <a:pPr indent="-269875">
              <a:lnSpc>
                <a:spcPct val="130000"/>
              </a:lnSpc>
              <a:spcBef>
                <a:spcPts val="600"/>
              </a:spcBef>
              <a:buClr>
                <a:srgbClr val="FF0000"/>
              </a:buClr>
              <a:buSzPct val="70000"/>
              <a:buFont typeface="Wingdings" panose="05000000000000000000" charset="0"/>
              <a:buChar char="ü"/>
            </a:pPr>
            <a:r>
              <a:rPr lang="zh-CN" altLang="en-US" sz="1600" b="1" dirty="0">
                <a:latin typeface="Times New Roman" panose="02020603050405020304" pitchFamily="2" charset="0"/>
              </a:rPr>
              <a:t>'(.)\\1+'：匹配任意字符的两次或多次重复出现。</a:t>
            </a:r>
          </a:p>
          <a:p>
            <a:pPr indent="-269875">
              <a:lnSpc>
                <a:spcPct val="130000"/>
              </a:lnSpc>
              <a:spcBef>
                <a:spcPts val="600"/>
              </a:spcBef>
              <a:buClr>
                <a:srgbClr val="FF0000"/>
              </a:buClr>
              <a:buSzPct val="70000"/>
              <a:buFont typeface="Wingdings" panose="05000000000000000000" charset="0"/>
              <a:buChar char="ü"/>
            </a:pPr>
            <a:r>
              <a:rPr lang="zh-CN" altLang="en-US" sz="1600" b="1" dirty="0">
                <a:latin typeface="Times New Roman" panose="02020603050405020304" pitchFamily="2" charset="0"/>
              </a:rPr>
              <a:t>'((?P&lt;f&gt;</a:t>
            </a:r>
            <a:r>
              <a:rPr lang="zh-CN" altLang="en-US" sz="1600" b="1" dirty="0">
                <a:solidFill>
                  <a:srgbClr val="FF0000"/>
                </a:solidFill>
                <a:latin typeface="Times New Roman" panose="02020603050405020304" pitchFamily="2" charset="0"/>
              </a:rPr>
              <a:t>\b</a:t>
            </a:r>
            <a:r>
              <a:rPr lang="zh-CN" altLang="en-US" sz="1600" b="1" dirty="0">
                <a:latin typeface="Times New Roman" panose="02020603050405020304" pitchFamily="2" charset="0"/>
              </a:rPr>
              <a:t>\w+</a:t>
            </a:r>
            <a:r>
              <a:rPr lang="zh-CN" altLang="en-US" sz="1600" b="1" dirty="0">
                <a:solidFill>
                  <a:srgbClr val="FF0000"/>
                </a:solidFill>
                <a:latin typeface="Times New Roman" panose="02020603050405020304" pitchFamily="2" charset="0"/>
              </a:rPr>
              <a:t>\b</a:t>
            </a:r>
            <a:r>
              <a:rPr lang="zh-CN" altLang="en-US" sz="1600" b="1" dirty="0">
                <a:latin typeface="Times New Roman" panose="02020603050405020304" pitchFamily="2" charset="0"/>
              </a:rPr>
              <a:t>)\s+(?P=f))'：匹配连续出现两次的单词。</a:t>
            </a:r>
          </a:p>
          <a:p>
            <a:pPr indent="-269875">
              <a:lnSpc>
                <a:spcPct val="130000"/>
              </a:lnSpc>
              <a:spcBef>
                <a:spcPts val="600"/>
              </a:spcBef>
              <a:buClr>
                <a:srgbClr val="FF0000"/>
              </a:buClr>
              <a:buSzPct val="70000"/>
              <a:buFont typeface="Wingdings" panose="05000000000000000000" charset="0"/>
              <a:buChar char="ü"/>
            </a:pPr>
            <a:r>
              <a:rPr lang="zh-CN" altLang="en-US" sz="1600" b="1" dirty="0">
                <a:latin typeface="Times New Roman" panose="02020603050405020304" pitchFamily="2" charset="0"/>
              </a:rPr>
              <a:t>'((?P&lt;f&gt;</a:t>
            </a:r>
            <a:r>
              <a:rPr lang="zh-CN" altLang="en-US" sz="1600" b="1" dirty="0">
                <a:solidFill>
                  <a:srgbClr val="FF0000"/>
                </a:solidFill>
                <a:latin typeface="Times New Roman" panose="02020603050405020304" pitchFamily="2" charset="0"/>
              </a:rPr>
              <a:t>.</a:t>
            </a:r>
            <a:r>
              <a:rPr lang="zh-CN" altLang="en-US" sz="1600" b="1" dirty="0">
                <a:latin typeface="Times New Roman" panose="02020603050405020304" pitchFamily="2" charset="0"/>
              </a:rPr>
              <a:t>)(?P=f)(?P&lt;g&gt;.)(?P=g))'：匹配AABB形式的成语或字母组合。</a:t>
            </a:r>
          </a:p>
        </p:txBody>
      </p:sp>
      <p:sp>
        <p:nvSpPr>
          <p:cNvPr id="115715" name="Slide Number Placeholder 1"/>
          <p:cNvSpPr>
            <a:spLocks noGrp="1"/>
          </p:cNvSpPr>
          <p:nvPr>
            <p:ph type="sldNum" sz="quarter" idx="4294967295"/>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r"/>
            <a:fld id="{9A0DB2DC-4C9A-4742-B13C-FB6460FD3503}" type="slidenum">
              <a:rPr lang="zh-CN" altLang="en-US" sz="1050" dirty="0"/>
              <a:pPr algn="r"/>
              <a:t>57</a:t>
            </a:fld>
            <a:endParaRPr lang="zh-CN" altLang="en-US" sz="1050" dirty="0"/>
          </a:p>
        </p:txBody>
      </p:sp>
      <p:grpSp>
        <p:nvGrpSpPr>
          <p:cNvPr id="6" name="组合 109"/>
          <p:cNvGrpSpPr/>
          <p:nvPr/>
        </p:nvGrpSpPr>
        <p:grpSpPr>
          <a:xfrm>
            <a:off x="489223" y="44624"/>
            <a:ext cx="4514825" cy="684413"/>
            <a:chOff x="956926" y="4567095"/>
            <a:chExt cx="4514825" cy="684413"/>
          </a:xfrm>
        </p:grpSpPr>
        <p:sp>
          <p:nvSpPr>
            <p:cNvPr id="7" name="Freeform 5"/>
            <p:cNvSpPr>
              <a:spLocks/>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b="1" dirty="0">
                <a:ea typeface="微软雅黑" pitchFamily="34" charset="-122"/>
              </a:endParaRPr>
            </a:p>
          </p:txBody>
        </p:sp>
        <p:pic>
          <p:nvPicPr>
            <p:cNvPr id="8" name="图片 7" descr="u=714968970,2342735455&amp;fm=27&amp;gp=0.jpg"/>
            <p:cNvPicPr/>
            <p:nvPr/>
          </p:nvPicPr>
          <p:blipFill>
            <a:blip r:embed="rId3"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9" name="TextBox 6"/>
            <p:cNvSpPr txBox="1">
              <a:spLocks noChangeArrowheads="1"/>
            </p:cNvSpPr>
            <p:nvPr/>
          </p:nvSpPr>
          <p:spPr bwMode="auto">
            <a:xfrm>
              <a:off x="1151271" y="4567095"/>
              <a:ext cx="432048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4.3 </a:t>
              </a:r>
              <a:r>
                <a:rPr lang="zh-CN" altLang="en-US" sz="3600" b="1" dirty="0">
                  <a:latin typeface="Times New Roman" pitchFamily="18" charset="0"/>
                  <a:ea typeface="黑体" pitchFamily="49" charset="-122"/>
                </a:rPr>
                <a:t>正则表达式 </a:t>
              </a:r>
            </a:p>
          </p:txBody>
        </p:sp>
      </p:grpSp>
      <p:sp>
        <p:nvSpPr>
          <p:cNvPr id="11" name="文本框 10"/>
          <p:cNvSpPr txBox="1"/>
          <p:nvPr/>
        </p:nvSpPr>
        <p:spPr>
          <a:xfrm>
            <a:off x="323528" y="908720"/>
            <a:ext cx="5652628" cy="523220"/>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800" b="1" dirty="0">
                <a:latin typeface="Times New Roman" panose="02020603050405020304" pitchFamily="18" charset="0"/>
                <a:ea typeface="仿宋" panose="02010609060101010101" pitchFamily="49" charset="-122"/>
              </a:rPr>
              <a:t>4.3.1 </a:t>
            </a:r>
            <a:r>
              <a:rPr lang="zh-CN" altLang="en-US" sz="2800" b="1" dirty="0">
                <a:latin typeface="Times New Roman" panose="02020603050405020304" pitchFamily="18" charset="0"/>
                <a:ea typeface="仿宋" panose="02010609060101010101" pitchFamily="49" charset="-122"/>
              </a:rPr>
              <a:t>正则表达式语法</a:t>
            </a:r>
            <a:endParaRPr lang="en-US" altLang="zh-CN" sz="2800" b="1" dirty="0">
              <a:ea typeface="仿宋" panose="02010609060101010101" pitchFamily="49" charset="-122"/>
            </a:endParaRPr>
          </a:p>
        </p:txBody>
      </p:sp>
      <p:pic>
        <p:nvPicPr>
          <p:cNvPr id="3" name="图片 2">
            <a:extLst>
              <a:ext uri="{FF2B5EF4-FFF2-40B4-BE49-F238E27FC236}">
                <a16:creationId xmlns:a16="http://schemas.microsoft.com/office/drawing/2014/main" id="{FA8BFE4E-2F29-4008-B82B-137F441981F0}"/>
              </a:ext>
            </a:extLst>
          </p:cNvPr>
          <p:cNvPicPr>
            <a:picLocks noChangeAspect="1"/>
          </p:cNvPicPr>
          <p:nvPr/>
        </p:nvPicPr>
        <p:blipFill>
          <a:blip r:embed="rId4"/>
          <a:stretch>
            <a:fillRect/>
          </a:stretch>
        </p:blipFill>
        <p:spPr>
          <a:xfrm>
            <a:off x="4457556" y="5733256"/>
            <a:ext cx="4175768" cy="694945"/>
          </a:xfrm>
          <a:prstGeom prst="rect">
            <a:avLst/>
          </a:prstGeom>
        </p:spPr>
      </p:pic>
    </p:spTree>
    <p:extLst>
      <p:ext uri="{BB962C8B-B14F-4D97-AF65-F5344CB8AC3E}">
        <p14:creationId xmlns:p14="http://schemas.microsoft.com/office/powerpoint/2010/main" val="1303109878"/>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57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571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571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571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571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571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571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571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1571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Content Placeholder 2"/>
          <p:cNvSpPr>
            <a:spLocks noGrp="1"/>
          </p:cNvSpPr>
          <p:nvPr>
            <p:ph idx="1"/>
          </p:nvPr>
        </p:nvSpPr>
        <p:spPr>
          <a:xfrm>
            <a:off x="755576" y="1482755"/>
            <a:ext cx="8229600" cy="4678451"/>
          </a:xfrm>
        </p:spPr>
        <p:txBody>
          <a:bodyPr anchor="t"/>
          <a:lstStyle/>
          <a:p>
            <a:pPr>
              <a:spcBef>
                <a:spcPts val="600"/>
              </a:spcBef>
              <a:buClr>
                <a:srgbClr val="FF0000"/>
              </a:buClr>
              <a:buFont typeface="Wingdings" panose="05000000000000000000" charset="0"/>
              <a:buChar char=""/>
            </a:pPr>
            <a:r>
              <a:rPr lang="en-US" altLang="zh-CN" sz="1800" b="1" dirty="0"/>
              <a:t>r"/d+(</a:t>
            </a:r>
            <a:r>
              <a:rPr lang="en-US" altLang="zh-CN" sz="1800" b="1" dirty="0">
                <a:solidFill>
                  <a:srgbClr val="FF0000"/>
                </a:solidFill>
              </a:rPr>
              <a:t>?=</a:t>
            </a:r>
            <a:r>
              <a:rPr lang="en-US" altLang="zh-CN" sz="1800" b="1" dirty="0"/>
              <a:t>[a-z]+)"</a:t>
            </a:r>
            <a:r>
              <a:rPr lang="zh-CN" altLang="en-US" sz="1800" b="1" dirty="0"/>
              <a:t>：匹配连续的数字并且最后一个数字跟着小写字母。</a:t>
            </a:r>
          </a:p>
          <a:p>
            <a:pPr>
              <a:spcBef>
                <a:spcPts val="600"/>
              </a:spcBef>
              <a:buClr>
                <a:srgbClr val="FF0000"/>
              </a:buClr>
              <a:buFont typeface="Wingdings" panose="05000000000000000000" charset="0"/>
              <a:buChar char=""/>
            </a:pPr>
            <a:r>
              <a:rPr lang="zh-CN" altLang="en-US" sz="1800" b="1" dirty="0"/>
              <a:t>r"/d+(</a:t>
            </a:r>
            <a:r>
              <a:rPr lang="zh-CN" altLang="en-US" sz="1800" b="1" dirty="0">
                <a:solidFill>
                  <a:srgbClr val="7030A0"/>
                </a:solidFill>
              </a:rPr>
              <a:t>?!</a:t>
            </a:r>
            <a:r>
              <a:rPr lang="zh-CN" altLang="en-US" sz="1800" b="1" dirty="0"/>
              <a:t>[a-z]+)"：匹配连续的数字，并且最后一个数字后面不能跟小写字母。</a:t>
            </a:r>
          </a:p>
          <a:p>
            <a:pPr>
              <a:spcBef>
                <a:spcPts val="600"/>
              </a:spcBef>
              <a:buClr>
                <a:srgbClr val="FF0000"/>
              </a:buClr>
              <a:buFont typeface="Wingdings" panose="05000000000000000000" charset="0"/>
              <a:buChar char=""/>
            </a:pPr>
            <a:r>
              <a:rPr lang="zh-CN" altLang="en-US" sz="1800" b="1" dirty="0"/>
              <a:t>r"(?</a:t>
            </a:r>
            <a:r>
              <a:rPr lang="zh-CN" altLang="en-US" sz="1800" b="1" dirty="0">
                <a:solidFill>
                  <a:srgbClr val="FF0000"/>
                </a:solidFill>
              </a:rPr>
              <a:t>&lt;=</a:t>
            </a:r>
            <a:r>
              <a:rPr lang="zh-CN" altLang="en-US" sz="1800" b="1" dirty="0"/>
              <a:t>[a-z])/d+"：匹配连续的数字，并且第一个数字的前面是小写字母。</a:t>
            </a:r>
          </a:p>
          <a:p>
            <a:pPr>
              <a:spcBef>
                <a:spcPts val="600"/>
              </a:spcBef>
              <a:buClr>
                <a:srgbClr val="FF0000"/>
              </a:buClr>
              <a:buFont typeface="Wingdings" panose="05000000000000000000" charset="0"/>
              <a:buChar char=""/>
            </a:pPr>
            <a:r>
              <a:rPr lang="zh-CN" altLang="en-US" sz="1800" b="1" dirty="0"/>
              <a:t>r"(?</a:t>
            </a:r>
            <a:r>
              <a:rPr lang="zh-CN" altLang="en-US" sz="1800" b="1" dirty="0">
                <a:solidFill>
                  <a:srgbClr val="7030A0"/>
                </a:solidFill>
              </a:rPr>
              <a:t>&lt;!</a:t>
            </a:r>
            <a:r>
              <a:rPr lang="zh-CN" altLang="en-US" sz="1800" b="1" dirty="0"/>
              <a:t>[a-z])/d+"：连续的数字，并且第一个数字的前面不能小写字母。</a:t>
            </a:r>
          </a:p>
          <a:p>
            <a:pPr>
              <a:spcBef>
                <a:spcPts val="600"/>
              </a:spcBef>
              <a:buClr>
                <a:srgbClr val="FF0000"/>
              </a:buClr>
              <a:buFont typeface="Wingdings" panose="05000000000000000000" charset="0"/>
              <a:buChar char=""/>
            </a:pPr>
            <a:r>
              <a:rPr lang="en-US" altLang="zh-CN" sz="1800" b="1" dirty="0"/>
              <a:t>r'</a:t>
            </a:r>
            <a:r>
              <a:rPr lang="zh-CN" altLang="en-US" sz="1800" b="1" dirty="0"/>
              <a:t>\d{3}(?!\d)</a:t>
            </a:r>
            <a:r>
              <a:rPr lang="en-US" altLang="zh-CN" sz="1800" b="1" dirty="0"/>
              <a:t>'</a:t>
            </a:r>
            <a:r>
              <a:rPr lang="zh-CN" altLang="en-US" sz="1800" b="1" dirty="0"/>
              <a:t>：匹配三位数字，而且这三位数字的后面不能是数字。</a:t>
            </a:r>
          </a:p>
          <a:p>
            <a:pPr>
              <a:spcBef>
                <a:spcPts val="600"/>
              </a:spcBef>
              <a:buClr>
                <a:srgbClr val="FF0000"/>
              </a:buClr>
              <a:buFont typeface="Wingdings" panose="05000000000000000000" charset="0"/>
              <a:buChar char=""/>
            </a:pPr>
            <a:r>
              <a:rPr lang="en-US" altLang="zh-CN" sz="1800" b="1" dirty="0"/>
              <a:t>r'</a:t>
            </a:r>
            <a:r>
              <a:rPr lang="zh-CN" altLang="en-US" sz="1800" b="1" dirty="0"/>
              <a:t>\b((?!abc)\w)+\b</a:t>
            </a:r>
            <a:r>
              <a:rPr lang="en-US" altLang="zh-CN" sz="1800" b="1" dirty="0"/>
              <a:t>'</a:t>
            </a:r>
            <a:r>
              <a:rPr lang="zh-CN" altLang="en-US" sz="1800" b="1" dirty="0"/>
              <a:t>：匹配不包含连续字符串abc的单词。</a:t>
            </a:r>
          </a:p>
          <a:p>
            <a:pPr>
              <a:spcBef>
                <a:spcPts val="600"/>
              </a:spcBef>
              <a:buClr>
                <a:srgbClr val="FF0000"/>
              </a:buClr>
              <a:buFont typeface="Wingdings" panose="05000000000000000000" charset="0"/>
              <a:buChar char=""/>
            </a:pPr>
            <a:r>
              <a:rPr lang="en-US" altLang="zh-CN" sz="1800" b="1" dirty="0"/>
              <a:t>r'</a:t>
            </a:r>
            <a:r>
              <a:rPr lang="zh-CN" altLang="en-US" sz="1800" b="1" dirty="0"/>
              <a:t>(?&lt;![a-z])\d{7}</a:t>
            </a:r>
            <a:r>
              <a:rPr lang="en-US" altLang="zh-CN" sz="1800" b="1" dirty="0"/>
              <a:t>'</a:t>
            </a:r>
            <a:r>
              <a:rPr lang="zh-CN" altLang="en-US" sz="1800" b="1" dirty="0"/>
              <a:t>：匹配前面不是小写字母的七位数字。</a:t>
            </a:r>
          </a:p>
          <a:p>
            <a:pPr>
              <a:spcBef>
                <a:spcPts val="600"/>
              </a:spcBef>
              <a:buClr>
                <a:srgbClr val="FF0000"/>
              </a:buClr>
              <a:buFont typeface="Wingdings" panose="05000000000000000000" charset="0"/>
              <a:buChar char=""/>
            </a:pPr>
            <a:r>
              <a:rPr lang="zh-CN" altLang="en-US" sz="1800" b="1" dirty="0"/>
              <a:t>r"(?&lt;=&lt;(\w{4})&gt;)(.*)(?=&lt;\/\1&gt;)"：匹配"&lt;span&gt; hello world &lt;/span&gt;"中的</a:t>
            </a:r>
            <a:r>
              <a:rPr lang="en-US" altLang="zh-CN" sz="1800" b="1" dirty="0"/>
              <a:t>span</a:t>
            </a:r>
            <a:r>
              <a:rPr lang="zh-CN" altLang="en-US" sz="1800" b="1" dirty="0"/>
              <a:t>和</a:t>
            </a:r>
            <a:r>
              <a:rPr lang="en-US" altLang="zh-CN" sz="1800" b="1" dirty="0"/>
              <a:t>hello world</a:t>
            </a:r>
            <a:r>
              <a:rPr lang="zh-CN" altLang="en-US" sz="1800" b="1" dirty="0"/>
              <a:t>。</a:t>
            </a:r>
          </a:p>
        </p:txBody>
      </p:sp>
      <p:sp>
        <p:nvSpPr>
          <p:cNvPr id="116739" name="Slide Number Placeholder 3"/>
          <p:cNvSpPr>
            <a:spLocks noGrp="1"/>
          </p:cNvSpPr>
          <p:nvPr>
            <p:ph type="sldNum" sz="quarter" idx="4294967295"/>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r"/>
            <a:fld id="{9A0DB2DC-4C9A-4742-B13C-FB6460FD3503}" type="slidenum">
              <a:rPr lang="zh-CN" altLang="en-US" sz="1050" dirty="0"/>
              <a:pPr algn="r"/>
              <a:t>58</a:t>
            </a:fld>
            <a:endParaRPr lang="zh-CN" altLang="en-US" sz="1050" dirty="0"/>
          </a:p>
        </p:txBody>
      </p:sp>
      <p:grpSp>
        <p:nvGrpSpPr>
          <p:cNvPr id="6" name="组合 109"/>
          <p:cNvGrpSpPr/>
          <p:nvPr/>
        </p:nvGrpSpPr>
        <p:grpSpPr>
          <a:xfrm>
            <a:off x="489223" y="44624"/>
            <a:ext cx="4514825" cy="684413"/>
            <a:chOff x="956926" y="4567095"/>
            <a:chExt cx="4514825" cy="684413"/>
          </a:xfrm>
        </p:grpSpPr>
        <p:sp>
          <p:nvSpPr>
            <p:cNvPr id="7" name="Freeform 5"/>
            <p:cNvSpPr>
              <a:spLocks/>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b="1" dirty="0">
                <a:ea typeface="微软雅黑" pitchFamily="34" charset="-122"/>
              </a:endParaRPr>
            </a:p>
          </p:txBody>
        </p:sp>
        <p:pic>
          <p:nvPicPr>
            <p:cNvPr id="8" name="图片 7" descr="u=714968970,2342735455&amp;fm=27&amp;gp=0.jpg"/>
            <p:cNvPicPr/>
            <p:nvPr/>
          </p:nvPicPr>
          <p:blipFill>
            <a:blip r:embed="rId2"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9" name="TextBox 6"/>
            <p:cNvSpPr txBox="1">
              <a:spLocks noChangeArrowheads="1"/>
            </p:cNvSpPr>
            <p:nvPr/>
          </p:nvSpPr>
          <p:spPr bwMode="auto">
            <a:xfrm>
              <a:off x="1151271" y="4567095"/>
              <a:ext cx="432048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4.3 </a:t>
              </a:r>
              <a:r>
                <a:rPr lang="zh-CN" altLang="en-US" sz="3600" b="1" dirty="0">
                  <a:latin typeface="Times New Roman" pitchFamily="18" charset="0"/>
                  <a:ea typeface="黑体" pitchFamily="49" charset="-122"/>
                </a:rPr>
                <a:t>正则表达式 </a:t>
              </a:r>
            </a:p>
          </p:txBody>
        </p:sp>
      </p:grpSp>
      <p:sp>
        <p:nvSpPr>
          <p:cNvPr id="11" name="文本框 10"/>
          <p:cNvSpPr txBox="1"/>
          <p:nvPr/>
        </p:nvSpPr>
        <p:spPr>
          <a:xfrm>
            <a:off x="323528" y="908720"/>
            <a:ext cx="5652628" cy="523220"/>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800" b="1" dirty="0">
                <a:latin typeface="Times New Roman" panose="02020603050405020304" pitchFamily="18" charset="0"/>
                <a:ea typeface="仿宋" panose="02010609060101010101" pitchFamily="49" charset="-122"/>
              </a:rPr>
              <a:t>4.3.1 </a:t>
            </a:r>
            <a:r>
              <a:rPr lang="zh-CN" altLang="en-US" sz="2800" b="1" dirty="0">
                <a:latin typeface="Times New Roman" panose="02020603050405020304" pitchFamily="18" charset="0"/>
                <a:ea typeface="仿宋" panose="02010609060101010101" pitchFamily="49" charset="-122"/>
              </a:rPr>
              <a:t>正则表达式语法</a:t>
            </a:r>
            <a:endParaRPr lang="en-US" altLang="zh-CN" sz="2800" b="1" dirty="0">
              <a:ea typeface="仿宋" panose="02010609060101010101" pitchFamily="49" charset="-122"/>
            </a:endParaRPr>
          </a:p>
        </p:txBody>
      </p:sp>
    </p:spTree>
    <p:extLst>
      <p:ext uri="{BB962C8B-B14F-4D97-AF65-F5344CB8AC3E}">
        <p14:creationId xmlns:p14="http://schemas.microsoft.com/office/powerpoint/2010/main" val="1510609736"/>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673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673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673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673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673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673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6738">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673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p:cNvGraphicFramePr>
            <a:graphicFrameLocks noGrp="1"/>
          </p:cNvGraphicFramePr>
          <p:nvPr>
            <p:ph idx="1"/>
            <p:extLst>
              <p:ext uri="{D42A27DB-BD31-4B8C-83A1-F6EECF244321}">
                <p14:modId xmlns:p14="http://schemas.microsoft.com/office/powerpoint/2010/main" val="3344234869"/>
              </p:ext>
            </p:extLst>
          </p:nvPr>
        </p:nvGraphicFramePr>
        <p:xfrm>
          <a:off x="539552" y="1424319"/>
          <a:ext cx="7356061" cy="5029017"/>
        </p:xfrm>
        <a:graphic>
          <a:graphicData uri="http://schemas.openxmlformats.org/drawingml/2006/table">
            <a:tbl>
              <a:tblPr firstRow="1" bandRow="1">
                <a:tableStyleId>{5940675A-B579-460E-94D1-54222C63F5DA}</a:tableStyleId>
              </a:tblPr>
              <a:tblGrid>
                <a:gridCol w="2478626">
                  <a:extLst>
                    <a:ext uri="{9D8B030D-6E8A-4147-A177-3AD203B41FA5}">
                      <a16:colId xmlns:a16="http://schemas.microsoft.com/office/drawing/2014/main" val="20000"/>
                    </a:ext>
                  </a:extLst>
                </a:gridCol>
                <a:gridCol w="4877435">
                  <a:extLst>
                    <a:ext uri="{9D8B030D-6E8A-4147-A177-3AD203B41FA5}">
                      <a16:colId xmlns:a16="http://schemas.microsoft.com/office/drawing/2014/main" val="20001"/>
                    </a:ext>
                  </a:extLst>
                </a:gridCol>
              </a:tblGrid>
              <a:tr h="228592">
                <a:tc>
                  <a:txBody>
                    <a:bodyPr/>
                    <a:lstStyle/>
                    <a:p>
                      <a:pPr marL="0" indent="0" algn="ctr">
                        <a:buNone/>
                      </a:pPr>
                      <a:r>
                        <a:rPr lang="zh-CN" altLang="en-US" sz="1400" b="1" u="none" dirty="0">
                          <a:solidFill>
                            <a:srgbClr val="0000FF"/>
                          </a:solidFill>
                          <a:latin typeface="宋体" panose="02010600030101010101" pitchFamily="2" charset="-122"/>
                          <a:ea typeface="宋体" panose="02010600030101010101" pitchFamily="2" charset="-122"/>
                          <a:cs typeface="宋体" panose="02010600030101010101" pitchFamily="2" charset="-122"/>
                        </a:rPr>
                        <a:t>方法</a:t>
                      </a:r>
                    </a:p>
                  </a:txBody>
                  <a:tcPr marL="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1400" b="1" u="none" dirty="0">
                          <a:solidFill>
                            <a:srgbClr val="0000FF"/>
                          </a:solidFill>
                          <a:latin typeface="宋体" panose="02010600030101010101" pitchFamily="2" charset="-122"/>
                          <a:ea typeface="宋体" panose="02010600030101010101" pitchFamily="2" charset="-122"/>
                          <a:cs typeface="宋体" panose="02010600030101010101" pitchFamily="2" charset="-122"/>
                        </a:rPr>
                        <a:t>功能说明</a:t>
                      </a:r>
                    </a:p>
                  </a:txBody>
                  <a:tcPr marL="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28592">
                <a:tc>
                  <a:txBody>
                    <a:bodyPr/>
                    <a:lstStyle/>
                    <a:p>
                      <a:pPr marL="0" indent="0" algn="l">
                        <a:buNone/>
                      </a:pPr>
                      <a:r>
                        <a:rPr lang="en-US" altLang="zh-CN" sz="1400" b="0" u="none">
                          <a:latin typeface="Times New Roman" panose="02020603050405020304" pitchFamily="2" charset="0"/>
                          <a:ea typeface="宋体" panose="02010600030101010101" pitchFamily="2" charset="-122"/>
                          <a:cs typeface="宋体" panose="02010600030101010101" pitchFamily="2" charset="-122"/>
                        </a:rPr>
                        <a:t>compile(pattern[, flags])</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创建模式对象</a:t>
                      </a: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28592">
                <a:tc>
                  <a:txBody>
                    <a:bodyPr/>
                    <a:lstStyle/>
                    <a:p>
                      <a:pPr marL="0" indent="0" algn="l">
                        <a:buNone/>
                      </a:pPr>
                      <a:r>
                        <a:rPr lang="en-US" altLang="zh-CN" sz="1400" b="0" u="none">
                          <a:latin typeface="Times New Roman" panose="02020603050405020304" pitchFamily="2" charset="0"/>
                          <a:ea typeface="宋体" panose="02010600030101010101" pitchFamily="2" charset="-122"/>
                          <a:cs typeface="宋体" panose="02010600030101010101" pitchFamily="2" charset="-122"/>
                        </a:rPr>
                        <a:t>escape(string)</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将字符串中所有特殊正则表达式字符转义</a:t>
                      </a: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7183">
                <a:tc>
                  <a:txBody>
                    <a:bodyPr/>
                    <a:lstStyle/>
                    <a:p>
                      <a:pPr marL="0" indent="0" algn="l">
                        <a:buNone/>
                      </a:pPr>
                      <a:r>
                        <a:rPr lang="en-US" altLang="zh-CN" sz="1400" b="0" u="none">
                          <a:latin typeface="Times New Roman" panose="02020603050405020304" pitchFamily="2" charset="0"/>
                          <a:ea typeface="宋体" panose="02010600030101010101" pitchFamily="2" charset="-122"/>
                          <a:cs typeface="宋体" panose="02010600030101010101" pitchFamily="2" charset="-122"/>
                        </a:rPr>
                        <a:t>findall(pattern, string[, flags])</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返回包含字符串中所有与给定模式匹配的项的列表</a:t>
                      </a: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7183">
                <a:tc>
                  <a:txBody>
                    <a:bodyPr/>
                    <a:lstStyle/>
                    <a:p>
                      <a:pPr marL="0" indent="0" algn="l">
                        <a:buNone/>
                      </a:pPr>
                      <a:r>
                        <a:rPr lang="en-US" altLang="zh-CN" sz="1400" b="0" u="none" dirty="0" err="1">
                          <a:solidFill>
                            <a:srgbClr val="0000FF"/>
                          </a:solidFill>
                          <a:latin typeface="Times New Roman" panose="02020603050405020304" pitchFamily="2" charset="0"/>
                          <a:ea typeface="宋体" panose="02010600030101010101" pitchFamily="2" charset="-122"/>
                          <a:cs typeface="宋体" panose="02010600030101010101" pitchFamily="2" charset="-122"/>
                        </a:rPr>
                        <a:t>finditer</a:t>
                      </a:r>
                      <a:r>
                        <a:rPr lang="en-US" altLang="zh-CN" sz="1400" b="0" u="none" dirty="0">
                          <a:latin typeface="Times New Roman" panose="02020603050405020304" pitchFamily="2" charset="0"/>
                          <a:ea typeface="宋体" panose="02010600030101010101" pitchFamily="2" charset="-122"/>
                          <a:cs typeface="宋体" panose="02010600030101010101" pitchFamily="2" charset="-122"/>
                        </a:rPr>
                        <a:t>(pattern, string, flags=0)</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dirty="0">
                          <a:latin typeface="宋体" panose="02010600030101010101" pitchFamily="2" charset="-122"/>
                          <a:ea typeface="宋体" panose="02010600030101010101" pitchFamily="2" charset="-122"/>
                          <a:cs typeface="宋体" panose="02010600030101010101" pitchFamily="2" charset="-122"/>
                        </a:rPr>
                        <a:t>返回包含所有匹配项的迭代对象，其中每个匹配项都是</a:t>
                      </a:r>
                      <a:r>
                        <a:rPr lang="en-US" altLang="zh-CN" sz="1400" b="0" u="none" dirty="0">
                          <a:latin typeface="宋体" panose="02010600030101010101" pitchFamily="2" charset="-122"/>
                          <a:ea typeface="宋体" panose="02010600030101010101" pitchFamily="2" charset="-122"/>
                          <a:cs typeface="宋体" panose="02010600030101010101" pitchFamily="2" charset="-122"/>
                        </a:rPr>
                        <a:t>match</a:t>
                      </a:r>
                      <a:r>
                        <a:rPr lang="zh-CN" altLang="en-US" sz="1400" b="0" u="none" dirty="0">
                          <a:latin typeface="宋体" panose="02010600030101010101" pitchFamily="2" charset="-122"/>
                          <a:ea typeface="宋体" panose="02010600030101010101" pitchFamily="2" charset="-122"/>
                          <a:cs typeface="宋体" panose="02010600030101010101" pitchFamily="2" charset="-122"/>
                        </a:rPr>
                        <a:t>对象</a:t>
                      </a:r>
                      <a:endParaRPr lang="en-US" sz="1400" b="0" u="none" dirty="0">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57183">
                <a:tc>
                  <a:txBody>
                    <a:bodyPr/>
                    <a:lstStyle/>
                    <a:p>
                      <a:pPr marL="0" indent="0" algn="l">
                        <a:buNone/>
                      </a:pPr>
                      <a:r>
                        <a:rPr lang="en-US" altLang="zh-CN" sz="1400" b="0" u="none">
                          <a:latin typeface="Times New Roman" panose="02020603050405020304" pitchFamily="2" charset="0"/>
                          <a:ea typeface="宋体" panose="02010600030101010101" pitchFamily="2" charset="-122"/>
                          <a:cs typeface="宋体" panose="02010600030101010101" pitchFamily="2" charset="-122"/>
                        </a:rPr>
                        <a:t>fullmatch(pattern, string, flags=0)</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尝试把模式作用于整个字符串，返回</a:t>
                      </a:r>
                      <a:r>
                        <a:rPr lang="en-US" altLang="zh-CN" sz="1400" b="0" u="none">
                          <a:latin typeface="宋体" panose="02010600030101010101" pitchFamily="2" charset="-122"/>
                          <a:ea typeface="宋体" panose="02010600030101010101" pitchFamily="2" charset="-122"/>
                          <a:cs typeface="宋体" panose="02010600030101010101" pitchFamily="2" charset="-122"/>
                        </a:rPr>
                        <a:t>match</a:t>
                      </a:r>
                      <a:r>
                        <a:rPr lang="zh-CN" altLang="en-US" sz="1400" b="0" u="none">
                          <a:latin typeface="宋体" panose="02010600030101010101" pitchFamily="2" charset="-122"/>
                          <a:ea typeface="宋体" panose="02010600030101010101" pitchFamily="2" charset="-122"/>
                          <a:cs typeface="宋体" panose="02010600030101010101" pitchFamily="2" charset="-122"/>
                        </a:rPr>
                        <a:t>对象或</a:t>
                      </a:r>
                      <a:r>
                        <a:rPr lang="en-US" altLang="zh-CN" sz="1400" b="0" u="none">
                          <a:latin typeface="宋体" panose="02010600030101010101" pitchFamily="2" charset="-122"/>
                          <a:ea typeface="宋体" panose="02010600030101010101" pitchFamily="2" charset="-122"/>
                          <a:cs typeface="宋体" panose="02010600030101010101" pitchFamily="2" charset="-122"/>
                        </a:rPr>
                        <a:t>None</a:t>
                      </a:r>
                      <a:endParaRPr lang="en-US" sz="14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28592">
                <a:tc>
                  <a:txBody>
                    <a:bodyPr/>
                    <a:lstStyle/>
                    <a:p>
                      <a:pPr marL="0" indent="0" algn="l">
                        <a:buNone/>
                      </a:pPr>
                      <a:r>
                        <a:rPr lang="en-US" altLang="zh-CN" sz="1400" b="0" u="none">
                          <a:latin typeface="Times New Roman" panose="02020603050405020304" pitchFamily="2" charset="0"/>
                          <a:ea typeface="宋体" panose="02010600030101010101" pitchFamily="2" charset="-122"/>
                          <a:cs typeface="宋体" panose="02010600030101010101" pitchFamily="2" charset="-122"/>
                        </a:rPr>
                        <a:t>match(pattern, string[, flags])</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从字符串的</a:t>
                      </a:r>
                      <a:r>
                        <a:rPr lang="zh-CN" altLang="en-US" sz="1400" b="0" u="none">
                          <a:solidFill>
                            <a:srgbClr val="FF0000"/>
                          </a:solidFill>
                          <a:latin typeface="宋体" panose="02010600030101010101" pitchFamily="2" charset="-122"/>
                          <a:ea typeface="宋体" panose="02010600030101010101" pitchFamily="2" charset="-122"/>
                          <a:cs typeface="宋体" panose="02010600030101010101" pitchFamily="2" charset="-122"/>
                        </a:rPr>
                        <a:t>开始处</a:t>
                      </a:r>
                      <a:r>
                        <a:rPr lang="zh-CN" altLang="en-US" sz="1400" b="0" u="none">
                          <a:latin typeface="宋体" panose="02010600030101010101" pitchFamily="2" charset="-122"/>
                          <a:ea typeface="宋体" panose="02010600030101010101" pitchFamily="2" charset="-122"/>
                          <a:cs typeface="宋体" panose="02010600030101010101" pitchFamily="2" charset="-122"/>
                        </a:rPr>
                        <a:t>匹配模式，返回</a:t>
                      </a:r>
                      <a:r>
                        <a:rPr lang="en-US" altLang="zh-CN" sz="1400" b="0" u="none">
                          <a:latin typeface="宋体" panose="02010600030101010101" pitchFamily="2" charset="-122"/>
                          <a:ea typeface="宋体" panose="02010600030101010101" pitchFamily="2" charset="-122"/>
                          <a:cs typeface="宋体" panose="02010600030101010101" pitchFamily="2" charset="-122"/>
                        </a:rPr>
                        <a:t>match</a:t>
                      </a:r>
                      <a:r>
                        <a:rPr lang="zh-CN" altLang="en-US" sz="1400" b="0" u="none">
                          <a:latin typeface="宋体" panose="02010600030101010101" pitchFamily="2" charset="-122"/>
                          <a:ea typeface="宋体" panose="02010600030101010101" pitchFamily="2" charset="-122"/>
                          <a:cs typeface="宋体" panose="02010600030101010101" pitchFamily="2" charset="-122"/>
                        </a:rPr>
                        <a:t>对象或</a:t>
                      </a:r>
                      <a:r>
                        <a:rPr lang="en-US" altLang="zh-CN" sz="1400" b="0" u="none">
                          <a:latin typeface="宋体" panose="02010600030101010101" pitchFamily="2" charset="-122"/>
                          <a:ea typeface="宋体" panose="02010600030101010101" pitchFamily="2" charset="-122"/>
                          <a:cs typeface="宋体" panose="02010600030101010101" pitchFamily="2" charset="-122"/>
                        </a:rPr>
                        <a:t>None</a:t>
                      </a:r>
                      <a:endParaRPr lang="en-US" sz="14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28592">
                <a:tc>
                  <a:txBody>
                    <a:bodyPr/>
                    <a:lstStyle/>
                    <a:p>
                      <a:pPr marL="0" indent="0" algn="l">
                        <a:buNone/>
                      </a:pPr>
                      <a:r>
                        <a:rPr lang="en-US" altLang="zh-CN" sz="1400" b="0" u="none">
                          <a:latin typeface="Times New Roman" panose="02020603050405020304" pitchFamily="2" charset="0"/>
                          <a:ea typeface="宋体" panose="02010600030101010101" pitchFamily="2" charset="-122"/>
                          <a:cs typeface="宋体" panose="02010600030101010101" pitchFamily="2" charset="-122"/>
                        </a:rPr>
                        <a:t>purge()</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清空正则表达式缓存</a:t>
                      </a: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57183">
                <a:tc>
                  <a:txBody>
                    <a:bodyPr/>
                    <a:lstStyle/>
                    <a:p>
                      <a:pPr marL="0" indent="0" algn="l">
                        <a:buNone/>
                      </a:pPr>
                      <a:r>
                        <a:rPr lang="en-US" altLang="zh-CN" sz="1400" b="0" u="none">
                          <a:latin typeface="Times New Roman" panose="02020603050405020304" pitchFamily="2" charset="0"/>
                          <a:ea typeface="宋体" panose="02010600030101010101" pitchFamily="2" charset="-122"/>
                          <a:cs typeface="宋体" panose="02010600030101010101" pitchFamily="2" charset="-122"/>
                        </a:rPr>
                        <a:t>search(pattern, string[, flags])</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在</a:t>
                      </a:r>
                      <a:r>
                        <a:rPr lang="zh-CN" altLang="en-US" sz="1400" b="0" u="none">
                          <a:solidFill>
                            <a:srgbClr val="FF0000"/>
                          </a:solidFill>
                          <a:latin typeface="宋体" panose="02010600030101010101" pitchFamily="2" charset="-122"/>
                          <a:ea typeface="宋体" panose="02010600030101010101" pitchFamily="2" charset="-122"/>
                          <a:cs typeface="宋体" panose="02010600030101010101" pitchFamily="2" charset="-122"/>
                        </a:rPr>
                        <a:t>整个字符串</a:t>
                      </a:r>
                      <a:r>
                        <a:rPr lang="zh-CN" altLang="en-US" sz="1400" b="0" u="none">
                          <a:latin typeface="宋体" panose="02010600030101010101" pitchFamily="2" charset="-122"/>
                          <a:ea typeface="宋体" panose="02010600030101010101" pitchFamily="2" charset="-122"/>
                          <a:cs typeface="宋体" panose="02010600030101010101" pitchFamily="2" charset="-122"/>
                        </a:rPr>
                        <a:t>中寻找模式，返回</a:t>
                      </a:r>
                      <a:r>
                        <a:rPr lang="en-US" altLang="zh-CN" sz="1400" b="0" u="none">
                          <a:latin typeface="宋体" panose="02010600030101010101" pitchFamily="2" charset="-122"/>
                          <a:ea typeface="宋体" panose="02010600030101010101" pitchFamily="2" charset="-122"/>
                          <a:cs typeface="宋体" panose="02010600030101010101" pitchFamily="2" charset="-122"/>
                        </a:rPr>
                        <a:t>match</a:t>
                      </a:r>
                      <a:r>
                        <a:rPr lang="zh-CN" altLang="en-US" sz="1400" b="0" u="none">
                          <a:latin typeface="宋体" panose="02010600030101010101" pitchFamily="2" charset="-122"/>
                          <a:ea typeface="宋体" panose="02010600030101010101" pitchFamily="2" charset="-122"/>
                          <a:cs typeface="宋体" panose="02010600030101010101" pitchFamily="2" charset="-122"/>
                        </a:rPr>
                        <a:t>对象或</a:t>
                      </a:r>
                      <a:r>
                        <a:rPr lang="en-US" altLang="zh-CN" sz="1400" b="0" u="none">
                          <a:latin typeface="宋体" panose="02010600030101010101" pitchFamily="2" charset="-122"/>
                          <a:ea typeface="宋体" panose="02010600030101010101" pitchFamily="2" charset="-122"/>
                          <a:cs typeface="宋体" panose="02010600030101010101" pitchFamily="2" charset="-122"/>
                        </a:rPr>
                        <a:t>None</a:t>
                      </a:r>
                      <a:endParaRPr lang="en-US" sz="140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457183">
                <a:tc>
                  <a:txBody>
                    <a:bodyPr/>
                    <a:lstStyle/>
                    <a:p>
                      <a:pPr marL="0" indent="0" algn="l">
                        <a:buNone/>
                      </a:pPr>
                      <a:r>
                        <a:rPr lang="en-US" altLang="zh-CN" sz="1400" b="0" u="none">
                          <a:latin typeface="Times New Roman" panose="02020603050405020304" pitchFamily="2" charset="0"/>
                          <a:ea typeface="宋体" panose="02010600030101010101" pitchFamily="2" charset="-122"/>
                          <a:cs typeface="宋体" panose="02010600030101010101" pitchFamily="2" charset="-122"/>
                        </a:rPr>
                        <a:t>split(pattern, string[, maxsplit=0])</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根据模式匹配项分隔字符串</a:t>
                      </a: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685775">
                <a:tc>
                  <a:txBody>
                    <a:bodyPr/>
                    <a:lstStyle/>
                    <a:p>
                      <a:pPr marL="0" indent="0" algn="l">
                        <a:buNone/>
                      </a:pPr>
                      <a:r>
                        <a:rPr lang="en-US" altLang="zh-CN" sz="1400" b="0" u="none">
                          <a:solidFill>
                            <a:srgbClr val="FF0000"/>
                          </a:solidFill>
                          <a:latin typeface="Times New Roman" panose="02020603050405020304" pitchFamily="2" charset="0"/>
                          <a:ea typeface="宋体" panose="02010600030101010101" pitchFamily="2" charset="-122"/>
                          <a:cs typeface="宋体" panose="02010600030101010101" pitchFamily="2" charset="-122"/>
                        </a:rPr>
                        <a:t>sub(pat, repl, string[, count=0])</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dirty="0">
                          <a:solidFill>
                            <a:srgbClr val="FF0000"/>
                          </a:solidFill>
                          <a:latin typeface="宋体" panose="02010600030101010101" pitchFamily="2" charset="-122"/>
                          <a:ea typeface="宋体" panose="02010600030101010101" pitchFamily="2" charset="-122"/>
                          <a:cs typeface="宋体" panose="02010600030101010101" pitchFamily="2" charset="-122"/>
                        </a:rPr>
                        <a:t>将字符串中所有与</a:t>
                      </a:r>
                      <a:r>
                        <a:rPr lang="en-US" altLang="zh-CN" sz="1400" b="0" u="none" dirty="0">
                          <a:solidFill>
                            <a:srgbClr val="FF0000"/>
                          </a:solidFill>
                          <a:latin typeface="宋体" panose="02010600030101010101" pitchFamily="2" charset="-122"/>
                          <a:ea typeface="宋体" panose="02010600030101010101" pitchFamily="2" charset="-122"/>
                          <a:cs typeface="宋体" panose="02010600030101010101" pitchFamily="2" charset="-122"/>
                        </a:rPr>
                        <a:t>pat</a:t>
                      </a:r>
                      <a:r>
                        <a:rPr lang="zh-CN" altLang="en-US" sz="1400" b="0" u="none" dirty="0">
                          <a:solidFill>
                            <a:srgbClr val="FF0000"/>
                          </a:solidFill>
                          <a:latin typeface="宋体" panose="02010600030101010101" pitchFamily="2" charset="-122"/>
                          <a:ea typeface="宋体" panose="02010600030101010101" pitchFamily="2" charset="-122"/>
                          <a:cs typeface="宋体" panose="02010600030101010101" pitchFamily="2" charset="-122"/>
                        </a:rPr>
                        <a:t>匹配的项用</a:t>
                      </a:r>
                      <a:r>
                        <a:rPr lang="en-US" altLang="zh-CN" sz="1400" b="0" u="none" dirty="0" err="1">
                          <a:solidFill>
                            <a:srgbClr val="FF0000"/>
                          </a:solidFill>
                          <a:latin typeface="宋体" panose="02010600030101010101" pitchFamily="2" charset="-122"/>
                          <a:ea typeface="宋体" panose="02010600030101010101" pitchFamily="2" charset="-122"/>
                          <a:cs typeface="宋体" panose="02010600030101010101" pitchFamily="2" charset="-122"/>
                        </a:rPr>
                        <a:t>repl</a:t>
                      </a:r>
                      <a:r>
                        <a:rPr lang="zh-CN" altLang="en-US" sz="1400" b="0" u="none" dirty="0">
                          <a:solidFill>
                            <a:srgbClr val="FF0000"/>
                          </a:solidFill>
                          <a:latin typeface="宋体" panose="02010600030101010101" pitchFamily="2" charset="-122"/>
                          <a:ea typeface="宋体" panose="02010600030101010101" pitchFamily="2" charset="-122"/>
                          <a:cs typeface="宋体" panose="02010600030101010101" pitchFamily="2" charset="-122"/>
                        </a:rPr>
                        <a:t>替换，返回新字符串，</a:t>
                      </a:r>
                      <a:r>
                        <a:rPr lang="en-US" altLang="zh-CN" sz="1400" b="0" u="none" dirty="0" err="1">
                          <a:solidFill>
                            <a:srgbClr val="FF0000"/>
                          </a:solidFill>
                          <a:latin typeface="宋体" panose="02010600030101010101" pitchFamily="2" charset="-122"/>
                          <a:ea typeface="宋体" panose="02010600030101010101" pitchFamily="2" charset="-122"/>
                          <a:cs typeface="宋体" panose="02010600030101010101" pitchFamily="2" charset="-122"/>
                        </a:rPr>
                        <a:t>repl</a:t>
                      </a:r>
                      <a:r>
                        <a:rPr lang="zh-CN" altLang="en-US" sz="1400" b="0" u="none" dirty="0">
                          <a:solidFill>
                            <a:srgbClr val="FF0000"/>
                          </a:solidFill>
                          <a:latin typeface="宋体" panose="02010600030101010101" pitchFamily="2" charset="-122"/>
                          <a:ea typeface="宋体" panose="02010600030101010101" pitchFamily="2" charset="-122"/>
                          <a:cs typeface="宋体" panose="02010600030101010101" pitchFamily="2" charset="-122"/>
                        </a:rPr>
                        <a:t>可以是字符串或返回字符串的可调用对象，作用于每个匹配的</a:t>
                      </a:r>
                      <a:r>
                        <a:rPr lang="en-US" altLang="zh-CN" sz="1400" b="0" u="none" dirty="0">
                          <a:solidFill>
                            <a:srgbClr val="FF0000"/>
                          </a:solidFill>
                          <a:latin typeface="宋体" panose="02010600030101010101" pitchFamily="2" charset="-122"/>
                          <a:ea typeface="宋体" panose="02010600030101010101" pitchFamily="2" charset="-122"/>
                          <a:cs typeface="宋体" panose="02010600030101010101" pitchFamily="2" charset="-122"/>
                        </a:rPr>
                        <a:t>match</a:t>
                      </a:r>
                      <a:r>
                        <a:rPr lang="zh-CN" altLang="en-US" sz="1400" b="0" u="none" dirty="0">
                          <a:solidFill>
                            <a:srgbClr val="FF0000"/>
                          </a:solidFill>
                          <a:latin typeface="宋体" panose="02010600030101010101" pitchFamily="2" charset="-122"/>
                          <a:ea typeface="宋体" panose="02010600030101010101" pitchFamily="2" charset="-122"/>
                          <a:cs typeface="宋体" panose="02010600030101010101" pitchFamily="2" charset="-122"/>
                        </a:rPr>
                        <a:t>对象</a:t>
                      </a:r>
                      <a:endParaRPr lang="en-US" sz="1400" b="0" u="none" dirty="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914367">
                <a:tc>
                  <a:txBody>
                    <a:bodyPr/>
                    <a:lstStyle/>
                    <a:p>
                      <a:pPr marL="0" indent="0" algn="l">
                        <a:buNone/>
                      </a:pPr>
                      <a:r>
                        <a:rPr lang="en-US" altLang="zh-CN" sz="1400" b="0" u="none">
                          <a:latin typeface="Times New Roman" panose="02020603050405020304" pitchFamily="2" charset="0"/>
                          <a:ea typeface="宋体" panose="02010600030101010101" pitchFamily="2" charset="-122"/>
                          <a:cs typeface="宋体" panose="02010600030101010101" pitchFamily="2" charset="-122"/>
                        </a:rPr>
                        <a:t>subn(pat, repl, string[, count=0])</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dirty="0">
                          <a:latin typeface="宋体" panose="02010600030101010101" pitchFamily="2" charset="-122"/>
                          <a:ea typeface="宋体" panose="02010600030101010101" pitchFamily="2" charset="-122"/>
                          <a:cs typeface="宋体" panose="02010600030101010101" pitchFamily="2" charset="-122"/>
                        </a:rPr>
                        <a:t>将字符串中所有</a:t>
                      </a:r>
                      <a:r>
                        <a:rPr lang="en-US" altLang="zh-CN" sz="1400" b="0" u="none" dirty="0">
                          <a:latin typeface="宋体" panose="02010600030101010101" pitchFamily="2" charset="-122"/>
                          <a:ea typeface="宋体" panose="02010600030101010101" pitchFamily="2" charset="-122"/>
                          <a:cs typeface="宋体" panose="02010600030101010101" pitchFamily="2" charset="-122"/>
                        </a:rPr>
                        <a:t>pat</a:t>
                      </a:r>
                      <a:r>
                        <a:rPr lang="zh-CN" altLang="en-US" sz="1400" b="0" u="none" dirty="0">
                          <a:latin typeface="宋体" panose="02010600030101010101" pitchFamily="2" charset="-122"/>
                          <a:ea typeface="宋体" panose="02010600030101010101" pitchFamily="2" charset="-122"/>
                          <a:cs typeface="宋体" panose="02010600030101010101" pitchFamily="2" charset="-122"/>
                        </a:rPr>
                        <a:t>的匹配项用</a:t>
                      </a:r>
                      <a:r>
                        <a:rPr lang="en-US" altLang="zh-CN" sz="1400" b="0" u="none" dirty="0" err="1">
                          <a:latin typeface="宋体" panose="02010600030101010101" pitchFamily="2" charset="-122"/>
                          <a:ea typeface="宋体" panose="02010600030101010101" pitchFamily="2" charset="-122"/>
                          <a:cs typeface="宋体" panose="02010600030101010101" pitchFamily="2" charset="-122"/>
                        </a:rPr>
                        <a:t>repl</a:t>
                      </a:r>
                      <a:r>
                        <a:rPr lang="zh-CN" altLang="en-US" sz="1400" b="0" u="none" dirty="0">
                          <a:latin typeface="宋体" panose="02010600030101010101" pitchFamily="2" charset="-122"/>
                          <a:ea typeface="宋体" panose="02010600030101010101" pitchFamily="2" charset="-122"/>
                          <a:cs typeface="宋体" panose="02010600030101010101" pitchFamily="2" charset="-122"/>
                        </a:rPr>
                        <a:t>替换，返回包含新字符串和替换次数的二元元组，</a:t>
                      </a:r>
                    </a:p>
                    <a:p>
                      <a:pPr marL="0" indent="0" algn="l">
                        <a:buNone/>
                      </a:pPr>
                      <a:r>
                        <a:rPr lang="en-US" altLang="zh-CN" sz="1400" b="0" u="none" dirty="0" err="1">
                          <a:latin typeface="宋体" panose="02010600030101010101" pitchFamily="2" charset="-122"/>
                          <a:ea typeface="宋体" panose="02010600030101010101" pitchFamily="2" charset="-122"/>
                          <a:cs typeface="宋体" panose="02010600030101010101" pitchFamily="2" charset="-122"/>
                        </a:rPr>
                        <a:t>repl</a:t>
                      </a:r>
                      <a:r>
                        <a:rPr lang="zh-CN" altLang="en-US" sz="1400" b="0" u="none" dirty="0">
                          <a:latin typeface="宋体" panose="02010600030101010101" pitchFamily="2" charset="-122"/>
                          <a:ea typeface="宋体" panose="02010600030101010101" pitchFamily="2" charset="-122"/>
                          <a:cs typeface="宋体" panose="02010600030101010101" pitchFamily="2" charset="-122"/>
                        </a:rPr>
                        <a:t>可以是字符串或返回字符串的可调用对象，</a:t>
                      </a:r>
                    </a:p>
                    <a:p>
                      <a:pPr marL="0" indent="0" algn="l">
                        <a:buNone/>
                      </a:pPr>
                      <a:r>
                        <a:rPr lang="zh-CN" altLang="en-US" sz="1400" b="0" u="none" dirty="0">
                          <a:latin typeface="宋体" panose="02010600030101010101" pitchFamily="2" charset="-122"/>
                          <a:ea typeface="宋体" panose="02010600030101010101" pitchFamily="2" charset="-122"/>
                          <a:cs typeface="宋体" panose="02010600030101010101" pitchFamily="2" charset="-122"/>
                        </a:rPr>
                        <a:t>作用于每个匹配的</a:t>
                      </a:r>
                      <a:r>
                        <a:rPr lang="en-US" altLang="zh-CN" sz="1400" b="0" u="none" dirty="0">
                          <a:latin typeface="宋体" panose="02010600030101010101" pitchFamily="2" charset="-122"/>
                          <a:ea typeface="宋体" panose="02010600030101010101" pitchFamily="2" charset="-122"/>
                          <a:cs typeface="宋体" panose="02010600030101010101" pitchFamily="2" charset="-122"/>
                        </a:rPr>
                        <a:t>match</a:t>
                      </a:r>
                      <a:r>
                        <a:rPr lang="zh-CN" altLang="en-US" sz="1400" b="0" u="none" dirty="0">
                          <a:latin typeface="宋体" panose="02010600030101010101" pitchFamily="2" charset="-122"/>
                          <a:ea typeface="宋体" panose="02010600030101010101" pitchFamily="2" charset="-122"/>
                          <a:cs typeface="宋体" panose="02010600030101010101" pitchFamily="2" charset="-122"/>
                        </a:rPr>
                        <a:t>对象</a:t>
                      </a:r>
                      <a:endParaRPr lang="en-US" sz="1400" b="0" u="none" dirty="0">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bl>
          </a:graphicData>
        </a:graphic>
      </p:graphicFrame>
      <p:sp>
        <p:nvSpPr>
          <p:cNvPr id="117803" name="Slide Number Placeholder 1"/>
          <p:cNvSpPr>
            <a:spLocks noGrp="1"/>
          </p:cNvSpPr>
          <p:nvPr>
            <p:ph type="sldNum" sz="quarter" idx="4294967295"/>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r"/>
            <a:fld id="{9A0DB2DC-4C9A-4742-B13C-FB6460FD3503}" type="slidenum">
              <a:rPr lang="zh-CN" altLang="en-US" sz="1050" dirty="0"/>
              <a:pPr algn="r"/>
              <a:t>59</a:t>
            </a:fld>
            <a:endParaRPr lang="zh-CN" altLang="en-US" sz="1050" dirty="0"/>
          </a:p>
        </p:txBody>
      </p:sp>
      <p:sp>
        <p:nvSpPr>
          <p:cNvPr id="6" name="文本框 5"/>
          <p:cNvSpPr txBox="1"/>
          <p:nvPr/>
        </p:nvSpPr>
        <p:spPr>
          <a:xfrm>
            <a:off x="323528" y="908720"/>
            <a:ext cx="5652628" cy="523220"/>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800" b="1" dirty="0">
                <a:latin typeface="Times New Roman" panose="02020603050405020304" pitchFamily="18" charset="0"/>
                <a:ea typeface="仿宋" panose="02010609060101010101" pitchFamily="49" charset="-122"/>
              </a:rPr>
              <a:t>4.3.2 re</a:t>
            </a:r>
            <a:r>
              <a:rPr lang="zh-CN" altLang="en-US" sz="2800" b="1" dirty="0">
                <a:latin typeface="Times New Roman" panose="02020603050405020304" pitchFamily="18" charset="0"/>
                <a:ea typeface="仿宋" panose="02010609060101010101" pitchFamily="49" charset="-122"/>
              </a:rPr>
              <a:t>模块的主要方法与使用</a:t>
            </a:r>
            <a:endParaRPr lang="en-US" altLang="zh-CN" sz="2800" b="1" dirty="0">
              <a:ea typeface="仿宋" panose="02010609060101010101" pitchFamily="49" charset="-122"/>
            </a:endParaRPr>
          </a:p>
        </p:txBody>
      </p:sp>
      <p:grpSp>
        <p:nvGrpSpPr>
          <p:cNvPr id="7" name="组合 109"/>
          <p:cNvGrpSpPr/>
          <p:nvPr/>
        </p:nvGrpSpPr>
        <p:grpSpPr>
          <a:xfrm>
            <a:off x="489223" y="44624"/>
            <a:ext cx="4514825" cy="684413"/>
            <a:chOff x="956926" y="4567095"/>
            <a:chExt cx="4514825" cy="684413"/>
          </a:xfrm>
        </p:grpSpPr>
        <p:sp>
          <p:nvSpPr>
            <p:cNvPr id="8" name="Freeform 5"/>
            <p:cNvSpPr>
              <a:spLocks/>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b="1" dirty="0">
                <a:ea typeface="微软雅黑" pitchFamily="34" charset="-122"/>
              </a:endParaRPr>
            </a:p>
          </p:txBody>
        </p:sp>
        <p:pic>
          <p:nvPicPr>
            <p:cNvPr id="9" name="图片 8" descr="u=714968970,2342735455&amp;fm=27&amp;gp=0.jpg"/>
            <p:cNvPicPr/>
            <p:nvPr/>
          </p:nvPicPr>
          <p:blipFill>
            <a:blip r:embed="rId2"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10" name="TextBox 6"/>
            <p:cNvSpPr txBox="1">
              <a:spLocks noChangeArrowheads="1"/>
            </p:cNvSpPr>
            <p:nvPr/>
          </p:nvSpPr>
          <p:spPr bwMode="auto">
            <a:xfrm>
              <a:off x="1151271" y="4567095"/>
              <a:ext cx="432048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4.3 </a:t>
              </a:r>
              <a:r>
                <a:rPr lang="zh-CN" altLang="en-US" sz="3600" b="1" dirty="0">
                  <a:latin typeface="Times New Roman" pitchFamily="18" charset="0"/>
                  <a:ea typeface="黑体" pitchFamily="49" charset="-122"/>
                </a:rPr>
                <a:t>正则表达式 </a:t>
              </a:r>
            </a:p>
          </p:txBody>
        </p:sp>
      </p:grpSp>
    </p:spTree>
    <p:extLst>
      <p:ext uri="{BB962C8B-B14F-4D97-AF65-F5344CB8AC3E}">
        <p14:creationId xmlns:p14="http://schemas.microsoft.com/office/powerpoint/2010/main" val="514053742"/>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fld id="{6EA7BA5E-4115-4796-A8C9-4698036AB88B}" type="slidenum">
              <a:rPr lang="zh-CN" altLang="en-US" smtClean="0"/>
              <a:pPr>
                <a:defRPr/>
              </a:pPr>
              <a:t>6</a:t>
            </a:fld>
            <a:endParaRPr lang="zh-CN" altLang="en-US" dirty="0"/>
          </a:p>
        </p:txBody>
      </p:sp>
      <p:sp>
        <p:nvSpPr>
          <p:cNvPr id="5" name="文本占位符 24578"/>
          <p:cNvSpPr>
            <a:spLocks noGrp="1"/>
          </p:cNvSpPr>
          <p:nvPr>
            <p:ph idx="1"/>
          </p:nvPr>
        </p:nvSpPr>
        <p:spPr>
          <a:xfrm>
            <a:off x="395536" y="1484784"/>
            <a:ext cx="8229600" cy="4968552"/>
          </a:xfrm>
        </p:spPr>
        <p:txBody>
          <a:bodyPr anchor="t"/>
          <a:lstStyle/>
          <a:p>
            <a:pPr>
              <a:spcBef>
                <a:spcPts val="600"/>
              </a:spcBef>
              <a:buClr>
                <a:srgbClr val="FF0000"/>
              </a:buClr>
              <a:buSzPct val="70000"/>
              <a:buFont typeface="Wingdings" panose="05000000000000000000" charset="0"/>
              <a:buChar char=""/>
            </a:pPr>
            <a:r>
              <a:rPr lang="zh-CN" altLang="en-US" sz="2000" b="1" dirty="0">
                <a:latin typeface="宋体" panose="02010600030101010101" pitchFamily="2" charset="-122"/>
              </a:rPr>
              <a:t>在</a:t>
            </a:r>
            <a:r>
              <a:rPr lang="en-US" altLang="zh-CN" sz="2000" b="1" dirty="0">
                <a:latin typeface="宋体" panose="02010600030101010101" pitchFamily="2" charset="-122"/>
              </a:rPr>
              <a:t>Python</a:t>
            </a:r>
            <a:r>
              <a:rPr lang="zh-CN" altLang="en-US" sz="2000" b="1" dirty="0">
                <a:latin typeface="宋体" panose="02010600030101010101" pitchFamily="2" charset="-122"/>
              </a:rPr>
              <a:t>中，字符串属于</a:t>
            </a:r>
            <a:r>
              <a:rPr lang="zh-CN" altLang="en-US" sz="2000" b="1" dirty="0">
                <a:solidFill>
                  <a:srgbClr val="FF0000"/>
                </a:solidFill>
                <a:latin typeface="宋体" panose="02010600030101010101" pitchFamily="2" charset="-122"/>
              </a:rPr>
              <a:t>不可变</a:t>
            </a:r>
            <a:r>
              <a:rPr lang="zh-CN" altLang="en-US" sz="2000" b="1" dirty="0">
                <a:latin typeface="宋体" panose="02010600030101010101" pitchFamily="2" charset="-122"/>
              </a:rPr>
              <a:t>序列类型，除了支持序列通用方法（包括分片操作）以外，还支持特有的字符串操作方法。</a:t>
            </a:r>
          </a:p>
        </p:txBody>
      </p:sp>
      <p:pic>
        <p:nvPicPr>
          <p:cNvPr id="6" name="图片 24579"/>
          <p:cNvPicPr>
            <a:picLocks noChangeAspect="1"/>
          </p:cNvPicPr>
          <p:nvPr/>
        </p:nvPicPr>
        <p:blipFill>
          <a:blip r:embed="rId2"/>
          <a:stretch>
            <a:fillRect/>
          </a:stretch>
        </p:blipFill>
        <p:spPr>
          <a:xfrm>
            <a:off x="1259632" y="2636912"/>
            <a:ext cx="5468306" cy="2213759"/>
          </a:xfrm>
          <a:prstGeom prst="rect">
            <a:avLst/>
          </a:prstGeom>
          <a:noFill/>
          <a:ln w="9525">
            <a:noFill/>
          </a:ln>
        </p:spPr>
      </p:pic>
      <p:sp>
        <p:nvSpPr>
          <p:cNvPr id="7" name="文本占位符 25602"/>
          <p:cNvSpPr txBox="1">
            <a:spLocks/>
          </p:cNvSpPr>
          <p:nvPr/>
        </p:nvSpPr>
        <p:spPr bwMode="auto">
          <a:xfrm>
            <a:off x="624014" y="5083783"/>
            <a:ext cx="8229600" cy="115212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600"/>
              </a:spcBef>
              <a:spcAft>
                <a:spcPts val="600"/>
              </a:spcAft>
              <a:buClr>
                <a:srgbClr val="FF0000"/>
              </a:buClr>
              <a:buSzPct val="70000"/>
              <a:buFont typeface="Wingdings" panose="05000000000000000000" charset="0"/>
              <a:buChar char=""/>
            </a:pPr>
            <a:r>
              <a:rPr lang="en-US" altLang="zh-CN" sz="2000" b="1" dirty="0">
                <a:latin typeface="宋体" panose="02010600030101010101" pitchFamily="2" charset="-122"/>
              </a:rPr>
              <a:t>Python</a:t>
            </a:r>
            <a:r>
              <a:rPr lang="zh-CN" altLang="en-US" sz="2000" b="1" dirty="0">
                <a:latin typeface="宋体" panose="02010600030101010101" pitchFamily="2" charset="-122"/>
              </a:rPr>
              <a:t>字符串驻留机制：对于</a:t>
            </a:r>
            <a:r>
              <a:rPr lang="zh-CN" altLang="en-US" sz="2000" b="1" dirty="0">
                <a:solidFill>
                  <a:srgbClr val="FF0000"/>
                </a:solidFill>
                <a:latin typeface="宋体" panose="02010600030101010101" pitchFamily="2" charset="-122"/>
              </a:rPr>
              <a:t>短字符串</a:t>
            </a:r>
            <a:r>
              <a:rPr lang="zh-CN" altLang="en-US" sz="2000" b="1" dirty="0">
                <a:latin typeface="宋体" panose="02010600030101010101" pitchFamily="2" charset="-122"/>
              </a:rPr>
              <a:t>，将其赋值给多个不同的对象时，</a:t>
            </a:r>
            <a:r>
              <a:rPr lang="zh-CN" altLang="en-US" sz="2000" b="1" dirty="0">
                <a:solidFill>
                  <a:srgbClr val="FF0000"/>
                </a:solidFill>
                <a:latin typeface="宋体" panose="02010600030101010101" pitchFamily="2" charset="-122"/>
              </a:rPr>
              <a:t>内存中只有一个副本</a:t>
            </a:r>
            <a:r>
              <a:rPr lang="zh-CN" altLang="en-US" sz="2000" b="1" dirty="0">
                <a:latin typeface="宋体" panose="02010600030101010101" pitchFamily="2" charset="-122"/>
              </a:rPr>
              <a:t>，多个对象共享该副本。长字符串不遵守驻留机制。</a:t>
            </a:r>
          </a:p>
        </p:txBody>
      </p:sp>
      <p:grpSp>
        <p:nvGrpSpPr>
          <p:cNvPr id="8" name="组合 114"/>
          <p:cNvGrpSpPr/>
          <p:nvPr/>
        </p:nvGrpSpPr>
        <p:grpSpPr>
          <a:xfrm>
            <a:off x="-540568" y="116632"/>
            <a:ext cx="6225040" cy="662730"/>
            <a:chOff x="-198275" y="3380765"/>
            <a:chExt cx="6225040" cy="662730"/>
          </a:xfrm>
        </p:grpSpPr>
        <p:grpSp>
          <p:nvGrpSpPr>
            <p:cNvPr id="9" name="组合 105"/>
            <p:cNvGrpSpPr/>
            <p:nvPr/>
          </p:nvGrpSpPr>
          <p:grpSpPr>
            <a:xfrm>
              <a:off x="-198275" y="3380765"/>
              <a:ext cx="6225040" cy="662730"/>
              <a:chOff x="-198275" y="3380765"/>
              <a:chExt cx="6225040" cy="662730"/>
            </a:xfrm>
          </p:grpSpPr>
          <p:sp>
            <p:nvSpPr>
              <p:cNvPr id="11"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2" name="TextBox 6"/>
              <p:cNvSpPr txBox="1">
                <a:spLocks noChangeArrowheads="1"/>
              </p:cNvSpPr>
              <p:nvPr/>
            </p:nvSpPr>
            <p:spPr bwMode="auto">
              <a:xfrm>
                <a:off x="-198275"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4.1 </a:t>
                </a:r>
                <a:r>
                  <a:rPr lang="zh-CN" altLang="en-US" sz="3600" b="1" dirty="0">
                    <a:latin typeface="Times New Roman" pitchFamily="18" charset="0"/>
                    <a:ea typeface="黑体" pitchFamily="49" charset="-122"/>
                  </a:rPr>
                  <a:t>字符串</a:t>
                </a:r>
                <a:endParaRPr lang="zh-CN" altLang="en-US" sz="3600" b="1" dirty="0">
                  <a:latin typeface="黑体" pitchFamily="49" charset="-122"/>
                  <a:ea typeface="黑体" pitchFamily="49" charset="-122"/>
                </a:endParaRPr>
              </a:p>
            </p:txBody>
          </p:sp>
        </p:grpSp>
        <p:pic>
          <p:nvPicPr>
            <p:cNvPr id="10" name="图片 9" descr="12.jpg"/>
            <p:cNvPicPr>
              <a:picLocks noChangeAspect="1"/>
            </p:cNvPicPr>
            <p:nvPr/>
          </p:nvPicPr>
          <p:blipFill>
            <a:blip r:embed="rId3" cstate="print"/>
            <a:stretch>
              <a:fillRect/>
            </a:stretch>
          </p:blipFill>
          <p:spPr>
            <a:xfrm>
              <a:off x="1115929" y="3530600"/>
              <a:ext cx="446172" cy="431048"/>
            </a:xfrm>
            <a:prstGeom prst="rect">
              <a:avLst/>
            </a:prstGeom>
          </p:spPr>
        </p:pic>
      </p:grpSp>
      <p:sp>
        <p:nvSpPr>
          <p:cNvPr id="13" name="矩形 12"/>
          <p:cNvSpPr/>
          <p:nvPr/>
        </p:nvSpPr>
        <p:spPr>
          <a:xfrm>
            <a:off x="462582" y="943899"/>
            <a:ext cx="3084499" cy="523220"/>
          </a:xfrm>
          <a:prstGeom prst="rect">
            <a:avLst/>
          </a:prstGeom>
        </p:spPr>
        <p:txBody>
          <a:bodyPr wrap="none">
            <a:spAutoFit/>
          </a:bodyPr>
          <a:lstStyle/>
          <a:p>
            <a:pPr marL="285750" indent="-285750">
              <a:buClr>
                <a:srgbClr val="FF0000"/>
              </a:buClr>
              <a:buFont typeface="Wingdings" panose="05000000000000000000" pitchFamily="2" charset="2"/>
              <a:buChar char="Ø"/>
            </a:pPr>
            <a:r>
              <a:rPr lang="en-US" altLang="zh-CN" sz="2800" b="1" dirty="0">
                <a:latin typeface="Times New Roman" panose="02020603050405020304" pitchFamily="18" charset="0"/>
                <a:ea typeface="仿宋" panose="02010609060101010101" pitchFamily="49" charset="-122"/>
              </a:rPr>
              <a:t>4.1.1 </a:t>
            </a:r>
            <a:r>
              <a:rPr lang="zh-CN" altLang="en-US" sz="2800" b="1" dirty="0">
                <a:latin typeface="Times New Roman" panose="02020603050405020304" pitchFamily="18" charset="0"/>
                <a:ea typeface="仿宋" panose="02010609060101010101" pitchFamily="49" charset="-122"/>
              </a:rPr>
              <a:t>字符串概述</a:t>
            </a:r>
            <a:endParaRPr lang="en-US" altLang="zh-CN" sz="2800" b="1" dirty="0">
              <a:latin typeface="Times New Roman" panose="02020603050405020304" pitchFamily="18" charset="0"/>
              <a:ea typeface="仿宋" panose="02010609060101010101" pitchFamily="49" charset="-122"/>
            </a:endParaRPr>
          </a:p>
        </p:txBody>
      </p:sp>
    </p:spTree>
    <p:extLst>
      <p:ext uri="{BB962C8B-B14F-4D97-AF65-F5344CB8AC3E}">
        <p14:creationId xmlns:p14="http://schemas.microsoft.com/office/powerpoint/2010/main" val="3149490519"/>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文本占位符 53250"/>
          <p:cNvSpPr>
            <a:spLocks noGrp="1"/>
          </p:cNvSpPr>
          <p:nvPr>
            <p:ph idx="1"/>
          </p:nvPr>
        </p:nvSpPr>
        <p:spPr>
          <a:xfrm>
            <a:off x="891603" y="1661561"/>
            <a:ext cx="7237730" cy="3395345"/>
          </a:xfrm>
        </p:spPr>
        <p:txBody>
          <a:bodyPr anchor="t"/>
          <a:lstStyle/>
          <a:p>
            <a:pPr>
              <a:spcBef>
                <a:spcPct val="0"/>
              </a:spcBef>
              <a:buSzPct val="70000"/>
              <a:buNone/>
            </a:pPr>
            <a:r>
              <a:rPr lang="en-US" altLang="zh-CN" sz="1400" dirty="0">
                <a:latin typeface="Consolas" panose="020B0609020204030204" charset="0"/>
              </a:rPr>
              <a:t>&gt;&gt;&gt; import re                            #</a:t>
            </a:r>
            <a:r>
              <a:rPr lang="en-US" altLang="zh-CN" sz="1400" dirty="0" err="1">
                <a:latin typeface="Consolas" panose="020B0609020204030204" charset="0"/>
              </a:rPr>
              <a:t>导入re模块</a:t>
            </a:r>
            <a:endParaRPr lang="en-US" altLang="zh-CN" sz="1400" dirty="0">
              <a:latin typeface="Consolas" panose="020B0609020204030204" charset="0"/>
            </a:endParaRPr>
          </a:p>
          <a:p>
            <a:pPr>
              <a:spcBef>
                <a:spcPct val="0"/>
              </a:spcBef>
              <a:buSzPct val="70000"/>
              <a:buNone/>
            </a:pPr>
            <a:r>
              <a:rPr lang="en-US" altLang="zh-CN" sz="1400" dirty="0">
                <a:latin typeface="Consolas" panose="020B0609020204030204" charset="0"/>
              </a:rPr>
              <a:t>&gt;&gt;&gt; text = 'alpha. beta....gamma delta'  #</a:t>
            </a:r>
            <a:r>
              <a:rPr lang="en-US" altLang="zh-CN" sz="1400" dirty="0" err="1">
                <a:latin typeface="Consolas" panose="020B0609020204030204" charset="0"/>
              </a:rPr>
              <a:t>测试用的字符串</a:t>
            </a:r>
            <a:endParaRPr lang="en-US" altLang="zh-CN" sz="1400" dirty="0">
              <a:latin typeface="Consolas" panose="020B0609020204030204" charset="0"/>
            </a:endParaRPr>
          </a:p>
          <a:p>
            <a:pPr>
              <a:spcBef>
                <a:spcPct val="0"/>
              </a:spcBef>
              <a:buSzPct val="70000"/>
              <a:buNone/>
            </a:pPr>
            <a:r>
              <a:rPr lang="en-US" altLang="zh-CN" sz="1400" dirty="0">
                <a:latin typeface="Consolas" panose="020B0609020204030204" charset="0"/>
              </a:rPr>
              <a:t>&gt;&gt;&gt; </a:t>
            </a:r>
            <a:r>
              <a:rPr lang="en-US" altLang="zh-CN" sz="1400" dirty="0" err="1">
                <a:latin typeface="Consolas" panose="020B0609020204030204" charset="0"/>
              </a:rPr>
              <a:t>re.split</a:t>
            </a:r>
            <a:r>
              <a:rPr lang="en-US" altLang="zh-CN" sz="1400" dirty="0">
                <a:latin typeface="Consolas" panose="020B0609020204030204" charset="0"/>
              </a:rPr>
              <a:t>('[\. ]+', text)       #</a:t>
            </a:r>
            <a:r>
              <a:rPr lang="en-US" altLang="zh-CN" sz="1400" dirty="0" err="1">
                <a:latin typeface="Consolas" panose="020B0609020204030204" charset="0"/>
              </a:rPr>
              <a:t>使用指定字符作为分隔符进行分隔</a:t>
            </a:r>
            <a:endParaRPr lang="en-US" altLang="zh-CN" sz="1400" dirty="0">
              <a:latin typeface="Consolas" panose="020B0609020204030204" charset="0"/>
            </a:endParaRPr>
          </a:p>
          <a:p>
            <a:pPr>
              <a:spcBef>
                <a:spcPct val="0"/>
              </a:spcBef>
              <a:buSzPct val="70000"/>
              <a:buNone/>
            </a:pPr>
            <a:r>
              <a:rPr lang="en-US" altLang="zh-CN" sz="1400" dirty="0">
                <a:solidFill>
                  <a:srgbClr val="0000FF"/>
                </a:solidFill>
                <a:latin typeface="Consolas" panose="020B0609020204030204" charset="0"/>
              </a:rPr>
              <a:t>['alpha', 'beta', 'gamma', 'delta']</a:t>
            </a:r>
          </a:p>
          <a:p>
            <a:pPr>
              <a:spcBef>
                <a:spcPct val="0"/>
              </a:spcBef>
              <a:buSzPct val="70000"/>
              <a:buNone/>
            </a:pPr>
            <a:r>
              <a:rPr lang="en-US" altLang="zh-CN" sz="1400" dirty="0">
                <a:latin typeface="Consolas" panose="020B0609020204030204" charset="0"/>
              </a:rPr>
              <a:t>&gt;&gt;&gt; </a:t>
            </a:r>
            <a:r>
              <a:rPr lang="en-US" altLang="zh-CN" sz="1400" dirty="0" err="1">
                <a:latin typeface="Consolas" panose="020B0609020204030204" charset="0"/>
              </a:rPr>
              <a:t>re.split</a:t>
            </a:r>
            <a:r>
              <a:rPr lang="en-US" altLang="zh-CN" sz="1400" dirty="0">
                <a:latin typeface="Consolas" panose="020B0609020204030204" charset="0"/>
              </a:rPr>
              <a:t>('[\. ]+', text, </a:t>
            </a:r>
            <a:r>
              <a:rPr lang="en-US" altLang="zh-CN" sz="1400" dirty="0" err="1">
                <a:latin typeface="Consolas" panose="020B0609020204030204" charset="0"/>
              </a:rPr>
              <a:t>maxsplit</a:t>
            </a:r>
            <a:r>
              <a:rPr lang="en-US" altLang="zh-CN" sz="1400" dirty="0">
                <a:latin typeface="Consolas" panose="020B0609020204030204" charset="0"/>
              </a:rPr>
              <a:t>=2) #最多分隔2次</a:t>
            </a:r>
          </a:p>
          <a:p>
            <a:pPr>
              <a:spcBef>
                <a:spcPct val="0"/>
              </a:spcBef>
              <a:buSzPct val="70000"/>
              <a:buNone/>
            </a:pPr>
            <a:r>
              <a:rPr lang="en-US" altLang="zh-CN" sz="1400" dirty="0">
                <a:solidFill>
                  <a:srgbClr val="0000FF"/>
                </a:solidFill>
                <a:latin typeface="Consolas" panose="020B0609020204030204" charset="0"/>
              </a:rPr>
              <a:t>['alpha', 'beta', 'gamma delta']</a:t>
            </a:r>
          </a:p>
          <a:p>
            <a:pPr>
              <a:spcBef>
                <a:spcPct val="0"/>
              </a:spcBef>
              <a:buSzPct val="70000"/>
              <a:buNone/>
            </a:pPr>
            <a:r>
              <a:rPr lang="en-US" altLang="zh-CN" sz="1400" dirty="0">
                <a:latin typeface="Consolas" panose="020B0609020204030204" charset="0"/>
              </a:rPr>
              <a:t>&gt;&gt;&gt; </a:t>
            </a:r>
            <a:r>
              <a:rPr lang="en-US" altLang="zh-CN" sz="1400" dirty="0" err="1">
                <a:latin typeface="Consolas" panose="020B0609020204030204" charset="0"/>
              </a:rPr>
              <a:t>re.split</a:t>
            </a:r>
            <a:r>
              <a:rPr lang="en-US" altLang="zh-CN" sz="1400" dirty="0">
                <a:latin typeface="Consolas" panose="020B0609020204030204" charset="0"/>
              </a:rPr>
              <a:t>('[\. ]+', text, </a:t>
            </a:r>
            <a:r>
              <a:rPr lang="en-US" altLang="zh-CN" sz="1400" dirty="0" err="1">
                <a:latin typeface="Consolas" panose="020B0609020204030204" charset="0"/>
              </a:rPr>
              <a:t>maxsplit</a:t>
            </a:r>
            <a:r>
              <a:rPr lang="en-US" altLang="zh-CN" sz="1400" dirty="0">
                <a:latin typeface="Consolas" panose="020B0609020204030204" charset="0"/>
              </a:rPr>
              <a:t>=1) #最多分隔1次</a:t>
            </a:r>
          </a:p>
          <a:p>
            <a:pPr>
              <a:spcBef>
                <a:spcPct val="0"/>
              </a:spcBef>
              <a:buSzPct val="70000"/>
              <a:buNone/>
            </a:pPr>
            <a:r>
              <a:rPr lang="en-US" altLang="zh-CN" sz="1400" dirty="0">
                <a:solidFill>
                  <a:srgbClr val="0000FF"/>
                </a:solidFill>
                <a:latin typeface="Consolas" panose="020B0609020204030204" charset="0"/>
              </a:rPr>
              <a:t>['alpha', 'beta....gamma delta']</a:t>
            </a:r>
          </a:p>
          <a:p>
            <a:pPr>
              <a:spcBef>
                <a:spcPct val="0"/>
              </a:spcBef>
              <a:buSzPct val="70000"/>
              <a:buNone/>
            </a:pPr>
            <a:r>
              <a:rPr lang="en-US" altLang="zh-CN" sz="1400" dirty="0">
                <a:latin typeface="Consolas" panose="020B0609020204030204" charset="0"/>
              </a:rPr>
              <a:t>&gt;&gt;&gt; pat = '[a-</a:t>
            </a:r>
            <a:r>
              <a:rPr lang="en-US" altLang="zh-CN" sz="1400" dirty="0" err="1">
                <a:latin typeface="Consolas" panose="020B0609020204030204" charset="0"/>
              </a:rPr>
              <a:t>zA</a:t>
            </a:r>
            <a:r>
              <a:rPr lang="en-US" altLang="zh-CN" sz="1400" dirty="0">
                <a:latin typeface="Consolas" panose="020B0609020204030204" charset="0"/>
              </a:rPr>
              <a:t>-Z]+'</a:t>
            </a:r>
          </a:p>
          <a:p>
            <a:pPr>
              <a:spcBef>
                <a:spcPct val="0"/>
              </a:spcBef>
              <a:buSzPct val="70000"/>
              <a:buNone/>
            </a:pPr>
            <a:r>
              <a:rPr lang="en-US" altLang="zh-CN" sz="1400" dirty="0">
                <a:latin typeface="Consolas" panose="020B0609020204030204" charset="0"/>
              </a:rPr>
              <a:t>&gt;&gt;&gt; </a:t>
            </a:r>
            <a:r>
              <a:rPr lang="en-US" altLang="zh-CN" sz="1400" dirty="0" err="1">
                <a:latin typeface="Consolas" panose="020B0609020204030204" charset="0"/>
              </a:rPr>
              <a:t>re.findall</a:t>
            </a:r>
            <a:r>
              <a:rPr lang="en-US" altLang="zh-CN" sz="1400" dirty="0">
                <a:latin typeface="Consolas" panose="020B0609020204030204" charset="0"/>
              </a:rPr>
              <a:t>(pat, text)                #</a:t>
            </a:r>
            <a:r>
              <a:rPr lang="en-US" altLang="zh-CN" sz="1400" dirty="0" err="1">
                <a:latin typeface="Consolas" panose="020B0609020204030204" charset="0"/>
              </a:rPr>
              <a:t>查找所有单词</a:t>
            </a:r>
            <a:endParaRPr lang="en-US" altLang="zh-CN" sz="1400" dirty="0">
              <a:latin typeface="Consolas" panose="020B0609020204030204" charset="0"/>
            </a:endParaRPr>
          </a:p>
          <a:p>
            <a:pPr>
              <a:spcBef>
                <a:spcPct val="0"/>
              </a:spcBef>
              <a:buSzPct val="70000"/>
              <a:buNone/>
            </a:pPr>
            <a:r>
              <a:rPr lang="en-US" altLang="zh-CN" sz="1400" dirty="0">
                <a:solidFill>
                  <a:srgbClr val="0000FF"/>
                </a:solidFill>
                <a:latin typeface="Consolas" panose="020B0609020204030204" charset="0"/>
              </a:rPr>
              <a:t>['alpha', 'beta', 'gamma', 'delta']</a:t>
            </a:r>
          </a:p>
          <a:p>
            <a:pPr>
              <a:spcBef>
                <a:spcPct val="0"/>
              </a:spcBef>
              <a:buSzPct val="70000"/>
              <a:buNone/>
            </a:pPr>
            <a:endParaRPr lang="en-US" altLang="zh-CN" sz="1400" dirty="0">
              <a:solidFill>
                <a:srgbClr val="0000FF"/>
              </a:solidFill>
              <a:latin typeface="Consolas" panose="020B0609020204030204" charset="0"/>
            </a:endParaRPr>
          </a:p>
          <a:p>
            <a:pPr>
              <a:spcBef>
                <a:spcPct val="0"/>
              </a:spcBef>
              <a:buClr>
                <a:srgbClr val="FF0000"/>
              </a:buClr>
              <a:buSzPct val="70000"/>
              <a:buFont typeface="Wingdings" panose="05000000000000000000" pitchFamily="2" charset="2"/>
              <a:buChar char="n"/>
            </a:pPr>
            <a:r>
              <a:rPr lang="zh-CN" altLang="en-US" sz="1600" dirty="0">
                <a:latin typeface="Consolas" panose="020B0609020204030204" charset="0"/>
              </a:rPr>
              <a:t>把单词中间误写作大写的字母改为小写：</a:t>
            </a:r>
          </a:p>
          <a:p>
            <a:pPr>
              <a:spcBef>
                <a:spcPct val="0"/>
              </a:spcBef>
              <a:buSzPct val="70000"/>
              <a:buNone/>
            </a:pPr>
            <a:r>
              <a:rPr lang="zh-CN" altLang="en-US" sz="1400" dirty="0">
                <a:latin typeface="Consolas" panose="020B0609020204030204" charset="0"/>
              </a:rPr>
              <a:t>import re</a:t>
            </a:r>
          </a:p>
          <a:p>
            <a:pPr>
              <a:spcBef>
                <a:spcPct val="0"/>
              </a:spcBef>
              <a:buSzPct val="70000"/>
              <a:buNone/>
            </a:pPr>
            <a:r>
              <a:rPr lang="zh-CN" altLang="en-US" sz="1400" dirty="0">
                <a:latin typeface="Consolas" panose="020B0609020204030204" charset="0"/>
              </a:rPr>
              <a:t>def checkModify(s):</a:t>
            </a:r>
          </a:p>
          <a:p>
            <a:pPr>
              <a:spcBef>
                <a:spcPct val="0"/>
              </a:spcBef>
              <a:buSzPct val="70000"/>
              <a:buNone/>
            </a:pPr>
            <a:r>
              <a:rPr lang="zh-CN" altLang="en-US" sz="1400" dirty="0">
                <a:latin typeface="Consolas" panose="020B0609020204030204" charset="0"/>
              </a:rPr>
              <a:t>    return re.sub(r'\b(\w)(\w+)(\w)\b',</a:t>
            </a:r>
          </a:p>
          <a:p>
            <a:pPr>
              <a:spcBef>
                <a:spcPct val="0"/>
              </a:spcBef>
              <a:buSzPct val="70000"/>
              <a:buNone/>
            </a:pPr>
            <a:r>
              <a:rPr lang="zh-CN" altLang="en-US" sz="1400" dirty="0">
                <a:latin typeface="Consolas" panose="020B0609020204030204" charset="0"/>
              </a:rPr>
              <a:t>                  lambda x: x.group(1)+x.group(2).lower()+x.group(3),</a:t>
            </a:r>
          </a:p>
          <a:p>
            <a:pPr>
              <a:spcBef>
                <a:spcPct val="0"/>
              </a:spcBef>
              <a:buSzPct val="70000"/>
              <a:buNone/>
            </a:pPr>
            <a:r>
              <a:rPr lang="zh-CN" altLang="en-US" sz="1400" dirty="0">
                <a:latin typeface="Consolas" panose="020B0609020204030204" charset="0"/>
              </a:rPr>
              <a:t>                  s)</a:t>
            </a:r>
          </a:p>
          <a:p>
            <a:pPr>
              <a:spcBef>
                <a:spcPct val="0"/>
              </a:spcBef>
              <a:buSzPct val="70000"/>
              <a:buNone/>
            </a:pPr>
            <a:r>
              <a:rPr lang="zh-CN" altLang="en-US" sz="1400" dirty="0">
                <a:latin typeface="Consolas" panose="020B0609020204030204" charset="0"/>
              </a:rPr>
              <a:t>print(checkModify('aBc ABBC D eeee fFFFfF'))</a:t>
            </a:r>
          </a:p>
        </p:txBody>
      </p:sp>
      <p:sp>
        <p:nvSpPr>
          <p:cNvPr id="118787" name="Slide Number Placeholder 1"/>
          <p:cNvSpPr>
            <a:spLocks noGrp="1"/>
          </p:cNvSpPr>
          <p:nvPr>
            <p:ph type="sldNum" sz="quarter" idx="4294967295"/>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r"/>
            <a:fld id="{9A0DB2DC-4C9A-4742-B13C-FB6460FD3503}" type="slidenum">
              <a:rPr lang="zh-CN" altLang="en-US" sz="1050" dirty="0"/>
              <a:pPr algn="r"/>
              <a:t>60</a:t>
            </a:fld>
            <a:endParaRPr lang="zh-CN" altLang="en-US" sz="1050" dirty="0"/>
          </a:p>
        </p:txBody>
      </p:sp>
      <p:sp>
        <p:nvSpPr>
          <p:cNvPr id="6" name="文本框 5"/>
          <p:cNvSpPr txBox="1"/>
          <p:nvPr/>
        </p:nvSpPr>
        <p:spPr>
          <a:xfrm>
            <a:off x="323528" y="908720"/>
            <a:ext cx="5652628" cy="523220"/>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800" b="1" dirty="0">
                <a:latin typeface="Times New Roman" panose="02020603050405020304" pitchFamily="18" charset="0"/>
                <a:ea typeface="仿宋" panose="02010609060101010101" pitchFamily="49" charset="-122"/>
              </a:rPr>
              <a:t>4.3.2 re</a:t>
            </a:r>
            <a:r>
              <a:rPr lang="zh-CN" altLang="en-US" sz="2800" b="1" dirty="0">
                <a:latin typeface="Times New Roman" panose="02020603050405020304" pitchFamily="18" charset="0"/>
                <a:ea typeface="仿宋" panose="02010609060101010101" pitchFamily="49" charset="-122"/>
              </a:rPr>
              <a:t>模块的主要方法与使用</a:t>
            </a:r>
            <a:endParaRPr lang="en-US" altLang="zh-CN" sz="2800" b="1" dirty="0">
              <a:ea typeface="仿宋" panose="02010609060101010101" pitchFamily="49" charset="-122"/>
            </a:endParaRPr>
          </a:p>
        </p:txBody>
      </p:sp>
      <p:grpSp>
        <p:nvGrpSpPr>
          <p:cNvPr id="7" name="组合 109"/>
          <p:cNvGrpSpPr/>
          <p:nvPr/>
        </p:nvGrpSpPr>
        <p:grpSpPr>
          <a:xfrm>
            <a:off x="489223" y="78400"/>
            <a:ext cx="4514825" cy="686304"/>
            <a:chOff x="956926" y="4600871"/>
            <a:chExt cx="4514825" cy="686304"/>
          </a:xfrm>
        </p:grpSpPr>
        <p:sp>
          <p:nvSpPr>
            <p:cNvPr id="8" name="Freeform 5"/>
            <p:cNvSpPr>
              <a:spLocks/>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b="1" dirty="0">
                <a:ea typeface="微软雅黑" pitchFamily="34" charset="-122"/>
              </a:endParaRPr>
            </a:p>
          </p:txBody>
        </p:sp>
        <p:pic>
          <p:nvPicPr>
            <p:cNvPr id="9" name="图片 8" descr="u=714968970,2342735455&amp;fm=27&amp;gp=0.jpg"/>
            <p:cNvPicPr/>
            <p:nvPr/>
          </p:nvPicPr>
          <p:blipFill>
            <a:blip r:embed="rId2"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10" name="TextBox 6"/>
            <p:cNvSpPr txBox="1">
              <a:spLocks noChangeArrowheads="1"/>
            </p:cNvSpPr>
            <p:nvPr/>
          </p:nvSpPr>
          <p:spPr bwMode="auto">
            <a:xfrm>
              <a:off x="1151271" y="4640868"/>
              <a:ext cx="432048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4.3 </a:t>
              </a:r>
              <a:r>
                <a:rPr lang="zh-CN" altLang="en-US" sz="3600" b="1" dirty="0">
                  <a:latin typeface="Times New Roman" pitchFamily="18" charset="0"/>
                  <a:ea typeface="黑体" pitchFamily="49" charset="-122"/>
                </a:rPr>
                <a:t>正则表达式 </a:t>
              </a:r>
            </a:p>
          </p:txBody>
        </p:sp>
      </p:grpSp>
      <p:sp>
        <p:nvSpPr>
          <p:cNvPr id="2" name="矩形 1"/>
          <p:cNvSpPr/>
          <p:nvPr/>
        </p:nvSpPr>
        <p:spPr>
          <a:xfrm>
            <a:off x="908091" y="5764614"/>
            <a:ext cx="2502032" cy="369332"/>
          </a:xfrm>
          <a:prstGeom prst="rect">
            <a:avLst/>
          </a:prstGeom>
        </p:spPr>
        <p:txBody>
          <a:bodyPr wrap="none">
            <a:spAutoFit/>
          </a:bodyPr>
          <a:lstStyle/>
          <a:p>
            <a:r>
              <a:rPr lang="zh-CN" altLang="en-US" dirty="0">
                <a:solidFill>
                  <a:srgbClr val="0000FF"/>
                </a:solidFill>
              </a:rPr>
              <a:t>abc AbbC D eeee fffffF</a:t>
            </a:r>
          </a:p>
        </p:txBody>
      </p:sp>
      <p:pic>
        <p:nvPicPr>
          <p:cNvPr id="4" name="图片 3">
            <a:extLst>
              <a:ext uri="{FF2B5EF4-FFF2-40B4-BE49-F238E27FC236}">
                <a16:creationId xmlns:a16="http://schemas.microsoft.com/office/drawing/2014/main" id="{94E13FA8-FCF4-4B62-86AF-E0CAFC984524}"/>
              </a:ext>
            </a:extLst>
          </p:cNvPr>
          <p:cNvPicPr>
            <a:picLocks noChangeAspect="1"/>
          </p:cNvPicPr>
          <p:nvPr/>
        </p:nvPicPr>
        <p:blipFill>
          <a:blip r:embed="rId3"/>
          <a:stretch>
            <a:fillRect/>
          </a:stretch>
        </p:blipFill>
        <p:spPr>
          <a:xfrm>
            <a:off x="5001916" y="944387"/>
            <a:ext cx="4104850" cy="3284403"/>
          </a:xfrm>
          <a:prstGeom prst="rect">
            <a:avLst/>
          </a:prstGeom>
        </p:spPr>
      </p:pic>
      <p:pic>
        <p:nvPicPr>
          <p:cNvPr id="11" name="图片 10">
            <a:extLst>
              <a:ext uri="{FF2B5EF4-FFF2-40B4-BE49-F238E27FC236}">
                <a16:creationId xmlns:a16="http://schemas.microsoft.com/office/drawing/2014/main" id="{B8937AB8-6566-4909-9F7D-C884AC29170E}"/>
              </a:ext>
            </a:extLst>
          </p:cNvPr>
          <p:cNvPicPr>
            <a:picLocks noChangeAspect="1"/>
          </p:cNvPicPr>
          <p:nvPr/>
        </p:nvPicPr>
        <p:blipFill>
          <a:blip r:embed="rId4"/>
          <a:stretch>
            <a:fillRect/>
          </a:stretch>
        </p:blipFill>
        <p:spPr>
          <a:xfrm>
            <a:off x="3913621" y="965692"/>
            <a:ext cx="5230379" cy="3852680"/>
          </a:xfrm>
          <a:prstGeom prst="rect">
            <a:avLst/>
          </a:prstGeom>
        </p:spPr>
      </p:pic>
      <p:pic>
        <p:nvPicPr>
          <p:cNvPr id="13" name="图片 12">
            <a:extLst>
              <a:ext uri="{FF2B5EF4-FFF2-40B4-BE49-F238E27FC236}">
                <a16:creationId xmlns:a16="http://schemas.microsoft.com/office/drawing/2014/main" id="{C17C26D2-4E5C-4961-A80E-74794282AE3E}"/>
              </a:ext>
            </a:extLst>
          </p:cNvPr>
          <p:cNvPicPr>
            <a:picLocks noChangeAspect="1"/>
          </p:cNvPicPr>
          <p:nvPr/>
        </p:nvPicPr>
        <p:blipFill>
          <a:blip r:embed="rId5"/>
          <a:stretch>
            <a:fillRect/>
          </a:stretch>
        </p:blipFill>
        <p:spPr>
          <a:xfrm>
            <a:off x="3635896" y="5494426"/>
            <a:ext cx="5398019" cy="1021082"/>
          </a:xfrm>
          <a:prstGeom prst="rect">
            <a:avLst/>
          </a:prstGeom>
        </p:spPr>
      </p:pic>
    </p:spTree>
    <p:extLst>
      <p:ext uri="{BB962C8B-B14F-4D97-AF65-F5344CB8AC3E}">
        <p14:creationId xmlns:p14="http://schemas.microsoft.com/office/powerpoint/2010/main" val="1117385378"/>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878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878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878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878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878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878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878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8786">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8786">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18786">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18786">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4"/>
                                        </p:tgtEl>
                                        <p:attrNameLst>
                                          <p:attrName>style.visibility</p:attrName>
                                        </p:attrNameLst>
                                      </p:cBhvr>
                                      <p:to>
                                        <p:strVal val="visible"/>
                                      </p:to>
                                    </p:set>
                                    <p:anim calcmode="lin" valueType="num">
                                      <p:cBhvr additive="base">
                                        <p:cTn id="51" dur="500" fill="hold"/>
                                        <p:tgtEl>
                                          <p:spTgt spid="4"/>
                                        </p:tgtEl>
                                        <p:attrNameLst>
                                          <p:attrName>ppt_x</p:attrName>
                                        </p:attrNameLst>
                                      </p:cBhvr>
                                      <p:tavLst>
                                        <p:tav tm="0">
                                          <p:val>
                                            <p:strVal val="#ppt_x"/>
                                          </p:val>
                                        </p:tav>
                                        <p:tav tm="100000">
                                          <p:val>
                                            <p:strVal val="#ppt_x"/>
                                          </p:val>
                                        </p:tav>
                                      </p:tavLst>
                                    </p:anim>
                                    <p:anim calcmode="lin" valueType="num">
                                      <p:cBhvr additive="base">
                                        <p:cTn id="5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18786">
                                            <p:txEl>
                                              <p:pRg st="12" end="12"/>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18786">
                                            <p:txEl>
                                              <p:pRg st="13" end="13"/>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18786">
                                            <p:txEl>
                                              <p:pRg st="14" end="14"/>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18786">
                                            <p:txEl>
                                              <p:pRg st="15" end="15"/>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118786">
                                            <p:txEl>
                                              <p:pRg st="16" end="16"/>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118786">
                                            <p:txEl>
                                              <p:pRg st="17" end="17"/>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118786">
                                            <p:txEl>
                                              <p:pRg st="18" end="18"/>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2"/>
                                        </p:tgtEl>
                                        <p:attrNameLst>
                                          <p:attrName>style.visibility</p:attrName>
                                        </p:attrNameLst>
                                      </p:cBhvr>
                                      <p:to>
                                        <p:strVal val="visible"/>
                                      </p:to>
                                    </p:set>
                                    <p:anim calcmode="lin" valueType="num">
                                      <p:cBhvr additive="base">
                                        <p:cTn id="85" dur="500" fill="hold"/>
                                        <p:tgtEl>
                                          <p:spTgt spid="2"/>
                                        </p:tgtEl>
                                        <p:attrNameLst>
                                          <p:attrName>ppt_x</p:attrName>
                                        </p:attrNameLst>
                                      </p:cBhvr>
                                      <p:tavLst>
                                        <p:tav tm="0">
                                          <p:val>
                                            <p:strVal val="#ppt_x"/>
                                          </p:val>
                                        </p:tav>
                                        <p:tav tm="100000">
                                          <p:val>
                                            <p:strVal val="#ppt_x"/>
                                          </p:val>
                                        </p:tav>
                                      </p:tavLst>
                                    </p:anim>
                                    <p:anim calcmode="lin" valueType="num">
                                      <p:cBhvr additive="base">
                                        <p:cTn id="8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13"/>
                                        </p:tgtEl>
                                        <p:attrNameLst>
                                          <p:attrName>style.visibility</p:attrName>
                                        </p:attrNameLst>
                                      </p:cBhvr>
                                      <p:to>
                                        <p:strVal val="visible"/>
                                      </p:to>
                                    </p:set>
                                    <p:anim calcmode="lin" valueType="num">
                                      <p:cBhvr additive="base">
                                        <p:cTn id="91" dur="500" fill="hold"/>
                                        <p:tgtEl>
                                          <p:spTgt spid="13"/>
                                        </p:tgtEl>
                                        <p:attrNameLst>
                                          <p:attrName>ppt_x</p:attrName>
                                        </p:attrNameLst>
                                      </p:cBhvr>
                                      <p:tavLst>
                                        <p:tav tm="0">
                                          <p:val>
                                            <p:strVal val="#ppt_x"/>
                                          </p:val>
                                        </p:tav>
                                        <p:tav tm="100000">
                                          <p:val>
                                            <p:strVal val="#ppt_x"/>
                                          </p:val>
                                        </p:tav>
                                      </p:tavLst>
                                    </p:anim>
                                    <p:anim calcmode="lin" valueType="num">
                                      <p:cBhvr additive="base">
                                        <p:cTn id="9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nodeType="clickEffect">
                                  <p:stCondLst>
                                    <p:cond delay="0"/>
                                  </p:stCondLst>
                                  <p:childTnLst>
                                    <p:set>
                                      <p:cBhvr>
                                        <p:cTn id="96" dur="1" fill="hold">
                                          <p:stCondLst>
                                            <p:cond delay="0"/>
                                          </p:stCondLst>
                                        </p:cTn>
                                        <p:tgtEl>
                                          <p:spTgt spid="11"/>
                                        </p:tgtEl>
                                        <p:attrNameLst>
                                          <p:attrName>style.visibility</p:attrName>
                                        </p:attrNameLst>
                                      </p:cBhvr>
                                      <p:to>
                                        <p:strVal val="visible"/>
                                      </p:to>
                                    </p:set>
                                    <p:anim calcmode="lin" valueType="num">
                                      <p:cBhvr additive="base">
                                        <p:cTn id="97" dur="500" fill="hold"/>
                                        <p:tgtEl>
                                          <p:spTgt spid="11"/>
                                        </p:tgtEl>
                                        <p:attrNameLst>
                                          <p:attrName>ppt_x</p:attrName>
                                        </p:attrNameLst>
                                      </p:cBhvr>
                                      <p:tavLst>
                                        <p:tav tm="0">
                                          <p:val>
                                            <p:strVal val="#ppt_x"/>
                                          </p:val>
                                        </p:tav>
                                        <p:tav tm="100000">
                                          <p:val>
                                            <p:strVal val="#ppt_x"/>
                                          </p:val>
                                        </p:tav>
                                      </p:tavLst>
                                    </p:anim>
                                    <p:anim calcmode="lin" valueType="num">
                                      <p:cBhvr additive="base">
                                        <p:cTn id="9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86" grpId="0" uiExpand="1" build="p"/>
      <p:bldP spid="2"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EC48DA-E7CA-4D92-B439-54DA62F4CE9A}"/>
              </a:ext>
            </a:extLst>
          </p:cNvPr>
          <p:cNvSpPr>
            <a:spLocks noGrp="1"/>
          </p:cNvSpPr>
          <p:nvPr>
            <p:ph type="title"/>
          </p:nvPr>
        </p:nvSpPr>
        <p:spPr/>
        <p:txBody>
          <a:bodyPr/>
          <a:lstStyle/>
          <a:p>
            <a:r>
              <a:rPr lang="en-US" altLang="zh-CN" dirty="0" err="1"/>
              <a:t>re.sub</a:t>
            </a:r>
            <a:r>
              <a:rPr lang="en-US" altLang="zh-CN" dirty="0"/>
              <a:t>()</a:t>
            </a:r>
            <a:r>
              <a:rPr lang="zh-CN" altLang="en-US" dirty="0"/>
              <a:t>使用详解</a:t>
            </a:r>
          </a:p>
        </p:txBody>
      </p:sp>
      <p:sp>
        <p:nvSpPr>
          <p:cNvPr id="3" name="内容占位符 2">
            <a:extLst>
              <a:ext uri="{FF2B5EF4-FFF2-40B4-BE49-F238E27FC236}">
                <a16:creationId xmlns:a16="http://schemas.microsoft.com/office/drawing/2014/main" id="{E33BFD09-7CA2-4D28-A956-0703FF03C500}"/>
              </a:ext>
            </a:extLst>
          </p:cNvPr>
          <p:cNvSpPr>
            <a:spLocks noGrp="1"/>
          </p:cNvSpPr>
          <p:nvPr>
            <p:ph idx="1"/>
          </p:nvPr>
        </p:nvSpPr>
        <p:spPr>
          <a:xfrm>
            <a:off x="457200" y="980728"/>
            <a:ext cx="8229600" cy="6120680"/>
          </a:xfrm>
        </p:spPr>
        <p:txBody>
          <a:bodyPr/>
          <a:lstStyle/>
          <a:p>
            <a:pPr marL="0" indent="0" algn="l">
              <a:buNone/>
            </a:pPr>
            <a:r>
              <a:rPr lang="en-US" altLang="zh-CN" sz="1300" b="0" i="0" dirty="0" err="1">
                <a:solidFill>
                  <a:srgbClr val="333333"/>
                </a:solidFill>
                <a:effectLst/>
                <a:latin typeface="Verdana" panose="020B0604030504040204" pitchFamily="34" charset="0"/>
              </a:rPr>
              <a:t>re.sub</a:t>
            </a:r>
            <a:r>
              <a:rPr lang="en-US" altLang="zh-CN" sz="1300" b="0" i="0" dirty="0">
                <a:solidFill>
                  <a:srgbClr val="333333"/>
                </a:solidFill>
                <a:effectLst/>
                <a:latin typeface="Verdana" panose="020B0604030504040204" pitchFamily="34" charset="0"/>
              </a:rPr>
              <a:t> </a:t>
            </a:r>
            <a:r>
              <a:rPr lang="zh-CN" altLang="en-US" sz="1300" b="0" i="0" dirty="0">
                <a:solidFill>
                  <a:srgbClr val="333333"/>
                </a:solidFill>
                <a:effectLst/>
                <a:latin typeface="Verdana" panose="020B0604030504040204" pitchFamily="34" charset="0"/>
              </a:rPr>
              <a:t>语法：</a:t>
            </a:r>
            <a:r>
              <a:rPr lang="en-US" altLang="zh-CN" sz="1300" b="0" i="0" dirty="0" err="1">
                <a:solidFill>
                  <a:srgbClr val="FF0000"/>
                </a:solidFill>
                <a:effectLst/>
                <a:latin typeface="Verdana" panose="020B0604030504040204" pitchFamily="34" charset="0"/>
              </a:rPr>
              <a:t>re.sub</a:t>
            </a:r>
            <a:r>
              <a:rPr lang="en-US" altLang="zh-CN" sz="1300" b="0" i="0" dirty="0">
                <a:solidFill>
                  <a:srgbClr val="FF0000"/>
                </a:solidFill>
                <a:effectLst/>
                <a:latin typeface="Verdana" panose="020B0604030504040204" pitchFamily="34" charset="0"/>
              </a:rPr>
              <a:t>(pattern, </a:t>
            </a:r>
            <a:r>
              <a:rPr lang="en-US" altLang="zh-CN" sz="1300" b="0" i="0" dirty="0" err="1">
                <a:solidFill>
                  <a:srgbClr val="FF0000"/>
                </a:solidFill>
                <a:effectLst/>
                <a:latin typeface="Verdana" panose="020B0604030504040204" pitchFamily="34" charset="0"/>
              </a:rPr>
              <a:t>repl</a:t>
            </a:r>
            <a:r>
              <a:rPr lang="en-US" altLang="zh-CN" sz="1300" b="0" i="0" dirty="0">
                <a:solidFill>
                  <a:srgbClr val="FF0000"/>
                </a:solidFill>
                <a:effectLst/>
                <a:latin typeface="Verdana" panose="020B0604030504040204" pitchFamily="34" charset="0"/>
              </a:rPr>
              <a:t>, string, count=0, flags=0)</a:t>
            </a:r>
            <a:endParaRPr lang="en-US" altLang="zh-CN" sz="1300" b="0" i="0" dirty="0">
              <a:solidFill>
                <a:srgbClr val="333333"/>
              </a:solidFill>
              <a:effectLst/>
              <a:latin typeface="Verdana" panose="020B0604030504040204" pitchFamily="34" charset="0"/>
            </a:endParaRPr>
          </a:p>
          <a:p>
            <a:pPr marL="0" indent="0" algn="l">
              <a:buNone/>
            </a:pPr>
            <a:r>
              <a:rPr lang="zh-CN" altLang="en-US" sz="1300" b="0" i="0" dirty="0">
                <a:solidFill>
                  <a:srgbClr val="333333"/>
                </a:solidFill>
                <a:effectLst/>
                <a:latin typeface="Verdana" panose="020B0604030504040204" pitchFamily="34" charset="0"/>
              </a:rPr>
              <a:t>   前三个必选参数：</a:t>
            </a:r>
            <a:r>
              <a:rPr lang="en-US" altLang="zh-CN" sz="1300" b="0" i="0" dirty="0">
                <a:solidFill>
                  <a:srgbClr val="333333"/>
                </a:solidFill>
                <a:effectLst/>
                <a:latin typeface="Verdana" panose="020B0604030504040204" pitchFamily="34" charset="0"/>
              </a:rPr>
              <a:t>pattern, </a:t>
            </a:r>
            <a:r>
              <a:rPr lang="en-US" altLang="zh-CN" sz="1300" b="0" i="0" dirty="0" err="1">
                <a:solidFill>
                  <a:srgbClr val="333333"/>
                </a:solidFill>
                <a:effectLst/>
                <a:latin typeface="Verdana" panose="020B0604030504040204" pitchFamily="34" charset="0"/>
              </a:rPr>
              <a:t>repl</a:t>
            </a:r>
            <a:r>
              <a:rPr lang="en-US" altLang="zh-CN" sz="1300" b="0" i="0" dirty="0">
                <a:solidFill>
                  <a:srgbClr val="333333"/>
                </a:solidFill>
                <a:effectLst/>
                <a:latin typeface="Verdana" panose="020B0604030504040204" pitchFamily="34" charset="0"/>
              </a:rPr>
              <a:t>, string</a:t>
            </a:r>
            <a:r>
              <a:rPr lang="zh-CN" altLang="en-US" sz="1300" b="0" i="0" dirty="0">
                <a:solidFill>
                  <a:srgbClr val="333333"/>
                </a:solidFill>
                <a:effectLst/>
                <a:latin typeface="Verdana" panose="020B0604030504040204" pitchFamily="34" charset="0"/>
              </a:rPr>
              <a:t>，后两个可选参数：</a:t>
            </a:r>
            <a:r>
              <a:rPr lang="en-US" altLang="zh-CN" sz="1300" b="0" i="0" dirty="0">
                <a:solidFill>
                  <a:srgbClr val="333333"/>
                </a:solidFill>
                <a:effectLst/>
                <a:latin typeface="Verdana" panose="020B0604030504040204" pitchFamily="34" charset="0"/>
              </a:rPr>
              <a:t>count, flags</a:t>
            </a:r>
          </a:p>
          <a:p>
            <a:pPr marL="0" indent="0" algn="l">
              <a:buNone/>
            </a:pPr>
            <a:r>
              <a:rPr lang="en-US" altLang="zh-CN" sz="1400" b="1" i="0" dirty="0">
                <a:solidFill>
                  <a:srgbClr val="333333"/>
                </a:solidFill>
                <a:effectLst/>
                <a:latin typeface="Verdana" panose="020B0604030504040204" pitchFamily="34" charset="0"/>
              </a:rPr>
              <a:t>1</a:t>
            </a:r>
            <a:r>
              <a:rPr lang="zh-CN" altLang="en-US" sz="1400" b="1" i="0" dirty="0">
                <a:solidFill>
                  <a:srgbClr val="333333"/>
                </a:solidFill>
                <a:effectLst/>
                <a:latin typeface="Verdana" panose="020B0604030504040204" pitchFamily="34" charset="0"/>
              </a:rPr>
              <a:t>、</a:t>
            </a:r>
            <a:r>
              <a:rPr lang="en-US" altLang="zh-CN" sz="1400" b="1" i="0" dirty="0">
                <a:solidFill>
                  <a:srgbClr val="333333"/>
                </a:solidFill>
                <a:effectLst/>
                <a:latin typeface="Verdana" panose="020B0604030504040204" pitchFamily="34" charset="0"/>
              </a:rPr>
              <a:t>pattern</a:t>
            </a:r>
            <a:r>
              <a:rPr lang="zh-CN" altLang="en-US" sz="1400" b="1" i="0" dirty="0">
                <a:solidFill>
                  <a:srgbClr val="333333"/>
                </a:solidFill>
                <a:effectLst/>
                <a:latin typeface="Verdana" panose="020B0604030504040204" pitchFamily="34" charset="0"/>
              </a:rPr>
              <a:t>，表示正则中的模式字符串</a:t>
            </a:r>
            <a:endParaRPr lang="zh-CN" altLang="en-US" sz="1400" b="0" i="0" dirty="0">
              <a:solidFill>
                <a:srgbClr val="333333"/>
              </a:solidFill>
              <a:effectLst/>
              <a:latin typeface="Verdana" panose="020B0604030504040204" pitchFamily="34" charset="0"/>
            </a:endParaRPr>
          </a:p>
          <a:p>
            <a:pPr marL="0" indent="0" algn="l">
              <a:buNone/>
            </a:pPr>
            <a:r>
              <a:rPr lang="en-US" altLang="zh-CN" sz="1400" dirty="0">
                <a:solidFill>
                  <a:srgbClr val="333333"/>
                </a:solidFill>
                <a:latin typeface="Verdana" panose="020B0604030504040204" pitchFamily="34" charset="0"/>
              </a:rPr>
              <a:t>    </a:t>
            </a:r>
            <a:r>
              <a:rPr lang="zh-CN" altLang="en-US" sz="1400" b="0" i="0" dirty="0">
                <a:solidFill>
                  <a:srgbClr val="FF6600"/>
                </a:solidFill>
                <a:effectLst/>
                <a:latin typeface="Verdana" panose="020B0604030504040204" pitchFamily="34" charset="0"/>
              </a:rPr>
              <a:t>反斜杠加数字（</a:t>
            </a:r>
            <a:r>
              <a:rPr lang="en-US" altLang="zh-CN" sz="1400" b="0" i="0" dirty="0">
                <a:solidFill>
                  <a:srgbClr val="FF6600"/>
                </a:solidFill>
                <a:effectLst/>
                <a:latin typeface="Verdana" panose="020B0604030504040204" pitchFamily="34" charset="0"/>
              </a:rPr>
              <a:t>\n</a:t>
            </a:r>
            <a:r>
              <a:rPr lang="zh-CN" altLang="en-US" sz="1400" b="0" i="0" dirty="0">
                <a:solidFill>
                  <a:srgbClr val="FF6600"/>
                </a:solidFill>
                <a:effectLst/>
                <a:latin typeface="Verdana" panose="020B0604030504040204" pitchFamily="34" charset="0"/>
              </a:rPr>
              <a:t>）表示对应匹配的组，也就是用之前匹配到的字符串补充到这个位置，</a:t>
            </a:r>
          </a:p>
          <a:p>
            <a:pPr marL="0" indent="0" algn="l">
              <a:buNone/>
            </a:pPr>
            <a:r>
              <a:rPr lang="en-US" altLang="zh-CN" sz="1400" b="1" i="0" dirty="0">
                <a:solidFill>
                  <a:srgbClr val="333333"/>
                </a:solidFill>
                <a:effectLst/>
                <a:latin typeface="Verdana" panose="020B0604030504040204" pitchFamily="34" charset="0"/>
              </a:rPr>
              <a:t>2</a:t>
            </a:r>
            <a:r>
              <a:rPr lang="zh-CN" altLang="en-US" sz="1400" b="1" i="0" dirty="0">
                <a:solidFill>
                  <a:srgbClr val="333333"/>
                </a:solidFill>
                <a:effectLst/>
                <a:latin typeface="Verdana" panose="020B0604030504040204" pitchFamily="34" charset="0"/>
              </a:rPr>
              <a:t>、</a:t>
            </a:r>
            <a:r>
              <a:rPr lang="en-US" altLang="zh-CN" sz="1400" b="1" i="0" dirty="0" err="1">
                <a:solidFill>
                  <a:srgbClr val="333333"/>
                </a:solidFill>
                <a:effectLst/>
                <a:latin typeface="Verdana" panose="020B0604030504040204" pitchFamily="34" charset="0"/>
              </a:rPr>
              <a:t>repl</a:t>
            </a:r>
            <a:r>
              <a:rPr lang="zh-CN" altLang="en-US" sz="1400" b="1" i="0" dirty="0">
                <a:solidFill>
                  <a:srgbClr val="333333"/>
                </a:solidFill>
                <a:effectLst/>
                <a:latin typeface="Verdana" panose="020B0604030504040204" pitchFamily="34" charset="0"/>
              </a:rPr>
              <a:t>，表示要被替换的，可以是字符串也可以是函数</a:t>
            </a:r>
            <a:endParaRPr lang="zh-CN" altLang="en-US" sz="1400" b="0" i="0" dirty="0">
              <a:solidFill>
                <a:srgbClr val="333333"/>
              </a:solidFill>
              <a:effectLst/>
              <a:latin typeface="Verdana" panose="020B0604030504040204" pitchFamily="34" charset="0"/>
            </a:endParaRPr>
          </a:p>
          <a:p>
            <a:pPr marL="0" indent="0" algn="l">
              <a:buNone/>
            </a:pPr>
            <a:r>
              <a:rPr lang="zh-CN" altLang="en-US" sz="1400" dirty="0">
                <a:solidFill>
                  <a:srgbClr val="333333"/>
                </a:solidFill>
                <a:latin typeface="Verdana" panose="020B0604030504040204" pitchFamily="34" charset="0"/>
              </a:rPr>
              <a:t>    如果是字符串，则所有的反斜杠转义字符都会被处理</a:t>
            </a:r>
          </a:p>
          <a:p>
            <a:pPr marL="0" indent="0" algn="l">
              <a:buNone/>
            </a:pPr>
            <a:r>
              <a:rPr lang="en-US" altLang="zh-CN" sz="1400" dirty="0">
                <a:solidFill>
                  <a:srgbClr val="333333"/>
                </a:solidFill>
                <a:latin typeface="Verdana" panose="020B0604030504040204" pitchFamily="34" charset="0"/>
              </a:rPr>
              <a:t>    \n</a:t>
            </a:r>
            <a:r>
              <a:rPr lang="zh-CN" altLang="en-US" sz="1400" dirty="0">
                <a:solidFill>
                  <a:srgbClr val="333333"/>
                </a:solidFill>
                <a:latin typeface="Verdana" panose="020B0604030504040204" pitchFamily="34" charset="0"/>
              </a:rPr>
              <a:t>：处理换行符  </a:t>
            </a:r>
            <a:r>
              <a:rPr lang="en-US" altLang="zh-CN" sz="1400" dirty="0">
                <a:solidFill>
                  <a:srgbClr val="333333"/>
                </a:solidFill>
                <a:latin typeface="Verdana" panose="020B0604030504040204" pitchFamily="34" charset="0"/>
              </a:rPr>
              <a:t>\r </a:t>
            </a:r>
            <a:r>
              <a:rPr lang="zh-CN" altLang="en-US" sz="1400" dirty="0">
                <a:solidFill>
                  <a:srgbClr val="333333"/>
                </a:solidFill>
                <a:latin typeface="Verdana" panose="020B0604030504040204" pitchFamily="34" charset="0"/>
              </a:rPr>
              <a:t>：处理回车符</a:t>
            </a:r>
          </a:p>
          <a:p>
            <a:pPr marL="0" indent="0" algn="l">
              <a:buNone/>
            </a:pPr>
            <a:r>
              <a:rPr lang="zh-CN" altLang="en-US" sz="1400" dirty="0">
                <a:solidFill>
                  <a:srgbClr val="333333"/>
                </a:solidFill>
                <a:latin typeface="Verdana" panose="020B0604030504040204" pitchFamily="34" charset="0"/>
              </a:rPr>
              <a:t>    不能被识别的转义字符，则只是被识别为普通的字符，例如：</a:t>
            </a:r>
            <a:r>
              <a:rPr lang="en-US" altLang="zh-CN" sz="1400" dirty="0">
                <a:solidFill>
                  <a:srgbClr val="333333"/>
                </a:solidFill>
                <a:latin typeface="Verdana" panose="020B0604030504040204" pitchFamily="34" charset="0"/>
              </a:rPr>
              <a:t>\j</a:t>
            </a:r>
            <a:r>
              <a:rPr lang="zh-CN" altLang="en-US" sz="1400" dirty="0">
                <a:solidFill>
                  <a:srgbClr val="333333"/>
                </a:solidFill>
                <a:latin typeface="Verdana" panose="020B0604030504040204" pitchFamily="34" charset="0"/>
              </a:rPr>
              <a:t>被处理为</a:t>
            </a:r>
            <a:r>
              <a:rPr lang="en-US" altLang="zh-CN" sz="1400" dirty="0">
                <a:solidFill>
                  <a:srgbClr val="333333"/>
                </a:solidFill>
                <a:latin typeface="Verdana" panose="020B0604030504040204" pitchFamily="34" charset="0"/>
              </a:rPr>
              <a:t>j</a:t>
            </a:r>
            <a:r>
              <a:rPr lang="zh-CN" altLang="en-US" sz="1400" dirty="0">
                <a:solidFill>
                  <a:srgbClr val="333333"/>
                </a:solidFill>
                <a:latin typeface="Verdana" panose="020B0604030504040204" pitchFamily="34" charset="0"/>
              </a:rPr>
              <a:t>这个字母本身</a:t>
            </a:r>
          </a:p>
          <a:p>
            <a:pPr marL="0" indent="0" algn="l">
              <a:buNone/>
            </a:pPr>
            <a:r>
              <a:rPr lang="zh-CN" altLang="en-US" sz="1400" dirty="0">
                <a:solidFill>
                  <a:srgbClr val="333333"/>
                </a:solidFill>
                <a:latin typeface="Verdana" panose="020B0604030504040204" pitchFamily="34" charset="0"/>
              </a:rPr>
              <a:t>    反斜杠加</a:t>
            </a:r>
            <a:r>
              <a:rPr lang="en-US" altLang="zh-CN" sz="1400" dirty="0">
                <a:solidFill>
                  <a:srgbClr val="333333"/>
                </a:solidFill>
                <a:latin typeface="Verdana" panose="020B0604030504040204" pitchFamily="34" charset="0"/>
              </a:rPr>
              <a:t>g</a:t>
            </a:r>
            <a:r>
              <a:rPr lang="zh-CN" altLang="en-US" sz="1400" dirty="0">
                <a:solidFill>
                  <a:srgbClr val="333333"/>
                </a:solidFill>
                <a:latin typeface="Verdana" panose="020B0604030504040204" pitchFamily="34" charset="0"/>
              </a:rPr>
              <a:t>以及中括号内一个名字，即</a:t>
            </a:r>
            <a:r>
              <a:rPr lang="en-US" altLang="zh-CN" sz="1400" dirty="0">
                <a:solidFill>
                  <a:srgbClr val="333333"/>
                </a:solidFill>
                <a:latin typeface="Verdana" panose="020B0604030504040204" pitchFamily="34" charset="0"/>
              </a:rPr>
              <a:t>\g&lt;name&gt;</a:t>
            </a:r>
            <a:r>
              <a:rPr lang="zh-CN" altLang="en-US" sz="1400" dirty="0">
                <a:solidFill>
                  <a:srgbClr val="333333"/>
                </a:solidFill>
                <a:latin typeface="Verdana" panose="020B0604030504040204" pitchFamily="34" charset="0"/>
              </a:rPr>
              <a:t>对应命名了的组</a:t>
            </a:r>
            <a:endParaRPr lang="en-US" altLang="zh-CN" sz="1400" dirty="0">
              <a:solidFill>
                <a:srgbClr val="333333"/>
              </a:solidFill>
              <a:latin typeface="Verdana" panose="020B0604030504040204" pitchFamily="34" charset="0"/>
            </a:endParaRPr>
          </a:p>
          <a:p>
            <a:pPr marL="0" indent="0" algn="l">
              <a:buNone/>
            </a:pPr>
            <a:r>
              <a:rPr lang="en-US" altLang="zh-CN" sz="1400" b="0" i="0" dirty="0">
                <a:solidFill>
                  <a:srgbClr val="333333"/>
                </a:solidFill>
                <a:effectLst/>
                <a:latin typeface="Verdana" panose="020B0604030504040204" pitchFamily="34" charset="0"/>
              </a:rPr>
              <a:t>3</a:t>
            </a:r>
            <a:r>
              <a:rPr lang="zh-CN" altLang="en-US" sz="1400" b="0" i="0" dirty="0">
                <a:solidFill>
                  <a:srgbClr val="333333"/>
                </a:solidFill>
                <a:effectLst/>
                <a:latin typeface="Verdana" panose="020B0604030504040204" pitchFamily="34" charset="0"/>
              </a:rPr>
              <a:t>、</a:t>
            </a:r>
            <a:r>
              <a:rPr lang="en-US" altLang="zh-CN" sz="1400" b="0" i="0" dirty="0">
                <a:solidFill>
                  <a:srgbClr val="333333"/>
                </a:solidFill>
                <a:effectLst/>
                <a:latin typeface="Verdana" panose="020B0604030504040204" pitchFamily="34" charset="0"/>
              </a:rPr>
              <a:t>string</a:t>
            </a:r>
            <a:r>
              <a:rPr lang="zh-CN" altLang="en-US" sz="1400" b="0" i="0" dirty="0">
                <a:solidFill>
                  <a:srgbClr val="333333"/>
                </a:solidFill>
                <a:effectLst/>
                <a:latin typeface="Verdana" panose="020B0604030504040204" pitchFamily="34" charset="0"/>
              </a:rPr>
              <a:t>，要处理的字符串，即替换后的结果字符串，若过滤则设置为空 </a:t>
            </a:r>
            <a:r>
              <a:rPr lang="en-US" altLang="zh-CN" sz="1400" b="0" i="0" dirty="0">
                <a:solidFill>
                  <a:srgbClr val="333333"/>
                </a:solidFill>
                <a:effectLst/>
                <a:latin typeface="Verdana" panose="020B0604030504040204" pitchFamily="34" charset="0"/>
              </a:rPr>
              <a:t>''</a:t>
            </a:r>
          </a:p>
          <a:p>
            <a:pPr marL="0" indent="0" algn="l">
              <a:buNone/>
            </a:pPr>
            <a:r>
              <a:rPr lang="en-US" altLang="zh-CN" sz="1400" b="0" i="0" dirty="0">
                <a:solidFill>
                  <a:srgbClr val="333333"/>
                </a:solidFill>
                <a:effectLst/>
                <a:latin typeface="Verdana" panose="020B0604030504040204" pitchFamily="34" charset="0"/>
              </a:rPr>
              <a:t>4</a:t>
            </a:r>
            <a:r>
              <a:rPr lang="zh-CN" altLang="en-US" sz="1400" b="0" i="0" dirty="0">
                <a:solidFill>
                  <a:srgbClr val="333333"/>
                </a:solidFill>
                <a:effectLst/>
                <a:latin typeface="Verdana" panose="020B0604030504040204" pitchFamily="34" charset="0"/>
              </a:rPr>
              <a:t>、</a:t>
            </a:r>
            <a:r>
              <a:rPr lang="en-US" altLang="zh-CN" sz="1400" b="0" i="0" dirty="0">
                <a:solidFill>
                  <a:srgbClr val="333333"/>
                </a:solidFill>
                <a:effectLst/>
                <a:latin typeface="Verdana" panose="020B0604030504040204" pitchFamily="34" charset="0"/>
              </a:rPr>
              <a:t>count</a:t>
            </a:r>
            <a:r>
              <a:rPr lang="zh-CN" altLang="en-US" sz="1400" b="0" i="0" dirty="0">
                <a:solidFill>
                  <a:srgbClr val="333333"/>
                </a:solidFill>
                <a:effectLst/>
                <a:latin typeface="Verdana" panose="020B0604030504040204" pitchFamily="34" charset="0"/>
              </a:rPr>
              <a:t>，限定替换的个数，默认为空或</a:t>
            </a:r>
            <a:r>
              <a:rPr lang="en-US" altLang="zh-CN" sz="1400" b="0" i="0" dirty="0">
                <a:solidFill>
                  <a:srgbClr val="333333"/>
                </a:solidFill>
                <a:effectLst/>
                <a:latin typeface="Verdana" panose="020B0604030504040204" pitchFamily="34" charset="0"/>
              </a:rPr>
              <a:t>0</a:t>
            </a:r>
            <a:r>
              <a:rPr lang="zh-CN" altLang="en-US" sz="1400" b="0" i="0" dirty="0">
                <a:solidFill>
                  <a:srgbClr val="333333"/>
                </a:solidFill>
                <a:effectLst/>
                <a:latin typeface="Verdana" panose="020B0604030504040204" pitchFamily="34" charset="0"/>
              </a:rPr>
              <a:t>，表示替换所有</a:t>
            </a:r>
          </a:p>
          <a:p>
            <a:pPr marL="0" indent="0" algn="l">
              <a:buNone/>
            </a:pPr>
            <a:r>
              <a:rPr lang="en-US" altLang="zh-CN" sz="1400" b="1" i="0" dirty="0">
                <a:solidFill>
                  <a:srgbClr val="333333"/>
                </a:solidFill>
                <a:effectLst/>
                <a:latin typeface="Verdana" panose="020B0604030504040204" pitchFamily="34" charset="0"/>
              </a:rPr>
              <a:t>5</a:t>
            </a:r>
            <a:r>
              <a:rPr lang="zh-CN" altLang="en-US" sz="1400" b="1" i="0" dirty="0">
                <a:solidFill>
                  <a:srgbClr val="333333"/>
                </a:solidFill>
                <a:effectLst/>
                <a:latin typeface="Verdana" panose="020B0604030504040204" pitchFamily="34" charset="0"/>
              </a:rPr>
              <a:t>、</a:t>
            </a:r>
            <a:r>
              <a:rPr lang="en-US" altLang="zh-CN" sz="1400" b="1" i="0" dirty="0">
                <a:solidFill>
                  <a:srgbClr val="333333"/>
                </a:solidFill>
                <a:effectLst/>
                <a:latin typeface="Verdana" panose="020B0604030504040204" pitchFamily="34" charset="0"/>
              </a:rPr>
              <a:t>flags</a:t>
            </a:r>
            <a:r>
              <a:rPr lang="zh-CN" altLang="en-US" sz="1400" b="1" i="0" dirty="0">
                <a:solidFill>
                  <a:srgbClr val="333333"/>
                </a:solidFill>
                <a:effectLst/>
                <a:latin typeface="Verdana" panose="020B0604030504040204" pitchFamily="34" charset="0"/>
              </a:rPr>
              <a:t>，匹配模式</a:t>
            </a:r>
            <a:endParaRPr lang="zh-CN" altLang="en-US" sz="1400" b="0" i="0" dirty="0">
              <a:solidFill>
                <a:srgbClr val="333333"/>
              </a:solidFill>
              <a:effectLst/>
              <a:latin typeface="Verdana" panose="020B0604030504040204" pitchFamily="34" charset="0"/>
            </a:endParaRPr>
          </a:p>
          <a:p>
            <a:pPr marL="0" indent="0" algn="l">
              <a:buNone/>
            </a:pPr>
            <a:r>
              <a:rPr lang="zh-CN" altLang="en-US" sz="1400" dirty="0">
                <a:solidFill>
                  <a:srgbClr val="333333"/>
                </a:solidFill>
                <a:latin typeface="Verdana" panose="020B0604030504040204" pitchFamily="34" charset="0"/>
              </a:rPr>
              <a:t>    可以使用按位或‘</a:t>
            </a:r>
            <a:r>
              <a:rPr lang="en-US" altLang="zh-CN" sz="1400" dirty="0">
                <a:solidFill>
                  <a:srgbClr val="333333"/>
                </a:solidFill>
                <a:latin typeface="Verdana" panose="020B0604030504040204" pitchFamily="34" charset="0"/>
              </a:rPr>
              <a:t>|‘</a:t>
            </a:r>
            <a:r>
              <a:rPr lang="zh-CN" altLang="en-US" sz="1400" dirty="0">
                <a:solidFill>
                  <a:srgbClr val="333333"/>
                </a:solidFill>
                <a:latin typeface="Verdana" panose="020B0604030504040204" pitchFamily="34" charset="0"/>
              </a:rPr>
              <a:t>表示同时生效，也可以在正则表达式中指定。</a:t>
            </a:r>
          </a:p>
          <a:p>
            <a:pPr marL="0" indent="0" algn="l">
              <a:buNone/>
            </a:pPr>
            <a:r>
              <a:rPr lang="en-US" altLang="zh-CN" sz="1400" dirty="0">
                <a:solidFill>
                  <a:srgbClr val="333333"/>
                </a:solidFill>
                <a:latin typeface="Verdana" panose="020B0604030504040204" pitchFamily="34" charset="0"/>
              </a:rPr>
              <a:t>    </a:t>
            </a:r>
            <a:r>
              <a:rPr lang="en-US" altLang="zh-CN" sz="1400" dirty="0" err="1">
                <a:solidFill>
                  <a:srgbClr val="333333"/>
                </a:solidFill>
                <a:latin typeface="Verdana" panose="020B0604030504040204" pitchFamily="34" charset="0"/>
              </a:rPr>
              <a:t>re.I</a:t>
            </a:r>
            <a:r>
              <a:rPr lang="en-US" altLang="zh-CN" sz="1400" dirty="0">
                <a:solidFill>
                  <a:srgbClr val="333333"/>
                </a:solidFill>
                <a:latin typeface="Verdana" panose="020B0604030504040204" pitchFamily="34" charset="0"/>
              </a:rPr>
              <a:t> </a:t>
            </a:r>
            <a:r>
              <a:rPr lang="zh-CN" altLang="en-US" sz="1400" dirty="0">
                <a:solidFill>
                  <a:srgbClr val="333333"/>
                </a:solidFill>
                <a:latin typeface="Verdana" panose="020B0604030504040204" pitchFamily="34" charset="0"/>
              </a:rPr>
              <a:t>忽略大小写  </a:t>
            </a:r>
            <a:r>
              <a:rPr lang="en-US" altLang="zh-CN" sz="1400" dirty="0" err="1">
                <a:solidFill>
                  <a:srgbClr val="333333"/>
                </a:solidFill>
                <a:latin typeface="Verdana" panose="020B0604030504040204" pitchFamily="34" charset="0"/>
              </a:rPr>
              <a:t>re.L</a:t>
            </a:r>
            <a:r>
              <a:rPr lang="en-US" altLang="zh-CN" sz="1400" dirty="0">
                <a:solidFill>
                  <a:srgbClr val="333333"/>
                </a:solidFill>
                <a:latin typeface="Verdana" panose="020B0604030504040204" pitchFamily="34" charset="0"/>
              </a:rPr>
              <a:t> </a:t>
            </a:r>
            <a:r>
              <a:rPr lang="zh-CN" altLang="en-US" sz="1400" dirty="0">
                <a:solidFill>
                  <a:srgbClr val="333333"/>
                </a:solidFill>
                <a:latin typeface="Verdana" panose="020B0604030504040204" pitchFamily="34" charset="0"/>
              </a:rPr>
              <a:t>表示特殊字符集</a:t>
            </a:r>
            <a:r>
              <a:rPr lang="en-US" altLang="zh-CN" sz="1400" dirty="0">
                <a:solidFill>
                  <a:srgbClr val="333333"/>
                </a:solidFill>
                <a:latin typeface="Verdana" panose="020B0604030504040204" pitchFamily="34" charset="0"/>
              </a:rPr>
              <a:t>\w,\W,\b,\B,\s,\S   </a:t>
            </a:r>
            <a:r>
              <a:rPr lang="en-US" altLang="zh-CN" sz="1400" dirty="0" err="1">
                <a:solidFill>
                  <a:srgbClr val="333333"/>
                </a:solidFill>
                <a:latin typeface="Verdana" panose="020B0604030504040204" pitchFamily="34" charset="0"/>
              </a:rPr>
              <a:t>re.M</a:t>
            </a:r>
            <a:r>
              <a:rPr lang="en-US" altLang="zh-CN" sz="1400" dirty="0">
                <a:solidFill>
                  <a:srgbClr val="333333"/>
                </a:solidFill>
                <a:latin typeface="Verdana" panose="020B0604030504040204" pitchFamily="34" charset="0"/>
              </a:rPr>
              <a:t> </a:t>
            </a:r>
            <a:r>
              <a:rPr lang="zh-CN" altLang="en-US" sz="1400" dirty="0">
                <a:solidFill>
                  <a:srgbClr val="333333"/>
                </a:solidFill>
                <a:latin typeface="Verdana" panose="020B0604030504040204" pitchFamily="34" charset="0"/>
              </a:rPr>
              <a:t>表示多行模式 </a:t>
            </a:r>
            <a:r>
              <a:rPr lang="en-US" altLang="zh-CN" sz="1400" dirty="0" err="1">
                <a:solidFill>
                  <a:srgbClr val="333333"/>
                </a:solidFill>
                <a:latin typeface="Verdana" panose="020B0604030504040204" pitchFamily="34" charset="0"/>
              </a:rPr>
              <a:t>re.S</a:t>
            </a:r>
            <a:r>
              <a:rPr lang="en-US" altLang="zh-CN" sz="1400" dirty="0">
                <a:solidFill>
                  <a:srgbClr val="333333"/>
                </a:solidFill>
                <a:latin typeface="Verdana" panose="020B0604030504040204" pitchFamily="34" charset="0"/>
              </a:rPr>
              <a:t> ‘.’</a:t>
            </a:r>
            <a:r>
              <a:rPr lang="zh-CN" altLang="en-US" sz="1400" dirty="0">
                <a:solidFill>
                  <a:srgbClr val="333333"/>
                </a:solidFill>
                <a:latin typeface="Verdana" panose="020B0604030504040204" pitchFamily="34" charset="0"/>
              </a:rPr>
              <a:t>包括换行符在内的任意字符     </a:t>
            </a:r>
            <a:r>
              <a:rPr lang="en-US" altLang="zh-CN" sz="1400" dirty="0" err="1">
                <a:solidFill>
                  <a:srgbClr val="333333"/>
                </a:solidFill>
                <a:latin typeface="Verdana" panose="020B0604030504040204" pitchFamily="34" charset="0"/>
              </a:rPr>
              <a:t>re.U</a:t>
            </a:r>
            <a:r>
              <a:rPr lang="en-US" altLang="zh-CN" sz="1400" dirty="0">
                <a:solidFill>
                  <a:srgbClr val="333333"/>
                </a:solidFill>
                <a:latin typeface="Verdana" panose="020B0604030504040204" pitchFamily="34" charset="0"/>
              </a:rPr>
              <a:t> </a:t>
            </a:r>
            <a:r>
              <a:rPr lang="zh-CN" altLang="en-US" sz="1400" dirty="0">
                <a:solidFill>
                  <a:srgbClr val="333333"/>
                </a:solidFill>
                <a:latin typeface="Verdana" panose="020B0604030504040204" pitchFamily="34" charset="0"/>
              </a:rPr>
              <a:t>表示特殊字符集</a:t>
            </a:r>
            <a:r>
              <a:rPr lang="en-US" altLang="zh-CN" sz="1400" dirty="0">
                <a:solidFill>
                  <a:srgbClr val="333333"/>
                </a:solidFill>
                <a:latin typeface="Verdana" panose="020B0604030504040204" pitchFamily="34" charset="0"/>
              </a:rPr>
              <a:t>\w,\W,\b,\B,\d,\D,\s,\D</a:t>
            </a:r>
          </a:p>
          <a:p>
            <a:pPr marL="0" indent="0" algn="l">
              <a:buNone/>
            </a:pPr>
            <a:r>
              <a:rPr lang="zh-CN" altLang="en-US" sz="1300" b="1" i="0" dirty="0">
                <a:solidFill>
                  <a:srgbClr val="B22222"/>
                </a:solidFill>
                <a:effectLst/>
                <a:latin typeface="Verdana" panose="020B0604030504040204" pitchFamily="34" charset="0"/>
              </a:rPr>
              <a:t>注意参数顺序用法</a:t>
            </a:r>
            <a:endParaRPr lang="zh-CN" altLang="en-US" sz="1300" b="0" i="0" dirty="0">
              <a:solidFill>
                <a:srgbClr val="333333"/>
              </a:solidFill>
              <a:effectLst/>
              <a:latin typeface="Verdana" panose="020B0604030504040204" pitchFamily="34" charset="0"/>
            </a:endParaRPr>
          </a:p>
          <a:p>
            <a:pPr algn="l"/>
            <a:r>
              <a:rPr lang="zh-CN" altLang="en-US" sz="1300" b="0" i="0" dirty="0">
                <a:solidFill>
                  <a:srgbClr val="333333"/>
                </a:solidFill>
                <a:effectLst/>
                <a:latin typeface="Verdana" panose="020B0604030504040204" pitchFamily="34" charset="0"/>
              </a:rPr>
              <a:t>不要误把第五个参数</a:t>
            </a:r>
            <a:r>
              <a:rPr lang="en-US" altLang="zh-CN" sz="1300" b="0" i="0" dirty="0">
                <a:solidFill>
                  <a:srgbClr val="333333"/>
                </a:solidFill>
                <a:effectLst/>
                <a:latin typeface="Verdana" panose="020B0604030504040204" pitchFamily="34" charset="0"/>
              </a:rPr>
              <a:t>flag</a:t>
            </a:r>
            <a:r>
              <a:rPr lang="zh-CN" altLang="en-US" sz="1300" b="0" i="0" dirty="0">
                <a:solidFill>
                  <a:srgbClr val="333333"/>
                </a:solidFill>
                <a:effectLst/>
                <a:latin typeface="Verdana" panose="020B0604030504040204" pitchFamily="34" charset="0"/>
              </a:rPr>
              <a:t>的值，传递到第四个参数</a:t>
            </a:r>
            <a:r>
              <a:rPr lang="en-US" altLang="zh-CN" sz="1300" b="0" i="0" dirty="0">
                <a:solidFill>
                  <a:srgbClr val="333333"/>
                </a:solidFill>
                <a:effectLst/>
                <a:latin typeface="Verdana" panose="020B0604030504040204" pitchFamily="34" charset="0"/>
              </a:rPr>
              <a:t>count</a:t>
            </a:r>
            <a:r>
              <a:rPr lang="zh-CN" altLang="en-US" sz="1300" b="0" i="0" dirty="0">
                <a:solidFill>
                  <a:srgbClr val="333333"/>
                </a:solidFill>
                <a:effectLst/>
                <a:latin typeface="Verdana" panose="020B0604030504040204" pitchFamily="34" charset="0"/>
              </a:rPr>
              <a:t>中了，否则就会出错，部分替换或替换不完整。</a:t>
            </a:r>
          </a:p>
          <a:p>
            <a:pPr algn="l"/>
            <a:r>
              <a:rPr lang="en-US" altLang="zh-CN" sz="1300" b="0" i="0" dirty="0">
                <a:solidFill>
                  <a:srgbClr val="333333"/>
                </a:solidFill>
                <a:effectLst/>
                <a:latin typeface="Verdana" panose="020B0604030504040204" pitchFamily="34" charset="0"/>
              </a:rPr>
              <a:t>Python</a:t>
            </a:r>
            <a:r>
              <a:rPr lang="zh-CN" altLang="en-US" sz="1300" b="0" i="0" dirty="0">
                <a:solidFill>
                  <a:srgbClr val="333333"/>
                </a:solidFill>
                <a:effectLst/>
                <a:latin typeface="Verdana" panose="020B0604030504040204" pitchFamily="34" charset="0"/>
              </a:rPr>
              <a:t>中，（</a:t>
            </a:r>
            <a:r>
              <a:rPr lang="en-US" altLang="zh-CN" sz="1300" b="0" i="0" dirty="0">
                <a:solidFill>
                  <a:srgbClr val="333333"/>
                </a:solidFill>
                <a:effectLst/>
                <a:latin typeface="Verdana" panose="020B0604030504040204" pitchFamily="34" charset="0"/>
              </a:rPr>
              <a:t>1</a:t>
            </a:r>
            <a:r>
              <a:rPr lang="zh-CN" altLang="en-US" sz="1300" b="0" i="0" dirty="0">
                <a:solidFill>
                  <a:srgbClr val="333333"/>
                </a:solidFill>
                <a:effectLst/>
                <a:latin typeface="Verdana" panose="020B0604030504040204" pitchFamily="34" charset="0"/>
              </a:rPr>
              <a:t>）</a:t>
            </a:r>
            <a:r>
              <a:rPr lang="en-US" altLang="zh-CN" sz="1300" b="0" i="0" dirty="0" err="1">
                <a:solidFill>
                  <a:srgbClr val="333333"/>
                </a:solidFill>
                <a:effectLst/>
                <a:latin typeface="Verdana" panose="020B0604030504040204" pitchFamily="34" charset="0"/>
              </a:rPr>
              <a:t>re.compile</a:t>
            </a:r>
            <a:r>
              <a:rPr lang="zh-CN" altLang="en-US" sz="1300" b="0" i="0" dirty="0">
                <a:solidFill>
                  <a:srgbClr val="333333"/>
                </a:solidFill>
                <a:effectLst/>
                <a:latin typeface="Verdana" panose="020B0604030504040204" pitchFamily="34" charset="0"/>
              </a:rPr>
              <a:t>后再</a:t>
            </a:r>
            <a:r>
              <a:rPr lang="en-US" altLang="zh-CN" sz="1300" b="0" i="0" dirty="0">
                <a:solidFill>
                  <a:srgbClr val="333333"/>
                </a:solidFill>
                <a:effectLst/>
                <a:latin typeface="Verdana" panose="020B0604030504040204" pitchFamily="34" charset="0"/>
              </a:rPr>
              <a:t>sub</a:t>
            </a:r>
            <a:r>
              <a:rPr lang="zh-CN" altLang="en-US" sz="1300" b="0" i="0" dirty="0">
                <a:solidFill>
                  <a:srgbClr val="333333"/>
                </a:solidFill>
                <a:effectLst/>
                <a:latin typeface="Verdana" panose="020B0604030504040204" pitchFamily="34" charset="0"/>
              </a:rPr>
              <a:t>可以工作，但</a:t>
            </a:r>
            <a:r>
              <a:rPr lang="en-US" altLang="zh-CN" sz="1300" b="0" i="0" dirty="0" err="1">
                <a:solidFill>
                  <a:srgbClr val="333333"/>
                </a:solidFill>
                <a:effectLst/>
                <a:latin typeface="Verdana" panose="020B0604030504040204" pitchFamily="34" charset="0"/>
              </a:rPr>
              <a:t>re.sub</a:t>
            </a:r>
            <a:r>
              <a:rPr lang="zh-CN" altLang="en-US" sz="1300" b="0" i="0" dirty="0">
                <a:solidFill>
                  <a:srgbClr val="333333"/>
                </a:solidFill>
                <a:effectLst/>
                <a:latin typeface="Verdana" panose="020B0604030504040204" pitchFamily="34" charset="0"/>
              </a:rPr>
              <a:t>不工作，或者是（</a:t>
            </a:r>
            <a:r>
              <a:rPr lang="en-US" altLang="zh-CN" sz="1300" b="0" i="0" dirty="0">
                <a:solidFill>
                  <a:srgbClr val="333333"/>
                </a:solidFill>
                <a:effectLst/>
                <a:latin typeface="Verdana" panose="020B0604030504040204" pitchFamily="34" charset="0"/>
              </a:rPr>
              <a:t>2</a:t>
            </a:r>
            <a:r>
              <a:rPr lang="zh-CN" altLang="en-US" sz="1300" b="0" i="0" dirty="0">
                <a:solidFill>
                  <a:srgbClr val="333333"/>
                </a:solidFill>
                <a:effectLst/>
                <a:latin typeface="Verdana" panose="020B0604030504040204" pitchFamily="34" charset="0"/>
              </a:rPr>
              <a:t>）</a:t>
            </a:r>
            <a:r>
              <a:rPr lang="en-US" altLang="zh-CN" sz="1300" b="0" i="0" dirty="0" err="1">
                <a:solidFill>
                  <a:srgbClr val="333333"/>
                </a:solidFill>
                <a:effectLst/>
                <a:latin typeface="Verdana" panose="020B0604030504040204" pitchFamily="34" charset="0"/>
              </a:rPr>
              <a:t>re.search</a:t>
            </a:r>
            <a:r>
              <a:rPr lang="zh-CN" altLang="en-US" sz="1300" b="0" i="0" dirty="0">
                <a:solidFill>
                  <a:srgbClr val="333333"/>
                </a:solidFill>
                <a:effectLst/>
                <a:latin typeface="Verdana" panose="020B0604030504040204" pitchFamily="34" charset="0"/>
              </a:rPr>
              <a:t>后</a:t>
            </a:r>
            <a:r>
              <a:rPr lang="en-US" altLang="zh-CN" sz="1300" b="0" i="0" dirty="0">
                <a:solidFill>
                  <a:srgbClr val="333333"/>
                </a:solidFill>
                <a:effectLst/>
                <a:latin typeface="Verdana" panose="020B0604030504040204" pitchFamily="34" charset="0"/>
              </a:rPr>
              <a:t>replace</a:t>
            </a:r>
            <a:r>
              <a:rPr lang="zh-CN" altLang="en-US" sz="1300" b="0" i="0" dirty="0">
                <a:solidFill>
                  <a:srgbClr val="333333"/>
                </a:solidFill>
                <a:effectLst/>
                <a:latin typeface="Verdana" panose="020B0604030504040204" pitchFamily="34" charset="0"/>
              </a:rPr>
              <a:t>工作，但直接</a:t>
            </a:r>
            <a:r>
              <a:rPr lang="en-US" altLang="zh-CN" sz="1300" b="0" i="0" dirty="0" err="1">
                <a:solidFill>
                  <a:srgbClr val="333333"/>
                </a:solidFill>
                <a:effectLst/>
                <a:latin typeface="Verdana" panose="020B0604030504040204" pitchFamily="34" charset="0"/>
              </a:rPr>
              <a:t>re.sub</a:t>
            </a:r>
            <a:r>
              <a:rPr lang="zh-CN" altLang="en-US" sz="1300" b="0" i="0" dirty="0">
                <a:solidFill>
                  <a:srgbClr val="333333"/>
                </a:solidFill>
                <a:effectLst/>
                <a:latin typeface="Verdana" panose="020B0604030504040204" pitchFamily="34" charset="0"/>
              </a:rPr>
              <a:t>以及</a:t>
            </a:r>
            <a:r>
              <a:rPr lang="en-US" altLang="zh-CN" sz="1300" b="0" i="0" dirty="0" err="1">
                <a:solidFill>
                  <a:srgbClr val="333333"/>
                </a:solidFill>
                <a:effectLst/>
                <a:latin typeface="Verdana" panose="020B0604030504040204" pitchFamily="34" charset="0"/>
              </a:rPr>
              <a:t>re.compile</a:t>
            </a:r>
            <a:r>
              <a:rPr lang="zh-CN" altLang="en-US" sz="1300" b="0" i="0" dirty="0">
                <a:solidFill>
                  <a:srgbClr val="333333"/>
                </a:solidFill>
                <a:effectLst/>
                <a:latin typeface="Verdana" panose="020B0604030504040204" pitchFamily="34" charset="0"/>
              </a:rPr>
              <a:t>后再</a:t>
            </a:r>
            <a:r>
              <a:rPr lang="en-US" altLang="zh-CN" sz="1300" b="0" i="0" dirty="0" err="1">
                <a:solidFill>
                  <a:srgbClr val="333333"/>
                </a:solidFill>
                <a:effectLst/>
                <a:latin typeface="Verdana" panose="020B0604030504040204" pitchFamily="34" charset="0"/>
              </a:rPr>
              <a:t>re.sub</a:t>
            </a:r>
            <a:r>
              <a:rPr lang="zh-CN" altLang="en-US" sz="1300" b="0" i="0" dirty="0">
                <a:solidFill>
                  <a:srgbClr val="333333"/>
                </a:solidFill>
                <a:effectLst/>
                <a:latin typeface="Verdana" panose="020B0604030504040204" pitchFamily="34" charset="0"/>
              </a:rPr>
              <a:t>都不工作</a:t>
            </a:r>
          </a:p>
          <a:p>
            <a:pPr marL="0" indent="0" algn="l">
              <a:buNone/>
            </a:pPr>
            <a:r>
              <a:rPr lang="zh-CN" altLang="en-US" sz="1300" b="1" dirty="0">
                <a:solidFill>
                  <a:srgbClr val="B22222"/>
                </a:solidFill>
                <a:latin typeface="Verdana" panose="020B0604030504040204" pitchFamily="34" charset="0"/>
              </a:rPr>
              <a:t>遇到的问题：</a:t>
            </a:r>
          </a:p>
          <a:p>
            <a:pPr algn="l"/>
            <a:r>
              <a:rPr lang="zh-CN" altLang="en-US" sz="1300" b="0" i="0" dirty="0">
                <a:solidFill>
                  <a:srgbClr val="333333"/>
                </a:solidFill>
                <a:effectLst/>
                <a:latin typeface="Verdana" panose="020B0604030504040204" pitchFamily="34" charset="0"/>
              </a:rPr>
              <a:t>当传递第四个参数，原以为是</a:t>
            </a:r>
            <a:r>
              <a:rPr lang="en-US" altLang="zh-CN" sz="1300" b="0" i="0" dirty="0">
                <a:solidFill>
                  <a:srgbClr val="333333"/>
                </a:solidFill>
                <a:effectLst/>
                <a:latin typeface="Verdana" panose="020B0604030504040204" pitchFamily="34" charset="0"/>
              </a:rPr>
              <a:t>flag</a:t>
            </a:r>
            <a:r>
              <a:rPr lang="zh-CN" altLang="en-US" sz="1300" b="0" i="0" dirty="0">
                <a:solidFill>
                  <a:srgbClr val="333333"/>
                </a:solidFill>
                <a:effectLst/>
                <a:latin typeface="Verdana" panose="020B0604030504040204" pitchFamily="34" charset="0"/>
              </a:rPr>
              <a:t>的值，结果实际上是</a:t>
            </a:r>
            <a:r>
              <a:rPr lang="en-US" altLang="zh-CN" sz="1300" b="0" i="0" dirty="0">
                <a:solidFill>
                  <a:srgbClr val="333333"/>
                </a:solidFill>
                <a:effectLst/>
                <a:latin typeface="Verdana" panose="020B0604030504040204" pitchFamily="34" charset="0"/>
              </a:rPr>
              <a:t>count</a:t>
            </a:r>
            <a:r>
              <a:rPr lang="zh-CN" altLang="en-US" sz="1300" b="0" i="0" dirty="0">
                <a:solidFill>
                  <a:srgbClr val="333333"/>
                </a:solidFill>
                <a:effectLst/>
                <a:latin typeface="Verdana" panose="020B0604030504040204" pitchFamily="34" charset="0"/>
              </a:rPr>
              <a:t>值，所以导致</a:t>
            </a:r>
            <a:r>
              <a:rPr lang="en-US" altLang="zh-CN" sz="1300" b="0" i="0" dirty="0" err="1">
                <a:solidFill>
                  <a:srgbClr val="333333"/>
                </a:solidFill>
                <a:effectLst/>
                <a:latin typeface="Verdana" panose="020B0604030504040204" pitchFamily="34" charset="0"/>
              </a:rPr>
              <a:t>re.sub</a:t>
            </a:r>
            <a:r>
              <a:rPr lang="zh-CN" altLang="en-US" sz="1300" b="0" i="0" dirty="0">
                <a:solidFill>
                  <a:srgbClr val="333333"/>
                </a:solidFill>
                <a:effectLst/>
                <a:latin typeface="Verdana" panose="020B0604030504040204" pitchFamily="34" charset="0"/>
              </a:rPr>
              <a:t>部分替换或替换不完整。</a:t>
            </a:r>
          </a:p>
          <a:p>
            <a:pPr algn="l"/>
            <a:endParaRPr lang="en-US" altLang="zh-CN" sz="1300" b="0" i="0" dirty="0">
              <a:solidFill>
                <a:srgbClr val="333333"/>
              </a:solidFill>
              <a:effectLst/>
              <a:latin typeface="Verdana" panose="020B0604030504040204" pitchFamily="34" charset="0"/>
            </a:endParaRPr>
          </a:p>
          <a:p>
            <a:pPr algn="l">
              <a:buFont typeface="Arial" panose="020B0604020202020204" pitchFamily="34" charset="0"/>
              <a:buChar char="•"/>
            </a:pPr>
            <a:endParaRPr lang="zh-CN" altLang="en-US" sz="1300" b="0" i="0" dirty="0">
              <a:solidFill>
                <a:srgbClr val="333333"/>
              </a:solidFill>
              <a:effectLst/>
              <a:latin typeface="Verdana" panose="020B0604030504040204" pitchFamily="34" charset="0"/>
            </a:endParaRPr>
          </a:p>
          <a:p>
            <a:endParaRPr lang="zh-CN" altLang="en-US" sz="1300" dirty="0"/>
          </a:p>
        </p:txBody>
      </p:sp>
      <p:sp>
        <p:nvSpPr>
          <p:cNvPr id="4" name="灯片编号占位符 3">
            <a:extLst>
              <a:ext uri="{FF2B5EF4-FFF2-40B4-BE49-F238E27FC236}">
                <a16:creationId xmlns:a16="http://schemas.microsoft.com/office/drawing/2014/main" id="{A957D913-55DC-4A72-BA79-7C5818D5979E}"/>
              </a:ext>
            </a:extLst>
          </p:cNvPr>
          <p:cNvSpPr>
            <a:spLocks noGrp="1"/>
          </p:cNvSpPr>
          <p:nvPr>
            <p:ph type="sldNum" sz="quarter" idx="4"/>
          </p:nvPr>
        </p:nvSpPr>
        <p:spPr/>
        <p:txBody>
          <a:bodyPr/>
          <a:lstStyle/>
          <a:p>
            <a:pPr>
              <a:defRPr/>
            </a:pPr>
            <a:fld id="{6EA7BA5E-4115-4796-A8C9-4698036AB88B}" type="slidenum">
              <a:rPr lang="zh-CN" altLang="en-US" smtClean="0"/>
              <a:pPr>
                <a:defRPr/>
              </a:pPr>
              <a:t>61</a:t>
            </a:fld>
            <a:endParaRPr lang="zh-CN" altLang="en-US" dirty="0"/>
          </a:p>
        </p:txBody>
      </p:sp>
    </p:spTree>
    <p:extLst>
      <p:ext uri="{BB962C8B-B14F-4D97-AF65-F5344CB8AC3E}">
        <p14:creationId xmlns:p14="http://schemas.microsoft.com/office/powerpoint/2010/main" val="189838570"/>
      </p:ext>
    </p:extLst>
  </p:cSld>
  <p:clrMapOvr>
    <a:masterClrMapping/>
  </p:clrMapOvr>
  <p:transition spd="slow" advClick="0">
    <p:pull dir="d"/>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文本占位符 54274"/>
          <p:cNvSpPr>
            <a:spLocks noGrp="1"/>
          </p:cNvSpPr>
          <p:nvPr>
            <p:ph idx="1"/>
          </p:nvPr>
        </p:nvSpPr>
        <p:spPr>
          <a:xfrm>
            <a:off x="755576" y="1444655"/>
            <a:ext cx="8229600" cy="4678451"/>
          </a:xfrm>
        </p:spPr>
        <p:txBody>
          <a:bodyPr anchor="t"/>
          <a:lstStyle/>
          <a:p>
            <a:pPr marL="1905" indent="-1905">
              <a:spcBef>
                <a:spcPts val="300"/>
              </a:spcBef>
              <a:buNone/>
            </a:pPr>
            <a:r>
              <a:rPr lang="en-US" altLang="zh-CN" sz="1350" dirty="0">
                <a:latin typeface="Consolas" panose="020B0609020204030204" charset="0"/>
              </a:rPr>
              <a:t>&gt;&gt;&gt; pat = '{name}'</a:t>
            </a:r>
          </a:p>
          <a:p>
            <a:pPr marL="1905" indent="-1905">
              <a:spcBef>
                <a:spcPts val="300"/>
              </a:spcBef>
              <a:buNone/>
            </a:pPr>
            <a:r>
              <a:rPr lang="en-US" altLang="zh-CN" sz="1350" dirty="0">
                <a:latin typeface="Consolas" panose="020B0609020204030204" charset="0"/>
              </a:rPr>
              <a:t>&gt;&gt;&gt; text = 'Dear {name}...'</a:t>
            </a:r>
          </a:p>
          <a:p>
            <a:pPr marL="1905" indent="-1905">
              <a:spcBef>
                <a:spcPts val="300"/>
              </a:spcBef>
              <a:buNone/>
            </a:pPr>
            <a:r>
              <a:rPr lang="en-US" altLang="zh-CN" sz="1350" dirty="0">
                <a:latin typeface="Consolas" panose="020B0609020204030204" charset="0"/>
              </a:rPr>
              <a:t>&gt;&gt;&gt; </a:t>
            </a:r>
            <a:r>
              <a:rPr lang="en-US" altLang="zh-CN" sz="1350" dirty="0" err="1">
                <a:latin typeface="Consolas" panose="020B0609020204030204" charset="0"/>
              </a:rPr>
              <a:t>re.sub</a:t>
            </a:r>
            <a:r>
              <a:rPr lang="en-US" altLang="zh-CN" sz="1350" dirty="0">
                <a:latin typeface="Consolas" panose="020B0609020204030204" charset="0"/>
              </a:rPr>
              <a:t>(pat, '</a:t>
            </a:r>
            <a:r>
              <a:rPr lang="en-US" altLang="zh-CN" sz="1350" dirty="0" err="1">
                <a:latin typeface="Consolas" panose="020B0609020204030204" charset="0"/>
              </a:rPr>
              <a:t>Mr.Python</a:t>
            </a:r>
            <a:r>
              <a:rPr lang="en-US" altLang="zh-CN" sz="1350" dirty="0">
                <a:latin typeface="Consolas" panose="020B0609020204030204" charset="0"/>
              </a:rPr>
              <a:t>', text)  #字符串替换</a:t>
            </a:r>
          </a:p>
          <a:p>
            <a:pPr marL="1905" indent="-1905">
              <a:spcBef>
                <a:spcPts val="300"/>
              </a:spcBef>
              <a:buNone/>
            </a:pPr>
            <a:r>
              <a:rPr lang="en-US" altLang="zh-CN" sz="1350" dirty="0">
                <a:solidFill>
                  <a:srgbClr val="0000FF"/>
                </a:solidFill>
                <a:latin typeface="Consolas" panose="020B0609020204030204" charset="0"/>
              </a:rPr>
              <a:t>'Dear </a:t>
            </a:r>
            <a:r>
              <a:rPr lang="en-US" altLang="zh-CN" sz="1350" dirty="0" err="1">
                <a:solidFill>
                  <a:srgbClr val="0000FF"/>
                </a:solidFill>
                <a:latin typeface="Consolas" panose="020B0609020204030204" charset="0"/>
              </a:rPr>
              <a:t>Mr.Python</a:t>
            </a:r>
            <a:r>
              <a:rPr lang="en-US" altLang="zh-CN" sz="1350" dirty="0">
                <a:solidFill>
                  <a:srgbClr val="0000FF"/>
                </a:solidFill>
                <a:latin typeface="Consolas" panose="020B0609020204030204" charset="0"/>
              </a:rPr>
              <a:t>...'</a:t>
            </a:r>
          </a:p>
          <a:p>
            <a:pPr marL="1905" indent="-1905">
              <a:spcBef>
                <a:spcPts val="300"/>
              </a:spcBef>
              <a:buNone/>
            </a:pPr>
            <a:r>
              <a:rPr lang="en-US" altLang="zh-CN" sz="1350" dirty="0">
                <a:latin typeface="Consolas" panose="020B0609020204030204" charset="0"/>
              </a:rPr>
              <a:t>&gt;&gt;&gt; s = 'a s d'</a:t>
            </a:r>
          </a:p>
          <a:p>
            <a:pPr marL="1905" indent="-1905">
              <a:spcBef>
                <a:spcPts val="300"/>
              </a:spcBef>
              <a:buNone/>
            </a:pPr>
            <a:r>
              <a:rPr lang="en-US" altLang="zh-CN" sz="1350" dirty="0">
                <a:latin typeface="Consolas" panose="020B0609020204030204" charset="0"/>
              </a:rPr>
              <a:t>&gt;&gt;&gt; </a:t>
            </a:r>
            <a:r>
              <a:rPr lang="en-US" altLang="zh-CN" sz="1350" dirty="0" err="1">
                <a:latin typeface="Consolas" panose="020B0609020204030204" charset="0"/>
              </a:rPr>
              <a:t>re.sub</a:t>
            </a:r>
            <a:r>
              <a:rPr lang="en-US" altLang="zh-CN" sz="1350" dirty="0">
                <a:latin typeface="Consolas" panose="020B0609020204030204" charset="0"/>
              </a:rPr>
              <a:t>('</a:t>
            </a:r>
            <a:r>
              <a:rPr lang="en-US" altLang="zh-CN" sz="1350" dirty="0" err="1">
                <a:latin typeface="Consolas" panose="020B0609020204030204" charset="0"/>
              </a:rPr>
              <a:t>a|s|d</a:t>
            </a:r>
            <a:r>
              <a:rPr lang="en-US" altLang="zh-CN" sz="1350" dirty="0">
                <a:latin typeface="Consolas" panose="020B0609020204030204" charset="0"/>
              </a:rPr>
              <a:t>', 'good', s)  #字符串替换</a:t>
            </a:r>
          </a:p>
          <a:p>
            <a:pPr marL="1905" indent="-1905">
              <a:spcBef>
                <a:spcPts val="300"/>
              </a:spcBef>
              <a:buNone/>
            </a:pPr>
            <a:r>
              <a:rPr lang="en-US" altLang="zh-CN" sz="1350" dirty="0">
                <a:solidFill>
                  <a:srgbClr val="0000FF"/>
                </a:solidFill>
                <a:latin typeface="Consolas" panose="020B0609020204030204" charset="0"/>
              </a:rPr>
              <a:t>'good </a:t>
            </a:r>
            <a:r>
              <a:rPr lang="en-US" altLang="zh-CN" sz="1350" dirty="0" err="1">
                <a:solidFill>
                  <a:srgbClr val="0000FF"/>
                </a:solidFill>
                <a:latin typeface="Consolas" panose="020B0609020204030204" charset="0"/>
              </a:rPr>
              <a:t>good</a:t>
            </a:r>
            <a:r>
              <a:rPr lang="en-US" altLang="zh-CN" sz="1350" dirty="0">
                <a:solidFill>
                  <a:srgbClr val="0000FF"/>
                </a:solidFill>
                <a:latin typeface="Consolas" panose="020B0609020204030204" charset="0"/>
              </a:rPr>
              <a:t> </a:t>
            </a:r>
            <a:r>
              <a:rPr lang="en-US" altLang="zh-CN" sz="1350" dirty="0" err="1">
                <a:solidFill>
                  <a:srgbClr val="0000FF"/>
                </a:solidFill>
                <a:latin typeface="Consolas" panose="020B0609020204030204" charset="0"/>
              </a:rPr>
              <a:t>good</a:t>
            </a:r>
            <a:r>
              <a:rPr lang="en-US" altLang="zh-CN" sz="1350" dirty="0">
                <a:solidFill>
                  <a:srgbClr val="0000FF"/>
                </a:solidFill>
                <a:latin typeface="Consolas" panose="020B0609020204030204" charset="0"/>
              </a:rPr>
              <a:t>'</a:t>
            </a:r>
          </a:p>
          <a:p>
            <a:pPr marL="1905" indent="-1905">
              <a:spcBef>
                <a:spcPts val="300"/>
              </a:spcBef>
              <a:buNone/>
            </a:pPr>
            <a:r>
              <a:rPr lang="en-US" altLang="zh-CN" sz="1350" dirty="0">
                <a:latin typeface="Consolas" panose="020B0609020204030204" charset="0"/>
              </a:rPr>
              <a:t>&gt;&gt;&gt; s = "It's a very good </a:t>
            </a:r>
            <a:r>
              <a:rPr lang="en-US" altLang="zh-CN" sz="1350" dirty="0" err="1">
                <a:latin typeface="Consolas" panose="020B0609020204030204" charset="0"/>
              </a:rPr>
              <a:t>good</a:t>
            </a:r>
            <a:r>
              <a:rPr lang="en-US" altLang="zh-CN" sz="1350" dirty="0">
                <a:latin typeface="Consolas" panose="020B0609020204030204" charset="0"/>
              </a:rPr>
              <a:t> idea"</a:t>
            </a:r>
          </a:p>
          <a:p>
            <a:pPr marL="1905" indent="-1905">
              <a:spcBef>
                <a:spcPts val="300"/>
              </a:spcBef>
              <a:buNone/>
            </a:pPr>
            <a:r>
              <a:rPr lang="en-US" altLang="zh-CN" sz="1350" dirty="0">
                <a:latin typeface="Consolas" panose="020B0609020204030204" charset="0"/>
              </a:rPr>
              <a:t>&gt;&gt;&gt; </a:t>
            </a:r>
            <a:r>
              <a:rPr lang="en-US" altLang="zh-CN" sz="1350" dirty="0" err="1">
                <a:latin typeface="Consolas" panose="020B0609020204030204" charset="0"/>
              </a:rPr>
              <a:t>re.sub</a:t>
            </a:r>
            <a:r>
              <a:rPr lang="en-US" altLang="zh-CN" sz="1350" dirty="0">
                <a:latin typeface="Consolas" panose="020B0609020204030204" charset="0"/>
              </a:rPr>
              <a:t>(r‘(\b\w+) \1’, r‘\1’, s)     #处理连续的重复单词 </a:t>
            </a:r>
            <a:r>
              <a:rPr lang="zh-CN" altLang="en-US" sz="1350" dirty="0">
                <a:latin typeface="Consolas" panose="020B0609020204030204" charset="0"/>
              </a:rPr>
              <a:t>注意 </a:t>
            </a:r>
            <a:r>
              <a:rPr lang="en-US" altLang="zh-CN" sz="1350" dirty="0">
                <a:latin typeface="Consolas" panose="020B0609020204030204" charset="0"/>
              </a:rPr>
              <a:t>\w+)</a:t>
            </a:r>
            <a:r>
              <a:rPr lang="zh-CN" altLang="en-US" sz="1350" dirty="0">
                <a:latin typeface="Consolas" panose="020B0609020204030204" charset="0"/>
              </a:rPr>
              <a:t>后的空格</a:t>
            </a:r>
            <a:endParaRPr lang="en-US" altLang="zh-CN" sz="1350" dirty="0">
              <a:latin typeface="Consolas" panose="020B0609020204030204" charset="0"/>
            </a:endParaRPr>
          </a:p>
          <a:p>
            <a:pPr marL="1905" indent="-1905">
              <a:spcBef>
                <a:spcPts val="300"/>
              </a:spcBef>
              <a:buNone/>
            </a:pPr>
            <a:r>
              <a:rPr lang="en-US" altLang="zh-CN" sz="1350" dirty="0">
                <a:solidFill>
                  <a:srgbClr val="0000FF"/>
                </a:solidFill>
                <a:latin typeface="Consolas" panose="020B0609020204030204" charset="0"/>
              </a:rPr>
              <a:t>"It's a very good idea"</a:t>
            </a:r>
          </a:p>
          <a:p>
            <a:pPr marL="1905" indent="-1905">
              <a:spcBef>
                <a:spcPts val="300"/>
              </a:spcBef>
              <a:buNone/>
            </a:pPr>
            <a:r>
              <a:rPr lang="en-US" altLang="zh-CN" sz="1350" dirty="0">
                <a:latin typeface="Consolas" panose="020B0609020204030204" charset="0"/>
              </a:rPr>
              <a:t>&gt;&gt;&gt; </a:t>
            </a:r>
            <a:r>
              <a:rPr lang="en-US" altLang="zh-CN" sz="1350" dirty="0" err="1">
                <a:latin typeface="Consolas" panose="020B0609020204030204" charset="0"/>
              </a:rPr>
              <a:t>re.sub</a:t>
            </a:r>
            <a:r>
              <a:rPr lang="en-US" altLang="zh-CN" sz="1350" dirty="0">
                <a:latin typeface="Consolas" panose="020B0609020204030204" charset="0"/>
              </a:rPr>
              <a:t>(r‘((\w+) )\1’, r‘\2’, s)</a:t>
            </a:r>
            <a:endParaRPr lang="en-US" altLang="zh-CN" sz="1350" dirty="0">
              <a:solidFill>
                <a:srgbClr val="FF6600"/>
              </a:solidFill>
              <a:latin typeface="Consolas" panose="020B0609020204030204" charset="0"/>
            </a:endParaRPr>
          </a:p>
          <a:p>
            <a:pPr marL="1905" indent="-1905">
              <a:spcBef>
                <a:spcPts val="300"/>
              </a:spcBef>
              <a:buNone/>
            </a:pPr>
            <a:r>
              <a:rPr lang="en-US" altLang="zh-CN" sz="1350" dirty="0">
                <a:solidFill>
                  <a:srgbClr val="0000FF"/>
                </a:solidFill>
                <a:latin typeface="Consolas" panose="020B0609020204030204" charset="0"/>
              </a:rPr>
              <a:t>"It's a very </a:t>
            </a:r>
            <a:r>
              <a:rPr lang="en-US" altLang="zh-CN" sz="1350" dirty="0" err="1">
                <a:solidFill>
                  <a:srgbClr val="0000FF"/>
                </a:solidFill>
                <a:latin typeface="Consolas" panose="020B0609020204030204" charset="0"/>
              </a:rPr>
              <a:t>goodidea</a:t>
            </a:r>
            <a:r>
              <a:rPr lang="en-US" altLang="zh-CN" sz="1350" dirty="0">
                <a:solidFill>
                  <a:srgbClr val="0000FF"/>
                </a:solidFill>
                <a:latin typeface="Consolas" panose="020B0609020204030204" charset="0"/>
              </a:rPr>
              <a:t>"</a:t>
            </a:r>
          </a:p>
          <a:p>
            <a:pPr marL="1905" indent="-1905">
              <a:spcBef>
                <a:spcPts val="300"/>
              </a:spcBef>
              <a:buNone/>
            </a:pPr>
            <a:r>
              <a:rPr lang="en-US" altLang="zh-CN" sz="1350" dirty="0">
                <a:latin typeface="Consolas" panose="020B0609020204030204" charset="0"/>
              </a:rPr>
              <a:t>&gt;&gt;&gt; </a:t>
            </a:r>
            <a:r>
              <a:rPr lang="en-US" altLang="zh-CN" sz="1350" dirty="0" err="1">
                <a:latin typeface="Consolas" panose="020B0609020204030204" charset="0"/>
              </a:rPr>
              <a:t>re.sub</a:t>
            </a:r>
            <a:r>
              <a:rPr lang="en-US" altLang="zh-CN" sz="1350" dirty="0">
                <a:latin typeface="Consolas" panose="020B0609020204030204" charset="0"/>
              </a:rPr>
              <a:t>('a', lambda x:x.group(0).upper(),</a:t>
            </a:r>
          </a:p>
          <a:p>
            <a:pPr marL="1905" indent="-1905">
              <a:spcBef>
                <a:spcPts val="300"/>
              </a:spcBef>
              <a:buNone/>
            </a:pPr>
            <a:r>
              <a:rPr lang="en-US" altLang="zh-CN" sz="1350" dirty="0">
                <a:latin typeface="Consolas" panose="020B0609020204030204" charset="0"/>
              </a:rPr>
              <a:t>           '</a:t>
            </a:r>
            <a:r>
              <a:rPr lang="en-US" altLang="zh-CN" sz="1350" dirty="0" err="1">
                <a:latin typeface="Consolas" panose="020B0609020204030204" charset="0"/>
              </a:rPr>
              <a:t>aaa</a:t>
            </a:r>
            <a:r>
              <a:rPr lang="en-US" altLang="zh-CN" sz="1350" dirty="0">
                <a:latin typeface="Consolas" panose="020B0609020204030204" charset="0"/>
              </a:rPr>
              <a:t> </a:t>
            </a:r>
            <a:r>
              <a:rPr lang="en-US" altLang="zh-CN" sz="1350" dirty="0" err="1">
                <a:latin typeface="Consolas" panose="020B0609020204030204" charset="0"/>
              </a:rPr>
              <a:t>abc</a:t>
            </a:r>
            <a:r>
              <a:rPr lang="en-US" altLang="zh-CN" sz="1350" dirty="0">
                <a:latin typeface="Consolas" panose="020B0609020204030204" charset="0"/>
              </a:rPr>
              <a:t> </a:t>
            </a:r>
            <a:r>
              <a:rPr lang="en-US" altLang="zh-CN" sz="1350" dirty="0" err="1">
                <a:latin typeface="Consolas" panose="020B0609020204030204" charset="0"/>
              </a:rPr>
              <a:t>abde</a:t>
            </a:r>
            <a:r>
              <a:rPr lang="en-US" altLang="zh-CN" sz="1350" dirty="0">
                <a:latin typeface="Consolas" panose="020B0609020204030204" charset="0"/>
              </a:rPr>
              <a:t>')              #</a:t>
            </a:r>
            <a:r>
              <a:rPr lang="en-US" altLang="zh-CN" sz="1350" dirty="0" err="1">
                <a:latin typeface="Consolas" panose="020B0609020204030204" charset="0"/>
              </a:rPr>
              <a:t>repl为可调用对象</a:t>
            </a:r>
            <a:endParaRPr lang="en-US" altLang="zh-CN" sz="1350" dirty="0">
              <a:latin typeface="Consolas" panose="020B0609020204030204" charset="0"/>
            </a:endParaRPr>
          </a:p>
          <a:p>
            <a:pPr marL="1905" indent="-1905">
              <a:spcBef>
                <a:spcPts val="300"/>
              </a:spcBef>
              <a:buNone/>
            </a:pPr>
            <a:r>
              <a:rPr lang="en-US" altLang="zh-CN" sz="1350" dirty="0">
                <a:solidFill>
                  <a:srgbClr val="0000FF"/>
                </a:solidFill>
                <a:latin typeface="Consolas" panose="020B0609020204030204" charset="0"/>
              </a:rPr>
              <a:t>'AAA </a:t>
            </a:r>
            <a:r>
              <a:rPr lang="en-US" altLang="zh-CN" sz="1350" dirty="0" err="1">
                <a:solidFill>
                  <a:srgbClr val="0000FF"/>
                </a:solidFill>
                <a:latin typeface="Consolas" panose="020B0609020204030204" charset="0"/>
              </a:rPr>
              <a:t>Abc</a:t>
            </a:r>
            <a:r>
              <a:rPr lang="en-US" altLang="zh-CN" sz="1350" dirty="0">
                <a:solidFill>
                  <a:srgbClr val="0000FF"/>
                </a:solidFill>
                <a:latin typeface="Consolas" panose="020B0609020204030204" charset="0"/>
              </a:rPr>
              <a:t> </a:t>
            </a:r>
            <a:r>
              <a:rPr lang="en-US" altLang="zh-CN" sz="1350" dirty="0" err="1">
                <a:solidFill>
                  <a:srgbClr val="0000FF"/>
                </a:solidFill>
                <a:latin typeface="Consolas" panose="020B0609020204030204" charset="0"/>
              </a:rPr>
              <a:t>Abde</a:t>
            </a:r>
            <a:r>
              <a:rPr lang="en-US" altLang="zh-CN" sz="1350" dirty="0">
                <a:solidFill>
                  <a:srgbClr val="0000FF"/>
                </a:solidFill>
                <a:latin typeface="Consolas" panose="020B0609020204030204" charset="0"/>
              </a:rPr>
              <a:t>’</a:t>
            </a:r>
          </a:p>
          <a:p>
            <a:pPr marL="1905" indent="-1905">
              <a:spcBef>
                <a:spcPts val="300"/>
              </a:spcBef>
              <a:buNone/>
            </a:pPr>
            <a:endParaRPr lang="en-US" altLang="zh-CN" sz="1350" dirty="0">
              <a:solidFill>
                <a:srgbClr val="0000FF"/>
              </a:solidFill>
              <a:latin typeface="Consolas" panose="020B0609020204030204" charset="0"/>
            </a:endParaRPr>
          </a:p>
          <a:p>
            <a:pPr marL="1905" indent="-1905">
              <a:spcBef>
                <a:spcPts val="300"/>
              </a:spcBef>
              <a:buNone/>
            </a:pPr>
            <a:endParaRPr lang="en-US" altLang="zh-CN" sz="1350" dirty="0">
              <a:solidFill>
                <a:srgbClr val="0000FF"/>
              </a:solidFill>
              <a:latin typeface="Consolas" panose="020B0609020204030204" charset="0"/>
            </a:endParaRPr>
          </a:p>
          <a:p>
            <a:pPr marL="1905" indent="-1905">
              <a:spcBef>
                <a:spcPts val="300"/>
              </a:spcBef>
              <a:buNone/>
            </a:pPr>
            <a:endParaRPr lang="en-US" altLang="zh-CN" sz="1350" dirty="0">
              <a:solidFill>
                <a:srgbClr val="0000FF"/>
              </a:solidFill>
              <a:latin typeface="Consolas" panose="020B0609020204030204" charset="0"/>
            </a:endParaRPr>
          </a:p>
        </p:txBody>
      </p:sp>
      <p:sp>
        <p:nvSpPr>
          <p:cNvPr id="119811" name="Slide Number Placeholder 1"/>
          <p:cNvSpPr>
            <a:spLocks noGrp="1"/>
          </p:cNvSpPr>
          <p:nvPr>
            <p:ph type="sldNum" sz="quarter" idx="4294967295"/>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r"/>
            <a:fld id="{9A0DB2DC-4C9A-4742-B13C-FB6460FD3503}" type="slidenum">
              <a:rPr lang="zh-CN" altLang="en-US" sz="1050" dirty="0"/>
              <a:pPr algn="r"/>
              <a:t>62</a:t>
            </a:fld>
            <a:endParaRPr lang="zh-CN" altLang="en-US" sz="1050" dirty="0"/>
          </a:p>
        </p:txBody>
      </p:sp>
      <p:sp>
        <p:nvSpPr>
          <p:cNvPr id="6" name="文本框 5"/>
          <p:cNvSpPr txBox="1"/>
          <p:nvPr/>
        </p:nvSpPr>
        <p:spPr>
          <a:xfrm>
            <a:off x="323528" y="908720"/>
            <a:ext cx="5652628" cy="523220"/>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800" b="1" dirty="0">
                <a:latin typeface="Times New Roman" panose="02020603050405020304" pitchFamily="18" charset="0"/>
                <a:ea typeface="仿宋" panose="02010609060101010101" pitchFamily="49" charset="-122"/>
              </a:rPr>
              <a:t>4.3.2 re</a:t>
            </a:r>
            <a:r>
              <a:rPr lang="zh-CN" altLang="en-US" sz="2800" b="1" dirty="0">
                <a:latin typeface="Times New Roman" panose="02020603050405020304" pitchFamily="18" charset="0"/>
                <a:ea typeface="仿宋" panose="02010609060101010101" pitchFamily="49" charset="-122"/>
              </a:rPr>
              <a:t>模块的主要方法与使用</a:t>
            </a:r>
            <a:endParaRPr lang="en-US" altLang="zh-CN" sz="2800" b="1" dirty="0">
              <a:ea typeface="仿宋" panose="02010609060101010101" pitchFamily="49" charset="-122"/>
            </a:endParaRPr>
          </a:p>
        </p:txBody>
      </p:sp>
      <p:grpSp>
        <p:nvGrpSpPr>
          <p:cNvPr id="7" name="组合 109"/>
          <p:cNvGrpSpPr/>
          <p:nvPr/>
        </p:nvGrpSpPr>
        <p:grpSpPr>
          <a:xfrm>
            <a:off x="489223" y="78400"/>
            <a:ext cx="4514825" cy="686304"/>
            <a:chOff x="956926" y="4600871"/>
            <a:chExt cx="4514825" cy="686304"/>
          </a:xfrm>
        </p:grpSpPr>
        <p:sp>
          <p:nvSpPr>
            <p:cNvPr id="8" name="Freeform 5"/>
            <p:cNvSpPr>
              <a:spLocks/>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b="1" dirty="0">
                <a:ea typeface="微软雅黑" pitchFamily="34" charset="-122"/>
              </a:endParaRPr>
            </a:p>
          </p:txBody>
        </p:sp>
        <p:pic>
          <p:nvPicPr>
            <p:cNvPr id="9" name="图片 8" descr="u=714968970,2342735455&amp;fm=27&amp;gp=0.jpg"/>
            <p:cNvPicPr/>
            <p:nvPr/>
          </p:nvPicPr>
          <p:blipFill>
            <a:blip r:embed="rId3"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10" name="TextBox 6"/>
            <p:cNvSpPr txBox="1">
              <a:spLocks noChangeArrowheads="1"/>
            </p:cNvSpPr>
            <p:nvPr/>
          </p:nvSpPr>
          <p:spPr bwMode="auto">
            <a:xfrm>
              <a:off x="1151271" y="4640868"/>
              <a:ext cx="432048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4.3 </a:t>
              </a:r>
              <a:r>
                <a:rPr lang="zh-CN" altLang="en-US" sz="3600" b="1" dirty="0">
                  <a:latin typeface="Times New Roman" pitchFamily="18" charset="0"/>
                  <a:ea typeface="黑体" pitchFamily="49" charset="-122"/>
                </a:rPr>
                <a:t>正则表达式 </a:t>
              </a:r>
            </a:p>
          </p:txBody>
        </p:sp>
      </p:grpSp>
      <p:pic>
        <p:nvPicPr>
          <p:cNvPr id="5" name="图片 4">
            <a:extLst>
              <a:ext uri="{FF2B5EF4-FFF2-40B4-BE49-F238E27FC236}">
                <a16:creationId xmlns:a16="http://schemas.microsoft.com/office/drawing/2014/main" id="{0AEC306E-D6EB-4513-8B2C-819EDCD7EB8D}"/>
              </a:ext>
            </a:extLst>
          </p:cNvPr>
          <p:cNvPicPr>
            <a:picLocks noChangeAspect="1"/>
          </p:cNvPicPr>
          <p:nvPr/>
        </p:nvPicPr>
        <p:blipFill>
          <a:blip r:embed="rId4"/>
          <a:stretch>
            <a:fillRect/>
          </a:stretch>
        </p:blipFill>
        <p:spPr>
          <a:xfrm>
            <a:off x="5220072" y="1340768"/>
            <a:ext cx="3858776" cy="1728220"/>
          </a:xfrm>
          <a:prstGeom prst="rect">
            <a:avLst/>
          </a:prstGeom>
        </p:spPr>
      </p:pic>
      <p:pic>
        <p:nvPicPr>
          <p:cNvPr id="13" name="图片 12">
            <a:extLst>
              <a:ext uri="{FF2B5EF4-FFF2-40B4-BE49-F238E27FC236}">
                <a16:creationId xmlns:a16="http://schemas.microsoft.com/office/drawing/2014/main" id="{42C73972-7680-4FF0-9792-8D882F925B99}"/>
              </a:ext>
            </a:extLst>
          </p:cNvPr>
          <p:cNvPicPr>
            <a:picLocks noChangeAspect="1"/>
          </p:cNvPicPr>
          <p:nvPr/>
        </p:nvPicPr>
        <p:blipFill>
          <a:blip r:embed="rId5"/>
          <a:stretch>
            <a:fillRect/>
          </a:stretch>
        </p:blipFill>
        <p:spPr>
          <a:xfrm>
            <a:off x="5783353" y="4941168"/>
            <a:ext cx="3166878" cy="1600203"/>
          </a:xfrm>
          <a:prstGeom prst="rect">
            <a:avLst/>
          </a:prstGeom>
        </p:spPr>
      </p:pic>
    </p:spTree>
    <p:extLst>
      <p:ext uri="{BB962C8B-B14F-4D97-AF65-F5344CB8AC3E}">
        <p14:creationId xmlns:p14="http://schemas.microsoft.com/office/powerpoint/2010/main" val="988813357"/>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98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98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981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981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981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9810">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9810">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9810">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9810">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19810">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19810">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19810">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19810">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19810">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19810">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0"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文本占位符 55298"/>
          <p:cNvSpPr>
            <a:spLocks noGrp="1"/>
          </p:cNvSpPr>
          <p:nvPr>
            <p:ph idx="1"/>
          </p:nvPr>
        </p:nvSpPr>
        <p:spPr>
          <a:xfrm>
            <a:off x="689978" y="1633863"/>
            <a:ext cx="8229600" cy="4678451"/>
          </a:xfrm>
        </p:spPr>
        <p:txBody>
          <a:bodyPr anchor="t"/>
          <a:lstStyle/>
          <a:p>
            <a:pPr>
              <a:spcBef>
                <a:spcPct val="0"/>
              </a:spcBef>
              <a:buSzPct val="70000"/>
              <a:buNone/>
            </a:pPr>
            <a:r>
              <a:rPr lang="en-US" altLang="zh-CN" sz="1400" dirty="0">
                <a:latin typeface="Consolas" panose="020B0609020204030204" charset="0"/>
              </a:rPr>
              <a:t>&gt;&gt;&gt; re.sub('[a-z]', lambda x:x.group(0).upper(), 'aaa abc abde')</a:t>
            </a:r>
          </a:p>
          <a:p>
            <a:pPr>
              <a:spcBef>
                <a:spcPct val="0"/>
              </a:spcBef>
              <a:buSzPct val="70000"/>
              <a:buNone/>
            </a:pPr>
            <a:r>
              <a:rPr lang="en-US" altLang="zh-CN" sz="1400" dirty="0">
                <a:solidFill>
                  <a:srgbClr val="0000FF"/>
                </a:solidFill>
                <a:latin typeface="Consolas" panose="020B0609020204030204" charset="0"/>
              </a:rPr>
              <a:t>'AAA ABC ABDE'</a:t>
            </a:r>
          </a:p>
          <a:p>
            <a:pPr>
              <a:spcBef>
                <a:spcPct val="0"/>
              </a:spcBef>
              <a:buSzPct val="70000"/>
              <a:buNone/>
            </a:pPr>
            <a:r>
              <a:rPr lang="en-US" altLang="zh-CN" sz="1400" dirty="0">
                <a:latin typeface="Consolas" panose="020B0609020204030204" charset="0"/>
              </a:rPr>
              <a:t>&gt;&gt;&gt; re.sub('[a-zA-z]', lambda x:chr(ord(x.group(0))^32),</a:t>
            </a:r>
          </a:p>
          <a:p>
            <a:pPr>
              <a:spcBef>
                <a:spcPct val="0"/>
              </a:spcBef>
              <a:buSzPct val="70000"/>
              <a:buNone/>
            </a:pPr>
            <a:r>
              <a:rPr lang="en-US" altLang="zh-CN" sz="1400" dirty="0">
                <a:latin typeface="Consolas" panose="020B0609020204030204" charset="0"/>
              </a:rPr>
              <a:t>           'aaa aBc abde')              #英文字母大小写互换</a:t>
            </a:r>
          </a:p>
          <a:p>
            <a:pPr>
              <a:spcBef>
                <a:spcPct val="0"/>
              </a:spcBef>
              <a:buSzPct val="70000"/>
              <a:buNone/>
            </a:pPr>
            <a:r>
              <a:rPr lang="en-US" altLang="zh-CN" sz="1400" dirty="0">
                <a:solidFill>
                  <a:srgbClr val="0000FF"/>
                </a:solidFill>
                <a:latin typeface="Consolas" panose="020B0609020204030204" charset="0"/>
              </a:rPr>
              <a:t>'AAA </a:t>
            </a:r>
            <a:r>
              <a:rPr lang="en-US" altLang="zh-CN" sz="1400" dirty="0" err="1">
                <a:solidFill>
                  <a:srgbClr val="0000FF"/>
                </a:solidFill>
                <a:latin typeface="Consolas" panose="020B0609020204030204" charset="0"/>
              </a:rPr>
              <a:t>AbC</a:t>
            </a:r>
            <a:r>
              <a:rPr lang="en-US" altLang="zh-CN" sz="1400" dirty="0">
                <a:solidFill>
                  <a:srgbClr val="0000FF"/>
                </a:solidFill>
                <a:latin typeface="Consolas" panose="020B0609020204030204" charset="0"/>
              </a:rPr>
              <a:t> ABDE’</a:t>
            </a:r>
          </a:p>
          <a:p>
            <a:pPr>
              <a:spcBef>
                <a:spcPct val="0"/>
              </a:spcBef>
              <a:buSzPct val="70000"/>
              <a:buNone/>
            </a:pPr>
            <a:endParaRPr lang="en-US" altLang="zh-CN" sz="1400" dirty="0">
              <a:solidFill>
                <a:srgbClr val="0000FF"/>
              </a:solidFill>
              <a:latin typeface="Consolas" panose="020B0609020204030204" charset="0"/>
            </a:endParaRPr>
          </a:p>
          <a:p>
            <a:pPr>
              <a:spcBef>
                <a:spcPct val="0"/>
              </a:spcBef>
              <a:buSzPct val="70000"/>
              <a:buNone/>
            </a:pPr>
            <a:endParaRPr lang="en-US" altLang="zh-CN" sz="1400" dirty="0">
              <a:solidFill>
                <a:srgbClr val="0000FF"/>
              </a:solidFill>
              <a:latin typeface="Consolas" panose="020B0609020204030204" charset="0"/>
            </a:endParaRPr>
          </a:p>
          <a:p>
            <a:pPr>
              <a:spcBef>
                <a:spcPct val="0"/>
              </a:spcBef>
              <a:buSzPct val="70000"/>
              <a:buNone/>
            </a:pPr>
            <a:r>
              <a:rPr lang="en-US" altLang="zh-CN" sz="1400" dirty="0">
                <a:latin typeface="Consolas" panose="020B0609020204030204" charset="0"/>
              </a:rPr>
              <a:t>&gt;&gt;&gt; re.subn('a', 'dfg', 'aaa abc abde') #返回新字符串和替换次数</a:t>
            </a:r>
          </a:p>
          <a:p>
            <a:pPr>
              <a:spcBef>
                <a:spcPct val="0"/>
              </a:spcBef>
              <a:buSzPct val="70000"/>
              <a:buNone/>
            </a:pPr>
            <a:r>
              <a:rPr lang="en-US" altLang="zh-CN" sz="1400" dirty="0">
                <a:solidFill>
                  <a:srgbClr val="0000FF"/>
                </a:solidFill>
                <a:latin typeface="Consolas" panose="020B0609020204030204" charset="0"/>
              </a:rPr>
              <a:t>('dfgdfgdfg dfgbc dfgbde', 5)</a:t>
            </a:r>
          </a:p>
          <a:p>
            <a:pPr>
              <a:spcBef>
                <a:spcPct val="0"/>
              </a:spcBef>
              <a:buSzPct val="70000"/>
              <a:buNone/>
            </a:pPr>
            <a:r>
              <a:rPr lang="en-US" altLang="zh-CN" sz="1400" dirty="0">
                <a:latin typeface="Consolas" panose="020B0609020204030204" charset="0"/>
              </a:rPr>
              <a:t>&gt;&gt;&gt; re.sub('a', 'dfg', 'aaa abc abde')</a:t>
            </a:r>
          </a:p>
          <a:p>
            <a:pPr>
              <a:spcBef>
                <a:spcPct val="0"/>
              </a:spcBef>
              <a:buSzPct val="70000"/>
              <a:buNone/>
            </a:pPr>
            <a:r>
              <a:rPr lang="en-US" altLang="zh-CN" sz="1400" dirty="0">
                <a:solidFill>
                  <a:srgbClr val="0000FF"/>
                </a:solidFill>
                <a:latin typeface="Consolas" panose="020B0609020204030204" charset="0"/>
              </a:rPr>
              <a:t>'dfgdfgdfg dfgbc dfgbde'</a:t>
            </a:r>
          </a:p>
          <a:p>
            <a:pPr>
              <a:spcBef>
                <a:spcPct val="0"/>
              </a:spcBef>
              <a:buSzPct val="70000"/>
              <a:buNone/>
            </a:pPr>
            <a:r>
              <a:rPr lang="en-US" altLang="zh-CN" sz="1400" dirty="0">
                <a:latin typeface="Consolas" panose="020B0609020204030204" charset="0"/>
              </a:rPr>
              <a:t>&gt;&gt;&gt; re.escape('http://www.python.org')  #字符串转义</a:t>
            </a:r>
          </a:p>
          <a:p>
            <a:pPr>
              <a:spcBef>
                <a:spcPct val="0"/>
              </a:spcBef>
              <a:buSzPct val="70000"/>
              <a:buNone/>
            </a:pPr>
            <a:r>
              <a:rPr lang="en-US" altLang="zh-CN" sz="1400" dirty="0">
                <a:solidFill>
                  <a:srgbClr val="FF6600"/>
                </a:solidFill>
                <a:latin typeface="Consolas" panose="020B0609020204030204" charset="0"/>
              </a:rPr>
              <a:t>'http://www\\.python\\.org’ </a:t>
            </a:r>
          </a:p>
          <a:p>
            <a:pPr>
              <a:spcBef>
                <a:spcPct val="0"/>
              </a:spcBef>
              <a:buSzPct val="70000"/>
              <a:buNone/>
            </a:pPr>
            <a:r>
              <a:rPr lang="en-US" altLang="zh-CN" sz="1400" dirty="0">
                <a:latin typeface="Consolas" panose="020B0609020204030204" charset="0"/>
              </a:rPr>
              <a:t>&gt;&gt;&gt; from string import punctuation</a:t>
            </a:r>
          </a:p>
          <a:p>
            <a:pPr>
              <a:spcBef>
                <a:spcPct val="0"/>
              </a:spcBef>
              <a:buSzPct val="70000"/>
              <a:buNone/>
            </a:pPr>
            <a:r>
              <a:rPr lang="en-US" altLang="zh-CN" sz="1400" dirty="0">
                <a:latin typeface="Consolas" panose="020B0609020204030204" charset="0"/>
              </a:rPr>
              <a:t>&gt;&gt;&gt; re.sub('['+punctuation+']', '', 'abcd,.e!f/?') #</a:t>
            </a:r>
            <a:r>
              <a:rPr lang="zh-CN" altLang="en-US" sz="1400" dirty="0">
                <a:latin typeface="Consolas" panose="020B0609020204030204" charset="0"/>
              </a:rPr>
              <a:t>删除标点符号</a:t>
            </a:r>
          </a:p>
          <a:p>
            <a:pPr>
              <a:spcBef>
                <a:spcPct val="0"/>
              </a:spcBef>
              <a:buSzPct val="70000"/>
              <a:buNone/>
            </a:pPr>
            <a:r>
              <a:rPr lang="en-US" altLang="zh-CN" sz="1400" dirty="0">
                <a:solidFill>
                  <a:srgbClr val="0000FF"/>
                </a:solidFill>
                <a:latin typeface="Consolas" panose="020B0609020204030204" charset="0"/>
              </a:rPr>
              <a:t>'abcdef'</a:t>
            </a:r>
            <a:endParaRPr lang="zh-CN" altLang="en-US" sz="1400" dirty="0">
              <a:solidFill>
                <a:srgbClr val="0000FF"/>
              </a:solidFill>
              <a:latin typeface="Consolas" panose="020B0609020204030204" charset="0"/>
            </a:endParaRPr>
          </a:p>
        </p:txBody>
      </p:sp>
      <p:sp>
        <p:nvSpPr>
          <p:cNvPr id="120835" name="Slide Number Placeholder 1"/>
          <p:cNvSpPr>
            <a:spLocks noGrp="1"/>
          </p:cNvSpPr>
          <p:nvPr>
            <p:ph type="sldNum" sz="quarter" idx="4294967295"/>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r"/>
            <a:fld id="{9A0DB2DC-4C9A-4742-B13C-FB6460FD3503}" type="slidenum">
              <a:rPr lang="zh-CN" altLang="en-US" sz="1050" dirty="0"/>
              <a:pPr algn="r"/>
              <a:t>63</a:t>
            </a:fld>
            <a:endParaRPr lang="zh-CN" altLang="en-US" sz="1050" dirty="0"/>
          </a:p>
        </p:txBody>
      </p:sp>
      <p:sp>
        <p:nvSpPr>
          <p:cNvPr id="6" name="文本框 5"/>
          <p:cNvSpPr txBox="1"/>
          <p:nvPr/>
        </p:nvSpPr>
        <p:spPr>
          <a:xfrm>
            <a:off x="323528" y="908720"/>
            <a:ext cx="5652628" cy="523220"/>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800" b="1" dirty="0">
                <a:latin typeface="Times New Roman" panose="02020603050405020304" pitchFamily="18" charset="0"/>
                <a:ea typeface="仿宋" panose="02010609060101010101" pitchFamily="49" charset="-122"/>
              </a:rPr>
              <a:t>4.3.2 re</a:t>
            </a:r>
            <a:r>
              <a:rPr lang="zh-CN" altLang="en-US" sz="2800" b="1" dirty="0">
                <a:latin typeface="Times New Roman" panose="02020603050405020304" pitchFamily="18" charset="0"/>
                <a:ea typeface="仿宋" panose="02010609060101010101" pitchFamily="49" charset="-122"/>
              </a:rPr>
              <a:t>模块的主要方法与使用</a:t>
            </a:r>
            <a:endParaRPr lang="en-US" altLang="zh-CN" sz="2800" b="1" dirty="0">
              <a:ea typeface="仿宋" panose="02010609060101010101" pitchFamily="49" charset="-122"/>
            </a:endParaRPr>
          </a:p>
        </p:txBody>
      </p:sp>
      <p:grpSp>
        <p:nvGrpSpPr>
          <p:cNvPr id="7" name="组合 109"/>
          <p:cNvGrpSpPr/>
          <p:nvPr/>
        </p:nvGrpSpPr>
        <p:grpSpPr>
          <a:xfrm>
            <a:off x="489223" y="78400"/>
            <a:ext cx="4514825" cy="686304"/>
            <a:chOff x="956926" y="4600871"/>
            <a:chExt cx="4514825" cy="686304"/>
          </a:xfrm>
        </p:grpSpPr>
        <p:sp>
          <p:nvSpPr>
            <p:cNvPr id="8" name="Freeform 5"/>
            <p:cNvSpPr>
              <a:spLocks/>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b="1" dirty="0">
                <a:ea typeface="微软雅黑" pitchFamily="34" charset="-122"/>
              </a:endParaRPr>
            </a:p>
          </p:txBody>
        </p:sp>
        <p:pic>
          <p:nvPicPr>
            <p:cNvPr id="9" name="图片 8" descr="u=714968970,2342735455&amp;fm=27&amp;gp=0.jpg"/>
            <p:cNvPicPr/>
            <p:nvPr/>
          </p:nvPicPr>
          <p:blipFill>
            <a:blip r:embed="rId2"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10" name="TextBox 6"/>
            <p:cNvSpPr txBox="1">
              <a:spLocks noChangeArrowheads="1"/>
            </p:cNvSpPr>
            <p:nvPr/>
          </p:nvSpPr>
          <p:spPr bwMode="auto">
            <a:xfrm>
              <a:off x="1151271" y="4640868"/>
              <a:ext cx="432048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4.3 </a:t>
              </a:r>
              <a:r>
                <a:rPr lang="zh-CN" altLang="en-US" sz="3600" b="1" dirty="0">
                  <a:latin typeface="Times New Roman" pitchFamily="18" charset="0"/>
                  <a:ea typeface="黑体" pitchFamily="49" charset="-122"/>
                </a:rPr>
                <a:t>正则表达式 </a:t>
              </a:r>
            </a:p>
          </p:txBody>
        </p:sp>
      </p:grpSp>
      <p:pic>
        <p:nvPicPr>
          <p:cNvPr id="3" name="图片 2">
            <a:extLst>
              <a:ext uri="{FF2B5EF4-FFF2-40B4-BE49-F238E27FC236}">
                <a16:creationId xmlns:a16="http://schemas.microsoft.com/office/drawing/2014/main" id="{4FABCE8B-C390-4055-AFA6-9B5530A7B4F3}"/>
              </a:ext>
            </a:extLst>
          </p:cNvPr>
          <p:cNvPicPr>
            <a:picLocks noChangeAspect="1"/>
          </p:cNvPicPr>
          <p:nvPr/>
        </p:nvPicPr>
        <p:blipFill>
          <a:blip r:embed="rId3"/>
          <a:stretch>
            <a:fillRect/>
          </a:stretch>
        </p:blipFill>
        <p:spPr>
          <a:xfrm>
            <a:off x="4644008" y="2636912"/>
            <a:ext cx="3432055" cy="429769"/>
          </a:xfrm>
          <a:prstGeom prst="rect">
            <a:avLst/>
          </a:prstGeom>
        </p:spPr>
      </p:pic>
      <p:pic>
        <p:nvPicPr>
          <p:cNvPr id="4" name="图片 3">
            <a:extLst>
              <a:ext uri="{FF2B5EF4-FFF2-40B4-BE49-F238E27FC236}">
                <a16:creationId xmlns:a16="http://schemas.microsoft.com/office/drawing/2014/main" id="{61D67151-41A7-43FD-A70B-D7ACFB909CEC}"/>
              </a:ext>
            </a:extLst>
          </p:cNvPr>
          <p:cNvPicPr>
            <a:picLocks noChangeAspect="1"/>
          </p:cNvPicPr>
          <p:nvPr/>
        </p:nvPicPr>
        <p:blipFill>
          <a:blip r:embed="rId4"/>
          <a:stretch>
            <a:fillRect/>
          </a:stretch>
        </p:blipFill>
        <p:spPr>
          <a:xfrm>
            <a:off x="2338729" y="5157192"/>
            <a:ext cx="6615783" cy="936104"/>
          </a:xfrm>
          <a:prstGeom prst="rect">
            <a:avLst/>
          </a:prstGeom>
        </p:spPr>
      </p:pic>
    </p:spTree>
    <p:extLst>
      <p:ext uri="{BB962C8B-B14F-4D97-AF65-F5344CB8AC3E}">
        <p14:creationId xmlns:p14="http://schemas.microsoft.com/office/powerpoint/2010/main" val="2490334543"/>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0834">
                                            <p:txEl>
                                              <p:pRg st="0" end="0"/>
                                            </p:txEl>
                                          </p:spTgt>
                                        </p:tgtEl>
                                        <p:attrNameLst>
                                          <p:attrName>style.visibility</p:attrName>
                                        </p:attrNameLst>
                                      </p:cBhvr>
                                      <p:to>
                                        <p:strVal val="visible"/>
                                      </p:to>
                                    </p:set>
                                    <p:anim calcmode="lin" valueType="num">
                                      <p:cBhvr additive="base">
                                        <p:cTn id="7" dur="500" fill="hold"/>
                                        <p:tgtEl>
                                          <p:spTgt spid="12083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083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20834">
                                            <p:txEl>
                                              <p:pRg st="1" end="1"/>
                                            </p:txEl>
                                          </p:spTgt>
                                        </p:tgtEl>
                                        <p:attrNameLst>
                                          <p:attrName>style.visibility</p:attrName>
                                        </p:attrNameLst>
                                      </p:cBhvr>
                                      <p:to>
                                        <p:strVal val="visible"/>
                                      </p:to>
                                    </p:set>
                                    <p:anim calcmode="lin" valueType="num">
                                      <p:cBhvr additive="base">
                                        <p:cTn id="11" dur="500" fill="hold"/>
                                        <p:tgtEl>
                                          <p:spTgt spid="120834">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20834">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20834">
                                            <p:txEl>
                                              <p:pRg st="2" end="2"/>
                                            </p:txEl>
                                          </p:spTgt>
                                        </p:tgtEl>
                                        <p:attrNameLst>
                                          <p:attrName>style.visibility</p:attrName>
                                        </p:attrNameLst>
                                      </p:cBhvr>
                                      <p:to>
                                        <p:strVal val="visible"/>
                                      </p:to>
                                    </p:set>
                                    <p:anim calcmode="lin" valueType="num">
                                      <p:cBhvr additive="base">
                                        <p:cTn id="15" dur="500" fill="hold"/>
                                        <p:tgtEl>
                                          <p:spTgt spid="120834">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20834">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20834">
                                            <p:txEl>
                                              <p:pRg st="3" end="3"/>
                                            </p:txEl>
                                          </p:spTgt>
                                        </p:tgtEl>
                                        <p:attrNameLst>
                                          <p:attrName>style.visibility</p:attrName>
                                        </p:attrNameLst>
                                      </p:cBhvr>
                                      <p:to>
                                        <p:strVal val="visible"/>
                                      </p:to>
                                    </p:set>
                                    <p:anim calcmode="lin" valueType="num">
                                      <p:cBhvr additive="base">
                                        <p:cTn id="19" dur="500" fill="hold"/>
                                        <p:tgtEl>
                                          <p:spTgt spid="120834">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0834">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20834">
                                            <p:txEl>
                                              <p:pRg st="4" end="4"/>
                                            </p:txEl>
                                          </p:spTgt>
                                        </p:tgtEl>
                                        <p:attrNameLst>
                                          <p:attrName>style.visibility</p:attrName>
                                        </p:attrNameLst>
                                      </p:cBhvr>
                                      <p:to>
                                        <p:strVal val="visible"/>
                                      </p:to>
                                    </p:set>
                                    <p:anim calcmode="lin" valueType="num">
                                      <p:cBhvr additive="base">
                                        <p:cTn id="23" dur="500" fill="hold"/>
                                        <p:tgtEl>
                                          <p:spTgt spid="120834">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2083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gtEl>
                                        <p:attrNameLst>
                                          <p:attrName>style.visibility</p:attrName>
                                        </p:attrNameLst>
                                      </p:cBhvr>
                                      <p:to>
                                        <p:strVal val="visible"/>
                                      </p:to>
                                    </p:set>
                                    <p:anim calcmode="lin" valueType="num">
                                      <p:cBhvr additive="base">
                                        <p:cTn id="29" dur="500" fill="hold"/>
                                        <p:tgtEl>
                                          <p:spTgt spid="3"/>
                                        </p:tgtEl>
                                        <p:attrNameLst>
                                          <p:attrName>ppt_x</p:attrName>
                                        </p:attrNameLst>
                                      </p:cBhvr>
                                      <p:tavLst>
                                        <p:tav tm="0">
                                          <p:val>
                                            <p:strVal val="#ppt_x"/>
                                          </p:val>
                                        </p:tav>
                                        <p:tav tm="100000">
                                          <p:val>
                                            <p:strVal val="#ppt_x"/>
                                          </p:val>
                                        </p:tav>
                                      </p:tavLst>
                                    </p:anim>
                                    <p:anim calcmode="lin" valueType="num">
                                      <p:cBhvr additive="base">
                                        <p:cTn id="3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Content Placeholder 2"/>
          <p:cNvSpPr>
            <a:spLocks noGrp="1"/>
          </p:cNvSpPr>
          <p:nvPr>
            <p:ph idx="1"/>
          </p:nvPr>
        </p:nvSpPr>
        <p:spPr/>
        <p:txBody>
          <a:bodyPr anchor="t"/>
          <a:lstStyle/>
          <a:p>
            <a:pPr marL="0" indent="0">
              <a:buNone/>
            </a:pPr>
            <a:r>
              <a:rPr lang="en-US" altLang="en-US" sz="1350" dirty="0">
                <a:latin typeface="Consolas" panose="020B0609020204030204" charset="0"/>
              </a:rPr>
              <a:t>&gt;&gt;&gt; example = 'Beautiful is better than ugly.'</a:t>
            </a:r>
          </a:p>
          <a:p>
            <a:pPr marL="0" indent="0">
              <a:buNone/>
            </a:pPr>
            <a:r>
              <a:rPr lang="en-US" altLang="en-US" sz="1350" dirty="0">
                <a:latin typeface="Consolas" panose="020B0609020204030204" charset="0"/>
              </a:rPr>
              <a:t>&gt;&gt;&gt; </a:t>
            </a:r>
            <a:r>
              <a:rPr lang="en-US" altLang="en-US" sz="1350" dirty="0" err="1">
                <a:latin typeface="Consolas" panose="020B0609020204030204" charset="0"/>
              </a:rPr>
              <a:t>re.findall</a:t>
            </a:r>
            <a:r>
              <a:rPr lang="en-US" altLang="en-US" sz="1350" dirty="0">
                <a:latin typeface="Consolas" panose="020B0609020204030204" charset="0"/>
              </a:rPr>
              <a:t>('\\bb.+?\\b', example)  #</a:t>
            </a:r>
            <a:r>
              <a:rPr lang="en-US" altLang="en-US" sz="1350" dirty="0" err="1">
                <a:latin typeface="Consolas" panose="020B0609020204030204" charset="0"/>
              </a:rPr>
              <a:t>以字母b开头的完整单词</a:t>
            </a:r>
            <a:endParaRPr lang="en-US" altLang="en-US" sz="1350" dirty="0">
              <a:latin typeface="Consolas" panose="020B0609020204030204" charset="0"/>
            </a:endParaRPr>
          </a:p>
          <a:p>
            <a:pPr marL="0" indent="0">
              <a:buNone/>
            </a:pPr>
            <a:r>
              <a:rPr lang="en-US" altLang="en-US" sz="1350" dirty="0">
                <a:latin typeface="Consolas" panose="020B0609020204030204" charset="0"/>
              </a:rPr>
              <a:t>                                       #</a:t>
            </a:r>
            <a:r>
              <a:rPr lang="en-US" altLang="en-US" sz="1350" dirty="0" err="1">
                <a:latin typeface="Consolas" panose="020B0609020204030204" charset="0"/>
              </a:rPr>
              <a:t>此处问号?表示非贪心模式</a:t>
            </a:r>
            <a:endParaRPr lang="en-US" altLang="en-US" sz="1350" dirty="0">
              <a:latin typeface="Consolas" panose="020B0609020204030204" charset="0"/>
            </a:endParaRPr>
          </a:p>
          <a:p>
            <a:pPr marL="0" indent="0">
              <a:buNone/>
            </a:pPr>
            <a:r>
              <a:rPr lang="en-US" altLang="en-US" sz="1350" dirty="0">
                <a:solidFill>
                  <a:srgbClr val="0000FF"/>
                </a:solidFill>
                <a:latin typeface="Consolas" panose="020B0609020204030204" charset="0"/>
              </a:rPr>
              <a:t>['better']</a:t>
            </a:r>
          </a:p>
          <a:p>
            <a:pPr marL="0" indent="0">
              <a:buNone/>
            </a:pPr>
            <a:r>
              <a:rPr lang="en-US" altLang="en-US" sz="1350" dirty="0">
                <a:latin typeface="Consolas" panose="020B0609020204030204" charset="0"/>
              </a:rPr>
              <a:t>&gt;&gt;&gt; </a:t>
            </a:r>
            <a:r>
              <a:rPr lang="en-US" altLang="en-US" sz="1350" dirty="0" err="1">
                <a:latin typeface="Consolas" panose="020B0609020204030204" charset="0"/>
              </a:rPr>
              <a:t>re.findall</a:t>
            </a:r>
            <a:r>
              <a:rPr lang="en-US" altLang="en-US" sz="1350" dirty="0">
                <a:latin typeface="Consolas" panose="020B0609020204030204" charset="0"/>
              </a:rPr>
              <a:t>('\\bb.+\\b', example)   #</a:t>
            </a:r>
            <a:r>
              <a:rPr lang="en-US" altLang="en-US" sz="1350" dirty="0" err="1">
                <a:latin typeface="Consolas" panose="020B0609020204030204" charset="0"/>
              </a:rPr>
              <a:t>贪心模式的匹配结果</a:t>
            </a:r>
            <a:endParaRPr lang="en-US" altLang="en-US" sz="1350" dirty="0">
              <a:latin typeface="Consolas" panose="020B0609020204030204" charset="0"/>
            </a:endParaRPr>
          </a:p>
          <a:p>
            <a:pPr marL="0" indent="0">
              <a:buNone/>
            </a:pPr>
            <a:r>
              <a:rPr lang="en-US" altLang="en-US" sz="1350" dirty="0">
                <a:solidFill>
                  <a:srgbClr val="0000FF"/>
                </a:solidFill>
                <a:latin typeface="Consolas" panose="020B0609020204030204" charset="0"/>
              </a:rPr>
              <a:t>['better than ugly']</a:t>
            </a:r>
          </a:p>
          <a:p>
            <a:pPr marL="0" indent="0">
              <a:buNone/>
            </a:pPr>
            <a:r>
              <a:rPr lang="en-US" altLang="en-US" sz="1350" dirty="0">
                <a:latin typeface="Consolas" panose="020B0609020204030204" charset="0"/>
              </a:rPr>
              <a:t>&gt;&gt;&gt; </a:t>
            </a:r>
            <a:r>
              <a:rPr lang="en-US" altLang="en-US" sz="1350" dirty="0" err="1">
                <a:latin typeface="Consolas" panose="020B0609020204030204" charset="0"/>
              </a:rPr>
              <a:t>re.findall</a:t>
            </a:r>
            <a:r>
              <a:rPr lang="en-US" altLang="en-US" sz="1350" dirty="0">
                <a:latin typeface="Consolas" panose="020B0609020204030204" charset="0"/>
              </a:rPr>
              <a:t>('\\bb\w*\\b', example)</a:t>
            </a:r>
          </a:p>
          <a:p>
            <a:pPr marL="0" indent="0">
              <a:buNone/>
            </a:pPr>
            <a:r>
              <a:rPr lang="en-US" altLang="en-US" sz="1350" dirty="0">
                <a:solidFill>
                  <a:srgbClr val="0000FF"/>
                </a:solidFill>
                <a:latin typeface="Consolas" panose="020B0609020204030204" charset="0"/>
              </a:rPr>
              <a:t>['better']</a:t>
            </a:r>
          </a:p>
          <a:p>
            <a:pPr marL="0" indent="0">
              <a:buNone/>
            </a:pPr>
            <a:r>
              <a:rPr lang="en-US" altLang="en-US" sz="1350" dirty="0">
                <a:latin typeface="Consolas" panose="020B0609020204030204" charset="0"/>
              </a:rPr>
              <a:t>&gt;&gt;&gt; </a:t>
            </a:r>
            <a:r>
              <a:rPr lang="en-US" altLang="en-US" sz="1350" dirty="0" err="1">
                <a:latin typeface="Consolas" panose="020B0609020204030204" charset="0"/>
              </a:rPr>
              <a:t>re.findall</a:t>
            </a:r>
            <a:r>
              <a:rPr lang="en-US" altLang="en-US" sz="1350" dirty="0">
                <a:latin typeface="Consolas" panose="020B0609020204030204" charset="0"/>
              </a:rPr>
              <a:t>('\\</a:t>
            </a:r>
            <a:r>
              <a:rPr lang="en-US" altLang="en-US" sz="1350" dirty="0" err="1">
                <a:latin typeface="Consolas" panose="020B0609020204030204" charset="0"/>
              </a:rPr>
              <a:t>Bh</a:t>
            </a:r>
            <a:r>
              <a:rPr lang="en-US" altLang="en-US" sz="1350" dirty="0">
                <a:latin typeface="Consolas" panose="020B0609020204030204" charset="0"/>
              </a:rPr>
              <a:t>.+?\\b', example)</a:t>
            </a:r>
          </a:p>
          <a:p>
            <a:pPr marL="0" indent="0">
              <a:buNone/>
            </a:pPr>
            <a:r>
              <a:rPr lang="en-US" altLang="en-US" sz="1350" dirty="0">
                <a:latin typeface="Consolas" panose="020B0609020204030204" charset="0"/>
              </a:rPr>
              <a:t>                               #</a:t>
            </a:r>
            <a:r>
              <a:rPr lang="en-US" altLang="en-US" sz="1350" dirty="0" err="1">
                <a:latin typeface="Consolas" panose="020B0609020204030204" charset="0"/>
              </a:rPr>
              <a:t>不以h开头且含有h字母的单词剩余部分</a:t>
            </a:r>
            <a:endParaRPr lang="en-US" altLang="en-US" sz="1350" dirty="0">
              <a:latin typeface="Consolas" panose="020B0609020204030204" charset="0"/>
            </a:endParaRPr>
          </a:p>
          <a:p>
            <a:pPr marL="0" indent="0">
              <a:buNone/>
            </a:pPr>
            <a:r>
              <a:rPr lang="en-US" altLang="en-US" sz="1350" dirty="0">
                <a:solidFill>
                  <a:srgbClr val="0000FF"/>
                </a:solidFill>
                <a:latin typeface="Consolas" panose="020B0609020204030204" charset="0"/>
              </a:rPr>
              <a:t>['</a:t>
            </a:r>
            <a:r>
              <a:rPr lang="en-US" altLang="en-US" sz="1350" dirty="0" err="1">
                <a:solidFill>
                  <a:srgbClr val="0000FF"/>
                </a:solidFill>
                <a:latin typeface="Consolas" panose="020B0609020204030204" charset="0"/>
              </a:rPr>
              <a:t>han</a:t>
            </a:r>
            <a:r>
              <a:rPr lang="en-US" altLang="en-US" sz="1350" dirty="0">
                <a:solidFill>
                  <a:srgbClr val="0000FF"/>
                </a:solidFill>
                <a:latin typeface="Consolas" panose="020B0609020204030204" charset="0"/>
              </a:rPr>
              <a:t>']</a:t>
            </a:r>
          </a:p>
          <a:p>
            <a:pPr marL="0" indent="0">
              <a:buNone/>
            </a:pPr>
            <a:r>
              <a:rPr lang="en-US" altLang="en-US" sz="1350" dirty="0">
                <a:latin typeface="Consolas" panose="020B0609020204030204" charset="0"/>
              </a:rPr>
              <a:t>&gt;&gt;&gt; </a:t>
            </a:r>
            <a:r>
              <a:rPr lang="en-US" altLang="en-US" sz="1350" dirty="0" err="1">
                <a:latin typeface="Consolas" panose="020B0609020204030204" charset="0"/>
              </a:rPr>
              <a:t>re.findall</a:t>
            </a:r>
            <a:r>
              <a:rPr lang="en-US" altLang="en-US" sz="1350" dirty="0">
                <a:latin typeface="Consolas" panose="020B0609020204030204" charset="0"/>
              </a:rPr>
              <a:t>('\\b\w.+?\\b', example) #</a:t>
            </a:r>
            <a:r>
              <a:rPr lang="en-US" altLang="en-US" sz="1350" dirty="0" err="1">
                <a:latin typeface="Consolas" panose="020B0609020204030204" charset="0"/>
              </a:rPr>
              <a:t>所有单词</a:t>
            </a:r>
            <a:endParaRPr lang="en-US" altLang="en-US" sz="1350" dirty="0">
              <a:latin typeface="Consolas" panose="020B0609020204030204" charset="0"/>
            </a:endParaRPr>
          </a:p>
          <a:p>
            <a:pPr marL="0" indent="0">
              <a:buNone/>
            </a:pPr>
            <a:r>
              <a:rPr lang="en-US" altLang="en-US" sz="1350" dirty="0">
                <a:solidFill>
                  <a:srgbClr val="0000FF"/>
                </a:solidFill>
                <a:latin typeface="Consolas" panose="020B0609020204030204" charset="0"/>
              </a:rPr>
              <a:t>['Beautiful', 'is', 'better', 'than', 'ugly']</a:t>
            </a:r>
          </a:p>
        </p:txBody>
      </p:sp>
      <p:sp>
        <p:nvSpPr>
          <p:cNvPr id="121859" name="Slide Number Placeholder 1"/>
          <p:cNvSpPr>
            <a:spLocks noGrp="1"/>
          </p:cNvSpPr>
          <p:nvPr>
            <p:ph type="sldNum" sz="quarter" idx="4294967295"/>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r"/>
            <a:fld id="{9A0DB2DC-4C9A-4742-B13C-FB6460FD3503}" type="slidenum">
              <a:rPr lang="zh-CN" altLang="en-US" sz="1050" dirty="0"/>
              <a:pPr algn="r"/>
              <a:t>64</a:t>
            </a:fld>
            <a:endParaRPr lang="zh-CN" altLang="en-US" sz="1050" dirty="0"/>
          </a:p>
        </p:txBody>
      </p:sp>
      <p:sp>
        <p:nvSpPr>
          <p:cNvPr id="6" name="文本框 5"/>
          <p:cNvSpPr txBox="1"/>
          <p:nvPr/>
        </p:nvSpPr>
        <p:spPr>
          <a:xfrm>
            <a:off x="323528" y="908720"/>
            <a:ext cx="5652628" cy="523220"/>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800" b="1" dirty="0">
                <a:latin typeface="Times New Roman" panose="02020603050405020304" pitchFamily="18" charset="0"/>
                <a:ea typeface="仿宋" panose="02010609060101010101" pitchFamily="49" charset="-122"/>
              </a:rPr>
              <a:t>4.3.2 re</a:t>
            </a:r>
            <a:r>
              <a:rPr lang="zh-CN" altLang="en-US" sz="2800" b="1" dirty="0">
                <a:latin typeface="Times New Roman" panose="02020603050405020304" pitchFamily="18" charset="0"/>
                <a:ea typeface="仿宋" panose="02010609060101010101" pitchFamily="49" charset="-122"/>
              </a:rPr>
              <a:t>模块的主要方法与使用</a:t>
            </a:r>
            <a:endParaRPr lang="en-US" altLang="zh-CN" sz="2800" b="1" dirty="0">
              <a:ea typeface="仿宋" panose="02010609060101010101" pitchFamily="49" charset="-122"/>
            </a:endParaRPr>
          </a:p>
        </p:txBody>
      </p:sp>
      <p:grpSp>
        <p:nvGrpSpPr>
          <p:cNvPr id="7" name="组合 109"/>
          <p:cNvGrpSpPr/>
          <p:nvPr/>
        </p:nvGrpSpPr>
        <p:grpSpPr>
          <a:xfrm>
            <a:off x="489223" y="78400"/>
            <a:ext cx="4514825" cy="686304"/>
            <a:chOff x="956926" y="4600871"/>
            <a:chExt cx="4514825" cy="686304"/>
          </a:xfrm>
        </p:grpSpPr>
        <p:sp>
          <p:nvSpPr>
            <p:cNvPr id="8" name="Freeform 5"/>
            <p:cNvSpPr>
              <a:spLocks/>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b="1" dirty="0">
                <a:ea typeface="微软雅黑" pitchFamily="34" charset="-122"/>
              </a:endParaRPr>
            </a:p>
          </p:txBody>
        </p:sp>
        <p:pic>
          <p:nvPicPr>
            <p:cNvPr id="9" name="图片 8" descr="u=714968970,2342735455&amp;fm=27&amp;gp=0.jpg"/>
            <p:cNvPicPr/>
            <p:nvPr/>
          </p:nvPicPr>
          <p:blipFill>
            <a:blip r:embed="rId2"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10" name="TextBox 6"/>
            <p:cNvSpPr txBox="1">
              <a:spLocks noChangeArrowheads="1"/>
            </p:cNvSpPr>
            <p:nvPr/>
          </p:nvSpPr>
          <p:spPr bwMode="auto">
            <a:xfrm>
              <a:off x="1151271" y="4640868"/>
              <a:ext cx="432048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4.3 </a:t>
              </a:r>
              <a:r>
                <a:rPr lang="zh-CN" altLang="en-US" sz="3600" b="1" dirty="0">
                  <a:latin typeface="Times New Roman" pitchFamily="18" charset="0"/>
                  <a:ea typeface="黑体" pitchFamily="49" charset="-122"/>
                </a:rPr>
                <a:t>正则表达式 </a:t>
              </a:r>
            </a:p>
          </p:txBody>
        </p:sp>
      </p:grpSp>
    </p:spTree>
    <p:extLst>
      <p:ext uri="{BB962C8B-B14F-4D97-AF65-F5344CB8AC3E}">
        <p14:creationId xmlns:p14="http://schemas.microsoft.com/office/powerpoint/2010/main" val="3192035315"/>
      </p:ext>
    </p:extLst>
  </p:cSld>
  <p:clrMapOvr>
    <a:masterClrMapping/>
  </p:clrMapOvr>
  <p:transition spd="slow" advClick="0">
    <p:pull dir="d"/>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Content Placeholder 2"/>
          <p:cNvSpPr>
            <a:spLocks noGrp="1"/>
          </p:cNvSpPr>
          <p:nvPr>
            <p:ph idx="1"/>
          </p:nvPr>
        </p:nvSpPr>
        <p:spPr>
          <a:xfrm>
            <a:off x="706002" y="1575956"/>
            <a:ext cx="8229600" cy="4678451"/>
          </a:xfrm>
        </p:spPr>
        <p:txBody>
          <a:bodyPr anchor="t"/>
          <a:lstStyle/>
          <a:p>
            <a:pPr marL="0" indent="0">
              <a:buNone/>
            </a:pPr>
            <a:r>
              <a:rPr lang="en-US" altLang="en-US" sz="1400" dirty="0">
                <a:latin typeface="Consolas" panose="020B0609020204030204" charset="0"/>
              </a:rPr>
              <a:t>&gt;&gt;&gt; </a:t>
            </a:r>
            <a:r>
              <a:rPr lang="en-US" altLang="en-US" sz="1400" dirty="0" err="1">
                <a:latin typeface="Consolas" panose="020B0609020204030204" charset="0"/>
              </a:rPr>
              <a:t>re.findall</a:t>
            </a:r>
            <a:r>
              <a:rPr lang="en-US" altLang="en-US" sz="1400" dirty="0">
                <a:latin typeface="Consolas" panose="020B0609020204030204" charset="0"/>
              </a:rPr>
              <a:t>('\d+\.\d+\.\d+', 'Python 2.7.13')</a:t>
            </a:r>
          </a:p>
          <a:p>
            <a:pPr marL="0" indent="0">
              <a:buNone/>
            </a:pPr>
            <a:r>
              <a:rPr lang="en-US" altLang="en-US" sz="1400" dirty="0">
                <a:latin typeface="Consolas" panose="020B0609020204030204" charset="0"/>
              </a:rPr>
              <a:t>                                   #</a:t>
            </a:r>
            <a:r>
              <a:rPr lang="en-US" altLang="en-US" sz="1400" dirty="0" err="1">
                <a:latin typeface="Consolas" panose="020B0609020204030204" charset="0"/>
              </a:rPr>
              <a:t>查找并返回x.x.x形式的数字</a:t>
            </a:r>
            <a:endParaRPr lang="en-US" altLang="en-US" sz="1400" dirty="0">
              <a:latin typeface="Consolas" panose="020B0609020204030204" charset="0"/>
            </a:endParaRPr>
          </a:p>
          <a:p>
            <a:pPr marL="0" indent="0">
              <a:buNone/>
            </a:pPr>
            <a:r>
              <a:rPr lang="en-US" altLang="en-US" sz="1400" dirty="0">
                <a:solidFill>
                  <a:srgbClr val="0000FF"/>
                </a:solidFill>
                <a:latin typeface="Consolas" panose="020B0609020204030204" charset="0"/>
              </a:rPr>
              <a:t>['2.7.13']</a:t>
            </a:r>
          </a:p>
          <a:p>
            <a:pPr marL="0" indent="0">
              <a:buNone/>
            </a:pPr>
            <a:r>
              <a:rPr lang="en-US" altLang="en-US" sz="1400" dirty="0">
                <a:latin typeface="Consolas" panose="020B0609020204030204" charset="0"/>
              </a:rPr>
              <a:t>&gt;&gt;&gt; </a:t>
            </a:r>
            <a:r>
              <a:rPr lang="en-US" altLang="en-US" sz="1400" dirty="0" err="1">
                <a:latin typeface="Consolas" panose="020B0609020204030204" charset="0"/>
              </a:rPr>
              <a:t>re.findall</a:t>
            </a:r>
            <a:r>
              <a:rPr lang="en-US" altLang="en-US" sz="1400" dirty="0">
                <a:latin typeface="Consolas" panose="020B0609020204030204" charset="0"/>
              </a:rPr>
              <a:t>('\d+\.\d+\.\d+', 'Python 2.7.13,Python 3.6.0')</a:t>
            </a:r>
          </a:p>
          <a:p>
            <a:pPr marL="0" indent="0">
              <a:buNone/>
            </a:pPr>
            <a:r>
              <a:rPr lang="en-US" altLang="en-US" sz="1400" dirty="0">
                <a:solidFill>
                  <a:srgbClr val="0000FF"/>
                </a:solidFill>
                <a:latin typeface="Consolas" panose="020B0609020204030204" charset="0"/>
              </a:rPr>
              <a:t>['2.7.13', '3.6.0']</a:t>
            </a:r>
          </a:p>
          <a:p>
            <a:pPr marL="0" indent="0">
              <a:buNone/>
            </a:pPr>
            <a:r>
              <a:rPr lang="en-US" altLang="en-US" sz="1400" dirty="0">
                <a:latin typeface="Consolas" panose="020B0609020204030204" charset="0"/>
              </a:rPr>
              <a:t>&gt;&gt;&gt; s = '&lt;html&gt;&lt;head&gt;This is head.&lt;/head&gt;&lt;body&gt;This is body.&lt;/body&gt;&lt;/html&gt;'</a:t>
            </a:r>
          </a:p>
          <a:p>
            <a:pPr marL="0" indent="0">
              <a:buNone/>
            </a:pPr>
            <a:r>
              <a:rPr lang="en-US" altLang="en-US" sz="1400" dirty="0">
                <a:latin typeface="Consolas" panose="020B0609020204030204" charset="0"/>
              </a:rPr>
              <a:t>&gt;&gt;&gt; pattern = r'&lt;html&gt;&lt;head&gt;(.+)&lt;/head&gt;&lt;body&gt;(.+)&lt;/body&gt;&lt;/html&gt;'</a:t>
            </a:r>
          </a:p>
          <a:p>
            <a:pPr marL="0" indent="0">
              <a:buNone/>
            </a:pPr>
            <a:r>
              <a:rPr lang="en-US" altLang="en-US" sz="1400" dirty="0">
                <a:latin typeface="Consolas" panose="020B0609020204030204" charset="0"/>
              </a:rPr>
              <a:t>&gt;&gt;&gt; result = </a:t>
            </a:r>
            <a:r>
              <a:rPr lang="en-US" altLang="en-US" sz="1400" dirty="0" err="1">
                <a:latin typeface="Consolas" panose="020B0609020204030204" charset="0"/>
              </a:rPr>
              <a:t>re.search</a:t>
            </a:r>
            <a:r>
              <a:rPr lang="en-US" altLang="en-US" sz="1400" dirty="0">
                <a:latin typeface="Consolas" panose="020B0609020204030204" charset="0"/>
              </a:rPr>
              <a:t>(pattern, s)</a:t>
            </a:r>
          </a:p>
          <a:p>
            <a:pPr marL="0" indent="0">
              <a:buNone/>
            </a:pPr>
            <a:r>
              <a:rPr lang="en-US" altLang="en-US" sz="1400" dirty="0">
                <a:latin typeface="Consolas" panose="020B0609020204030204" charset="0"/>
              </a:rPr>
              <a:t>&gt;&gt;&gt; </a:t>
            </a:r>
            <a:r>
              <a:rPr lang="en-US" altLang="en-US" sz="1400" dirty="0" err="1">
                <a:latin typeface="Consolas" panose="020B0609020204030204" charset="0"/>
              </a:rPr>
              <a:t>result.group</a:t>
            </a:r>
            <a:r>
              <a:rPr lang="en-US" altLang="en-US" sz="1400" dirty="0">
                <a:latin typeface="Consolas" panose="020B0609020204030204" charset="0"/>
              </a:rPr>
              <a:t>(1)                 #</a:t>
            </a:r>
            <a:r>
              <a:rPr lang="en-US" altLang="en-US" sz="1400" dirty="0" err="1">
                <a:latin typeface="Consolas" panose="020B0609020204030204" charset="0"/>
              </a:rPr>
              <a:t>第一个子模式</a:t>
            </a:r>
            <a:endParaRPr lang="en-US" altLang="en-US" sz="1400" dirty="0">
              <a:latin typeface="Consolas" panose="020B0609020204030204" charset="0"/>
            </a:endParaRPr>
          </a:p>
          <a:p>
            <a:pPr marL="0" indent="0">
              <a:buNone/>
            </a:pPr>
            <a:r>
              <a:rPr lang="en-US" altLang="en-US" sz="1400" dirty="0">
                <a:solidFill>
                  <a:srgbClr val="0000FF"/>
                </a:solidFill>
                <a:latin typeface="Consolas" panose="020B0609020204030204" charset="0"/>
              </a:rPr>
              <a:t>'This is head.'</a:t>
            </a:r>
          </a:p>
          <a:p>
            <a:pPr marL="0" indent="0">
              <a:buNone/>
            </a:pPr>
            <a:r>
              <a:rPr lang="en-US" altLang="en-US" sz="1400" dirty="0">
                <a:latin typeface="Consolas" panose="020B0609020204030204" charset="0"/>
              </a:rPr>
              <a:t>&gt;&gt;&gt; </a:t>
            </a:r>
            <a:r>
              <a:rPr lang="en-US" altLang="en-US" sz="1400" dirty="0" err="1">
                <a:latin typeface="Consolas" panose="020B0609020204030204" charset="0"/>
              </a:rPr>
              <a:t>result.group</a:t>
            </a:r>
            <a:r>
              <a:rPr lang="en-US" altLang="en-US" sz="1400" dirty="0">
                <a:latin typeface="Consolas" panose="020B0609020204030204" charset="0"/>
              </a:rPr>
              <a:t>(2)                 #</a:t>
            </a:r>
            <a:r>
              <a:rPr lang="en-US" altLang="en-US" sz="1400" dirty="0" err="1">
                <a:latin typeface="Consolas" panose="020B0609020204030204" charset="0"/>
              </a:rPr>
              <a:t>第二个子模式</a:t>
            </a:r>
            <a:endParaRPr lang="en-US" altLang="en-US" sz="1400" dirty="0">
              <a:latin typeface="Consolas" panose="020B0609020204030204" charset="0"/>
            </a:endParaRPr>
          </a:p>
          <a:p>
            <a:pPr marL="0" indent="0">
              <a:buNone/>
            </a:pPr>
            <a:r>
              <a:rPr lang="en-US" altLang="en-US" sz="1600" dirty="0">
                <a:solidFill>
                  <a:srgbClr val="0000FF"/>
                </a:solidFill>
                <a:latin typeface="Consolas" panose="020B0609020204030204" charset="0"/>
              </a:rPr>
              <a:t>'This is body.'</a:t>
            </a:r>
          </a:p>
        </p:txBody>
      </p:sp>
      <p:sp>
        <p:nvSpPr>
          <p:cNvPr id="122883" name="Slide Number Placeholder 1"/>
          <p:cNvSpPr>
            <a:spLocks noGrp="1"/>
          </p:cNvSpPr>
          <p:nvPr>
            <p:ph type="sldNum" sz="quarter" idx="4294967295"/>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r"/>
            <a:fld id="{9A0DB2DC-4C9A-4742-B13C-FB6460FD3503}" type="slidenum">
              <a:rPr lang="zh-CN" altLang="en-US" sz="1050" dirty="0"/>
              <a:pPr algn="r"/>
              <a:t>65</a:t>
            </a:fld>
            <a:endParaRPr lang="zh-CN" altLang="en-US" sz="1050" dirty="0"/>
          </a:p>
        </p:txBody>
      </p:sp>
      <p:sp>
        <p:nvSpPr>
          <p:cNvPr id="6" name="文本框 5"/>
          <p:cNvSpPr txBox="1"/>
          <p:nvPr/>
        </p:nvSpPr>
        <p:spPr>
          <a:xfrm>
            <a:off x="323528" y="908720"/>
            <a:ext cx="5652628" cy="523220"/>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800" b="1" dirty="0">
                <a:latin typeface="Times New Roman" panose="02020603050405020304" pitchFamily="18" charset="0"/>
                <a:ea typeface="仿宋" panose="02010609060101010101" pitchFamily="49" charset="-122"/>
              </a:rPr>
              <a:t>4.3.2 re</a:t>
            </a:r>
            <a:r>
              <a:rPr lang="zh-CN" altLang="en-US" sz="2800" b="1" dirty="0">
                <a:latin typeface="Times New Roman" panose="02020603050405020304" pitchFamily="18" charset="0"/>
                <a:ea typeface="仿宋" panose="02010609060101010101" pitchFamily="49" charset="-122"/>
              </a:rPr>
              <a:t>模块的主要方法与使用</a:t>
            </a:r>
            <a:endParaRPr lang="en-US" altLang="zh-CN" sz="2800" b="1" dirty="0">
              <a:ea typeface="仿宋" panose="02010609060101010101" pitchFamily="49" charset="-122"/>
            </a:endParaRPr>
          </a:p>
        </p:txBody>
      </p:sp>
      <p:grpSp>
        <p:nvGrpSpPr>
          <p:cNvPr id="7" name="组合 109"/>
          <p:cNvGrpSpPr/>
          <p:nvPr/>
        </p:nvGrpSpPr>
        <p:grpSpPr>
          <a:xfrm>
            <a:off x="489223" y="78400"/>
            <a:ext cx="4514825" cy="686304"/>
            <a:chOff x="956926" y="4600871"/>
            <a:chExt cx="4514825" cy="686304"/>
          </a:xfrm>
        </p:grpSpPr>
        <p:sp>
          <p:nvSpPr>
            <p:cNvPr id="8" name="Freeform 5"/>
            <p:cNvSpPr>
              <a:spLocks/>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b="1" dirty="0">
                <a:ea typeface="微软雅黑" pitchFamily="34" charset="-122"/>
              </a:endParaRPr>
            </a:p>
          </p:txBody>
        </p:sp>
        <p:pic>
          <p:nvPicPr>
            <p:cNvPr id="9" name="图片 8" descr="u=714968970,2342735455&amp;fm=27&amp;gp=0.jpg"/>
            <p:cNvPicPr/>
            <p:nvPr/>
          </p:nvPicPr>
          <p:blipFill>
            <a:blip r:embed="rId2"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10" name="TextBox 6"/>
            <p:cNvSpPr txBox="1">
              <a:spLocks noChangeArrowheads="1"/>
            </p:cNvSpPr>
            <p:nvPr/>
          </p:nvSpPr>
          <p:spPr bwMode="auto">
            <a:xfrm>
              <a:off x="1151271" y="4640868"/>
              <a:ext cx="432048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4.3 </a:t>
              </a:r>
              <a:r>
                <a:rPr lang="zh-CN" altLang="en-US" sz="3600" b="1" dirty="0">
                  <a:latin typeface="Times New Roman" pitchFamily="18" charset="0"/>
                  <a:ea typeface="黑体" pitchFamily="49" charset="-122"/>
                </a:rPr>
                <a:t>正则表达式 </a:t>
              </a:r>
            </a:p>
          </p:txBody>
        </p:sp>
      </p:grpSp>
    </p:spTree>
    <p:extLst>
      <p:ext uri="{BB962C8B-B14F-4D97-AF65-F5344CB8AC3E}">
        <p14:creationId xmlns:p14="http://schemas.microsoft.com/office/powerpoint/2010/main" val="3937360398"/>
      </p:ext>
    </p:extLst>
  </p:cSld>
  <p:clrMapOvr>
    <a:masterClrMapping/>
  </p:clrMapOvr>
  <p:transition spd="slow" advClick="0">
    <p:pull dir="d"/>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8959" y="1602646"/>
            <a:ext cx="8058150" cy="3395345"/>
          </a:xfrm>
        </p:spPr>
        <p:txBody>
          <a:bodyPr/>
          <a:lstStyle/>
          <a:p>
            <a:pPr>
              <a:spcBef>
                <a:spcPts val="600"/>
              </a:spcBef>
              <a:buClr>
                <a:srgbClr val="FF0000"/>
              </a:buClr>
              <a:buFont typeface="Wingdings" panose="05000000000000000000" pitchFamily="2" charset="2"/>
              <a:buChar char="ü"/>
            </a:pPr>
            <a:r>
              <a:rPr lang="zh-CN" altLang="en-US" sz="2000" b="1" noProof="1"/>
              <a:t>应用：</a:t>
            </a:r>
            <a:r>
              <a:rPr lang="zh-CN" altLang="en-US" sz="2000" noProof="1"/>
              <a:t>将一句话的单词进行倒置，标点不倒置。比如 I like </a:t>
            </a:r>
            <a:r>
              <a:rPr lang="en-US" altLang="zh-CN" sz="2000" noProof="1"/>
              <a:t>python</a:t>
            </a:r>
            <a:r>
              <a:rPr lang="zh-CN" altLang="en-US" sz="2000" noProof="1"/>
              <a:t>. 经过函数后变为：</a:t>
            </a:r>
            <a:r>
              <a:rPr lang="en-US" altLang="zh-CN" sz="2000" noProof="1"/>
              <a:t>python</a:t>
            </a:r>
            <a:r>
              <a:rPr lang="zh-CN" altLang="en-US" sz="2000" noProof="1"/>
              <a:t>. like I</a:t>
            </a:r>
            <a:endParaRPr lang="en-US" altLang="zh-CN" sz="2000" noProof="1"/>
          </a:p>
          <a:p>
            <a:pPr>
              <a:spcBef>
                <a:spcPts val="600"/>
              </a:spcBef>
              <a:buClr>
                <a:srgbClr val="FF0000"/>
              </a:buClr>
              <a:buFont typeface="Wingdings" panose="05000000000000000000" pitchFamily="2" charset="2"/>
              <a:buChar char="ü"/>
            </a:pPr>
            <a:endParaRPr lang="zh-CN" altLang="en-US" sz="2000" noProof="1"/>
          </a:p>
          <a:p>
            <a:pPr marL="0" indent="0">
              <a:spcBef>
                <a:spcPts val="0"/>
              </a:spcBef>
              <a:buNone/>
            </a:pPr>
            <a:r>
              <a:rPr lang="zh-CN" altLang="en-US" sz="1350" noProof="1">
                <a:latin typeface="Consolas" panose="020B0609020204030204" charset="0"/>
              </a:rPr>
              <a:t>    </a:t>
            </a:r>
            <a:r>
              <a:rPr lang="zh-CN" altLang="en-US" sz="1350" noProof="1">
                <a:solidFill>
                  <a:srgbClr val="0000FF"/>
                </a:solidFill>
                <a:latin typeface="Consolas" panose="020B0609020204030204" charset="0"/>
              </a:rPr>
              <a:t>import</a:t>
            </a:r>
            <a:r>
              <a:rPr lang="zh-CN" altLang="en-US" sz="1350" noProof="1">
                <a:latin typeface="Consolas" panose="020B0609020204030204" charset="0"/>
              </a:rPr>
              <a:t> re</a:t>
            </a:r>
            <a:endParaRPr lang="en-US" altLang="zh-CN" sz="1350" noProof="1">
              <a:latin typeface="Consolas" panose="020B0609020204030204" charset="0"/>
            </a:endParaRPr>
          </a:p>
          <a:p>
            <a:pPr marL="0" indent="0">
              <a:spcBef>
                <a:spcPts val="0"/>
              </a:spcBef>
              <a:buNone/>
            </a:pPr>
            <a:r>
              <a:rPr lang="en-US" altLang="zh-CN" sz="1350" noProof="1">
                <a:latin typeface="Consolas" panose="020B0609020204030204" charset="0"/>
              </a:rPr>
              <a:t>    s = “I like Python”</a:t>
            </a:r>
            <a:endParaRPr lang="zh-CN" altLang="en-US" sz="1350" noProof="1">
              <a:latin typeface="Consolas" panose="020B0609020204030204" charset="0"/>
            </a:endParaRPr>
          </a:p>
          <a:p>
            <a:pPr marL="0" indent="0">
              <a:spcBef>
                <a:spcPts val="0"/>
              </a:spcBef>
              <a:buNone/>
            </a:pPr>
            <a:r>
              <a:rPr lang="zh-CN" altLang="en-US" sz="1350" noProof="1">
                <a:latin typeface="Consolas" panose="020B0609020204030204" charset="0"/>
              </a:rPr>
              <a:t>    t = </a:t>
            </a:r>
            <a:r>
              <a:rPr lang="zh-CN" altLang="en-US" sz="1350" noProof="1">
                <a:solidFill>
                  <a:srgbClr val="0000FF"/>
                </a:solidFill>
                <a:latin typeface="Consolas" panose="020B0609020204030204" charset="0"/>
              </a:rPr>
              <a:t>re.split</a:t>
            </a:r>
            <a:r>
              <a:rPr lang="zh-CN" altLang="en-US" sz="1350" noProof="1">
                <a:latin typeface="Consolas" panose="020B0609020204030204" charset="0"/>
              </a:rPr>
              <a:t>(('\s+', </a:t>
            </a:r>
            <a:r>
              <a:rPr lang="zh-CN" altLang="en-US" sz="1350" noProof="1" smtClean="0">
                <a:latin typeface="Consolas" panose="020B0609020204030204" charset="0"/>
              </a:rPr>
              <a:t>s</a:t>
            </a:r>
            <a:r>
              <a:rPr lang="zh-CN" altLang="en-US" sz="1350" noProof="1">
                <a:latin typeface="Consolas" panose="020B0609020204030204" charset="0"/>
              </a:rPr>
              <a:t>.strip()) </a:t>
            </a:r>
            <a:r>
              <a:rPr lang="en-US" altLang="zh-CN" sz="1350" noProof="1">
                <a:latin typeface="Consolas" panose="020B0609020204030204" charset="0"/>
              </a:rPr>
              <a:t>#</a:t>
            </a:r>
            <a:r>
              <a:rPr lang="zh-CN" altLang="en-US" sz="1350" noProof="1">
                <a:latin typeface="Consolas" panose="020B0609020204030204" charset="0"/>
              </a:rPr>
              <a:t> '''考虑开头或结束有空格的情况'''</a:t>
            </a:r>
          </a:p>
          <a:p>
            <a:pPr marL="0" indent="0">
              <a:spcBef>
                <a:spcPts val="0"/>
              </a:spcBef>
              <a:buNone/>
            </a:pPr>
            <a:r>
              <a:rPr lang="zh-CN" altLang="en-US" sz="1350" noProof="1">
                <a:latin typeface="Consolas" panose="020B0609020204030204" charset="0"/>
              </a:rPr>
              <a:t>    t.reverse()</a:t>
            </a:r>
          </a:p>
          <a:p>
            <a:pPr marL="0" indent="0">
              <a:spcBef>
                <a:spcPts val="0"/>
              </a:spcBef>
              <a:buNone/>
            </a:pPr>
            <a:r>
              <a:rPr lang="zh-CN" altLang="en-US" sz="1350" noProof="1">
                <a:latin typeface="Consolas" panose="020B0609020204030204" charset="0"/>
              </a:rPr>
              <a:t>    </a:t>
            </a:r>
            <a:r>
              <a:rPr lang="en-US" altLang="zh-CN" sz="1350" noProof="1">
                <a:latin typeface="Consolas" panose="020B0609020204030204" charset="0"/>
              </a:rPr>
              <a:t>print(</a:t>
            </a:r>
            <a:r>
              <a:rPr lang="zh-CN" altLang="en-US" sz="1350" noProof="1">
                <a:latin typeface="Consolas" panose="020B0609020204030204" charset="0"/>
              </a:rPr>
              <a:t>' '.join(t)</a:t>
            </a:r>
            <a:r>
              <a:rPr lang="en-US" altLang="zh-CN" sz="1350" noProof="1">
                <a:latin typeface="Consolas" panose="020B0609020204030204" charset="0"/>
              </a:rPr>
              <a:t>)</a:t>
            </a:r>
            <a:endParaRPr lang="zh-CN" altLang="en-US" sz="1350" noProof="1">
              <a:latin typeface="Consolas" panose="020B0609020204030204" charset="0"/>
            </a:endParaRPr>
          </a:p>
          <a:p>
            <a:pPr marL="0" indent="0">
              <a:spcBef>
                <a:spcPts val="0"/>
              </a:spcBef>
              <a:buNone/>
            </a:pPr>
            <a:endParaRPr lang="zh-CN" altLang="en-US" sz="1350" noProof="1">
              <a:latin typeface="Consolas" panose="020B0609020204030204" charset="0"/>
            </a:endParaRPr>
          </a:p>
          <a:p>
            <a:pPr marL="0" indent="0">
              <a:spcBef>
                <a:spcPts val="0"/>
              </a:spcBef>
              <a:buNone/>
            </a:pPr>
            <a:r>
              <a:rPr lang="zh-CN" altLang="en-US" sz="1350" noProof="1">
                <a:latin typeface="Consolas" panose="020B0609020204030204" charset="0"/>
              </a:rPr>
              <a:t>    </a:t>
            </a:r>
            <a:r>
              <a:rPr lang="zh-CN" altLang="en-US" sz="1350" noProof="1">
                <a:solidFill>
                  <a:srgbClr val="0000FF"/>
                </a:solidFill>
                <a:latin typeface="Consolas" panose="020B0609020204030204" charset="0"/>
              </a:rPr>
              <a:t>import</a:t>
            </a:r>
            <a:r>
              <a:rPr lang="zh-CN" altLang="en-US" sz="1350" noProof="1">
                <a:latin typeface="Consolas" panose="020B0609020204030204" charset="0"/>
              </a:rPr>
              <a:t> re</a:t>
            </a:r>
            <a:endParaRPr lang="en-US" altLang="zh-CN" sz="1350" noProof="1">
              <a:latin typeface="Consolas" panose="020B0609020204030204" charset="0"/>
            </a:endParaRPr>
          </a:p>
          <a:p>
            <a:pPr marL="0" indent="0">
              <a:spcBef>
                <a:spcPts val="0"/>
              </a:spcBef>
              <a:buNone/>
            </a:pPr>
            <a:r>
              <a:rPr lang="en-US" altLang="zh-CN" sz="1350" noProof="1">
                <a:latin typeface="Consolas" panose="020B0609020204030204" charset="0"/>
              </a:rPr>
              <a:t>    s = “I like Python”</a:t>
            </a:r>
            <a:endParaRPr lang="zh-CN" altLang="en-US" sz="1350" noProof="1">
              <a:latin typeface="Consolas" panose="020B0609020204030204" charset="0"/>
            </a:endParaRPr>
          </a:p>
          <a:p>
            <a:pPr marL="0" indent="0">
              <a:spcBef>
                <a:spcPts val="0"/>
              </a:spcBef>
              <a:buNone/>
            </a:pPr>
            <a:r>
              <a:rPr lang="zh-CN" altLang="en-US" sz="1350" noProof="1">
                <a:latin typeface="Consolas" panose="020B0609020204030204" charset="0"/>
              </a:rPr>
              <a:t>    t = </a:t>
            </a:r>
            <a:r>
              <a:rPr lang="zh-CN" altLang="en-US" sz="1350" noProof="1">
                <a:solidFill>
                  <a:srgbClr val="0000FF"/>
                </a:solidFill>
                <a:latin typeface="Consolas" panose="020B0609020204030204" charset="0"/>
              </a:rPr>
              <a:t>re.split</a:t>
            </a:r>
            <a:r>
              <a:rPr lang="zh-CN" altLang="en-US" sz="1350" noProof="1">
                <a:latin typeface="Consolas" panose="020B0609020204030204" charset="0"/>
              </a:rPr>
              <a:t>('\s+', s.strip())</a:t>
            </a:r>
          </a:p>
          <a:p>
            <a:pPr marL="0" indent="0">
              <a:spcBef>
                <a:spcPts val="0"/>
              </a:spcBef>
              <a:buNone/>
            </a:pPr>
            <a:r>
              <a:rPr lang="zh-CN" altLang="en-US" sz="1350" noProof="1">
                <a:latin typeface="Consolas" panose="020B0609020204030204" charset="0"/>
              </a:rPr>
              <a:t>    </a:t>
            </a:r>
            <a:r>
              <a:rPr lang="en-US" altLang="zh-CN" sz="1350" noProof="1">
                <a:latin typeface="Consolas" panose="020B0609020204030204" charset="0"/>
              </a:rPr>
              <a:t>print(</a:t>
            </a:r>
            <a:r>
              <a:rPr lang="zh-CN" altLang="en-US" sz="1350" noProof="1">
                <a:latin typeface="Consolas" panose="020B0609020204030204" charset="0"/>
              </a:rPr>
              <a:t>' '.join(reversed(t))</a:t>
            </a:r>
            <a:r>
              <a:rPr lang="en-US" altLang="zh-CN" sz="1350" noProof="1">
                <a:latin typeface="Consolas" panose="020B0609020204030204" charset="0"/>
              </a:rPr>
              <a:t>)</a:t>
            </a:r>
            <a:endParaRPr lang="zh-CN" altLang="en-US" sz="1350" noProof="1">
              <a:latin typeface="Consolas" panose="020B0609020204030204" charset="0"/>
            </a:endParaRPr>
          </a:p>
        </p:txBody>
      </p:sp>
      <p:sp>
        <p:nvSpPr>
          <p:cNvPr id="123907" name="Slide Number Placeholder 1"/>
          <p:cNvSpPr>
            <a:spLocks noGrp="1"/>
          </p:cNvSpPr>
          <p:nvPr>
            <p:ph type="sldNum" sz="quarter" idx="4294967295"/>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r"/>
            <a:fld id="{9A0DB2DC-4C9A-4742-B13C-FB6460FD3503}" type="slidenum">
              <a:rPr lang="zh-CN" altLang="en-US" sz="1050" dirty="0"/>
              <a:pPr algn="r"/>
              <a:t>66</a:t>
            </a:fld>
            <a:endParaRPr lang="zh-CN" altLang="en-US" sz="1050" dirty="0"/>
          </a:p>
        </p:txBody>
      </p:sp>
      <p:sp>
        <p:nvSpPr>
          <p:cNvPr id="6" name="文本框 5"/>
          <p:cNvSpPr txBox="1"/>
          <p:nvPr/>
        </p:nvSpPr>
        <p:spPr>
          <a:xfrm>
            <a:off x="323528" y="908720"/>
            <a:ext cx="5652628" cy="523220"/>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800" b="1" dirty="0">
                <a:latin typeface="Times New Roman" panose="02020603050405020304" pitchFamily="18" charset="0"/>
                <a:ea typeface="仿宋" panose="02010609060101010101" pitchFamily="49" charset="-122"/>
              </a:rPr>
              <a:t>4.3.2 re</a:t>
            </a:r>
            <a:r>
              <a:rPr lang="zh-CN" altLang="en-US" sz="2800" b="1" dirty="0">
                <a:latin typeface="Times New Roman" panose="02020603050405020304" pitchFamily="18" charset="0"/>
                <a:ea typeface="仿宋" panose="02010609060101010101" pitchFamily="49" charset="-122"/>
              </a:rPr>
              <a:t>模块的主要方法与使用</a:t>
            </a:r>
            <a:endParaRPr lang="en-US" altLang="zh-CN" sz="2800" b="1" dirty="0">
              <a:ea typeface="仿宋" panose="02010609060101010101" pitchFamily="49" charset="-122"/>
            </a:endParaRPr>
          </a:p>
        </p:txBody>
      </p:sp>
      <p:grpSp>
        <p:nvGrpSpPr>
          <p:cNvPr id="7" name="组合 109"/>
          <p:cNvGrpSpPr/>
          <p:nvPr/>
        </p:nvGrpSpPr>
        <p:grpSpPr>
          <a:xfrm>
            <a:off x="489223" y="78400"/>
            <a:ext cx="4514825" cy="686304"/>
            <a:chOff x="956926" y="4600871"/>
            <a:chExt cx="4514825" cy="686304"/>
          </a:xfrm>
        </p:grpSpPr>
        <p:sp>
          <p:nvSpPr>
            <p:cNvPr id="8" name="Freeform 5"/>
            <p:cNvSpPr>
              <a:spLocks/>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b="1" dirty="0">
                <a:ea typeface="微软雅黑" pitchFamily="34" charset="-122"/>
              </a:endParaRPr>
            </a:p>
          </p:txBody>
        </p:sp>
        <p:pic>
          <p:nvPicPr>
            <p:cNvPr id="9" name="图片 8" descr="u=714968970,2342735455&amp;fm=27&amp;gp=0.jpg"/>
            <p:cNvPicPr/>
            <p:nvPr/>
          </p:nvPicPr>
          <p:blipFill>
            <a:blip r:embed="rId2"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10" name="TextBox 6"/>
            <p:cNvSpPr txBox="1">
              <a:spLocks noChangeArrowheads="1"/>
            </p:cNvSpPr>
            <p:nvPr/>
          </p:nvSpPr>
          <p:spPr bwMode="auto">
            <a:xfrm>
              <a:off x="1151271" y="4640868"/>
              <a:ext cx="432048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4.3 </a:t>
              </a:r>
              <a:r>
                <a:rPr lang="zh-CN" altLang="en-US" sz="3600" b="1" dirty="0">
                  <a:latin typeface="Times New Roman" pitchFamily="18" charset="0"/>
                  <a:ea typeface="黑体" pitchFamily="49" charset="-122"/>
                </a:rPr>
                <a:t>正则表达式 </a:t>
              </a:r>
            </a:p>
          </p:txBody>
        </p:sp>
      </p:grpSp>
    </p:spTree>
    <p:extLst>
      <p:ext uri="{BB962C8B-B14F-4D97-AF65-F5344CB8AC3E}">
        <p14:creationId xmlns:p14="http://schemas.microsoft.com/office/powerpoint/2010/main" val="2982527017"/>
      </p:ext>
    </p:extLst>
  </p:cSld>
  <p:clrMapOvr>
    <a:masterClrMapping/>
  </p:clrMapOvr>
  <p:transition spd="slow" advClick="0">
    <p:pull dir="d"/>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fontAlgn="base">
              <a:buClr>
                <a:srgbClr val="FF0000"/>
              </a:buClr>
              <a:buFont typeface="Wingdings" panose="05000000000000000000" pitchFamily="2" charset="2"/>
              <a:buChar char="ü"/>
            </a:pPr>
            <a:r>
              <a:rPr lang="zh-CN" altLang="en-US" sz="2400" b="1" noProof="1"/>
              <a:t>应用：</a:t>
            </a:r>
            <a:r>
              <a:rPr lang="zh-CN" altLang="en-US" sz="2400" noProof="1"/>
              <a:t>查找字符串中最长的数字子串</a:t>
            </a:r>
            <a:endParaRPr lang="en-US" altLang="zh-CN" sz="2400" noProof="1"/>
          </a:p>
          <a:p>
            <a:pPr marL="0" indent="0">
              <a:spcBef>
                <a:spcPts val="0"/>
              </a:spcBef>
              <a:buNone/>
            </a:pPr>
            <a:endParaRPr lang="en-US" altLang="zh-CN" sz="1350" noProof="1">
              <a:latin typeface="Consolas" panose="020B0609020204030204" charset="0"/>
            </a:endParaRPr>
          </a:p>
          <a:p>
            <a:pPr marL="0" indent="0">
              <a:spcBef>
                <a:spcPts val="0"/>
              </a:spcBef>
              <a:buNone/>
            </a:pPr>
            <a:r>
              <a:rPr lang="zh-CN" altLang="en-US" sz="1350" noProof="1">
                <a:latin typeface="Consolas" panose="020B0609020204030204" charset="0"/>
              </a:rPr>
              <a:t>    </a:t>
            </a:r>
          </a:p>
        </p:txBody>
      </p:sp>
      <p:sp>
        <p:nvSpPr>
          <p:cNvPr id="124931" name="Slide Number Placeholder 1"/>
          <p:cNvSpPr>
            <a:spLocks noGrp="1"/>
          </p:cNvSpPr>
          <p:nvPr>
            <p:ph type="sldNum" sz="quarter" idx="4294967295"/>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r"/>
            <a:fld id="{9A0DB2DC-4C9A-4742-B13C-FB6460FD3503}" type="slidenum">
              <a:rPr lang="zh-CN" altLang="en-US" sz="1050" dirty="0"/>
              <a:pPr algn="r"/>
              <a:t>67</a:t>
            </a:fld>
            <a:endParaRPr lang="zh-CN" altLang="en-US" sz="1050" dirty="0"/>
          </a:p>
        </p:txBody>
      </p:sp>
      <p:sp>
        <p:nvSpPr>
          <p:cNvPr id="6" name="文本框 5"/>
          <p:cNvSpPr txBox="1"/>
          <p:nvPr/>
        </p:nvSpPr>
        <p:spPr>
          <a:xfrm>
            <a:off x="323528" y="908720"/>
            <a:ext cx="5652628" cy="523220"/>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800" b="1" dirty="0">
                <a:latin typeface="Times New Roman" panose="02020603050405020304" pitchFamily="18" charset="0"/>
                <a:ea typeface="仿宋" panose="02010609060101010101" pitchFamily="49" charset="-122"/>
              </a:rPr>
              <a:t>4.3.2 re</a:t>
            </a:r>
            <a:r>
              <a:rPr lang="zh-CN" altLang="en-US" sz="2800" b="1" dirty="0">
                <a:latin typeface="Times New Roman" panose="02020603050405020304" pitchFamily="18" charset="0"/>
                <a:ea typeface="仿宋" panose="02010609060101010101" pitchFamily="49" charset="-122"/>
              </a:rPr>
              <a:t>模块的主要方法与使用</a:t>
            </a:r>
            <a:endParaRPr lang="en-US" altLang="zh-CN" sz="2800" b="1" dirty="0">
              <a:ea typeface="仿宋" panose="02010609060101010101" pitchFamily="49" charset="-122"/>
            </a:endParaRPr>
          </a:p>
        </p:txBody>
      </p:sp>
      <p:grpSp>
        <p:nvGrpSpPr>
          <p:cNvPr id="7" name="组合 109"/>
          <p:cNvGrpSpPr/>
          <p:nvPr/>
        </p:nvGrpSpPr>
        <p:grpSpPr>
          <a:xfrm>
            <a:off x="489223" y="78400"/>
            <a:ext cx="4514825" cy="686304"/>
            <a:chOff x="956926" y="4600871"/>
            <a:chExt cx="4514825" cy="686304"/>
          </a:xfrm>
        </p:grpSpPr>
        <p:sp>
          <p:nvSpPr>
            <p:cNvPr id="8" name="Freeform 5"/>
            <p:cNvSpPr>
              <a:spLocks/>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b="1" dirty="0">
                <a:ea typeface="微软雅黑" pitchFamily="34" charset="-122"/>
              </a:endParaRPr>
            </a:p>
          </p:txBody>
        </p:sp>
        <p:pic>
          <p:nvPicPr>
            <p:cNvPr id="9" name="图片 8" descr="u=714968970,2342735455&amp;fm=27&amp;gp=0.jpg"/>
            <p:cNvPicPr/>
            <p:nvPr/>
          </p:nvPicPr>
          <p:blipFill>
            <a:blip r:embed="rId2"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10" name="TextBox 6"/>
            <p:cNvSpPr txBox="1">
              <a:spLocks noChangeArrowheads="1"/>
            </p:cNvSpPr>
            <p:nvPr/>
          </p:nvSpPr>
          <p:spPr bwMode="auto">
            <a:xfrm>
              <a:off x="1151271" y="4640868"/>
              <a:ext cx="432048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4.3 </a:t>
              </a:r>
              <a:r>
                <a:rPr lang="zh-CN" altLang="en-US" sz="3600" b="1" dirty="0">
                  <a:latin typeface="Times New Roman" pitchFamily="18" charset="0"/>
                  <a:ea typeface="黑体" pitchFamily="49" charset="-122"/>
                </a:rPr>
                <a:t>正则表达式 </a:t>
              </a:r>
            </a:p>
          </p:txBody>
        </p:sp>
      </p:grpSp>
      <p:sp>
        <p:nvSpPr>
          <p:cNvPr id="4" name="矩形 3"/>
          <p:cNvSpPr/>
          <p:nvPr/>
        </p:nvSpPr>
        <p:spPr>
          <a:xfrm>
            <a:off x="4572000" y="1974047"/>
            <a:ext cx="4572000" cy="2031325"/>
          </a:xfrm>
          <a:prstGeom prst="rect">
            <a:avLst/>
          </a:prstGeom>
        </p:spPr>
        <p:txBody>
          <a:bodyPr>
            <a:spAutoFit/>
          </a:bodyPr>
          <a:lstStyle/>
          <a:p>
            <a:pPr marL="0" indent="0">
              <a:spcBef>
                <a:spcPts val="0"/>
              </a:spcBef>
              <a:buNone/>
            </a:pPr>
            <a:r>
              <a:rPr lang="zh-CN" altLang="en-US" noProof="1">
                <a:latin typeface="Consolas" panose="020B0609020204030204" charset="0"/>
              </a:rPr>
              <a:t> '''使用非数字作为分隔符'''</a:t>
            </a:r>
          </a:p>
          <a:p>
            <a:pPr marL="0" indent="0">
              <a:spcBef>
                <a:spcPts val="0"/>
              </a:spcBef>
              <a:buNone/>
            </a:pPr>
            <a:r>
              <a:rPr lang="zh-CN" altLang="en-US" noProof="1">
                <a:latin typeface="Consolas" panose="020B0609020204030204" charset="0"/>
              </a:rPr>
              <a:t>    </a:t>
            </a:r>
            <a:r>
              <a:rPr lang="zh-CN" altLang="en-US" noProof="1">
                <a:solidFill>
                  <a:srgbClr val="0000FF"/>
                </a:solidFill>
                <a:latin typeface="Consolas" panose="020B0609020204030204" charset="0"/>
              </a:rPr>
              <a:t>import</a:t>
            </a:r>
            <a:r>
              <a:rPr lang="zh-CN" altLang="en-US" noProof="1">
                <a:latin typeface="Consolas" panose="020B0609020204030204" charset="0"/>
              </a:rPr>
              <a:t> re</a:t>
            </a:r>
            <a:endParaRPr lang="en-US" altLang="zh-CN" noProof="1">
              <a:latin typeface="Consolas" panose="020B0609020204030204" charset="0"/>
            </a:endParaRPr>
          </a:p>
          <a:p>
            <a:pPr marL="0" indent="0">
              <a:spcBef>
                <a:spcPts val="0"/>
              </a:spcBef>
              <a:buNone/>
            </a:pPr>
            <a:r>
              <a:rPr lang="en-US" altLang="zh-CN" noProof="1">
                <a:latin typeface="Consolas" panose="020B0609020204030204" charset="0"/>
              </a:rPr>
              <a:t>    s = input(“str:”)</a:t>
            </a:r>
            <a:endParaRPr lang="zh-CN" altLang="en-US" noProof="1">
              <a:latin typeface="Consolas" panose="020B0609020204030204" charset="0"/>
            </a:endParaRPr>
          </a:p>
          <a:p>
            <a:pPr marL="0" indent="0">
              <a:spcBef>
                <a:spcPts val="0"/>
              </a:spcBef>
              <a:buNone/>
            </a:pPr>
            <a:r>
              <a:rPr lang="zh-CN" altLang="en-US" noProof="1">
                <a:latin typeface="Consolas" panose="020B0609020204030204" charset="0"/>
              </a:rPr>
              <a:t>    </a:t>
            </a:r>
            <a:r>
              <a:rPr lang="zh-CN" altLang="en-US" noProof="1">
                <a:solidFill>
                  <a:srgbClr val="0000FF"/>
                </a:solidFill>
                <a:latin typeface="Consolas" panose="020B0609020204030204" charset="0"/>
              </a:rPr>
              <a:t>t </a:t>
            </a:r>
            <a:r>
              <a:rPr lang="zh-CN" altLang="en-US" noProof="1">
                <a:latin typeface="Consolas" panose="020B0609020204030204" charset="0"/>
              </a:rPr>
              <a:t>= re.split('[^\d]+', s)</a:t>
            </a:r>
          </a:p>
          <a:p>
            <a:pPr marL="0" indent="0">
              <a:spcBef>
                <a:spcPts val="0"/>
              </a:spcBef>
              <a:buNone/>
            </a:pPr>
            <a:r>
              <a:rPr lang="zh-CN" altLang="en-US" noProof="1">
                <a:latin typeface="Consolas" panose="020B0609020204030204" charset="0"/>
              </a:rPr>
              <a:t>    if t:</a:t>
            </a:r>
          </a:p>
          <a:p>
            <a:pPr marL="0" indent="0">
              <a:spcBef>
                <a:spcPts val="0"/>
              </a:spcBef>
              <a:buNone/>
            </a:pPr>
            <a:r>
              <a:rPr lang="zh-CN" altLang="en-US" noProof="1">
                <a:latin typeface="Consolas" panose="020B0609020204030204" charset="0"/>
              </a:rPr>
              <a:t>        </a:t>
            </a:r>
            <a:r>
              <a:rPr lang="en-US" altLang="zh-CN" noProof="1">
                <a:latin typeface="Consolas" panose="020B0609020204030204" charset="0"/>
              </a:rPr>
              <a:t>print(</a:t>
            </a:r>
            <a:r>
              <a:rPr lang="zh-CN" altLang="en-US" noProof="1">
                <a:latin typeface="Consolas" panose="020B0609020204030204" charset="0"/>
              </a:rPr>
              <a:t>max(t, key=len)</a:t>
            </a:r>
            <a:r>
              <a:rPr lang="en-US" altLang="zh-CN" noProof="1">
                <a:latin typeface="Consolas" panose="020B0609020204030204" charset="0"/>
              </a:rPr>
              <a:t>)</a:t>
            </a:r>
            <a:endParaRPr lang="zh-CN" altLang="en-US" noProof="1">
              <a:latin typeface="Consolas" panose="020B0609020204030204" charset="0"/>
            </a:endParaRPr>
          </a:p>
          <a:p>
            <a:pPr marL="0" indent="0">
              <a:spcBef>
                <a:spcPts val="0"/>
              </a:spcBef>
              <a:buNone/>
            </a:pPr>
            <a:r>
              <a:rPr lang="zh-CN" altLang="en-US" noProof="1">
                <a:latin typeface="Consolas" panose="020B0609020204030204" charset="0"/>
              </a:rPr>
              <a:t>    </a:t>
            </a:r>
            <a:r>
              <a:rPr lang="en-US" altLang="zh-CN" noProof="1">
                <a:latin typeface="Consolas" panose="020B0609020204030204" charset="0"/>
              </a:rPr>
              <a:t>print(</a:t>
            </a:r>
            <a:r>
              <a:rPr lang="zh-CN" altLang="en-US" noProof="1">
                <a:latin typeface="Consolas" panose="020B0609020204030204" charset="0"/>
              </a:rPr>
              <a:t>'No '</a:t>
            </a:r>
            <a:r>
              <a:rPr lang="en-US" altLang="zh-CN" noProof="1">
                <a:latin typeface="Consolas" panose="020B0609020204030204" charset="0"/>
              </a:rPr>
              <a:t>)</a:t>
            </a:r>
            <a:endParaRPr lang="zh-CN" altLang="en-US" dirty="0"/>
          </a:p>
        </p:txBody>
      </p:sp>
      <p:sp>
        <p:nvSpPr>
          <p:cNvPr id="5" name="矩形 4"/>
          <p:cNvSpPr/>
          <p:nvPr/>
        </p:nvSpPr>
        <p:spPr>
          <a:xfrm>
            <a:off x="656531" y="2230423"/>
            <a:ext cx="4572000" cy="2031325"/>
          </a:xfrm>
          <a:prstGeom prst="rect">
            <a:avLst/>
          </a:prstGeom>
        </p:spPr>
        <p:txBody>
          <a:bodyPr>
            <a:spAutoFit/>
          </a:bodyPr>
          <a:lstStyle/>
          <a:p>
            <a:pPr marL="0" indent="0">
              <a:spcBef>
                <a:spcPts val="0"/>
              </a:spcBef>
              <a:buNone/>
            </a:pPr>
            <a:r>
              <a:rPr lang="zh-CN" altLang="en-US" noProof="1" smtClean="0">
                <a:solidFill>
                  <a:srgbClr val="0000FF"/>
                </a:solidFill>
                <a:latin typeface="Consolas" panose="020B0609020204030204" charset="0"/>
              </a:rPr>
              <a:t>    import</a:t>
            </a:r>
            <a:r>
              <a:rPr lang="zh-CN" altLang="en-US" noProof="1" smtClean="0">
                <a:latin typeface="Consolas" panose="020B0609020204030204" charset="0"/>
              </a:rPr>
              <a:t> </a:t>
            </a:r>
            <a:r>
              <a:rPr lang="zh-CN" altLang="en-US" noProof="1">
                <a:latin typeface="Consolas" panose="020B0609020204030204" charset="0"/>
              </a:rPr>
              <a:t>re</a:t>
            </a:r>
            <a:endParaRPr lang="en-US" altLang="zh-CN" noProof="1">
              <a:latin typeface="Consolas" panose="020B0609020204030204" charset="0"/>
            </a:endParaRPr>
          </a:p>
          <a:p>
            <a:pPr marL="0" indent="0">
              <a:spcBef>
                <a:spcPts val="0"/>
              </a:spcBef>
              <a:buNone/>
            </a:pPr>
            <a:r>
              <a:rPr lang="en-US" altLang="zh-CN" noProof="1">
                <a:latin typeface="Consolas" panose="020B0609020204030204" charset="0"/>
              </a:rPr>
              <a:t>    s = input(“str:”)</a:t>
            </a:r>
            <a:endParaRPr lang="zh-CN" altLang="en-US" noProof="1">
              <a:latin typeface="Consolas" panose="020B0609020204030204" charset="0"/>
            </a:endParaRPr>
          </a:p>
          <a:p>
            <a:pPr marL="0" indent="0">
              <a:spcBef>
                <a:spcPts val="0"/>
              </a:spcBef>
              <a:buNone/>
            </a:pPr>
            <a:r>
              <a:rPr lang="zh-CN" altLang="en-US" noProof="1">
                <a:latin typeface="Consolas" panose="020B0609020204030204" charset="0"/>
              </a:rPr>
              <a:t>    </a:t>
            </a:r>
            <a:r>
              <a:rPr lang="zh-CN" altLang="en-US" noProof="1">
                <a:solidFill>
                  <a:srgbClr val="0000FF"/>
                </a:solidFill>
                <a:latin typeface="Consolas" panose="020B0609020204030204" charset="0"/>
              </a:rPr>
              <a:t>t</a:t>
            </a:r>
            <a:r>
              <a:rPr lang="zh-CN" altLang="en-US" noProof="1">
                <a:latin typeface="Consolas" panose="020B0609020204030204" charset="0"/>
              </a:rPr>
              <a:t> = re.findall('\d+', s)</a:t>
            </a:r>
          </a:p>
          <a:p>
            <a:pPr marL="0" indent="0">
              <a:spcBef>
                <a:spcPts val="0"/>
              </a:spcBef>
              <a:buNone/>
            </a:pPr>
            <a:r>
              <a:rPr lang="zh-CN" altLang="en-US" noProof="1">
                <a:latin typeface="Consolas" panose="020B0609020204030204" charset="0"/>
              </a:rPr>
              <a:t>    </a:t>
            </a:r>
            <a:r>
              <a:rPr lang="zh-CN" altLang="en-US" noProof="1">
                <a:solidFill>
                  <a:srgbClr val="0000FF"/>
                </a:solidFill>
                <a:latin typeface="Consolas" panose="020B0609020204030204" charset="0"/>
              </a:rPr>
              <a:t>if</a:t>
            </a:r>
            <a:r>
              <a:rPr lang="zh-CN" altLang="en-US" noProof="1">
                <a:latin typeface="Consolas" panose="020B0609020204030204" charset="0"/>
              </a:rPr>
              <a:t> t:</a:t>
            </a:r>
          </a:p>
          <a:p>
            <a:pPr marL="0" indent="0">
              <a:spcBef>
                <a:spcPts val="0"/>
              </a:spcBef>
              <a:buNone/>
            </a:pPr>
            <a:r>
              <a:rPr lang="zh-CN" altLang="en-US" noProof="1">
                <a:latin typeface="Consolas" panose="020B0609020204030204" charset="0"/>
              </a:rPr>
              <a:t>        </a:t>
            </a:r>
            <a:r>
              <a:rPr lang="en-US" altLang="zh-CN" noProof="1">
                <a:latin typeface="Consolas" panose="020B0609020204030204" charset="0"/>
              </a:rPr>
              <a:t>print(</a:t>
            </a:r>
            <a:r>
              <a:rPr lang="zh-CN" altLang="en-US" noProof="1">
                <a:latin typeface="Consolas" panose="020B0609020204030204" charset="0"/>
              </a:rPr>
              <a:t>max(t, key=len)</a:t>
            </a:r>
            <a:r>
              <a:rPr lang="en-US" altLang="zh-CN" noProof="1" smtClean="0">
                <a:latin typeface="Consolas" panose="020B0609020204030204" charset="0"/>
              </a:rPr>
              <a:t>)</a:t>
            </a:r>
          </a:p>
          <a:p>
            <a:pPr marL="0" indent="0">
              <a:spcBef>
                <a:spcPts val="0"/>
              </a:spcBef>
              <a:buNone/>
            </a:pPr>
            <a:r>
              <a:rPr lang="en-US" altLang="zh-CN" noProof="1">
                <a:latin typeface="Consolas" panose="020B0609020204030204" charset="0"/>
              </a:rPr>
              <a:t> </a:t>
            </a:r>
            <a:r>
              <a:rPr lang="en-US" altLang="zh-CN" noProof="1" smtClean="0">
                <a:latin typeface="Consolas" panose="020B0609020204030204" charset="0"/>
              </a:rPr>
              <a:t>   </a:t>
            </a:r>
            <a:r>
              <a:rPr lang="en-US" altLang="zh-CN" noProof="1" smtClean="0">
                <a:solidFill>
                  <a:srgbClr val="0000FF"/>
                </a:solidFill>
                <a:latin typeface="Consolas" panose="020B0609020204030204" charset="0"/>
              </a:rPr>
              <a:t>else</a:t>
            </a:r>
            <a:r>
              <a:rPr lang="en-US" altLang="zh-CN" noProof="1" smtClean="0">
                <a:latin typeface="Consolas" panose="020B0609020204030204" charset="0"/>
              </a:rPr>
              <a:t>:</a:t>
            </a:r>
            <a:endParaRPr lang="zh-CN" altLang="en-US" noProof="1">
              <a:latin typeface="Consolas" panose="020B0609020204030204" charset="0"/>
            </a:endParaRPr>
          </a:p>
          <a:p>
            <a:pPr marL="0" indent="0">
              <a:spcBef>
                <a:spcPts val="0"/>
              </a:spcBef>
              <a:buNone/>
            </a:pPr>
            <a:r>
              <a:rPr lang="zh-CN" altLang="en-US" noProof="1" smtClean="0">
                <a:latin typeface="Consolas" panose="020B0609020204030204" charset="0"/>
              </a:rPr>
              <a:t>        </a:t>
            </a:r>
            <a:r>
              <a:rPr lang="en-US" altLang="zh-CN" noProof="1">
                <a:latin typeface="Consolas" panose="020B0609020204030204" charset="0"/>
              </a:rPr>
              <a:t>print(</a:t>
            </a:r>
            <a:r>
              <a:rPr lang="zh-CN" altLang="en-US" noProof="1">
                <a:latin typeface="Consolas" panose="020B0609020204030204" charset="0"/>
              </a:rPr>
              <a:t>'No '</a:t>
            </a:r>
            <a:r>
              <a:rPr lang="en-US" altLang="zh-CN" noProof="1">
                <a:latin typeface="Consolas" panose="020B0609020204030204" charset="0"/>
              </a:rPr>
              <a:t>)</a:t>
            </a:r>
            <a:endParaRPr lang="zh-CN" altLang="en-US" noProof="1">
              <a:latin typeface="Consolas" panose="020B0609020204030204" charset="0"/>
            </a:endParaRPr>
          </a:p>
        </p:txBody>
      </p:sp>
    </p:spTree>
    <p:extLst>
      <p:ext uri="{BB962C8B-B14F-4D97-AF65-F5344CB8AC3E}">
        <p14:creationId xmlns:p14="http://schemas.microsoft.com/office/powerpoint/2010/main" val="3771679163"/>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文本占位符 59394"/>
          <p:cNvSpPr>
            <a:spLocks noGrp="1"/>
          </p:cNvSpPr>
          <p:nvPr>
            <p:ph idx="1"/>
          </p:nvPr>
        </p:nvSpPr>
        <p:spPr>
          <a:xfrm>
            <a:off x="683568" y="1575956"/>
            <a:ext cx="8229600" cy="4678451"/>
          </a:xfrm>
        </p:spPr>
        <p:txBody>
          <a:bodyPr anchor="t"/>
          <a:lstStyle/>
          <a:p>
            <a:pPr>
              <a:lnSpc>
                <a:spcPct val="130000"/>
              </a:lnSpc>
              <a:spcBef>
                <a:spcPct val="0"/>
              </a:spcBef>
              <a:spcAft>
                <a:spcPts val="600"/>
              </a:spcAft>
              <a:buClr>
                <a:srgbClr val="FF0000"/>
              </a:buClr>
              <a:buSzPct val="70000"/>
              <a:buFont typeface="Wingdings" panose="05000000000000000000" pitchFamily="2" charset="2"/>
              <a:buChar char="n"/>
            </a:pPr>
            <a:r>
              <a:rPr lang="zh-CN" altLang="en-US" sz="1800" dirty="0">
                <a:latin typeface="宋体" panose="02010600030101010101" pitchFamily="2" charset="-122"/>
              </a:rPr>
              <a:t>首先使用re模块的compile()方法将正则表达式编译生成正则表达式对象，然后再使用正则表达式对象提供的方法进行字符串处理。</a:t>
            </a:r>
          </a:p>
          <a:p>
            <a:pPr>
              <a:lnSpc>
                <a:spcPct val="130000"/>
              </a:lnSpc>
              <a:spcBef>
                <a:spcPct val="0"/>
              </a:spcBef>
              <a:spcAft>
                <a:spcPts val="600"/>
              </a:spcAft>
              <a:buClr>
                <a:srgbClr val="FF0000"/>
              </a:buClr>
              <a:buSzPct val="70000"/>
              <a:buFont typeface="Wingdings" panose="05000000000000000000" pitchFamily="2" charset="2"/>
              <a:buChar char="n"/>
            </a:pPr>
            <a:r>
              <a:rPr lang="zh-CN" altLang="en-US" sz="1800" dirty="0">
                <a:latin typeface="宋体" panose="02010600030101010101" pitchFamily="2" charset="-122"/>
              </a:rPr>
              <a:t>使用编译后的正则表达式对象可以</a:t>
            </a:r>
            <a:r>
              <a:rPr lang="zh-CN" altLang="en-US" sz="1800" dirty="0">
                <a:solidFill>
                  <a:srgbClr val="FF0000"/>
                </a:solidFill>
                <a:latin typeface="宋体" panose="02010600030101010101" pitchFamily="2" charset="-122"/>
              </a:rPr>
              <a:t>提高字符串处理速度</a:t>
            </a:r>
            <a:r>
              <a:rPr lang="zh-CN" altLang="en-US" sz="1800" dirty="0">
                <a:latin typeface="宋体" panose="02010600030101010101" pitchFamily="2" charset="-122"/>
              </a:rPr>
              <a:t>，</a:t>
            </a:r>
            <a:r>
              <a:rPr lang="zh-CN" altLang="en-US" sz="1800" dirty="0">
                <a:solidFill>
                  <a:srgbClr val="FF0000"/>
                </a:solidFill>
                <a:latin typeface="宋体" panose="02010600030101010101" pitchFamily="2" charset="-122"/>
              </a:rPr>
              <a:t>也提供了更强大的文本处理功能</a:t>
            </a:r>
            <a:r>
              <a:rPr lang="zh-CN" altLang="en-US" sz="1800" dirty="0">
                <a:latin typeface="宋体" panose="02010600030101010101" pitchFamily="2" charset="-122"/>
              </a:rPr>
              <a:t>。</a:t>
            </a:r>
          </a:p>
          <a:p>
            <a:pPr>
              <a:lnSpc>
                <a:spcPct val="130000"/>
              </a:lnSpc>
              <a:spcBef>
                <a:spcPct val="0"/>
              </a:spcBef>
              <a:spcAft>
                <a:spcPts val="600"/>
              </a:spcAft>
              <a:buClr>
                <a:srgbClr val="FF0000"/>
              </a:buClr>
              <a:buSzPct val="70000"/>
              <a:buFont typeface="Wingdings" panose="05000000000000000000" pitchFamily="2" charset="2"/>
              <a:buChar char="n"/>
            </a:pPr>
            <a:r>
              <a:rPr lang="zh-CN" altLang="en-US" sz="1800" dirty="0">
                <a:latin typeface="宋体" panose="02010600030101010101" pitchFamily="2" charset="-122"/>
              </a:rPr>
              <a:t>正则表达式对象的match(string[, pos[, endpos]])方法用于在字符串开头或指定位置进行搜索，</a:t>
            </a:r>
            <a:r>
              <a:rPr lang="zh-CN" altLang="en-US" sz="1800" dirty="0">
                <a:solidFill>
                  <a:srgbClr val="FF0000"/>
                </a:solidFill>
                <a:latin typeface="宋体" panose="02010600030101010101" pitchFamily="2" charset="-122"/>
              </a:rPr>
              <a:t>模式必须出现在字符串开头或指定位置</a:t>
            </a:r>
            <a:r>
              <a:rPr lang="zh-CN" altLang="en-US" sz="1800" dirty="0">
                <a:latin typeface="宋体" panose="02010600030101010101" pitchFamily="2" charset="-122"/>
              </a:rPr>
              <a:t>；</a:t>
            </a:r>
          </a:p>
          <a:p>
            <a:pPr>
              <a:lnSpc>
                <a:spcPct val="130000"/>
              </a:lnSpc>
              <a:spcBef>
                <a:spcPct val="0"/>
              </a:spcBef>
              <a:spcAft>
                <a:spcPts val="600"/>
              </a:spcAft>
              <a:buClr>
                <a:srgbClr val="FF0000"/>
              </a:buClr>
              <a:buSzPct val="70000"/>
              <a:buFont typeface="Wingdings" panose="05000000000000000000" pitchFamily="2" charset="2"/>
              <a:buChar char="n"/>
            </a:pPr>
            <a:r>
              <a:rPr lang="zh-CN" altLang="en-US" sz="1800" dirty="0">
                <a:latin typeface="宋体" panose="02010600030101010101" pitchFamily="2" charset="-122"/>
              </a:rPr>
              <a:t>正则表达式对象的search(string[, pos[, endpos]])方法用于</a:t>
            </a:r>
            <a:r>
              <a:rPr lang="zh-CN" altLang="en-US" sz="1800" dirty="0">
                <a:solidFill>
                  <a:srgbClr val="FF0000"/>
                </a:solidFill>
                <a:latin typeface="宋体" panose="02010600030101010101" pitchFamily="2" charset="-122"/>
              </a:rPr>
              <a:t>在整个字符串中进行搜索</a:t>
            </a:r>
            <a:r>
              <a:rPr lang="zh-CN" altLang="en-US" sz="1800" dirty="0">
                <a:latin typeface="宋体" panose="02010600030101010101" pitchFamily="2" charset="-122"/>
              </a:rPr>
              <a:t>；</a:t>
            </a:r>
          </a:p>
          <a:p>
            <a:pPr>
              <a:lnSpc>
                <a:spcPct val="130000"/>
              </a:lnSpc>
              <a:spcBef>
                <a:spcPct val="0"/>
              </a:spcBef>
              <a:spcAft>
                <a:spcPts val="600"/>
              </a:spcAft>
              <a:buClr>
                <a:srgbClr val="FF0000"/>
              </a:buClr>
              <a:buSzPct val="70000"/>
              <a:buFont typeface="Wingdings" panose="05000000000000000000" pitchFamily="2" charset="2"/>
              <a:buChar char="n"/>
            </a:pPr>
            <a:r>
              <a:rPr lang="zh-CN" altLang="en-US" sz="1800" dirty="0">
                <a:latin typeface="宋体" panose="02010600030101010101" pitchFamily="2" charset="-122"/>
              </a:rPr>
              <a:t>正则表达式对象的findall(string[, pos[, endpos]])方法用于在字符串中</a:t>
            </a:r>
            <a:r>
              <a:rPr lang="zh-CN" altLang="en-US" sz="1800" dirty="0">
                <a:solidFill>
                  <a:srgbClr val="FF0000"/>
                </a:solidFill>
                <a:latin typeface="宋体" panose="02010600030101010101" pitchFamily="2" charset="-122"/>
              </a:rPr>
              <a:t>查找所有符合正则表达式的字符串并返回列表</a:t>
            </a:r>
            <a:r>
              <a:rPr lang="zh-CN" altLang="en-US" sz="1800" dirty="0">
                <a:latin typeface="宋体" panose="02010600030101010101" pitchFamily="2" charset="-122"/>
              </a:rPr>
              <a:t>。</a:t>
            </a:r>
          </a:p>
        </p:txBody>
      </p:sp>
      <p:sp>
        <p:nvSpPr>
          <p:cNvPr id="125955" name="Slide Number Placeholder 1"/>
          <p:cNvSpPr>
            <a:spLocks noGrp="1"/>
          </p:cNvSpPr>
          <p:nvPr>
            <p:ph type="sldNum" sz="quarter" idx="4294967295"/>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r"/>
            <a:fld id="{9A0DB2DC-4C9A-4742-B13C-FB6460FD3503}" type="slidenum">
              <a:rPr lang="zh-CN" altLang="en-US" sz="1050" dirty="0"/>
              <a:pPr algn="r"/>
              <a:t>68</a:t>
            </a:fld>
            <a:endParaRPr lang="zh-CN" altLang="en-US" sz="1050" dirty="0"/>
          </a:p>
        </p:txBody>
      </p:sp>
      <p:sp>
        <p:nvSpPr>
          <p:cNvPr id="5" name="文本框 4"/>
          <p:cNvSpPr txBox="1"/>
          <p:nvPr/>
        </p:nvSpPr>
        <p:spPr>
          <a:xfrm>
            <a:off x="323528" y="908720"/>
            <a:ext cx="5652628" cy="523220"/>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800" b="1" dirty="0">
                <a:latin typeface="Times New Roman" panose="02020603050405020304" pitchFamily="18" charset="0"/>
                <a:ea typeface="仿宋" panose="02010609060101010101" pitchFamily="49" charset="-122"/>
              </a:rPr>
              <a:t>4.3.3 </a:t>
            </a:r>
            <a:r>
              <a:rPr lang="zh-CN" altLang="en-US" sz="2800" b="1" dirty="0">
                <a:latin typeface="Times New Roman" panose="02020603050405020304" pitchFamily="18" charset="0"/>
                <a:ea typeface="仿宋" panose="02010609060101010101" pitchFamily="49" charset="-122"/>
              </a:rPr>
              <a:t>使用正则表达式对象</a:t>
            </a:r>
            <a:endParaRPr lang="en-US" altLang="zh-CN" sz="2800" b="1" dirty="0">
              <a:ea typeface="仿宋" panose="02010609060101010101" pitchFamily="49" charset="-122"/>
            </a:endParaRPr>
          </a:p>
        </p:txBody>
      </p:sp>
      <p:grpSp>
        <p:nvGrpSpPr>
          <p:cNvPr id="6" name="组合 109"/>
          <p:cNvGrpSpPr/>
          <p:nvPr/>
        </p:nvGrpSpPr>
        <p:grpSpPr>
          <a:xfrm>
            <a:off x="489223" y="78400"/>
            <a:ext cx="4514825" cy="686304"/>
            <a:chOff x="956926" y="4600871"/>
            <a:chExt cx="4514825" cy="686304"/>
          </a:xfrm>
        </p:grpSpPr>
        <p:sp>
          <p:nvSpPr>
            <p:cNvPr id="7" name="Freeform 5"/>
            <p:cNvSpPr>
              <a:spLocks/>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b="1" dirty="0">
                <a:ea typeface="微软雅黑" pitchFamily="34" charset="-122"/>
              </a:endParaRPr>
            </a:p>
          </p:txBody>
        </p:sp>
        <p:pic>
          <p:nvPicPr>
            <p:cNvPr id="8" name="图片 7" descr="u=714968970,2342735455&amp;fm=27&amp;gp=0.jpg"/>
            <p:cNvPicPr/>
            <p:nvPr/>
          </p:nvPicPr>
          <p:blipFill>
            <a:blip r:embed="rId2"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9" name="TextBox 6"/>
            <p:cNvSpPr txBox="1">
              <a:spLocks noChangeArrowheads="1"/>
            </p:cNvSpPr>
            <p:nvPr/>
          </p:nvSpPr>
          <p:spPr bwMode="auto">
            <a:xfrm>
              <a:off x="1151271" y="4640868"/>
              <a:ext cx="432048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4.3 </a:t>
              </a:r>
              <a:r>
                <a:rPr lang="zh-CN" altLang="en-US" sz="3600" b="1" dirty="0">
                  <a:latin typeface="Times New Roman" pitchFamily="18" charset="0"/>
                  <a:ea typeface="黑体" pitchFamily="49" charset="-122"/>
                </a:rPr>
                <a:t>正则表达式 </a:t>
              </a:r>
            </a:p>
          </p:txBody>
        </p:sp>
      </p:grpSp>
    </p:spTree>
    <p:extLst>
      <p:ext uri="{BB962C8B-B14F-4D97-AF65-F5344CB8AC3E}">
        <p14:creationId xmlns:p14="http://schemas.microsoft.com/office/powerpoint/2010/main" val="3454102856"/>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595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595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595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595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595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1307040"/>
            <a:ext cx="8820472" cy="5146296"/>
          </a:xfrm>
        </p:spPr>
        <p:txBody>
          <a:bodyPr/>
          <a:lstStyle/>
          <a:p>
            <a:pPr fontAlgn="base">
              <a:buClr>
                <a:srgbClr val="FF0000"/>
              </a:buClr>
              <a:buFont typeface="Wingdings" panose="05000000000000000000" charset="0"/>
              <a:buChar char=""/>
            </a:pPr>
            <a:r>
              <a:rPr lang="en-US" sz="2000" noProof="1"/>
              <a:t>match()、search()、findall()</a:t>
            </a:r>
          </a:p>
          <a:p>
            <a:pPr marL="685800" lvl="1">
              <a:spcBef>
                <a:spcPts val="600"/>
              </a:spcBef>
              <a:spcAft>
                <a:spcPts val="0"/>
              </a:spcAft>
              <a:buClr>
                <a:srgbClr val="FF0000"/>
              </a:buClr>
              <a:buFont typeface="Wingdings" panose="05000000000000000000" charset="0"/>
              <a:buChar char="ü"/>
            </a:pPr>
            <a:r>
              <a:rPr lang="en-US" sz="2000" noProof="1"/>
              <a:t>match(string[, pos[, endpos]])方法在字符串开头或指定位置进行搜索，</a:t>
            </a:r>
          </a:p>
          <a:p>
            <a:pPr marL="400050" lvl="1" indent="0">
              <a:spcBef>
                <a:spcPts val="600"/>
              </a:spcBef>
              <a:spcAft>
                <a:spcPts val="0"/>
              </a:spcAft>
              <a:buClr>
                <a:srgbClr val="FF0000"/>
              </a:buClr>
              <a:buNone/>
            </a:pPr>
            <a:r>
              <a:rPr lang="en-US" sz="2000" noProof="1">
                <a:solidFill>
                  <a:srgbClr val="FF0000"/>
                </a:solidFill>
              </a:rPr>
              <a:t>    模式必须出现在字符串开头或指定位置</a:t>
            </a:r>
            <a:r>
              <a:rPr lang="en-US" sz="2000" noProof="1"/>
              <a:t>；</a:t>
            </a:r>
          </a:p>
          <a:p>
            <a:pPr marL="685800" lvl="1">
              <a:spcBef>
                <a:spcPts val="600"/>
              </a:spcBef>
              <a:spcAft>
                <a:spcPts val="0"/>
              </a:spcAft>
              <a:buClr>
                <a:srgbClr val="FF0000"/>
              </a:buClr>
              <a:buFont typeface="Wingdings" panose="05000000000000000000" charset="0"/>
              <a:buChar char="ü"/>
            </a:pPr>
            <a:r>
              <a:rPr lang="en-US" sz="2000" noProof="1"/>
              <a:t>search(string[, pos[, endpos]])方法在</a:t>
            </a:r>
            <a:r>
              <a:rPr lang="en-US" sz="2000" noProof="1">
                <a:solidFill>
                  <a:srgbClr val="FF0000"/>
                </a:solidFill>
              </a:rPr>
              <a:t>整个字符串或指定范围</a:t>
            </a:r>
            <a:r>
              <a:rPr lang="en-US" sz="2000" noProof="1"/>
              <a:t>中进行搜索；</a:t>
            </a:r>
          </a:p>
          <a:p>
            <a:pPr marL="685800" lvl="1">
              <a:spcBef>
                <a:spcPts val="600"/>
              </a:spcBef>
              <a:spcAft>
                <a:spcPts val="0"/>
              </a:spcAft>
              <a:buClr>
                <a:srgbClr val="FF0000"/>
              </a:buClr>
              <a:buFont typeface="Wingdings" panose="05000000000000000000" charset="0"/>
              <a:buChar char="ü"/>
            </a:pPr>
            <a:r>
              <a:rPr lang="en-US" sz="2000" noProof="1"/>
              <a:t>findall(string[, pos[, endpos]])方法</a:t>
            </a:r>
            <a:r>
              <a:rPr lang="zh-CN" altLang="en-US" sz="2000" noProof="1"/>
              <a:t>在</a:t>
            </a:r>
            <a:r>
              <a:rPr lang="en-US" sz="2000" noProof="1"/>
              <a:t>字符串</a:t>
            </a:r>
            <a:r>
              <a:rPr lang="zh-CN" altLang="en-US" sz="2000" noProof="1">
                <a:solidFill>
                  <a:srgbClr val="FF0000"/>
                </a:solidFill>
              </a:rPr>
              <a:t>指定范围</a:t>
            </a:r>
            <a:r>
              <a:rPr lang="en-US" sz="2000" noProof="1"/>
              <a:t>中</a:t>
            </a:r>
            <a:r>
              <a:rPr lang="en-US" sz="2000" noProof="1">
                <a:solidFill>
                  <a:srgbClr val="FF0000"/>
                </a:solidFill>
              </a:rPr>
              <a:t>查找所有</a:t>
            </a:r>
            <a:r>
              <a:rPr lang="en-US" sz="2000" noProof="1"/>
              <a:t>符合正则表达式的字符串并以列表形式返回。</a:t>
            </a:r>
          </a:p>
        </p:txBody>
      </p:sp>
      <p:sp>
        <p:nvSpPr>
          <p:cNvPr id="126979" name="Slide Number Placeholder 1"/>
          <p:cNvSpPr>
            <a:spLocks noGrp="1"/>
          </p:cNvSpPr>
          <p:nvPr>
            <p:ph type="sldNum" sz="quarter" idx="4294967295"/>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r"/>
            <a:fld id="{9A0DB2DC-4C9A-4742-B13C-FB6460FD3503}" type="slidenum">
              <a:rPr lang="zh-CN" altLang="en-US" sz="1050" dirty="0"/>
              <a:pPr algn="r"/>
              <a:t>69</a:t>
            </a:fld>
            <a:endParaRPr lang="zh-CN" altLang="en-US" sz="1050" dirty="0"/>
          </a:p>
        </p:txBody>
      </p:sp>
      <p:sp>
        <p:nvSpPr>
          <p:cNvPr id="6" name="文本框 5"/>
          <p:cNvSpPr txBox="1"/>
          <p:nvPr/>
        </p:nvSpPr>
        <p:spPr>
          <a:xfrm>
            <a:off x="323528" y="908720"/>
            <a:ext cx="5652628" cy="523220"/>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800" b="1" dirty="0">
                <a:latin typeface="Times New Roman" panose="02020603050405020304" pitchFamily="18" charset="0"/>
                <a:ea typeface="仿宋" panose="02010609060101010101" pitchFamily="49" charset="-122"/>
              </a:rPr>
              <a:t>4.3.3 </a:t>
            </a:r>
            <a:r>
              <a:rPr lang="zh-CN" altLang="en-US" sz="2800" b="1" dirty="0">
                <a:latin typeface="Times New Roman" panose="02020603050405020304" pitchFamily="18" charset="0"/>
                <a:ea typeface="仿宋" panose="02010609060101010101" pitchFamily="49" charset="-122"/>
              </a:rPr>
              <a:t>使用正则表达式对象</a:t>
            </a:r>
            <a:endParaRPr lang="en-US" altLang="zh-CN" sz="2800" b="1" dirty="0">
              <a:ea typeface="仿宋" panose="02010609060101010101" pitchFamily="49" charset="-122"/>
            </a:endParaRPr>
          </a:p>
        </p:txBody>
      </p:sp>
      <p:grpSp>
        <p:nvGrpSpPr>
          <p:cNvPr id="7" name="组合 109"/>
          <p:cNvGrpSpPr/>
          <p:nvPr/>
        </p:nvGrpSpPr>
        <p:grpSpPr>
          <a:xfrm>
            <a:off x="489223" y="78400"/>
            <a:ext cx="4514825" cy="686304"/>
            <a:chOff x="956926" y="4600871"/>
            <a:chExt cx="4514825" cy="686304"/>
          </a:xfrm>
        </p:grpSpPr>
        <p:sp>
          <p:nvSpPr>
            <p:cNvPr id="8" name="Freeform 5"/>
            <p:cNvSpPr>
              <a:spLocks/>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b="1" dirty="0">
                <a:ea typeface="微软雅黑" pitchFamily="34" charset="-122"/>
              </a:endParaRPr>
            </a:p>
          </p:txBody>
        </p:sp>
        <p:pic>
          <p:nvPicPr>
            <p:cNvPr id="9" name="图片 8" descr="u=714968970,2342735455&amp;fm=27&amp;gp=0.jpg"/>
            <p:cNvPicPr/>
            <p:nvPr/>
          </p:nvPicPr>
          <p:blipFill>
            <a:blip r:embed="rId2"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10" name="TextBox 6"/>
            <p:cNvSpPr txBox="1">
              <a:spLocks noChangeArrowheads="1"/>
            </p:cNvSpPr>
            <p:nvPr/>
          </p:nvSpPr>
          <p:spPr bwMode="auto">
            <a:xfrm>
              <a:off x="1151271" y="4640868"/>
              <a:ext cx="432048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4.3 </a:t>
              </a:r>
              <a:r>
                <a:rPr lang="zh-CN" altLang="en-US" sz="3600" b="1" dirty="0">
                  <a:latin typeface="Times New Roman" pitchFamily="18" charset="0"/>
                  <a:ea typeface="黑体" pitchFamily="49" charset="-122"/>
                </a:rPr>
                <a:t>正则表达式 </a:t>
              </a:r>
            </a:p>
          </p:txBody>
        </p:sp>
      </p:grpSp>
      <p:pic>
        <p:nvPicPr>
          <p:cNvPr id="11" name="图片 10">
            <a:extLst>
              <a:ext uri="{FF2B5EF4-FFF2-40B4-BE49-F238E27FC236}">
                <a16:creationId xmlns:a16="http://schemas.microsoft.com/office/drawing/2014/main" id="{390B54BE-9B1D-4E11-BAEA-1C3ABBFD6C2F}"/>
              </a:ext>
            </a:extLst>
          </p:cNvPr>
          <p:cNvPicPr>
            <a:picLocks noChangeAspect="1"/>
          </p:cNvPicPr>
          <p:nvPr/>
        </p:nvPicPr>
        <p:blipFill>
          <a:blip r:embed="rId3"/>
          <a:stretch>
            <a:fillRect/>
          </a:stretch>
        </p:blipFill>
        <p:spPr>
          <a:xfrm>
            <a:off x="971600" y="3560809"/>
            <a:ext cx="5926267" cy="2963134"/>
          </a:xfrm>
          <a:prstGeom prst="rect">
            <a:avLst/>
          </a:prstGeom>
        </p:spPr>
      </p:pic>
    </p:spTree>
    <p:extLst>
      <p:ext uri="{BB962C8B-B14F-4D97-AF65-F5344CB8AC3E}">
        <p14:creationId xmlns:p14="http://schemas.microsoft.com/office/powerpoint/2010/main" val="1686361533"/>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fld id="{6EA7BA5E-4115-4796-A8C9-4698036AB88B}" type="slidenum">
              <a:rPr lang="zh-CN" altLang="en-US" smtClean="0"/>
              <a:pPr>
                <a:defRPr/>
              </a:pPr>
              <a:t>7</a:t>
            </a:fld>
            <a:endParaRPr lang="zh-CN" altLang="en-US" dirty="0"/>
          </a:p>
        </p:txBody>
      </p:sp>
      <p:sp>
        <p:nvSpPr>
          <p:cNvPr id="14" name="文本框 13"/>
          <p:cNvSpPr txBox="1"/>
          <p:nvPr/>
        </p:nvSpPr>
        <p:spPr>
          <a:xfrm>
            <a:off x="323528" y="908720"/>
            <a:ext cx="5652628" cy="1384995"/>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800" b="1" dirty="0">
                <a:latin typeface="Times New Roman" panose="02020603050405020304" pitchFamily="18" charset="0"/>
                <a:ea typeface="仿宋" panose="02010609060101010101" pitchFamily="49" charset="-122"/>
              </a:rPr>
              <a:t>4.1.2 </a:t>
            </a:r>
            <a:r>
              <a:rPr lang="zh-CN" altLang="en-US" sz="2800" b="1" dirty="0">
                <a:latin typeface="Times New Roman" panose="02020603050405020304" pitchFamily="18" charset="0"/>
                <a:ea typeface="仿宋" panose="02010609060101010101" pitchFamily="49" charset="-122"/>
              </a:rPr>
              <a:t>字符串格式化</a:t>
            </a:r>
            <a:endParaRPr lang="en-US" altLang="zh-CN" sz="2800" b="1" dirty="0">
              <a:latin typeface="Times New Roman" panose="02020603050405020304" pitchFamily="18" charset="0"/>
              <a:ea typeface="仿宋" panose="02010609060101010101" pitchFamily="49" charset="-122"/>
            </a:endParaRPr>
          </a:p>
          <a:p>
            <a:pPr marL="914400" lvl="1" indent="-457200">
              <a:buClr>
                <a:srgbClr val="FF0000"/>
              </a:buClr>
              <a:buFont typeface="Wingdings" panose="05000000000000000000" pitchFamily="2" charset="2"/>
              <a:buChar char="n"/>
            </a:pPr>
            <a:r>
              <a:rPr lang="en-US" altLang="zh-CN" sz="2800" b="1" dirty="0">
                <a:solidFill>
                  <a:srgbClr val="FF0000"/>
                </a:solidFill>
                <a:latin typeface="Times New Roman" panose="02020603050405020304" pitchFamily="18" charset="0"/>
                <a:ea typeface="仿宋" panose="02010609060101010101" pitchFamily="49" charset="-122"/>
              </a:rPr>
              <a:t>%</a:t>
            </a:r>
            <a:r>
              <a:rPr lang="zh-CN" altLang="en-US" sz="2800" b="1" dirty="0">
                <a:solidFill>
                  <a:srgbClr val="FF0000"/>
                </a:solidFill>
                <a:latin typeface="Times New Roman" panose="02020603050405020304" pitchFamily="18" charset="0"/>
                <a:ea typeface="仿宋" panose="02010609060101010101" pitchFamily="49" charset="-122"/>
              </a:rPr>
              <a:t>格式</a:t>
            </a:r>
            <a:endParaRPr lang="en-US" altLang="zh-CN" sz="2800" b="1" dirty="0">
              <a:solidFill>
                <a:srgbClr val="FF0000"/>
              </a:solidFill>
              <a:latin typeface="Times New Roman" panose="02020603050405020304" pitchFamily="18" charset="0"/>
              <a:ea typeface="仿宋" panose="02010609060101010101" pitchFamily="49" charset="-122"/>
            </a:endParaRPr>
          </a:p>
          <a:p>
            <a:pPr marL="285750" indent="-285750">
              <a:buClr>
                <a:srgbClr val="FF0000"/>
              </a:buClr>
              <a:buFont typeface="Wingdings" panose="05000000000000000000" pitchFamily="2" charset="2"/>
              <a:buChar char="Ø"/>
            </a:pPr>
            <a:endParaRPr lang="zh-CN" altLang="en-US" sz="2800" b="1" dirty="0">
              <a:latin typeface="Times New Roman" panose="02020603050405020304" pitchFamily="18" charset="0"/>
            </a:endParaRPr>
          </a:p>
        </p:txBody>
      </p:sp>
      <p:grpSp>
        <p:nvGrpSpPr>
          <p:cNvPr id="15" name="组合 114"/>
          <p:cNvGrpSpPr/>
          <p:nvPr/>
        </p:nvGrpSpPr>
        <p:grpSpPr>
          <a:xfrm>
            <a:off x="-540568" y="116632"/>
            <a:ext cx="6225040" cy="662730"/>
            <a:chOff x="-198275" y="3380765"/>
            <a:chExt cx="6225040" cy="662730"/>
          </a:xfrm>
        </p:grpSpPr>
        <p:grpSp>
          <p:nvGrpSpPr>
            <p:cNvPr id="17" name="组合 105"/>
            <p:cNvGrpSpPr/>
            <p:nvPr/>
          </p:nvGrpSpPr>
          <p:grpSpPr>
            <a:xfrm>
              <a:off x="-198275" y="3380765"/>
              <a:ext cx="6225040" cy="662730"/>
              <a:chOff x="-198275" y="3380765"/>
              <a:chExt cx="6225040" cy="662730"/>
            </a:xfrm>
          </p:grpSpPr>
          <p:sp>
            <p:nvSpPr>
              <p:cNvPr id="20"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21" name="TextBox 6"/>
              <p:cNvSpPr txBox="1">
                <a:spLocks noChangeArrowheads="1"/>
              </p:cNvSpPr>
              <p:nvPr/>
            </p:nvSpPr>
            <p:spPr bwMode="auto">
              <a:xfrm>
                <a:off x="-198275"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4.1 </a:t>
                </a:r>
                <a:r>
                  <a:rPr lang="zh-CN" altLang="en-US" sz="3600" b="1" dirty="0">
                    <a:latin typeface="Times New Roman" pitchFamily="18" charset="0"/>
                    <a:ea typeface="黑体" pitchFamily="49" charset="-122"/>
                  </a:rPr>
                  <a:t>字符串</a:t>
                </a:r>
                <a:endParaRPr lang="zh-CN" altLang="en-US" sz="3600" b="1" dirty="0">
                  <a:latin typeface="黑体" pitchFamily="49" charset="-122"/>
                  <a:ea typeface="黑体" pitchFamily="49" charset="-122"/>
                </a:endParaRPr>
              </a:p>
            </p:txBody>
          </p:sp>
        </p:grpSp>
        <p:pic>
          <p:nvPicPr>
            <p:cNvPr id="18" name="图片 17" descr="12.jpg"/>
            <p:cNvPicPr>
              <a:picLocks noChangeAspect="1"/>
            </p:cNvPicPr>
            <p:nvPr/>
          </p:nvPicPr>
          <p:blipFill>
            <a:blip r:embed="rId3" cstate="print"/>
            <a:stretch>
              <a:fillRect/>
            </a:stretch>
          </p:blipFill>
          <p:spPr>
            <a:xfrm>
              <a:off x="1115929" y="3530600"/>
              <a:ext cx="446172" cy="431048"/>
            </a:xfrm>
            <a:prstGeom prst="rect">
              <a:avLst/>
            </a:prstGeom>
          </p:spPr>
        </p:pic>
      </p:grpSp>
      <p:graphicFrame>
        <p:nvGraphicFramePr>
          <p:cNvPr id="22" name="对象 3"/>
          <p:cNvGraphicFramePr/>
          <p:nvPr>
            <p:extLst>
              <p:ext uri="{D42A27DB-BD31-4B8C-83A1-F6EECF244321}">
                <p14:modId xmlns:p14="http://schemas.microsoft.com/office/powerpoint/2010/main" val="4115706435"/>
              </p:ext>
            </p:extLst>
          </p:nvPr>
        </p:nvGraphicFramePr>
        <p:xfrm>
          <a:off x="1331640" y="2060848"/>
          <a:ext cx="5832648" cy="2232248"/>
        </p:xfrm>
        <a:graphic>
          <a:graphicData uri="http://schemas.openxmlformats.org/presentationml/2006/ole">
            <mc:AlternateContent xmlns:mc="http://schemas.openxmlformats.org/markup-compatibility/2006">
              <mc:Choice xmlns:v="urn:schemas-microsoft-com:vml" Requires="v">
                <p:oleObj spid="_x0000_s1064" r:id="rId4" imgW="4953000" imgH="2238375" progId="Paint.Picture">
                  <p:embed/>
                </p:oleObj>
              </mc:Choice>
              <mc:Fallback>
                <p:oleObj r:id="rId4" imgW="4953000" imgH="2238375" progId="Paint.Picture">
                  <p:embed/>
                  <p:pic>
                    <p:nvPicPr>
                      <p:cNvPr id="29698" name="对象 3"/>
                      <p:cNvPicPr/>
                      <p:nvPr/>
                    </p:nvPicPr>
                    <p:blipFill>
                      <a:blip r:embed="rId5"/>
                      <a:stretch>
                        <a:fillRect/>
                      </a:stretch>
                    </p:blipFill>
                    <p:spPr>
                      <a:xfrm>
                        <a:off x="1331640" y="2060848"/>
                        <a:ext cx="5832648" cy="2232248"/>
                      </a:xfrm>
                      <a:prstGeom prst="rect">
                        <a:avLst/>
                      </a:prstGeom>
                      <a:noFill/>
                      <a:ln w="38100">
                        <a:noFill/>
                        <a:miter/>
                      </a:ln>
                    </p:spPr>
                  </p:pic>
                </p:oleObj>
              </mc:Fallback>
            </mc:AlternateContent>
          </a:graphicData>
        </a:graphic>
      </p:graphicFrame>
    </p:spTree>
    <p:extLst>
      <p:ext uri="{BB962C8B-B14F-4D97-AF65-F5344CB8AC3E}">
        <p14:creationId xmlns:p14="http://schemas.microsoft.com/office/powerpoint/2010/main" val="1158328703"/>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2"/>
                                        </p:tgtEl>
                                        <p:attrNameLst>
                                          <p:attrName>style.visibility</p:attrName>
                                        </p:attrNameLst>
                                      </p:cBhvr>
                                      <p:to>
                                        <p:strVal val="visible"/>
                                      </p:to>
                                    </p:set>
                                    <p:anim calcmode="lin" valueType="num">
                                      <p:cBhvr additive="base">
                                        <p:cTn id="13" dur="500" fill="hold"/>
                                        <p:tgtEl>
                                          <p:spTgt spid="22"/>
                                        </p:tgtEl>
                                        <p:attrNameLst>
                                          <p:attrName>ppt_x</p:attrName>
                                        </p:attrNameLst>
                                      </p:cBhvr>
                                      <p:tavLst>
                                        <p:tav tm="0">
                                          <p:val>
                                            <p:strVal val="#ppt_x"/>
                                          </p:val>
                                        </p:tav>
                                        <p:tav tm="100000">
                                          <p:val>
                                            <p:strVal val="#ppt_x"/>
                                          </p:val>
                                        </p:tav>
                                      </p:tavLst>
                                    </p:anim>
                                    <p:anim calcmode="lin" valueType="num">
                                      <p:cBhvr additive="base">
                                        <p:cTn id="14"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9" name="Slide Number Placeholder 1"/>
          <p:cNvSpPr>
            <a:spLocks noGrp="1"/>
          </p:cNvSpPr>
          <p:nvPr>
            <p:ph type="sldNum" sz="quarter" idx="4294967295"/>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r"/>
            <a:fld id="{9A0DB2DC-4C9A-4742-B13C-FB6460FD3503}" type="slidenum">
              <a:rPr lang="zh-CN" altLang="en-US" sz="1050" dirty="0"/>
              <a:pPr algn="r"/>
              <a:t>70</a:t>
            </a:fld>
            <a:endParaRPr lang="zh-CN" altLang="en-US" sz="1050" dirty="0"/>
          </a:p>
        </p:txBody>
      </p:sp>
      <p:sp>
        <p:nvSpPr>
          <p:cNvPr id="6" name="文本框 5"/>
          <p:cNvSpPr txBox="1"/>
          <p:nvPr/>
        </p:nvSpPr>
        <p:spPr>
          <a:xfrm>
            <a:off x="323528" y="908720"/>
            <a:ext cx="5652628" cy="523220"/>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800" b="1" dirty="0">
                <a:latin typeface="Times New Roman" panose="02020603050405020304" pitchFamily="18" charset="0"/>
                <a:ea typeface="仿宋" panose="02010609060101010101" pitchFamily="49" charset="-122"/>
              </a:rPr>
              <a:t>4.3.3 </a:t>
            </a:r>
            <a:r>
              <a:rPr lang="zh-CN" altLang="en-US" sz="2800" b="1" dirty="0">
                <a:latin typeface="Times New Roman" panose="02020603050405020304" pitchFamily="18" charset="0"/>
                <a:ea typeface="仿宋" panose="02010609060101010101" pitchFamily="49" charset="-122"/>
              </a:rPr>
              <a:t>使用正则表达式对象</a:t>
            </a:r>
            <a:endParaRPr lang="en-US" altLang="zh-CN" sz="2800" b="1" dirty="0">
              <a:ea typeface="仿宋" panose="02010609060101010101" pitchFamily="49" charset="-122"/>
            </a:endParaRPr>
          </a:p>
        </p:txBody>
      </p:sp>
      <p:grpSp>
        <p:nvGrpSpPr>
          <p:cNvPr id="7" name="组合 109"/>
          <p:cNvGrpSpPr/>
          <p:nvPr/>
        </p:nvGrpSpPr>
        <p:grpSpPr>
          <a:xfrm>
            <a:off x="489223" y="78400"/>
            <a:ext cx="4514825" cy="686304"/>
            <a:chOff x="956926" y="4600871"/>
            <a:chExt cx="4514825" cy="686304"/>
          </a:xfrm>
        </p:grpSpPr>
        <p:sp>
          <p:nvSpPr>
            <p:cNvPr id="8" name="Freeform 5"/>
            <p:cNvSpPr>
              <a:spLocks/>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b="1" dirty="0">
                <a:ea typeface="微软雅黑" pitchFamily="34" charset="-122"/>
              </a:endParaRPr>
            </a:p>
          </p:txBody>
        </p:sp>
        <p:pic>
          <p:nvPicPr>
            <p:cNvPr id="9" name="图片 8" descr="u=714968970,2342735455&amp;fm=27&amp;gp=0.jpg"/>
            <p:cNvPicPr/>
            <p:nvPr/>
          </p:nvPicPr>
          <p:blipFill>
            <a:blip r:embed="rId2"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10" name="TextBox 6"/>
            <p:cNvSpPr txBox="1">
              <a:spLocks noChangeArrowheads="1"/>
            </p:cNvSpPr>
            <p:nvPr/>
          </p:nvSpPr>
          <p:spPr bwMode="auto">
            <a:xfrm>
              <a:off x="1151271" y="4640868"/>
              <a:ext cx="432048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4.3 </a:t>
              </a:r>
              <a:r>
                <a:rPr lang="zh-CN" altLang="en-US" sz="3600" b="1" dirty="0">
                  <a:latin typeface="Times New Roman" pitchFamily="18" charset="0"/>
                  <a:ea typeface="黑体" pitchFamily="49" charset="-122"/>
                </a:rPr>
                <a:t>正则表达式 </a:t>
              </a:r>
            </a:p>
          </p:txBody>
        </p:sp>
      </p:grpSp>
      <p:sp>
        <p:nvSpPr>
          <p:cNvPr id="11" name="Content Placeholder 2"/>
          <p:cNvSpPr txBox="1">
            <a:spLocks/>
          </p:cNvSpPr>
          <p:nvPr/>
        </p:nvSpPr>
        <p:spPr bwMode="auto">
          <a:xfrm>
            <a:off x="889248" y="1585481"/>
            <a:ext cx="8229600" cy="467845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ct val="0"/>
              </a:spcBef>
              <a:buFont typeface="Arial" charset="0"/>
              <a:buNone/>
            </a:pPr>
            <a:r>
              <a:rPr lang="en-US" altLang="en-US" sz="1600" dirty="0">
                <a:latin typeface="Consolas" panose="020B0609020204030204" charset="0"/>
              </a:rPr>
              <a:t>&gt;&gt;&gt; import re</a:t>
            </a:r>
          </a:p>
          <a:p>
            <a:pPr marL="0" indent="0">
              <a:spcBef>
                <a:spcPct val="0"/>
              </a:spcBef>
              <a:buFont typeface="Arial" charset="0"/>
              <a:buNone/>
            </a:pPr>
            <a:r>
              <a:rPr lang="en-US" altLang="en-US" sz="1600" dirty="0">
                <a:latin typeface="Consolas" panose="020B0609020204030204" charset="0"/>
              </a:rPr>
              <a:t>&gt;&gt;&gt; example = 'Hefei University of Technology'</a:t>
            </a:r>
          </a:p>
          <a:p>
            <a:pPr marL="0" indent="0">
              <a:spcBef>
                <a:spcPct val="0"/>
              </a:spcBef>
              <a:buFont typeface="Arial" charset="0"/>
              <a:buNone/>
            </a:pPr>
            <a:r>
              <a:rPr lang="en-US" altLang="en-US" sz="1600" dirty="0">
                <a:latin typeface="Consolas" panose="020B0609020204030204" charset="0"/>
              </a:rPr>
              <a:t>&gt;&gt;&gt; pattern = </a:t>
            </a:r>
            <a:r>
              <a:rPr lang="en-US" altLang="en-US" sz="1600" dirty="0" err="1">
                <a:latin typeface="Consolas" panose="020B0609020204030204" charset="0"/>
              </a:rPr>
              <a:t>re.compile</a:t>
            </a:r>
            <a:r>
              <a:rPr lang="en-US" altLang="en-US" sz="1600" dirty="0">
                <a:latin typeface="Consolas" panose="020B0609020204030204" charset="0"/>
              </a:rPr>
              <a:t>(r'\</a:t>
            </a:r>
            <a:r>
              <a:rPr lang="en-US" altLang="en-US" sz="1600" dirty="0" err="1">
                <a:latin typeface="Consolas" panose="020B0609020204030204" charset="0"/>
              </a:rPr>
              <a:t>bH</a:t>
            </a:r>
            <a:r>
              <a:rPr lang="en-US" altLang="en-US" sz="1600" dirty="0">
                <a:latin typeface="Consolas" panose="020B0609020204030204" charset="0"/>
              </a:rPr>
              <a:t>\w+\b')  </a:t>
            </a:r>
          </a:p>
          <a:p>
            <a:pPr marL="0" indent="0">
              <a:spcBef>
                <a:spcPct val="0"/>
              </a:spcBef>
              <a:buFont typeface="Arial" charset="0"/>
              <a:buNone/>
            </a:pPr>
            <a:r>
              <a:rPr lang="en-US" altLang="en-US" sz="1600" dirty="0">
                <a:latin typeface="Consolas" panose="020B0609020204030204" charset="0"/>
              </a:rPr>
              <a:t>&gt;&gt;&gt; </a:t>
            </a:r>
            <a:r>
              <a:rPr lang="en-US" altLang="en-US" sz="1600" dirty="0" err="1">
                <a:latin typeface="Consolas" panose="020B0609020204030204" charset="0"/>
              </a:rPr>
              <a:t>pattern.findall</a:t>
            </a:r>
            <a:r>
              <a:rPr lang="en-US" altLang="en-US" sz="1600" dirty="0">
                <a:latin typeface="Consolas" panose="020B0609020204030204" charset="0"/>
              </a:rPr>
              <a:t>(example) </a:t>
            </a:r>
          </a:p>
          <a:p>
            <a:pPr marL="0" indent="0">
              <a:spcBef>
                <a:spcPct val="0"/>
              </a:spcBef>
              <a:buFont typeface="Arial" charset="0"/>
              <a:buNone/>
            </a:pPr>
            <a:r>
              <a:rPr lang="en-US" altLang="en-US" sz="1600" dirty="0">
                <a:solidFill>
                  <a:srgbClr val="0000FF"/>
                </a:solidFill>
                <a:latin typeface="Consolas" panose="020B0609020204030204" charset="0"/>
              </a:rPr>
              <a:t>[‘Hefei']</a:t>
            </a:r>
          </a:p>
          <a:p>
            <a:pPr marL="0" indent="0">
              <a:spcBef>
                <a:spcPct val="0"/>
              </a:spcBef>
              <a:buFont typeface="Arial" charset="0"/>
              <a:buNone/>
            </a:pPr>
            <a:r>
              <a:rPr lang="en-US" altLang="en-US" sz="1600" dirty="0">
                <a:latin typeface="Consolas" panose="020B0609020204030204" charset="0"/>
              </a:rPr>
              <a:t>&gt;&gt;&gt; pattern = </a:t>
            </a:r>
            <a:r>
              <a:rPr lang="en-US" altLang="en-US" sz="1600" dirty="0" err="1">
                <a:latin typeface="Consolas" panose="020B0609020204030204" charset="0"/>
              </a:rPr>
              <a:t>re.compile</a:t>
            </a:r>
            <a:r>
              <a:rPr lang="en-US" altLang="en-US" sz="1600" dirty="0">
                <a:latin typeface="Consolas" panose="020B0609020204030204" charset="0"/>
              </a:rPr>
              <a:t>(r'\</a:t>
            </a:r>
            <a:r>
              <a:rPr lang="en-US" altLang="en-US" sz="1600" dirty="0" err="1">
                <a:latin typeface="Consolas" panose="020B0609020204030204" charset="0"/>
              </a:rPr>
              <a:t>w+y</a:t>
            </a:r>
            <a:r>
              <a:rPr lang="en-US" altLang="en-US" sz="1600" dirty="0">
                <a:latin typeface="Consolas" panose="020B0609020204030204" charset="0"/>
              </a:rPr>
              <a:t>\b')</a:t>
            </a:r>
          </a:p>
          <a:p>
            <a:pPr marL="0" indent="0">
              <a:spcBef>
                <a:spcPct val="0"/>
              </a:spcBef>
              <a:buFont typeface="Arial" charset="0"/>
              <a:buNone/>
            </a:pPr>
            <a:r>
              <a:rPr lang="en-US" altLang="en-US" sz="1600" dirty="0">
                <a:latin typeface="Consolas" panose="020B0609020204030204" charset="0"/>
              </a:rPr>
              <a:t>&gt;&gt;&gt; </a:t>
            </a:r>
            <a:r>
              <a:rPr lang="en-US" altLang="en-US" sz="1600" dirty="0" err="1">
                <a:latin typeface="Consolas" panose="020B0609020204030204" charset="0"/>
              </a:rPr>
              <a:t>pattern.findall</a:t>
            </a:r>
            <a:r>
              <a:rPr lang="en-US" altLang="en-US" sz="1600" dirty="0">
                <a:latin typeface="Consolas" panose="020B0609020204030204" charset="0"/>
              </a:rPr>
              <a:t>(example)</a:t>
            </a:r>
          </a:p>
          <a:p>
            <a:pPr marL="0" indent="0">
              <a:spcBef>
                <a:spcPct val="0"/>
              </a:spcBef>
              <a:buFont typeface="Arial" charset="0"/>
              <a:buNone/>
            </a:pPr>
            <a:r>
              <a:rPr lang="en-US" altLang="en-US" sz="1600" dirty="0">
                <a:solidFill>
                  <a:srgbClr val="0000FF"/>
                </a:solidFill>
                <a:latin typeface="Consolas" panose="020B0609020204030204" charset="0"/>
              </a:rPr>
              <a:t>[‘</a:t>
            </a:r>
            <a:r>
              <a:rPr lang="en-US" altLang="en-US" sz="1600" dirty="0" err="1">
                <a:solidFill>
                  <a:srgbClr val="0000FF"/>
                </a:solidFill>
                <a:latin typeface="Consolas" panose="020B0609020204030204" charset="0"/>
              </a:rPr>
              <a:t>University‘,’Technology</a:t>
            </a:r>
            <a:r>
              <a:rPr lang="en-US" altLang="en-US" sz="1600" dirty="0">
                <a:solidFill>
                  <a:srgbClr val="0000FF"/>
                </a:solidFill>
                <a:latin typeface="Consolas" panose="020B0609020204030204" charset="0"/>
              </a:rPr>
              <a:t>’]</a:t>
            </a:r>
          </a:p>
          <a:p>
            <a:pPr marL="0" indent="0">
              <a:spcBef>
                <a:spcPct val="0"/>
              </a:spcBef>
              <a:buFont typeface="Arial" charset="0"/>
              <a:buNone/>
            </a:pPr>
            <a:r>
              <a:rPr lang="en-US" altLang="en-US" sz="1600" dirty="0">
                <a:latin typeface="Consolas" panose="020B0609020204030204" charset="0"/>
              </a:rPr>
              <a:t>&gt;&gt;&gt; pattern = </a:t>
            </a:r>
            <a:r>
              <a:rPr lang="en-US" altLang="en-US" sz="1600" dirty="0" err="1">
                <a:latin typeface="Consolas" panose="020B0609020204030204" charset="0"/>
              </a:rPr>
              <a:t>re.compile</a:t>
            </a:r>
            <a:r>
              <a:rPr lang="en-US" altLang="en-US" sz="1600" dirty="0">
                <a:latin typeface="Consolas" panose="020B0609020204030204" charset="0"/>
              </a:rPr>
              <a:t>(r'\b[a-</a:t>
            </a:r>
            <a:r>
              <a:rPr lang="en-US" altLang="en-US" sz="1600" dirty="0" err="1">
                <a:latin typeface="Consolas" panose="020B0609020204030204" charset="0"/>
              </a:rPr>
              <a:t>zA</a:t>
            </a:r>
            <a:r>
              <a:rPr lang="en-US" altLang="en-US" sz="1600" dirty="0">
                <a:latin typeface="Consolas" panose="020B0609020204030204" charset="0"/>
              </a:rPr>
              <a:t>-Z]{2}\b') #查找2个字母长的单词</a:t>
            </a:r>
          </a:p>
          <a:p>
            <a:pPr marL="0" indent="0">
              <a:spcBef>
                <a:spcPct val="0"/>
              </a:spcBef>
              <a:buFont typeface="Arial" charset="0"/>
              <a:buNone/>
            </a:pPr>
            <a:r>
              <a:rPr lang="en-US" altLang="en-US" sz="1600" dirty="0">
                <a:latin typeface="Consolas" panose="020B0609020204030204" charset="0"/>
              </a:rPr>
              <a:t>&gt;&gt;&gt; </a:t>
            </a:r>
            <a:r>
              <a:rPr lang="en-US" altLang="en-US" sz="1600" dirty="0" err="1">
                <a:latin typeface="Consolas" panose="020B0609020204030204" charset="0"/>
              </a:rPr>
              <a:t>pattern.findall</a:t>
            </a:r>
            <a:r>
              <a:rPr lang="en-US" altLang="en-US" sz="1600" dirty="0">
                <a:latin typeface="Consolas" panose="020B0609020204030204" charset="0"/>
              </a:rPr>
              <a:t>(example)</a:t>
            </a:r>
          </a:p>
          <a:p>
            <a:pPr marL="0" indent="0">
              <a:spcBef>
                <a:spcPct val="0"/>
              </a:spcBef>
              <a:buFont typeface="Arial" charset="0"/>
              <a:buNone/>
            </a:pPr>
            <a:r>
              <a:rPr lang="en-US" altLang="en-US" sz="1600" dirty="0">
                <a:solidFill>
                  <a:srgbClr val="0000FF"/>
                </a:solidFill>
                <a:latin typeface="Consolas" panose="020B0609020204030204" charset="0"/>
              </a:rPr>
              <a:t>[‘of']</a:t>
            </a:r>
          </a:p>
          <a:p>
            <a:pPr marL="0" indent="0">
              <a:spcBef>
                <a:spcPct val="0"/>
              </a:spcBef>
              <a:buFont typeface="Arial" charset="0"/>
              <a:buNone/>
            </a:pPr>
            <a:r>
              <a:rPr lang="en-US" altLang="en-US" sz="1600" dirty="0">
                <a:latin typeface="Consolas" panose="020B0609020204030204" charset="0"/>
              </a:rPr>
              <a:t>&gt;&gt;&gt; s = '</a:t>
            </a:r>
            <a:r>
              <a:rPr lang="en-US" altLang="en-US" sz="1600" dirty="0">
                <a:solidFill>
                  <a:srgbClr val="FF0000"/>
                </a:solidFill>
                <a:latin typeface="Consolas" panose="020B0609020204030204" charset="0"/>
              </a:rPr>
              <a:t>ab</a:t>
            </a:r>
            <a:r>
              <a:rPr lang="en-US" altLang="en-US" sz="1600" dirty="0">
                <a:latin typeface="Consolas" panose="020B0609020204030204" charset="0"/>
              </a:rPr>
              <a:t>134</a:t>
            </a:r>
            <a:r>
              <a:rPr lang="en-US" altLang="en-US" sz="1600" dirty="0">
                <a:solidFill>
                  <a:srgbClr val="FF0000"/>
                </a:solidFill>
                <a:latin typeface="Consolas" panose="020B0609020204030204" charset="0"/>
              </a:rPr>
              <a:t>ab</a:t>
            </a:r>
            <a:r>
              <a:rPr lang="en-US" altLang="en-US" sz="1600" dirty="0">
                <a:latin typeface="Consolas" panose="020B0609020204030204" charset="0"/>
              </a:rPr>
              <a:t>98723jafjweoruiag</a:t>
            </a:r>
            <a:r>
              <a:rPr lang="en-US" altLang="en-US" sz="1600" dirty="0">
                <a:solidFill>
                  <a:srgbClr val="FF0000"/>
                </a:solidFill>
                <a:latin typeface="Consolas" panose="020B0609020204030204" charset="0"/>
              </a:rPr>
              <a:t>ab</a:t>
            </a:r>
            <a:r>
              <a:rPr lang="en-US" altLang="en-US" sz="1600" dirty="0">
                <a:latin typeface="Consolas" panose="020B0609020204030204" charset="0"/>
              </a:rPr>
              <a:t>'</a:t>
            </a:r>
          </a:p>
          <a:p>
            <a:pPr marL="0" indent="0">
              <a:spcBef>
                <a:spcPct val="0"/>
              </a:spcBef>
              <a:buFont typeface="Arial" charset="0"/>
              <a:buNone/>
            </a:pPr>
            <a:r>
              <a:rPr lang="en-US" altLang="en-US" sz="1600" dirty="0">
                <a:latin typeface="Consolas" panose="020B0609020204030204" charset="0"/>
              </a:rPr>
              <a:t>&gt;&gt;&gt; m = </a:t>
            </a:r>
            <a:r>
              <a:rPr lang="en-US" altLang="en-US" sz="1600" dirty="0" err="1">
                <a:latin typeface="Consolas" panose="020B0609020204030204" charset="0"/>
              </a:rPr>
              <a:t>re.search</a:t>
            </a:r>
            <a:r>
              <a:rPr lang="en-US" altLang="en-US" sz="1600" dirty="0">
                <a:latin typeface="Consolas" panose="020B0609020204030204" charset="0"/>
              </a:rPr>
              <a:t>(r'((ab).*){2}.*(ab)', s)#</a:t>
            </a:r>
            <a:r>
              <a:rPr lang="zh-CN" altLang="en-US" sz="1600" dirty="0">
                <a:latin typeface="Consolas" panose="020B0609020204030204" charset="0"/>
              </a:rPr>
              <a:t>在</a:t>
            </a:r>
            <a:r>
              <a:rPr lang="en-US" altLang="zh-CN" sz="1600" dirty="0">
                <a:latin typeface="Consolas" panose="020B0609020204030204" charset="0"/>
              </a:rPr>
              <a:t>s</a:t>
            </a:r>
            <a:r>
              <a:rPr lang="zh-CN" altLang="en-US" sz="1600" dirty="0">
                <a:latin typeface="Consolas" panose="020B0609020204030204" charset="0"/>
              </a:rPr>
              <a:t>中查找</a:t>
            </a:r>
            <a:r>
              <a:rPr lang="en-US" altLang="zh-CN" sz="1600" dirty="0">
                <a:latin typeface="Consolas" panose="020B0609020204030204" charset="0"/>
              </a:rPr>
              <a:t>ab</a:t>
            </a:r>
            <a:r>
              <a:rPr lang="zh-CN" altLang="en-US" sz="1600" dirty="0">
                <a:latin typeface="Consolas" panose="020B0609020204030204" charset="0"/>
              </a:rPr>
              <a:t>的第</a:t>
            </a:r>
            <a:r>
              <a:rPr lang="en-US" altLang="zh-CN" sz="1600" dirty="0">
                <a:latin typeface="Consolas" panose="020B0609020204030204" charset="0"/>
              </a:rPr>
              <a:t>3</a:t>
            </a:r>
            <a:r>
              <a:rPr lang="zh-CN" altLang="en-US" sz="1600" dirty="0">
                <a:latin typeface="Consolas" panose="020B0609020204030204" charset="0"/>
              </a:rPr>
              <a:t>次出现</a:t>
            </a:r>
          </a:p>
          <a:p>
            <a:pPr marL="0" indent="0">
              <a:spcBef>
                <a:spcPct val="0"/>
              </a:spcBef>
              <a:buFont typeface="Arial" charset="0"/>
              <a:buNone/>
            </a:pPr>
            <a:r>
              <a:rPr lang="en-US" altLang="en-US" sz="1600" dirty="0">
                <a:latin typeface="Consolas" panose="020B0609020204030204" charset="0"/>
              </a:rPr>
              <a:t>&gt;&gt;&gt; </a:t>
            </a:r>
            <a:r>
              <a:rPr lang="en-US" altLang="en-US" sz="1600" dirty="0" err="1">
                <a:latin typeface="Consolas" panose="020B0609020204030204" charset="0"/>
              </a:rPr>
              <a:t>m.group</a:t>
            </a:r>
            <a:r>
              <a:rPr lang="en-US" altLang="en-US" sz="1600" dirty="0">
                <a:latin typeface="Consolas" panose="020B0609020204030204" charset="0"/>
              </a:rPr>
              <a:t>(3)</a:t>
            </a:r>
          </a:p>
          <a:p>
            <a:pPr marL="0" indent="0">
              <a:spcBef>
                <a:spcPct val="0"/>
              </a:spcBef>
              <a:buFont typeface="Arial" charset="0"/>
              <a:buNone/>
            </a:pPr>
            <a:r>
              <a:rPr lang="en-US" altLang="en-US" sz="1600" dirty="0">
                <a:solidFill>
                  <a:srgbClr val="0000FF"/>
                </a:solidFill>
                <a:latin typeface="Consolas" panose="020B0609020204030204" charset="0"/>
              </a:rPr>
              <a:t>'ab'</a:t>
            </a:r>
          </a:p>
          <a:p>
            <a:pPr marL="0" indent="0">
              <a:spcBef>
                <a:spcPct val="0"/>
              </a:spcBef>
              <a:buFont typeface="Arial" charset="0"/>
              <a:buNone/>
            </a:pPr>
            <a:r>
              <a:rPr lang="en-US" altLang="en-US" sz="1600" dirty="0">
                <a:latin typeface="Consolas" panose="020B0609020204030204" charset="0"/>
              </a:rPr>
              <a:t>&gt;&gt;&gt; </a:t>
            </a:r>
            <a:r>
              <a:rPr lang="en-US" altLang="en-US" sz="1600" dirty="0" err="1">
                <a:latin typeface="Consolas" panose="020B0609020204030204" charset="0"/>
              </a:rPr>
              <a:t>m.span</a:t>
            </a:r>
            <a:r>
              <a:rPr lang="en-US" altLang="en-US" sz="1600" dirty="0">
                <a:latin typeface="Consolas" panose="020B0609020204030204" charset="0"/>
              </a:rPr>
              <a:t>(3)</a:t>
            </a:r>
          </a:p>
          <a:p>
            <a:pPr marL="0" indent="0">
              <a:spcBef>
                <a:spcPct val="0"/>
              </a:spcBef>
              <a:buFont typeface="Arial" charset="0"/>
              <a:buNone/>
            </a:pPr>
            <a:r>
              <a:rPr lang="en-US" altLang="en-US" sz="1600" dirty="0">
                <a:solidFill>
                  <a:srgbClr val="0000FF"/>
                </a:solidFill>
                <a:latin typeface="Consolas" panose="020B0609020204030204" charset="0"/>
              </a:rPr>
              <a:t>(24, 26)</a:t>
            </a:r>
          </a:p>
          <a:p>
            <a:pPr marL="0" indent="0">
              <a:spcBef>
                <a:spcPct val="0"/>
              </a:spcBef>
              <a:buFont typeface="Arial" charset="0"/>
              <a:buNone/>
            </a:pPr>
            <a:r>
              <a:rPr lang="en-US" altLang="en-US" sz="1600" dirty="0">
                <a:latin typeface="Consolas" panose="020B0609020204030204" charset="0"/>
              </a:rPr>
              <a:t>&gt;&gt;&gt; s[24:]</a:t>
            </a:r>
          </a:p>
          <a:p>
            <a:pPr marL="0" indent="0">
              <a:spcBef>
                <a:spcPct val="0"/>
              </a:spcBef>
              <a:buFont typeface="Arial" charset="0"/>
              <a:buNone/>
            </a:pPr>
            <a:r>
              <a:rPr lang="en-US" altLang="en-US" sz="1600" dirty="0">
                <a:solidFill>
                  <a:srgbClr val="0000FF"/>
                </a:solidFill>
                <a:latin typeface="Consolas" panose="020B0609020204030204" charset="0"/>
              </a:rPr>
              <a:t>'ab'</a:t>
            </a:r>
          </a:p>
        </p:txBody>
      </p:sp>
    </p:spTree>
    <p:extLst>
      <p:ext uri="{BB962C8B-B14F-4D97-AF65-F5344CB8AC3E}">
        <p14:creationId xmlns:p14="http://schemas.microsoft.com/office/powerpoint/2010/main" val="664384493"/>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Content Placeholder 2"/>
          <p:cNvSpPr>
            <a:spLocks noGrp="1"/>
          </p:cNvSpPr>
          <p:nvPr>
            <p:ph idx="1"/>
          </p:nvPr>
        </p:nvSpPr>
        <p:spPr/>
        <p:txBody>
          <a:bodyPr anchor="t"/>
          <a:lstStyle/>
          <a:p>
            <a:pPr marL="0" indent="0">
              <a:spcBef>
                <a:spcPct val="0"/>
              </a:spcBef>
              <a:buNone/>
            </a:pPr>
            <a:r>
              <a:rPr lang="en-US" altLang="en-US" sz="1400" dirty="0">
                <a:latin typeface="Consolas" panose="020B0609020204030204" charset="0"/>
              </a:rPr>
              <a:t>&gt;&gt;&gt; import re</a:t>
            </a:r>
          </a:p>
          <a:p>
            <a:pPr marL="0" indent="0">
              <a:spcBef>
                <a:spcPct val="0"/>
              </a:spcBef>
              <a:buNone/>
            </a:pPr>
            <a:r>
              <a:rPr lang="en-US" altLang="en-US" sz="1400" dirty="0">
                <a:latin typeface="Consolas" panose="020B0609020204030204" charset="0"/>
              </a:rPr>
              <a:t>&gt;&gt;&gt; example = 'Hefei University of Technology'</a:t>
            </a:r>
          </a:p>
          <a:p>
            <a:pPr marL="0" indent="0">
              <a:spcBef>
                <a:spcPct val="0"/>
              </a:spcBef>
              <a:buNone/>
            </a:pPr>
            <a:r>
              <a:rPr lang="en-US" altLang="en-US" sz="1400" dirty="0">
                <a:latin typeface="Consolas" panose="020B0609020204030204" charset="0"/>
              </a:rPr>
              <a:t>&gt;&gt;&gt; pattern = </a:t>
            </a:r>
            <a:r>
              <a:rPr lang="en-US" altLang="en-US" sz="1400" dirty="0" err="1">
                <a:latin typeface="Consolas" panose="020B0609020204030204" charset="0"/>
              </a:rPr>
              <a:t>re.compile</a:t>
            </a:r>
            <a:r>
              <a:rPr lang="en-US" altLang="en-US" sz="1400" dirty="0">
                <a:latin typeface="Consolas" panose="020B0609020204030204" charset="0"/>
              </a:rPr>
              <a:t>(r'\</a:t>
            </a:r>
            <a:r>
              <a:rPr lang="en-US" altLang="en-US" sz="1400" dirty="0" err="1">
                <a:latin typeface="Consolas" panose="020B0609020204030204" charset="0"/>
              </a:rPr>
              <a:t>bA</a:t>
            </a:r>
            <a:r>
              <a:rPr lang="en-US" altLang="en-US" sz="1400" dirty="0">
                <a:latin typeface="Consolas" panose="020B0609020204030204" charset="0"/>
              </a:rPr>
              <a:t>\w+\b')</a:t>
            </a:r>
          </a:p>
          <a:p>
            <a:pPr marL="0" indent="0">
              <a:buNone/>
            </a:pPr>
            <a:r>
              <a:rPr lang="en-US" altLang="en-US" sz="1350" dirty="0">
                <a:latin typeface="Consolas" panose="020B0609020204030204" charset="0"/>
              </a:rPr>
              <a:t>&gt;&gt;&gt; </a:t>
            </a:r>
            <a:r>
              <a:rPr lang="en-US" altLang="en-US" sz="1350" dirty="0" err="1">
                <a:latin typeface="Consolas" panose="020B0609020204030204" charset="0"/>
              </a:rPr>
              <a:t>pattern.match</a:t>
            </a:r>
            <a:r>
              <a:rPr lang="en-US" altLang="en-US" sz="1350" dirty="0">
                <a:latin typeface="Consolas" panose="020B0609020204030204" charset="0"/>
              </a:rPr>
              <a:t>(example)     #</a:t>
            </a:r>
            <a:r>
              <a:rPr lang="en-US" altLang="en-US" sz="1350" dirty="0" err="1">
                <a:latin typeface="Consolas" panose="020B0609020204030204" charset="0"/>
              </a:rPr>
              <a:t>从字符串开头开始匹配</a:t>
            </a:r>
            <a:r>
              <a:rPr lang="en-US" altLang="en-US" sz="1350" dirty="0">
                <a:latin typeface="Consolas" panose="020B0609020204030204" charset="0"/>
              </a:rPr>
              <a:t>, </a:t>
            </a:r>
            <a:r>
              <a:rPr lang="zh-CN" altLang="en-US" sz="1350" dirty="0">
                <a:latin typeface="Consolas" panose="020B0609020204030204" charset="0"/>
              </a:rPr>
              <a:t>未匹配返回</a:t>
            </a:r>
            <a:r>
              <a:rPr lang="en-US" altLang="zh-CN" sz="1350" dirty="0">
                <a:latin typeface="Consolas" panose="020B0609020204030204" charset="0"/>
              </a:rPr>
              <a:t>None</a:t>
            </a:r>
            <a:r>
              <a:rPr lang="zh-CN" altLang="en-US" sz="1350" dirty="0">
                <a:latin typeface="Consolas" panose="020B0609020204030204" charset="0"/>
              </a:rPr>
              <a:t>（不成功，无返回值）</a:t>
            </a:r>
            <a:endParaRPr lang="en-US" altLang="en-US" sz="1350" dirty="0">
              <a:latin typeface="Consolas" panose="020B0609020204030204" charset="0"/>
            </a:endParaRPr>
          </a:p>
          <a:p>
            <a:pPr marL="0" indent="0">
              <a:buNone/>
            </a:pPr>
            <a:r>
              <a:rPr lang="en-US" altLang="en-US" sz="1200" dirty="0">
                <a:latin typeface="Consolas" panose="020B0609020204030204" charset="0"/>
              </a:rPr>
              <a:t>&gt;&gt;&gt; pattern = </a:t>
            </a:r>
            <a:r>
              <a:rPr lang="en-US" altLang="en-US" sz="1200" dirty="0" err="1">
                <a:latin typeface="Consolas" panose="020B0609020204030204" charset="0"/>
              </a:rPr>
              <a:t>re.compile</a:t>
            </a:r>
            <a:r>
              <a:rPr lang="en-US" altLang="en-US" sz="1200" dirty="0">
                <a:latin typeface="Consolas" panose="020B0609020204030204" charset="0"/>
              </a:rPr>
              <a:t>(r'\</a:t>
            </a:r>
            <a:r>
              <a:rPr lang="en-US" altLang="en-US" sz="1200" dirty="0" err="1">
                <a:latin typeface="Consolas" panose="020B0609020204030204" charset="0"/>
              </a:rPr>
              <a:t>bH</a:t>
            </a:r>
            <a:r>
              <a:rPr lang="en-US" altLang="en-US" sz="1200" dirty="0">
                <a:latin typeface="Consolas" panose="020B0609020204030204" charset="0"/>
              </a:rPr>
              <a:t>\w+\b')</a:t>
            </a:r>
          </a:p>
          <a:p>
            <a:pPr marL="0" indent="0">
              <a:buNone/>
            </a:pPr>
            <a:r>
              <a:rPr lang="en-US" altLang="en-US" sz="1350" dirty="0">
                <a:latin typeface="Consolas" panose="020B0609020204030204" charset="0"/>
              </a:rPr>
              <a:t>&gt;&gt;&gt; </a:t>
            </a:r>
            <a:r>
              <a:rPr lang="en-US" altLang="en-US" sz="1350" dirty="0" err="1">
                <a:latin typeface="Consolas" panose="020B0609020204030204" charset="0"/>
              </a:rPr>
              <a:t>pattern.search</a:t>
            </a:r>
            <a:r>
              <a:rPr lang="en-US" altLang="en-US" sz="1350" dirty="0">
                <a:latin typeface="Consolas" panose="020B0609020204030204" charset="0"/>
              </a:rPr>
              <a:t>(example)    #</a:t>
            </a:r>
            <a:r>
              <a:rPr lang="en-US" altLang="en-US" sz="1350" dirty="0" err="1">
                <a:latin typeface="Consolas" panose="020B0609020204030204" charset="0"/>
              </a:rPr>
              <a:t>在整个字符串中搜索</a:t>
            </a:r>
            <a:endParaRPr lang="en-US" altLang="en-US" sz="1350" dirty="0">
              <a:latin typeface="Consolas" panose="020B0609020204030204" charset="0"/>
            </a:endParaRPr>
          </a:p>
          <a:p>
            <a:pPr marL="0" indent="0">
              <a:buNone/>
            </a:pPr>
            <a:r>
              <a:rPr lang="en-US" altLang="en-US" sz="1350" dirty="0">
                <a:solidFill>
                  <a:srgbClr val="0000FF"/>
                </a:solidFill>
                <a:latin typeface="Consolas" panose="020B0609020204030204" charset="0"/>
              </a:rPr>
              <a:t>&lt;_</a:t>
            </a:r>
            <a:r>
              <a:rPr lang="en-US" altLang="en-US" sz="1350" dirty="0" err="1">
                <a:solidFill>
                  <a:srgbClr val="0000FF"/>
                </a:solidFill>
                <a:latin typeface="Consolas" panose="020B0609020204030204" charset="0"/>
              </a:rPr>
              <a:t>sre.SRE_Match</a:t>
            </a:r>
            <a:r>
              <a:rPr lang="en-US" altLang="en-US" sz="1350" dirty="0">
                <a:solidFill>
                  <a:srgbClr val="0000FF"/>
                </a:solidFill>
                <a:latin typeface="Consolas" panose="020B0609020204030204" charset="0"/>
              </a:rPr>
              <a:t> object; span=(0, 5), match='Hefei'&gt;</a:t>
            </a:r>
          </a:p>
          <a:p>
            <a:pPr marL="0" indent="0">
              <a:buNone/>
            </a:pPr>
            <a:r>
              <a:rPr lang="en-US" altLang="en-US" sz="1350" dirty="0">
                <a:latin typeface="Consolas" panose="020B0609020204030204" charset="0"/>
              </a:rPr>
              <a:t>&gt;&gt;&gt; pattern = </a:t>
            </a:r>
            <a:r>
              <a:rPr lang="en-US" altLang="en-US" sz="1350" dirty="0" err="1">
                <a:latin typeface="Consolas" panose="020B0609020204030204" charset="0"/>
              </a:rPr>
              <a:t>re.compile</a:t>
            </a:r>
            <a:r>
              <a:rPr lang="en-US" altLang="en-US" sz="1350" dirty="0">
                <a:latin typeface="Consolas" panose="020B0609020204030204" charset="0"/>
              </a:rPr>
              <a:t>(r'\b\w*</a:t>
            </a:r>
            <a:r>
              <a:rPr lang="en-US" altLang="en-US" sz="1350" dirty="0" err="1">
                <a:latin typeface="Consolas" panose="020B0609020204030204" charset="0"/>
              </a:rPr>
              <a:t>i</a:t>
            </a:r>
            <a:r>
              <a:rPr lang="en-US" altLang="en-US" sz="1350" dirty="0">
                <a:latin typeface="Consolas" panose="020B0609020204030204" charset="0"/>
              </a:rPr>
              <a:t>\w*\b') #</a:t>
            </a:r>
            <a:r>
              <a:rPr lang="en-US" altLang="en-US" sz="1350" dirty="0" err="1">
                <a:latin typeface="Consolas" panose="020B0609020204030204" charset="0"/>
              </a:rPr>
              <a:t>查找所有含有字母i的单词</a:t>
            </a:r>
            <a:endParaRPr lang="en-US" altLang="en-US" sz="1350" dirty="0">
              <a:latin typeface="Consolas" panose="020B0609020204030204" charset="0"/>
            </a:endParaRPr>
          </a:p>
          <a:p>
            <a:pPr marL="0" indent="0">
              <a:buNone/>
            </a:pPr>
            <a:r>
              <a:rPr lang="en-US" altLang="en-US" sz="1350" dirty="0">
                <a:latin typeface="Consolas" panose="020B0609020204030204" charset="0"/>
              </a:rPr>
              <a:t>&gt;&gt;&gt; </a:t>
            </a:r>
            <a:r>
              <a:rPr lang="en-US" altLang="en-US" sz="1350" dirty="0" err="1">
                <a:latin typeface="Consolas" panose="020B0609020204030204" charset="0"/>
              </a:rPr>
              <a:t>pattern.findall</a:t>
            </a:r>
            <a:r>
              <a:rPr lang="en-US" altLang="en-US" sz="1350" dirty="0">
                <a:latin typeface="Consolas" panose="020B0609020204030204" charset="0"/>
              </a:rPr>
              <a:t>(example)</a:t>
            </a:r>
          </a:p>
          <a:p>
            <a:pPr marL="0" indent="0">
              <a:buNone/>
            </a:pPr>
            <a:r>
              <a:rPr lang="en-US" altLang="en-US" sz="1350" dirty="0">
                <a:solidFill>
                  <a:srgbClr val="0000FF"/>
                </a:solidFill>
                <a:latin typeface="Consolas" panose="020B0609020204030204" charset="0"/>
              </a:rPr>
              <a:t>[‘Hefei', ‘University']</a:t>
            </a:r>
          </a:p>
          <a:p>
            <a:pPr marL="0" indent="0">
              <a:buNone/>
            </a:pPr>
            <a:r>
              <a:rPr lang="en-US" altLang="en-US" sz="1350" dirty="0">
                <a:latin typeface="Consolas" panose="020B0609020204030204" charset="0"/>
              </a:rPr>
              <a:t>&gt;&gt;&gt; text = "He was carefully disguised but captured quickly by police."</a:t>
            </a:r>
          </a:p>
          <a:p>
            <a:pPr marL="0" indent="0">
              <a:buNone/>
            </a:pPr>
            <a:r>
              <a:rPr lang="en-US" altLang="en-US" sz="1350" dirty="0">
                <a:latin typeface="Consolas" panose="020B0609020204030204" charset="0"/>
              </a:rPr>
              <a:t>&gt;&gt;&gt; </a:t>
            </a:r>
            <a:r>
              <a:rPr lang="en-US" altLang="en-US" sz="1350" dirty="0" err="1">
                <a:latin typeface="Consolas" panose="020B0609020204030204" charset="0"/>
              </a:rPr>
              <a:t>re.findall</a:t>
            </a:r>
            <a:r>
              <a:rPr lang="en-US" altLang="en-US" sz="1350" dirty="0">
                <a:latin typeface="Consolas" panose="020B0609020204030204" charset="0"/>
              </a:rPr>
              <a:t>(r"\</a:t>
            </a:r>
            <a:r>
              <a:rPr lang="en-US" altLang="en-US" sz="1350" dirty="0" err="1">
                <a:latin typeface="Consolas" panose="020B0609020204030204" charset="0"/>
              </a:rPr>
              <a:t>w+ly</a:t>
            </a:r>
            <a:r>
              <a:rPr lang="en-US" altLang="en-US" sz="1350" dirty="0">
                <a:latin typeface="Consolas" panose="020B0609020204030204" charset="0"/>
              </a:rPr>
              <a:t>", text)</a:t>
            </a:r>
          </a:p>
          <a:p>
            <a:pPr marL="0" indent="0">
              <a:buNone/>
            </a:pPr>
            <a:r>
              <a:rPr lang="en-US" altLang="en-US" sz="1350" dirty="0">
                <a:solidFill>
                  <a:srgbClr val="0000FF"/>
                </a:solidFill>
                <a:latin typeface="Consolas" panose="020B0609020204030204" charset="0"/>
              </a:rPr>
              <a:t>['carefully', 'quickly']</a:t>
            </a:r>
          </a:p>
        </p:txBody>
      </p:sp>
      <p:sp>
        <p:nvSpPr>
          <p:cNvPr id="129027" name="Slide Number Placeholder 1"/>
          <p:cNvSpPr>
            <a:spLocks noGrp="1"/>
          </p:cNvSpPr>
          <p:nvPr>
            <p:ph type="sldNum" sz="quarter" idx="4294967295"/>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r"/>
            <a:fld id="{9A0DB2DC-4C9A-4742-B13C-FB6460FD3503}" type="slidenum">
              <a:rPr lang="zh-CN" altLang="en-US" sz="1050" dirty="0"/>
              <a:pPr algn="r"/>
              <a:t>71</a:t>
            </a:fld>
            <a:endParaRPr lang="zh-CN" altLang="en-US" sz="1050" dirty="0"/>
          </a:p>
        </p:txBody>
      </p:sp>
      <p:sp>
        <p:nvSpPr>
          <p:cNvPr id="6" name="文本框 5"/>
          <p:cNvSpPr txBox="1"/>
          <p:nvPr/>
        </p:nvSpPr>
        <p:spPr>
          <a:xfrm>
            <a:off x="323528" y="908720"/>
            <a:ext cx="5652628" cy="523220"/>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800" b="1" dirty="0">
                <a:latin typeface="Times New Roman" panose="02020603050405020304" pitchFamily="18" charset="0"/>
                <a:ea typeface="仿宋" panose="02010609060101010101" pitchFamily="49" charset="-122"/>
              </a:rPr>
              <a:t>4.3.3 </a:t>
            </a:r>
            <a:r>
              <a:rPr lang="zh-CN" altLang="en-US" sz="2800" b="1" dirty="0">
                <a:latin typeface="Times New Roman" panose="02020603050405020304" pitchFamily="18" charset="0"/>
                <a:ea typeface="仿宋" panose="02010609060101010101" pitchFamily="49" charset="-122"/>
              </a:rPr>
              <a:t>使用正则表达式对象</a:t>
            </a:r>
            <a:endParaRPr lang="en-US" altLang="zh-CN" sz="2800" b="1" dirty="0">
              <a:ea typeface="仿宋" panose="02010609060101010101" pitchFamily="49" charset="-122"/>
            </a:endParaRPr>
          </a:p>
        </p:txBody>
      </p:sp>
      <p:grpSp>
        <p:nvGrpSpPr>
          <p:cNvPr id="7" name="组合 109"/>
          <p:cNvGrpSpPr/>
          <p:nvPr/>
        </p:nvGrpSpPr>
        <p:grpSpPr>
          <a:xfrm>
            <a:off x="489223" y="78400"/>
            <a:ext cx="4514825" cy="686304"/>
            <a:chOff x="956926" y="4600871"/>
            <a:chExt cx="4514825" cy="686304"/>
          </a:xfrm>
        </p:grpSpPr>
        <p:sp>
          <p:nvSpPr>
            <p:cNvPr id="8" name="Freeform 5"/>
            <p:cNvSpPr>
              <a:spLocks/>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b="1" dirty="0">
                <a:ea typeface="微软雅黑" pitchFamily="34" charset="-122"/>
              </a:endParaRPr>
            </a:p>
          </p:txBody>
        </p:sp>
        <p:pic>
          <p:nvPicPr>
            <p:cNvPr id="9" name="图片 8" descr="u=714968970,2342735455&amp;fm=27&amp;gp=0.jpg"/>
            <p:cNvPicPr/>
            <p:nvPr/>
          </p:nvPicPr>
          <p:blipFill>
            <a:blip r:embed="rId2"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10" name="TextBox 6"/>
            <p:cNvSpPr txBox="1">
              <a:spLocks noChangeArrowheads="1"/>
            </p:cNvSpPr>
            <p:nvPr/>
          </p:nvSpPr>
          <p:spPr bwMode="auto">
            <a:xfrm>
              <a:off x="1151271" y="4640868"/>
              <a:ext cx="432048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4.3 </a:t>
              </a:r>
              <a:r>
                <a:rPr lang="zh-CN" altLang="en-US" sz="3600" b="1" dirty="0">
                  <a:latin typeface="Times New Roman" pitchFamily="18" charset="0"/>
                  <a:ea typeface="黑体" pitchFamily="49" charset="-122"/>
                </a:rPr>
                <a:t>正则表达式 </a:t>
              </a:r>
            </a:p>
          </p:txBody>
        </p:sp>
      </p:grpSp>
      <p:pic>
        <p:nvPicPr>
          <p:cNvPr id="3" name="图片 2">
            <a:extLst>
              <a:ext uri="{FF2B5EF4-FFF2-40B4-BE49-F238E27FC236}">
                <a16:creationId xmlns:a16="http://schemas.microsoft.com/office/drawing/2014/main" id="{C538967A-9AF0-46D5-BC32-D18B559EE10A}"/>
              </a:ext>
            </a:extLst>
          </p:cNvPr>
          <p:cNvPicPr>
            <a:picLocks noChangeAspect="1"/>
          </p:cNvPicPr>
          <p:nvPr/>
        </p:nvPicPr>
        <p:blipFill>
          <a:blip r:embed="rId3"/>
          <a:stretch>
            <a:fillRect/>
          </a:stretch>
        </p:blipFill>
        <p:spPr>
          <a:xfrm>
            <a:off x="3001836" y="2688157"/>
            <a:ext cx="5852172" cy="3435103"/>
          </a:xfrm>
          <a:prstGeom prst="rect">
            <a:avLst/>
          </a:prstGeom>
        </p:spPr>
      </p:pic>
    </p:spTree>
    <p:extLst>
      <p:ext uri="{BB962C8B-B14F-4D97-AF65-F5344CB8AC3E}">
        <p14:creationId xmlns:p14="http://schemas.microsoft.com/office/powerpoint/2010/main" val="1321823046"/>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6747" y="1431940"/>
            <a:ext cx="8229600" cy="4678451"/>
          </a:xfrm>
        </p:spPr>
        <p:txBody>
          <a:bodyPr/>
          <a:lstStyle/>
          <a:p>
            <a:pPr fontAlgn="base">
              <a:buClr>
                <a:srgbClr val="FF0000"/>
              </a:buClr>
              <a:buFont typeface="Wingdings" panose="05000000000000000000" charset="0"/>
              <a:buChar char=""/>
            </a:pPr>
            <a:r>
              <a:rPr lang="en-US" sz="2400" noProof="1"/>
              <a:t>sub()、subn()</a:t>
            </a:r>
          </a:p>
          <a:p>
            <a:pPr marL="285750" indent="-285750">
              <a:lnSpc>
                <a:spcPct val="150000"/>
              </a:lnSpc>
              <a:spcBef>
                <a:spcPts val="0"/>
              </a:spcBef>
              <a:buClr>
                <a:srgbClr val="FF0000"/>
              </a:buClr>
              <a:buFont typeface="Wingdings" panose="05000000000000000000" charset="0"/>
              <a:buChar char="ü"/>
            </a:pPr>
            <a:r>
              <a:rPr lang="en-US" sz="1800" b="1" noProof="1"/>
              <a:t>正则表达式对象的sub(repl, string[, count = 0])和subn(repl, string[, count = 0])方法用来实现字符串替换功能，其中</a:t>
            </a:r>
            <a:r>
              <a:rPr lang="en-US" sz="1800" b="1" noProof="1">
                <a:solidFill>
                  <a:srgbClr val="FF0000"/>
                </a:solidFill>
              </a:rPr>
              <a:t>参数repl可以为字符串或返回字符串的可调用对象</a:t>
            </a:r>
            <a:r>
              <a:rPr lang="en-US" sz="1350" noProof="1"/>
              <a:t>。</a:t>
            </a:r>
          </a:p>
          <a:p>
            <a:pPr marL="0" indent="0">
              <a:buNone/>
            </a:pPr>
            <a:endParaRPr lang="en-US" sz="1350" noProof="1"/>
          </a:p>
          <a:p>
            <a:pPr marL="0" indent="0">
              <a:buNone/>
            </a:pPr>
            <a:r>
              <a:rPr lang="en-US" sz="1350" noProof="1">
                <a:latin typeface="Consolas" panose="020B0609020204030204" charset="0"/>
              </a:rPr>
              <a:t>&gt;&gt;&gt; example = '''</a:t>
            </a:r>
            <a:r>
              <a:rPr lang="en-US" sz="1350" noProof="1">
                <a:solidFill>
                  <a:srgbClr val="00B050"/>
                </a:solidFill>
                <a:latin typeface="Consolas" panose="020B0609020204030204" charset="0"/>
              </a:rPr>
              <a:t>Beautiful is </a:t>
            </a:r>
          </a:p>
          <a:p>
            <a:pPr marL="0" indent="0">
              <a:buNone/>
            </a:pPr>
            <a:r>
              <a:rPr lang="en-US" sz="1350" noProof="1">
                <a:solidFill>
                  <a:srgbClr val="00B050"/>
                </a:solidFill>
                <a:latin typeface="Consolas" panose="020B0609020204030204" charset="0"/>
              </a:rPr>
              <a:t>better than ugly.</a:t>
            </a:r>
          </a:p>
          <a:p>
            <a:pPr marL="0" indent="0">
              <a:buNone/>
            </a:pPr>
            <a:r>
              <a:rPr lang="en-US" sz="1350" noProof="1">
                <a:solidFill>
                  <a:srgbClr val="00B050"/>
                </a:solidFill>
                <a:latin typeface="Consolas" panose="020B0609020204030204" charset="0"/>
              </a:rPr>
              <a:t>Explicit is better than implicit.</a:t>
            </a:r>
          </a:p>
          <a:p>
            <a:pPr marL="0" indent="0">
              <a:buNone/>
            </a:pPr>
            <a:r>
              <a:rPr lang="en-US" sz="1350" noProof="1">
                <a:solidFill>
                  <a:srgbClr val="00B050"/>
                </a:solidFill>
                <a:latin typeface="Consolas" panose="020B0609020204030204" charset="0"/>
              </a:rPr>
              <a:t>Simple is better than complex.</a:t>
            </a:r>
          </a:p>
          <a:p>
            <a:pPr marL="0" indent="0">
              <a:buNone/>
            </a:pPr>
            <a:r>
              <a:rPr lang="en-US" sz="1350" noProof="1">
                <a:solidFill>
                  <a:srgbClr val="00B050"/>
                </a:solidFill>
                <a:latin typeface="Consolas" panose="020B0609020204030204" charset="0"/>
              </a:rPr>
              <a:t>Complex is better than complicated.</a:t>
            </a:r>
          </a:p>
          <a:p>
            <a:pPr marL="0" indent="0">
              <a:buNone/>
            </a:pPr>
            <a:r>
              <a:rPr lang="en-US" sz="1350" noProof="1">
                <a:solidFill>
                  <a:srgbClr val="00B050"/>
                </a:solidFill>
                <a:latin typeface="Consolas" panose="020B0609020204030204" charset="0"/>
              </a:rPr>
              <a:t>Flat is better than nested.</a:t>
            </a:r>
          </a:p>
          <a:p>
            <a:pPr marL="0" indent="0">
              <a:buNone/>
            </a:pPr>
            <a:r>
              <a:rPr lang="en-US" sz="1350" noProof="1">
                <a:solidFill>
                  <a:srgbClr val="00B050"/>
                </a:solidFill>
                <a:latin typeface="Consolas" panose="020B0609020204030204" charset="0"/>
              </a:rPr>
              <a:t>Sparse is better than dense.</a:t>
            </a:r>
          </a:p>
          <a:p>
            <a:pPr marL="0" indent="0">
              <a:buNone/>
            </a:pPr>
            <a:r>
              <a:rPr lang="en-US" sz="1350" noProof="1">
                <a:solidFill>
                  <a:srgbClr val="00B050"/>
                </a:solidFill>
                <a:latin typeface="Consolas" panose="020B0609020204030204" charset="0"/>
              </a:rPr>
              <a:t>Readability counts</a:t>
            </a:r>
            <a:r>
              <a:rPr lang="en-US" sz="1350" noProof="1">
                <a:latin typeface="Consolas" panose="020B0609020204030204" charset="0"/>
              </a:rPr>
              <a:t>.'''</a:t>
            </a:r>
          </a:p>
        </p:txBody>
      </p:sp>
      <p:sp>
        <p:nvSpPr>
          <p:cNvPr id="130051" name="Slide Number Placeholder 1"/>
          <p:cNvSpPr>
            <a:spLocks noGrp="1"/>
          </p:cNvSpPr>
          <p:nvPr>
            <p:ph type="sldNum" sz="quarter" idx="4294967295"/>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r"/>
            <a:fld id="{9A0DB2DC-4C9A-4742-B13C-FB6460FD3503}" type="slidenum">
              <a:rPr lang="zh-CN" altLang="en-US" sz="1050" dirty="0"/>
              <a:pPr algn="r"/>
              <a:t>72</a:t>
            </a:fld>
            <a:endParaRPr lang="zh-CN" altLang="en-US" sz="1050" dirty="0"/>
          </a:p>
        </p:txBody>
      </p:sp>
      <p:sp>
        <p:nvSpPr>
          <p:cNvPr id="6" name="文本框 5"/>
          <p:cNvSpPr txBox="1"/>
          <p:nvPr/>
        </p:nvSpPr>
        <p:spPr>
          <a:xfrm>
            <a:off x="323528" y="908720"/>
            <a:ext cx="5652628" cy="523220"/>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800" b="1" dirty="0">
                <a:latin typeface="Times New Roman" panose="02020603050405020304" pitchFamily="18" charset="0"/>
                <a:ea typeface="仿宋" panose="02010609060101010101" pitchFamily="49" charset="-122"/>
              </a:rPr>
              <a:t>4.3.3 </a:t>
            </a:r>
            <a:r>
              <a:rPr lang="zh-CN" altLang="en-US" sz="2800" b="1" dirty="0">
                <a:latin typeface="Times New Roman" panose="02020603050405020304" pitchFamily="18" charset="0"/>
                <a:ea typeface="仿宋" panose="02010609060101010101" pitchFamily="49" charset="-122"/>
              </a:rPr>
              <a:t>使用正则表达式对象</a:t>
            </a:r>
            <a:endParaRPr lang="en-US" altLang="zh-CN" sz="2800" b="1" dirty="0">
              <a:ea typeface="仿宋" panose="02010609060101010101" pitchFamily="49" charset="-122"/>
            </a:endParaRPr>
          </a:p>
        </p:txBody>
      </p:sp>
      <p:grpSp>
        <p:nvGrpSpPr>
          <p:cNvPr id="7" name="组合 109"/>
          <p:cNvGrpSpPr/>
          <p:nvPr/>
        </p:nvGrpSpPr>
        <p:grpSpPr>
          <a:xfrm>
            <a:off x="489223" y="78400"/>
            <a:ext cx="4514825" cy="686304"/>
            <a:chOff x="956926" y="4600871"/>
            <a:chExt cx="4514825" cy="686304"/>
          </a:xfrm>
        </p:grpSpPr>
        <p:sp>
          <p:nvSpPr>
            <p:cNvPr id="8" name="Freeform 5"/>
            <p:cNvSpPr>
              <a:spLocks/>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b="1" dirty="0">
                <a:ea typeface="微软雅黑" pitchFamily="34" charset="-122"/>
              </a:endParaRPr>
            </a:p>
          </p:txBody>
        </p:sp>
        <p:pic>
          <p:nvPicPr>
            <p:cNvPr id="9" name="图片 8" descr="u=714968970,2342735455&amp;fm=27&amp;gp=0.jpg"/>
            <p:cNvPicPr/>
            <p:nvPr/>
          </p:nvPicPr>
          <p:blipFill>
            <a:blip r:embed="rId2"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10" name="TextBox 6"/>
            <p:cNvSpPr txBox="1">
              <a:spLocks noChangeArrowheads="1"/>
            </p:cNvSpPr>
            <p:nvPr/>
          </p:nvSpPr>
          <p:spPr bwMode="auto">
            <a:xfrm>
              <a:off x="1151271" y="4640868"/>
              <a:ext cx="432048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4.3 </a:t>
              </a:r>
              <a:r>
                <a:rPr lang="zh-CN" altLang="en-US" sz="3600" b="1" dirty="0">
                  <a:latin typeface="Times New Roman" pitchFamily="18" charset="0"/>
                  <a:ea typeface="黑体" pitchFamily="49" charset="-122"/>
                </a:rPr>
                <a:t>正则表达式 </a:t>
              </a:r>
            </a:p>
          </p:txBody>
        </p:sp>
      </p:grpSp>
      <p:pic>
        <p:nvPicPr>
          <p:cNvPr id="5" name="图片 4"/>
          <p:cNvPicPr>
            <a:picLocks noChangeAspect="1"/>
          </p:cNvPicPr>
          <p:nvPr/>
        </p:nvPicPr>
        <p:blipFill>
          <a:blip r:embed="rId3"/>
          <a:stretch>
            <a:fillRect/>
          </a:stretch>
        </p:blipFill>
        <p:spPr>
          <a:xfrm>
            <a:off x="4055799" y="3123162"/>
            <a:ext cx="4888648" cy="2987229"/>
          </a:xfrm>
          <a:prstGeom prst="rect">
            <a:avLst/>
          </a:prstGeom>
        </p:spPr>
      </p:pic>
    </p:spTree>
    <p:extLst>
      <p:ext uri="{BB962C8B-B14F-4D97-AF65-F5344CB8AC3E}">
        <p14:creationId xmlns:p14="http://schemas.microsoft.com/office/powerpoint/2010/main" val="1867017371"/>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5" name="Slide Number Placeholder 1"/>
          <p:cNvSpPr>
            <a:spLocks noGrp="1"/>
          </p:cNvSpPr>
          <p:nvPr>
            <p:ph type="sldNum" sz="quarter" idx="4294967295"/>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r"/>
            <a:fld id="{9A0DB2DC-4C9A-4742-B13C-FB6460FD3503}" type="slidenum">
              <a:rPr lang="zh-CN" altLang="en-US" sz="1050" dirty="0"/>
              <a:pPr algn="r"/>
              <a:t>73</a:t>
            </a:fld>
            <a:endParaRPr lang="zh-CN" altLang="en-US" sz="1050" dirty="0"/>
          </a:p>
        </p:txBody>
      </p:sp>
      <p:sp>
        <p:nvSpPr>
          <p:cNvPr id="6" name="文本框 5"/>
          <p:cNvSpPr txBox="1"/>
          <p:nvPr/>
        </p:nvSpPr>
        <p:spPr>
          <a:xfrm>
            <a:off x="323528" y="908720"/>
            <a:ext cx="5652628" cy="523220"/>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800" b="1" dirty="0">
                <a:latin typeface="Times New Roman" panose="02020603050405020304" pitchFamily="18" charset="0"/>
                <a:ea typeface="仿宋" panose="02010609060101010101" pitchFamily="49" charset="-122"/>
              </a:rPr>
              <a:t>4.3.3 </a:t>
            </a:r>
            <a:r>
              <a:rPr lang="zh-CN" altLang="en-US" sz="2800" b="1" dirty="0">
                <a:latin typeface="Times New Roman" panose="02020603050405020304" pitchFamily="18" charset="0"/>
                <a:ea typeface="仿宋" panose="02010609060101010101" pitchFamily="49" charset="-122"/>
              </a:rPr>
              <a:t>使用正则表达式对象</a:t>
            </a:r>
            <a:endParaRPr lang="en-US" altLang="zh-CN" sz="2800" b="1" dirty="0">
              <a:ea typeface="仿宋" panose="02010609060101010101" pitchFamily="49" charset="-122"/>
            </a:endParaRPr>
          </a:p>
        </p:txBody>
      </p:sp>
      <p:grpSp>
        <p:nvGrpSpPr>
          <p:cNvPr id="7" name="组合 109"/>
          <p:cNvGrpSpPr/>
          <p:nvPr/>
        </p:nvGrpSpPr>
        <p:grpSpPr>
          <a:xfrm>
            <a:off x="489223" y="78400"/>
            <a:ext cx="4514825" cy="686304"/>
            <a:chOff x="956926" y="4600871"/>
            <a:chExt cx="4514825" cy="686304"/>
          </a:xfrm>
        </p:grpSpPr>
        <p:sp>
          <p:nvSpPr>
            <p:cNvPr id="8" name="Freeform 5"/>
            <p:cNvSpPr>
              <a:spLocks/>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b="1" dirty="0">
                <a:ea typeface="微软雅黑" pitchFamily="34" charset="-122"/>
              </a:endParaRPr>
            </a:p>
          </p:txBody>
        </p:sp>
        <p:pic>
          <p:nvPicPr>
            <p:cNvPr id="9" name="图片 8" descr="u=714968970,2342735455&amp;fm=27&amp;gp=0.jpg"/>
            <p:cNvPicPr/>
            <p:nvPr/>
          </p:nvPicPr>
          <p:blipFill>
            <a:blip r:embed="rId2"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10" name="TextBox 6"/>
            <p:cNvSpPr txBox="1">
              <a:spLocks noChangeArrowheads="1"/>
            </p:cNvSpPr>
            <p:nvPr/>
          </p:nvSpPr>
          <p:spPr bwMode="auto">
            <a:xfrm>
              <a:off x="1151271" y="4640868"/>
              <a:ext cx="432048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4.3 </a:t>
              </a:r>
              <a:r>
                <a:rPr lang="zh-CN" altLang="en-US" sz="3600" b="1" dirty="0">
                  <a:latin typeface="Times New Roman" pitchFamily="18" charset="0"/>
                  <a:ea typeface="黑体" pitchFamily="49" charset="-122"/>
                </a:rPr>
                <a:t>正则表达式 </a:t>
              </a:r>
            </a:p>
          </p:txBody>
        </p:sp>
      </p:grpSp>
      <p:sp>
        <p:nvSpPr>
          <p:cNvPr id="12" name="Content Placeholder 2"/>
          <p:cNvSpPr>
            <a:spLocks noGrp="1"/>
          </p:cNvSpPr>
          <p:nvPr>
            <p:ph idx="1"/>
          </p:nvPr>
        </p:nvSpPr>
        <p:spPr>
          <a:xfrm>
            <a:off x="457200" y="4076338"/>
            <a:ext cx="8229600" cy="2518211"/>
          </a:xfrm>
        </p:spPr>
        <p:txBody>
          <a:bodyPr anchor="t"/>
          <a:lstStyle/>
          <a:p>
            <a:pPr marL="0" indent="0">
              <a:buNone/>
            </a:pPr>
            <a:r>
              <a:rPr lang="en-US" altLang="en-US" sz="1350" dirty="0">
                <a:latin typeface="Consolas" panose="020B0609020204030204" charset="0"/>
              </a:rPr>
              <a:t>&gt;&gt;&gt; print(</a:t>
            </a:r>
            <a:r>
              <a:rPr lang="en-US" altLang="en-US" sz="1350" dirty="0" err="1">
                <a:latin typeface="Consolas" panose="020B0609020204030204" charset="0"/>
              </a:rPr>
              <a:t>pattern.sub</a:t>
            </a:r>
            <a:r>
              <a:rPr lang="en-US" altLang="en-US" sz="1350" dirty="0">
                <a:latin typeface="Consolas" panose="020B0609020204030204" charset="0"/>
              </a:rPr>
              <a:t>(lambda x: </a:t>
            </a:r>
            <a:r>
              <a:rPr lang="en-US" altLang="en-US" sz="1350" dirty="0" err="1">
                <a:latin typeface="Consolas" panose="020B0609020204030204" charset="0"/>
              </a:rPr>
              <a:t>x.group</a:t>
            </a:r>
            <a:r>
              <a:rPr lang="en-US" altLang="en-US" sz="1350" dirty="0">
                <a:latin typeface="Consolas" panose="020B0609020204030204" charset="0"/>
              </a:rPr>
              <a:t>(0).upper(), example))</a:t>
            </a:r>
          </a:p>
          <a:p>
            <a:pPr marL="0" indent="0">
              <a:buNone/>
            </a:pPr>
            <a:r>
              <a:rPr lang="en-US" altLang="en-US" sz="1350" dirty="0">
                <a:latin typeface="Consolas" panose="020B0609020204030204" charset="0"/>
              </a:rPr>
              <a:t>                                     #</a:t>
            </a:r>
            <a:r>
              <a:rPr lang="en-US" altLang="en-US" sz="1350" dirty="0" err="1">
                <a:latin typeface="Consolas" panose="020B0609020204030204" charset="0"/>
              </a:rPr>
              <a:t>把所有匹配项都改为大写</a:t>
            </a:r>
            <a:endParaRPr lang="en-US" altLang="en-US" sz="1350" dirty="0">
              <a:latin typeface="Consolas" panose="020B0609020204030204" charset="0"/>
            </a:endParaRPr>
          </a:p>
          <a:p>
            <a:pPr marL="0" indent="0">
              <a:buNone/>
            </a:pPr>
            <a:endParaRPr lang="en-US" altLang="en-US" sz="1350" dirty="0">
              <a:latin typeface="Consolas" panose="020B0609020204030204" charset="0"/>
            </a:endParaRPr>
          </a:p>
          <a:p>
            <a:pPr marL="0" indent="0">
              <a:buNone/>
            </a:pPr>
            <a:r>
              <a:rPr lang="en-US" altLang="en-US" sz="1350" dirty="0">
                <a:solidFill>
                  <a:srgbClr val="0000FF"/>
                </a:solidFill>
                <a:latin typeface="Consolas" panose="020B0609020204030204" charset="0"/>
              </a:rPr>
              <a:t>BEAUTIFUL is BETTER than ugly.</a:t>
            </a:r>
          </a:p>
          <a:p>
            <a:pPr marL="0" indent="0">
              <a:buNone/>
            </a:pPr>
            <a:r>
              <a:rPr lang="en-US" altLang="en-US" sz="1350" dirty="0">
                <a:solidFill>
                  <a:srgbClr val="0000FF"/>
                </a:solidFill>
                <a:latin typeface="Consolas" panose="020B0609020204030204" charset="0"/>
              </a:rPr>
              <a:t>Explicit is BETTER than implicit.</a:t>
            </a:r>
          </a:p>
          <a:p>
            <a:pPr marL="0" indent="0">
              <a:buNone/>
            </a:pPr>
            <a:r>
              <a:rPr lang="en-US" altLang="en-US" sz="1350" dirty="0">
                <a:solidFill>
                  <a:srgbClr val="0000FF"/>
                </a:solidFill>
                <a:latin typeface="Consolas" panose="020B0609020204030204" charset="0"/>
              </a:rPr>
              <a:t>Simple is BETTER than complex.</a:t>
            </a:r>
          </a:p>
          <a:p>
            <a:pPr marL="0" indent="0">
              <a:buNone/>
            </a:pPr>
            <a:r>
              <a:rPr lang="en-US" altLang="en-US" sz="1350" dirty="0">
                <a:solidFill>
                  <a:srgbClr val="0000FF"/>
                </a:solidFill>
                <a:latin typeface="Consolas" panose="020B0609020204030204" charset="0"/>
              </a:rPr>
              <a:t>Complex is BETTER than complicated.</a:t>
            </a:r>
          </a:p>
          <a:p>
            <a:pPr marL="0" indent="0">
              <a:buNone/>
            </a:pPr>
            <a:r>
              <a:rPr lang="en-US" altLang="en-US" sz="1350" dirty="0">
                <a:solidFill>
                  <a:srgbClr val="0000FF"/>
                </a:solidFill>
                <a:latin typeface="Consolas" panose="020B0609020204030204" charset="0"/>
              </a:rPr>
              <a:t>Flat is BETTER than nested.</a:t>
            </a:r>
          </a:p>
          <a:p>
            <a:pPr marL="0" indent="0">
              <a:buNone/>
            </a:pPr>
            <a:r>
              <a:rPr lang="en-US" altLang="en-US" sz="1350" dirty="0">
                <a:solidFill>
                  <a:srgbClr val="0000FF"/>
                </a:solidFill>
                <a:latin typeface="Consolas" panose="020B0609020204030204" charset="0"/>
              </a:rPr>
              <a:t>Sparse is BETTER than dense.</a:t>
            </a:r>
          </a:p>
          <a:p>
            <a:pPr marL="0" indent="0">
              <a:buNone/>
            </a:pPr>
            <a:r>
              <a:rPr lang="en-US" altLang="en-US" sz="1350" dirty="0">
                <a:solidFill>
                  <a:srgbClr val="0000FF"/>
                </a:solidFill>
                <a:latin typeface="Consolas" panose="020B0609020204030204" charset="0"/>
              </a:rPr>
              <a:t>Readability counts.</a:t>
            </a:r>
          </a:p>
        </p:txBody>
      </p:sp>
      <p:sp>
        <p:nvSpPr>
          <p:cNvPr id="13" name="Content Placeholder 2"/>
          <p:cNvSpPr txBox="1">
            <a:spLocks/>
          </p:cNvSpPr>
          <p:nvPr/>
        </p:nvSpPr>
        <p:spPr bwMode="auto">
          <a:xfrm>
            <a:off x="489223" y="1510398"/>
            <a:ext cx="8229600" cy="467845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en-US" altLang="en-US" sz="1350" dirty="0">
                <a:latin typeface="Consolas" panose="020B0609020204030204" charset="0"/>
              </a:rPr>
              <a:t>&gt;&gt;&gt; pattern = </a:t>
            </a:r>
            <a:r>
              <a:rPr lang="en-US" altLang="en-US" sz="1350" dirty="0" err="1">
                <a:latin typeface="Consolas" panose="020B0609020204030204" charset="0"/>
              </a:rPr>
              <a:t>re.compile</a:t>
            </a:r>
            <a:r>
              <a:rPr lang="en-US" altLang="en-US" sz="1350" dirty="0">
                <a:latin typeface="Consolas" panose="020B0609020204030204" charset="0"/>
              </a:rPr>
              <a:t>(r'\bb\w*\b', </a:t>
            </a:r>
            <a:r>
              <a:rPr lang="en-US" altLang="en-US" sz="1350" dirty="0" err="1">
                <a:latin typeface="Consolas" panose="020B0609020204030204" charset="0"/>
              </a:rPr>
              <a:t>re.I</a:t>
            </a:r>
            <a:r>
              <a:rPr lang="en-US" altLang="en-US" sz="1350" dirty="0">
                <a:latin typeface="Consolas" panose="020B0609020204030204" charset="0"/>
              </a:rPr>
              <a:t>) #</a:t>
            </a:r>
            <a:r>
              <a:rPr lang="en-US" altLang="en-US" sz="1350" dirty="0" err="1">
                <a:latin typeface="Consolas" panose="020B0609020204030204" charset="0"/>
              </a:rPr>
              <a:t>匹配以b或B开头的单词</a:t>
            </a:r>
            <a:endParaRPr lang="en-US" altLang="en-US" sz="1350" dirty="0">
              <a:latin typeface="Consolas" panose="020B0609020204030204" charset="0"/>
            </a:endParaRPr>
          </a:p>
          <a:p>
            <a:pPr marL="0" indent="0">
              <a:buFont typeface="Arial" charset="0"/>
              <a:buNone/>
            </a:pPr>
            <a:r>
              <a:rPr lang="en-US" altLang="en-US" sz="1350" dirty="0">
                <a:latin typeface="Consolas" panose="020B0609020204030204" charset="0"/>
              </a:rPr>
              <a:t>&gt;&gt;&gt; print(</a:t>
            </a:r>
            <a:r>
              <a:rPr lang="en-US" altLang="en-US" sz="1350" dirty="0" err="1">
                <a:latin typeface="Consolas" panose="020B0609020204030204" charset="0"/>
              </a:rPr>
              <a:t>pattern.sub</a:t>
            </a:r>
            <a:r>
              <a:rPr lang="en-US" altLang="en-US" sz="1350" dirty="0">
                <a:latin typeface="Consolas" panose="020B0609020204030204" charset="0"/>
              </a:rPr>
              <a:t>('*', example))    #</a:t>
            </a:r>
            <a:r>
              <a:rPr lang="en-US" altLang="en-US" sz="1350" dirty="0" err="1">
                <a:latin typeface="Consolas" panose="020B0609020204030204" charset="0"/>
              </a:rPr>
              <a:t>将符合条件的单词替换为</a:t>
            </a:r>
            <a:r>
              <a:rPr lang="en-US" altLang="en-US" sz="1350" dirty="0">
                <a:latin typeface="Consolas" panose="020B0609020204030204" charset="0"/>
              </a:rPr>
              <a:t>*</a:t>
            </a:r>
          </a:p>
          <a:p>
            <a:pPr marL="0" indent="0">
              <a:buFont typeface="Arial" charset="0"/>
              <a:buNone/>
            </a:pPr>
            <a:endParaRPr lang="en-US" altLang="en-US" sz="1350" dirty="0">
              <a:latin typeface="Consolas" panose="020B0609020204030204" charset="0"/>
            </a:endParaRPr>
          </a:p>
          <a:p>
            <a:pPr marL="0" indent="0">
              <a:buFont typeface="Arial" charset="0"/>
              <a:buNone/>
            </a:pPr>
            <a:r>
              <a:rPr lang="en-US" altLang="en-US" sz="1350" dirty="0">
                <a:solidFill>
                  <a:srgbClr val="0000FF"/>
                </a:solidFill>
                <a:latin typeface="Consolas" panose="020B0609020204030204" charset="0"/>
              </a:rPr>
              <a:t>* is * than ugly.</a:t>
            </a:r>
          </a:p>
          <a:p>
            <a:pPr marL="0" indent="0">
              <a:buFont typeface="Arial" charset="0"/>
              <a:buNone/>
            </a:pPr>
            <a:r>
              <a:rPr lang="en-US" altLang="en-US" sz="1350" dirty="0">
                <a:solidFill>
                  <a:srgbClr val="0000FF"/>
                </a:solidFill>
                <a:latin typeface="Consolas" panose="020B0609020204030204" charset="0"/>
              </a:rPr>
              <a:t>Explicit is * than implicit.</a:t>
            </a:r>
          </a:p>
          <a:p>
            <a:pPr marL="0" indent="0">
              <a:buFont typeface="Arial" charset="0"/>
              <a:buNone/>
            </a:pPr>
            <a:r>
              <a:rPr lang="en-US" altLang="en-US" sz="1350" dirty="0">
                <a:solidFill>
                  <a:srgbClr val="0000FF"/>
                </a:solidFill>
                <a:latin typeface="Consolas" panose="020B0609020204030204" charset="0"/>
              </a:rPr>
              <a:t>Simple is * than complex.</a:t>
            </a:r>
          </a:p>
          <a:p>
            <a:pPr marL="0" indent="0">
              <a:buFont typeface="Arial" charset="0"/>
              <a:buNone/>
            </a:pPr>
            <a:r>
              <a:rPr lang="en-US" altLang="en-US" sz="1350" dirty="0">
                <a:solidFill>
                  <a:srgbClr val="0000FF"/>
                </a:solidFill>
                <a:latin typeface="Consolas" panose="020B0609020204030204" charset="0"/>
              </a:rPr>
              <a:t>Complex is * than complicated.</a:t>
            </a:r>
          </a:p>
          <a:p>
            <a:pPr marL="0" indent="0">
              <a:buFont typeface="Arial" charset="0"/>
              <a:buNone/>
            </a:pPr>
            <a:r>
              <a:rPr lang="en-US" altLang="en-US" sz="1350" dirty="0">
                <a:solidFill>
                  <a:srgbClr val="0000FF"/>
                </a:solidFill>
                <a:latin typeface="Consolas" panose="020B0609020204030204" charset="0"/>
              </a:rPr>
              <a:t>Flat is * than nested.</a:t>
            </a:r>
          </a:p>
          <a:p>
            <a:pPr marL="0" indent="0">
              <a:buFont typeface="Arial" charset="0"/>
              <a:buNone/>
            </a:pPr>
            <a:r>
              <a:rPr lang="en-US" altLang="en-US" sz="1350" dirty="0">
                <a:solidFill>
                  <a:srgbClr val="0000FF"/>
                </a:solidFill>
                <a:latin typeface="Consolas" panose="020B0609020204030204" charset="0"/>
              </a:rPr>
              <a:t>Sparse is * than dense.</a:t>
            </a:r>
          </a:p>
          <a:p>
            <a:pPr marL="0" indent="0">
              <a:buFont typeface="Arial" charset="0"/>
              <a:buNone/>
            </a:pPr>
            <a:r>
              <a:rPr lang="en-US" altLang="en-US" sz="1350" dirty="0">
                <a:solidFill>
                  <a:srgbClr val="0000FF"/>
                </a:solidFill>
                <a:latin typeface="Consolas" panose="020B0609020204030204" charset="0"/>
              </a:rPr>
              <a:t>Readability counts.</a:t>
            </a:r>
          </a:p>
          <a:p>
            <a:pPr marL="0" indent="0">
              <a:buFont typeface="Arial" charset="0"/>
              <a:buNone/>
            </a:pPr>
            <a:endParaRPr lang="en-US" altLang="en-US" sz="1350" dirty="0">
              <a:latin typeface="Times New Roman" panose="02020603050405020304" pitchFamily="2" charset="0"/>
            </a:endParaRPr>
          </a:p>
        </p:txBody>
      </p:sp>
    </p:spTree>
    <p:extLst>
      <p:ext uri="{BB962C8B-B14F-4D97-AF65-F5344CB8AC3E}">
        <p14:creationId xmlns:p14="http://schemas.microsoft.com/office/powerpoint/2010/main" val="186514078"/>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3">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
                                            <p:txEl>
                                              <p:pRg st="0" end="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
                                            <p:txEl>
                                              <p:pRg st="1" end="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2">
                                            <p:txEl>
                                              <p:pRg st="3" end="3"/>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2">
                                            <p:txEl>
                                              <p:pRg st="4" end="4"/>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2">
                                            <p:txEl>
                                              <p:pRg st="5" end="5"/>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2">
                                            <p:txEl>
                                              <p:pRg st="6" end="6"/>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2">
                                            <p:txEl>
                                              <p:pRg st="7" end="7"/>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2">
                                            <p:txEl>
                                              <p:pRg st="8" end="8"/>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Content Placeholder 2"/>
          <p:cNvSpPr>
            <a:spLocks noGrp="1"/>
          </p:cNvSpPr>
          <p:nvPr>
            <p:ph idx="1"/>
          </p:nvPr>
        </p:nvSpPr>
        <p:spPr/>
        <p:txBody>
          <a:bodyPr anchor="t"/>
          <a:lstStyle/>
          <a:p>
            <a:pPr marL="0" indent="0">
              <a:buNone/>
            </a:pPr>
            <a:r>
              <a:rPr lang="en-US" altLang="en-US" sz="1350" dirty="0">
                <a:latin typeface="Consolas" panose="020B0609020204030204" charset="0"/>
              </a:rPr>
              <a:t>&gt;&gt;&gt; print(</a:t>
            </a:r>
            <a:r>
              <a:rPr lang="en-US" altLang="en-US" sz="1350" dirty="0" err="1">
                <a:latin typeface="Consolas" panose="020B0609020204030204" charset="0"/>
              </a:rPr>
              <a:t>pattern.sub</a:t>
            </a:r>
            <a:r>
              <a:rPr lang="en-US" altLang="en-US" sz="1350" dirty="0">
                <a:latin typeface="Consolas" panose="020B0609020204030204" charset="0"/>
              </a:rPr>
              <a:t>('*', example, 1))      #只替换1次</a:t>
            </a:r>
          </a:p>
          <a:p>
            <a:pPr marL="0" indent="0">
              <a:buNone/>
            </a:pPr>
            <a:endParaRPr lang="en-US" altLang="en-US" sz="1350" dirty="0">
              <a:latin typeface="Consolas" panose="020B0609020204030204" charset="0"/>
            </a:endParaRPr>
          </a:p>
          <a:p>
            <a:pPr marL="0" indent="0">
              <a:buNone/>
            </a:pPr>
            <a:r>
              <a:rPr lang="en-US" altLang="en-US" sz="1350" dirty="0">
                <a:solidFill>
                  <a:srgbClr val="0000FF"/>
                </a:solidFill>
                <a:latin typeface="Consolas" panose="020B0609020204030204" charset="0"/>
              </a:rPr>
              <a:t>* is better than ugly.</a:t>
            </a:r>
          </a:p>
          <a:p>
            <a:pPr marL="0" indent="0">
              <a:buNone/>
            </a:pPr>
            <a:r>
              <a:rPr lang="en-US" altLang="en-US" sz="1350" dirty="0">
                <a:solidFill>
                  <a:srgbClr val="0000FF"/>
                </a:solidFill>
                <a:latin typeface="Consolas" panose="020B0609020204030204" charset="0"/>
              </a:rPr>
              <a:t>Explicit is better than implicit.</a:t>
            </a:r>
          </a:p>
          <a:p>
            <a:pPr marL="0" indent="0">
              <a:buNone/>
            </a:pPr>
            <a:r>
              <a:rPr lang="en-US" altLang="en-US" sz="1350" dirty="0">
                <a:solidFill>
                  <a:srgbClr val="0000FF"/>
                </a:solidFill>
                <a:latin typeface="Consolas" panose="020B0609020204030204" charset="0"/>
              </a:rPr>
              <a:t>Simple is better than complex.</a:t>
            </a:r>
          </a:p>
          <a:p>
            <a:pPr marL="0" indent="0">
              <a:buNone/>
            </a:pPr>
            <a:r>
              <a:rPr lang="en-US" altLang="en-US" sz="1350" dirty="0">
                <a:solidFill>
                  <a:srgbClr val="0000FF"/>
                </a:solidFill>
                <a:latin typeface="Consolas" panose="020B0609020204030204" charset="0"/>
              </a:rPr>
              <a:t>Complex is better than complicated.</a:t>
            </a:r>
          </a:p>
          <a:p>
            <a:pPr marL="0" indent="0">
              <a:buNone/>
            </a:pPr>
            <a:r>
              <a:rPr lang="en-US" altLang="en-US" sz="1350" dirty="0">
                <a:solidFill>
                  <a:srgbClr val="0000FF"/>
                </a:solidFill>
                <a:latin typeface="Consolas" panose="020B0609020204030204" charset="0"/>
              </a:rPr>
              <a:t>Flat is better than nested.</a:t>
            </a:r>
          </a:p>
          <a:p>
            <a:pPr marL="0" indent="0">
              <a:buNone/>
            </a:pPr>
            <a:r>
              <a:rPr lang="en-US" altLang="en-US" sz="1350" dirty="0">
                <a:solidFill>
                  <a:srgbClr val="0000FF"/>
                </a:solidFill>
                <a:latin typeface="Consolas" panose="020B0609020204030204" charset="0"/>
              </a:rPr>
              <a:t>Sparse is better than dense.</a:t>
            </a:r>
          </a:p>
          <a:p>
            <a:pPr marL="0" indent="0">
              <a:buNone/>
            </a:pPr>
            <a:r>
              <a:rPr lang="en-US" altLang="en-US" sz="1350" dirty="0">
                <a:solidFill>
                  <a:srgbClr val="0000FF"/>
                </a:solidFill>
                <a:latin typeface="Consolas" panose="020B0609020204030204" charset="0"/>
              </a:rPr>
              <a:t>Readability counts.</a:t>
            </a:r>
          </a:p>
        </p:txBody>
      </p:sp>
      <p:sp>
        <p:nvSpPr>
          <p:cNvPr id="133123" name="Slide Number Placeholder 1"/>
          <p:cNvSpPr>
            <a:spLocks noGrp="1"/>
          </p:cNvSpPr>
          <p:nvPr>
            <p:ph type="sldNum" sz="quarter" idx="4294967295"/>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r"/>
            <a:fld id="{9A0DB2DC-4C9A-4742-B13C-FB6460FD3503}" type="slidenum">
              <a:rPr lang="zh-CN" altLang="en-US" sz="1050" dirty="0"/>
              <a:pPr algn="r"/>
              <a:t>74</a:t>
            </a:fld>
            <a:endParaRPr lang="zh-CN" altLang="en-US" sz="1050" dirty="0"/>
          </a:p>
        </p:txBody>
      </p:sp>
      <p:sp>
        <p:nvSpPr>
          <p:cNvPr id="6" name="文本框 5"/>
          <p:cNvSpPr txBox="1"/>
          <p:nvPr/>
        </p:nvSpPr>
        <p:spPr>
          <a:xfrm>
            <a:off x="323528" y="908720"/>
            <a:ext cx="5652628" cy="523220"/>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800" b="1" dirty="0">
                <a:latin typeface="Times New Roman" panose="02020603050405020304" pitchFamily="18" charset="0"/>
                <a:ea typeface="仿宋" panose="02010609060101010101" pitchFamily="49" charset="-122"/>
              </a:rPr>
              <a:t>4.3.3 </a:t>
            </a:r>
            <a:r>
              <a:rPr lang="zh-CN" altLang="en-US" sz="2800" b="1" dirty="0">
                <a:latin typeface="Times New Roman" panose="02020603050405020304" pitchFamily="18" charset="0"/>
                <a:ea typeface="仿宋" panose="02010609060101010101" pitchFamily="49" charset="-122"/>
              </a:rPr>
              <a:t>使用正则表达式对象</a:t>
            </a:r>
            <a:endParaRPr lang="en-US" altLang="zh-CN" sz="2800" b="1" dirty="0">
              <a:ea typeface="仿宋" panose="02010609060101010101" pitchFamily="49" charset="-122"/>
            </a:endParaRPr>
          </a:p>
        </p:txBody>
      </p:sp>
      <p:grpSp>
        <p:nvGrpSpPr>
          <p:cNvPr id="7" name="组合 109"/>
          <p:cNvGrpSpPr/>
          <p:nvPr/>
        </p:nvGrpSpPr>
        <p:grpSpPr>
          <a:xfrm>
            <a:off x="489223" y="78400"/>
            <a:ext cx="4514825" cy="686304"/>
            <a:chOff x="956926" y="4600871"/>
            <a:chExt cx="4514825" cy="686304"/>
          </a:xfrm>
        </p:grpSpPr>
        <p:sp>
          <p:nvSpPr>
            <p:cNvPr id="8" name="Freeform 5"/>
            <p:cNvSpPr>
              <a:spLocks/>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b="1" dirty="0">
                <a:ea typeface="微软雅黑" pitchFamily="34" charset="-122"/>
              </a:endParaRPr>
            </a:p>
          </p:txBody>
        </p:sp>
        <p:pic>
          <p:nvPicPr>
            <p:cNvPr id="9" name="图片 8" descr="u=714968970,2342735455&amp;fm=27&amp;gp=0.jpg"/>
            <p:cNvPicPr/>
            <p:nvPr/>
          </p:nvPicPr>
          <p:blipFill>
            <a:blip r:embed="rId2"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10" name="TextBox 6"/>
            <p:cNvSpPr txBox="1">
              <a:spLocks noChangeArrowheads="1"/>
            </p:cNvSpPr>
            <p:nvPr/>
          </p:nvSpPr>
          <p:spPr bwMode="auto">
            <a:xfrm>
              <a:off x="1151271" y="4640868"/>
              <a:ext cx="432048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4.3 </a:t>
              </a:r>
              <a:r>
                <a:rPr lang="zh-CN" altLang="en-US" sz="3600" b="1" dirty="0">
                  <a:latin typeface="Times New Roman" pitchFamily="18" charset="0"/>
                  <a:ea typeface="黑体" pitchFamily="49" charset="-122"/>
                </a:rPr>
                <a:t>正则表达式 </a:t>
              </a:r>
            </a:p>
          </p:txBody>
        </p:sp>
      </p:grpSp>
      <p:sp>
        <p:nvSpPr>
          <p:cNvPr id="11" name="Content Placeholder 2"/>
          <p:cNvSpPr txBox="1">
            <a:spLocks/>
          </p:cNvSpPr>
          <p:nvPr/>
        </p:nvSpPr>
        <p:spPr bwMode="auto">
          <a:xfrm>
            <a:off x="457200" y="3861048"/>
            <a:ext cx="8229600" cy="467845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en-US" altLang="en-US" sz="1350" dirty="0">
                <a:latin typeface="Consolas" panose="020B0609020204030204" charset="0"/>
              </a:rPr>
              <a:t>&gt;&gt;&gt; pattern = </a:t>
            </a:r>
            <a:r>
              <a:rPr lang="en-US" altLang="en-US" sz="1350" dirty="0" err="1">
                <a:latin typeface="Consolas" panose="020B0609020204030204" charset="0"/>
              </a:rPr>
              <a:t>re.compile</a:t>
            </a:r>
            <a:r>
              <a:rPr lang="en-US" altLang="en-US" sz="1350" dirty="0">
                <a:latin typeface="Consolas" panose="020B0609020204030204" charset="0"/>
              </a:rPr>
              <a:t>(r'\bb\w*\b')   #</a:t>
            </a:r>
            <a:r>
              <a:rPr lang="en-US" altLang="en-US" sz="1350" dirty="0" err="1">
                <a:latin typeface="Consolas" panose="020B0609020204030204" charset="0"/>
              </a:rPr>
              <a:t>匹配以字母b开头的单词</a:t>
            </a:r>
            <a:endParaRPr lang="en-US" altLang="en-US" sz="1350" dirty="0">
              <a:latin typeface="Consolas" panose="020B0609020204030204" charset="0"/>
            </a:endParaRPr>
          </a:p>
          <a:p>
            <a:pPr marL="0" indent="0">
              <a:buFont typeface="Arial" charset="0"/>
              <a:buNone/>
            </a:pPr>
            <a:r>
              <a:rPr lang="en-US" altLang="en-US" sz="1350" dirty="0">
                <a:latin typeface="Consolas" panose="020B0609020204030204" charset="0"/>
              </a:rPr>
              <a:t>&gt;&gt;&gt; print(</a:t>
            </a:r>
            <a:r>
              <a:rPr lang="en-US" altLang="en-US" sz="1350" dirty="0" err="1">
                <a:latin typeface="Consolas" panose="020B0609020204030204" charset="0"/>
              </a:rPr>
              <a:t>pattern.sub</a:t>
            </a:r>
            <a:r>
              <a:rPr lang="en-US" altLang="en-US" sz="1350" dirty="0">
                <a:latin typeface="Consolas" panose="020B0609020204030204" charset="0"/>
              </a:rPr>
              <a:t>('*', example, 1)) #</a:t>
            </a:r>
            <a:r>
              <a:rPr lang="en-US" altLang="en-US" sz="1350" dirty="0" err="1">
                <a:latin typeface="Consolas" panose="020B0609020204030204" charset="0"/>
              </a:rPr>
              <a:t>将符合条件的单词替换为</a:t>
            </a:r>
            <a:r>
              <a:rPr lang="en-US" altLang="en-US" sz="1350" dirty="0">
                <a:latin typeface="Consolas" panose="020B0609020204030204" charset="0"/>
              </a:rPr>
              <a:t>*</a:t>
            </a:r>
          </a:p>
          <a:p>
            <a:pPr marL="0" indent="0">
              <a:buFont typeface="Arial" charset="0"/>
              <a:buNone/>
            </a:pPr>
            <a:r>
              <a:rPr lang="en-US" altLang="en-US" sz="1350" dirty="0">
                <a:latin typeface="Consolas" panose="020B0609020204030204" charset="0"/>
              </a:rPr>
              <a:t>                                        #只替换1次</a:t>
            </a:r>
          </a:p>
          <a:p>
            <a:pPr marL="0" indent="0">
              <a:buFont typeface="Arial" charset="0"/>
              <a:buNone/>
            </a:pPr>
            <a:r>
              <a:rPr lang="en-US" altLang="en-US" sz="1350" dirty="0">
                <a:solidFill>
                  <a:srgbClr val="0000FF"/>
                </a:solidFill>
                <a:latin typeface="Consolas" panose="020B0609020204030204" charset="0"/>
              </a:rPr>
              <a:t>Beautiful is * than ugly.</a:t>
            </a:r>
          </a:p>
          <a:p>
            <a:pPr marL="0" indent="0">
              <a:buFont typeface="Arial" charset="0"/>
              <a:buNone/>
            </a:pPr>
            <a:r>
              <a:rPr lang="en-US" altLang="en-US" sz="1350" dirty="0">
                <a:solidFill>
                  <a:srgbClr val="0000FF"/>
                </a:solidFill>
                <a:latin typeface="Consolas" panose="020B0609020204030204" charset="0"/>
              </a:rPr>
              <a:t>Explicit is better than implicit.</a:t>
            </a:r>
          </a:p>
          <a:p>
            <a:pPr marL="0" indent="0">
              <a:buFont typeface="Arial" charset="0"/>
              <a:buNone/>
            </a:pPr>
            <a:r>
              <a:rPr lang="en-US" altLang="en-US" sz="1350" dirty="0">
                <a:solidFill>
                  <a:srgbClr val="0000FF"/>
                </a:solidFill>
                <a:latin typeface="Consolas" panose="020B0609020204030204" charset="0"/>
              </a:rPr>
              <a:t>Simple is better than complex.</a:t>
            </a:r>
          </a:p>
          <a:p>
            <a:pPr marL="0" indent="0">
              <a:buFont typeface="Arial" charset="0"/>
              <a:buNone/>
            </a:pPr>
            <a:r>
              <a:rPr lang="en-US" altLang="en-US" sz="1350" dirty="0">
                <a:solidFill>
                  <a:srgbClr val="0000FF"/>
                </a:solidFill>
                <a:latin typeface="Consolas" panose="020B0609020204030204" charset="0"/>
              </a:rPr>
              <a:t>Complex is better than complicated.</a:t>
            </a:r>
          </a:p>
          <a:p>
            <a:pPr marL="0" indent="0">
              <a:buFont typeface="Arial" charset="0"/>
              <a:buNone/>
            </a:pPr>
            <a:r>
              <a:rPr lang="en-US" altLang="en-US" sz="1350" dirty="0">
                <a:solidFill>
                  <a:srgbClr val="0000FF"/>
                </a:solidFill>
                <a:latin typeface="Consolas" panose="020B0609020204030204" charset="0"/>
              </a:rPr>
              <a:t>Flat is better than nested.</a:t>
            </a:r>
          </a:p>
          <a:p>
            <a:pPr marL="0" indent="0">
              <a:buFont typeface="Arial" charset="0"/>
              <a:buNone/>
            </a:pPr>
            <a:r>
              <a:rPr lang="en-US" altLang="en-US" sz="1350" dirty="0">
                <a:solidFill>
                  <a:srgbClr val="0000FF"/>
                </a:solidFill>
                <a:latin typeface="Consolas" panose="020B0609020204030204" charset="0"/>
              </a:rPr>
              <a:t>Sparse is better than dense.</a:t>
            </a:r>
          </a:p>
          <a:p>
            <a:pPr marL="0" indent="0">
              <a:buFont typeface="Arial" charset="0"/>
              <a:buNone/>
            </a:pPr>
            <a:r>
              <a:rPr lang="en-US" altLang="en-US" sz="1350" dirty="0">
                <a:solidFill>
                  <a:srgbClr val="0000FF"/>
                </a:solidFill>
                <a:latin typeface="Consolas" panose="020B0609020204030204" charset="0"/>
              </a:rPr>
              <a:t>Readability counts.</a:t>
            </a:r>
          </a:p>
        </p:txBody>
      </p:sp>
    </p:spTree>
    <p:extLst>
      <p:ext uri="{BB962C8B-B14F-4D97-AF65-F5344CB8AC3E}">
        <p14:creationId xmlns:p14="http://schemas.microsoft.com/office/powerpoint/2010/main" val="1098955534"/>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3121">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3121">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3121">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3121">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3121">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3121">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3121">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3121">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1">
                                            <p:txEl>
                                              <p:pRg st="0" end="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1">
                                            <p:txEl>
                                              <p:pRg st="1" end="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1">
                                            <p:txEl>
                                              <p:pRg st="2" end="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1">
                                            <p:txEl>
                                              <p:pRg st="3" end="3"/>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1">
                                            <p:txEl>
                                              <p:pRg st="4" end="4"/>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1">
                                            <p:txEl>
                                              <p:pRg st="5" end="5"/>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1">
                                            <p:txEl>
                                              <p:pRg st="6" end="6"/>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1">
                                            <p:txEl>
                                              <p:pRg st="7" end="7"/>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1">
                                            <p:txEl>
                                              <p:pRg st="8" end="8"/>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9978" y="1431940"/>
            <a:ext cx="8346518" cy="3395345"/>
          </a:xfrm>
        </p:spPr>
        <p:txBody>
          <a:bodyPr/>
          <a:lstStyle/>
          <a:p>
            <a:pPr>
              <a:lnSpc>
                <a:spcPct val="150000"/>
              </a:lnSpc>
              <a:spcBef>
                <a:spcPts val="0"/>
              </a:spcBef>
              <a:buClr>
                <a:srgbClr val="FF0000"/>
              </a:buClr>
              <a:buFont typeface="Wingdings" panose="05000000000000000000" pitchFamily="2" charset="2"/>
              <a:buChar char="n"/>
            </a:pPr>
            <a:r>
              <a:rPr lang="en-US" sz="2000" noProof="1"/>
              <a:t>正则表达式对象的split(string[, maxsplit = 0])方法用来实现字符串分隔</a:t>
            </a:r>
            <a:endParaRPr lang="en-US" sz="1800" noProof="1"/>
          </a:p>
        </p:txBody>
      </p:sp>
      <p:sp>
        <p:nvSpPr>
          <p:cNvPr id="135171" name="Slide Number Placeholder 1"/>
          <p:cNvSpPr>
            <a:spLocks noGrp="1"/>
          </p:cNvSpPr>
          <p:nvPr>
            <p:ph type="sldNum" sz="quarter" idx="4294967295"/>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r"/>
            <a:fld id="{9A0DB2DC-4C9A-4742-B13C-FB6460FD3503}" type="slidenum">
              <a:rPr lang="zh-CN" altLang="en-US" sz="1050" dirty="0"/>
              <a:pPr algn="r"/>
              <a:t>75</a:t>
            </a:fld>
            <a:endParaRPr lang="zh-CN" altLang="en-US" sz="1050" dirty="0"/>
          </a:p>
        </p:txBody>
      </p:sp>
      <p:sp>
        <p:nvSpPr>
          <p:cNvPr id="6" name="文本框 5"/>
          <p:cNvSpPr txBox="1"/>
          <p:nvPr/>
        </p:nvSpPr>
        <p:spPr>
          <a:xfrm>
            <a:off x="323528" y="908720"/>
            <a:ext cx="5652628" cy="523220"/>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800" b="1" dirty="0">
                <a:latin typeface="Times New Roman" panose="02020603050405020304" pitchFamily="18" charset="0"/>
                <a:ea typeface="仿宋" panose="02010609060101010101" pitchFamily="49" charset="-122"/>
              </a:rPr>
              <a:t>4.3.3 </a:t>
            </a:r>
            <a:r>
              <a:rPr lang="zh-CN" altLang="en-US" sz="2800" b="1" dirty="0">
                <a:latin typeface="Times New Roman" panose="02020603050405020304" pitchFamily="18" charset="0"/>
                <a:ea typeface="仿宋" panose="02010609060101010101" pitchFamily="49" charset="-122"/>
              </a:rPr>
              <a:t>使用正则表达式对象</a:t>
            </a:r>
            <a:endParaRPr lang="en-US" altLang="zh-CN" sz="2800" b="1" dirty="0">
              <a:ea typeface="仿宋" panose="02010609060101010101" pitchFamily="49" charset="-122"/>
            </a:endParaRPr>
          </a:p>
        </p:txBody>
      </p:sp>
      <p:grpSp>
        <p:nvGrpSpPr>
          <p:cNvPr id="7" name="组合 109"/>
          <p:cNvGrpSpPr/>
          <p:nvPr/>
        </p:nvGrpSpPr>
        <p:grpSpPr>
          <a:xfrm>
            <a:off x="489223" y="78400"/>
            <a:ext cx="4514825" cy="686304"/>
            <a:chOff x="956926" y="4600871"/>
            <a:chExt cx="4514825" cy="686304"/>
          </a:xfrm>
        </p:grpSpPr>
        <p:sp>
          <p:nvSpPr>
            <p:cNvPr id="8" name="Freeform 5"/>
            <p:cNvSpPr>
              <a:spLocks/>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b="1" dirty="0">
                <a:ea typeface="微软雅黑" pitchFamily="34" charset="-122"/>
              </a:endParaRPr>
            </a:p>
          </p:txBody>
        </p:sp>
        <p:pic>
          <p:nvPicPr>
            <p:cNvPr id="9" name="图片 8" descr="u=714968970,2342735455&amp;fm=27&amp;gp=0.jpg"/>
            <p:cNvPicPr/>
            <p:nvPr/>
          </p:nvPicPr>
          <p:blipFill>
            <a:blip r:embed="rId2"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10" name="TextBox 6"/>
            <p:cNvSpPr txBox="1">
              <a:spLocks noChangeArrowheads="1"/>
            </p:cNvSpPr>
            <p:nvPr/>
          </p:nvSpPr>
          <p:spPr bwMode="auto">
            <a:xfrm>
              <a:off x="1151271" y="4640868"/>
              <a:ext cx="432048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4.3 </a:t>
              </a:r>
              <a:r>
                <a:rPr lang="zh-CN" altLang="en-US" sz="3600" b="1" dirty="0">
                  <a:latin typeface="Times New Roman" pitchFamily="18" charset="0"/>
                  <a:ea typeface="黑体" pitchFamily="49" charset="-122"/>
                </a:rPr>
                <a:t>正则表达式 </a:t>
              </a:r>
            </a:p>
          </p:txBody>
        </p:sp>
      </p:grpSp>
      <p:sp>
        <p:nvSpPr>
          <p:cNvPr id="4" name="矩形 3"/>
          <p:cNvSpPr/>
          <p:nvPr/>
        </p:nvSpPr>
        <p:spPr>
          <a:xfrm>
            <a:off x="287524" y="2132856"/>
            <a:ext cx="9433048" cy="3285515"/>
          </a:xfrm>
          <a:prstGeom prst="rect">
            <a:avLst/>
          </a:prstGeom>
        </p:spPr>
        <p:txBody>
          <a:bodyPr wrap="square">
            <a:spAutoFit/>
          </a:bodyPr>
          <a:lstStyle/>
          <a:p>
            <a:pPr marL="0" indent="0">
              <a:spcBef>
                <a:spcPts val="300"/>
              </a:spcBef>
              <a:buNone/>
            </a:pPr>
            <a:r>
              <a:rPr lang="en-US" altLang="zh-CN" sz="1500" noProof="1">
                <a:latin typeface="Consolas" panose="020B0609020204030204" charset="0"/>
              </a:rPr>
              <a:t>&gt;&gt;&gt; example = r'one,two,three.four/five\six?seven[eight]nine|ten'</a:t>
            </a:r>
          </a:p>
          <a:p>
            <a:pPr marL="0" indent="0">
              <a:spcBef>
                <a:spcPts val="300"/>
              </a:spcBef>
              <a:buNone/>
            </a:pPr>
            <a:r>
              <a:rPr lang="en-US" altLang="zh-CN" sz="1500" noProof="1">
                <a:latin typeface="Consolas" panose="020B0609020204030204" charset="0"/>
              </a:rPr>
              <a:t>&gt;&gt;&gt; pattern = re.compile(r'[,./\\?[\]\|]') </a:t>
            </a:r>
          </a:p>
          <a:p>
            <a:pPr marL="0" indent="0">
              <a:spcBef>
                <a:spcPts val="300"/>
              </a:spcBef>
              <a:buNone/>
            </a:pPr>
            <a:r>
              <a:rPr lang="en-US" altLang="zh-CN" sz="1500" noProof="1">
                <a:latin typeface="Consolas" panose="020B0609020204030204" charset="0"/>
              </a:rPr>
              <a:t>&gt;&gt;&gt; pattern.split(example)</a:t>
            </a:r>
          </a:p>
          <a:p>
            <a:pPr marL="0" indent="0">
              <a:spcBef>
                <a:spcPts val="300"/>
              </a:spcBef>
              <a:buNone/>
            </a:pPr>
            <a:r>
              <a:rPr lang="en-US" altLang="zh-CN" sz="1500" noProof="1">
                <a:solidFill>
                  <a:srgbClr val="0000FF"/>
                </a:solidFill>
                <a:latin typeface="Consolas" panose="020B0609020204030204" charset="0"/>
              </a:rPr>
              <a:t>['one', 'two', 'three', 'four', 'five', 'six', 'seven', 'eight', 'nine', 'ten']</a:t>
            </a:r>
          </a:p>
          <a:p>
            <a:pPr marL="0" indent="0">
              <a:spcBef>
                <a:spcPts val="300"/>
              </a:spcBef>
              <a:buNone/>
            </a:pPr>
            <a:r>
              <a:rPr lang="en-US" altLang="zh-CN" sz="1500" noProof="1">
                <a:latin typeface="Consolas" panose="020B0609020204030204" charset="0"/>
              </a:rPr>
              <a:t>&gt;&gt;&gt; example = r'one1two2three3four4five5six6seven7eight8nine9ten'</a:t>
            </a:r>
          </a:p>
          <a:p>
            <a:pPr marL="0" indent="0">
              <a:spcBef>
                <a:spcPts val="300"/>
              </a:spcBef>
              <a:buNone/>
            </a:pPr>
            <a:r>
              <a:rPr lang="en-US" altLang="zh-CN" sz="1500" noProof="1">
                <a:latin typeface="Consolas" panose="020B0609020204030204" charset="0"/>
              </a:rPr>
              <a:t>&gt;&gt;&gt; pattern = re.compile(r'\d+')</a:t>
            </a:r>
          </a:p>
          <a:p>
            <a:pPr marL="0" indent="0">
              <a:spcBef>
                <a:spcPts val="300"/>
              </a:spcBef>
              <a:buNone/>
            </a:pPr>
            <a:r>
              <a:rPr lang="en-US" altLang="zh-CN" sz="1500" noProof="1">
                <a:latin typeface="Consolas" panose="020B0609020204030204" charset="0"/>
              </a:rPr>
              <a:t>&gt;&gt;&gt; pattern.split(example)</a:t>
            </a:r>
          </a:p>
          <a:p>
            <a:pPr marL="0" indent="0">
              <a:spcBef>
                <a:spcPts val="300"/>
              </a:spcBef>
              <a:buNone/>
            </a:pPr>
            <a:r>
              <a:rPr lang="en-US" altLang="zh-CN" sz="1500" noProof="1">
                <a:solidFill>
                  <a:srgbClr val="0000FF"/>
                </a:solidFill>
                <a:latin typeface="Consolas" panose="020B0609020204030204" charset="0"/>
              </a:rPr>
              <a:t>['one', 'two', 'three', 'four', 'five', 'six', 'seven', 'eight', 'nine', 'ten']</a:t>
            </a:r>
          </a:p>
          <a:p>
            <a:pPr marL="0" indent="0">
              <a:spcBef>
                <a:spcPts val="300"/>
              </a:spcBef>
              <a:buNone/>
            </a:pPr>
            <a:r>
              <a:rPr lang="en-US" altLang="zh-CN" sz="1500" noProof="1">
                <a:latin typeface="Consolas" panose="020B0609020204030204" charset="0"/>
              </a:rPr>
              <a:t>&gt;&gt;&gt; example = r'one two    three  four,five.six.seven,eight,nine9ten'</a:t>
            </a:r>
          </a:p>
          <a:p>
            <a:pPr marL="0" indent="0">
              <a:spcBef>
                <a:spcPts val="300"/>
              </a:spcBef>
              <a:buNone/>
            </a:pPr>
            <a:r>
              <a:rPr lang="en-US" altLang="zh-CN" sz="1500" noProof="1">
                <a:latin typeface="Consolas" panose="020B0609020204030204" charset="0"/>
              </a:rPr>
              <a:t>&gt;&gt;&gt; pattern = re.compile(r'[\s,.\d]+')         #允许分隔符重复</a:t>
            </a:r>
          </a:p>
          <a:p>
            <a:pPr marL="0" indent="0">
              <a:spcBef>
                <a:spcPts val="300"/>
              </a:spcBef>
              <a:buNone/>
            </a:pPr>
            <a:r>
              <a:rPr lang="en-US" altLang="zh-CN" sz="1500" noProof="1">
                <a:latin typeface="Consolas" panose="020B0609020204030204" charset="0"/>
              </a:rPr>
              <a:t>&gt;&gt;&gt; pattern.split(example)</a:t>
            </a:r>
          </a:p>
          <a:p>
            <a:pPr marL="0" indent="0">
              <a:spcBef>
                <a:spcPts val="300"/>
              </a:spcBef>
              <a:buNone/>
            </a:pPr>
            <a:r>
              <a:rPr lang="en-US" altLang="zh-CN" sz="1500" noProof="1">
                <a:solidFill>
                  <a:srgbClr val="0000FF"/>
                </a:solidFill>
                <a:latin typeface="Consolas" panose="020B0609020204030204" charset="0"/>
              </a:rPr>
              <a:t>['one', 'two', 'three', 'four', 'five', 'six', 'seven', 'eight', 'nine', 'ten']</a:t>
            </a:r>
          </a:p>
        </p:txBody>
      </p:sp>
    </p:spTree>
    <p:extLst>
      <p:ext uri="{BB962C8B-B14F-4D97-AF65-F5344CB8AC3E}">
        <p14:creationId xmlns:p14="http://schemas.microsoft.com/office/powerpoint/2010/main" val="4217079893"/>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xEl>
                                              <p:pRg st="10" end="1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文本占位符 66562"/>
          <p:cNvSpPr>
            <a:spLocks noGrp="1"/>
          </p:cNvSpPr>
          <p:nvPr>
            <p:ph idx="1"/>
          </p:nvPr>
        </p:nvSpPr>
        <p:spPr>
          <a:xfrm>
            <a:off x="652339" y="1444144"/>
            <a:ext cx="8225790" cy="3395345"/>
          </a:xfrm>
        </p:spPr>
        <p:txBody>
          <a:bodyPr anchor="t"/>
          <a:lstStyle/>
          <a:p>
            <a:pPr>
              <a:spcBef>
                <a:spcPts val="300"/>
              </a:spcBef>
              <a:buClr>
                <a:srgbClr val="FF0000"/>
              </a:buClr>
              <a:buSzPct val="70000"/>
              <a:buFont typeface="Wingdings" panose="05000000000000000000" charset="0"/>
              <a:buChar char=""/>
            </a:pPr>
            <a:r>
              <a:rPr lang="zh-CN" altLang="en-US" sz="2400" b="1" dirty="0">
                <a:latin typeface="宋体" panose="02010600030101010101" pitchFamily="2" charset="-122"/>
              </a:rPr>
              <a:t>使用</a:t>
            </a:r>
            <a:r>
              <a:rPr lang="en-US" altLang="zh-CN" sz="2400" b="1" dirty="0">
                <a:latin typeface="宋体" panose="02010600030101010101" pitchFamily="2" charset="-122"/>
              </a:rPr>
              <a:t>()</a:t>
            </a:r>
            <a:r>
              <a:rPr lang="zh-CN" altLang="en-US" sz="2400" b="1" dirty="0">
                <a:latin typeface="宋体" panose="02010600030101010101" pitchFamily="2" charset="-122"/>
              </a:rPr>
              <a:t>表示一个子模式，</a:t>
            </a:r>
            <a:r>
              <a:rPr lang="zh-CN" altLang="en-US" sz="2400" b="1" dirty="0">
                <a:solidFill>
                  <a:srgbClr val="FF0000"/>
                </a:solidFill>
                <a:latin typeface="宋体" panose="02010600030101010101" pitchFamily="2" charset="-122"/>
              </a:rPr>
              <a:t>括号中的内容作为一个整体处理</a:t>
            </a:r>
            <a:endParaRPr lang="en-US" altLang="zh-CN" sz="2400" b="1" dirty="0">
              <a:latin typeface="宋体" panose="02010600030101010101" pitchFamily="2" charset="-122"/>
            </a:endParaRPr>
          </a:p>
          <a:p>
            <a:pPr lvl="1">
              <a:spcBef>
                <a:spcPts val="300"/>
              </a:spcBef>
              <a:buClr>
                <a:srgbClr val="FF0000"/>
              </a:buClr>
              <a:buSzPct val="70000"/>
              <a:buFont typeface="Wingdings" panose="05000000000000000000" pitchFamily="2" charset="2"/>
              <a:buChar char="ü"/>
            </a:pPr>
            <a:r>
              <a:rPr lang="zh-CN" altLang="en-US" sz="1800" b="1" dirty="0">
                <a:latin typeface="宋体" panose="02010600030101010101" pitchFamily="2" charset="-122"/>
              </a:rPr>
              <a:t>例</a:t>
            </a:r>
            <a:r>
              <a:rPr lang="en-US" altLang="zh-CN" sz="1800" b="1" dirty="0">
                <a:latin typeface="宋体" panose="02010600030101010101" pitchFamily="2" charset="-122"/>
              </a:rPr>
              <a:t>: ‘(red)+’</a:t>
            </a:r>
            <a:r>
              <a:rPr lang="zh-CN" altLang="en-US" sz="1800" b="1" dirty="0">
                <a:latin typeface="宋体" panose="02010600030101010101" pitchFamily="2" charset="-122"/>
              </a:rPr>
              <a:t>可以匹配</a:t>
            </a:r>
            <a:r>
              <a:rPr lang="en-US" altLang="zh-CN" sz="1800" b="1" dirty="0">
                <a:latin typeface="宋体" panose="02010600030101010101" pitchFamily="2" charset="-122"/>
              </a:rPr>
              <a:t>‘</a:t>
            </a:r>
            <a:r>
              <a:rPr lang="en-US" altLang="zh-CN" sz="1800" b="1" dirty="0" err="1">
                <a:latin typeface="宋体" panose="02010600030101010101" pitchFamily="2" charset="-122"/>
              </a:rPr>
              <a:t>redred</a:t>
            </a:r>
            <a:r>
              <a:rPr lang="en-US" altLang="zh-CN" sz="1800" b="1" dirty="0">
                <a:latin typeface="宋体" panose="02010600030101010101" pitchFamily="2" charset="-122"/>
              </a:rPr>
              <a:t>’</a:t>
            </a:r>
            <a:r>
              <a:rPr lang="zh-CN" altLang="en-US" sz="1800" b="1" dirty="0">
                <a:latin typeface="宋体" panose="02010600030101010101" pitchFamily="2" charset="-122"/>
              </a:rPr>
              <a:t>、</a:t>
            </a:r>
            <a:r>
              <a:rPr lang="en-US" altLang="zh-CN" sz="1800" b="1" dirty="0">
                <a:latin typeface="宋体" panose="02010600030101010101" pitchFamily="2" charset="-122"/>
              </a:rPr>
              <a:t>‘</a:t>
            </a:r>
            <a:r>
              <a:rPr lang="en-US" altLang="zh-CN" sz="1800" b="1" dirty="0" err="1">
                <a:latin typeface="宋体" panose="02010600030101010101" pitchFamily="2" charset="-122"/>
              </a:rPr>
              <a:t>redredred</a:t>
            </a:r>
            <a:r>
              <a:rPr lang="en-US" altLang="zh-CN" sz="1800" b="1" dirty="0">
                <a:latin typeface="宋体" panose="02010600030101010101" pitchFamily="2" charset="-122"/>
              </a:rPr>
              <a:t>’</a:t>
            </a:r>
            <a:r>
              <a:rPr lang="zh-CN" altLang="en-US" sz="1800" b="1" dirty="0">
                <a:latin typeface="宋体" panose="02010600030101010101" pitchFamily="2" charset="-122"/>
              </a:rPr>
              <a:t>等多个重复</a:t>
            </a:r>
            <a:r>
              <a:rPr lang="en-US" altLang="zh-CN" sz="1800" b="1" dirty="0">
                <a:latin typeface="宋体" panose="02010600030101010101" pitchFamily="2" charset="-122"/>
              </a:rPr>
              <a:t>‘red’</a:t>
            </a:r>
          </a:p>
          <a:p>
            <a:pPr marL="457200" lvl="1" indent="0">
              <a:spcBef>
                <a:spcPts val="300"/>
              </a:spcBef>
              <a:buClr>
                <a:srgbClr val="FF0000"/>
              </a:buClr>
              <a:buSzPct val="70000"/>
              <a:buNone/>
            </a:pPr>
            <a:r>
              <a:rPr lang="en-US" altLang="zh-CN" sz="1800" b="1" dirty="0">
                <a:latin typeface="宋体" panose="02010600030101010101" pitchFamily="2" charset="-122"/>
              </a:rPr>
              <a:t>        </a:t>
            </a:r>
            <a:r>
              <a:rPr lang="zh-CN" altLang="en-US" sz="1800" b="1" dirty="0">
                <a:latin typeface="宋体" panose="02010600030101010101" pitchFamily="2" charset="-122"/>
              </a:rPr>
              <a:t>的情况</a:t>
            </a:r>
          </a:p>
        </p:txBody>
      </p:sp>
      <p:sp>
        <p:nvSpPr>
          <p:cNvPr id="136195" name="Slide Number Placeholder 1"/>
          <p:cNvSpPr>
            <a:spLocks noGrp="1"/>
          </p:cNvSpPr>
          <p:nvPr>
            <p:ph type="sldNum" sz="quarter" idx="4294967295"/>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r"/>
            <a:fld id="{9A0DB2DC-4C9A-4742-B13C-FB6460FD3503}" type="slidenum">
              <a:rPr lang="zh-CN" altLang="en-US" sz="1050" dirty="0"/>
              <a:pPr algn="r"/>
              <a:t>76</a:t>
            </a:fld>
            <a:endParaRPr lang="zh-CN" altLang="en-US" sz="1050" dirty="0"/>
          </a:p>
        </p:txBody>
      </p:sp>
      <p:sp>
        <p:nvSpPr>
          <p:cNvPr id="5" name="文本框 4"/>
          <p:cNvSpPr txBox="1"/>
          <p:nvPr/>
        </p:nvSpPr>
        <p:spPr>
          <a:xfrm>
            <a:off x="323528" y="908720"/>
            <a:ext cx="5652628" cy="523220"/>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800" b="1" dirty="0">
                <a:latin typeface="Times New Roman" panose="02020603050405020304" pitchFamily="18" charset="0"/>
                <a:ea typeface="仿宋" panose="02010609060101010101" pitchFamily="49" charset="-122"/>
              </a:rPr>
              <a:t>4.3.4 </a:t>
            </a:r>
            <a:r>
              <a:rPr lang="zh-CN" altLang="en-US" sz="2800" b="1" dirty="0">
                <a:latin typeface="Times New Roman" panose="02020603050405020304" pitchFamily="18" charset="0"/>
                <a:ea typeface="仿宋" panose="02010609060101010101" pitchFamily="49" charset="-122"/>
              </a:rPr>
              <a:t> 子模式与</a:t>
            </a:r>
            <a:r>
              <a:rPr lang="en-US" altLang="zh-CN" sz="2800" b="1" dirty="0">
                <a:latin typeface="Times New Roman" panose="02020603050405020304" pitchFamily="18" charset="0"/>
                <a:ea typeface="仿宋" panose="02010609060101010101" pitchFamily="49" charset="-122"/>
              </a:rPr>
              <a:t>match</a:t>
            </a:r>
            <a:r>
              <a:rPr lang="zh-CN" altLang="en-US" sz="2800" b="1" dirty="0">
                <a:latin typeface="Times New Roman" panose="02020603050405020304" pitchFamily="18" charset="0"/>
                <a:ea typeface="仿宋" panose="02010609060101010101" pitchFamily="49" charset="-122"/>
              </a:rPr>
              <a:t>对象</a:t>
            </a:r>
            <a:endParaRPr lang="en-US" altLang="zh-CN" sz="2800" b="1" dirty="0">
              <a:ea typeface="仿宋" panose="02010609060101010101" pitchFamily="49" charset="-122"/>
            </a:endParaRPr>
          </a:p>
        </p:txBody>
      </p:sp>
      <p:grpSp>
        <p:nvGrpSpPr>
          <p:cNvPr id="6" name="组合 109"/>
          <p:cNvGrpSpPr/>
          <p:nvPr/>
        </p:nvGrpSpPr>
        <p:grpSpPr>
          <a:xfrm>
            <a:off x="489223" y="78400"/>
            <a:ext cx="4514825" cy="686304"/>
            <a:chOff x="956926" y="4600871"/>
            <a:chExt cx="4514825" cy="686304"/>
          </a:xfrm>
        </p:grpSpPr>
        <p:sp>
          <p:nvSpPr>
            <p:cNvPr id="7" name="Freeform 5"/>
            <p:cNvSpPr>
              <a:spLocks/>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b="1" dirty="0">
                <a:ea typeface="微软雅黑" pitchFamily="34" charset="-122"/>
              </a:endParaRPr>
            </a:p>
          </p:txBody>
        </p:sp>
        <p:pic>
          <p:nvPicPr>
            <p:cNvPr id="8" name="图片 7" descr="u=714968970,2342735455&amp;fm=27&amp;gp=0.jpg"/>
            <p:cNvPicPr/>
            <p:nvPr/>
          </p:nvPicPr>
          <p:blipFill>
            <a:blip r:embed="rId3"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9" name="TextBox 6"/>
            <p:cNvSpPr txBox="1">
              <a:spLocks noChangeArrowheads="1"/>
            </p:cNvSpPr>
            <p:nvPr/>
          </p:nvSpPr>
          <p:spPr bwMode="auto">
            <a:xfrm>
              <a:off x="1151271" y="4640868"/>
              <a:ext cx="432048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4.3 </a:t>
              </a:r>
              <a:r>
                <a:rPr lang="zh-CN" altLang="en-US" sz="3600" b="1" dirty="0">
                  <a:latin typeface="Times New Roman" pitchFamily="18" charset="0"/>
                  <a:ea typeface="黑体" pitchFamily="49" charset="-122"/>
                </a:rPr>
                <a:t>正则表达式 </a:t>
              </a:r>
            </a:p>
          </p:txBody>
        </p:sp>
      </p:grpSp>
      <p:sp>
        <p:nvSpPr>
          <p:cNvPr id="3" name="矩形 2"/>
          <p:cNvSpPr/>
          <p:nvPr/>
        </p:nvSpPr>
        <p:spPr>
          <a:xfrm>
            <a:off x="613134" y="2852936"/>
            <a:ext cx="8781828" cy="1785104"/>
          </a:xfrm>
          <a:prstGeom prst="rect">
            <a:avLst/>
          </a:prstGeom>
        </p:spPr>
        <p:txBody>
          <a:bodyPr wrap="square">
            <a:spAutoFit/>
          </a:bodyPr>
          <a:lstStyle/>
          <a:p>
            <a:pPr>
              <a:spcBef>
                <a:spcPts val="600"/>
              </a:spcBef>
              <a:buSzPct val="70000"/>
              <a:buNone/>
            </a:pPr>
            <a:r>
              <a:rPr lang="en-US" altLang="zh-CN" dirty="0">
                <a:latin typeface="Consolas" panose="020B0609020204030204" charset="0"/>
              </a:rPr>
              <a:t>&gt;&gt;&gt; </a:t>
            </a:r>
            <a:r>
              <a:rPr lang="en-US" altLang="zh-CN" dirty="0" err="1">
                <a:latin typeface="Consolas" panose="020B0609020204030204" charset="0"/>
              </a:rPr>
              <a:t>telNumber</a:t>
            </a:r>
            <a:r>
              <a:rPr lang="en-US" altLang="zh-CN" dirty="0">
                <a:latin typeface="Consolas" panose="020B0609020204030204" charset="0"/>
              </a:rPr>
              <a:t> = '''Suppose my Phone No. is 0551-1234567,</a:t>
            </a:r>
          </a:p>
          <a:p>
            <a:pPr>
              <a:spcBef>
                <a:spcPts val="600"/>
              </a:spcBef>
              <a:buSzPct val="70000"/>
              <a:buNone/>
            </a:pPr>
            <a:r>
              <a:rPr lang="en-US" altLang="zh-CN" dirty="0">
                <a:latin typeface="Consolas" panose="020B0609020204030204" charset="0"/>
              </a:rPr>
              <a:t>yours is 010-12345678, his is 025-87654321.'''</a:t>
            </a:r>
          </a:p>
          <a:p>
            <a:pPr>
              <a:spcBef>
                <a:spcPts val="600"/>
              </a:spcBef>
              <a:buSzPct val="70000"/>
              <a:buNone/>
            </a:pPr>
            <a:r>
              <a:rPr lang="en-US" altLang="zh-CN" dirty="0">
                <a:latin typeface="Consolas" panose="020B0609020204030204" charset="0"/>
              </a:rPr>
              <a:t>&gt;&gt;&gt; pattern = </a:t>
            </a:r>
            <a:r>
              <a:rPr lang="en-US" altLang="zh-CN" dirty="0" err="1">
                <a:latin typeface="Consolas" panose="020B0609020204030204" charset="0"/>
              </a:rPr>
              <a:t>re.compile</a:t>
            </a:r>
            <a:r>
              <a:rPr lang="en-US" altLang="zh-CN" dirty="0">
                <a:latin typeface="Consolas" panose="020B0609020204030204" charset="0"/>
              </a:rPr>
              <a:t>(r'(\d{3,4})-(\d{7,8})')</a:t>
            </a:r>
          </a:p>
          <a:p>
            <a:pPr>
              <a:spcBef>
                <a:spcPts val="600"/>
              </a:spcBef>
              <a:buSzPct val="70000"/>
              <a:buNone/>
            </a:pPr>
            <a:r>
              <a:rPr lang="en-US" altLang="zh-CN" dirty="0">
                <a:latin typeface="Consolas" panose="020B0609020204030204" charset="0"/>
              </a:rPr>
              <a:t>&gt;&gt;&gt; </a:t>
            </a:r>
            <a:r>
              <a:rPr lang="en-US" altLang="zh-CN" dirty="0" err="1">
                <a:latin typeface="Consolas" panose="020B0609020204030204" charset="0"/>
              </a:rPr>
              <a:t>pattern.findall</a:t>
            </a:r>
            <a:r>
              <a:rPr lang="en-US" altLang="zh-CN" dirty="0">
                <a:latin typeface="Consolas" panose="020B0609020204030204" charset="0"/>
              </a:rPr>
              <a:t>(</a:t>
            </a:r>
            <a:r>
              <a:rPr lang="en-US" altLang="zh-CN" dirty="0" err="1">
                <a:latin typeface="Consolas" panose="020B0609020204030204" charset="0"/>
              </a:rPr>
              <a:t>telNumber</a:t>
            </a:r>
            <a:r>
              <a:rPr lang="en-US" altLang="zh-CN" dirty="0">
                <a:latin typeface="Consolas" panose="020B0609020204030204" charset="0"/>
              </a:rPr>
              <a:t>)</a:t>
            </a:r>
          </a:p>
          <a:p>
            <a:pPr>
              <a:spcBef>
                <a:spcPts val="600"/>
              </a:spcBef>
              <a:buSzPct val="70000"/>
              <a:buNone/>
            </a:pPr>
            <a:r>
              <a:rPr lang="en-US" altLang="zh-CN" dirty="0">
                <a:solidFill>
                  <a:srgbClr val="0000FF"/>
                </a:solidFill>
                <a:latin typeface="Consolas" panose="020B0609020204030204" charset="0"/>
              </a:rPr>
              <a:t>[('0535', '1234567'), ('010', '12345678'), ('025', '87654321')]</a:t>
            </a:r>
          </a:p>
        </p:txBody>
      </p:sp>
      <p:pic>
        <p:nvPicPr>
          <p:cNvPr id="4" name="图片 3">
            <a:extLst>
              <a:ext uri="{FF2B5EF4-FFF2-40B4-BE49-F238E27FC236}">
                <a16:creationId xmlns:a16="http://schemas.microsoft.com/office/drawing/2014/main" id="{02648816-E873-4881-8553-57146134C2F6}"/>
              </a:ext>
            </a:extLst>
          </p:cNvPr>
          <p:cNvPicPr>
            <a:picLocks noChangeAspect="1"/>
          </p:cNvPicPr>
          <p:nvPr/>
        </p:nvPicPr>
        <p:blipFill>
          <a:blip r:embed="rId4"/>
          <a:stretch>
            <a:fillRect/>
          </a:stretch>
        </p:blipFill>
        <p:spPr>
          <a:xfrm>
            <a:off x="629220" y="4725144"/>
            <a:ext cx="4139192" cy="1731268"/>
          </a:xfrm>
          <a:prstGeom prst="rect">
            <a:avLst/>
          </a:prstGeom>
        </p:spPr>
      </p:pic>
    </p:spTree>
    <p:extLst>
      <p:ext uri="{BB962C8B-B14F-4D97-AF65-F5344CB8AC3E}">
        <p14:creationId xmlns:p14="http://schemas.microsoft.com/office/powerpoint/2010/main" val="3452571181"/>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619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619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619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9" name="Slide Number Placeholder 1"/>
          <p:cNvSpPr>
            <a:spLocks noGrp="1"/>
          </p:cNvSpPr>
          <p:nvPr>
            <p:ph type="sldNum" sz="quarter" idx="4294967295"/>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r"/>
            <a:fld id="{9A0DB2DC-4C9A-4742-B13C-FB6460FD3503}" type="slidenum">
              <a:rPr lang="zh-CN" altLang="en-US" sz="1050" dirty="0"/>
              <a:pPr algn="r"/>
              <a:t>77</a:t>
            </a:fld>
            <a:endParaRPr lang="zh-CN" altLang="en-US" sz="1050" dirty="0"/>
          </a:p>
        </p:txBody>
      </p:sp>
      <p:sp>
        <p:nvSpPr>
          <p:cNvPr id="7" name="文本占位符 69634"/>
          <p:cNvSpPr txBox="1">
            <a:spLocks/>
          </p:cNvSpPr>
          <p:nvPr/>
        </p:nvSpPr>
        <p:spPr bwMode="auto">
          <a:xfrm>
            <a:off x="678632" y="1573699"/>
            <a:ext cx="8229600" cy="467845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80000"/>
              </a:lnSpc>
              <a:buClr>
                <a:srgbClr val="FF0000"/>
              </a:buClr>
              <a:buSzPct val="70000"/>
              <a:buFont typeface="Wingdings" panose="05000000000000000000" charset="0"/>
              <a:buChar char=""/>
            </a:pPr>
            <a:r>
              <a:rPr lang="zh-CN" altLang="en-US" sz="2400" b="1" dirty="0">
                <a:latin typeface="宋体" panose="02010600030101010101" pitchFamily="2" charset="-122"/>
              </a:rPr>
              <a:t>子模式扩展语法：</a:t>
            </a:r>
          </a:p>
          <a:p>
            <a:pPr>
              <a:spcBef>
                <a:spcPts val="600"/>
              </a:spcBef>
              <a:buClr>
                <a:srgbClr val="FF0000"/>
              </a:buClr>
              <a:buSzPct val="70000"/>
              <a:buFont typeface="Wingdings" panose="05000000000000000000" charset="0"/>
              <a:buChar char="ü"/>
            </a:pPr>
            <a:r>
              <a:rPr lang="en-US" altLang="zh-CN" sz="1800" b="1" dirty="0">
                <a:latin typeface="宋体" panose="02010600030101010101" pitchFamily="2" charset="-122"/>
              </a:rPr>
              <a:t>(?P&lt;</a:t>
            </a:r>
            <a:r>
              <a:rPr lang="en-US" altLang="zh-CN" sz="1800" b="1" dirty="0" err="1">
                <a:latin typeface="宋体" panose="02010600030101010101" pitchFamily="2" charset="-122"/>
              </a:rPr>
              <a:t>groupname</a:t>
            </a:r>
            <a:r>
              <a:rPr lang="en-US" altLang="zh-CN" sz="1800" b="1" dirty="0">
                <a:latin typeface="宋体" panose="02010600030101010101" pitchFamily="2" charset="-122"/>
              </a:rPr>
              <a:t>&gt;)</a:t>
            </a:r>
            <a:r>
              <a:rPr lang="zh-CN" altLang="en-US" sz="1800" b="1" dirty="0">
                <a:latin typeface="宋体" panose="02010600030101010101" pitchFamily="2" charset="-122"/>
              </a:rPr>
              <a:t>：为子模式命名</a:t>
            </a:r>
          </a:p>
          <a:p>
            <a:pPr>
              <a:spcBef>
                <a:spcPts val="600"/>
              </a:spcBef>
              <a:buClr>
                <a:srgbClr val="FF0000"/>
              </a:buClr>
              <a:buSzPct val="70000"/>
              <a:buFont typeface="Wingdings" panose="05000000000000000000" charset="0"/>
              <a:buChar char="ü"/>
            </a:pPr>
            <a:r>
              <a:rPr lang="en-US" altLang="zh-CN" sz="1800" b="1" dirty="0">
                <a:latin typeface="宋体" panose="02010600030101010101" pitchFamily="2" charset="-122"/>
              </a:rPr>
              <a:t>(?</a:t>
            </a:r>
            <a:r>
              <a:rPr lang="en-US" altLang="zh-CN" sz="1800" b="1" dirty="0" err="1">
                <a:latin typeface="宋体" panose="02010600030101010101" pitchFamily="2" charset="-122"/>
              </a:rPr>
              <a:t>iLmsux</a:t>
            </a:r>
            <a:r>
              <a:rPr lang="en-US" altLang="zh-CN" sz="1800" b="1" dirty="0">
                <a:latin typeface="宋体" panose="02010600030101010101" pitchFamily="2" charset="-122"/>
              </a:rPr>
              <a:t>)</a:t>
            </a:r>
            <a:r>
              <a:rPr lang="zh-CN" altLang="en-US" sz="1800" b="1" dirty="0">
                <a:latin typeface="宋体" panose="02010600030101010101" pitchFamily="2" charset="-122"/>
              </a:rPr>
              <a:t>：设置匹配标志，可以是几个字母的组合，每个字母含义与编译标志相同</a:t>
            </a:r>
          </a:p>
          <a:p>
            <a:pPr>
              <a:spcBef>
                <a:spcPts val="600"/>
              </a:spcBef>
              <a:buClr>
                <a:srgbClr val="FF0000"/>
              </a:buClr>
              <a:buSzPct val="70000"/>
              <a:buFont typeface="Wingdings" panose="05000000000000000000" charset="0"/>
              <a:buChar char="ü"/>
            </a:pPr>
            <a:r>
              <a:rPr lang="en-US" altLang="zh-CN" sz="1800" b="1" dirty="0">
                <a:latin typeface="宋体" panose="02010600030101010101" pitchFamily="2" charset="-122"/>
              </a:rPr>
              <a:t>(?:...)</a:t>
            </a:r>
            <a:r>
              <a:rPr lang="zh-CN" altLang="en-US" sz="1800" b="1" dirty="0">
                <a:latin typeface="宋体" panose="02010600030101010101" pitchFamily="2" charset="-122"/>
              </a:rPr>
              <a:t>：匹配但不捕获该匹配的子表达式</a:t>
            </a:r>
          </a:p>
          <a:p>
            <a:pPr>
              <a:spcBef>
                <a:spcPts val="600"/>
              </a:spcBef>
              <a:buClr>
                <a:srgbClr val="FF0000"/>
              </a:buClr>
              <a:buSzPct val="70000"/>
              <a:buFont typeface="Wingdings" panose="05000000000000000000" charset="0"/>
              <a:buChar char="ü"/>
            </a:pPr>
            <a:r>
              <a:rPr lang="en-US" altLang="zh-CN" sz="1800" b="1" dirty="0">
                <a:latin typeface="宋体" panose="02010600030101010101" pitchFamily="2" charset="-122"/>
              </a:rPr>
              <a:t>(?P=</a:t>
            </a:r>
            <a:r>
              <a:rPr lang="en-US" altLang="zh-CN" sz="1800" b="1" dirty="0" err="1">
                <a:latin typeface="宋体" panose="02010600030101010101" pitchFamily="2" charset="-122"/>
              </a:rPr>
              <a:t>groupname</a:t>
            </a:r>
            <a:r>
              <a:rPr lang="en-US" altLang="zh-CN" sz="1800" b="1" dirty="0">
                <a:latin typeface="宋体" panose="02010600030101010101" pitchFamily="2" charset="-122"/>
              </a:rPr>
              <a:t>)</a:t>
            </a:r>
            <a:r>
              <a:rPr lang="zh-CN" altLang="en-US" sz="1800" b="1" dirty="0">
                <a:latin typeface="宋体" panose="02010600030101010101" pitchFamily="2" charset="-122"/>
              </a:rPr>
              <a:t>：表示在此之前的命名为</a:t>
            </a:r>
            <a:r>
              <a:rPr lang="en-US" altLang="zh-CN" sz="1800" b="1" dirty="0" err="1">
                <a:latin typeface="宋体" panose="02010600030101010101" pitchFamily="2" charset="-122"/>
              </a:rPr>
              <a:t>groupname</a:t>
            </a:r>
            <a:r>
              <a:rPr lang="zh-CN" altLang="en-US" sz="1800" b="1" dirty="0">
                <a:latin typeface="宋体" panose="02010600030101010101" pitchFamily="2" charset="-122"/>
              </a:rPr>
              <a:t>的子模式</a:t>
            </a:r>
          </a:p>
          <a:p>
            <a:pPr>
              <a:spcBef>
                <a:spcPts val="600"/>
              </a:spcBef>
              <a:buClr>
                <a:srgbClr val="FF0000"/>
              </a:buClr>
              <a:buSzPct val="70000"/>
              <a:buFont typeface="Wingdings" panose="05000000000000000000" charset="0"/>
              <a:buChar char="ü"/>
            </a:pPr>
            <a:r>
              <a:rPr lang="en-US" altLang="zh-CN" sz="1800" b="1" dirty="0">
                <a:latin typeface="宋体" panose="02010600030101010101" pitchFamily="2" charset="-122"/>
              </a:rPr>
              <a:t>(?#...)</a:t>
            </a:r>
            <a:r>
              <a:rPr lang="zh-CN" altLang="en-US" sz="1800" b="1" dirty="0">
                <a:latin typeface="宋体" panose="02010600030101010101" pitchFamily="2" charset="-122"/>
              </a:rPr>
              <a:t>：表示注释</a:t>
            </a:r>
          </a:p>
          <a:p>
            <a:pPr>
              <a:spcBef>
                <a:spcPts val="600"/>
              </a:spcBef>
              <a:buClr>
                <a:srgbClr val="FF0000"/>
              </a:buClr>
              <a:buSzPct val="70000"/>
              <a:buFont typeface="Wingdings" panose="05000000000000000000" charset="0"/>
              <a:buChar char="ü"/>
            </a:pPr>
            <a:r>
              <a:rPr lang="en-US" altLang="zh-CN" sz="1800" b="1" dirty="0">
                <a:latin typeface="宋体" panose="02010600030101010101" pitchFamily="2" charset="-122"/>
              </a:rPr>
              <a:t>(?=…)</a:t>
            </a:r>
            <a:r>
              <a:rPr lang="zh-CN" altLang="en-US" sz="1800" b="1" dirty="0">
                <a:latin typeface="宋体" panose="02010600030101010101" pitchFamily="2" charset="-122"/>
              </a:rPr>
              <a:t>：用于正则表达式之后，表示如果</a:t>
            </a:r>
            <a:r>
              <a:rPr lang="en-US" altLang="zh-CN" sz="1800" b="1" dirty="0">
                <a:latin typeface="宋体" panose="02010600030101010101" pitchFamily="2" charset="-122"/>
              </a:rPr>
              <a:t>=</a:t>
            </a:r>
            <a:r>
              <a:rPr lang="zh-CN" altLang="en-US" sz="1800" b="1" dirty="0">
                <a:latin typeface="宋体" panose="02010600030101010101" pitchFamily="2" charset="-122"/>
              </a:rPr>
              <a:t>后的内容在字符串中出现则匹配，但不返回</a:t>
            </a:r>
            <a:r>
              <a:rPr lang="en-US" altLang="zh-CN" sz="1800" b="1" dirty="0">
                <a:latin typeface="宋体" panose="02010600030101010101" pitchFamily="2" charset="-122"/>
              </a:rPr>
              <a:t>=</a:t>
            </a:r>
            <a:r>
              <a:rPr lang="zh-CN" altLang="en-US" sz="1800" b="1" dirty="0">
                <a:latin typeface="宋体" panose="02010600030101010101" pitchFamily="2" charset="-122"/>
              </a:rPr>
              <a:t>之后的内容</a:t>
            </a:r>
          </a:p>
          <a:p>
            <a:pPr>
              <a:spcBef>
                <a:spcPts val="600"/>
              </a:spcBef>
              <a:buClr>
                <a:srgbClr val="FF0000"/>
              </a:buClr>
              <a:buSzPct val="70000"/>
              <a:buFont typeface="Wingdings" panose="05000000000000000000" charset="0"/>
              <a:buChar char="ü"/>
            </a:pPr>
            <a:r>
              <a:rPr lang="en-US" altLang="zh-CN" sz="1800" b="1" dirty="0">
                <a:latin typeface="宋体" panose="02010600030101010101" pitchFamily="2" charset="-122"/>
              </a:rPr>
              <a:t>(?!...)</a:t>
            </a:r>
            <a:r>
              <a:rPr lang="zh-CN" altLang="en-US" sz="1800" b="1" dirty="0">
                <a:latin typeface="宋体" panose="02010600030101010101" pitchFamily="2" charset="-122"/>
              </a:rPr>
              <a:t>：用于正则表达式之后，表示如果</a:t>
            </a:r>
            <a:r>
              <a:rPr lang="en-US" altLang="zh-CN" sz="1800" b="1" dirty="0">
                <a:latin typeface="宋体" panose="02010600030101010101" pitchFamily="2" charset="-122"/>
              </a:rPr>
              <a:t>!</a:t>
            </a:r>
            <a:r>
              <a:rPr lang="zh-CN" altLang="en-US" sz="1800" b="1" dirty="0">
                <a:latin typeface="宋体" panose="02010600030101010101" pitchFamily="2" charset="-122"/>
              </a:rPr>
              <a:t>后的内容在字符串中不出现则匹配，但不返回</a:t>
            </a:r>
            <a:r>
              <a:rPr lang="en-US" altLang="zh-CN" sz="1800" b="1" dirty="0">
                <a:latin typeface="宋体" panose="02010600030101010101" pitchFamily="2" charset="-122"/>
              </a:rPr>
              <a:t>!</a:t>
            </a:r>
            <a:r>
              <a:rPr lang="zh-CN" altLang="en-US" sz="1800" b="1" dirty="0">
                <a:latin typeface="宋体" panose="02010600030101010101" pitchFamily="2" charset="-122"/>
              </a:rPr>
              <a:t>之后的内容</a:t>
            </a:r>
          </a:p>
          <a:p>
            <a:pPr>
              <a:spcBef>
                <a:spcPts val="600"/>
              </a:spcBef>
              <a:buClr>
                <a:srgbClr val="FF0000"/>
              </a:buClr>
              <a:buSzPct val="70000"/>
              <a:buFont typeface="Wingdings" panose="05000000000000000000" charset="0"/>
              <a:buChar char="ü"/>
            </a:pPr>
            <a:r>
              <a:rPr lang="en-US" altLang="zh-CN" sz="1800" b="1" dirty="0">
                <a:latin typeface="宋体" panose="02010600030101010101" pitchFamily="2" charset="-122"/>
              </a:rPr>
              <a:t>(?&lt;=…)</a:t>
            </a:r>
            <a:r>
              <a:rPr lang="zh-CN" altLang="en-US" sz="1800" b="1" dirty="0">
                <a:latin typeface="宋体" panose="02010600030101010101" pitchFamily="2" charset="-122"/>
              </a:rPr>
              <a:t>：用于正则表达式之前，与</a:t>
            </a:r>
            <a:r>
              <a:rPr lang="en-US" altLang="zh-CN" sz="1800" b="1" dirty="0">
                <a:latin typeface="宋体" panose="02010600030101010101" pitchFamily="2" charset="-122"/>
              </a:rPr>
              <a:t>(?=…)</a:t>
            </a:r>
            <a:r>
              <a:rPr lang="zh-CN" altLang="en-US" sz="1800" b="1" dirty="0">
                <a:latin typeface="宋体" panose="02010600030101010101" pitchFamily="2" charset="-122"/>
              </a:rPr>
              <a:t>含义相同</a:t>
            </a:r>
          </a:p>
          <a:p>
            <a:pPr>
              <a:spcBef>
                <a:spcPts val="600"/>
              </a:spcBef>
              <a:buClr>
                <a:srgbClr val="FF0000"/>
              </a:buClr>
              <a:buSzPct val="70000"/>
              <a:buFont typeface="Wingdings" panose="05000000000000000000" charset="0"/>
              <a:buChar char="ü"/>
            </a:pPr>
            <a:r>
              <a:rPr lang="en-US" altLang="zh-CN" sz="1800" b="1" dirty="0">
                <a:latin typeface="宋体" panose="02010600030101010101" pitchFamily="2" charset="-122"/>
              </a:rPr>
              <a:t>(?&lt;!...)</a:t>
            </a:r>
            <a:r>
              <a:rPr lang="zh-CN" altLang="en-US" sz="1800" b="1" dirty="0">
                <a:latin typeface="宋体" panose="02010600030101010101" pitchFamily="2" charset="-122"/>
              </a:rPr>
              <a:t>：用于正则表达式之前，与</a:t>
            </a:r>
            <a:r>
              <a:rPr lang="en-US" altLang="zh-CN" sz="1800" b="1" dirty="0">
                <a:latin typeface="宋体" panose="02010600030101010101" pitchFamily="2" charset="-122"/>
              </a:rPr>
              <a:t>(?!...)</a:t>
            </a:r>
            <a:r>
              <a:rPr lang="zh-CN" altLang="en-US" sz="1800" b="1" dirty="0">
                <a:latin typeface="宋体" panose="02010600030101010101" pitchFamily="2" charset="-122"/>
              </a:rPr>
              <a:t>含义相同</a:t>
            </a:r>
          </a:p>
        </p:txBody>
      </p:sp>
      <p:sp>
        <p:nvSpPr>
          <p:cNvPr id="8" name="文本框 7"/>
          <p:cNvSpPr txBox="1"/>
          <p:nvPr/>
        </p:nvSpPr>
        <p:spPr>
          <a:xfrm>
            <a:off x="323528" y="908720"/>
            <a:ext cx="5652628" cy="523220"/>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800" b="1" dirty="0">
                <a:latin typeface="Times New Roman" panose="02020603050405020304" pitchFamily="18" charset="0"/>
                <a:ea typeface="仿宋" panose="02010609060101010101" pitchFamily="49" charset="-122"/>
              </a:rPr>
              <a:t>4.3.4 </a:t>
            </a:r>
            <a:r>
              <a:rPr lang="zh-CN" altLang="en-US" sz="2800" b="1" dirty="0">
                <a:latin typeface="Times New Roman" panose="02020603050405020304" pitchFamily="18" charset="0"/>
                <a:ea typeface="仿宋" panose="02010609060101010101" pitchFamily="49" charset="-122"/>
              </a:rPr>
              <a:t> 子模式与</a:t>
            </a:r>
            <a:r>
              <a:rPr lang="en-US" altLang="zh-CN" sz="2800" b="1" dirty="0">
                <a:latin typeface="Times New Roman" panose="02020603050405020304" pitchFamily="18" charset="0"/>
                <a:ea typeface="仿宋" panose="02010609060101010101" pitchFamily="49" charset="-122"/>
              </a:rPr>
              <a:t>match</a:t>
            </a:r>
            <a:r>
              <a:rPr lang="zh-CN" altLang="en-US" sz="2800" b="1" dirty="0">
                <a:latin typeface="Times New Roman" panose="02020603050405020304" pitchFamily="18" charset="0"/>
                <a:ea typeface="仿宋" panose="02010609060101010101" pitchFamily="49" charset="-122"/>
              </a:rPr>
              <a:t>对象</a:t>
            </a:r>
            <a:endParaRPr lang="en-US" altLang="zh-CN" sz="2800" b="1" dirty="0">
              <a:ea typeface="仿宋" panose="02010609060101010101" pitchFamily="49" charset="-122"/>
            </a:endParaRPr>
          </a:p>
        </p:txBody>
      </p:sp>
      <p:grpSp>
        <p:nvGrpSpPr>
          <p:cNvPr id="9" name="组合 109"/>
          <p:cNvGrpSpPr/>
          <p:nvPr/>
        </p:nvGrpSpPr>
        <p:grpSpPr>
          <a:xfrm>
            <a:off x="489223" y="78400"/>
            <a:ext cx="4514825" cy="686304"/>
            <a:chOff x="956926" y="4600871"/>
            <a:chExt cx="4514825" cy="686304"/>
          </a:xfrm>
        </p:grpSpPr>
        <p:sp>
          <p:nvSpPr>
            <p:cNvPr id="10" name="Freeform 5"/>
            <p:cNvSpPr>
              <a:spLocks/>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b="1" dirty="0">
                <a:ea typeface="微软雅黑" pitchFamily="34" charset="-122"/>
              </a:endParaRPr>
            </a:p>
          </p:txBody>
        </p:sp>
        <p:pic>
          <p:nvPicPr>
            <p:cNvPr id="11" name="图片 10" descr="u=714968970,2342735455&amp;fm=27&amp;gp=0.jpg"/>
            <p:cNvPicPr/>
            <p:nvPr/>
          </p:nvPicPr>
          <p:blipFill>
            <a:blip r:embed="rId2"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12" name="TextBox 6"/>
            <p:cNvSpPr txBox="1">
              <a:spLocks noChangeArrowheads="1"/>
            </p:cNvSpPr>
            <p:nvPr/>
          </p:nvSpPr>
          <p:spPr bwMode="auto">
            <a:xfrm>
              <a:off x="1151271" y="4640868"/>
              <a:ext cx="432048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4.3 </a:t>
              </a:r>
              <a:r>
                <a:rPr lang="zh-CN" altLang="en-US" sz="3600" b="1" dirty="0">
                  <a:latin typeface="Times New Roman" pitchFamily="18" charset="0"/>
                  <a:ea typeface="黑体" pitchFamily="49" charset="-122"/>
                </a:rPr>
                <a:t>正则表达式 </a:t>
              </a:r>
            </a:p>
          </p:txBody>
        </p:sp>
      </p:grpSp>
    </p:spTree>
    <p:extLst>
      <p:ext uri="{BB962C8B-B14F-4D97-AF65-F5344CB8AC3E}">
        <p14:creationId xmlns:p14="http://schemas.microsoft.com/office/powerpoint/2010/main" val="3225319687"/>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文本占位符 67586"/>
          <p:cNvSpPr>
            <a:spLocks noGrp="1"/>
          </p:cNvSpPr>
          <p:nvPr>
            <p:ph idx="1"/>
          </p:nvPr>
        </p:nvSpPr>
        <p:spPr>
          <a:xfrm>
            <a:off x="489223" y="1454180"/>
            <a:ext cx="8454022" cy="4229308"/>
          </a:xfrm>
        </p:spPr>
        <p:txBody>
          <a:bodyPr anchor="t"/>
          <a:lstStyle/>
          <a:p>
            <a:pPr>
              <a:spcBef>
                <a:spcPts val="600"/>
              </a:spcBef>
              <a:spcAft>
                <a:spcPts val="600"/>
              </a:spcAft>
              <a:buClr>
                <a:srgbClr val="FF0000"/>
              </a:buClr>
              <a:buSzPct val="70000"/>
              <a:buFont typeface="Wingdings" panose="05000000000000000000" charset="0"/>
              <a:buChar char="n"/>
            </a:pPr>
            <a:r>
              <a:rPr lang="zh-CN" altLang="en-US" sz="2400" b="1" dirty="0">
                <a:latin typeface="宋体" panose="02010600030101010101" pitchFamily="2" charset="-122"/>
              </a:rPr>
              <a:t>正则表达式对象的</a:t>
            </a:r>
            <a:r>
              <a:rPr lang="en-US" altLang="zh-CN" sz="2400" b="1" dirty="0">
                <a:latin typeface="宋体" panose="02010600030101010101" pitchFamily="2" charset="-122"/>
              </a:rPr>
              <a:t>match</a:t>
            </a:r>
            <a:r>
              <a:rPr lang="zh-CN" altLang="en-US" sz="2400" b="1" dirty="0">
                <a:latin typeface="宋体" panose="02010600030101010101" pitchFamily="2" charset="-122"/>
              </a:rPr>
              <a:t>方法和</a:t>
            </a:r>
            <a:r>
              <a:rPr lang="en-US" altLang="zh-CN" sz="2400" b="1" dirty="0">
                <a:latin typeface="宋体" panose="02010600030101010101" pitchFamily="2" charset="-122"/>
              </a:rPr>
              <a:t>search</a:t>
            </a:r>
            <a:r>
              <a:rPr lang="zh-CN" altLang="en-US" sz="2400" b="1" dirty="0">
                <a:latin typeface="宋体" panose="02010600030101010101" pitchFamily="2" charset="-122"/>
              </a:rPr>
              <a:t>方法匹配成功后返回</a:t>
            </a:r>
            <a:r>
              <a:rPr lang="en-US" altLang="zh-CN" sz="2400" b="1" dirty="0">
                <a:solidFill>
                  <a:srgbClr val="FF0000"/>
                </a:solidFill>
                <a:latin typeface="宋体" panose="02010600030101010101" pitchFamily="2" charset="-122"/>
              </a:rPr>
              <a:t>match</a:t>
            </a:r>
            <a:r>
              <a:rPr lang="zh-CN" altLang="en-US" sz="2400" b="1" dirty="0">
                <a:solidFill>
                  <a:srgbClr val="FF0000"/>
                </a:solidFill>
                <a:latin typeface="宋体" panose="02010600030101010101" pitchFamily="2" charset="-122"/>
              </a:rPr>
              <a:t>对象</a:t>
            </a:r>
            <a:r>
              <a:rPr lang="zh-CN" altLang="en-US" sz="2400" b="1" dirty="0">
                <a:latin typeface="宋体" panose="02010600030101010101" pitchFamily="2" charset="-122"/>
              </a:rPr>
              <a:t>。</a:t>
            </a:r>
            <a:endParaRPr lang="en-US" altLang="zh-CN" sz="2400" b="1" dirty="0">
              <a:latin typeface="宋体" panose="02010600030101010101" pitchFamily="2" charset="-122"/>
            </a:endParaRPr>
          </a:p>
          <a:p>
            <a:pPr>
              <a:lnSpc>
                <a:spcPct val="150000"/>
              </a:lnSpc>
              <a:spcBef>
                <a:spcPts val="600"/>
              </a:spcBef>
              <a:spcAft>
                <a:spcPts val="600"/>
              </a:spcAft>
              <a:buClr>
                <a:srgbClr val="FF0000"/>
              </a:buClr>
              <a:buSzPct val="70000"/>
              <a:buFont typeface="Wingdings" panose="05000000000000000000" charset="0"/>
              <a:buChar char="n"/>
            </a:pPr>
            <a:r>
              <a:rPr lang="zh-CN" altLang="en-US" sz="2400" dirty="0">
                <a:latin typeface="宋体" panose="02010600030101010101" pitchFamily="2" charset="-122"/>
              </a:rPr>
              <a:t>match对象的主要方法有：</a:t>
            </a:r>
          </a:p>
          <a:p>
            <a:pPr>
              <a:spcBef>
                <a:spcPts val="600"/>
              </a:spcBef>
              <a:spcAft>
                <a:spcPts val="600"/>
              </a:spcAft>
              <a:buClr>
                <a:srgbClr val="FF0000"/>
              </a:buClr>
              <a:buSzPct val="70000"/>
              <a:buFont typeface="Wingdings" panose="05000000000000000000" charset="0"/>
              <a:buChar char="ü"/>
            </a:pPr>
            <a:r>
              <a:rPr lang="zh-CN" altLang="en-US" sz="1800" b="1" dirty="0">
                <a:latin typeface="宋体" panose="02010600030101010101" pitchFamily="2" charset="-122"/>
              </a:rPr>
              <a:t>group()：返回匹配的一个或多个子模式内容</a:t>
            </a:r>
          </a:p>
          <a:p>
            <a:pPr>
              <a:spcBef>
                <a:spcPts val="600"/>
              </a:spcBef>
              <a:spcAft>
                <a:spcPts val="600"/>
              </a:spcAft>
              <a:buClr>
                <a:srgbClr val="FF0000"/>
              </a:buClr>
              <a:buSzPct val="70000"/>
              <a:buFont typeface="Wingdings" panose="05000000000000000000" charset="0"/>
              <a:buChar char="ü"/>
            </a:pPr>
            <a:r>
              <a:rPr lang="zh-CN" altLang="en-US" sz="1800" b="1" dirty="0">
                <a:latin typeface="宋体" panose="02010600030101010101" pitchFamily="2" charset="-122"/>
              </a:rPr>
              <a:t>groups()：返回一个包含匹配的所有子模式内容的元组</a:t>
            </a:r>
          </a:p>
          <a:p>
            <a:pPr>
              <a:spcBef>
                <a:spcPts val="600"/>
              </a:spcBef>
              <a:spcAft>
                <a:spcPts val="600"/>
              </a:spcAft>
              <a:buClr>
                <a:srgbClr val="FF0000"/>
              </a:buClr>
              <a:buSzPct val="70000"/>
              <a:buFont typeface="Wingdings" panose="05000000000000000000" charset="0"/>
              <a:buChar char="ü"/>
            </a:pPr>
            <a:r>
              <a:rPr lang="zh-CN" altLang="en-US" sz="1800" b="1" dirty="0">
                <a:latin typeface="宋体" panose="02010600030101010101" pitchFamily="2" charset="-122"/>
              </a:rPr>
              <a:t>groupdict()：返回包含匹配的所有命名子模式内容的字典</a:t>
            </a:r>
          </a:p>
          <a:p>
            <a:pPr>
              <a:spcBef>
                <a:spcPts val="600"/>
              </a:spcBef>
              <a:spcAft>
                <a:spcPts val="600"/>
              </a:spcAft>
              <a:buClr>
                <a:srgbClr val="FF0000"/>
              </a:buClr>
              <a:buSzPct val="70000"/>
              <a:buFont typeface="Wingdings" panose="05000000000000000000" charset="0"/>
              <a:buChar char="ü"/>
            </a:pPr>
            <a:r>
              <a:rPr lang="zh-CN" altLang="en-US" sz="1800" b="1" dirty="0">
                <a:latin typeface="宋体" panose="02010600030101010101" pitchFamily="2" charset="-122"/>
              </a:rPr>
              <a:t>start()：返回指定子模式内容的起始位置</a:t>
            </a:r>
          </a:p>
          <a:p>
            <a:pPr>
              <a:spcBef>
                <a:spcPts val="600"/>
              </a:spcBef>
              <a:spcAft>
                <a:spcPts val="600"/>
              </a:spcAft>
              <a:buClr>
                <a:srgbClr val="FF0000"/>
              </a:buClr>
              <a:buSzPct val="70000"/>
              <a:buFont typeface="Wingdings" panose="05000000000000000000" charset="0"/>
              <a:buChar char="ü"/>
            </a:pPr>
            <a:r>
              <a:rPr lang="zh-CN" altLang="en-US" sz="1800" b="1" dirty="0">
                <a:latin typeface="宋体" panose="02010600030101010101" pitchFamily="2" charset="-122"/>
              </a:rPr>
              <a:t>end()：返回指定子模式内容的结束位置的前一个位置</a:t>
            </a:r>
          </a:p>
          <a:p>
            <a:pPr>
              <a:spcBef>
                <a:spcPts val="600"/>
              </a:spcBef>
              <a:spcAft>
                <a:spcPts val="600"/>
              </a:spcAft>
              <a:buClr>
                <a:srgbClr val="FF0000"/>
              </a:buClr>
              <a:buSzPct val="70000"/>
              <a:buFont typeface="Wingdings" panose="05000000000000000000" charset="0"/>
              <a:buChar char="ü"/>
            </a:pPr>
            <a:r>
              <a:rPr lang="zh-CN" altLang="en-US" sz="1800" b="1" dirty="0">
                <a:latin typeface="宋体" panose="02010600030101010101" pitchFamily="2" charset="-122"/>
              </a:rPr>
              <a:t>span()：返回一个包含指定子模式内容起始位置和结束位置前一个位置的元组。</a:t>
            </a:r>
          </a:p>
        </p:txBody>
      </p:sp>
      <p:sp>
        <p:nvSpPr>
          <p:cNvPr id="138243" name="Slide Number Placeholder 1"/>
          <p:cNvSpPr>
            <a:spLocks noGrp="1"/>
          </p:cNvSpPr>
          <p:nvPr>
            <p:ph type="sldNum" sz="quarter" idx="4294967295"/>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r"/>
            <a:fld id="{9A0DB2DC-4C9A-4742-B13C-FB6460FD3503}" type="slidenum">
              <a:rPr lang="zh-CN" altLang="en-US" sz="1050" dirty="0"/>
              <a:pPr algn="r"/>
              <a:t>78</a:t>
            </a:fld>
            <a:endParaRPr lang="zh-CN" altLang="en-US" sz="1050" dirty="0"/>
          </a:p>
        </p:txBody>
      </p:sp>
      <p:sp>
        <p:nvSpPr>
          <p:cNvPr id="6" name="文本框 5"/>
          <p:cNvSpPr txBox="1"/>
          <p:nvPr/>
        </p:nvSpPr>
        <p:spPr>
          <a:xfrm>
            <a:off x="323528" y="908720"/>
            <a:ext cx="5652628" cy="523220"/>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800" b="1" dirty="0">
                <a:latin typeface="Times New Roman" panose="02020603050405020304" pitchFamily="18" charset="0"/>
                <a:ea typeface="仿宋" panose="02010609060101010101" pitchFamily="49" charset="-122"/>
              </a:rPr>
              <a:t>4.3.4 </a:t>
            </a:r>
            <a:r>
              <a:rPr lang="zh-CN" altLang="en-US" sz="2800" b="1" dirty="0">
                <a:latin typeface="Times New Roman" panose="02020603050405020304" pitchFamily="18" charset="0"/>
                <a:ea typeface="仿宋" panose="02010609060101010101" pitchFamily="49" charset="-122"/>
              </a:rPr>
              <a:t> 子模式与</a:t>
            </a:r>
            <a:r>
              <a:rPr lang="en-US" altLang="zh-CN" sz="2800" b="1" dirty="0">
                <a:latin typeface="Times New Roman" panose="02020603050405020304" pitchFamily="18" charset="0"/>
                <a:ea typeface="仿宋" panose="02010609060101010101" pitchFamily="49" charset="-122"/>
              </a:rPr>
              <a:t>match</a:t>
            </a:r>
            <a:r>
              <a:rPr lang="zh-CN" altLang="en-US" sz="2800" b="1" dirty="0">
                <a:latin typeface="Times New Roman" panose="02020603050405020304" pitchFamily="18" charset="0"/>
                <a:ea typeface="仿宋" panose="02010609060101010101" pitchFamily="49" charset="-122"/>
              </a:rPr>
              <a:t>对象</a:t>
            </a:r>
            <a:endParaRPr lang="en-US" altLang="zh-CN" sz="2800" b="1" dirty="0">
              <a:ea typeface="仿宋" panose="02010609060101010101" pitchFamily="49" charset="-122"/>
            </a:endParaRPr>
          </a:p>
        </p:txBody>
      </p:sp>
      <p:grpSp>
        <p:nvGrpSpPr>
          <p:cNvPr id="7" name="组合 109"/>
          <p:cNvGrpSpPr/>
          <p:nvPr/>
        </p:nvGrpSpPr>
        <p:grpSpPr>
          <a:xfrm>
            <a:off x="489223" y="78400"/>
            <a:ext cx="4514825" cy="686304"/>
            <a:chOff x="956926" y="4600871"/>
            <a:chExt cx="4514825" cy="686304"/>
          </a:xfrm>
        </p:grpSpPr>
        <p:sp>
          <p:nvSpPr>
            <p:cNvPr id="8" name="Freeform 5"/>
            <p:cNvSpPr>
              <a:spLocks/>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b="1" dirty="0">
                <a:ea typeface="微软雅黑" pitchFamily="34" charset="-122"/>
              </a:endParaRPr>
            </a:p>
          </p:txBody>
        </p:sp>
        <p:pic>
          <p:nvPicPr>
            <p:cNvPr id="9" name="图片 8" descr="u=714968970,2342735455&amp;fm=27&amp;gp=0.jpg"/>
            <p:cNvPicPr/>
            <p:nvPr/>
          </p:nvPicPr>
          <p:blipFill>
            <a:blip r:embed="rId2"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10" name="TextBox 6"/>
            <p:cNvSpPr txBox="1">
              <a:spLocks noChangeArrowheads="1"/>
            </p:cNvSpPr>
            <p:nvPr/>
          </p:nvSpPr>
          <p:spPr bwMode="auto">
            <a:xfrm>
              <a:off x="1151271" y="4640868"/>
              <a:ext cx="432048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4.3 </a:t>
              </a:r>
              <a:r>
                <a:rPr lang="zh-CN" altLang="en-US" sz="3600" b="1" dirty="0">
                  <a:latin typeface="Times New Roman" pitchFamily="18" charset="0"/>
                  <a:ea typeface="黑体" pitchFamily="49" charset="-122"/>
                </a:rPr>
                <a:t>正则表达式 </a:t>
              </a:r>
            </a:p>
          </p:txBody>
        </p:sp>
      </p:grpSp>
    </p:spTree>
    <p:extLst>
      <p:ext uri="{BB962C8B-B14F-4D97-AF65-F5344CB8AC3E}">
        <p14:creationId xmlns:p14="http://schemas.microsoft.com/office/powerpoint/2010/main" val="2644222680"/>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824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8242">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8242">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8242">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8242">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8242">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8242">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3824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55576" y="1431940"/>
            <a:ext cx="8229600" cy="4678451"/>
          </a:xfrm>
        </p:spPr>
        <p:txBody>
          <a:bodyPr/>
          <a:lstStyle/>
          <a:p>
            <a:pPr fontAlgn="base">
              <a:buClr>
                <a:srgbClr val="FF0000"/>
              </a:buClr>
              <a:buFont typeface="Wingdings" panose="05000000000000000000" charset="0"/>
              <a:buChar char="n"/>
            </a:pPr>
            <a:r>
              <a:rPr lang="zh-CN" altLang="en-US" sz="2400" b="1" noProof="1"/>
              <a:t>match对象的用法</a:t>
            </a:r>
          </a:p>
          <a:p>
            <a:pPr marL="0" indent="0">
              <a:buNone/>
            </a:pPr>
            <a:endParaRPr lang="zh-CN" altLang="en-US" sz="1350" noProof="1">
              <a:latin typeface="Consolas" panose="020B0609020204030204" charset="0"/>
            </a:endParaRPr>
          </a:p>
          <a:p>
            <a:pPr marL="0" indent="0">
              <a:buNone/>
            </a:pPr>
            <a:r>
              <a:rPr lang="zh-CN" altLang="en-US" sz="1400" noProof="1">
                <a:latin typeface="Consolas" panose="020B0609020204030204" charset="0"/>
              </a:rPr>
              <a:t>&gt;&gt;&gt; m = re.match(r"(\w+) (\w+)", "Isaac Newton, physicist")</a:t>
            </a:r>
          </a:p>
          <a:p>
            <a:pPr marL="0" indent="0">
              <a:buNone/>
            </a:pPr>
            <a:r>
              <a:rPr lang="zh-CN" altLang="en-US" sz="1400" noProof="1">
                <a:latin typeface="Consolas" panose="020B0609020204030204" charset="0"/>
              </a:rPr>
              <a:t>&gt;&gt;&gt; m.group(0)                   #返回整个模式内容</a:t>
            </a:r>
          </a:p>
          <a:p>
            <a:pPr marL="0" indent="0">
              <a:buNone/>
            </a:pPr>
            <a:r>
              <a:rPr lang="zh-CN" altLang="en-US" sz="1400" noProof="1">
                <a:solidFill>
                  <a:srgbClr val="0000FF"/>
                </a:solidFill>
                <a:latin typeface="Consolas" panose="020B0609020204030204" charset="0"/>
              </a:rPr>
              <a:t>'Isaac Newton'</a:t>
            </a:r>
          </a:p>
          <a:p>
            <a:pPr marL="0" indent="0">
              <a:buNone/>
            </a:pPr>
            <a:r>
              <a:rPr lang="zh-CN" altLang="en-US" sz="1400" noProof="1">
                <a:latin typeface="Consolas" panose="020B0609020204030204" charset="0"/>
              </a:rPr>
              <a:t>&gt;&gt;&gt; m.group(1)                   #返回第1个子模式内容</a:t>
            </a:r>
          </a:p>
          <a:p>
            <a:pPr marL="0" indent="0">
              <a:buNone/>
            </a:pPr>
            <a:r>
              <a:rPr lang="zh-CN" altLang="en-US" sz="1400" noProof="1">
                <a:solidFill>
                  <a:srgbClr val="0000FF"/>
                </a:solidFill>
                <a:latin typeface="Consolas" panose="020B0609020204030204" charset="0"/>
              </a:rPr>
              <a:t>'Isaac'</a:t>
            </a:r>
          </a:p>
          <a:p>
            <a:pPr marL="0" indent="0">
              <a:buNone/>
            </a:pPr>
            <a:r>
              <a:rPr lang="zh-CN" altLang="en-US" sz="1400" noProof="1">
                <a:latin typeface="Consolas" panose="020B0609020204030204" charset="0"/>
              </a:rPr>
              <a:t>&gt;&gt;&gt; m.group(2)                   #返回第2个子模式内容.</a:t>
            </a:r>
          </a:p>
          <a:p>
            <a:pPr marL="0" indent="0">
              <a:buNone/>
            </a:pPr>
            <a:r>
              <a:rPr lang="zh-CN" altLang="en-US" sz="1400" noProof="1">
                <a:solidFill>
                  <a:srgbClr val="0000FF"/>
                </a:solidFill>
                <a:latin typeface="Consolas" panose="020B0609020204030204" charset="0"/>
              </a:rPr>
              <a:t>'Newton'</a:t>
            </a:r>
          </a:p>
          <a:p>
            <a:pPr marL="0" indent="0">
              <a:buNone/>
            </a:pPr>
            <a:r>
              <a:rPr lang="zh-CN" altLang="en-US" sz="1400" noProof="1">
                <a:latin typeface="Consolas" panose="020B0609020204030204" charset="0"/>
              </a:rPr>
              <a:t>&gt;&gt;&gt; m.group(1, 2)                #返回指定的多个子模式内容</a:t>
            </a:r>
          </a:p>
          <a:p>
            <a:pPr marL="0" indent="0">
              <a:buNone/>
            </a:pPr>
            <a:r>
              <a:rPr lang="zh-CN" altLang="en-US" sz="1400" noProof="1">
                <a:solidFill>
                  <a:srgbClr val="0000FF"/>
                </a:solidFill>
                <a:latin typeface="Consolas" panose="020B0609020204030204" charset="0"/>
              </a:rPr>
              <a:t>('Isaac', 'Newton')</a:t>
            </a:r>
          </a:p>
        </p:txBody>
      </p:sp>
      <p:sp>
        <p:nvSpPr>
          <p:cNvPr id="139267" name="Slide Number Placeholder 1"/>
          <p:cNvSpPr>
            <a:spLocks noGrp="1"/>
          </p:cNvSpPr>
          <p:nvPr>
            <p:ph type="sldNum" sz="quarter" idx="4294967295"/>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r"/>
            <a:fld id="{9A0DB2DC-4C9A-4742-B13C-FB6460FD3503}" type="slidenum">
              <a:rPr lang="zh-CN" altLang="en-US" sz="1050" dirty="0"/>
              <a:pPr algn="r"/>
              <a:t>79</a:t>
            </a:fld>
            <a:endParaRPr lang="zh-CN" altLang="en-US" sz="1050" dirty="0"/>
          </a:p>
        </p:txBody>
      </p:sp>
      <p:sp>
        <p:nvSpPr>
          <p:cNvPr id="6" name="文本框 5"/>
          <p:cNvSpPr txBox="1"/>
          <p:nvPr/>
        </p:nvSpPr>
        <p:spPr>
          <a:xfrm>
            <a:off x="323528" y="908720"/>
            <a:ext cx="5652628" cy="523220"/>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800" b="1" dirty="0">
                <a:latin typeface="Times New Roman" panose="02020603050405020304" pitchFamily="18" charset="0"/>
                <a:ea typeface="仿宋" panose="02010609060101010101" pitchFamily="49" charset="-122"/>
              </a:rPr>
              <a:t>4.3.4 </a:t>
            </a:r>
            <a:r>
              <a:rPr lang="zh-CN" altLang="en-US" sz="2800" b="1" dirty="0">
                <a:latin typeface="Times New Roman" panose="02020603050405020304" pitchFamily="18" charset="0"/>
                <a:ea typeface="仿宋" panose="02010609060101010101" pitchFamily="49" charset="-122"/>
              </a:rPr>
              <a:t> 子模式与</a:t>
            </a:r>
            <a:r>
              <a:rPr lang="en-US" altLang="zh-CN" sz="2800" b="1" dirty="0">
                <a:latin typeface="Times New Roman" panose="02020603050405020304" pitchFamily="18" charset="0"/>
                <a:ea typeface="仿宋" panose="02010609060101010101" pitchFamily="49" charset="-122"/>
              </a:rPr>
              <a:t>match</a:t>
            </a:r>
            <a:r>
              <a:rPr lang="zh-CN" altLang="en-US" sz="2800" b="1" dirty="0">
                <a:latin typeface="Times New Roman" panose="02020603050405020304" pitchFamily="18" charset="0"/>
                <a:ea typeface="仿宋" panose="02010609060101010101" pitchFamily="49" charset="-122"/>
              </a:rPr>
              <a:t>对象</a:t>
            </a:r>
            <a:endParaRPr lang="en-US" altLang="zh-CN" sz="2800" b="1" dirty="0">
              <a:ea typeface="仿宋" panose="02010609060101010101" pitchFamily="49" charset="-122"/>
            </a:endParaRPr>
          </a:p>
        </p:txBody>
      </p:sp>
      <p:grpSp>
        <p:nvGrpSpPr>
          <p:cNvPr id="7" name="组合 109"/>
          <p:cNvGrpSpPr/>
          <p:nvPr/>
        </p:nvGrpSpPr>
        <p:grpSpPr>
          <a:xfrm>
            <a:off x="489223" y="78400"/>
            <a:ext cx="4514825" cy="686304"/>
            <a:chOff x="956926" y="4600871"/>
            <a:chExt cx="4514825" cy="686304"/>
          </a:xfrm>
        </p:grpSpPr>
        <p:sp>
          <p:nvSpPr>
            <p:cNvPr id="8" name="Freeform 5"/>
            <p:cNvSpPr>
              <a:spLocks/>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b="1" dirty="0">
                <a:ea typeface="微软雅黑" pitchFamily="34" charset="-122"/>
              </a:endParaRPr>
            </a:p>
          </p:txBody>
        </p:sp>
        <p:pic>
          <p:nvPicPr>
            <p:cNvPr id="9" name="图片 8" descr="u=714968970,2342735455&amp;fm=27&amp;gp=0.jpg"/>
            <p:cNvPicPr/>
            <p:nvPr/>
          </p:nvPicPr>
          <p:blipFill>
            <a:blip r:embed="rId3"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10" name="TextBox 6"/>
            <p:cNvSpPr txBox="1">
              <a:spLocks noChangeArrowheads="1"/>
            </p:cNvSpPr>
            <p:nvPr/>
          </p:nvSpPr>
          <p:spPr bwMode="auto">
            <a:xfrm>
              <a:off x="1151271" y="4640868"/>
              <a:ext cx="432048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4.3 </a:t>
              </a:r>
              <a:r>
                <a:rPr lang="zh-CN" altLang="en-US" sz="3600" b="1" dirty="0">
                  <a:latin typeface="Times New Roman" pitchFamily="18" charset="0"/>
                  <a:ea typeface="黑体" pitchFamily="49" charset="-122"/>
                </a:rPr>
                <a:t>正则表达式 </a:t>
              </a:r>
            </a:p>
          </p:txBody>
        </p:sp>
      </p:grpSp>
    </p:spTree>
    <p:extLst>
      <p:ext uri="{BB962C8B-B14F-4D97-AF65-F5344CB8AC3E}">
        <p14:creationId xmlns:p14="http://schemas.microsoft.com/office/powerpoint/2010/main" val="3197075781"/>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p:nvPr>
            <p:extLst>
              <p:ext uri="{D42A27DB-BD31-4B8C-83A1-F6EECF244321}">
                <p14:modId xmlns:p14="http://schemas.microsoft.com/office/powerpoint/2010/main" val="3694692547"/>
              </p:ext>
            </p:extLst>
          </p:nvPr>
        </p:nvGraphicFramePr>
        <p:xfrm>
          <a:off x="1331640" y="1844824"/>
          <a:ext cx="7272808" cy="4536502"/>
        </p:xfrm>
        <a:graphic>
          <a:graphicData uri="http://schemas.openxmlformats.org/drawingml/2006/table">
            <a:tbl>
              <a:tblPr firstRow="1" bandRow="1">
                <a:tableStyleId>{5940675A-B579-460E-94D1-54222C63F5DA}</a:tableStyleId>
              </a:tblPr>
              <a:tblGrid>
                <a:gridCol w="1650799">
                  <a:extLst>
                    <a:ext uri="{9D8B030D-6E8A-4147-A177-3AD203B41FA5}">
                      <a16:colId xmlns:a16="http://schemas.microsoft.com/office/drawing/2014/main" val="20000"/>
                    </a:ext>
                  </a:extLst>
                </a:gridCol>
                <a:gridCol w="5622009">
                  <a:extLst>
                    <a:ext uri="{9D8B030D-6E8A-4147-A177-3AD203B41FA5}">
                      <a16:colId xmlns:a16="http://schemas.microsoft.com/office/drawing/2014/main" val="20001"/>
                    </a:ext>
                  </a:extLst>
                </a:gridCol>
              </a:tblGrid>
              <a:tr h="341320">
                <a:tc>
                  <a:txBody>
                    <a:bodyPr/>
                    <a:lstStyle/>
                    <a:p>
                      <a:pPr marL="0" indent="0" algn="ctr">
                        <a:buNone/>
                      </a:pPr>
                      <a:r>
                        <a:rPr lang="zh-CN" altLang="en-US" sz="2100" b="1" u="none" dirty="0">
                          <a:latin typeface="宋体" panose="02010600030101010101" pitchFamily="2" charset="-122"/>
                          <a:ea typeface="宋体" panose="02010600030101010101" pitchFamily="2" charset="-122"/>
                          <a:cs typeface="宋体" panose="02010600030101010101" pitchFamily="2" charset="-122"/>
                        </a:rPr>
                        <a:t>格式字符</a:t>
                      </a:r>
                    </a:p>
                  </a:txBody>
                  <a:tcPr marL="0" marR="0" marT="0" marB="0">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2100" b="1" u="none">
                          <a:latin typeface="宋体" panose="02010600030101010101" pitchFamily="2" charset="-122"/>
                          <a:ea typeface="宋体" panose="02010600030101010101" pitchFamily="2" charset="-122"/>
                          <a:cs typeface="宋体" panose="02010600030101010101" pitchFamily="2" charset="-122"/>
                        </a:rPr>
                        <a:t>说明</a:t>
                      </a:r>
                    </a:p>
                  </a:txBody>
                  <a:tcPr marL="0" marR="0" marT="0" marB="0">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1569">
                <a:tc>
                  <a:txBody>
                    <a:bodyPr/>
                    <a:lstStyle/>
                    <a:p>
                      <a:pPr marL="0" indent="0" algn="l">
                        <a:buNone/>
                      </a:pPr>
                      <a:r>
                        <a:rPr lang="en-US" altLang="zh-CN" sz="1900" b="0" u="none" dirty="0">
                          <a:latin typeface="宋体" panose="02010600030101010101" pitchFamily="2" charset="-122"/>
                          <a:ea typeface="宋体" panose="02010600030101010101" pitchFamily="2" charset="-122"/>
                          <a:cs typeface="宋体" panose="02010600030101010101" pitchFamily="2" charset="-122"/>
                        </a:rPr>
                        <a:t>%s</a:t>
                      </a:r>
                    </a:p>
                  </a:txBody>
                  <a:tcPr marL="38057" marR="0" marT="0" marB="0">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900" b="0" u="none">
                          <a:latin typeface="宋体" panose="02010600030101010101" pitchFamily="2" charset="-122"/>
                          <a:ea typeface="宋体" panose="02010600030101010101" pitchFamily="2" charset="-122"/>
                          <a:cs typeface="宋体" panose="02010600030101010101" pitchFamily="2" charset="-122"/>
                        </a:rPr>
                        <a:t>字符串 </a:t>
                      </a:r>
                      <a:r>
                        <a:rPr lang="en-US" altLang="zh-CN" sz="1900" b="0" u="none">
                          <a:latin typeface="宋体" panose="02010600030101010101" pitchFamily="2" charset="-122"/>
                          <a:ea typeface="宋体" panose="02010600030101010101" pitchFamily="2" charset="-122"/>
                          <a:cs typeface="宋体" panose="02010600030101010101" pitchFamily="2" charset="-122"/>
                        </a:rPr>
                        <a:t>(</a:t>
                      </a:r>
                      <a:r>
                        <a:rPr lang="zh-CN" altLang="en-US" sz="1900" b="0" u="none">
                          <a:latin typeface="宋体" panose="02010600030101010101" pitchFamily="2" charset="-122"/>
                          <a:ea typeface="宋体" panose="02010600030101010101" pitchFamily="2" charset="-122"/>
                          <a:cs typeface="宋体" panose="02010600030101010101" pitchFamily="2" charset="-122"/>
                        </a:rPr>
                        <a:t>采用</a:t>
                      </a:r>
                      <a:r>
                        <a:rPr lang="en-US" altLang="zh-CN" sz="1900" b="0" u="none">
                          <a:latin typeface="宋体" panose="02010600030101010101" pitchFamily="2" charset="-122"/>
                          <a:ea typeface="宋体" panose="02010600030101010101" pitchFamily="2" charset="-122"/>
                          <a:cs typeface="宋体" panose="02010600030101010101" pitchFamily="2" charset="-122"/>
                        </a:rPr>
                        <a:t>str()</a:t>
                      </a:r>
                      <a:r>
                        <a:rPr lang="zh-CN" altLang="en-US" sz="1900" b="0" u="none">
                          <a:latin typeface="宋体" panose="02010600030101010101" pitchFamily="2" charset="-122"/>
                          <a:ea typeface="宋体" panose="02010600030101010101" pitchFamily="2" charset="-122"/>
                          <a:cs typeface="宋体" panose="02010600030101010101" pitchFamily="2" charset="-122"/>
                        </a:rPr>
                        <a:t>的显示</a:t>
                      </a:r>
                      <a:r>
                        <a:rPr lang="en-US" altLang="zh-CN" sz="1900" b="0" u="none">
                          <a:latin typeface="宋体" panose="02010600030101010101" pitchFamily="2" charset="-122"/>
                          <a:ea typeface="宋体" panose="02010600030101010101" pitchFamily="2" charset="-122"/>
                          <a:cs typeface="宋体" panose="02010600030101010101" pitchFamily="2" charset="-122"/>
                        </a:rPr>
                        <a:t>)</a:t>
                      </a:r>
                    </a:p>
                  </a:txBody>
                  <a:tcPr marL="38057" marR="0" marT="0" marB="0">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57438">
                <a:tc>
                  <a:txBody>
                    <a:bodyPr/>
                    <a:lstStyle/>
                    <a:p>
                      <a:pPr marL="0" indent="0" algn="l">
                        <a:buNone/>
                      </a:pPr>
                      <a:r>
                        <a:rPr lang="en-US" altLang="zh-CN" sz="1900" b="0" u="none">
                          <a:latin typeface="宋体" panose="02010600030101010101" pitchFamily="2" charset="-122"/>
                          <a:ea typeface="宋体" panose="02010600030101010101" pitchFamily="2" charset="-122"/>
                          <a:cs typeface="宋体" panose="02010600030101010101" pitchFamily="2" charset="-122"/>
                        </a:rPr>
                        <a:t>%r</a:t>
                      </a:r>
                    </a:p>
                  </a:txBody>
                  <a:tcPr marL="38057" marR="0" marT="0" marB="0">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900" b="0" u="none" dirty="0">
                          <a:latin typeface="宋体" panose="02010600030101010101" pitchFamily="2" charset="-122"/>
                          <a:ea typeface="宋体" panose="02010600030101010101" pitchFamily="2" charset="-122"/>
                          <a:cs typeface="宋体" panose="02010600030101010101" pitchFamily="2" charset="-122"/>
                        </a:rPr>
                        <a:t>字符串 </a:t>
                      </a:r>
                      <a:r>
                        <a:rPr lang="en-US" altLang="zh-CN" sz="1900" b="0" u="none" dirty="0">
                          <a:latin typeface="宋体" panose="02010600030101010101" pitchFamily="2" charset="-122"/>
                          <a:ea typeface="宋体" panose="02010600030101010101" pitchFamily="2" charset="-122"/>
                          <a:cs typeface="宋体" panose="02010600030101010101" pitchFamily="2" charset="-122"/>
                        </a:rPr>
                        <a:t>(</a:t>
                      </a:r>
                      <a:r>
                        <a:rPr lang="zh-CN" altLang="en-US" sz="1900" b="0" u="none" dirty="0">
                          <a:latin typeface="宋体" panose="02010600030101010101" pitchFamily="2" charset="-122"/>
                          <a:ea typeface="宋体" panose="02010600030101010101" pitchFamily="2" charset="-122"/>
                          <a:cs typeface="宋体" panose="02010600030101010101" pitchFamily="2" charset="-122"/>
                        </a:rPr>
                        <a:t>采用</a:t>
                      </a:r>
                      <a:r>
                        <a:rPr lang="en-US" altLang="zh-CN" sz="1900" b="0" u="none" dirty="0" err="1">
                          <a:latin typeface="宋体" panose="02010600030101010101" pitchFamily="2" charset="-122"/>
                          <a:ea typeface="宋体" panose="02010600030101010101" pitchFamily="2" charset="-122"/>
                          <a:cs typeface="宋体" panose="02010600030101010101" pitchFamily="2" charset="-122"/>
                        </a:rPr>
                        <a:t>repr</a:t>
                      </a:r>
                      <a:r>
                        <a:rPr lang="en-US" altLang="zh-CN" sz="1900" b="0" u="none" dirty="0">
                          <a:latin typeface="宋体" panose="02010600030101010101" pitchFamily="2" charset="-122"/>
                          <a:ea typeface="宋体" panose="02010600030101010101" pitchFamily="2" charset="-122"/>
                          <a:cs typeface="宋体" panose="02010600030101010101" pitchFamily="2" charset="-122"/>
                        </a:rPr>
                        <a:t>()</a:t>
                      </a:r>
                      <a:r>
                        <a:rPr lang="zh-CN" altLang="en-US" sz="1900" b="0" u="none" dirty="0">
                          <a:latin typeface="宋体" panose="02010600030101010101" pitchFamily="2" charset="-122"/>
                          <a:ea typeface="宋体" panose="02010600030101010101" pitchFamily="2" charset="-122"/>
                          <a:cs typeface="宋体" panose="02010600030101010101" pitchFamily="2" charset="-122"/>
                        </a:rPr>
                        <a:t>的显示</a:t>
                      </a:r>
                      <a:r>
                        <a:rPr lang="en-US" altLang="zh-CN" sz="1900" b="0" u="none" dirty="0">
                          <a:latin typeface="宋体" panose="02010600030101010101" pitchFamily="2" charset="-122"/>
                          <a:ea typeface="宋体" panose="02010600030101010101" pitchFamily="2" charset="-122"/>
                          <a:cs typeface="宋体" panose="02010600030101010101" pitchFamily="2" charset="-122"/>
                        </a:rPr>
                        <a:t>)</a:t>
                      </a:r>
                      <a:r>
                        <a:rPr lang="zh-CN" altLang="en-US" sz="1900" b="0" u="none" dirty="0">
                          <a:latin typeface="宋体" panose="02010600030101010101" pitchFamily="2" charset="-122"/>
                          <a:ea typeface="宋体" panose="02010600030101010101" pitchFamily="2" charset="-122"/>
                          <a:cs typeface="宋体" panose="02010600030101010101" pitchFamily="2" charset="-122"/>
                        </a:rPr>
                        <a:t>详细 </a:t>
                      </a:r>
                      <a:r>
                        <a:rPr lang="zh-CN" altLang="en-US" sz="1900" b="0" u="none" dirty="0">
                          <a:latin typeface="宋体" panose="02010600030101010101" pitchFamily="2" charset="-122"/>
                          <a:ea typeface="宋体" panose="02010600030101010101" pitchFamily="2" charset="-122"/>
                          <a:cs typeface="宋体" panose="02010600030101010101" pitchFamily="2" charset="-122"/>
                          <a:hlinkClick r:id="rId3" action="ppaction://hlinksldjump"/>
                        </a:rPr>
                        <a:t>见倒数第</a:t>
                      </a:r>
                      <a:r>
                        <a:rPr lang="en-US" altLang="zh-CN" sz="1900" b="0" u="none" dirty="0">
                          <a:latin typeface="宋体" panose="02010600030101010101" pitchFamily="2" charset="-122"/>
                          <a:ea typeface="宋体" panose="02010600030101010101" pitchFamily="2" charset="-122"/>
                          <a:cs typeface="宋体" panose="02010600030101010101" pitchFamily="2" charset="-122"/>
                          <a:hlinkClick r:id="rId3" action="ppaction://hlinksldjump"/>
                        </a:rPr>
                        <a:t>2</a:t>
                      </a:r>
                      <a:r>
                        <a:rPr lang="zh-CN" altLang="en-US" sz="1900" b="0" u="none" dirty="0">
                          <a:latin typeface="宋体" panose="02010600030101010101" pitchFamily="2" charset="-122"/>
                          <a:ea typeface="宋体" panose="02010600030101010101" pitchFamily="2" charset="-122"/>
                          <a:cs typeface="宋体" panose="02010600030101010101" pitchFamily="2" charset="-122"/>
                          <a:hlinkClick r:id="rId3" action="ppaction://hlinksldjump"/>
                        </a:rPr>
                        <a:t>页</a:t>
                      </a:r>
                      <a:r>
                        <a:rPr lang="en-US" altLang="zh-CN" sz="1900" b="0" u="none" dirty="0">
                          <a:latin typeface="宋体" panose="02010600030101010101" pitchFamily="2" charset="-122"/>
                          <a:ea typeface="宋体" panose="02010600030101010101" pitchFamily="2" charset="-122"/>
                          <a:cs typeface="宋体" panose="02010600030101010101" pitchFamily="2" charset="-122"/>
                          <a:hlinkClick r:id="rId3" action="ppaction://hlinksldjump"/>
                        </a:rPr>
                        <a:t>PPT</a:t>
                      </a:r>
                      <a:endParaRPr lang="en-US" altLang="zh-CN" sz="1900" b="0" u="none" dirty="0">
                        <a:latin typeface="宋体" panose="02010600030101010101" pitchFamily="2" charset="-122"/>
                        <a:ea typeface="宋体" panose="02010600030101010101" pitchFamily="2" charset="-122"/>
                        <a:cs typeface="宋体" panose="02010600030101010101" pitchFamily="2" charset="-122"/>
                      </a:endParaRPr>
                    </a:p>
                  </a:txBody>
                  <a:tcPr marL="38057" marR="0" marT="0" marB="0">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08429">
                <a:tc>
                  <a:txBody>
                    <a:bodyPr/>
                    <a:lstStyle/>
                    <a:p>
                      <a:pPr marL="0" indent="0" algn="l">
                        <a:buNone/>
                      </a:pPr>
                      <a:r>
                        <a:rPr lang="en-US" altLang="zh-CN" sz="1900" b="0" u="none">
                          <a:latin typeface="宋体" panose="02010600030101010101" pitchFamily="2" charset="-122"/>
                          <a:ea typeface="宋体" panose="02010600030101010101" pitchFamily="2" charset="-122"/>
                          <a:cs typeface="宋体" panose="02010600030101010101" pitchFamily="2" charset="-122"/>
                        </a:rPr>
                        <a:t>%c</a:t>
                      </a:r>
                    </a:p>
                  </a:txBody>
                  <a:tcPr marL="38057" marR="0" marT="0" marB="0">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900" b="0" u="none" dirty="0">
                          <a:latin typeface="宋体" panose="02010600030101010101" pitchFamily="2" charset="-122"/>
                          <a:ea typeface="宋体" panose="02010600030101010101" pitchFamily="2" charset="-122"/>
                          <a:cs typeface="宋体" panose="02010600030101010101" pitchFamily="2" charset="-122"/>
                        </a:rPr>
                        <a:t>单个字符</a:t>
                      </a:r>
                    </a:p>
                  </a:txBody>
                  <a:tcPr marL="38057" marR="0" marT="0" marB="0">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08429">
                <a:tc>
                  <a:txBody>
                    <a:bodyPr/>
                    <a:lstStyle/>
                    <a:p>
                      <a:pPr marL="0" indent="0" algn="l">
                        <a:buNone/>
                      </a:pPr>
                      <a:r>
                        <a:rPr lang="en-US" altLang="zh-CN" sz="1900" b="0" u="none">
                          <a:latin typeface="宋体" panose="02010600030101010101" pitchFamily="2" charset="-122"/>
                          <a:ea typeface="宋体" panose="02010600030101010101" pitchFamily="2" charset="-122"/>
                          <a:cs typeface="宋体" panose="02010600030101010101" pitchFamily="2" charset="-122"/>
                        </a:rPr>
                        <a:t>%d</a:t>
                      </a:r>
                    </a:p>
                  </a:txBody>
                  <a:tcPr marL="38057" marR="0" marT="0" marB="0">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900" b="0" u="none" dirty="0">
                          <a:latin typeface="宋体" panose="02010600030101010101" pitchFamily="2" charset="-122"/>
                          <a:ea typeface="宋体" panose="02010600030101010101" pitchFamily="2" charset="-122"/>
                          <a:cs typeface="宋体" panose="02010600030101010101" pitchFamily="2" charset="-122"/>
                        </a:rPr>
                        <a:t>十进制整数</a:t>
                      </a:r>
                    </a:p>
                  </a:txBody>
                  <a:tcPr marL="38057" marR="0" marT="0" marB="0">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08429">
                <a:tc>
                  <a:txBody>
                    <a:bodyPr/>
                    <a:lstStyle/>
                    <a:p>
                      <a:pPr marL="0" indent="0" algn="l">
                        <a:buNone/>
                      </a:pPr>
                      <a:r>
                        <a:rPr lang="en-US" altLang="zh-CN" sz="1900" b="0" u="none">
                          <a:latin typeface="宋体" panose="02010600030101010101" pitchFamily="2" charset="-122"/>
                          <a:ea typeface="宋体" panose="02010600030101010101" pitchFamily="2" charset="-122"/>
                          <a:cs typeface="宋体" panose="02010600030101010101" pitchFamily="2" charset="-122"/>
                        </a:rPr>
                        <a:t>%i</a:t>
                      </a:r>
                    </a:p>
                  </a:txBody>
                  <a:tcPr marL="38057" marR="0" marT="0" marB="0">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900" b="0" u="none">
                          <a:latin typeface="宋体" panose="02010600030101010101" pitchFamily="2" charset="-122"/>
                          <a:ea typeface="宋体" panose="02010600030101010101" pitchFamily="2" charset="-122"/>
                          <a:cs typeface="宋体" panose="02010600030101010101" pitchFamily="2" charset="-122"/>
                        </a:rPr>
                        <a:t>十进制整数</a:t>
                      </a:r>
                    </a:p>
                  </a:txBody>
                  <a:tcPr marL="38057" marR="0" marT="0" marB="0">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08429">
                <a:tc>
                  <a:txBody>
                    <a:bodyPr/>
                    <a:lstStyle/>
                    <a:p>
                      <a:pPr marL="0" indent="0" algn="l">
                        <a:buNone/>
                      </a:pPr>
                      <a:r>
                        <a:rPr lang="en-US" altLang="zh-CN" sz="1900" b="0" u="none">
                          <a:latin typeface="宋体" panose="02010600030101010101" pitchFamily="2" charset="-122"/>
                          <a:ea typeface="宋体" panose="02010600030101010101" pitchFamily="2" charset="-122"/>
                          <a:cs typeface="宋体" panose="02010600030101010101" pitchFamily="2" charset="-122"/>
                        </a:rPr>
                        <a:t>%o</a:t>
                      </a:r>
                    </a:p>
                  </a:txBody>
                  <a:tcPr marL="38057" marR="0" marT="0" marB="0">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900" b="0" u="none" dirty="0">
                          <a:latin typeface="宋体" panose="02010600030101010101" pitchFamily="2" charset="-122"/>
                          <a:ea typeface="宋体" panose="02010600030101010101" pitchFamily="2" charset="-122"/>
                          <a:cs typeface="宋体" panose="02010600030101010101" pitchFamily="2" charset="-122"/>
                        </a:rPr>
                        <a:t>八进制整数</a:t>
                      </a:r>
                    </a:p>
                  </a:txBody>
                  <a:tcPr marL="38057" marR="0" marT="0" marB="0">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08429">
                <a:tc>
                  <a:txBody>
                    <a:bodyPr/>
                    <a:lstStyle/>
                    <a:p>
                      <a:pPr marL="0" indent="0" algn="l">
                        <a:buNone/>
                      </a:pPr>
                      <a:r>
                        <a:rPr lang="en-US" altLang="zh-CN" sz="1900" b="0" u="none">
                          <a:latin typeface="宋体" panose="02010600030101010101" pitchFamily="2" charset="-122"/>
                          <a:ea typeface="宋体" panose="02010600030101010101" pitchFamily="2" charset="-122"/>
                          <a:cs typeface="宋体" panose="02010600030101010101" pitchFamily="2" charset="-122"/>
                        </a:rPr>
                        <a:t>%x</a:t>
                      </a:r>
                    </a:p>
                  </a:txBody>
                  <a:tcPr marL="38057" marR="0" marT="0" marB="0">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900" b="0" u="none" dirty="0">
                          <a:latin typeface="宋体" panose="02010600030101010101" pitchFamily="2" charset="-122"/>
                          <a:ea typeface="宋体" panose="02010600030101010101" pitchFamily="2" charset="-122"/>
                          <a:cs typeface="宋体" panose="02010600030101010101" pitchFamily="2" charset="-122"/>
                        </a:rPr>
                        <a:t>十六进制整数</a:t>
                      </a:r>
                    </a:p>
                  </a:txBody>
                  <a:tcPr marL="38057" marR="0" marT="0" marB="0">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08429">
                <a:tc>
                  <a:txBody>
                    <a:bodyPr/>
                    <a:lstStyle/>
                    <a:p>
                      <a:pPr marL="0" indent="0" algn="l">
                        <a:buNone/>
                      </a:pPr>
                      <a:r>
                        <a:rPr lang="en-US" altLang="zh-CN" sz="1900" b="0" u="none">
                          <a:latin typeface="宋体" panose="02010600030101010101" pitchFamily="2" charset="-122"/>
                          <a:ea typeface="宋体" panose="02010600030101010101" pitchFamily="2" charset="-122"/>
                          <a:cs typeface="宋体" panose="02010600030101010101" pitchFamily="2" charset="-122"/>
                        </a:rPr>
                        <a:t>%e</a:t>
                      </a:r>
                    </a:p>
                  </a:txBody>
                  <a:tcPr marL="38057" marR="0" marT="0" marB="0">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900" b="0" u="none" dirty="0">
                          <a:latin typeface="宋体" panose="02010600030101010101" pitchFamily="2" charset="-122"/>
                          <a:ea typeface="宋体" panose="02010600030101010101" pitchFamily="2" charset="-122"/>
                          <a:cs typeface="宋体" panose="02010600030101010101" pitchFamily="2" charset="-122"/>
                        </a:rPr>
                        <a:t>指数 </a:t>
                      </a:r>
                      <a:r>
                        <a:rPr lang="en-US" altLang="zh-CN" sz="1900" b="0" u="none" dirty="0">
                          <a:latin typeface="宋体" panose="02010600030101010101" pitchFamily="2" charset="-122"/>
                          <a:ea typeface="宋体" panose="02010600030101010101" pitchFamily="2" charset="-122"/>
                          <a:cs typeface="宋体" panose="02010600030101010101" pitchFamily="2" charset="-122"/>
                        </a:rPr>
                        <a:t>(</a:t>
                      </a:r>
                      <a:r>
                        <a:rPr lang="zh-CN" altLang="en-US" sz="1900" b="0" u="none" dirty="0">
                          <a:latin typeface="宋体" panose="02010600030101010101" pitchFamily="2" charset="-122"/>
                          <a:ea typeface="宋体" panose="02010600030101010101" pitchFamily="2" charset="-122"/>
                          <a:cs typeface="宋体" panose="02010600030101010101" pitchFamily="2" charset="-122"/>
                        </a:rPr>
                        <a:t>基底写为</a:t>
                      </a:r>
                      <a:r>
                        <a:rPr lang="en-US" altLang="zh-CN" sz="1900" b="0" u="none" dirty="0">
                          <a:latin typeface="宋体" panose="02010600030101010101" pitchFamily="2" charset="-122"/>
                          <a:ea typeface="宋体" panose="02010600030101010101" pitchFamily="2" charset="-122"/>
                          <a:cs typeface="宋体" panose="02010600030101010101" pitchFamily="2" charset="-122"/>
                        </a:rPr>
                        <a:t>e)</a:t>
                      </a:r>
                    </a:p>
                  </a:txBody>
                  <a:tcPr marL="38057" marR="0" marT="0" marB="0">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08429">
                <a:tc>
                  <a:txBody>
                    <a:bodyPr/>
                    <a:lstStyle/>
                    <a:p>
                      <a:pPr marL="0" indent="0" algn="l">
                        <a:buNone/>
                      </a:pPr>
                      <a:r>
                        <a:rPr lang="en-US" altLang="zh-CN" sz="1900" b="0" u="none">
                          <a:latin typeface="宋体" panose="02010600030101010101" pitchFamily="2" charset="-122"/>
                          <a:ea typeface="宋体" panose="02010600030101010101" pitchFamily="2" charset="-122"/>
                          <a:cs typeface="宋体" panose="02010600030101010101" pitchFamily="2" charset="-122"/>
                        </a:rPr>
                        <a:t>%E</a:t>
                      </a:r>
                    </a:p>
                  </a:txBody>
                  <a:tcPr marL="38057" marR="0" marT="0" marB="0">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900" b="0" u="none" dirty="0">
                          <a:latin typeface="宋体" panose="02010600030101010101" pitchFamily="2" charset="-122"/>
                          <a:ea typeface="宋体" panose="02010600030101010101" pitchFamily="2" charset="-122"/>
                          <a:cs typeface="宋体" panose="02010600030101010101" pitchFamily="2" charset="-122"/>
                        </a:rPr>
                        <a:t>指数 </a:t>
                      </a:r>
                      <a:r>
                        <a:rPr lang="en-US" altLang="zh-CN" sz="1900" b="0" u="none" dirty="0">
                          <a:latin typeface="宋体" panose="02010600030101010101" pitchFamily="2" charset="-122"/>
                          <a:ea typeface="宋体" panose="02010600030101010101" pitchFamily="2" charset="-122"/>
                          <a:cs typeface="宋体" panose="02010600030101010101" pitchFamily="2" charset="-122"/>
                        </a:rPr>
                        <a:t>(</a:t>
                      </a:r>
                      <a:r>
                        <a:rPr lang="zh-CN" altLang="en-US" sz="1900" b="0" u="none" dirty="0">
                          <a:latin typeface="宋体" panose="02010600030101010101" pitchFamily="2" charset="-122"/>
                          <a:ea typeface="宋体" panose="02010600030101010101" pitchFamily="2" charset="-122"/>
                          <a:cs typeface="宋体" panose="02010600030101010101" pitchFamily="2" charset="-122"/>
                        </a:rPr>
                        <a:t>基底写为</a:t>
                      </a:r>
                      <a:r>
                        <a:rPr lang="en-US" altLang="zh-CN" sz="1900" b="0" u="none" dirty="0">
                          <a:latin typeface="宋体" panose="02010600030101010101" pitchFamily="2" charset="-122"/>
                          <a:ea typeface="宋体" panose="02010600030101010101" pitchFamily="2" charset="-122"/>
                          <a:cs typeface="宋体" panose="02010600030101010101" pitchFamily="2" charset="-122"/>
                        </a:rPr>
                        <a:t>E)</a:t>
                      </a:r>
                    </a:p>
                  </a:txBody>
                  <a:tcPr marL="38057" marR="0" marT="0" marB="0">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08429">
                <a:tc>
                  <a:txBody>
                    <a:bodyPr/>
                    <a:lstStyle/>
                    <a:p>
                      <a:pPr marL="0" indent="0" algn="l">
                        <a:buNone/>
                      </a:pPr>
                      <a:r>
                        <a:rPr lang="en-US" altLang="zh-CN" sz="1900" b="0" u="none">
                          <a:latin typeface="宋体" panose="02010600030101010101" pitchFamily="2" charset="-122"/>
                          <a:ea typeface="宋体" panose="02010600030101010101" pitchFamily="2" charset="-122"/>
                          <a:cs typeface="宋体" panose="02010600030101010101" pitchFamily="2" charset="-122"/>
                        </a:rPr>
                        <a:t>%f</a:t>
                      </a:r>
                      <a:r>
                        <a:rPr lang="zh-CN" altLang="en-US" sz="1900" b="0" u="none">
                          <a:latin typeface="宋体" panose="02010600030101010101" pitchFamily="2" charset="-122"/>
                          <a:ea typeface="宋体" panose="02010600030101010101" pitchFamily="2" charset="-122"/>
                          <a:cs typeface="宋体" panose="02010600030101010101" pitchFamily="2" charset="-122"/>
                        </a:rPr>
                        <a:t>、</a:t>
                      </a:r>
                      <a:r>
                        <a:rPr lang="en-US" altLang="zh-CN" sz="1900" b="0" u="none">
                          <a:latin typeface="宋体" panose="02010600030101010101" pitchFamily="2" charset="-122"/>
                          <a:ea typeface="宋体" panose="02010600030101010101" pitchFamily="2" charset="-122"/>
                          <a:cs typeface="宋体" panose="02010600030101010101" pitchFamily="2" charset="-122"/>
                        </a:rPr>
                        <a:t>%F</a:t>
                      </a:r>
                    </a:p>
                  </a:txBody>
                  <a:tcPr marL="38057" marR="0" marT="0" marB="0">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900" b="0" u="none" dirty="0">
                          <a:latin typeface="宋体" panose="02010600030101010101" pitchFamily="2" charset="-122"/>
                          <a:ea typeface="宋体" panose="02010600030101010101" pitchFamily="2" charset="-122"/>
                          <a:cs typeface="宋体" panose="02010600030101010101" pitchFamily="2" charset="-122"/>
                        </a:rPr>
                        <a:t>浮点数</a:t>
                      </a:r>
                    </a:p>
                  </a:txBody>
                  <a:tcPr marL="38057" marR="0" marT="0" marB="0">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59334">
                <a:tc>
                  <a:txBody>
                    <a:bodyPr/>
                    <a:lstStyle/>
                    <a:p>
                      <a:pPr marL="0" indent="0" algn="l">
                        <a:buNone/>
                      </a:pPr>
                      <a:r>
                        <a:rPr lang="en-US" altLang="zh-CN" sz="1900" b="0" u="none">
                          <a:latin typeface="宋体" panose="02010600030101010101" pitchFamily="2" charset="-122"/>
                          <a:ea typeface="宋体" panose="02010600030101010101" pitchFamily="2" charset="-122"/>
                          <a:cs typeface="宋体" panose="02010600030101010101" pitchFamily="2" charset="-122"/>
                        </a:rPr>
                        <a:t>%g</a:t>
                      </a:r>
                    </a:p>
                  </a:txBody>
                  <a:tcPr marL="38057" marR="0" marT="0" marB="0">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900" b="0" u="none" dirty="0">
                          <a:latin typeface="宋体" panose="02010600030101010101" pitchFamily="2" charset="-122"/>
                          <a:ea typeface="宋体" panose="02010600030101010101" pitchFamily="2" charset="-122"/>
                          <a:cs typeface="宋体" panose="02010600030101010101" pitchFamily="2" charset="-122"/>
                        </a:rPr>
                        <a:t>指数</a:t>
                      </a:r>
                      <a:r>
                        <a:rPr lang="en-US" altLang="zh-CN" sz="1900" b="0" u="none" dirty="0">
                          <a:latin typeface="宋体" panose="02010600030101010101" pitchFamily="2" charset="-122"/>
                          <a:ea typeface="宋体" panose="02010600030101010101" pitchFamily="2" charset="-122"/>
                          <a:cs typeface="宋体" panose="02010600030101010101" pitchFamily="2" charset="-122"/>
                        </a:rPr>
                        <a:t>(e)</a:t>
                      </a:r>
                      <a:r>
                        <a:rPr lang="zh-CN" altLang="en-US" sz="1900" b="0" u="none" dirty="0">
                          <a:latin typeface="宋体" panose="02010600030101010101" pitchFamily="2" charset="-122"/>
                          <a:ea typeface="宋体" panose="02010600030101010101" pitchFamily="2" charset="-122"/>
                          <a:cs typeface="宋体" panose="02010600030101010101" pitchFamily="2" charset="-122"/>
                        </a:rPr>
                        <a:t>或浮点数 </a:t>
                      </a:r>
                      <a:r>
                        <a:rPr lang="en-US" altLang="zh-CN" sz="1900" b="0" u="none" dirty="0">
                          <a:latin typeface="宋体" panose="02010600030101010101" pitchFamily="2" charset="-122"/>
                          <a:ea typeface="宋体" panose="02010600030101010101" pitchFamily="2" charset="-122"/>
                          <a:cs typeface="宋体" panose="02010600030101010101" pitchFamily="2" charset="-122"/>
                        </a:rPr>
                        <a:t>(</a:t>
                      </a:r>
                      <a:r>
                        <a:rPr lang="zh-CN" altLang="en-US" sz="1900" b="0" u="none" dirty="0">
                          <a:latin typeface="宋体" panose="02010600030101010101" pitchFamily="2" charset="-122"/>
                          <a:ea typeface="宋体" panose="02010600030101010101" pitchFamily="2" charset="-122"/>
                          <a:cs typeface="宋体" panose="02010600030101010101" pitchFamily="2" charset="-122"/>
                        </a:rPr>
                        <a:t>根据显示长度</a:t>
                      </a:r>
                      <a:r>
                        <a:rPr lang="en-US" altLang="zh-CN" sz="1900" b="0" u="none" dirty="0">
                          <a:latin typeface="宋体" panose="02010600030101010101" pitchFamily="2" charset="-122"/>
                          <a:ea typeface="宋体" panose="02010600030101010101" pitchFamily="2" charset="-122"/>
                          <a:cs typeface="宋体" panose="02010600030101010101" pitchFamily="2" charset="-122"/>
                        </a:rPr>
                        <a:t>)</a:t>
                      </a:r>
                    </a:p>
                  </a:txBody>
                  <a:tcPr marL="38057" marR="0" marT="0" marB="0">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310980">
                <a:tc>
                  <a:txBody>
                    <a:bodyPr/>
                    <a:lstStyle/>
                    <a:p>
                      <a:pPr marL="0" indent="0" algn="l">
                        <a:buNone/>
                      </a:pPr>
                      <a:r>
                        <a:rPr lang="en-US" altLang="zh-CN" sz="1900" b="0" u="none">
                          <a:latin typeface="宋体" panose="02010600030101010101" pitchFamily="2" charset="-122"/>
                          <a:ea typeface="宋体" panose="02010600030101010101" pitchFamily="2" charset="-122"/>
                          <a:cs typeface="宋体" panose="02010600030101010101" pitchFamily="2" charset="-122"/>
                        </a:rPr>
                        <a:t>%G</a:t>
                      </a:r>
                    </a:p>
                  </a:txBody>
                  <a:tcPr marL="38057" marR="0" marT="0" marB="0">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900" b="0" u="none" dirty="0">
                          <a:latin typeface="宋体" panose="02010600030101010101" pitchFamily="2" charset="-122"/>
                          <a:ea typeface="宋体" panose="02010600030101010101" pitchFamily="2" charset="-122"/>
                          <a:cs typeface="宋体" panose="02010600030101010101" pitchFamily="2" charset="-122"/>
                        </a:rPr>
                        <a:t>指数</a:t>
                      </a:r>
                      <a:r>
                        <a:rPr lang="en-US" altLang="zh-CN" sz="1900" b="0" u="none" dirty="0">
                          <a:latin typeface="宋体" panose="02010600030101010101" pitchFamily="2" charset="-122"/>
                          <a:ea typeface="宋体" panose="02010600030101010101" pitchFamily="2" charset="-122"/>
                          <a:cs typeface="宋体" panose="02010600030101010101" pitchFamily="2" charset="-122"/>
                        </a:rPr>
                        <a:t>(E)</a:t>
                      </a:r>
                      <a:r>
                        <a:rPr lang="zh-CN" altLang="en-US" sz="1900" b="0" u="none" dirty="0">
                          <a:latin typeface="宋体" panose="02010600030101010101" pitchFamily="2" charset="-122"/>
                          <a:ea typeface="宋体" panose="02010600030101010101" pitchFamily="2" charset="-122"/>
                          <a:cs typeface="宋体" panose="02010600030101010101" pitchFamily="2" charset="-122"/>
                        </a:rPr>
                        <a:t>或浮点数 </a:t>
                      </a:r>
                      <a:r>
                        <a:rPr lang="en-US" altLang="zh-CN" sz="1900" b="0" u="none" dirty="0">
                          <a:latin typeface="宋体" panose="02010600030101010101" pitchFamily="2" charset="-122"/>
                          <a:ea typeface="宋体" panose="02010600030101010101" pitchFamily="2" charset="-122"/>
                          <a:cs typeface="宋体" panose="02010600030101010101" pitchFamily="2" charset="-122"/>
                        </a:rPr>
                        <a:t>(</a:t>
                      </a:r>
                      <a:r>
                        <a:rPr lang="zh-CN" altLang="en-US" sz="1900" b="0" u="none" dirty="0">
                          <a:latin typeface="宋体" panose="02010600030101010101" pitchFamily="2" charset="-122"/>
                          <a:ea typeface="宋体" panose="02010600030101010101" pitchFamily="2" charset="-122"/>
                          <a:cs typeface="宋体" panose="02010600030101010101" pitchFamily="2" charset="-122"/>
                        </a:rPr>
                        <a:t>根据显示长度</a:t>
                      </a:r>
                      <a:r>
                        <a:rPr lang="en-US" altLang="zh-CN" sz="1900" b="0" u="none" dirty="0">
                          <a:latin typeface="宋体" panose="02010600030101010101" pitchFamily="2" charset="-122"/>
                          <a:ea typeface="宋体" panose="02010600030101010101" pitchFamily="2" charset="-122"/>
                          <a:cs typeface="宋体" panose="02010600030101010101" pitchFamily="2" charset="-122"/>
                        </a:rPr>
                        <a:t>)</a:t>
                      </a:r>
                    </a:p>
                  </a:txBody>
                  <a:tcPr marL="38057" marR="0" marT="0" marB="0">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308429">
                <a:tc>
                  <a:txBody>
                    <a:bodyPr/>
                    <a:lstStyle/>
                    <a:p>
                      <a:pPr marL="0" indent="0" algn="l">
                        <a:buNone/>
                      </a:pPr>
                      <a:r>
                        <a:rPr lang="en-US" altLang="zh-CN" sz="1900" b="0" u="none">
                          <a:latin typeface="宋体" panose="02010600030101010101" pitchFamily="2" charset="-122"/>
                          <a:ea typeface="宋体" panose="02010600030101010101" pitchFamily="2" charset="-122"/>
                          <a:cs typeface="宋体" panose="02010600030101010101" pitchFamily="2" charset="-122"/>
                        </a:rPr>
                        <a:t>%%</a:t>
                      </a:r>
                    </a:p>
                  </a:txBody>
                  <a:tcPr marL="38057" marR="0" marT="0" marB="0">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900" b="0" u="none" dirty="0">
                          <a:latin typeface="宋体" panose="02010600030101010101" pitchFamily="2" charset="-122"/>
                          <a:ea typeface="宋体" panose="02010600030101010101" pitchFamily="2" charset="-122"/>
                          <a:cs typeface="宋体" panose="02010600030101010101" pitchFamily="2" charset="-122"/>
                        </a:rPr>
                        <a:t>一个字符</a:t>
                      </a:r>
                      <a:r>
                        <a:rPr lang="en-US" altLang="zh-CN" sz="1900" b="0" u="none" dirty="0">
                          <a:latin typeface="宋体" panose="02010600030101010101" pitchFamily="2" charset="-122"/>
                          <a:ea typeface="宋体" panose="02010600030101010101" pitchFamily="2" charset="-122"/>
                          <a:cs typeface="宋体" panose="02010600030101010101" pitchFamily="2" charset="-122"/>
                        </a:rPr>
                        <a:t>"%"</a:t>
                      </a:r>
                    </a:p>
                  </a:txBody>
                  <a:tcPr marL="38057" marR="0" marT="0" marB="0">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bl>
          </a:graphicData>
        </a:graphic>
      </p:graphicFrame>
      <p:sp>
        <p:nvSpPr>
          <p:cNvPr id="30770" name="Slide Number Placeholder 1"/>
          <p:cNvSpPr>
            <a:spLocks noGrp="1"/>
          </p:cNvSpPr>
          <p:nvPr>
            <p:ph type="sldNum" sz="quarter" idx="4294967295"/>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r"/>
            <a:fld id="{9A0DB2DC-4C9A-4742-B13C-FB6460FD3503}" type="slidenum">
              <a:rPr lang="zh-CN" altLang="en-US" sz="1050" dirty="0">
                <a:solidFill>
                  <a:schemeClr val="bg1"/>
                </a:solidFill>
              </a:rPr>
              <a:pPr algn="r"/>
              <a:t>8</a:t>
            </a:fld>
            <a:endParaRPr lang="zh-CN" altLang="en-US" sz="1050" dirty="0">
              <a:solidFill>
                <a:schemeClr val="bg1"/>
              </a:solidFill>
            </a:endParaRPr>
          </a:p>
        </p:txBody>
      </p:sp>
      <p:sp>
        <p:nvSpPr>
          <p:cNvPr id="14" name="文本框 13"/>
          <p:cNvSpPr txBox="1"/>
          <p:nvPr/>
        </p:nvSpPr>
        <p:spPr>
          <a:xfrm>
            <a:off x="323528" y="908720"/>
            <a:ext cx="5652628" cy="892552"/>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800" b="1" dirty="0">
                <a:latin typeface="Times New Roman" panose="02020603050405020304" pitchFamily="18" charset="0"/>
                <a:ea typeface="仿宋" panose="02010609060101010101" pitchFamily="49" charset="-122"/>
              </a:rPr>
              <a:t>4.1.2 </a:t>
            </a:r>
            <a:r>
              <a:rPr lang="zh-CN" altLang="en-US" sz="2800" b="1" dirty="0">
                <a:latin typeface="Times New Roman" panose="02020603050405020304" pitchFamily="18" charset="0"/>
                <a:ea typeface="仿宋" panose="02010609060101010101" pitchFamily="49" charset="-122"/>
              </a:rPr>
              <a:t>字符串格式化</a:t>
            </a:r>
            <a:endParaRPr lang="en-US" altLang="zh-CN" sz="2800" b="1" dirty="0">
              <a:latin typeface="Times New Roman" panose="02020603050405020304" pitchFamily="18" charset="0"/>
              <a:ea typeface="仿宋" panose="02010609060101010101" pitchFamily="49" charset="-122"/>
            </a:endParaRPr>
          </a:p>
          <a:p>
            <a:pPr marL="914400" lvl="1" indent="-457200">
              <a:buClr>
                <a:srgbClr val="FF0000"/>
              </a:buClr>
              <a:buFont typeface="Wingdings" panose="05000000000000000000" pitchFamily="2" charset="2"/>
              <a:buChar char="n"/>
            </a:pPr>
            <a:r>
              <a:rPr lang="zh-CN" altLang="en-US" sz="2400" b="1" dirty="0">
                <a:latin typeface="Times New Roman" panose="02020603050405020304" pitchFamily="18" charset="0"/>
                <a:ea typeface="仿宋" panose="02010609060101010101" pitchFamily="49" charset="-122"/>
              </a:rPr>
              <a:t>常用格式字符</a:t>
            </a:r>
            <a:endParaRPr lang="en-US" altLang="zh-CN" sz="2400" b="1" dirty="0">
              <a:solidFill>
                <a:srgbClr val="FF0000"/>
              </a:solidFill>
              <a:latin typeface="Times New Roman" panose="02020603050405020304" pitchFamily="18" charset="0"/>
              <a:ea typeface="仿宋" panose="02010609060101010101" pitchFamily="49" charset="-122"/>
            </a:endParaRPr>
          </a:p>
        </p:txBody>
      </p:sp>
      <p:grpSp>
        <p:nvGrpSpPr>
          <p:cNvPr id="15" name="组合 114"/>
          <p:cNvGrpSpPr/>
          <p:nvPr/>
        </p:nvGrpSpPr>
        <p:grpSpPr>
          <a:xfrm>
            <a:off x="-540568" y="116632"/>
            <a:ext cx="6225040" cy="662730"/>
            <a:chOff x="-198275" y="3380765"/>
            <a:chExt cx="6225040" cy="662730"/>
          </a:xfrm>
        </p:grpSpPr>
        <p:grpSp>
          <p:nvGrpSpPr>
            <p:cNvPr id="16" name="组合 105"/>
            <p:cNvGrpSpPr/>
            <p:nvPr/>
          </p:nvGrpSpPr>
          <p:grpSpPr>
            <a:xfrm>
              <a:off x="-198275" y="3380765"/>
              <a:ext cx="6225040" cy="662730"/>
              <a:chOff x="-198275" y="3380765"/>
              <a:chExt cx="6225040" cy="662730"/>
            </a:xfrm>
          </p:grpSpPr>
          <p:sp>
            <p:nvSpPr>
              <p:cNvPr id="18"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9" name="TextBox 6"/>
              <p:cNvSpPr txBox="1">
                <a:spLocks noChangeArrowheads="1"/>
              </p:cNvSpPr>
              <p:nvPr/>
            </p:nvSpPr>
            <p:spPr bwMode="auto">
              <a:xfrm>
                <a:off x="-198275"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4.1 </a:t>
                </a:r>
                <a:r>
                  <a:rPr lang="zh-CN" altLang="en-US" sz="3600" b="1" dirty="0">
                    <a:latin typeface="Times New Roman" pitchFamily="18" charset="0"/>
                    <a:ea typeface="黑体" pitchFamily="49" charset="-122"/>
                  </a:rPr>
                  <a:t>字符串</a:t>
                </a:r>
                <a:endParaRPr lang="zh-CN" altLang="en-US" sz="3600" b="1" dirty="0">
                  <a:latin typeface="黑体" pitchFamily="49" charset="-122"/>
                  <a:ea typeface="黑体" pitchFamily="49" charset="-122"/>
                </a:endParaRPr>
              </a:p>
            </p:txBody>
          </p:sp>
        </p:grpSp>
        <p:pic>
          <p:nvPicPr>
            <p:cNvPr id="17" name="图片 16" descr="12.jpg"/>
            <p:cNvPicPr>
              <a:picLocks noChangeAspect="1"/>
            </p:cNvPicPr>
            <p:nvPr/>
          </p:nvPicPr>
          <p:blipFill>
            <a:blip r:embed="rId4" cstate="print"/>
            <a:stretch>
              <a:fillRect/>
            </a:stretch>
          </p:blipFill>
          <p:spPr>
            <a:xfrm>
              <a:off x="1115929" y="3530600"/>
              <a:ext cx="446172" cy="431048"/>
            </a:xfrm>
            <a:prstGeom prst="rect">
              <a:avLst/>
            </a:prstGeom>
          </p:spPr>
        </p:pic>
      </p:grpSp>
    </p:spTree>
    <p:extLst>
      <p:ext uri="{BB962C8B-B14F-4D97-AF65-F5344CB8AC3E}">
        <p14:creationId xmlns:p14="http://schemas.microsoft.com/office/powerpoint/2010/main" val="1236495324"/>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内容占位符 2"/>
          <p:cNvSpPr>
            <a:spLocks noGrp="1"/>
          </p:cNvSpPr>
          <p:nvPr>
            <p:ph idx="1"/>
          </p:nvPr>
        </p:nvSpPr>
        <p:spPr>
          <a:xfrm>
            <a:off x="539552" y="1431940"/>
            <a:ext cx="8229600" cy="4678451"/>
          </a:xfrm>
        </p:spPr>
        <p:txBody>
          <a:bodyPr anchor="t"/>
          <a:lstStyle/>
          <a:p>
            <a:pPr marL="0" indent="0">
              <a:buSzPct val="70000"/>
              <a:buNone/>
            </a:pPr>
            <a:r>
              <a:rPr lang="zh-CN" altLang="en-US" sz="1400" dirty="0">
                <a:latin typeface="Times New Roman" panose="02020603050405020304" pitchFamily="2" charset="0"/>
              </a:rPr>
              <a:t>&gt;&gt;&gt; exampleString = '''There should be one-- and preferably only one --obvious way to do it.</a:t>
            </a:r>
          </a:p>
          <a:p>
            <a:pPr marL="0" indent="0">
              <a:buSzPct val="70000"/>
              <a:buNone/>
            </a:pPr>
            <a:r>
              <a:rPr lang="zh-CN" altLang="en-US" sz="1400" dirty="0">
                <a:latin typeface="Times New Roman" panose="02020603050405020304" pitchFamily="2" charset="0"/>
              </a:rPr>
              <a:t>Although that way may not be obvious at first unless you're Dutch.</a:t>
            </a:r>
          </a:p>
          <a:p>
            <a:pPr marL="0" indent="0">
              <a:buSzPct val="70000"/>
              <a:buNone/>
            </a:pPr>
            <a:r>
              <a:rPr lang="zh-CN" altLang="en-US" sz="1400" dirty="0">
                <a:latin typeface="Times New Roman" panose="02020603050405020304" pitchFamily="2" charset="0"/>
              </a:rPr>
              <a:t>Now </a:t>
            </a:r>
            <a:r>
              <a:rPr lang="zh-CN" altLang="en-US" sz="1400" dirty="0">
                <a:solidFill>
                  <a:srgbClr val="FF0000"/>
                </a:solidFill>
                <a:latin typeface="Times New Roman" panose="02020603050405020304" pitchFamily="2" charset="0"/>
              </a:rPr>
              <a:t>is better than </a:t>
            </a:r>
            <a:r>
              <a:rPr lang="zh-CN" altLang="en-US" sz="1400" dirty="0">
                <a:latin typeface="Times New Roman" panose="02020603050405020304" pitchFamily="2" charset="0"/>
              </a:rPr>
              <a:t>never.</a:t>
            </a:r>
          </a:p>
          <a:p>
            <a:pPr marL="0" indent="0">
              <a:buSzPct val="70000"/>
              <a:buNone/>
            </a:pPr>
            <a:r>
              <a:rPr lang="zh-CN" altLang="en-US" sz="1400" dirty="0">
                <a:latin typeface="Times New Roman" panose="02020603050405020304" pitchFamily="2" charset="0"/>
              </a:rPr>
              <a:t>Although never </a:t>
            </a:r>
            <a:r>
              <a:rPr lang="zh-CN" altLang="en-US" sz="1400" dirty="0">
                <a:solidFill>
                  <a:schemeClr val="tx2">
                    <a:lumMod val="60000"/>
                    <a:lumOff val="40000"/>
                  </a:schemeClr>
                </a:solidFill>
                <a:latin typeface="Times New Roman" panose="02020603050405020304" pitchFamily="2" charset="0"/>
              </a:rPr>
              <a:t>is often better than </a:t>
            </a:r>
            <a:r>
              <a:rPr lang="zh-CN" altLang="en-US" sz="1400" dirty="0">
                <a:latin typeface="Times New Roman" panose="02020603050405020304" pitchFamily="2" charset="0"/>
              </a:rPr>
              <a:t>right now.'''</a:t>
            </a:r>
            <a:endParaRPr lang="zh-CN" altLang="en-US" sz="1400" dirty="0">
              <a:latin typeface="Consolas" panose="020B0609020204030204" charset="0"/>
            </a:endParaRPr>
          </a:p>
          <a:p>
            <a:pPr marL="0" indent="0">
              <a:buSzPct val="70000"/>
              <a:buNone/>
            </a:pPr>
            <a:r>
              <a:rPr lang="zh-CN" altLang="en-US" sz="1400" dirty="0">
                <a:latin typeface="Consolas" panose="020B0609020204030204" charset="0"/>
              </a:rPr>
              <a:t>&gt;&gt;&gt; pattern = re.compile(r'(?&lt;=\w\s)never')    </a:t>
            </a:r>
            <a:r>
              <a:rPr lang="zh-CN" altLang="en-US" sz="1400" dirty="0">
                <a:solidFill>
                  <a:srgbClr val="0000FF"/>
                </a:solidFill>
                <a:latin typeface="Consolas" panose="020B0609020204030204" charset="0"/>
              </a:rPr>
              <a:t>#查找不是第一个单词的</a:t>
            </a:r>
            <a:r>
              <a:rPr lang="en-US" altLang="zh-CN" sz="1400" dirty="0">
                <a:solidFill>
                  <a:srgbClr val="0000FF"/>
                </a:solidFill>
                <a:latin typeface="Consolas" panose="020B0609020204030204" charset="0"/>
              </a:rPr>
              <a:t>never</a:t>
            </a:r>
          </a:p>
          <a:p>
            <a:pPr marL="0" indent="0">
              <a:buSzPct val="70000"/>
              <a:buNone/>
            </a:pPr>
            <a:r>
              <a:rPr lang="zh-CN" altLang="en-US" sz="1400" dirty="0">
                <a:latin typeface="Consolas" panose="020B0609020204030204" charset="0"/>
              </a:rPr>
              <a:t>&gt;&gt;&gt; matchResult = pattern.search(exampleString)</a:t>
            </a:r>
          </a:p>
          <a:p>
            <a:pPr marL="0" indent="0">
              <a:buSzPct val="70000"/>
              <a:buNone/>
            </a:pPr>
            <a:r>
              <a:rPr lang="zh-CN" altLang="en-US" sz="1400" dirty="0">
                <a:latin typeface="Consolas" panose="020B0609020204030204" charset="0"/>
              </a:rPr>
              <a:t>&gt;&gt;&gt; matchResult.span()</a:t>
            </a:r>
          </a:p>
          <a:p>
            <a:pPr marL="0" indent="0">
              <a:buSzPct val="70000"/>
              <a:buNone/>
            </a:pPr>
            <a:r>
              <a:rPr lang="zh-CN" altLang="en-US" sz="1400" dirty="0">
                <a:solidFill>
                  <a:srgbClr val="0000FF"/>
                </a:solidFill>
                <a:latin typeface="Consolas" panose="020B0609020204030204" charset="0"/>
              </a:rPr>
              <a:t>(156, 161)</a:t>
            </a:r>
          </a:p>
          <a:p>
            <a:pPr marL="0" indent="0">
              <a:buSzPct val="70000"/>
              <a:buNone/>
            </a:pPr>
            <a:r>
              <a:rPr lang="zh-CN" altLang="en-US" sz="1400" dirty="0">
                <a:latin typeface="Consolas" panose="020B0609020204030204" charset="0"/>
              </a:rPr>
              <a:t>&gt;&gt;&gt; pattern = re.compile(r'(?:is\s)better(\sthan)')</a:t>
            </a:r>
          </a:p>
          <a:p>
            <a:pPr marL="0" indent="0">
              <a:buSzPct val="70000"/>
              <a:buNone/>
            </a:pPr>
            <a:r>
              <a:rPr lang="zh-CN" altLang="en-US" sz="1400" dirty="0">
                <a:latin typeface="Consolas" panose="020B0609020204030204" charset="0"/>
              </a:rPr>
              <a:t>                                          </a:t>
            </a:r>
            <a:r>
              <a:rPr lang="zh-CN" altLang="en-US" sz="1400" dirty="0">
                <a:solidFill>
                  <a:srgbClr val="0000FF"/>
                </a:solidFill>
                <a:latin typeface="Consolas" panose="020B0609020204030204" charset="0"/>
              </a:rPr>
              <a:t>#查找前面是is的better than组合</a:t>
            </a:r>
          </a:p>
          <a:p>
            <a:pPr marL="0" indent="0">
              <a:buSzPct val="70000"/>
              <a:buNone/>
            </a:pPr>
            <a:r>
              <a:rPr lang="zh-CN" altLang="en-US" sz="1400" dirty="0">
                <a:latin typeface="Consolas" panose="020B0609020204030204" charset="0"/>
              </a:rPr>
              <a:t>&gt;&gt;&gt; matchResult = pattern.search(exampleString)</a:t>
            </a:r>
          </a:p>
          <a:p>
            <a:pPr marL="0" indent="0">
              <a:buSzPct val="70000"/>
              <a:buNone/>
            </a:pPr>
            <a:r>
              <a:rPr lang="zh-CN" altLang="en-US" sz="1400" dirty="0">
                <a:latin typeface="Consolas" panose="020B0609020204030204" charset="0"/>
              </a:rPr>
              <a:t>&gt;&gt;&gt; matchResult.span()</a:t>
            </a:r>
          </a:p>
          <a:p>
            <a:pPr marL="0" indent="0">
              <a:buSzPct val="70000"/>
              <a:buNone/>
            </a:pPr>
            <a:r>
              <a:rPr lang="zh-CN" altLang="en-US" sz="1400" dirty="0">
                <a:solidFill>
                  <a:srgbClr val="0000FF"/>
                </a:solidFill>
                <a:latin typeface="Consolas" panose="020B0609020204030204" charset="0"/>
              </a:rPr>
              <a:t>(141, 155)</a:t>
            </a:r>
          </a:p>
          <a:p>
            <a:pPr marL="0" indent="0">
              <a:buSzPct val="70000"/>
              <a:buNone/>
            </a:pPr>
            <a:r>
              <a:rPr lang="zh-CN" altLang="en-US" sz="1400" dirty="0">
                <a:latin typeface="Consolas" panose="020B0609020204030204" charset="0"/>
              </a:rPr>
              <a:t>&gt;&gt;&gt; matchResult.group(0)                  #组0表示整个模式   匹配的整个模式</a:t>
            </a:r>
          </a:p>
          <a:p>
            <a:pPr marL="0" indent="0">
              <a:buSzPct val="70000"/>
              <a:buNone/>
            </a:pPr>
            <a:r>
              <a:rPr lang="zh-CN" altLang="en-US" sz="1400" dirty="0">
                <a:solidFill>
                  <a:srgbClr val="0000FF"/>
                </a:solidFill>
                <a:latin typeface="Consolas" panose="020B0609020204030204" charset="0"/>
              </a:rPr>
              <a:t>'is better than'</a:t>
            </a:r>
          </a:p>
          <a:p>
            <a:pPr marL="0" indent="0">
              <a:buSzPct val="70000"/>
              <a:buNone/>
            </a:pPr>
            <a:r>
              <a:rPr lang="zh-CN" altLang="en-US" sz="1400" dirty="0">
                <a:latin typeface="Consolas" panose="020B0609020204030204" charset="0"/>
              </a:rPr>
              <a:t>&gt;&gt;&gt; matchResult.group(1)</a:t>
            </a:r>
          </a:p>
          <a:p>
            <a:pPr marL="0" indent="0">
              <a:buSzPct val="70000"/>
              <a:buNone/>
            </a:pPr>
            <a:r>
              <a:rPr lang="zh-CN" altLang="en-US" sz="1400" dirty="0">
                <a:solidFill>
                  <a:srgbClr val="0000FF"/>
                </a:solidFill>
                <a:latin typeface="Consolas" panose="020B0609020204030204" charset="0"/>
              </a:rPr>
              <a:t>' than'</a:t>
            </a:r>
          </a:p>
        </p:txBody>
      </p:sp>
      <p:sp>
        <p:nvSpPr>
          <p:cNvPr id="140291" name="Slide Number Placeholder 1"/>
          <p:cNvSpPr>
            <a:spLocks noGrp="1"/>
          </p:cNvSpPr>
          <p:nvPr>
            <p:ph type="sldNum" sz="quarter" idx="4294967295"/>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r"/>
            <a:fld id="{9A0DB2DC-4C9A-4742-B13C-FB6460FD3503}" type="slidenum">
              <a:rPr lang="zh-CN" altLang="en-US" sz="1050" dirty="0"/>
              <a:pPr algn="r"/>
              <a:t>80</a:t>
            </a:fld>
            <a:endParaRPr lang="zh-CN" altLang="en-US" sz="1050" dirty="0"/>
          </a:p>
        </p:txBody>
      </p:sp>
      <p:sp>
        <p:nvSpPr>
          <p:cNvPr id="6" name="文本框 5"/>
          <p:cNvSpPr txBox="1"/>
          <p:nvPr/>
        </p:nvSpPr>
        <p:spPr>
          <a:xfrm>
            <a:off x="323528" y="908720"/>
            <a:ext cx="5652628" cy="523220"/>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800" b="1" dirty="0">
                <a:latin typeface="Times New Roman" panose="02020603050405020304" pitchFamily="18" charset="0"/>
                <a:ea typeface="仿宋" panose="02010609060101010101" pitchFamily="49" charset="-122"/>
              </a:rPr>
              <a:t>4.3.4 </a:t>
            </a:r>
            <a:r>
              <a:rPr lang="zh-CN" altLang="en-US" sz="2800" b="1" dirty="0">
                <a:latin typeface="Times New Roman" panose="02020603050405020304" pitchFamily="18" charset="0"/>
                <a:ea typeface="仿宋" panose="02010609060101010101" pitchFamily="49" charset="-122"/>
              </a:rPr>
              <a:t> 子模式与</a:t>
            </a:r>
            <a:r>
              <a:rPr lang="en-US" altLang="zh-CN" sz="2800" b="1" dirty="0">
                <a:latin typeface="Times New Roman" panose="02020603050405020304" pitchFamily="18" charset="0"/>
                <a:ea typeface="仿宋" panose="02010609060101010101" pitchFamily="49" charset="-122"/>
              </a:rPr>
              <a:t>match</a:t>
            </a:r>
            <a:r>
              <a:rPr lang="zh-CN" altLang="en-US" sz="2800" b="1" dirty="0">
                <a:latin typeface="Times New Roman" panose="02020603050405020304" pitchFamily="18" charset="0"/>
                <a:ea typeface="仿宋" panose="02010609060101010101" pitchFamily="49" charset="-122"/>
              </a:rPr>
              <a:t>对象</a:t>
            </a:r>
            <a:endParaRPr lang="en-US" altLang="zh-CN" sz="2800" b="1" dirty="0">
              <a:ea typeface="仿宋" panose="02010609060101010101" pitchFamily="49" charset="-122"/>
            </a:endParaRPr>
          </a:p>
        </p:txBody>
      </p:sp>
      <p:grpSp>
        <p:nvGrpSpPr>
          <p:cNvPr id="7" name="组合 109"/>
          <p:cNvGrpSpPr/>
          <p:nvPr/>
        </p:nvGrpSpPr>
        <p:grpSpPr>
          <a:xfrm>
            <a:off x="489223" y="78400"/>
            <a:ext cx="4514825" cy="686304"/>
            <a:chOff x="956926" y="4600871"/>
            <a:chExt cx="4514825" cy="686304"/>
          </a:xfrm>
        </p:grpSpPr>
        <p:sp>
          <p:nvSpPr>
            <p:cNvPr id="8" name="Freeform 5"/>
            <p:cNvSpPr>
              <a:spLocks/>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b="1" dirty="0">
                <a:ea typeface="微软雅黑" pitchFamily="34" charset="-122"/>
              </a:endParaRPr>
            </a:p>
          </p:txBody>
        </p:sp>
        <p:pic>
          <p:nvPicPr>
            <p:cNvPr id="9" name="图片 8" descr="u=714968970,2342735455&amp;fm=27&amp;gp=0.jpg"/>
            <p:cNvPicPr/>
            <p:nvPr/>
          </p:nvPicPr>
          <p:blipFill>
            <a:blip r:embed="rId2"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10" name="TextBox 6"/>
            <p:cNvSpPr txBox="1">
              <a:spLocks noChangeArrowheads="1"/>
            </p:cNvSpPr>
            <p:nvPr/>
          </p:nvSpPr>
          <p:spPr bwMode="auto">
            <a:xfrm>
              <a:off x="1151271" y="4640868"/>
              <a:ext cx="432048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4.3 </a:t>
              </a:r>
              <a:r>
                <a:rPr lang="zh-CN" altLang="en-US" sz="3600" b="1" dirty="0">
                  <a:latin typeface="Times New Roman" pitchFamily="18" charset="0"/>
                  <a:ea typeface="黑体" pitchFamily="49" charset="-122"/>
                </a:rPr>
                <a:t>正则表达式 </a:t>
              </a:r>
            </a:p>
          </p:txBody>
        </p:sp>
      </p:grpSp>
    </p:spTree>
    <p:extLst>
      <p:ext uri="{BB962C8B-B14F-4D97-AF65-F5344CB8AC3E}">
        <p14:creationId xmlns:p14="http://schemas.microsoft.com/office/powerpoint/2010/main" val="3573228835"/>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文本占位符 68610"/>
          <p:cNvSpPr>
            <a:spLocks noGrp="1"/>
          </p:cNvSpPr>
          <p:nvPr>
            <p:ph idx="1"/>
          </p:nvPr>
        </p:nvSpPr>
        <p:spPr>
          <a:xfrm>
            <a:off x="689978" y="1575956"/>
            <a:ext cx="7388860" cy="3869268"/>
          </a:xfrm>
        </p:spPr>
        <p:txBody>
          <a:bodyPr anchor="t"/>
          <a:lstStyle/>
          <a:p>
            <a:pPr>
              <a:lnSpc>
                <a:spcPct val="80000"/>
              </a:lnSpc>
              <a:spcBef>
                <a:spcPct val="0"/>
              </a:spcBef>
              <a:buClr>
                <a:srgbClr val="FF0000"/>
              </a:buClr>
              <a:buSzPct val="70000"/>
              <a:buFont typeface="Wingdings" panose="05000000000000000000" pitchFamily="2" charset="2"/>
              <a:buChar char="ü"/>
            </a:pPr>
            <a:r>
              <a:rPr lang="zh-CN" altLang="en-US" sz="2000" b="1" noProof="1">
                <a:latin typeface="宋体" panose="02010600030101010101" pitchFamily="2" charset="-122"/>
              </a:rPr>
              <a:t>应用：</a:t>
            </a:r>
            <a:r>
              <a:rPr lang="zh-CN" altLang="en-US" sz="2000" noProof="1">
                <a:latin typeface="宋体" panose="02010600030101010101" pitchFamily="2" charset="-122"/>
              </a:rPr>
              <a:t>使用正则表达式提取字符串中的电话号码（方法一）</a:t>
            </a:r>
          </a:p>
          <a:p>
            <a:pPr>
              <a:spcBef>
                <a:spcPct val="0"/>
              </a:spcBef>
              <a:buSzPct val="70000"/>
              <a:buNone/>
            </a:pPr>
            <a:endParaRPr lang="en-US" altLang="x-none" sz="1125" noProof="1">
              <a:latin typeface="Consolas" panose="020B0609020204030204" charset="0"/>
            </a:endParaRPr>
          </a:p>
          <a:p>
            <a:pPr>
              <a:spcBef>
                <a:spcPct val="0"/>
              </a:spcBef>
              <a:buSzPct val="70000"/>
              <a:buNone/>
            </a:pPr>
            <a:r>
              <a:rPr lang="en-US" altLang="x-none" sz="1400" noProof="1">
                <a:latin typeface="Consolas" panose="020B0609020204030204" charset="0"/>
              </a:rPr>
              <a:t>import re</a:t>
            </a:r>
          </a:p>
          <a:p>
            <a:pPr>
              <a:spcBef>
                <a:spcPct val="0"/>
              </a:spcBef>
              <a:buSzPct val="70000"/>
              <a:buNone/>
            </a:pPr>
            <a:endParaRPr lang="en-US" altLang="x-none" sz="1400" noProof="1">
              <a:latin typeface="Consolas" panose="020B0609020204030204" charset="0"/>
            </a:endParaRPr>
          </a:p>
          <a:p>
            <a:pPr marL="0" indent="0">
              <a:spcBef>
                <a:spcPct val="0"/>
              </a:spcBef>
              <a:buSzPct val="70000"/>
              <a:buNone/>
            </a:pPr>
            <a:r>
              <a:rPr lang="en-US" altLang="x-none" sz="1400" noProof="1">
                <a:latin typeface="Consolas" panose="020B0609020204030204" charset="0"/>
              </a:rPr>
              <a:t>telNumber = '''Suppose my Phone No. is 0551-1234567, yours is 010-12345678, his is 025-87654321.'''</a:t>
            </a:r>
          </a:p>
          <a:p>
            <a:pPr>
              <a:spcBef>
                <a:spcPct val="0"/>
              </a:spcBef>
              <a:buSzPct val="70000"/>
              <a:buNone/>
            </a:pPr>
            <a:r>
              <a:rPr lang="en-US" altLang="x-none" sz="1400" noProof="1">
                <a:latin typeface="Consolas" panose="020B0609020204030204" charset="0"/>
              </a:rPr>
              <a:t>pattern = re.compile(r'(\d{3,4})-(\d{7,8})')</a:t>
            </a:r>
          </a:p>
          <a:p>
            <a:pPr>
              <a:spcBef>
                <a:spcPct val="0"/>
              </a:spcBef>
              <a:buSzPct val="70000"/>
              <a:buNone/>
            </a:pPr>
            <a:r>
              <a:rPr lang="en-US" altLang="x-none" sz="1400" noProof="1">
                <a:latin typeface="Consolas" panose="020B0609020204030204" charset="0"/>
              </a:rPr>
              <a:t>index = 0</a:t>
            </a:r>
          </a:p>
          <a:p>
            <a:pPr>
              <a:spcBef>
                <a:spcPct val="0"/>
              </a:spcBef>
              <a:buSzPct val="70000"/>
              <a:buNone/>
            </a:pPr>
            <a:r>
              <a:rPr lang="en-US" altLang="x-none" sz="1400" noProof="1">
                <a:latin typeface="Consolas" panose="020B0609020204030204" charset="0"/>
              </a:rPr>
              <a:t>while True:</a:t>
            </a:r>
          </a:p>
          <a:p>
            <a:pPr>
              <a:spcBef>
                <a:spcPct val="0"/>
              </a:spcBef>
              <a:buSzPct val="70000"/>
              <a:buNone/>
            </a:pPr>
            <a:r>
              <a:rPr lang="en-US" altLang="x-none" sz="1400" noProof="1">
                <a:latin typeface="Consolas" panose="020B0609020204030204" charset="0"/>
              </a:rPr>
              <a:t>    matchResult = pattern.search(telNumber, index)  #从指定位置开始匹配</a:t>
            </a:r>
          </a:p>
          <a:p>
            <a:pPr>
              <a:spcBef>
                <a:spcPct val="0"/>
              </a:spcBef>
              <a:buSzPct val="70000"/>
              <a:buNone/>
            </a:pPr>
            <a:r>
              <a:rPr lang="en-US" altLang="x-none" sz="1400" noProof="1">
                <a:latin typeface="Consolas" panose="020B0609020204030204" charset="0"/>
              </a:rPr>
              <a:t>    if not matchResult:</a:t>
            </a:r>
          </a:p>
          <a:p>
            <a:pPr>
              <a:spcBef>
                <a:spcPct val="0"/>
              </a:spcBef>
              <a:buSzPct val="70000"/>
              <a:buNone/>
            </a:pPr>
            <a:r>
              <a:rPr lang="en-US" altLang="x-none" sz="1400" noProof="1">
                <a:latin typeface="Consolas" panose="020B0609020204030204" charset="0"/>
              </a:rPr>
              <a:t>        break</a:t>
            </a:r>
          </a:p>
          <a:p>
            <a:pPr>
              <a:spcBef>
                <a:spcPct val="0"/>
              </a:spcBef>
              <a:buSzPct val="70000"/>
              <a:buNone/>
            </a:pPr>
            <a:r>
              <a:rPr lang="en-US" altLang="x-none" sz="1400" noProof="1">
                <a:latin typeface="Consolas" panose="020B0609020204030204" charset="0"/>
              </a:rPr>
              <a:t>    print('-'*30)</a:t>
            </a:r>
          </a:p>
          <a:p>
            <a:pPr>
              <a:spcBef>
                <a:spcPct val="0"/>
              </a:spcBef>
              <a:buSzPct val="70000"/>
              <a:buNone/>
            </a:pPr>
            <a:r>
              <a:rPr lang="en-US" altLang="x-none" sz="1400" noProof="1">
                <a:latin typeface="Consolas" panose="020B0609020204030204" charset="0"/>
              </a:rPr>
              <a:t>    print('Success:')</a:t>
            </a:r>
          </a:p>
          <a:p>
            <a:pPr>
              <a:spcBef>
                <a:spcPct val="0"/>
              </a:spcBef>
              <a:buSzPct val="70000"/>
              <a:buNone/>
            </a:pPr>
            <a:r>
              <a:rPr lang="en-US" altLang="x-none" sz="1400" noProof="1">
                <a:latin typeface="Consolas" panose="020B0609020204030204" charset="0"/>
              </a:rPr>
              <a:t>    for i in range(3):</a:t>
            </a:r>
          </a:p>
          <a:p>
            <a:pPr>
              <a:spcBef>
                <a:spcPct val="0"/>
              </a:spcBef>
              <a:buSzPct val="70000"/>
              <a:buNone/>
            </a:pPr>
            <a:r>
              <a:rPr lang="en-US" altLang="x-none" sz="1400" noProof="1">
                <a:latin typeface="Consolas" panose="020B0609020204030204" charset="0"/>
              </a:rPr>
              <a:t>        print('Searched content:', matchResult.group(i), ' Start from:',</a:t>
            </a:r>
          </a:p>
          <a:p>
            <a:pPr>
              <a:spcBef>
                <a:spcPct val="0"/>
              </a:spcBef>
              <a:buSzPct val="70000"/>
              <a:buNone/>
            </a:pPr>
            <a:r>
              <a:rPr lang="en-US" altLang="x-none" sz="1400" noProof="1">
                <a:latin typeface="Consolas" panose="020B0609020204030204" charset="0"/>
              </a:rPr>
              <a:t>               matchResult.start(i), 'End at:', matchResult.end(i),</a:t>
            </a:r>
          </a:p>
          <a:p>
            <a:pPr>
              <a:spcBef>
                <a:spcPct val="0"/>
              </a:spcBef>
              <a:buSzPct val="70000"/>
              <a:buNone/>
            </a:pPr>
            <a:r>
              <a:rPr lang="en-US" altLang="x-none" sz="1400" noProof="1">
                <a:latin typeface="Consolas" panose="020B0609020204030204" charset="0"/>
              </a:rPr>
              <a:t>               ' Its span is:', matchResult.span(i))</a:t>
            </a:r>
          </a:p>
          <a:p>
            <a:pPr>
              <a:spcBef>
                <a:spcPct val="0"/>
              </a:spcBef>
              <a:buSzPct val="70000"/>
              <a:buNone/>
            </a:pPr>
            <a:r>
              <a:rPr lang="en-US" altLang="x-none" sz="1400" noProof="1">
                <a:latin typeface="Consolas" panose="020B0609020204030204" charset="0"/>
              </a:rPr>
              <a:t>    index = matchResult.end(2)               #指定下次匹配的开始位置</a:t>
            </a:r>
          </a:p>
        </p:txBody>
      </p:sp>
      <p:sp>
        <p:nvSpPr>
          <p:cNvPr id="141315" name="Slide Number Placeholder 1"/>
          <p:cNvSpPr>
            <a:spLocks noGrp="1"/>
          </p:cNvSpPr>
          <p:nvPr>
            <p:ph type="sldNum" sz="quarter" idx="4294967295"/>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r"/>
            <a:fld id="{9A0DB2DC-4C9A-4742-B13C-FB6460FD3503}" type="slidenum">
              <a:rPr lang="zh-CN" altLang="en-US" sz="1050" dirty="0"/>
              <a:pPr algn="r"/>
              <a:t>81</a:t>
            </a:fld>
            <a:endParaRPr lang="zh-CN" altLang="en-US" sz="1050" dirty="0"/>
          </a:p>
        </p:txBody>
      </p:sp>
      <p:sp>
        <p:nvSpPr>
          <p:cNvPr id="6" name="文本框 5"/>
          <p:cNvSpPr txBox="1"/>
          <p:nvPr/>
        </p:nvSpPr>
        <p:spPr>
          <a:xfrm>
            <a:off x="323528" y="908720"/>
            <a:ext cx="5652628" cy="523220"/>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800" b="1" dirty="0">
                <a:latin typeface="Times New Roman" panose="02020603050405020304" pitchFamily="18" charset="0"/>
                <a:ea typeface="仿宋" panose="02010609060101010101" pitchFamily="49" charset="-122"/>
              </a:rPr>
              <a:t>4.3.4 </a:t>
            </a:r>
            <a:r>
              <a:rPr lang="zh-CN" altLang="en-US" sz="2800" b="1" dirty="0">
                <a:latin typeface="Times New Roman" panose="02020603050405020304" pitchFamily="18" charset="0"/>
                <a:ea typeface="仿宋" panose="02010609060101010101" pitchFamily="49" charset="-122"/>
              </a:rPr>
              <a:t> 子模式与</a:t>
            </a:r>
            <a:r>
              <a:rPr lang="en-US" altLang="zh-CN" sz="2800" b="1" dirty="0">
                <a:latin typeface="Times New Roman" panose="02020603050405020304" pitchFamily="18" charset="0"/>
                <a:ea typeface="仿宋" panose="02010609060101010101" pitchFamily="49" charset="-122"/>
              </a:rPr>
              <a:t>match</a:t>
            </a:r>
            <a:r>
              <a:rPr lang="zh-CN" altLang="en-US" sz="2800" b="1" dirty="0">
                <a:latin typeface="Times New Roman" panose="02020603050405020304" pitchFamily="18" charset="0"/>
                <a:ea typeface="仿宋" panose="02010609060101010101" pitchFamily="49" charset="-122"/>
              </a:rPr>
              <a:t>对象</a:t>
            </a:r>
            <a:endParaRPr lang="en-US" altLang="zh-CN" sz="2800" b="1" dirty="0">
              <a:ea typeface="仿宋" panose="02010609060101010101" pitchFamily="49" charset="-122"/>
            </a:endParaRPr>
          </a:p>
        </p:txBody>
      </p:sp>
      <p:grpSp>
        <p:nvGrpSpPr>
          <p:cNvPr id="7" name="组合 109"/>
          <p:cNvGrpSpPr/>
          <p:nvPr/>
        </p:nvGrpSpPr>
        <p:grpSpPr>
          <a:xfrm>
            <a:off x="489223" y="78400"/>
            <a:ext cx="4514825" cy="686304"/>
            <a:chOff x="956926" y="4600871"/>
            <a:chExt cx="4514825" cy="686304"/>
          </a:xfrm>
        </p:grpSpPr>
        <p:sp>
          <p:nvSpPr>
            <p:cNvPr id="8" name="Freeform 5"/>
            <p:cNvSpPr>
              <a:spLocks/>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b="1" dirty="0">
                <a:ea typeface="微软雅黑" pitchFamily="34" charset="-122"/>
              </a:endParaRPr>
            </a:p>
          </p:txBody>
        </p:sp>
        <p:pic>
          <p:nvPicPr>
            <p:cNvPr id="9" name="图片 8" descr="u=714968970,2342735455&amp;fm=27&amp;gp=0.jpg"/>
            <p:cNvPicPr/>
            <p:nvPr/>
          </p:nvPicPr>
          <p:blipFill>
            <a:blip r:embed="rId2"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10" name="TextBox 6"/>
            <p:cNvSpPr txBox="1">
              <a:spLocks noChangeArrowheads="1"/>
            </p:cNvSpPr>
            <p:nvPr/>
          </p:nvSpPr>
          <p:spPr bwMode="auto">
            <a:xfrm>
              <a:off x="1151271" y="4640868"/>
              <a:ext cx="432048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4.3 </a:t>
              </a:r>
              <a:r>
                <a:rPr lang="zh-CN" altLang="en-US" sz="3600" b="1" dirty="0">
                  <a:latin typeface="Times New Roman" pitchFamily="18" charset="0"/>
                  <a:ea typeface="黑体" pitchFamily="49" charset="-122"/>
                </a:rPr>
                <a:t>正则表达式 </a:t>
              </a:r>
            </a:p>
          </p:txBody>
        </p:sp>
      </p:grpSp>
    </p:spTree>
    <p:extLst>
      <p:ext uri="{BB962C8B-B14F-4D97-AF65-F5344CB8AC3E}">
        <p14:creationId xmlns:p14="http://schemas.microsoft.com/office/powerpoint/2010/main" val="2185891863"/>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264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2642">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2642">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2642">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2642">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2642">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2642">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2642">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2642">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2642">
                                            <p:txEl>
                                              <p:pRg st="11" end="11"/>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2642">
                                            <p:txEl>
                                              <p:pRg st="12" end="12"/>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12642">
                                            <p:txEl>
                                              <p:pRg st="13" end="13"/>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12642">
                                            <p:txEl>
                                              <p:pRg st="14" end="14"/>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12642">
                                            <p:txEl>
                                              <p:pRg st="15" end="15"/>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12642">
                                            <p:txEl>
                                              <p:pRg st="16" end="16"/>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12642">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2" grpId="0" build="p"/>
      <p:bldP spid="6"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8087" y="1483896"/>
            <a:ext cx="8229600" cy="4678451"/>
          </a:xfrm>
        </p:spPr>
        <p:txBody>
          <a:bodyPr/>
          <a:lstStyle/>
          <a:p>
            <a:pPr fontAlgn="base">
              <a:buClr>
                <a:srgbClr val="FF0000"/>
              </a:buClr>
              <a:buFont typeface="Wingdings" panose="05000000000000000000" pitchFamily="2" charset="2"/>
              <a:buChar char="ü"/>
            </a:pPr>
            <a:r>
              <a:rPr lang="zh-CN" altLang="en-US" sz="2000" b="1" noProof="1">
                <a:latin typeface="宋体" panose="02010600030101010101" pitchFamily="2" charset="-122"/>
                <a:sym typeface="+mn-ea"/>
              </a:rPr>
              <a:t>应用：</a:t>
            </a:r>
            <a:r>
              <a:rPr lang="zh-CN" altLang="en-US" sz="2000" noProof="1">
                <a:latin typeface="宋体" panose="02010600030101010101" pitchFamily="2" charset="-122"/>
                <a:sym typeface="+mn-ea"/>
              </a:rPr>
              <a:t>使用正则表达式提取字符串中的电话号码（方法二）</a:t>
            </a:r>
          </a:p>
        </p:txBody>
      </p:sp>
      <p:sp>
        <p:nvSpPr>
          <p:cNvPr id="142339" name="Slide Number Placeholder 3"/>
          <p:cNvSpPr>
            <a:spLocks noGrp="1"/>
          </p:cNvSpPr>
          <p:nvPr>
            <p:ph type="sldNum" sz="quarter" idx="4294967295"/>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r"/>
            <a:fld id="{9A0DB2DC-4C9A-4742-B13C-FB6460FD3503}" type="slidenum">
              <a:rPr lang="zh-CN" altLang="en-US" sz="1050" dirty="0"/>
              <a:pPr algn="r"/>
              <a:t>82</a:t>
            </a:fld>
            <a:endParaRPr lang="zh-CN" altLang="en-US" sz="1050" dirty="0"/>
          </a:p>
        </p:txBody>
      </p:sp>
      <p:sp>
        <p:nvSpPr>
          <p:cNvPr id="6" name="文本框 5"/>
          <p:cNvSpPr txBox="1"/>
          <p:nvPr/>
        </p:nvSpPr>
        <p:spPr>
          <a:xfrm>
            <a:off x="323528" y="908720"/>
            <a:ext cx="5652628" cy="523220"/>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800" b="1" dirty="0">
                <a:latin typeface="Times New Roman" panose="02020603050405020304" pitchFamily="18" charset="0"/>
                <a:ea typeface="仿宋" panose="02010609060101010101" pitchFamily="49" charset="-122"/>
              </a:rPr>
              <a:t>4.3.4 </a:t>
            </a:r>
            <a:r>
              <a:rPr lang="zh-CN" altLang="en-US" sz="2800" b="1" dirty="0">
                <a:latin typeface="Times New Roman" panose="02020603050405020304" pitchFamily="18" charset="0"/>
                <a:ea typeface="仿宋" panose="02010609060101010101" pitchFamily="49" charset="-122"/>
              </a:rPr>
              <a:t> 子模式与</a:t>
            </a:r>
            <a:r>
              <a:rPr lang="en-US" altLang="zh-CN" sz="2800" b="1" dirty="0">
                <a:latin typeface="Times New Roman" panose="02020603050405020304" pitchFamily="18" charset="0"/>
                <a:ea typeface="仿宋" panose="02010609060101010101" pitchFamily="49" charset="-122"/>
              </a:rPr>
              <a:t>match</a:t>
            </a:r>
            <a:r>
              <a:rPr lang="zh-CN" altLang="en-US" sz="2800" b="1" dirty="0">
                <a:latin typeface="Times New Roman" panose="02020603050405020304" pitchFamily="18" charset="0"/>
                <a:ea typeface="仿宋" panose="02010609060101010101" pitchFamily="49" charset="-122"/>
              </a:rPr>
              <a:t>对象</a:t>
            </a:r>
            <a:endParaRPr lang="en-US" altLang="zh-CN" sz="2800" b="1" dirty="0">
              <a:ea typeface="仿宋" panose="02010609060101010101" pitchFamily="49" charset="-122"/>
            </a:endParaRPr>
          </a:p>
        </p:txBody>
      </p:sp>
      <p:grpSp>
        <p:nvGrpSpPr>
          <p:cNvPr id="7" name="组合 109"/>
          <p:cNvGrpSpPr/>
          <p:nvPr/>
        </p:nvGrpSpPr>
        <p:grpSpPr>
          <a:xfrm>
            <a:off x="489223" y="78400"/>
            <a:ext cx="4514825" cy="686304"/>
            <a:chOff x="956926" y="4600871"/>
            <a:chExt cx="4514825" cy="686304"/>
          </a:xfrm>
        </p:grpSpPr>
        <p:sp>
          <p:nvSpPr>
            <p:cNvPr id="8" name="Freeform 5"/>
            <p:cNvSpPr>
              <a:spLocks/>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b="1" dirty="0">
                <a:ea typeface="微软雅黑" pitchFamily="34" charset="-122"/>
              </a:endParaRPr>
            </a:p>
          </p:txBody>
        </p:sp>
        <p:pic>
          <p:nvPicPr>
            <p:cNvPr id="9" name="图片 8" descr="u=714968970,2342735455&amp;fm=27&amp;gp=0.jpg"/>
            <p:cNvPicPr/>
            <p:nvPr/>
          </p:nvPicPr>
          <p:blipFill>
            <a:blip r:embed="rId2"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10" name="TextBox 6"/>
            <p:cNvSpPr txBox="1">
              <a:spLocks noChangeArrowheads="1"/>
            </p:cNvSpPr>
            <p:nvPr/>
          </p:nvSpPr>
          <p:spPr bwMode="auto">
            <a:xfrm>
              <a:off x="1151271" y="4640868"/>
              <a:ext cx="432048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4.3 </a:t>
              </a:r>
              <a:r>
                <a:rPr lang="zh-CN" altLang="en-US" sz="3600" b="1" dirty="0">
                  <a:latin typeface="Times New Roman" pitchFamily="18" charset="0"/>
                  <a:ea typeface="黑体" pitchFamily="49" charset="-122"/>
                </a:rPr>
                <a:t>正则表达式 </a:t>
              </a:r>
            </a:p>
          </p:txBody>
        </p:sp>
      </p:grpSp>
      <p:sp>
        <p:nvSpPr>
          <p:cNvPr id="4" name="矩形 3"/>
          <p:cNvSpPr/>
          <p:nvPr/>
        </p:nvSpPr>
        <p:spPr>
          <a:xfrm>
            <a:off x="1052028" y="2148548"/>
            <a:ext cx="7183960" cy="2308324"/>
          </a:xfrm>
          <a:prstGeom prst="rect">
            <a:avLst/>
          </a:prstGeom>
        </p:spPr>
        <p:txBody>
          <a:bodyPr wrap="square">
            <a:spAutoFit/>
          </a:bodyPr>
          <a:lstStyle/>
          <a:p>
            <a:pPr marL="0" indent="0">
              <a:buNone/>
            </a:pPr>
            <a:r>
              <a:rPr lang="en-US" altLang="zh-CN" noProof="1">
                <a:latin typeface="Consolas" panose="020B0609020204030204" charset="0"/>
              </a:rPr>
              <a:t>import re</a:t>
            </a:r>
          </a:p>
          <a:p>
            <a:pPr marL="0" indent="0">
              <a:buNone/>
            </a:pPr>
            <a:endParaRPr lang="en-US" altLang="zh-CN" noProof="1">
              <a:latin typeface="Consolas" panose="020B0609020204030204" charset="0"/>
            </a:endParaRPr>
          </a:p>
          <a:p>
            <a:pPr marL="0" indent="0">
              <a:buNone/>
            </a:pPr>
            <a:r>
              <a:rPr lang="en-US" altLang="zh-CN" noProof="1">
                <a:latin typeface="Consolas" panose="020B0609020204030204" charset="0"/>
              </a:rPr>
              <a:t>text = '''</a:t>
            </a:r>
            <a:r>
              <a:rPr lang="en-US" altLang="zh-CN" noProof="1">
                <a:solidFill>
                  <a:srgbClr val="00B050"/>
                </a:solidFill>
                <a:latin typeface="Consolas" panose="020B0609020204030204" charset="0"/>
              </a:rPr>
              <a:t>Suppose my Phone No. is 0551-1234567,</a:t>
            </a:r>
          </a:p>
          <a:p>
            <a:pPr marL="0" indent="0">
              <a:buNone/>
            </a:pPr>
            <a:r>
              <a:rPr lang="en-US" altLang="zh-CN" noProof="1">
                <a:solidFill>
                  <a:srgbClr val="00B050"/>
                </a:solidFill>
                <a:latin typeface="Consolas" panose="020B0609020204030204" charset="0"/>
              </a:rPr>
              <a:t>yours is 010-12345678,</a:t>
            </a:r>
          </a:p>
          <a:p>
            <a:pPr marL="0" indent="0">
              <a:buNone/>
            </a:pPr>
            <a:r>
              <a:rPr lang="en-US" altLang="zh-CN" noProof="1">
                <a:solidFill>
                  <a:srgbClr val="00B050"/>
                </a:solidFill>
                <a:latin typeface="Consolas" panose="020B0609020204030204" charset="0"/>
              </a:rPr>
              <a:t>his is 025-87654321.</a:t>
            </a:r>
            <a:r>
              <a:rPr lang="en-US" altLang="zh-CN" noProof="1">
                <a:latin typeface="Consolas" panose="020B0609020204030204" charset="0"/>
              </a:rPr>
              <a:t>'''</a:t>
            </a:r>
          </a:p>
          <a:p>
            <a:pPr marL="0" indent="0">
              <a:buNone/>
            </a:pPr>
            <a:r>
              <a:rPr lang="en-US" altLang="zh-CN" noProof="1">
                <a:latin typeface="Consolas" panose="020B0609020204030204" charset="0"/>
              </a:rPr>
              <a:t>matchResult = re.findall(r'(\d{3,4})-(\d{7,8})', text)</a:t>
            </a:r>
          </a:p>
          <a:p>
            <a:pPr marL="0" indent="0">
              <a:buNone/>
            </a:pPr>
            <a:r>
              <a:rPr lang="en-US" altLang="zh-CN" noProof="1">
                <a:latin typeface="Consolas" panose="020B0609020204030204" charset="0"/>
              </a:rPr>
              <a:t>for item in matchResult:</a:t>
            </a:r>
          </a:p>
          <a:p>
            <a:pPr marL="0" indent="0">
              <a:buNone/>
            </a:pPr>
            <a:r>
              <a:rPr lang="en-US" altLang="zh-CN" noProof="1">
                <a:latin typeface="Consolas" panose="020B0609020204030204" charset="0"/>
              </a:rPr>
              <a:t>    print(item[0], item[1], sep='-')</a:t>
            </a:r>
          </a:p>
        </p:txBody>
      </p:sp>
      <p:sp>
        <p:nvSpPr>
          <p:cNvPr id="5" name="矩形 4"/>
          <p:cNvSpPr/>
          <p:nvPr/>
        </p:nvSpPr>
        <p:spPr>
          <a:xfrm>
            <a:off x="2267744" y="4847944"/>
            <a:ext cx="4572000" cy="923330"/>
          </a:xfrm>
          <a:prstGeom prst="rect">
            <a:avLst/>
          </a:prstGeom>
        </p:spPr>
        <p:txBody>
          <a:bodyPr>
            <a:spAutoFit/>
          </a:bodyPr>
          <a:lstStyle/>
          <a:p>
            <a:r>
              <a:rPr lang="zh-CN" altLang="en-US" dirty="0">
                <a:solidFill>
                  <a:srgbClr val="0000FF"/>
                </a:solidFill>
              </a:rPr>
              <a:t>0551-1234567</a:t>
            </a:r>
          </a:p>
          <a:p>
            <a:r>
              <a:rPr lang="zh-CN" altLang="en-US" dirty="0">
                <a:solidFill>
                  <a:srgbClr val="0000FF"/>
                </a:solidFill>
              </a:rPr>
              <a:t>010-12345678</a:t>
            </a:r>
          </a:p>
          <a:p>
            <a:r>
              <a:rPr lang="zh-CN" altLang="en-US" dirty="0">
                <a:solidFill>
                  <a:srgbClr val="0000FF"/>
                </a:solidFill>
              </a:rPr>
              <a:t>025-87654321</a:t>
            </a:r>
          </a:p>
        </p:txBody>
      </p:sp>
      <p:pic>
        <p:nvPicPr>
          <p:cNvPr id="11" name="图片 10">
            <a:extLst>
              <a:ext uri="{FF2B5EF4-FFF2-40B4-BE49-F238E27FC236}">
                <a16:creationId xmlns:a16="http://schemas.microsoft.com/office/drawing/2014/main" id="{DDCDCD6B-0B93-43A5-A9E3-61F3F35ACED0}"/>
              </a:ext>
            </a:extLst>
          </p:cNvPr>
          <p:cNvPicPr>
            <a:picLocks noChangeAspect="1"/>
          </p:cNvPicPr>
          <p:nvPr/>
        </p:nvPicPr>
        <p:blipFill>
          <a:blip r:embed="rId3"/>
          <a:stretch>
            <a:fillRect/>
          </a:stretch>
        </p:blipFill>
        <p:spPr>
          <a:xfrm>
            <a:off x="1052028" y="1916832"/>
            <a:ext cx="8040470" cy="4464496"/>
          </a:xfrm>
          <a:prstGeom prst="rect">
            <a:avLst/>
          </a:prstGeom>
        </p:spPr>
      </p:pic>
    </p:spTree>
    <p:extLst>
      <p:ext uri="{BB962C8B-B14F-4D97-AF65-F5344CB8AC3E}">
        <p14:creationId xmlns:p14="http://schemas.microsoft.com/office/powerpoint/2010/main" val="1450939242"/>
      </p:ext>
    </p:extLst>
  </p:cSld>
  <p:clrMapOvr>
    <a:masterClrMapping/>
  </p:clrMapOvr>
  <p:transition spd="slow" advClick="0">
    <p:pull dir="d"/>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内容占位符 2"/>
          <p:cNvSpPr>
            <a:spLocks noGrp="1"/>
          </p:cNvSpPr>
          <p:nvPr>
            <p:ph idx="1"/>
          </p:nvPr>
        </p:nvSpPr>
        <p:spPr>
          <a:xfrm>
            <a:off x="689978" y="1431940"/>
            <a:ext cx="8229600" cy="4678451"/>
          </a:xfrm>
        </p:spPr>
        <p:txBody>
          <a:bodyPr anchor="t"/>
          <a:lstStyle/>
          <a:p>
            <a:pPr marL="0" indent="0">
              <a:buSzPct val="70000"/>
              <a:buNone/>
            </a:pPr>
            <a:r>
              <a:rPr lang="zh-CN" altLang="en-US" sz="1300" dirty="0">
                <a:latin typeface="Consolas" panose="020B0609020204030204" charset="0"/>
              </a:rPr>
              <a:t>&gt;&gt;&gt; m = re.match(r"(?P&lt;first_name&gt;\w+) (?P&lt;last_name&gt;\w+)", "Malcolm Reynolds")</a:t>
            </a:r>
          </a:p>
          <a:p>
            <a:pPr marL="0" indent="0">
              <a:buSzPct val="70000"/>
              <a:buNone/>
            </a:pPr>
            <a:r>
              <a:rPr lang="zh-CN" altLang="en-US" sz="1300" dirty="0">
                <a:latin typeface="Consolas" panose="020B0609020204030204" charset="0"/>
              </a:rPr>
              <a:t>&gt;&gt;&gt; m.group('first_name')      </a:t>
            </a:r>
            <a:r>
              <a:rPr lang="zh-CN" altLang="en-US" sz="1300" dirty="0">
                <a:solidFill>
                  <a:srgbClr val="0000FF"/>
                </a:solidFill>
                <a:latin typeface="Consolas" panose="020B0609020204030204" charset="0"/>
              </a:rPr>
              <a:t>#使用命名的子模式</a:t>
            </a:r>
          </a:p>
          <a:p>
            <a:pPr marL="0" indent="0">
              <a:buSzPct val="70000"/>
              <a:buNone/>
            </a:pPr>
            <a:r>
              <a:rPr lang="zh-CN" altLang="en-US" sz="1300" dirty="0">
                <a:solidFill>
                  <a:srgbClr val="0000FF"/>
                </a:solidFill>
                <a:latin typeface="Consolas" panose="020B0609020204030204" charset="0"/>
              </a:rPr>
              <a:t>'Malcolm'</a:t>
            </a:r>
          </a:p>
          <a:p>
            <a:pPr marL="0" indent="0">
              <a:buSzPct val="70000"/>
              <a:buNone/>
            </a:pPr>
            <a:r>
              <a:rPr lang="zh-CN" altLang="en-US" sz="1300" dirty="0">
                <a:latin typeface="Consolas" panose="020B0609020204030204" charset="0"/>
              </a:rPr>
              <a:t>&gt;&gt;&gt; m.group('last_name')</a:t>
            </a:r>
          </a:p>
          <a:p>
            <a:pPr marL="0" indent="0">
              <a:buSzPct val="70000"/>
              <a:buNone/>
            </a:pPr>
            <a:r>
              <a:rPr lang="zh-CN" altLang="en-US" sz="1300" dirty="0">
                <a:solidFill>
                  <a:srgbClr val="0000FF"/>
                </a:solidFill>
                <a:latin typeface="Consolas" panose="020B0609020204030204" charset="0"/>
              </a:rPr>
              <a:t>'Reynolds'</a:t>
            </a:r>
          </a:p>
          <a:p>
            <a:pPr marL="0" indent="0">
              <a:buSzPct val="70000"/>
              <a:buNone/>
            </a:pPr>
            <a:r>
              <a:rPr lang="zh-CN" altLang="en-US" sz="1300" dirty="0">
                <a:latin typeface="Consolas" panose="020B0609020204030204" charset="0"/>
              </a:rPr>
              <a:t>&gt;&gt;&gt; m = re.match(r"(\d+)\.(\d+)", "24.1632")</a:t>
            </a:r>
          </a:p>
          <a:p>
            <a:pPr marL="0" indent="0">
              <a:buSzPct val="70000"/>
              <a:buNone/>
            </a:pPr>
            <a:r>
              <a:rPr lang="zh-CN" altLang="en-US" sz="1300" dirty="0">
                <a:latin typeface="Consolas" panose="020B0609020204030204" charset="0"/>
              </a:rPr>
              <a:t>&gt;&gt;&gt; m.groups()                #</a:t>
            </a:r>
            <a:r>
              <a:rPr lang="zh-CN" altLang="en-US" sz="1300" dirty="0">
                <a:solidFill>
                  <a:srgbClr val="FF0000"/>
                </a:solidFill>
                <a:latin typeface="Consolas" panose="020B0609020204030204" charset="0"/>
              </a:rPr>
              <a:t>返回所有匹配的子模式（不包括第0个） </a:t>
            </a:r>
            <a:r>
              <a:rPr lang="en-US" altLang="zh-CN" sz="1300" dirty="0" err="1">
                <a:solidFill>
                  <a:srgbClr val="FF0000"/>
                </a:solidFill>
                <a:latin typeface="Consolas" panose="020B0609020204030204" charset="0"/>
              </a:rPr>
              <a:t>m.groups</a:t>
            </a:r>
            <a:r>
              <a:rPr lang="en-US" altLang="zh-CN" sz="1300" dirty="0">
                <a:solidFill>
                  <a:srgbClr val="FF0000"/>
                </a:solidFill>
                <a:latin typeface="Consolas" panose="020B0609020204030204" charset="0"/>
              </a:rPr>
              <a:t>(0) </a:t>
            </a:r>
            <a:r>
              <a:rPr lang="zh-CN" altLang="en-US" sz="1300" dirty="0">
                <a:solidFill>
                  <a:srgbClr val="FF0000"/>
                </a:solidFill>
                <a:latin typeface="Consolas" panose="020B0609020204030204" charset="0"/>
              </a:rPr>
              <a:t>为 </a:t>
            </a:r>
            <a:r>
              <a:rPr lang="en-US" altLang="zh-CN" sz="1300" dirty="0">
                <a:solidFill>
                  <a:srgbClr val="FF0000"/>
                </a:solidFill>
                <a:latin typeface="Consolas" panose="020B0609020204030204" charset="0"/>
              </a:rPr>
              <a:t>“24.1632”</a:t>
            </a:r>
            <a:endParaRPr lang="zh-CN" altLang="en-US" sz="1300" dirty="0">
              <a:solidFill>
                <a:srgbClr val="FF0000"/>
              </a:solidFill>
              <a:latin typeface="Consolas" panose="020B0609020204030204" charset="0"/>
            </a:endParaRPr>
          </a:p>
          <a:p>
            <a:pPr marL="0" indent="0">
              <a:buSzPct val="70000"/>
              <a:buNone/>
            </a:pPr>
            <a:r>
              <a:rPr lang="zh-CN" altLang="en-US" sz="1300" dirty="0">
                <a:solidFill>
                  <a:srgbClr val="0000FF"/>
                </a:solidFill>
                <a:latin typeface="Consolas" panose="020B0609020204030204" charset="0"/>
              </a:rPr>
              <a:t>('24', '1632')</a:t>
            </a:r>
          </a:p>
        </p:txBody>
      </p:sp>
      <p:sp>
        <p:nvSpPr>
          <p:cNvPr id="143363" name="Slide Number Placeholder 1"/>
          <p:cNvSpPr>
            <a:spLocks noGrp="1"/>
          </p:cNvSpPr>
          <p:nvPr>
            <p:ph type="sldNum" sz="quarter" idx="4294967295"/>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r"/>
            <a:fld id="{9A0DB2DC-4C9A-4742-B13C-FB6460FD3503}" type="slidenum">
              <a:rPr lang="zh-CN" altLang="en-US" sz="1050" dirty="0"/>
              <a:pPr algn="r"/>
              <a:t>83</a:t>
            </a:fld>
            <a:endParaRPr lang="zh-CN" altLang="en-US" sz="1050" dirty="0"/>
          </a:p>
        </p:txBody>
      </p:sp>
      <p:grpSp>
        <p:nvGrpSpPr>
          <p:cNvPr id="6" name="组合 109"/>
          <p:cNvGrpSpPr/>
          <p:nvPr/>
        </p:nvGrpSpPr>
        <p:grpSpPr>
          <a:xfrm>
            <a:off x="489223" y="78400"/>
            <a:ext cx="4514825" cy="686304"/>
            <a:chOff x="956926" y="4600871"/>
            <a:chExt cx="4514825" cy="686304"/>
          </a:xfrm>
        </p:grpSpPr>
        <p:sp>
          <p:nvSpPr>
            <p:cNvPr id="7" name="Freeform 5"/>
            <p:cNvSpPr>
              <a:spLocks/>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b="1" dirty="0">
                <a:ea typeface="微软雅黑" pitchFamily="34" charset="-122"/>
              </a:endParaRPr>
            </a:p>
          </p:txBody>
        </p:sp>
        <p:pic>
          <p:nvPicPr>
            <p:cNvPr id="8" name="图片 7" descr="u=714968970,2342735455&amp;fm=27&amp;gp=0.jpg"/>
            <p:cNvPicPr/>
            <p:nvPr/>
          </p:nvPicPr>
          <p:blipFill>
            <a:blip r:embed="rId2"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9" name="TextBox 6"/>
            <p:cNvSpPr txBox="1">
              <a:spLocks noChangeArrowheads="1"/>
            </p:cNvSpPr>
            <p:nvPr/>
          </p:nvSpPr>
          <p:spPr bwMode="auto">
            <a:xfrm>
              <a:off x="1151271" y="4640868"/>
              <a:ext cx="432048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4.3 </a:t>
              </a:r>
              <a:r>
                <a:rPr lang="zh-CN" altLang="en-US" sz="3600" b="1" dirty="0">
                  <a:latin typeface="Times New Roman" pitchFamily="18" charset="0"/>
                  <a:ea typeface="黑体" pitchFamily="49" charset="-122"/>
                </a:rPr>
                <a:t>正则表达式 </a:t>
              </a:r>
            </a:p>
          </p:txBody>
        </p:sp>
      </p:grpSp>
      <p:sp>
        <p:nvSpPr>
          <p:cNvPr id="10" name="文本框 9"/>
          <p:cNvSpPr txBox="1"/>
          <p:nvPr/>
        </p:nvSpPr>
        <p:spPr>
          <a:xfrm>
            <a:off x="323528" y="908720"/>
            <a:ext cx="5652628" cy="523220"/>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800" b="1" dirty="0">
                <a:latin typeface="Times New Roman" panose="02020603050405020304" pitchFamily="18" charset="0"/>
                <a:ea typeface="仿宋" panose="02010609060101010101" pitchFamily="49" charset="-122"/>
              </a:rPr>
              <a:t>4.3.4 </a:t>
            </a:r>
            <a:r>
              <a:rPr lang="zh-CN" altLang="en-US" sz="2800" b="1" dirty="0">
                <a:latin typeface="Times New Roman" panose="02020603050405020304" pitchFamily="18" charset="0"/>
                <a:ea typeface="仿宋" panose="02010609060101010101" pitchFamily="49" charset="-122"/>
              </a:rPr>
              <a:t> 子模式与</a:t>
            </a:r>
            <a:r>
              <a:rPr lang="en-US" altLang="zh-CN" sz="2800" b="1" dirty="0">
                <a:latin typeface="Times New Roman" panose="02020603050405020304" pitchFamily="18" charset="0"/>
                <a:ea typeface="仿宋" panose="02010609060101010101" pitchFamily="49" charset="-122"/>
              </a:rPr>
              <a:t>match</a:t>
            </a:r>
            <a:r>
              <a:rPr lang="zh-CN" altLang="en-US" sz="2800" b="1" dirty="0">
                <a:latin typeface="Times New Roman" panose="02020603050405020304" pitchFamily="18" charset="0"/>
                <a:ea typeface="仿宋" panose="02010609060101010101" pitchFamily="49" charset="-122"/>
              </a:rPr>
              <a:t>对象</a:t>
            </a:r>
            <a:endParaRPr lang="en-US" altLang="zh-CN" sz="2800" b="1" dirty="0">
              <a:ea typeface="仿宋" panose="02010609060101010101" pitchFamily="49" charset="-122"/>
            </a:endParaRPr>
          </a:p>
        </p:txBody>
      </p:sp>
      <p:sp>
        <p:nvSpPr>
          <p:cNvPr id="11" name="内容占位符 2"/>
          <p:cNvSpPr txBox="1">
            <a:spLocks/>
          </p:cNvSpPr>
          <p:nvPr/>
        </p:nvSpPr>
        <p:spPr bwMode="auto">
          <a:xfrm>
            <a:off x="683568" y="3501008"/>
            <a:ext cx="8229600" cy="467845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SzPct val="70000"/>
              <a:buFont typeface="Arial" charset="0"/>
              <a:buNone/>
            </a:pPr>
            <a:r>
              <a:rPr lang="zh-CN" altLang="en-US" sz="1300" dirty="0">
                <a:latin typeface="Consolas" panose="020B0609020204030204" charset="0"/>
              </a:rPr>
              <a:t>&gt;&gt;&gt; m = re.match(r"(?P&lt;first_name&gt;\w+) (?P&lt;last_name&gt;\w+)", "Malcolm Reynolds")</a:t>
            </a:r>
          </a:p>
          <a:p>
            <a:pPr marL="0" indent="0">
              <a:buSzPct val="70000"/>
              <a:buFont typeface="Arial" charset="0"/>
              <a:buNone/>
            </a:pPr>
            <a:r>
              <a:rPr lang="zh-CN" altLang="en-US" sz="1300" dirty="0">
                <a:latin typeface="Consolas" panose="020B0609020204030204" charset="0"/>
              </a:rPr>
              <a:t>&gt;&gt;&gt; m.groupdict()                #以字典形式返回匹配的结果</a:t>
            </a:r>
          </a:p>
          <a:p>
            <a:pPr marL="0" indent="0">
              <a:buSzPct val="70000"/>
              <a:buFont typeface="Arial" charset="0"/>
              <a:buNone/>
            </a:pPr>
            <a:r>
              <a:rPr lang="zh-CN" altLang="en-US" sz="1300" dirty="0">
                <a:solidFill>
                  <a:srgbClr val="0000FF"/>
                </a:solidFill>
                <a:latin typeface="Consolas" panose="020B0609020204030204" charset="0"/>
              </a:rPr>
              <a:t>{'first_name': 'Malcolm', 'last_name': 'Reynolds'}</a:t>
            </a:r>
          </a:p>
          <a:p>
            <a:pPr marL="0" indent="0">
              <a:buSzPct val="70000"/>
              <a:buFont typeface="Arial" charset="0"/>
              <a:buNone/>
            </a:pPr>
            <a:r>
              <a:rPr lang="zh-CN" altLang="en-US" sz="1300" dirty="0">
                <a:latin typeface="Consolas" panose="020B0609020204030204" charset="0"/>
              </a:rPr>
              <a:t>&gt;&gt;&gt; exampleString = '''</a:t>
            </a:r>
            <a:r>
              <a:rPr lang="zh-CN" altLang="en-US" sz="1300" dirty="0">
                <a:solidFill>
                  <a:srgbClr val="00B050"/>
                </a:solidFill>
                <a:latin typeface="Consolas" panose="020B0609020204030204" charset="0"/>
              </a:rPr>
              <a:t>There should be one-- and preferably only one --obvious way to do it.</a:t>
            </a:r>
          </a:p>
          <a:p>
            <a:pPr marL="0" indent="0">
              <a:buSzPct val="70000"/>
              <a:buFont typeface="Arial" charset="0"/>
              <a:buNone/>
            </a:pPr>
            <a:r>
              <a:rPr lang="zh-CN" altLang="en-US" sz="1300" dirty="0">
                <a:solidFill>
                  <a:srgbClr val="00B050"/>
                </a:solidFill>
                <a:latin typeface="Consolas" panose="020B0609020204030204" charset="0"/>
              </a:rPr>
              <a:t>Although that way may not be obvious at first unless you're Dutch.</a:t>
            </a:r>
          </a:p>
          <a:p>
            <a:pPr marL="0" indent="0">
              <a:buSzPct val="70000"/>
              <a:buFont typeface="Arial" charset="0"/>
              <a:buNone/>
            </a:pPr>
            <a:r>
              <a:rPr lang="zh-CN" altLang="en-US" sz="1300" dirty="0">
                <a:solidFill>
                  <a:srgbClr val="00B050"/>
                </a:solidFill>
                <a:latin typeface="Consolas" panose="020B0609020204030204" charset="0"/>
              </a:rPr>
              <a:t>Now is better than </a:t>
            </a:r>
            <a:r>
              <a:rPr lang="zh-CN" altLang="en-US" sz="1300" dirty="0">
                <a:solidFill>
                  <a:srgbClr val="FF0000"/>
                </a:solidFill>
                <a:latin typeface="Consolas" panose="020B0609020204030204" charset="0"/>
              </a:rPr>
              <a:t>never</a:t>
            </a:r>
            <a:r>
              <a:rPr lang="zh-CN" altLang="en-US" sz="1300" dirty="0">
                <a:solidFill>
                  <a:srgbClr val="00B050"/>
                </a:solidFill>
                <a:latin typeface="Consolas" panose="020B0609020204030204" charset="0"/>
              </a:rPr>
              <a:t>.</a:t>
            </a:r>
          </a:p>
          <a:p>
            <a:pPr marL="0" indent="0">
              <a:buSzPct val="70000"/>
              <a:buFont typeface="Arial" charset="0"/>
              <a:buNone/>
            </a:pPr>
            <a:r>
              <a:rPr lang="zh-CN" altLang="en-US" sz="1300" dirty="0">
                <a:solidFill>
                  <a:srgbClr val="00B050"/>
                </a:solidFill>
                <a:latin typeface="Consolas" panose="020B0609020204030204" charset="0"/>
              </a:rPr>
              <a:t>Although </a:t>
            </a:r>
            <a:r>
              <a:rPr lang="zh-CN" altLang="en-US" sz="1300" dirty="0">
                <a:solidFill>
                  <a:srgbClr val="0000FF"/>
                </a:solidFill>
                <a:latin typeface="Consolas" panose="020B0609020204030204" charset="0"/>
              </a:rPr>
              <a:t>never</a:t>
            </a:r>
            <a:r>
              <a:rPr lang="zh-CN" altLang="en-US" sz="1300" dirty="0">
                <a:solidFill>
                  <a:srgbClr val="00B050"/>
                </a:solidFill>
                <a:latin typeface="Consolas" panose="020B0609020204030204" charset="0"/>
              </a:rPr>
              <a:t> is often better than right now.</a:t>
            </a:r>
            <a:r>
              <a:rPr lang="zh-CN" altLang="en-US" sz="1300" dirty="0">
                <a:latin typeface="Consolas" panose="020B0609020204030204" charset="0"/>
              </a:rPr>
              <a:t>'''</a:t>
            </a:r>
          </a:p>
          <a:p>
            <a:pPr marL="0" indent="0">
              <a:buSzPct val="70000"/>
              <a:buNone/>
            </a:pPr>
            <a:r>
              <a:rPr lang="zh-CN" altLang="en-US" sz="1300" dirty="0">
                <a:latin typeface="Consolas" panose="020B0609020204030204" charset="0"/>
              </a:rPr>
              <a:t>&gt;&gt;&gt; pattern = re.compile(r</a:t>
            </a:r>
            <a:r>
              <a:rPr lang="en-US" altLang="zh-CN" sz="1300" dirty="0">
                <a:latin typeface="Consolas" panose="020B0609020204030204" charset="0"/>
              </a:rPr>
              <a:t>’</a:t>
            </a:r>
            <a:r>
              <a:rPr lang="zh-CN" altLang="en-US" sz="1300" dirty="0">
                <a:latin typeface="Consolas" panose="020B0609020204030204" charset="0"/>
              </a:rPr>
              <a:t>(?&lt;=\w\s)never(?=\s\w)</a:t>
            </a:r>
            <a:r>
              <a:rPr lang="en-US" altLang="zh-CN" sz="1300" dirty="0">
                <a:latin typeface="Consolas" panose="020B0609020204030204" charset="0"/>
              </a:rPr>
              <a:t>’</a:t>
            </a:r>
            <a:r>
              <a:rPr lang="zh-CN" altLang="en-US" sz="1300" dirty="0">
                <a:latin typeface="Consolas" panose="020B0609020204030204" charset="0"/>
              </a:rPr>
              <a:t>) </a:t>
            </a:r>
            <a:r>
              <a:rPr lang="zh-CN" altLang="en-US" sz="1300" dirty="0">
                <a:solidFill>
                  <a:srgbClr val="0000FF"/>
                </a:solidFill>
                <a:latin typeface="Consolas" panose="020B0609020204030204" charset="0"/>
              </a:rPr>
              <a:t>#查找不在句子开头和结尾的never</a:t>
            </a:r>
          </a:p>
          <a:p>
            <a:pPr marL="0" indent="0">
              <a:buSzPct val="70000"/>
              <a:buFont typeface="Arial" charset="0"/>
              <a:buNone/>
            </a:pPr>
            <a:r>
              <a:rPr lang="zh-CN" altLang="en-US" sz="1300" dirty="0">
                <a:latin typeface="Consolas" panose="020B0609020204030204" charset="0"/>
              </a:rPr>
              <a:t>&gt;&gt;&gt; matchResult = pattern.search(exampleString)</a:t>
            </a:r>
          </a:p>
          <a:p>
            <a:pPr marL="0" indent="0">
              <a:buSzPct val="70000"/>
              <a:buFont typeface="Arial" charset="0"/>
              <a:buNone/>
            </a:pPr>
            <a:r>
              <a:rPr lang="zh-CN" altLang="en-US" sz="1300" dirty="0">
                <a:latin typeface="Consolas" panose="020B0609020204030204" charset="0"/>
              </a:rPr>
              <a:t>&gt;&gt;&gt; matchResult.span()</a:t>
            </a:r>
          </a:p>
          <a:p>
            <a:pPr marL="0" indent="0">
              <a:buSzPct val="70000"/>
              <a:buFont typeface="Arial" charset="0"/>
              <a:buNone/>
            </a:pPr>
            <a:r>
              <a:rPr lang="zh-CN" altLang="en-US" sz="1300" dirty="0">
                <a:solidFill>
                  <a:srgbClr val="0000FF"/>
                </a:solidFill>
                <a:latin typeface="Consolas" panose="020B0609020204030204" charset="0"/>
              </a:rPr>
              <a:t>(172, 177)</a:t>
            </a:r>
          </a:p>
        </p:txBody>
      </p:sp>
    </p:spTree>
    <p:extLst>
      <p:ext uri="{BB962C8B-B14F-4D97-AF65-F5344CB8AC3E}">
        <p14:creationId xmlns:p14="http://schemas.microsoft.com/office/powerpoint/2010/main" val="1018889227"/>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3362">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3362">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3362">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3362">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336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3362">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3362">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43362">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xEl>
                                              <p:pRg st="0" end="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1">
                                            <p:txEl>
                                              <p:pRg st="1" end="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1">
                                            <p:txEl>
                                              <p:pRg st="3" end="3"/>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1">
                                            <p:txEl>
                                              <p:pRg st="4" end="4"/>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1">
                                            <p:txEl>
                                              <p:pRg st="5" end="5"/>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1">
                                            <p:txEl>
                                              <p:pRg st="7" end="7"/>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1">
                                            <p:txEl>
                                              <p:pRg st="8" end="8"/>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1">
                                            <p:txEl>
                                              <p:pRg st="9" end="9"/>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内容占位符 2"/>
          <p:cNvSpPr>
            <a:spLocks noGrp="1"/>
          </p:cNvSpPr>
          <p:nvPr>
            <p:ph idx="1"/>
          </p:nvPr>
        </p:nvSpPr>
        <p:spPr>
          <a:xfrm>
            <a:off x="683568" y="1463705"/>
            <a:ext cx="8229600" cy="4678451"/>
          </a:xfrm>
        </p:spPr>
        <p:txBody>
          <a:bodyPr anchor="t"/>
          <a:lstStyle/>
          <a:p>
            <a:pPr marL="0" indent="0">
              <a:spcBef>
                <a:spcPct val="0"/>
              </a:spcBef>
              <a:buSzPct val="70000"/>
              <a:buNone/>
            </a:pPr>
            <a:r>
              <a:rPr lang="zh-CN" altLang="en-US" sz="1350" dirty="0">
                <a:latin typeface="Consolas" panose="020B0609020204030204" charset="0"/>
              </a:rPr>
              <a:t>&gt;&gt;&gt; pattern = re.compile(r'\b(?i)n\w+\b') </a:t>
            </a:r>
          </a:p>
          <a:p>
            <a:pPr marL="0" indent="0">
              <a:spcBef>
                <a:spcPct val="0"/>
              </a:spcBef>
              <a:buSzPct val="70000"/>
              <a:buNone/>
            </a:pPr>
            <a:r>
              <a:rPr lang="zh-CN" altLang="en-US" sz="1350" dirty="0">
                <a:latin typeface="Consolas" panose="020B0609020204030204" charset="0"/>
              </a:rPr>
              <a:t>&gt;&gt;&gt; index = 0</a:t>
            </a:r>
          </a:p>
          <a:p>
            <a:pPr marL="0" indent="0">
              <a:spcBef>
                <a:spcPct val="0"/>
              </a:spcBef>
              <a:buSzPct val="70000"/>
              <a:buNone/>
            </a:pPr>
            <a:r>
              <a:rPr lang="zh-CN" altLang="en-US" sz="1350" dirty="0">
                <a:latin typeface="Consolas" panose="020B0609020204030204" charset="0"/>
              </a:rPr>
              <a:t>&gt;&gt;&gt; while True:</a:t>
            </a:r>
          </a:p>
          <a:p>
            <a:pPr marL="0" indent="0">
              <a:spcBef>
                <a:spcPct val="0"/>
              </a:spcBef>
              <a:buSzPct val="70000"/>
              <a:buNone/>
            </a:pPr>
            <a:r>
              <a:rPr lang="zh-CN" altLang="en-US" sz="1350" dirty="0">
                <a:latin typeface="Consolas" panose="020B0609020204030204" charset="0"/>
              </a:rPr>
              <a:t>    matchResult = pattern.search(exampleString, index)</a:t>
            </a:r>
          </a:p>
          <a:p>
            <a:pPr marL="0" indent="0">
              <a:spcBef>
                <a:spcPct val="0"/>
              </a:spcBef>
              <a:buSzPct val="70000"/>
              <a:buNone/>
            </a:pPr>
            <a:r>
              <a:rPr lang="zh-CN" altLang="en-US" sz="1350" dirty="0">
                <a:latin typeface="Consolas" panose="020B0609020204030204" charset="0"/>
              </a:rPr>
              <a:t>    if not matchResult:</a:t>
            </a:r>
          </a:p>
          <a:p>
            <a:pPr marL="0" indent="0">
              <a:spcBef>
                <a:spcPct val="0"/>
              </a:spcBef>
              <a:buSzPct val="70000"/>
              <a:buNone/>
            </a:pPr>
            <a:r>
              <a:rPr lang="zh-CN" altLang="en-US" sz="1350" dirty="0">
                <a:latin typeface="Consolas" panose="020B0609020204030204" charset="0"/>
              </a:rPr>
              <a:t>        break</a:t>
            </a:r>
          </a:p>
          <a:p>
            <a:pPr marL="0" indent="0">
              <a:spcBef>
                <a:spcPct val="0"/>
              </a:spcBef>
              <a:buSzPct val="70000"/>
              <a:buNone/>
            </a:pPr>
            <a:r>
              <a:rPr lang="zh-CN" altLang="en-US" sz="1350" dirty="0">
                <a:latin typeface="Consolas" panose="020B0609020204030204" charset="0"/>
              </a:rPr>
              <a:t>    print(matchResult.group(0), ':', matchResult.span(0))</a:t>
            </a:r>
          </a:p>
          <a:p>
            <a:pPr marL="0" indent="0">
              <a:spcBef>
                <a:spcPct val="0"/>
              </a:spcBef>
              <a:buSzPct val="70000"/>
              <a:buNone/>
            </a:pPr>
            <a:r>
              <a:rPr lang="zh-CN" altLang="en-US" sz="1350" dirty="0">
                <a:latin typeface="Consolas" panose="020B0609020204030204" charset="0"/>
              </a:rPr>
              <a:t>    index = matchResult.end(0)</a:t>
            </a:r>
          </a:p>
          <a:p>
            <a:pPr marL="0" indent="0">
              <a:spcBef>
                <a:spcPct val="0"/>
              </a:spcBef>
              <a:buSzPct val="70000"/>
              <a:buNone/>
            </a:pPr>
            <a:endParaRPr lang="zh-CN" altLang="en-US" sz="1350" dirty="0">
              <a:latin typeface="Consolas" panose="020B0609020204030204" charset="0"/>
            </a:endParaRPr>
          </a:p>
          <a:p>
            <a:pPr marL="0" indent="0">
              <a:spcBef>
                <a:spcPct val="0"/>
              </a:spcBef>
              <a:buSzPct val="70000"/>
              <a:buNone/>
            </a:pPr>
            <a:r>
              <a:rPr lang="zh-CN" altLang="en-US" sz="1350" dirty="0">
                <a:solidFill>
                  <a:srgbClr val="0000FF"/>
                </a:solidFill>
                <a:latin typeface="Consolas" panose="020B0609020204030204" charset="0"/>
              </a:rPr>
              <a:t>not : (92, 95)</a:t>
            </a:r>
          </a:p>
          <a:p>
            <a:pPr marL="0" indent="0">
              <a:spcBef>
                <a:spcPct val="0"/>
              </a:spcBef>
              <a:buSzPct val="70000"/>
              <a:buNone/>
            </a:pPr>
            <a:r>
              <a:rPr lang="zh-CN" altLang="en-US" sz="1350" dirty="0">
                <a:solidFill>
                  <a:srgbClr val="0000FF"/>
                </a:solidFill>
                <a:latin typeface="Consolas" panose="020B0609020204030204" charset="0"/>
              </a:rPr>
              <a:t>Now : (137, 140)</a:t>
            </a:r>
          </a:p>
          <a:p>
            <a:pPr marL="0" indent="0">
              <a:spcBef>
                <a:spcPct val="0"/>
              </a:spcBef>
              <a:buSzPct val="70000"/>
              <a:buNone/>
            </a:pPr>
            <a:r>
              <a:rPr lang="zh-CN" altLang="en-US" sz="1350" dirty="0">
                <a:solidFill>
                  <a:srgbClr val="0000FF"/>
                </a:solidFill>
                <a:latin typeface="Consolas" panose="020B0609020204030204" charset="0"/>
              </a:rPr>
              <a:t>never : (156, 161)</a:t>
            </a:r>
          </a:p>
          <a:p>
            <a:pPr marL="0" indent="0">
              <a:spcBef>
                <a:spcPct val="0"/>
              </a:spcBef>
              <a:buSzPct val="70000"/>
              <a:buNone/>
            </a:pPr>
            <a:r>
              <a:rPr lang="zh-CN" altLang="en-US" sz="1350" dirty="0">
                <a:solidFill>
                  <a:srgbClr val="0000FF"/>
                </a:solidFill>
                <a:latin typeface="Consolas" panose="020B0609020204030204" charset="0"/>
              </a:rPr>
              <a:t>never : (172, 177)</a:t>
            </a:r>
          </a:p>
          <a:p>
            <a:pPr marL="0" indent="0">
              <a:spcBef>
                <a:spcPct val="0"/>
              </a:spcBef>
              <a:buSzPct val="70000"/>
              <a:buNone/>
            </a:pPr>
            <a:r>
              <a:rPr lang="zh-CN" altLang="en-US" sz="1350" dirty="0">
                <a:solidFill>
                  <a:srgbClr val="0000FF"/>
                </a:solidFill>
                <a:latin typeface="Consolas" panose="020B0609020204030204" charset="0"/>
              </a:rPr>
              <a:t>now : (205, 208)</a:t>
            </a:r>
          </a:p>
        </p:txBody>
      </p:sp>
      <p:sp>
        <p:nvSpPr>
          <p:cNvPr id="145411" name="Slide Number Placeholder 1"/>
          <p:cNvSpPr>
            <a:spLocks noGrp="1"/>
          </p:cNvSpPr>
          <p:nvPr>
            <p:ph type="sldNum" sz="quarter" idx="4294967295"/>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r"/>
            <a:fld id="{9A0DB2DC-4C9A-4742-B13C-FB6460FD3503}" type="slidenum">
              <a:rPr lang="zh-CN" altLang="en-US" sz="1050" dirty="0"/>
              <a:pPr algn="r"/>
              <a:t>84</a:t>
            </a:fld>
            <a:endParaRPr lang="zh-CN" altLang="en-US" sz="1050" dirty="0"/>
          </a:p>
        </p:txBody>
      </p:sp>
      <p:grpSp>
        <p:nvGrpSpPr>
          <p:cNvPr id="6" name="组合 109"/>
          <p:cNvGrpSpPr/>
          <p:nvPr/>
        </p:nvGrpSpPr>
        <p:grpSpPr>
          <a:xfrm>
            <a:off x="489223" y="78400"/>
            <a:ext cx="4514825" cy="686304"/>
            <a:chOff x="956926" y="4600871"/>
            <a:chExt cx="4514825" cy="686304"/>
          </a:xfrm>
        </p:grpSpPr>
        <p:sp>
          <p:nvSpPr>
            <p:cNvPr id="7" name="Freeform 5"/>
            <p:cNvSpPr>
              <a:spLocks/>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b="1" dirty="0">
                <a:ea typeface="微软雅黑" pitchFamily="34" charset="-122"/>
              </a:endParaRPr>
            </a:p>
          </p:txBody>
        </p:sp>
        <p:pic>
          <p:nvPicPr>
            <p:cNvPr id="8" name="图片 7" descr="u=714968970,2342735455&amp;fm=27&amp;gp=0.jpg"/>
            <p:cNvPicPr/>
            <p:nvPr/>
          </p:nvPicPr>
          <p:blipFill>
            <a:blip r:embed="rId3"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9" name="TextBox 6"/>
            <p:cNvSpPr txBox="1">
              <a:spLocks noChangeArrowheads="1"/>
            </p:cNvSpPr>
            <p:nvPr/>
          </p:nvSpPr>
          <p:spPr bwMode="auto">
            <a:xfrm>
              <a:off x="1151271" y="4640868"/>
              <a:ext cx="432048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4.3 </a:t>
              </a:r>
              <a:r>
                <a:rPr lang="zh-CN" altLang="en-US" sz="3600" b="1" dirty="0">
                  <a:latin typeface="Times New Roman" pitchFamily="18" charset="0"/>
                  <a:ea typeface="黑体" pitchFamily="49" charset="-122"/>
                </a:rPr>
                <a:t>正则表达式 </a:t>
              </a:r>
            </a:p>
          </p:txBody>
        </p:sp>
      </p:grpSp>
      <p:sp>
        <p:nvSpPr>
          <p:cNvPr id="10" name="文本框 9"/>
          <p:cNvSpPr txBox="1"/>
          <p:nvPr/>
        </p:nvSpPr>
        <p:spPr>
          <a:xfrm>
            <a:off x="323528" y="908720"/>
            <a:ext cx="5652628" cy="523220"/>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800" b="1" dirty="0">
                <a:latin typeface="Times New Roman" panose="02020603050405020304" pitchFamily="18" charset="0"/>
                <a:ea typeface="仿宋" panose="02010609060101010101" pitchFamily="49" charset="-122"/>
              </a:rPr>
              <a:t>4.3.4 </a:t>
            </a:r>
            <a:r>
              <a:rPr lang="zh-CN" altLang="en-US" sz="2800" b="1" dirty="0">
                <a:latin typeface="Times New Roman" panose="02020603050405020304" pitchFamily="18" charset="0"/>
                <a:ea typeface="仿宋" panose="02010609060101010101" pitchFamily="49" charset="-122"/>
              </a:rPr>
              <a:t> 子模式与</a:t>
            </a:r>
            <a:r>
              <a:rPr lang="en-US" altLang="zh-CN" sz="2800" b="1" dirty="0">
                <a:latin typeface="Times New Roman" panose="02020603050405020304" pitchFamily="18" charset="0"/>
                <a:ea typeface="仿宋" panose="02010609060101010101" pitchFamily="49" charset="-122"/>
              </a:rPr>
              <a:t>match</a:t>
            </a:r>
            <a:r>
              <a:rPr lang="zh-CN" altLang="en-US" sz="2800" b="1" dirty="0">
                <a:latin typeface="Times New Roman" panose="02020603050405020304" pitchFamily="18" charset="0"/>
                <a:ea typeface="仿宋" panose="02010609060101010101" pitchFamily="49" charset="-122"/>
              </a:rPr>
              <a:t>对象</a:t>
            </a:r>
            <a:endParaRPr lang="en-US" altLang="zh-CN" sz="2800" b="1" dirty="0">
              <a:ea typeface="仿宋" panose="02010609060101010101" pitchFamily="49" charset="-122"/>
            </a:endParaRPr>
          </a:p>
        </p:txBody>
      </p:sp>
      <p:sp>
        <p:nvSpPr>
          <p:cNvPr id="12" name="矩形 11"/>
          <p:cNvSpPr/>
          <p:nvPr/>
        </p:nvSpPr>
        <p:spPr>
          <a:xfrm>
            <a:off x="5856375" y="1504865"/>
            <a:ext cx="2459328" cy="338554"/>
          </a:xfrm>
          <a:prstGeom prst="rect">
            <a:avLst/>
          </a:prstGeom>
        </p:spPr>
        <p:txBody>
          <a:bodyPr wrap="none">
            <a:spAutoFit/>
          </a:bodyPr>
          <a:lstStyle/>
          <a:p>
            <a:r>
              <a:rPr lang="zh-CN" altLang="en-US" sz="1600" b="1" dirty="0">
                <a:solidFill>
                  <a:srgbClr val="FF0000"/>
                </a:solidFill>
                <a:latin typeface="仿宋" panose="02010609060101010101" pitchFamily="49" charset="-122"/>
                <a:ea typeface="仿宋" panose="02010609060101010101" pitchFamily="49" charset="-122"/>
              </a:rPr>
              <a:t>表示匹配时不区分大小写</a:t>
            </a:r>
          </a:p>
        </p:txBody>
      </p:sp>
      <p:grpSp>
        <p:nvGrpSpPr>
          <p:cNvPr id="15" name="组合 14"/>
          <p:cNvGrpSpPr/>
          <p:nvPr/>
        </p:nvGrpSpPr>
        <p:grpSpPr>
          <a:xfrm>
            <a:off x="3491880" y="1078614"/>
            <a:ext cx="4956071" cy="694202"/>
            <a:chOff x="3491880" y="1078614"/>
            <a:chExt cx="4956071" cy="694202"/>
          </a:xfrm>
        </p:grpSpPr>
        <p:grpSp>
          <p:nvGrpSpPr>
            <p:cNvPr id="11" name="组合 10"/>
            <p:cNvGrpSpPr/>
            <p:nvPr/>
          </p:nvGrpSpPr>
          <p:grpSpPr>
            <a:xfrm>
              <a:off x="3882039" y="1078614"/>
              <a:ext cx="4565912" cy="401097"/>
              <a:chOff x="3882039" y="1078614"/>
              <a:chExt cx="4565912" cy="401097"/>
            </a:xfrm>
          </p:grpSpPr>
          <p:sp>
            <p:nvSpPr>
              <p:cNvPr id="3" name="矩形 2"/>
              <p:cNvSpPr/>
              <p:nvPr/>
            </p:nvSpPr>
            <p:spPr>
              <a:xfrm>
                <a:off x="5724128" y="1078614"/>
                <a:ext cx="2723823" cy="369332"/>
              </a:xfrm>
              <a:prstGeom prst="rect">
                <a:avLst/>
              </a:prstGeom>
              <a:ln>
                <a:solidFill>
                  <a:srgbClr val="FF0000"/>
                </a:solidFill>
              </a:ln>
            </p:spPr>
            <p:txBody>
              <a:bodyPr wrap="none">
                <a:spAutoFit/>
              </a:bodyPr>
              <a:lstStyle/>
              <a:p>
                <a:r>
                  <a:rPr lang="zh-CN" altLang="en-US" b="1" dirty="0">
                    <a:solidFill>
                      <a:srgbClr val="333333"/>
                    </a:solidFill>
                    <a:latin typeface="仿宋" panose="02010609060101010101" pitchFamily="49" charset="-122"/>
                    <a:ea typeface="仿宋" panose="02010609060101010101" pitchFamily="49" charset="-122"/>
                  </a:rPr>
                  <a:t>正则表达式的模式修饰符</a:t>
                </a:r>
                <a:endParaRPr lang="zh-CN" altLang="en-US" b="1" dirty="0">
                  <a:latin typeface="仿宋" panose="02010609060101010101" pitchFamily="49" charset="-122"/>
                  <a:ea typeface="仿宋" panose="02010609060101010101" pitchFamily="49" charset="-122"/>
                </a:endParaRPr>
              </a:p>
            </p:txBody>
          </p:sp>
          <p:cxnSp>
            <p:nvCxnSpPr>
              <p:cNvPr id="5" name="直接箭头连接符 4"/>
              <p:cNvCxnSpPr/>
              <p:nvPr/>
            </p:nvCxnSpPr>
            <p:spPr>
              <a:xfrm flipH="1">
                <a:off x="3882039" y="1263157"/>
                <a:ext cx="1842089" cy="21655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13" name="矩形 12"/>
            <p:cNvSpPr/>
            <p:nvPr/>
          </p:nvSpPr>
          <p:spPr>
            <a:xfrm>
              <a:off x="3491880" y="1463705"/>
              <a:ext cx="360040" cy="30911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031500375"/>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5410">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5410">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5410">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5410">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5410">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5410">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additive="base">
                                        <p:cTn id="25" dur="500" fill="hold"/>
                                        <p:tgtEl>
                                          <p:spTgt spid="15"/>
                                        </p:tgtEl>
                                        <p:attrNameLst>
                                          <p:attrName>ppt_x</p:attrName>
                                        </p:attrNameLst>
                                      </p:cBhvr>
                                      <p:tavLst>
                                        <p:tav tm="0">
                                          <p:val>
                                            <p:strVal val="#ppt_x"/>
                                          </p:val>
                                        </p:tav>
                                        <p:tav tm="100000">
                                          <p:val>
                                            <p:strVal val="#ppt_x"/>
                                          </p:val>
                                        </p:tav>
                                      </p:tavLst>
                                    </p:anim>
                                    <p:anim calcmode="lin" valueType="num">
                                      <p:cBhvr additive="base">
                                        <p:cTn id="26" dur="500" fill="hold"/>
                                        <p:tgtEl>
                                          <p:spTgt spid="15"/>
                                        </p:tgtEl>
                                        <p:attrNameLst>
                                          <p:attrName>ppt_y</p:attrName>
                                        </p:attrNameLst>
                                      </p:cBhvr>
                                      <p:tavLst>
                                        <p:tav tm="0">
                                          <p:val>
                                            <p:strVal val="1+#ppt_h/2"/>
                                          </p:val>
                                        </p:tav>
                                        <p:tav tm="100000">
                                          <p:val>
                                            <p:strVal val="#ppt_y"/>
                                          </p:val>
                                        </p:tav>
                                      </p:tavLst>
                                    </p:anim>
                                  </p:childTnLst>
                                </p:cTn>
                              </p:par>
                              <p:par>
                                <p:cTn id="27" presetID="1" presetClass="entr" presetSubtype="0" fill="hold" nodeType="withEffect">
                                  <p:stCondLst>
                                    <p:cond delay="0"/>
                                  </p:stCondLst>
                                  <p:childTnLst>
                                    <p:set>
                                      <p:cBhvr>
                                        <p:cTn id="28" dur="1" fill="hold">
                                          <p:stCondLst>
                                            <p:cond delay="0"/>
                                          </p:stCondLst>
                                        </p:cTn>
                                        <p:tgtEl>
                                          <p:spTgt spid="145410">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45410">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5410">
                                            <p:txEl>
                                              <p:pRg st="9" end="9"/>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45410">
                                            <p:txEl>
                                              <p:pRg st="10" end="1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45410">
                                            <p:txEl>
                                              <p:pRg st="11" end="11"/>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45410">
                                            <p:txEl>
                                              <p:pRg st="12" end="12"/>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45410">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内容占位符 2"/>
          <p:cNvSpPr>
            <a:spLocks noGrp="1"/>
          </p:cNvSpPr>
          <p:nvPr>
            <p:ph idx="1"/>
          </p:nvPr>
        </p:nvSpPr>
        <p:spPr>
          <a:xfrm>
            <a:off x="683568" y="1803450"/>
            <a:ext cx="8229600" cy="4678451"/>
          </a:xfrm>
        </p:spPr>
        <p:txBody>
          <a:bodyPr anchor="t"/>
          <a:lstStyle/>
          <a:p>
            <a:pPr marL="0" indent="0">
              <a:spcBef>
                <a:spcPct val="0"/>
              </a:spcBef>
              <a:buSzPct val="70000"/>
              <a:buNone/>
            </a:pPr>
            <a:r>
              <a:rPr lang="zh-CN" altLang="en-US" sz="1600" dirty="0">
                <a:latin typeface="Consolas" panose="020B0609020204030204" charset="0"/>
              </a:rPr>
              <a:t>&gt;&gt;&gt; pattern = re.compile(r'(</a:t>
            </a:r>
            <a:r>
              <a:rPr lang="zh-CN" altLang="en-US" sz="1600" dirty="0">
                <a:solidFill>
                  <a:srgbClr val="FF0000"/>
                </a:solidFill>
                <a:latin typeface="Consolas" panose="020B0609020204030204" charset="0"/>
              </a:rPr>
              <a:t>?&lt;!not\s</a:t>
            </a:r>
            <a:r>
              <a:rPr lang="zh-CN" altLang="en-US" sz="1600" dirty="0">
                <a:latin typeface="Consolas" panose="020B0609020204030204" charset="0"/>
              </a:rPr>
              <a:t>)be\b')</a:t>
            </a:r>
          </a:p>
          <a:p>
            <a:pPr marL="0" indent="0">
              <a:spcBef>
                <a:spcPct val="0"/>
              </a:spcBef>
              <a:buSzPct val="70000"/>
              <a:buNone/>
            </a:pPr>
            <a:r>
              <a:rPr lang="zh-CN" altLang="en-US" sz="1600" dirty="0">
                <a:latin typeface="Consolas" panose="020B0609020204030204" charset="0"/>
              </a:rPr>
              <a:t>&gt;&gt;&gt; index = 0</a:t>
            </a:r>
          </a:p>
          <a:p>
            <a:pPr marL="0" indent="0">
              <a:spcBef>
                <a:spcPct val="0"/>
              </a:spcBef>
              <a:buSzPct val="70000"/>
              <a:buNone/>
            </a:pPr>
            <a:r>
              <a:rPr lang="zh-CN" altLang="en-US" sz="1600" dirty="0">
                <a:latin typeface="Consolas" panose="020B0609020204030204" charset="0"/>
              </a:rPr>
              <a:t>&gt;&gt;&gt; while True:</a:t>
            </a:r>
          </a:p>
          <a:p>
            <a:pPr marL="0" indent="0">
              <a:spcBef>
                <a:spcPct val="0"/>
              </a:spcBef>
              <a:buSzPct val="70000"/>
              <a:buNone/>
            </a:pPr>
            <a:r>
              <a:rPr lang="zh-CN" altLang="en-US" sz="1600" dirty="0">
                <a:latin typeface="Consolas" panose="020B0609020204030204" charset="0"/>
              </a:rPr>
              <a:t>    matchResult = pattern.search(exampleString, index)</a:t>
            </a:r>
          </a:p>
          <a:p>
            <a:pPr marL="0" indent="0">
              <a:spcBef>
                <a:spcPct val="0"/>
              </a:spcBef>
              <a:buSzPct val="70000"/>
              <a:buNone/>
            </a:pPr>
            <a:r>
              <a:rPr lang="zh-CN" altLang="en-US" sz="1600" dirty="0">
                <a:latin typeface="Consolas" panose="020B0609020204030204" charset="0"/>
              </a:rPr>
              <a:t>    if not matchResult:</a:t>
            </a:r>
          </a:p>
          <a:p>
            <a:pPr marL="0" indent="0">
              <a:spcBef>
                <a:spcPct val="0"/>
              </a:spcBef>
              <a:buSzPct val="70000"/>
              <a:buNone/>
            </a:pPr>
            <a:r>
              <a:rPr lang="zh-CN" altLang="en-US" sz="1600" dirty="0">
                <a:latin typeface="Consolas" panose="020B0609020204030204" charset="0"/>
              </a:rPr>
              <a:t>        break</a:t>
            </a:r>
          </a:p>
          <a:p>
            <a:pPr marL="0" indent="0">
              <a:spcBef>
                <a:spcPct val="0"/>
              </a:spcBef>
              <a:buSzPct val="70000"/>
              <a:buNone/>
            </a:pPr>
            <a:r>
              <a:rPr lang="zh-CN" altLang="en-US" sz="1600" dirty="0">
                <a:latin typeface="Consolas" panose="020B0609020204030204" charset="0"/>
              </a:rPr>
              <a:t>    print(matchResult.group(0), ':', matchResult.span(0))</a:t>
            </a:r>
          </a:p>
          <a:p>
            <a:pPr marL="0" indent="0">
              <a:spcBef>
                <a:spcPct val="0"/>
              </a:spcBef>
              <a:buSzPct val="70000"/>
              <a:buNone/>
            </a:pPr>
            <a:r>
              <a:rPr lang="zh-CN" altLang="en-US" sz="1600" dirty="0">
                <a:latin typeface="Consolas" panose="020B0609020204030204" charset="0"/>
              </a:rPr>
              <a:t>    index = matchResult.end(0)</a:t>
            </a:r>
          </a:p>
          <a:p>
            <a:pPr marL="0" indent="0">
              <a:spcBef>
                <a:spcPct val="0"/>
              </a:spcBef>
              <a:buSzPct val="70000"/>
              <a:buNone/>
            </a:pPr>
            <a:endParaRPr lang="zh-CN" altLang="en-US" sz="1600" dirty="0">
              <a:latin typeface="Consolas" panose="020B0609020204030204" charset="0"/>
            </a:endParaRPr>
          </a:p>
          <a:p>
            <a:pPr marL="0" indent="0">
              <a:spcBef>
                <a:spcPct val="0"/>
              </a:spcBef>
              <a:buSzPct val="70000"/>
              <a:buNone/>
            </a:pPr>
            <a:r>
              <a:rPr lang="zh-CN" altLang="en-US" sz="1600" dirty="0">
                <a:solidFill>
                  <a:srgbClr val="0000FF"/>
                </a:solidFill>
                <a:latin typeface="Consolas" panose="020B0609020204030204" charset="0"/>
              </a:rPr>
              <a:t>be : (13, 15)</a:t>
            </a:r>
          </a:p>
          <a:p>
            <a:pPr marL="0" indent="0">
              <a:spcBef>
                <a:spcPct val="0"/>
              </a:spcBef>
              <a:buSzPct val="70000"/>
              <a:buNone/>
            </a:pPr>
            <a:r>
              <a:rPr lang="zh-CN" altLang="en-US" sz="1600" dirty="0">
                <a:latin typeface="Consolas" panose="020B0609020204030204" charset="0"/>
              </a:rPr>
              <a:t>&gt;&gt;&gt; exampleString[13:20]</a:t>
            </a:r>
          </a:p>
          <a:p>
            <a:pPr marL="0" indent="0">
              <a:spcBef>
                <a:spcPct val="0"/>
              </a:spcBef>
              <a:buSzPct val="70000"/>
              <a:buNone/>
            </a:pPr>
            <a:r>
              <a:rPr lang="zh-CN" altLang="en-US" sz="1600" dirty="0">
                <a:solidFill>
                  <a:srgbClr val="0000FF"/>
                </a:solidFill>
                <a:latin typeface="Consolas" panose="020B0609020204030204" charset="0"/>
              </a:rPr>
              <a:t>'be one-'</a:t>
            </a:r>
          </a:p>
        </p:txBody>
      </p:sp>
      <p:sp>
        <p:nvSpPr>
          <p:cNvPr id="146435" name="Slide Number Placeholder 1"/>
          <p:cNvSpPr>
            <a:spLocks noGrp="1"/>
          </p:cNvSpPr>
          <p:nvPr>
            <p:ph type="sldNum" sz="quarter" idx="4294967295"/>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r"/>
            <a:fld id="{9A0DB2DC-4C9A-4742-B13C-FB6460FD3503}" type="slidenum">
              <a:rPr lang="zh-CN" altLang="en-US" sz="1050" dirty="0"/>
              <a:pPr algn="r"/>
              <a:t>85</a:t>
            </a:fld>
            <a:endParaRPr lang="zh-CN" altLang="en-US" sz="1050" dirty="0"/>
          </a:p>
        </p:txBody>
      </p:sp>
      <p:grpSp>
        <p:nvGrpSpPr>
          <p:cNvPr id="6" name="组合 109"/>
          <p:cNvGrpSpPr/>
          <p:nvPr/>
        </p:nvGrpSpPr>
        <p:grpSpPr>
          <a:xfrm>
            <a:off x="489223" y="78400"/>
            <a:ext cx="4514825" cy="686304"/>
            <a:chOff x="956926" y="4600871"/>
            <a:chExt cx="4514825" cy="686304"/>
          </a:xfrm>
        </p:grpSpPr>
        <p:sp>
          <p:nvSpPr>
            <p:cNvPr id="7" name="Freeform 5"/>
            <p:cNvSpPr>
              <a:spLocks/>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b="1" dirty="0">
                <a:ea typeface="微软雅黑" pitchFamily="34" charset="-122"/>
              </a:endParaRPr>
            </a:p>
          </p:txBody>
        </p:sp>
        <p:pic>
          <p:nvPicPr>
            <p:cNvPr id="8" name="图片 7" descr="u=714968970,2342735455&amp;fm=27&amp;gp=0.jpg"/>
            <p:cNvPicPr/>
            <p:nvPr/>
          </p:nvPicPr>
          <p:blipFill>
            <a:blip r:embed="rId2"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9" name="TextBox 6"/>
            <p:cNvSpPr txBox="1">
              <a:spLocks noChangeArrowheads="1"/>
            </p:cNvSpPr>
            <p:nvPr/>
          </p:nvSpPr>
          <p:spPr bwMode="auto">
            <a:xfrm>
              <a:off x="1151271" y="4640868"/>
              <a:ext cx="432048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4.3 </a:t>
              </a:r>
              <a:r>
                <a:rPr lang="zh-CN" altLang="en-US" sz="3600" b="1" dirty="0">
                  <a:latin typeface="Times New Roman" pitchFamily="18" charset="0"/>
                  <a:ea typeface="黑体" pitchFamily="49" charset="-122"/>
                </a:rPr>
                <a:t>正则表达式 </a:t>
              </a:r>
            </a:p>
          </p:txBody>
        </p:sp>
      </p:grpSp>
      <p:sp>
        <p:nvSpPr>
          <p:cNvPr id="10" name="文本框 9"/>
          <p:cNvSpPr txBox="1"/>
          <p:nvPr/>
        </p:nvSpPr>
        <p:spPr>
          <a:xfrm>
            <a:off x="323528" y="908720"/>
            <a:ext cx="5652628" cy="523220"/>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800" b="1" dirty="0">
                <a:latin typeface="Times New Roman" panose="02020603050405020304" pitchFamily="18" charset="0"/>
                <a:ea typeface="仿宋" panose="02010609060101010101" pitchFamily="49" charset="-122"/>
              </a:rPr>
              <a:t>4.3.4 </a:t>
            </a:r>
            <a:r>
              <a:rPr lang="zh-CN" altLang="en-US" sz="2800" b="1" dirty="0">
                <a:latin typeface="Times New Roman" panose="02020603050405020304" pitchFamily="18" charset="0"/>
                <a:ea typeface="仿宋" panose="02010609060101010101" pitchFamily="49" charset="-122"/>
              </a:rPr>
              <a:t> 子模式与</a:t>
            </a:r>
            <a:r>
              <a:rPr lang="en-US" altLang="zh-CN" sz="2800" b="1" dirty="0">
                <a:latin typeface="Times New Roman" panose="02020603050405020304" pitchFamily="18" charset="0"/>
                <a:ea typeface="仿宋" panose="02010609060101010101" pitchFamily="49" charset="-122"/>
              </a:rPr>
              <a:t>match</a:t>
            </a:r>
            <a:r>
              <a:rPr lang="zh-CN" altLang="en-US" sz="2800" b="1" dirty="0">
                <a:latin typeface="Times New Roman" panose="02020603050405020304" pitchFamily="18" charset="0"/>
                <a:ea typeface="仿宋" panose="02010609060101010101" pitchFamily="49" charset="-122"/>
              </a:rPr>
              <a:t>对象</a:t>
            </a:r>
            <a:endParaRPr lang="en-US" altLang="zh-CN" sz="2800" b="1" dirty="0">
              <a:ea typeface="仿宋" panose="02010609060101010101" pitchFamily="49" charset="-122"/>
            </a:endParaRPr>
          </a:p>
        </p:txBody>
      </p:sp>
      <p:sp>
        <p:nvSpPr>
          <p:cNvPr id="3" name="矩形 2"/>
          <p:cNvSpPr/>
          <p:nvPr/>
        </p:nvSpPr>
        <p:spPr>
          <a:xfrm>
            <a:off x="5203154" y="1391290"/>
            <a:ext cx="3483646" cy="369332"/>
          </a:xfrm>
          <a:prstGeom prst="rect">
            <a:avLst/>
          </a:prstGeom>
        </p:spPr>
        <p:txBody>
          <a:bodyPr wrap="none">
            <a:spAutoFit/>
          </a:bodyPr>
          <a:lstStyle/>
          <a:p>
            <a:pPr>
              <a:buSzPct val="70000"/>
            </a:pPr>
            <a:r>
              <a:rPr lang="zh-CN" altLang="en-US" dirty="0">
                <a:solidFill>
                  <a:srgbClr val="0000FF"/>
                </a:solidFill>
                <a:latin typeface="Consolas" panose="020B0609020204030204" charset="0"/>
              </a:rPr>
              <a:t>#查找前面没有单词not的单词be</a:t>
            </a:r>
          </a:p>
        </p:txBody>
      </p:sp>
    </p:spTree>
    <p:extLst>
      <p:ext uri="{BB962C8B-B14F-4D97-AF65-F5344CB8AC3E}">
        <p14:creationId xmlns:p14="http://schemas.microsoft.com/office/powerpoint/2010/main" val="1435254910"/>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6434">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6434">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6434">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6434">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6434">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6434">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6434">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6434">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gtEl>
                                        <p:attrNameLst>
                                          <p:attrName>style.visibility</p:attrName>
                                        </p:attrNameLst>
                                      </p:cBhvr>
                                      <p:to>
                                        <p:strVal val="visible"/>
                                      </p:to>
                                    </p:set>
                                    <p:anim calcmode="lin" valueType="num">
                                      <p:cBhvr additive="base">
                                        <p:cTn id="29" dur="500" fill="hold"/>
                                        <p:tgtEl>
                                          <p:spTgt spid="3"/>
                                        </p:tgtEl>
                                        <p:attrNameLst>
                                          <p:attrName>ppt_x</p:attrName>
                                        </p:attrNameLst>
                                      </p:cBhvr>
                                      <p:tavLst>
                                        <p:tav tm="0">
                                          <p:val>
                                            <p:strVal val="#ppt_x"/>
                                          </p:val>
                                        </p:tav>
                                        <p:tav tm="100000">
                                          <p:val>
                                            <p:strVal val="#ppt_x"/>
                                          </p:val>
                                        </p:tav>
                                      </p:tavLst>
                                    </p:anim>
                                    <p:anim calcmode="lin" valueType="num">
                                      <p:cBhvr additive="base">
                                        <p:cTn id="3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6434">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46434">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4643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34" grpId="0" build="p"/>
      <p:bldP spid="10" grpId="0"/>
      <p:bldP spid="3"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内容占位符 2"/>
          <p:cNvSpPr>
            <a:spLocks noGrp="1"/>
          </p:cNvSpPr>
          <p:nvPr>
            <p:ph idx="1"/>
          </p:nvPr>
        </p:nvSpPr>
        <p:spPr>
          <a:xfrm>
            <a:off x="755576" y="1575956"/>
            <a:ext cx="7360920" cy="3395345"/>
          </a:xfrm>
        </p:spPr>
        <p:txBody>
          <a:bodyPr anchor="t"/>
          <a:lstStyle/>
          <a:p>
            <a:pPr marL="0" indent="0">
              <a:buSzPct val="70000"/>
              <a:buNone/>
            </a:pPr>
            <a:r>
              <a:rPr lang="zh-CN" altLang="en-US" sz="1600" dirty="0">
                <a:latin typeface="Consolas" panose="020B0609020204030204" charset="0"/>
              </a:rPr>
              <a:t>&gt;&gt;&gt; pattern = re.compile(r'(\b\w*</a:t>
            </a:r>
            <a:r>
              <a:rPr lang="zh-CN" altLang="en-US" sz="1600" dirty="0">
                <a:solidFill>
                  <a:srgbClr val="FF0000"/>
                </a:solidFill>
                <a:latin typeface="Consolas" panose="020B0609020204030204" charset="0"/>
              </a:rPr>
              <a:t>(?P&lt;f&gt;\w+)(?P=f)</a:t>
            </a:r>
            <a:r>
              <a:rPr lang="zh-CN" altLang="en-US" sz="1600" dirty="0">
                <a:latin typeface="Consolas" panose="020B0609020204030204" charset="0"/>
              </a:rPr>
              <a:t>\w*\b)')</a:t>
            </a:r>
          </a:p>
          <a:p>
            <a:pPr marL="0" indent="0">
              <a:buSzPct val="70000"/>
              <a:buNone/>
            </a:pPr>
            <a:r>
              <a:rPr lang="zh-CN" altLang="en-US" sz="1600" dirty="0">
                <a:latin typeface="Consolas" panose="020B0609020204030204" charset="0"/>
              </a:rPr>
              <a:t>&gt;&gt;&gt; index = 0</a:t>
            </a:r>
          </a:p>
          <a:p>
            <a:pPr marL="0" indent="0">
              <a:buSzPct val="70000"/>
              <a:buNone/>
            </a:pPr>
            <a:r>
              <a:rPr lang="zh-CN" altLang="en-US" sz="1600" dirty="0">
                <a:latin typeface="Consolas" panose="020B0609020204030204" charset="0"/>
              </a:rPr>
              <a:t>&gt;&gt;&gt; while True:</a:t>
            </a:r>
          </a:p>
          <a:p>
            <a:pPr marL="0" indent="0">
              <a:buSzPct val="70000"/>
              <a:buNone/>
            </a:pPr>
            <a:r>
              <a:rPr lang="zh-CN" altLang="en-US" sz="1600" dirty="0">
                <a:latin typeface="Consolas" panose="020B0609020204030204" charset="0"/>
              </a:rPr>
              <a:t>    matchResult = pattern.search(exampleString, index)</a:t>
            </a:r>
          </a:p>
          <a:p>
            <a:pPr marL="0" indent="0">
              <a:buSzPct val="70000"/>
              <a:buNone/>
            </a:pPr>
            <a:r>
              <a:rPr lang="zh-CN" altLang="en-US" sz="1600" dirty="0">
                <a:latin typeface="Consolas" panose="020B0609020204030204" charset="0"/>
              </a:rPr>
              <a:t>    if not matchResult:</a:t>
            </a:r>
          </a:p>
          <a:p>
            <a:pPr marL="0" indent="0">
              <a:buSzPct val="70000"/>
              <a:buNone/>
            </a:pPr>
            <a:r>
              <a:rPr lang="zh-CN" altLang="en-US" sz="1600" dirty="0">
                <a:latin typeface="Consolas" panose="020B0609020204030204" charset="0"/>
              </a:rPr>
              <a:t>        break</a:t>
            </a:r>
          </a:p>
          <a:p>
            <a:pPr marL="0" indent="0">
              <a:buSzPct val="70000"/>
              <a:buNone/>
            </a:pPr>
            <a:r>
              <a:rPr lang="zh-CN" altLang="en-US" sz="1600" dirty="0">
                <a:latin typeface="Consolas" panose="020B0609020204030204" charset="0"/>
              </a:rPr>
              <a:t>    print(matchResult.group(0), ':', matchResult.group(2))</a:t>
            </a:r>
          </a:p>
          <a:p>
            <a:pPr marL="0" indent="0">
              <a:buSzPct val="70000"/>
              <a:buNone/>
            </a:pPr>
            <a:r>
              <a:rPr lang="zh-CN" altLang="en-US" sz="1600" dirty="0">
                <a:latin typeface="Consolas" panose="020B0609020204030204" charset="0"/>
              </a:rPr>
              <a:t>    index = matchResult.end(0) + 1</a:t>
            </a:r>
          </a:p>
          <a:p>
            <a:pPr marL="0" indent="0">
              <a:buSzPct val="70000"/>
              <a:buNone/>
            </a:pPr>
            <a:r>
              <a:rPr lang="zh-CN" altLang="en-US" sz="1600" dirty="0">
                <a:solidFill>
                  <a:srgbClr val="0000FF"/>
                </a:solidFill>
                <a:latin typeface="Consolas" panose="020B0609020204030204" charset="0"/>
              </a:rPr>
              <a:t>unless : s</a:t>
            </a:r>
          </a:p>
          <a:p>
            <a:pPr marL="0" indent="0">
              <a:buSzPct val="70000"/>
              <a:buNone/>
            </a:pPr>
            <a:r>
              <a:rPr lang="zh-CN" altLang="en-US" sz="1600" dirty="0">
                <a:solidFill>
                  <a:srgbClr val="0000FF"/>
                </a:solidFill>
                <a:latin typeface="Consolas" panose="020B0609020204030204" charset="0"/>
              </a:rPr>
              <a:t>better : t</a:t>
            </a:r>
          </a:p>
          <a:p>
            <a:pPr marL="0" indent="0">
              <a:buSzPct val="70000"/>
              <a:buNone/>
            </a:pPr>
            <a:r>
              <a:rPr lang="zh-CN" altLang="en-US" sz="1600" dirty="0">
                <a:solidFill>
                  <a:srgbClr val="0000FF"/>
                </a:solidFill>
                <a:latin typeface="Consolas" panose="020B0609020204030204" charset="0"/>
              </a:rPr>
              <a:t>better : t</a:t>
            </a:r>
          </a:p>
          <a:p>
            <a:pPr marL="0" indent="0">
              <a:buSzPct val="70000"/>
              <a:buNone/>
            </a:pPr>
            <a:r>
              <a:rPr lang="zh-CN" altLang="en-US" sz="1600" dirty="0">
                <a:latin typeface="Consolas" panose="020B0609020204030204" charset="0"/>
              </a:rPr>
              <a:t>&gt;&gt;&gt; s </a:t>
            </a:r>
            <a:r>
              <a:rPr lang="en-US" altLang="zh-CN" sz="1600" dirty="0">
                <a:latin typeface="Consolas" panose="020B0609020204030204" charset="0"/>
              </a:rPr>
              <a:t>= </a:t>
            </a:r>
            <a:r>
              <a:rPr lang="zh-CN" altLang="en-US" sz="1600" dirty="0">
                <a:latin typeface="Consolas" panose="020B0609020204030204" charset="0"/>
              </a:rPr>
              <a:t>'aabc abcd abbcd abccd abcdd'</a:t>
            </a:r>
          </a:p>
          <a:p>
            <a:pPr marL="0" indent="0">
              <a:buSzPct val="70000"/>
              <a:buNone/>
            </a:pPr>
            <a:r>
              <a:rPr lang="zh-CN" altLang="en-US" sz="1600" dirty="0">
                <a:latin typeface="Consolas" panose="020B0609020204030204" charset="0"/>
              </a:rPr>
              <a:t>&gt;&gt;&gt; p</a:t>
            </a:r>
            <a:r>
              <a:rPr lang="en-US" altLang="zh-CN" sz="1600" dirty="0" err="1">
                <a:latin typeface="Consolas" panose="020B0609020204030204" charset="0"/>
              </a:rPr>
              <a:t>attern</a:t>
            </a:r>
            <a:r>
              <a:rPr lang="zh-CN" altLang="en-US" sz="1600" dirty="0">
                <a:latin typeface="Consolas" panose="020B0609020204030204" charset="0"/>
              </a:rPr>
              <a:t>.findall(s)</a:t>
            </a:r>
          </a:p>
          <a:p>
            <a:pPr marL="0" indent="0">
              <a:buSzPct val="70000"/>
              <a:buNone/>
            </a:pPr>
            <a:r>
              <a:rPr lang="zh-CN" altLang="en-US" sz="1600" dirty="0">
                <a:solidFill>
                  <a:srgbClr val="0000FF"/>
                </a:solidFill>
                <a:latin typeface="Consolas" panose="020B0609020204030204" charset="0"/>
              </a:rPr>
              <a:t>[('aabc', 'a'), ('abbcd', 'b'), ('abccd', 'c'), ('abcdd', 'd')]</a:t>
            </a:r>
          </a:p>
        </p:txBody>
      </p:sp>
      <p:sp>
        <p:nvSpPr>
          <p:cNvPr id="147459" name="Slide Number Placeholder 1"/>
          <p:cNvSpPr>
            <a:spLocks noGrp="1"/>
          </p:cNvSpPr>
          <p:nvPr>
            <p:ph type="sldNum" sz="quarter" idx="4294967295"/>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r"/>
            <a:fld id="{9A0DB2DC-4C9A-4742-B13C-FB6460FD3503}" type="slidenum">
              <a:rPr lang="zh-CN" altLang="en-US" sz="1050" dirty="0"/>
              <a:pPr algn="r"/>
              <a:t>86</a:t>
            </a:fld>
            <a:endParaRPr lang="zh-CN" altLang="en-US" sz="1050" dirty="0"/>
          </a:p>
        </p:txBody>
      </p:sp>
      <p:grpSp>
        <p:nvGrpSpPr>
          <p:cNvPr id="6" name="组合 109"/>
          <p:cNvGrpSpPr/>
          <p:nvPr/>
        </p:nvGrpSpPr>
        <p:grpSpPr>
          <a:xfrm>
            <a:off x="489223" y="78400"/>
            <a:ext cx="4514825" cy="686304"/>
            <a:chOff x="956926" y="4600871"/>
            <a:chExt cx="4514825" cy="686304"/>
          </a:xfrm>
        </p:grpSpPr>
        <p:sp>
          <p:nvSpPr>
            <p:cNvPr id="7" name="Freeform 5"/>
            <p:cNvSpPr>
              <a:spLocks/>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b="1" dirty="0">
                <a:ea typeface="微软雅黑" pitchFamily="34" charset="-122"/>
              </a:endParaRPr>
            </a:p>
          </p:txBody>
        </p:sp>
        <p:pic>
          <p:nvPicPr>
            <p:cNvPr id="8" name="图片 7" descr="u=714968970,2342735455&amp;fm=27&amp;gp=0.jpg"/>
            <p:cNvPicPr/>
            <p:nvPr/>
          </p:nvPicPr>
          <p:blipFill>
            <a:blip r:embed="rId2"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9" name="TextBox 6"/>
            <p:cNvSpPr txBox="1">
              <a:spLocks noChangeArrowheads="1"/>
            </p:cNvSpPr>
            <p:nvPr/>
          </p:nvSpPr>
          <p:spPr bwMode="auto">
            <a:xfrm>
              <a:off x="1151271" y="4640868"/>
              <a:ext cx="432048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4.3 </a:t>
              </a:r>
              <a:r>
                <a:rPr lang="zh-CN" altLang="en-US" sz="3600" b="1" dirty="0">
                  <a:latin typeface="Times New Roman" pitchFamily="18" charset="0"/>
                  <a:ea typeface="黑体" pitchFamily="49" charset="-122"/>
                </a:rPr>
                <a:t>正则表达式 </a:t>
              </a:r>
            </a:p>
          </p:txBody>
        </p:sp>
      </p:grpSp>
      <p:sp>
        <p:nvSpPr>
          <p:cNvPr id="10" name="文本框 9"/>
          <p:cNvSpPr txBox="1"/>
          <p:nvPr/>
        </p:nvSpPr>
        <p:spPr>
          <a:xfrm>
            <a:off x="323528" y="908720"/>
            <a:ext cx="5652628" cy="523220"/>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800" b="1" dirty="0">
                <a:latin typeface="Times New Roman" panose="02020603050405020304" pitchFamily="18" charset="0"/>
                <a:ea typeface="仿宋" panose="02010609060101010101" pitchFamily="49" charset="-122"/>
              </a:rPr>
              <a:t>4.3.4 </a:t>
            </a:r>
            <a:r>
              <a:rPr lang="zh-CN" altLang="en-US" sz="2800" b="1" dirty="0">
                <a:latin typeface="Times New Roman" panose="02020603050405020304" pitchFamily="18" charset="0"/>
                <a:ea typeface="仿宋" panose="02010609060101010101" pitchFamily="49" charset="-122"/>
              </a:rPr>
              <a:t> 子模式与</a:t>
            </a:r>
            <a:r>
              <a:rPr lang="en-US" altLang="zh-CN" sz="2800" b="1" dirty="0">
                <a:latin typeface="Times New Roman" panose="02020603050405020304" pitchFamily="18" charset="0"/>
                <a:ea typeface="仿宋" panose="02010609060101010101" pitchFamily="49" charset="-122"/>
              </a:rPr>
              <a:t>match</a:t>
            </a:r>
            <a:r>
              <a:rPr lang="zh-CN" altLang="en-US" sz="2800" b="1" dirty="0">
                <a:latin typeface="Times New Roman" panose="02020603050405020304" pitchFamily="18" charset="0"/>
                <a:ea typeface="仿宋" panose="02010609060101010101" pitchFamily="49" charset="-122"/>
              </a:rPr>
              <a:t>对象</a:t>
            </a:r>
            <a:endParaRPr lang="en-US" altLang="zh-CN" sz="2800" b="1" dirty="0">
              <a:ea typeface="仿宋" panose="02010609060101010101" pitchFamily="49" charset="-122"/>
            </a:endParaRPr>
          </a:p>
        </p:txBody>
      </p:sp>
      <p:sp>
        <p:nvSpPr>
          <p:cNvPr id="3" name="矩形 2"/>
          <p:cNvSpPr/>
          <p:nvPr/>
        </p:nvSpPr>
        <p:spPr>
          <a:xfrm>
            <a:off x="6156176" y="1916832"/>
            <a:ext cx="2619628" cy="369332"/>
          </a:xfrm>
          <a:prstGeom prst="rect">
            <a:avLst/>
          </a:prstGeom>
        </p:spPr>
        <p:txBody>
          <a:bodyPr wrap="none">
            <a:spAutoFit/>
          </a:bodyPr>
          <a:lstStyle/>
          <a:p>
            <a:pPr marL="0" indent="0">
              <a:buSzPct val="70000"/>
              <a:buNone/>
            </a:pPr>
            <a:r>
              <a:rPr lang="zh-CN" altLang="en-US" dirty="0">
                <a:solidFill>
                  <a:srgbClr val="0000FF"/>
                </a:solidFill>
                <a:latin typeface="Consolas" panose="020B0609020204030204" charset="0"/>
              </a:rPr>
              <a:t>#有连续相同字母的单词</a:t>
            </a:r>
          </a:p>
        </p:txBody>
      </p:sp>
    </p:spTree>
    <p:extLst>
      <p:ext uri="{BB962C8B-B14F-4D97-AF65-F5344CB8AC3E}">
        <p14:creationId xmlns:p14="http://schemas.microsoft.com/office/powerpoint/2010/main" val="1439569829"/>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7458">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7458">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7458">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7458">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7458">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7458">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7458">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7458">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gtEl>
                                        <p:attrNameLst>
                                          <p:attrName>style.visibility</p:attrName>
                                        </p:attrNameLst>
                                      </p:cBhvr>
                                      <p:to>
                                        <p:strVal val="visible"/>
                                      </p:to>
                                    </p:set>
                                    <p:anim calcmode="lin" valueType="num">
                                      <p:cBhvr additive="base">
                                        <p:cTn id="29" dur="500" fill="hold"/>
                                        <p:tgtEl>
                                          <p:spTgt spid="3"/>
                                        </p:tgtEl>
                                        <p:attrNameLst>
                                          <p:attrName>ppt_x</p:attrName>
                                        </p:attrNameLst>
                                      </p:cBhvr>
                                      <p:tavLst>
                                        <p:tav tm="0">
                                          <p:val>
                                            <p:strVal val="#ppt_x"/>
                                          </p:val>
                                        </p:tav>
                                        <p:tav tm="100000">
                                          <p:val>
                                            <p:strVal val="#ppt_x"/>
                                          </p:val>
                                        </p:tav>
                                      </p:tavLst>
                                    </p:anim>
                                    <p:anim calcmode="lin" valueType="num">
                                      <p:cBhvr additive="base">
                                        <p:cTn id="3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7458">
                                            <p:txEl>
                                              <p:pRg st="8" end="8"/>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47458">
                                            <p:txEl>
                                              <p:pRg st="9" end="9"/>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47458">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47458">
                                            <p:txEl>
                                              <p:pRg st="11" end="11"/>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47458">
                                            <p:txEl>
                                              <p:pRg st="12" end="12"/>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47458">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3"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spcBef>
                <a:spcPts val="0"/>
              </a:spcBef>
              <a:buClr>
                <a:srgbClr val="FF0000"/>
              </a:buClr>
              <a:buFont typeface="Wingdings" panose="05000000000000000000" pitchFamily="2" charset="2"/>
              <a:buChar char="ü"/>
            </a:pPr>
            <a:r>
              <a:rPr lang="zh-CN" altLang="en-US" sz="2000" b="1" noProof="1">
                <a:latin typeface="Consolas" panose="020B0609020204030204" charset="0"/>
              </a:rPr>
              <a:t>例：使用正则表达式批量检查网页文件是否被嵌入iframe框架。</a:t>
            </a:r>
          </a:p>
        </p:txBody>
      </p:sp>
      <p:sp>
        <p:nvSpPr>
          <p:cNvPr id="150531" name="灯片编号占位符 3"/>
          <p:cNvSpPr>
            <a:spLocks noGrp="1"/>
          </p:cNvSpPr>
          <p:nvPr>
            <p:ph type="sldNum" sz="quarter" idx="4294967295"/>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r"/>
            <a:fld id="{9A0DB2DC-4C9A-4742-B13C-FB6460FD3503}" type="slidenum">
              <a:rPr lang="zh-CN" altLang="en-US" sz="1050" dirty="0"/>
              <a:pPr algn="r"/>
              <a:t>87</a:t>
            </a:fld>
            <a:endParaRPr lang="zh-CN" altLang="en-US" sz="1050" dirty="0"/>
          </a:p>
        </p:txBody>
      </p:sp>
      <p:sp>
        <p:nvSpPr>
          <p:cNvPr id="11" name="文本框 10"/>
          <p:cNvSpPr txBox="1"/>
          <p:nvPr/>
        </p:nvSpPr>
        <p:spPr>
          <a:xfrm>
            <a:off x="323528" y="908720"/>
            <a:ext cx="5652628" cy="523220"/>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zh-CN" altLang="en-US" sz="2800" b="1" dirty="0">
                <a:latin typeface="Times New Roman" panose="02020603050405020304" pitchFamily="18" charset="0"/>
                <a:ea typeface="仿宋" panose="02010609060101010101" pitchFamily="49" charset="-122"/>
              </a:rPr>
              <a:t>正则表达式的应用案例</a:t>
            </a:r>
            <a:endParaRPr lang="en-US" altLang="zh-CN" sz="2800" b="1" dirty="0">
              <a:ea typeface="仿宋" panose="02010609060101010101" pitchFamily="49" charset="-122"/>
            </a:endParaRPr>
          </a:p>
        </p:txBody>
      </p:sp>
      <p:grpSp>
        <p:nvGrpSpPr>
          <p:cNvPr id="13" name="组合 12"/>
          <p:cNvGrpSpPr/>
          <p:nvPr/>
        </p:nvGrpSpPr>
        <p:grpSpPr>
          <a:xfrm>
            <a:off x="495300" y="81495"/>
            <a:ext cx="6201650" cy="651944"/>
            <a:chOff x="541440" y="96425"/>
            <a:chExt cx="6201650" cy="651944"/>
          </a:xfrm>
        </p:grpSpPr>
        <p:sp>
          <p:nvSpPr>
            <p:cNvPr id="14" name="TextBox 6"/>
            <p:cNvSpPr txBox="1">
              <a:spLocks noChangeArrowheads="1"/>
            </p:cNvSpPr>
            <p:nvPr/>
          </p:nvSpPr>
          <p:spPr bwMode="auto">
            <a:xfrm>
              <a:off x="621813" y="102062"/>
              <a:ext cx="6121277"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4.4 </a:t>
              </a:r>
              <a:r>
                <a:rPr lang="zh-CN" altLang="en-US" sz="3600" b="1" dirty="0">
                  <a:latin typeface="Times New Roman" pitchFamily="18" charset="0"/>
                  <a:ea typeface="黑体" pitchFamily="49" charset="-122"/>
                </a:rPr>
                <a:t>正则表达式的应用</a:t>
              </a:r>
            </a:p>
          </p:txBody>
        </p:sp>
        <p:grpSp>
          <p:nvGrpSpPr>
            <p:cNvPr id="15" name="组合 14"/>
            <p:cNvGrpSpPr/>
            <p:nvPr/>
          </p:nvGrpSpPr>
          <p:grpSpPr>
            <a:xfrm>
              <a:off x="541440" y="96425"/>
              <a:ext cx="792093" cy="651756"/>
              <a:chOff x="541440" y="96425"/>
              <a:chExt cx="792093" cy="651756"/>
            </a:xfrm>
          </p:grpSpPr>
          <p:sp>
            <p:nvSpPr>
              <p:cNvPr id="16" name="Freeform 5"/>
              <p:cNvSpPr>
                <a:spLocks/>
              </p:cNvSpPr>
              <p:nvPr/>
            </p:nvSpPr>
            <p:spPr bwMode="auto">
              <a:xfrm>
                <a:off x="541440" y="96425"/>
                <a:ext cx="792093" cy="651756"/>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964396"/>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pic>
            <p:nvPicPr>
              <p:cNvPr id="17" name="图片 16"/>
              <p:cNvPicPr>
                <a:picLocks noChangeAspect="1"/>
              </p:cNvPicPr>
              <p:nvPr/>
            </p:nvPicPr>
            <p:blipFill>
              <a:blip r:embed="rId2"/>
              <a:stretch>
                <a:fillRect/>
              </a:stretch>
            </p:blipFill>
            <p:spPr>
              <a:xfrm>
                <a:off x="734178" y="272894"/>
                <a:ext cx="404824" cy="335225"/>
              </a:xfrm>
              <a:prstGeom prst="rect">
                <a:avLst/>
              </a:prstGeom>
            </p:spPr>
          </p:pic>
        </p:grpSp>
      </p:grpSp>
      <p:sp>
        <p:nvSpPr>
          <p:cNvPr id="5" name="矩形 4"/>
          <p:cNvSpPr/>
          <p:nvPr/>
        </p:nvSpPr>
        <p:spPr>
          <a:xfrm>
            <a:off x="1403648" y="1844824"/>
            <a:ext cx="7542584" cy="4647426"/>
          </a:xfrm>
          <a:prstGeom prst="rect">
            <a:avLst/>
          </a:prstGeom>
        </p:spPr>
        <p:txBody>
          <a:bodyPr wrap="square">
            <a:spAutoFit/>
          </a:bodyPr>
          <a:lstStyle/>
          <a:p>
            <a:pPr marL="0" indent="0">
              <a:spcBef>
                <a:spcPts val="0"/>
              </a:spcBef>
              <a:buNone/>
            </a:pPr>
            <a:r>
              <a:rPr lang="zh-CN" altLang="en-US" sz="1600" noProof="1">
                <a:solidFill>
                  <a:srgbClr val="0000FF"/>
                </a:solidFill>
                <a:latin typeface="Consolas" panose="020B0609020204030204" charset="0"/>
              </a:rPr>
              <a:t>import</a:t>
            </a:r>
            <a:r>
              <a:rPr lang="zh-CN" altLang="en-US" sz="1600" noProof="1">
                <a:latin typeface="Consolas" panose="020B0609020204030204" charset="0"/>
              </a:rPr>
              <a:t> os</a:t>
            </a:r>
          </a:p>
          <a:p>
            <a:pPr marL="0" indent="0">
              <a:spcBef>
                <a:spcPts val="0"/>
              </a:spcBef>
              <a:buNone/>
            </a:pPr>
            <a:r>
              <a:rPr lang="zh-CN" altLang="en-US" sz="1600" noProof="1">
                <a:solidFill>
                  <a:srgbClr val="0000FF"/>
                </a:solidFill>
                <a:latin typeface="Consolas" panose="020B0609020204030204" charset="0"/>
              </a:rPr>
              <a:t>import</a:t>
            </a:r>
            <a:r>
              <a:rPr lang="zh-CN" altLang="en-US" sz="1600" noProof="1">
                <a:latin typeface="Consolas" panose="020B0609020204030204" charset="0"/>
              </a:rPr>
              <a:t> re</a:t>
            </a:r>
          </a:p>
          <a:p>
            <a:pPr marL="0" indent="0">
              <a:spcBef>
                <a:spcPts val="0"/>
              </a:spcBef>
              <a:buNone/>
            </a:pPr>
            <a:endParaRPr lang="zh-CN" altLang="en-US" sz="1600" noProof="1">
              <a:latin typeface="Consolas" panose="020B0609020204030204" charset="0"/>
            </a:endParaRPr>
          </a:p>
          <a:p>
            <a:pPr marL="0" indent="0">
              <a:spcBef>
                <a:spcPts val="0"/>
              </a:spcBef>
              <a:buNone/>
            </a:pPr>
            <a:r>
              <a:rPr lang="zh-CN" altLang="en-US" sz="1600" noProof="1">
                <a:solidFill>
                  <a:srgbClr val="0000FF"/>
                </a:solidFill>
                <a:latin typeface="Consolas" panose="020B0609020204030204" charset="0"/>
              </a:rPr>
              <a:t>def</a:t>
            </a:r>
            <a:r>
              <a:rPr lang="zh-CN" altLang="en-US" sz="1600" noProof="1">
                <a:latin typeface="Consolas" panose="020B0609020204030204" charset="0"/>
              </a:rPr>
              <a:t> detectIframe(fn):</a:t>
            </a:r>
          </a:p>
          <a:p>
            <a:pPr marL="0" indent="0">
              <a:spcBef>
                <a:spcPts val="0"/>
              </a:spcBef>
              <a:buNone/>
            </a:pPr>
            <a:r>
              <a:rPr lang="zh-CN" altLang="en-US" sz="1600" noProof="1">
                <a:latin typeface="Consolas" panose="020B0609020204030204" charset="0"/>
              </a:rPr>
              <a:t>    #存放网页文件内容的列表</a:t>
            </a:r>
          </a:p>
          <a:p>
            <a:pPr marL="0" indent="0">
              <a:spcBef>
                <a:spcPts val="0"/>
              </a:spcBef>
              <a:buNone/>
            </a:pPr>
            <a:r>
              <a:rPr lang="zh-CN" altLang="en-US" sz="1600" noProof="1">
                <a:latin typeface="Consolas" panose="020B0609020204030204" charset="0"/>
              </a:rPr>
              <a:t>    content = []</a:t>
            </a:r>
          </a:p>
          <a:p>
            <a:pPr marL="0" indent="0">
              <a:spcBef>
                <a:spcPts val="0"/>
              </a:spcBef>
              <a:buNone/>
            </a:pPr>
            <a:r>
              <a:rPr lang="zh-CN" altLang="en-US" sz="1600" noProof="1">
                <a:latin typeface="Consolas" panose="020B0609020204030204" charset="0"/>
              </a:rPr>
              <a:t>    </a:t>
            </a:r>
            <a:r>
              <a:rPr lang="zh-CN" altLang="en-US" sz="1600" noProof="1">
                <a:solidFill>
                  <a:srgbClr val="0000FF"/>
                </a:solidFill>
                <a:latin typeface="Consolas" panose="020B0609020204030204" charset="0"/>
              </a:rPr>
              <a:t>with</a:t>
            </a:r>
            <a:r>
              <a:rPr lang="zh-CN" altLang="en-US" sz="1600" noProof="1">
                <a:latin typeface="Consolas" panose="020B0609020204030204" charset="0"/>
              </a:rPr>
              <a:t> </a:t>
            </a:r>
            <a:r>
              <a:rPr lang="zh-CN" altLang="en-US" sz="1600" noProof="1">
                <a:solidFill>
                  <a:srgbClr val="0000FF"/>
                </a:solidFill>
                <a:latin typeface="Consolas" panose="020B0609020204030204" charset="0"/>
              </a:rPr>
              <a:t>open</a:t>
            </a:r>
            <a:r>
              <a:rPr lang="zh-CN" altLang="en-US" sz="1600" noProof="1">
                <a:latin typeface="Consolas" panose="020B0609020204030204" charset="0"/>
              </a:rPr>
              <a:t>(fn, encoding='utf8') </a:t>
            </a:r>
            <a:r>
              <a:rPr lang="zh-CN" altLang="en-US" sz="1600" noProof="1">
                <a:solidFill>
                  <a:srgbClr val="0000FF"/>
                </a:solidFill>
                <a:latin typeface="Consolas" panose="020B0609020204030204" charset="0"/>
              </a:rPr>
              <a:t>as</a:t>
            </a:r>
            <a:r>
              <a:rPr lang="zh-CN" altLang="en-US" sz="1600" noProof="1">
                <a:latin typeface="Consolas" panose="020B0609020204030204" charset="0"/>
              </a:rPr>
              <a:t> fp:</a:t>
            </a:r>
          </a:p>
          <a:p>
            <a:pPr marL="0" indent="0">
              <a:spcBef>
                <a:spcPts val="0"/>
              </a:spcBef>
              <a:buNone/>
            </a:pPr>
            <a:r>
              <a:rPr lang="zh-CN" altLang="en-US" sz="1600" noProof="1">
                <a:latin typeface="Consolas" panose="020B0609020204030204" charset="0"/>
              </a:rPr>
              <a:t>        #读取文件所有行，删除两侧的空白字符，然后添加到列表中</a:t>
            </a:r>
          </a:p>
          <a:p>
            <a:pPr marL="0" indent="0">
              <a:spcBef>
                <a:spcPts val="0"/>
              </a:spcBef>
              <a:buNone/>
            </a:pPr>
            <a:r>
              <a:rPr lang="zh-CN" altLang="en-US" sz="1600" noProof="1">
                <a:latin typeface="Consolas" panose="020B0609020204030204" charset="0"/>
              </a:rPr>
              <a:t>        </a:t>
            </a:r>
            <a:r>
              <a:rPr lang="zh-CN" altLang="en-US" sz="1600" noProof="1">
                <a:solidFill>
                  <a:srgbClr val="0000FF"/>
                </a:solidFill>
                <a:latin typeface="Consolas" panose="020B0609020204030204" charset="0"/>
              </a:rPr>
              <a:t>for</a:t>
            </a:r>
            <a:r>
              <a:rPr lang="zh-CN" altLang="en-US" sz="1600" noProof="1">
                <a:latin typeface="Consolas" panose="020B0609020204030204" charset="0"/>
              </a:rPr>
              <a:t> line </a:t>
            </a:r>
            <a:r>
              <a:rPr lang="zh-CN" altLang="en-US" sz="1600" noProof="1">
                <a:solidFill>
                  <a:srgbClr val="0000FF"/>
                </a:solidFill>
                <a:latin typeface="Consolas" panose="020B0609020204030204" charset="0"/>
              </a:rPr>
              <a:t>in</a:t>
            </a:r>
            <a:r>
              <a:rPr lang="zh-CN" altLang="en-US" sz="1600" noProof="1">
                <a:latin typeface="Consolas" panose="020B0609020204030204" charset="0"/>
              </a:rPr>
              <a:t> fp:</a:t>
            </a:r>
          </a:p>
          <a:p>
            <a:pPr marL="0" indent="0">
              <a:spcBef>
                <a:spcPts val="0"/>
              </a:spcBef>
              <a:buNone/>
            </a:pPr>
            <a:r>
              <a:rPr lang="zh-CN" altLang="en-US" sz="1600" noProof="1">
                <a:latin typeface="Consolas" panose="020B0609020204030204" charset="0"/>
              </a:rPr>
              <a:t>            content.append(line.strip())</a:t>
            </a:r>
          </a:p>
          <a:p>
            <a:pPr marL="0" indent="0">
              <a:spcBef>
                <a:spcPts val="0"/>
              </a:spcBef>
              <a:buNone/>
            </a:pPr>
            <a:r>
              <a:rPr lang="zh-CN" altLang="en-US" sz="1600" noProof="1">
                <a:latin typeface="Consolas" panose="020B0609020204030204" charset="0"/>
              </a:rPr>
              <a:t>    #把所有内容连接成字符串</a:t>
            </a:r>
          </a:p>
          <a:p>
            <a:pPr marL="0" indent="0">
              <a:spcBef>
                <a:spcPts val="0"/>
              </a:spcBef>
              <a:buNone/>
            </a:pPr>
            <a:r>
              <a:rPr lang="zh-CN" altLang="en-US" sz="1600" noProof="1">
                <a:latin typeface="Consolas" panose="020B0609020204030204" charset="0"/>
              </a:rPr>
              <a:t>    content = ' '.join(content)</a:t>
            </a:r>
          </a:p>
          <a:p>
            <a:pPr marL="0" indent="0">
              <a:spcBef>
                <a:spcPts val="0"/>
              </a:spcBef>
              <a:buNone/>
            </a:pPr>
            <a:r>
              <a:rPr lang="zh-CN" altLang="en-US" sz="1600" noProof="1">
                <a:latin typeface="Consolas" panose="020B0609020204030204" charset="0"/>
              </a:rPr>
              <a:t>    #正则表达式</a:t>
            </a:r>
          </a:p>
          <a:p>
            <a:pPr marL="0" indent="0">
              <a:spcBef>
                <a:spcPts val="0"/>
              </a:spcBef>
              <a:buNone/>
            </a:pPr>
            <a:r>
              <a:rPr lang="zh-CN" altLang="en-US" sz="1600" noProof="1">
                <a:latin typeface="Consolas" panose="020B0609020204030204" charset="0"/>
              </a:rPr>
              <a:t>    m = re.findall(r'&lt;iframe\s+src=.*?&gt;&lt;/iframe&gt;', content)</a:t>
            </a:r>
          </a:p>
          <a:p>
            <a:pPr marL="0" indent="0">
              <a:spcBef>
                <a:spcPts val="0"/>
              </a:spcBef>
              <a:buNone/>
            </a:pPr>
            <a:r>
              <a:rPr lang="zh-CN" altLang="en-US" sz="1600" noProof="1">
                <a:latin typeface="Consolas" panose="020B0609020204030204" charset="0"/>
              </a:rPr>
              <a:t>    </a:t>
            </a:r>
            <a:r>
              <a:rPr lang="zh-CN" altLang="en-US" sz="1600" noProof="1">
                <a:solidFill>
                  <a:srgbClr val="0000FF"/>
                </a:solidFill>
                <a:latin typeface="Consolas" panose="020B0609020204030204" charset="0"/>
              </a:rPr>
              <a:t>if</a:t>
            </a:r>
            <a:r>
              <a:rPr lang="zh-CN" altLang="en-US" sz="1600" noProof="1">
                <a:latin typeface="Consolas" panose="020B0609020204030204" charset="0"/>
              </a:rPr>
              <a:t> m:</a:t>
            </a:r>
          </a:p>
          <a:p>
            <a:pPr marL="0" indent="0">
              <a:spcBef>
                <a:spcPts val="0"/>
              </a:spcBef>
              <a:buNone/>
            </a:pPr>
            <a:r>
              <a:rPr lang="zh-CN" altLang="en-US" sz="1600" noProof="1">
                <a:latin typeface="Consolas" panose="020B0609020204030204" charset="0"/>
              </a:rPr>
              <a:t>        #返回文件名和被嵌入的框架</a:t>
            </a:r>
          </a:p>
          <a:p>
            <a:pPr marL="0" indent="0">
              <a:spcBef>
                <a:spcPts val="0"/>
              </a:spcBef>
              <a:buNone/>
            </a:pPr>
            <a:r>
              <a:rPr lang="zh-CN" altLang="en-US" sz="1600" noProof="1">
                <a:latin typeface="Consolas" panose="020B0609020204030204" charset="0"/>
              </a:rPr>
              <a:t>        </a:t>
            </a:r>
            <a:r>
              <a:rPr lang="zh-CN" altLang="en-US" sz="1600" noProof="1">
                <a:solidFill>
                  <a:srgbClr val="0000FF"/>
                </a:solidFill>
                <a:latin typeface="Consolas" panose="020B0609020204030204" charset="0"/>
              </a:rPr>
              <a:t>return</a:t>
            </a:r>
            <a:r>
              <a:rPr lang="zh-CN" altLang="en-US" sz="1600" noProof="1">
                <a:latin typeface="Consolas" panose="020B0609020204030204" charset="0"/>
              </a:rPr>
              <a:t> {fn:m}</a:t>
            </a:r>
          </a:p>
          <a:p>
            <a:pPr marL="0" indent="0">
              <a:spcBef>
                <a:spcPts val="0"/>
              </a:spcBef>
              <a:buNone/>
            </a:pPr>
            <a:r>
              <a:rPr lang="zh-CN" altLang="en-US" sz="1600" noProof="1">
                <a:latin typeface="Consolas" panose="020B0609020204030204" charset="0"/>
              </a:rPr>
              <a:t>    </a:t>
            </a:r>
            <a:r>
              <a:rPr lang="zh-CN" altLang="en-US" sz="1600" noProof="1">
                <a:solidFill>
                  <a:srgbClr val="0000FF"/>
                </a:solidFill>
                <a:latin typeface="Consolas" panose="020B0609020204030204" charset="0"/>
              </a:rPr>
              <a:t>return</a:t>
            </a:r>
            <a:r>
              <a:rPr lang="zh-CN" altLang="en-US" sz="1600" noProof="1">
                <a:latin typeface="Consolas" panose="020B0609020204030204" charset="0"/>
              </a:rPr>
              <a:t> False</a:t>
            </a:r>
          </a:p>
        </p:txBody>
      </p:sp>
      <p:pic>
        <p:nvPicPr>
          <p:cNvPr id="6" name="图片 5"/>
          <p:cNvPicPr>
            <a:picLocks noChangeAspect="1"/>
          </p:cNvPicPr>
          <p:nvPr/>
        </p:nvPicPr>
        <p:blipFill>
          <a:blip r:embed="rId3"/>
          <a:stretch>
            <a:fillRect/>
          </a:stretch>
        </p:blipFill>
        <p:spPr>
          <a:xfrm>
            <a:off x="5246683" y="1938064"/>
            <a:ext cx="3296845" cy="1202903"/>
          </a:xfrm>
          <a:prstGeom prst="rect">
            <a:avLst/>
          </a:prstGeom>
        </p:spPr>
      </p:pic>
    </p:spTree>
    <p:extLst>
      <p:ext uri="{BB962C8B-B14F-4D97-AF65-F5344CB8AC3E}">
        <p14:creationId xmlns:p14="http://schemas.microsoft.com/office/powerpoint/2010/main" val="1011086606"/>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0" end="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 end="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5" end="5"/>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8" end="8"/>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9" end="9"/>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10" end="10"/>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
                                            <p:txEl>
                                              <p:pRg st="11" end="11"/>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
                                            <p:txEl>
                                              <p:pRg st="12" end="12"/>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
                                            <p:txEl>
                                              <p:pRg st="13" end="13"/>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
                                            <p:txEl>
                                              <p:pRg st="14" end="14"/>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
                                            <p:txEl>
                                              <p:pRg st="15" end="15"/>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
                                            <p:txEl>
                                              <p:pRg st="16" end="16"/>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1"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内容占位符 2"/>
          <p:cNvSpPr>
            <a:spLocks noGrp="1"/>
          </p:cNvSpPr>
          <p:nvPr>
            <p:ph idx="1"/>
          </p:nvPr>
        </p:nvSpPr>
        <p:spPr>
          <a:xfrm>
            <a:off x="687691" y="1454180"/>
            <a:ext cx="8229600" cy="4678451"/>
          </a:xfrm>
        </p:spPr>
        <p:txBody>
          <a:bodyPr anchor="t"/>
          <a:lstStyle/>
          <a:p>
            <a:pPr marL="0" indent="0">
              <a:buNone/>
            </a:pPr>
            <a:r>
              <a:rPr lang="zh-CN" altLang="en-US" sz="2000" b="1" dirty="0">
                <a:latin typeface="Consolas" panose="020B0609020204030204" charset="0"/>
              </a:rPr>
              <a:t>#遍历当前文件夹中所有html和htm文件并检查是否被嵌入框架</a:t>
            </a:r>
          </a:p>
          <a:p>
            <a:pPr marL="0" indent="0">
              <a:buNone/>
            </a:pPr>
            <a:r>
              <a:rPr lang="zh-CN" altLang="en-US" sz="1600" dirty="0">
                <a:solidFill>
                  <a:srgbClr val="0000FF"/>
                </a:solidFill>
                <a:latin typeface="Consolas" panose="020B0609020204030204" charset="0"/>
              </a:rPr>
              <a:t>for</a:t>
            </a:r>
            <a:r>
              <a:rPr lang="zh-CN" altLang="en-US" sz="1600" dirty="0">
                <a:latin typeface="Consolas" panose="020B0609020204030204" charset="0"/>
              </a:rPr>
              <a:t> fn </a:t>
            </a:r>
            <a:r>
              <a:rPr lang="zh-CN" altLang="en-US" sz="1600" dirty="0">
                <a:solidFill>
                  <a:srgbClr val="0000FF"/>
                </a:solidFill>
                <a:latin typeface="Consolas" panose="020B0609020204030204" charset="0"/>
              </a:rPr>
              <a:t>in</a:t>
            </a:r>
            <a:r>
              <a:rPr lang="zh-CN" altLang="en-US" sz="1600" dirty="0">
                <a:latin typeface="Consolas" panose="020B0609020204030204" charset="0"/>
              </a:rPr>
              <a:t> (f </a:t>
            </a:r>
            <a:r>
              <a:rPr lang="zh-CN" altLang="en-US" sz="1600" dirty="0">
                <a:solidFill>
                  <a:srgbClr val="0000FF"/>
                </a:solidFill>
                <a:latin typeface="Consolas" panose="020B0609020204030204" charset="0"/>
              </a:rPr>
              <a:t>for</a:t>
            </a:r>
            <a:r>
              <a:rPr lang="zh-CN" altLang="en-US" sz="1600" dirty="0">
                <a:latin typeface="Consolas" panose="020B0609020204030204" charset="0"/>
              </a:rPr>
              <a:t> f </a:t>
            </a:r>
            <a:r>
              <a:rPr lang="zh-CN" altLang="en-US" sz="1600" dirty="0">
                <a:solidFill>
                  <a:srgbClr val="0000FF"/>
                </a:solidFill>
                <a:latin typeface="Consolas" panose="020B0609020204030204" charset="0"/>
              </a:rPr>
              <a:t>in</a:t>
            </a:r>
            <a:r>
              <a:rPr lang="zh-CN" altLang="en-US" sz="1600" dirty="0">
                <a:latin typeface="Consolas" panose="020B0609020204030204" charset="0"/>
              </a:rPr>
              <a:t> os.listdir('.') </a:t>
            </a:r>
            <a:r>
              <a:rPr lang="zh-CN" altLang="en-US" sz="1600" dirty="0">
                <a:solidFill>
                  <a:srgbClr val="0000FF"/>
                </a:solidFill>
                <a:latin typeface="Consolas" panose="020B0609020204030204" charset="0"/>
              </a:rPr>
              <a:t>if</a:t>
            </a:r>
            <a:r>
              <a:rPr lang="zh-CN" altLang="en-US" sz="1600" dirty="0">
                <a:latin typeface="Consolas" panose="020B0609020204030204" charset="0"/>
              </a:rPr>
              <a:t> f.endswith(('.html','.htm'))):</a:t>
            </a:r>
          </a:p>
          <a:p>
            <a:pPr marL="0" indent="0">
              <a:buNone/>
            </a:pPr>
            <a:r>
              <a:rPr lang="zh-CN" altLang="en-US" sz="1600" dirty="0">
                <a:latin typeface="Consolas" panose="020B0609020204030204" charset="0"/>
              </a:rPr>
              <a:t>    r = detectIframe(fn)</a:t>
            </a:r>
          </a:p>
          <a:p>
            <a:pPr marL="0" indent="0">
              <a:buNone/>
            </a:pPr>
            <a:r>
              <a:rPr lang="zh-CN" altLang="en-US" sz="1600" dirty="0">
                <a:latin typeface="Consolas" panose="020B0609020204030204" charset="0"/>
              </a:rPr>
              <a:t>    </a:t>
            </a:r>
            <a:r>
              <a:rPr lang="zh-CN" altLang="en-US" sz="1600" dirty="0">
                <a:solidFill>
                  <a:srgbClr val="0000FF"/>
                </a:solidFill>
                <a:latin typeface="Consolas" panose="020B0609020204030204" charset="0"/>
              </a:rPr>
              <a:t>if</a:t>
            </a:r>
            <a:r>
              <a:rPr lang="zh-CN" altLang="en-US" sz="1600" dirty="0">
                <a:latin typeface="Consolas" panose="020B0609020204030204" charset="0"/>
              </a:rPr>
              <a:t> </a:t>
            </a:r>
            <a:r>
              <a:rPr lang="zh-CN" altLang="en-US" sz="1600" dirty="0">
                <a:solidFill>
                  <a:srgbClr val="0000FF"/>
                </a:solidFill>
                <a:latin typeface="Consolas" panose="020B0609020204030204" charset="0"/>
              </a:rPr>
              <a:t>not</a:t>
            </a:r>
            <a:r>
              <a:rPr lang="zh-CN" altLang="en-US" sz="1600" dirty="0">
                <a:latin typeface="Consolas" panose="020B0609020204030204" charset="0"/>
              </a:rPr>
              <a:t> r:</a:t>
            </a:r>
          </a:p>
          <a:p>
            <a:pPr marL="0" indent="0">
              <a:buNone/>
            </a:pPr>
            <a:r>
              <a:rPr lang="zh-CN" altLang="en-US" sz="1600" dirty="0">
                <a:latin typeface="Consolas" panose="020B0609020204030204" charset="0"/>
              </a:rPr>
              <a:t>        continue</a:t>
            </a:r>
          </a:p>
          <a:p>
            <a:pPr marL="0" indent="0">
              <a:buNone/>
            </a:pPr>
            <a:r>
              <a:rPr lang="zh-CN" altLang="en-US" sz="1600" dirty="0">
                <a:latin typeface="Consolas" panose="020B0609020204030204" charset="0"/>
              </a:rPr>
              <a:t>    #输出检查结果</a:t>
            </a:r>
          </a:p>
          <a:p>
            <a:pPr marL="0" indent="0">
              <a:buNone/>
            </a:pPr>
            <a:r>
              <a:rPr lang="zh-CN" altLang="en-US" sz="1600" dirty="0">
                <a:latin typeface="Consolas" panose="020B0609020204030204" charset="0"/>
              </a:rPr>
              <a:t>    </a:t>
            </a:r>
            <a:r>
              <a:rPr lang="zh-CN" altLang="en-US" sz="1600" dirty="0">
                <a:solidFill>
                  <a:srgbClr val="0000FF"/>
                </a:solidFill>
                <a:latin typeface="Consolas" panose="020B0609020204030204" charset="0"/>
              </a:rPr>
              <a:t>for</a:t>
            </a:r>
            <a:r>
              <a:rPr lang="zh-CN" altLang="en-US" sz="1600" dirty="0">
                <a:latin typeface="Consolas" panose="020B0609020204030204" charset="0"/>
              </a:rPr>
              <a:t> k, v </a:t>
            </a:r>
            <a:r>
              <a:rPr lang="zh-CN" altLang="en-US" sz="1600" dirty="0">
                <a:solidFill>
                  <a:srgbClr val="0000FF"/>
                </a:solidFill>
                <a:latin typeface="Consolas" panose="020B0609020204030204" charset="0"/>
              </a:rPr>
              <a:t>in</a:t>
            </a:r>
            <a:r>
              <a:rPr lang="zh-CN" altLang="en-US" sz="1600" dirty="0">
                <a:latin typeface="Consolas" panose="020B0609020204030204" charset="0"/>
              </a:rPr>
              <a:t> r.items():</a:t>
            </a:r>
          </a:p>
          <a:p>
            <a:pPr marL="0" indent="0">
              <a:buNone/>
            </a:pPr>
            <a:r>
              <a:rPr lang="zh-CN" altLang="en-US" sz="1600" dirty="0">
                <a:latin typeface="Consolas" panose="020B0609020204030204" charset="0"/>
              </a:rPr>
              <a:t>        </a:t>
            </a:r>
            <a:r>
              <a:rPr lang="zh-CN" altLang="en-US" sz="1600" dirty="0">
                <a:solidFill>
                  <a:srgbClr val="0000FF"/>
                </a:solidFill>
                <a:latin typeface="Consolas" panose="020B0609020204030204" charset="0"/>
              </a:rPr>
              <a:t>print</a:t>
            </a:r>
            <a:r>
              <a:rPr lang="zh-CN" altLang="en-US" sz="1600" dirty="0">
                <a:latin typeface="Consolas" panose="020B0609020204030204" charset="0"/>
              </a:rPr>
              <a:t>(k)</a:t>
            </a:r>
          </a:p>
          <a:p>
            <a:pPr marL="0" indent="0">
              <a:buNone/>
            </a:pPr>
            <a:r>
              <a:rPr lang="zh-CN" altLang="en-US" sz="1600" dirty="0">
                <a:latin typeface="Consolas" panose="020B0609020204030204" charset="0"/>
              </a:rPr>
              <a:t>        </a:t>
            </a:r>
            <a:r>
              <a:rPr lang="zh-CN" altLang="en-US" sz="1600" dirty="0">
                <a:solidFill>
                  <a:srgbClr val="0000FF"/>
                </a:solidFill>
                <a:latin typeface="Consolas" panose="020B0609020204030204" charset="0"/>
              </a:rPr>
              <a:t>for</a:t>
            </a:r>
            <a:r>
              <a:rPr lang="zh-CN" altLang="en-US" sz="1600" dirty="0">
                <a:latin typeface="Consolas" panose="020B0609020204030204" charset="0"/>
              </a:rPr>
              <a:t> vv </a:t>
            </a:r>
            <a:r>
              <a:rPr lang="zh-CN" altLang="en-US" sz="1600" dirty="0">
                <a:solidFill>
                  <a:srgbClr val="0000FF"/>
                </a:solidFill>
                <a:latin typeface="Consolas" panose="020B0609020204030204" charset="0"/>
              </a:rPr>
              <a:t>in</a:t>
            </a:r>
            <a:r>
              <a:rPr lang="zh-CN" altLang="en-US" sz="1600" dirty="0">
                <a:latin typeface="Consolas" panose="020B0609020204030204" charset="0"/>
              </a:rPr>
              <a:t> v:</a:t>
            </a:r>
          </a:p>
          <a:p>
            <a:pPr marL="0" indent="0">
              <a:buNone/>
            </a:pPr>
            <a:r>
              <a:rPr lang="zh-CN" altLang="en-US" sz="1600" dirty="0">
                <a:latin typeface="Consolas" panose="020B0609020204030204" charset="0"/>
              </a:rPr>
              <a:t>            </a:t>
            </a:r>
            <a:r>
              <a:rPr lang="zh-CN" altLang="en-US" sz="1600" dirty="0">
                <a:solidFill>
                  <a:srgbClr val="0000FF"/>
                </a:solidFill>
                <a:latin typeface="Consolas" panose="020B0609020204030204" charset="0"/>
              </a:rPr>
              <a:t>print</a:t>
            </a:r>
            <a:r>
              <a:rPr lang="zh-CN" altLang="en-US" sz="1600" dirty="0">
                <a:latin typeface="Consolas" panose="020B0609020204030204" charset="0"/>
              </a:rPr>
              <a:t>('\t', vv)</a:t>
            </a:r>
          </a:p>
        </p:txBody>
      </p:sp>
      <p:sp>
        <p:nvSpPr>
          <p:cNvPr id="151555" name="灯片编号占位符 3"/>
          <p:cNvSpPr>
            <a:spLocks noGrp="1"/>
          </p:cNvSpPr>
          <p:nvPr>
            <p:ph type="sldNum" sz="quarter" idx="4294967295"/>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r"/>
            <a:fld id="{9A0DB2DC-4C9A-4742-B13C-FB6460FD3503}" type="slidenum">
              <a:rPr lang="zh-CN" altLang="en-US" sz="1050" dirty="0"/>
              <a:pPr algn="r"/>
              <a:t>88</a:t>
            </a:fld>
            <a:endParaRPr lang="zh-CN" altLang="en-US" sz="1050" dirty="0"/>
          </a:p>
        </p:txBody>
      </p:sp>
      <p:sp>
        <p:nvSpPr>
          <p:cNvPr id="12" name="文本框 11"/>
          <p:cNvSpPr txBox="1"/>
          <p:nvPr/>
        </p:nvSpPr>
        <p:spPr>
          <a:xfrm>
            <a:off x="323528" y="908720"/>
            <a:ext cx="5652628" cy="523220"/>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zh-CN" altLang="en-US" sz="2800" b="1" dirty="0">
                <a:latin typeface="Times New Roman" panose="02020603050405020304" pitchFamily="18" charset="0"/>
                <a:ea typeface="仿宋" panose="02010609060101010101" pitchFamily="49" charset="-122"/>
              </a:rPr>
              <a:t>正则表达式的应用案例</a:t>
            </a:r>
            <a:endParaRPr lang="en-US" altLang="zh-CN" sz="2800" b="1" dirty="0">
              <a:ea typeface="仿宋" panose="02010609060101010101" pitchFamily="49" charset="-122"/>
            </a:endParaRPr>
          </a:p>
        </p:txBody>
      </p:sp>
      <p:grpSp>
        <p:nvGrpSpPr>
          <p:cNvPr id="13" name="组合 12"/>
          <p:cNvGrpSpPr/>
          <p:nvPr/>
        </p:nvGrpSpPr>
        <p:grpSpPr>
          <a:xfrm>
            <a:off x="495300" y="81495"/>
            <a:ext cx="6201650" cy="651944"/>
            <a:chOff x="541440" y="96425"/>
            <a:chExt cx="6201650" cy="651944"/>
          </a:xfrm>
        </p:grpSpPr>
        <p:sp>
          <p:nvSpPr>
            <p:cNvPr id="14" name="TextBox 6"/>
            <p:cNvSpPr txBox="1">
              <a:spLocks noChangeArrowheads="1"/>
            </p:cNvSpPr>
            <p:nvPr/>
          </p:nvSpPr>
          <p:spPr bwMode="auto">
            <a:xfrm>
              <a:off x="621813" y="102062"/>
              <a:ext cx="6121277"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4.4 </a:t>
              </a:r>
              <a:r>
                <a:rPr lang="zh-CN" altLang="en-US" sz="3600" b="1" dirty="0">
                  <a:latin typeface="Times New Roman" pitchFamily="18" charset="0"/>
                  <a:ea typeface="黑体" pitchFamily="49" charset="-122"/>
                </a:rPr>
                <a:t>正则表达式的应用</a:t>
              </a:r>
            </a:p>
          </p:txBody>
        </p:sp>
        <p:grpSp>
          <p:nvGrpSpPr>
            <p:cNvPr id="15" name="组合 14"/>
            <p:cNvGrpSpPr/>
            <p:nvPr/>
          </p:nvGrpSpPr>
          <p:grpSpPr>
            <a:xfrm>
              <a:off x="541440" y="96425"/>
              <a:ext cx="792093" cy="651756"/>
              <a:chOff x="541440" y="96425"/>
              <a:chExt cx="792093" cy="651756"/>
            </a:xfrm>
          </p:grpSpPr>
          <p:sp>
            <p:nvSpPr>
              <p:cNvPr id="16" name="Freeform 5"/>
              <p:cNvSpPr>
                <a:spLocks/>
              </p:cNvSpPr>
              <p:nvPr/>
            </p:nvSpPr>
            <p:spPr bwMode="auto">
              <a:xfrm>
                <a:off x="541440" y="96425"/>
                <a:ext cx="792093" cy="651756"/>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964396"/>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pic>
            <p:nvPicPr>
              <p:cNvPr id="17" name="图片 16"/>
              <p:cNvPicPr>
                <a:picLocks noChangeAspect="1"/>
              </p:cNvPicPr>
              <p:nvPr/>
            </p:nvPicPr>
            <p:blipFill>
              <a:blip r:embed="rId2"/>
              <a:stretch>
                <a:fillRect/>
              </a:stretch>
            </p:blipFill>
            <p:spPr>
              <a:xfrm>
                <a:off x="734178" y="272894"/>
                <a:ext cx="404824" cy="335225"/>
              </a:xfrm>
              <a:prstGeom prst="rect">
                <a:avLst/>
              </a:prstGeom>
            </p:spPr>
          </p:pic>
        </p:grpSp>
      </p:grpSp>
    </p:spTree>
    <p:extLst>
      <p:ext uri="{BB962C8B-B14F-4D97-AF65-F5344CB8AC3E}">
        <p14:creationId xmlns:p14="http://schemas.microsoft.com/office/powerpoint/2010/main" val="139144091"/>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155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155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155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155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1554">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1554">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51554">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51554">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51554">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5155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4" grpId="0" build="p"/>
      <p:bldP spid="12"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Content Placeholder 2"/>
          <p:cNvSpPr>
            <a:spLocks noGrp="1"/>
          </p:cNvSpPr>
          <p:nvPr>
            <p:ph idx="1"/>
          </p:nvPr>
        </p:nvSpPr>
        <p:spPr>
          <a:xfrm>
            <a:off x="457200" y="1414845"/>
            <a:ext cx="8363272" cy="1294075"/>
          </a:xfrm>
        </p:spPr>
        <p:txBody>
          <a:bodyPr anchor="t"/>
          <a:lstStyle/>
          <a:p>
            <a:pPr>
              <a:spcBef>
                <a:spcPct val="0"/>
              </a:spcBef>
              <a:buClr>
                <a:srgbClr val="FF0000"/>
              </a:buClr>
              <a:buFont typeface="Wingdings" panose="05000000000000000000" pitchFamily="2" charset="2"/>
              <a:buChar char="n"/>
            </a:pPr>
            <a:r>
              <a:rPr lang="zh-CN" altLang="en-US" sz="2000" b="1" dirty="0"/>
              <a:t>查找字符串中每个字符的首次出现：</a:t>
            </a:r>
            <a:r>
              <a:rPr lang="zh-CN" altLang="en-US" sz="2000" dirty="0"/>
              <a:t>给定一个任意字符串，要求得到一个新字符串，重复字符只保留一个，并且新字符串中的字符保持在原字符串中首次出现的先后顺序。</a:t>
            </a:r>
            <a:endParaRPr lang="en-US" altLang="zh-CN" sz="2000" dirty="0"/>
          </a:p>
          <a:p>
            <a:pPr>
              <a:spcBef>
                <a:spcPct val="0"/>
              </a:spcBef>
              <a:buClr>
                <a:srgbClr val="FF0000"/>
              </a:buClr>
              <a:buFont typeface="Wingdings" panose="05000000000000000000" pitchFamily="2" charset="2"/>
              <a:buChar char="ü"/>
            </a:pPr>
            <a:r>
              <a:rPr lang="zh-CN" altLang="en-US" sz="2000" dirty="0"/>
              <a:t>例如，abcdaaabe处理后应得到abcde。</a:t>
            </a:r>
          </a:p>
        </p:txBody>
      </p:sp>
      <p:sp>
        <p:nvSpPr>
          <p:cNvPr id="152579" name="Slide Number Placeholder 3"/>
          <p:cNvSpPr>
            <a:spLocks noGrp="1"/>
          </p:cNvSpPr>
          <p:nvPr>
            <p:ph type="sldNum" sz="quarter" idx="4294967295"/>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r"/>
            <a:fld id="{9A0DB2DC-4C9A-4742-B13C-FB6460FD3503}" type="slidenum">
              <a:rPr lang="zh-CN" altLang="en-US" sz="1050" dirty="0"/>
              <a:pPr algn="r"/>
              <a:t>89</a:t>
            </a:fld>
            <a:endParaRPr lang="zh-CN" altLang="en-US" sz="1050" dirty="0"/>
          </a:p>
        </p:txBody>
      </p:sp>
      <p:sp>
        <p:nvSpPr>
          <p:cNvPr id="9" name="文本框 8"/>
          <p:cNvSpPr txBox="1"/>
          <p:nvPr/>
        </p:nvSpPr>
        <p:spPr>
          <a:xfrm>
            <a:off x="323528" y="908720"/>
            <a:ext cx="5652628" cy="523220"/>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800" b="1" dirty="0">
                <a:latin typeface="Times New Roman" panose="02020603050405020304" pitchFamily="18" charset="0"/>
                <a:ea typeface="仿宋" panose="02010609060101010101" pitchFamily="49" charset="-122"/>
              </a:rPr>
              <a:t>4.3.5 </a:t>
            </a:r>
            <a:r>
              <a:rPr lang="zh-CN" altLang="en-US" sz="2800" b="1" dirty="0">
                <a:latin typeface="Times New Roman" panose="02020603050405020304" pitchFamily="18" charset="0"/>
                <a:ea typeface="仿宋" panose="02010609060101010101" pitchFamily="49" charset="-122"/>
              </a:rPr>
              <a:t> 正则表达式的应用案例</a:t>
            </a:r>
            <a:endParaRPr lang="en-US" altLang="zh-CN" sz="2800" b="1" dirty="0">
              <a:ea typeface="仿宋" panose="02010609060101010101" pitchFamily="49" charset="-122"/>
            </a:endParaRPr>
          </a:p>
        </p:txBody>
      </p:sp>
      <p:sp>
        <p:nvSpPr>
          <p:cNvPr id="11" name="Content Placeholder 2"/>
          <p:cNvSpPr txBox="1">
            <a:spLocks/>
          </p:cNvSpPr>
          <p:nvPr/>
        </p:nvSpPr>
        <p:spPr bwMode="auto">
          <a:xfrm>
            <a:off x="1619672" y="2708920"/>
            <a:ext cx="8229600" cy="467845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ct val="0"/>
              </a:spcBef>
              <a:buFont typeface="Arial" charset="0"/>
              <a:buNone/>
            </a:pPr>
            <a:r>
              <a:rPr lang="en-US" altLang="zh-CN" sz="1050" b="1" dirty="0">
                <a:solidFill>
                  <a:srgbClr val="0000FF"/>
                </a:solidFill>
                <a:latin typeface="Consolas" panose="020B0609020204030204" charset="0"/>
              </a:rPr>
              <a:t>from</a:t>
            </a:r>
            <a:r>
              <a:rPr lang="en-US" altLang="zh-CN" sz="1050" b="1" dirty="0">
                <a:latin typeface="Consolas" panose="020B0609020204030204" charset="0"/>
              </a:rPr>
              <a:t> re </a:t>
            </a:r>
            <a:r>
              <a:rPr lang="en-US" altLang="zh-CN" sz="1050" b="1" dirty="0">
                <a:solidFill>
                  <a:srgbClr val="0000FF"/>
                </a:solidFill>
                <a:latin typeface="Consolas" panose="020B0609020204030204" charset="0"/>
              </a:rPr>
              <a:t>import</a:t>
            </a:r>
            <a:r>
              <a:rPr lang="en-US" altLang="zh-CN" sz="1050" b="1" dirty="0">
                <a:latin typeface="Consolas" panose="020B0609020204030204" charset="0"/>
              </a:rPr>
              <a:t> </a:t>
            </a:r>
            <a:r>
              <a:rPr lang="en-US" altLang="zh-CN" sz="1050" b="1" dirty="0" err="1">
                <a:latin typeface="Consolas" panose="020B0609020204030204" charset="0"/>
              </a:rPr>
              <a:t>findall</a:t>
            </a:r>
            <a:endParaRPr lang="en-US" altLang="zh-CN" sz="1050" b="1" dirty="0">
              <a:latin typeface="Consolas" panose="020B0609020204030204" charset="0"/>
            </a:endParaRPr>
          </a:p>
          <a:p>
            <a:pPr marL="0" indent="0">
              <a:spcBef>
                <a:spcPct val="0"/>
              </a:spcBef>
              <a:buFont typeface="Arial" charset="0"/>
              <a:buNone/>
            </a:pPr>
            <a:r>
              <a:rPr lang="en-US" altLang="zh-CN" sz="1050" b="1" dirty="0">
                <a:solidFill>
                  <a:srgbClr val="0000FF"/>
                </a:solidFill>
                <a:latin typeface="Consolas" panose="020B0609020204030204" charset="0"/>
              </a:rPr>
              <a:t>from</a:t>
            </a:r>
            <a:r>
              <a:rPr lang="en-US" altLang="zh-CN" sz="1050" b="1" dirty="0">
                <a:latin typeface="Consolas" panose="020B0609020204030204" charset="0"/>
              </a:rPr>
              <a:t> random </a:t>
            </a:r>
            <a:r>
              <a:rPr lang="en-US" altLang="zh-CN" sz="1050" b="1" dirty="0">
                <a:solidFill>
                  <a:srgbClr val="0000FF"/>
                </a:solidFill>
                <a:latin typeface="Consolas" panose="020B0609020204030204" charset="0"/>
              </a:rPr>
              <a:t>import</a:t>
            </a:r>
            <a:r>
              <a:rPr lang="en-US" altLang="zh-CN" sz="1050" b="1" dirty="0">
                <a:latin typeface="Consolas" panose="020B0609020204030204" charset="0"/>
              </a:rPr>
              <a:t> choice</a:t>
            </a:r>
          </a:p>
          <a:p>
            <a:pPr marL="0" indent="0">
              <a:spcBef>
                <a:spcPct val="0"/>
              </a:spcBef>
              <a:buFont typeface="Arial" charset="0"/>
              <a:buNone/>
            </a:pPr>
            <a:r>
              <a:rPr lang="en-US" altLang="zh-CN" sz="1050" b="1" dirty="0">
                <a:solidFill>
                  <a:srgbClr val="0000FF"/>
                </a:solidFill>
                <a:latin typeface="Consolas" panose="020B0609020204030204" charset="0"/>
              </a:rPr>
              <a:t>from</a:t>
            </a:r>
            <a:r>
              <a:rPr lang="en-US" altLang="zh-CN" sz="1050" b="1" dirty="0">
                <a:latin typeface="Consolas" panose="020B0609020204030204" charset="0"/>
              </a:rPr>
              <a:t> string </a:t>
            </a:r>
            <a:r>
              <a:rPr lang="en-US" altLang="zh-CN" sz="1050" b="1" dirty="0">
                <a:solidFill>
                  <a:srgbClr val="0000FF"/>
                </a:solidFill>
                <a:latin typeface="Consolas" panose="020B0609020204030204" charset="0"/>
              </a:rPr>
              <a:t>import</a:t>
            </a:r>
            <a:r>
              <a:rPr lang="en-US" altLang="zh-CN" sz="1050" b="1" dirty="0">
                <a:latin typeface="Consolas" panose="020B0609020204030204" charset="0"/>
              </a:rPr>
              <a:t> digits</a:t>
            </a:r>
          </a:p>
          <a:p>
            <a:pPr marL="0" indent="0">
              <a:spcBef>
                <a:spcPct val="0"/>
              </a:spcBef>
              <a:buFont typeface="Arial" charset="0"/>
              <a:buNone/>
            </a:pPr>
            <a:endParaRPr lang="en-US" altLang="zh-CN" sz="1050" b="1" dirty="0">
              <a:latin typeface="Consolas" panose="020B0609020204030204" charset="0"/>
            </a:endParaRPr>
          </a:p>
          <a:p>
            <a:pPr marL="0" indent="0">
              <a:spcBef>
                <a:spcPct val="0"/>
              </a:spcBef>
              <a:buFont typeface="Arial" charset="0"/>
              <a:buNone/>
            </a:pPr>
            <a:r>
              <a:rPr lang="en-US" altLang="zh-CN" sz="1050" b="1" dirty="0" err="1">
                <a:solidFill>
                  <a:srgbClr val="0000FF"/>
                </a:solidFill>
                <a:latin typeface="Consolas" panose="020B0609020204030204" charset="0"/>
              </a:rPr>
              <a:t>def</a:t>
            </a:r>
            <a:r>
              <a:rPr lang="en-US" altLang="zh-CN" sz="1050" b="1" dirty="0">
                <a:latin typeface="Consolas" panose="020B0609020204030204" charset="0"/>
              </a:rPr>
              <a:t> func1(text):</a:t>
            </a:r>
          </a:p>
          <a:p>
            <a:pPr marL="0" indent="0">
              <a:spcBef>
                <a:spcPct val="0"/>
              </a:spcBef>
              <a:buFont typeface="Arial" charset="0"/>
              <a:buNone/>
            </a:pPr>
            <a:r>
              <a:rPr lang="en-US" altLang="zh-CN" sz="1050" b="1" dirty="0">
                <a:latin typeface="Consolas" panose="020B0609020204030204" charset="0"/>
              </a:rPr>
              <a:t>    result = set(text)</a:t>
            </a:r>
          </a:p>
          <a:p>
            <a:pPr marL="0" indent="0">
              <a:spcBef>
                <a:spcPct val="0"/>
              </a:spcBef>
              <a:buFont typeface="Arial" charset="0"/>
              <a:buNone/>
            </a:pPr>
            <a:r>
              <a:rPr lang="en-US" altLang="zh-CN" sz="1050" b="1" dirty="0">
                <a:latin typeface="Consolas" panose="020B0609020204030204" charset="0"/>
              </a:rPr>
              <a:t>    result = ''.join(sorted(result, key=lambda </a:t>
            </a:r>
            <a:r>
              <a:rPr lang="en-US" altLang="zh-CN" sz="1050" b="1" dirty="0" err="1">
                <a:latin typeface="Consolas" panose="020B0609020204030204" charset="0"/>
              </a:rPr>
              <a:t>ch:text.index</a:t>
            </a:r>
            <a:r>
              <a:rPr lang="en-US" altLang="zh-CN" sz="1050" b="1" dirty="0">
                <a:latin typeface="Consolas" panose="020B0609020204030204" charset="0"/>
              </a:rPr>
              <a:t>(</a:t>
            </a:r>
            <a:r>
              <a:rPr lang="en-US" altLang="zh-CN" sz="1050" b="1" dirty="0" err="1">
                <a:latin typeface="Consolas" panose="020B0609020204030204" charset="0"/>
              </a:rPr>
              <a:t>ch</a:t>
            </a:r>
            <a:r>
              <a:rPr lang="en-US" altLang="zh-CN" sz="1050" b="1" dirty="0">
                <a:latin typeface="Consolas" panose="020B0609020204030204" charset="0"/>
              </a:rPr>
              <a:t>)))</a:t>
            </a:r>
          </a:p>
          <a:p>
            <a:pPr marL="0" indent="0">
              <a:spcBef>
                <a:spcPct val="0"/>
              </a:spcBef>
              <a:buFont typeface="Arial" charset="0"/>
              <a:buNone/>
            </a:pPr>
            <a:r>
              <a:rPr lang="en-US" altLang="zh-CN" sz="1050" b="1" dirty="0">
                <a:latin typeface="Consolas" panose="020B0609020204030204" charset="0"/>
              </a:rPr>
              <a:t>    </a:t>
            </a:r>
            <a:r>
              <a:rPr lang="en-US" altLang="zh-CN" sz="1050" b="1" dirty="0">
                <a:solidFill>
                  <a:srgbClr val="0000FF"/>
                </a:solidFill>
                <a:latin typeface="Consolas" panose="020B0609020204030204" charset="0"/>
              </a:rPr>
              <a:t>return</a:t>
            </a:r>
            <a:r>
              <a:rPr lang="en-US" altLang="zh-CN" sz="1050" b="1" dirty="0">
                <a:latin typeface="Consolas" panose="020B0609020204030204" charset="0"/>
              </a:rPr>
              <a:t> result</a:t>
            </a:r>
          </a:p>
          <a:p>
            <a:pPr marL="0" indent="0">
              <a:spcBef>
                <a:spcPct val="0"/>
              </a:spcBef>
              <a:buFont typeface="Arial" charset="0"/>
              <a:buNone/>
            </a:pPr>
            <a:endParaRPr lang="en-US" altLang="zh-CN" sz="1050" b="1" dirty="0">
              <a:latin typeface="Consolas" panose="020B0609020204030204" charset="0"/>
            </a:endParaRPr>
          </a:p>
          <a:p>
            <a:pPr marL="0" indent="0">
              <a:spcBef>
                <a:spcPct val="0"/>
              </a:spcBef>
              <a:buFont typeface="Arial" charset="0"/>
              <a:buNone/>
            </a:pPr>
            <a:r>
              <a:rPr lang="en-US" altLang="zh-CN" sz="1050" b="1" dirty="0" err="1">
                <a:solidFill>
                  <a:srgbClr val="0000FF"/>
                </a:solidFill>
                <a:latin typeface="Consolas" panose="020B0609020204030204" charset="0"/>
              </a:rPr>
              <a:t>def</a:t>
            </a:r>
            <a:r>
              <a:rPr lang="en-US" altLang="zh-CN" sz="1050" b="1" dirty="0">
                <a:latin typeface="Consolas" panose="020B0609020204030204" charset="0"/>
              </a:rPr>
              <a:t> func2(text):</a:t>
            </a:r>
          </a:p>
          <a:p>
            <a:pPr marL="0" indent="0">
              <a:spcBef>
                <a:spcPct val="0"/>
              </a:spcBef>
              <a:buFont typeface="Arial" charset="0"/>
              <a:buNone/>
            </a:pPr>
            <a:r>
              <a:rPr lang="en-US" altLang="zh-CN" sz="1050" b="1" dirty="0">
                <a:latin typeface="Consolas" panose="020B0609020204030204" charset="0"/>
              </a:rPr>
              <a:t>    result = []</a:t>
            </a:r>
          </a:p>
          <a:p>
            <a:pPr marL="0" indent="0">
              <a:spcBef>
                <a:spcPct val="0"/>
              </a:spcBef>
              <a:buFont typeface="Arial" charset="0"/>
              <a:buNone/>
            </a:pPr>
            <a:r>
              <a:rPr lang="en-US" altLang="zh-CN" sz="1050" b="1" dirty="0">
                <a:latin typeface="Consolas" panose="020B0609020204030204" charset="0"/>
              </a:rPr>
              <a:t>    for </a:t>
            </a:r>
            <a:r>
              <a:rPr lang="en-US" altLang="zh-CN" sz="1050" b="1" dirty="0" err="1">
                <a:latin typeface="Consolas" panose="020B0609020204030204" charset="0"/>
              </a:rPr>
              <a:t>ch</a:t>
            </a:r>
            <a:r>
              <a:rPr lang="en-US" altLang="zh-CN" sz="1050" b="1" dirty="0">
                <a:latin typeface="Consolas" panose="020B0609020204030204" charset="0"/>
              </a:rPr>
              <a:t> in text:</a:t>
            </a:r>
          </a:p>
          <a:p>
            <a:pPr marL="0" indent="0">
              <a:spcBef>
                <a:spcPct val="0"/>
              </a:spcBef>
              <a:buFont typeface="Arial" charset="0"/>
              <a:buNone/>
            </a:pPr>
            <a:r>
              <a:rPr lang="en-US" altLang="zh-CN" sz="1050" b="1" dirty="0">
                <a:latin typeface="Consolas" panose="020B0609020204030204" charset="0"/>
              </a:rPr>
              <a:t>        if </a:t>
            </a:r>
            <a:r>
              <a:rPr lang="en-US" altLang="zh-CN" sz="1050" b="1" dirty="0" err="1">
                <a:latin typeface="Consolas" panose="020B0609020204030204" charset="0"/>
              </a:rPr>
              <a:t>ch</a:t>
            </a:r>
            <a:r>
              <a:rPr lang="en-US" altLang="zh-CN" sz="1050" b="1" dirty="0">
                <a:latin typeface="Consolas" panose="020B0609020204030204" charset="0"/>
              </a:rPr>
              <a:t> not in result:</a:t>
            </a:r>
          </a:p>
          <a:p>
            <a:pPr marL="0" indent="0">
              <a:spcBef>
                <a:spcPct val="0"/>
              </a:spcBef>
              <a:buFont typeface="Arial" charset="0"/>
              <a:buNone/>
            </a:pPr>
            <a:r>
              <a:rPr lang="en-US" altLang="zh-CN" sz="1050" b="1" dirty="0">
                <a:latin typeface="Consolas" panose="020B0609020204030204" charset="0"/>
              </a:rPr>
              <a:t>            </a:t>
            </a:r>
            <a:r>
              <a:rPr lang="en-US" altLang="zh-CN" sz="1050" b="1" dirty="0" err="1">
                <a:latin typeface="Consolas" panose="020B0609020204030204" charset="0"/>
              </a:rPr>
              <a:t>result.append</a:t>
            </a:r>
            <a:r>
              <a:rPr lang="en-US" altLang="zh-CN" sz="1050" b="1" dirty="0">
                <a:latin typeface="Consolas" panose="020B0609020204030204" charset="0"/>
              </a:rPr>
              <a:t>(</a:t>
            </a:r>
            <a:r>
              <a:rPr lang="en-US" altLang="zh-CN" sz="1050" b="1" dirty="0" err="1">
                <a:latin typeface="Consolas" panose="020B0609020204030204" charset="0"/>
              </a:rPr>
              <a:t>ch</a:t>
            </a:r>
            <a:r>
              <a:rPr lang="en-US" altLang="zh-CN" sz="1050" b="1" dirty="0">
                <a:latin typeface="Consolas" panose="020B0609020204030204" charset="0"/>
              </a:rPr>
              <a:t>)</a:t>
            </a:r>
          </a:p>
          <a:p>
            <a:pPr marL="0" indent="0">
              <a:spcBef>
                <a:spcPct val="0"/>
              </a:spcBef>
              <a:buFont typeface="Arial" charset="0"/>
              <a:buNone/>
            </a:pPr>
            <a:r>
              <a:rPr lang="en-US" altLang="zh-CN" sz="1050" b="1" dirty="0">
                <a:latin typeface="Consolas" panose="020B0609020204030204" charset="0"/>
              </a:rPr>
              <a:t>    </a:t>
            </a:r>
            <a:r>
              <a:rPr lang="en-US" altLang="zh-CN" sz="1050" b="1" dirty="0">
                <a:solidFill>
                  <a:srgbClr val="0000FF"/>
                </a:solidFill>
                <a:latin typeface="Consolas" panose="020B0609020204030204" charset="0"/>
              </a:rPr>
              <a:t>return</a:t>
            </a:r>
            <a:r>
              <a:rPr lang="en-US" altLang="zh-CN" sz="1050" b="1" dirty="0">
                <a:latin typeface="Consolas" panose="020B0609020204030204" charset="0"/>
              </a:rPr>
              <a:t> ''.join(result)</a:t>
            </a:r>
          </a:p>
          <a:p>
            <a:pPr marL="0" indent="0">
              <a:spcBef>
                <a:spcPct val="0"/>
              </a:spcBef>
              <a:buFont typeface="Arial" charset="0"/>
              <a:buNone/>
            </a:pPr>
            <a:endParaRPr lang="en-US" altLang="zh-CN" sz="1050" b="1" dirty="0">
              <a:latin typeface="Consolas" panose="020B0609020204030204" charset="0"/>
            </a:endParaRPr>
          </a:p>
          <a:p>
            <a:pPr marL="0" indent="0">
              <a:spcBef>
                <a:spcPct val="0"/>
              </a:spcBef>
              <a:buFont typeface="Arial" charset="0"/>
              <a:buNone/>
            </a:pPr>
            <a:r>
              <a:rPr lang="en-US" altLang="zh-CN" sz="1050" b="1" dirty="0" err="1">
                <a:solidFill>
                  <a:srgbClr val="0000FF"/>
                </a:solidFill>
                <a:latin typeface="Consolas" panose="020B0609020204030204" charset="0"/>
              </a:rPr>
              <a:t>def</a:t>
            </a:r>
            <a:r>
              <a:rPr lang="en-US" altLang="zh-CN" sz="1050" b="1" dirty="0">
                <a:latin typeface="Consolas" panose="020B0609020204030204" charset="0"/>
              </a:rPr>
              <a:t> func3(text):</a:t>
            </a:r>
          </a:p>
          <a:p>
            <a:pPr marL="0" indent="0">
              <a:spcBef>
                <a:spcPct val="0"/>
              </a:spcBef>
              <a:buFont typeface="Arial" charset="0"/>
              <a:buNone/>
            </a:pPr>
            <a:r>
              <a:rPr lang="en-US" altLang="zh-CN" sz="1050" b="1" dirty="0">
                <a:latin typeface="Consolas" panose="020B0609020204030204" charset="0"/>
              </a:rPr>
              <a:t>    </a:t>
            </a:r>
            <a:r>
              <a:rPr lang="en-US" altLang="zh-CN" sz="1050" b="1" dirty="0">
                <a:solidFill>
                  <a:srgbClr val="0000FF"/>
                </a:solidFill>
                <a:latin typeface="Consolas" panose="020B0609020204030204" charset="0"/>
              </a:rPr>
              <a:t>return</a:t>
            </a:r>
            <a:r>
              <a:rPr lang="en-US" altLang="zh-CN" sz="1050" b="1" dirty="0">
                <a:latin typeface="Consolas" panose="020B0609020204030204" charset="0"/>
              </a:rPr>
              <a:t> ''.join(</a:t>
            </a:r>
            <a:r>
              <a:rPr lang="en-US" altLang="zh-CN" sz="1050" b="1" dirty="0" err="1">
                <a:latin typeface="Consolas" panose="020B0609020204030204" charset="0"/>
              </a:rPr>
              <a:t>findall</a:t>
            </a:r>
            <a:r>
              <a:rPr lang="en-US" altLang="zh-CN" sz="1050" b="1" dirty="0">
                <a:latin typeface="Consolas" panose="020B0609020204030204" charset="0"/>
              </a:rPr>
              <a:t>(r'(\w)(?!.*\1)', text[::-1]))[::-1]</a:t>
            </a:r>
          </a:p>
          <a:p>
            <a:pPr marL="0" indent="0">
              <a:spcBef>
                <a:spcPct val="0"/>
              </a:spcBef>
              <a:buFont typeface="Arial" charset="0"/>
              <a:buNone/>
            </a:pPr>
            <a:endParaRPr lang="en-US" altLang="zh-CN" sz="1050" b="1" dirty="0">
              <a:latin typeface="Consolas" panose="020B0609020204030204" charset="0"/>
            </a:endParaRPr>
          </a:p>
          <a:p>
            <a:pPr marL="0" indent="0">
              <a:spcBef>
                <a:spcPct val="0"/>
              </a:spcBef>
              <a:buFont typeface="Arial" charset="0"/>
              <a:buNone/>
            </a:pPr>
            <a:r>
              <a:rPr lang="en-US" altLang="zh-CN" sz="1050" b="1" dirty="0">
                <a:latin typeface="Consolas" panose="020B0609020204030204" charset="0"/>
              </a:rPr>
              <a:t>text = ''.join(choice(digits) for _ in range(30))</a:t>
            </a:r>
          </a:p>
          <a:p>
            <a:pPr marL="0" indent="0">
              <a:spcBef>
                <a:spcPct val="0"/>
              </a:spcBef>
              <a:buFont typeface="Arial" charset="0"/>
              <a:buNone/>
            </a:pPr>
            <a:r>
              <a:rPr lang="en-US" altLang="zh-CN" sz="1050" b="1" dirty="0">
                <a:solidFill>
                  <a:srgbClr val="0000FF"/>
                </a:solidFill>
                <a:latin typeface="Consolas" panose="020B0609020204030204" charset="0"/>
              </a:rPr>
              <a:t>print</a:t>
            </a:r>
            <a:r>
              <a:rPr lang="en-US" altLang="zh-CN" sz="1050" b="1" dirty="0">
                <a:latin typeface="Consolas" panose="020B0609020204030204" charset="0"/>
              </a:rPr>
              <a:t>(text)</a:t>
            </a:r>
          </a:p>
          <a:p>
            <a:pPr marL="0" indent="0">
              <a:spcBef>
                <a:spcPct val="0"/>
              </a:spcBef>
              <a:buFont typeface="Arial" charset="0"/>
              <a:buNone/>
            </a:pPr>
            <a:r>
              <a:rPr lang="en-US" altLang="zh-CN" sz="1050" b="1" dirty="0">
                <a:solidFill>
                  <a:srgbClr val="0000FF"/>
                </a:solidFill>
                <a:latin typeface="Consolas" panose="020B0609020204030204" charset="0"/>
              </a:rPr>
              <a:t>print</a:t>
            </a:r>
            <a:r>
              <a:rPr lang="en-US" altLang="zh-CN" sz="1050" b="1" dirty="0">
                <a:latin typeface="Consolas" panose="020B0609020204030204" charset="0"/>
              </a:rPr>
              <a:t>(func1(text))</a:t>
            </a:r>
          </a:p>
          <a:p>
            <a:pPr marL="0" indent="0">
              <a:spcBef>
                <a:spcPct val="0"/>
              </a:spcBef>
              <a:buFont typeface="Arial" charset="0"/>
              <a:buNone/>
            </a:pPr>
            <a:r>
              <a:rPr lang="en-US" altLang="zh-CN" sz="1050" b="1" dirty="0">
                <a:solidFill>
                  <a:srgbClr val="0000FF"/>
                </a:solidFill>
                <a:latin typeface="Consolas" panose="020B0609020204030204" charset="0"/>
              </a:rPr>
              <a:t>print</a:t>
            </a:r>
            <a:r>
              <a:rPr lang="en-US" altLang="zh-CN" sz="1050" b="1" dirty="0">
                <a:latin typeface="Consolas" panose="020B0609020204030204" charset="0"/>
              </a:rPr>
              <a:t>(func2(text))</a:t>
            </a:r>
          </a:p>
          <a:p>
            <a:pPr marL="0" indent="0">
              <a:spcBef>
                <a:spcPct val="0"/>
              </a:spcBef>
              <a:buFont typeface="Arial" charset="0"/>
              <a:buNone/>
            </a:pPr>
            <a:r>
              <a:rPr lang="en-US" altLang="zh-CN" sz="1050" dirty="0">
                <a:latin typeface="Consolas" panose="020B0609020204030204" charset="0"/>
              </a:rPr>
              <a:t>print(func3(text))</a:t>
            </a:r>
          </a:p>
        </p:txBody>
      </p:sp>
      <p:grpSp>
        <p:nvGrpSpPr>
          <p:cNvPr id="12" name="组合 11"/>
          <p:cNvGrpSpPr/>
          <p:nvPr/>
        </p:nvGrpSpPr>
        <p:grpSpPr>
          <a:xfrm>
            <a:off x="495300" y="81495"/>
            <a:ext cx="6201650" cy="651944"/>
            <a:chOff x="541440" y="96425"/>
            <a:chExt cx="6201650" cy="651944"/>
          </a:xfrm>
        </p:grpSpPr>
        <p:sp>
          <p:nvSpPr>
            <p:cNvPr id="13" name="TextBox 6"/>
            <p:cNvSpPr txBox="1">
              <a:spLocks noChangeArrowheads="1"/>
            </p:cNvSpPr>
            <p:nvPr/>
          </p:nvSpPr>
          <p:spPr bwMode="auto">
            <a:xfrm>
              <a:off x="621813" y="102062"/>
              <a:ext cx="6121277"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4.4 </a:t>
              </a:r>
              <a:r>
                <a:rPr lang="zh-CN" altLang="en-US" sz="3600" b="1" dirty="0">
                  <a:latin typeface="Times New Roman" pitchFamily="18" charset="0"/>
                  <a:ea typeface="黑体" pitchFamily="49" charset="-122"/>
                </a:rPr>
                <a:t>正则表达式的应用</a:t>
              </a:r>
            </a:p>
          </p:txBody>
        </p:sp>
        <p:grpSp>
          <p:nvGrpSpPr>
            <p:cNvPr id="14" name="组合 13"/>
            <p:cNvGrpSpPr/>
            <p:nvPr/>
          </p:nvGrpSpPr>
          <p:grpSpPr>
            <a:xfrm>
              <a:off x="541440" y="96425"/>
              <a:ext cx="792093" cy="651756"/>
              <a:chOff x="541440" y="96425"/>
              <a:chExt cx="792093" cy="651756"/>
            </a:xfrm>
          </p:grpSpPr>
          <p:sp>
            <p:nvSpPr>
              <p:cNvPr id="15" name="Freeform 5"/>
              <p:cNvSpPr>
                <a:spLocks/>
              </p:cNvSpPr>
              <p:nvPr/>
            </p:nvSpPr>
            <p:spPr bwMode="auto">
              <a:xfrm>
                <a:off x="541440" y="96425"/>
                <a:ext cx="792093" cy="651756"/>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964396"/>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pic>
            <p:nvPicPr>
              <p:cNvPr id="16" name="图片 15"/>
              <p:cNvPicPr>
                <a:picLocks noChangeAspect="1"/>
              </p:cNvPicPr>
              <p:nvPr/>
            </p:nvPicPr>
            <p:blipFill>
              <a:blip r:embed="rId2"/>
              <a:stretch>
                <a:fillRect/>
              </a:stretch>
            </p:blipFill>
            <p:spPr>
              <a:xfrm>
                <a:off x="734178" y="272894"/>
                <a:ext cx="404824" cy="335225"/>
              </a:xfrm>
              <a:prstGeom prst="rect">
                <a:avLst/>
              </a:prstGeom>
            </p:spPr>
          </p:pic>
        </p:grpSp>
      </p:grpSp>
    </p:spTree>
    <p:extLst>
      <p:ext uri="{BB962C8B-B14F-4D97-AF65-F5344CB8AC3E}">
        <p14:creationId xmlns:p14="http://schemas.microsoft.com/office/powerpoint/2010/main" val="181402688"/>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257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2578">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1">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1">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
                                            <p:txEl>
                                              <p:pRg st="9" end="9"/>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1">
                                            <p:txEl>
                                              <p:pRg st="10" end="1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1">
                                            <p:txEl>
                                              <p:pRg st="11" end="11"/>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1">
                                            <p:txEl>
                                              <p:pRg st="12" end="12"/>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1">
                                            <p:txEl>
                                              <p:pRg st="13" end="13"/>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1">
                                            <p:txEl>
                                              <p:pRg st="14" end="14"/>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1">
                                            <p:txEl>
                                              <p:pRg st="16" end="16"/>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1">
                                            <p:txEl>
                                              <p:pRg st="17" end="17"/>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1">
                                            <p:txEl>
                                              <p:pRg st="19" end="19"/>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1">
                                            <p:txEl>
                                              <p:pRg st="20" end="20"/>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1">
                                            <p:txEl>
                                              <p:pRg st="21" end="21"/>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1">
                                            <p:txEl>
                                              <p:pRg st="22" end="22"/>
                                            </p:txEl>
                                          </p:spTgt>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1">
                                            <p:txEl>
                                              <p:pRg st="23" end="2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文本占位符 28674"/>
          <p:cNvSpPr>
            <a:spLocks noGrp="1"/>
          </p:cNvSpPr>
          <p:nvPr>
            <p:ph idx="1"/>
          </p:nvPr>
        </p:nvSpPr>
        <p:spPr>
          <a:xfrm>
            <a:off x="1219808" y="1595838"/>
            <a:ext cx="8229600" cy="4678451"/>
          </a:xfrm>
        </p:spPr>
        <p:txBody>
          <a:bodyPr anchor="t"/>
          <a:lstStyle/>
          <a:p>
            <a:pPr>
              <a:spcBef>
                <a:spcPct val="0"/>
              </a:spcBef>
              <a:buSzPct val="70000"/>
              <a:buNone/>
            </a:pPr>
            <a:r>
              <a:rPr lang="zh-CN" altLang="en-US" sz="1350" dirty="0">
                <a:latin typeface="Consolas" panose="020B0609020204030204" charset="0"/>
              </a:rPr>
              <a:t>&gt;&gt;&gt; x = 1235</a:t>
            </a:r>
          </a:p>
          <a:p>
            <a:pPr>
              <a:spcBef>
                <a:spcPct val="0"/>
              </a:spcBef>
              <a:buSzPct val="70000"/>
              <a:buNone/>
            </a:pPr>
            <a:r>
              <a:rPr lang="zh-CN" altLang="en-US" sz="1350" dirty="0">
                <a:latin typeface="Consolas" panose="020B0609020204030204" charset="0"/>
              </a:rPr>
              <a:t>&gt;&gt;&gt; so = "%o" % x</a:t>
            </a:r>
          </a:p>
          <a:p>
            <a:pPr>
              <a:spcBef>
                <a:spcPct val="0"/>
              </a:spcBef>
              <a:buSzPct val="70000"/>
              <a:buNone/>
            </a:pPr>
            <a:r>
              <a:rPr lang="zh-CN" altLang="en-US" sz="1350" dirty="0">
                <a:latin typeface="Consolas" panose="020B0609020204030204" charset="0"/>
              </a:rPr>
              <a:t>&gt;&gt;&gt; so</a:t>
            </a:r>
          </a:p>
          <a:p>
            <a:pPr>
              <a:spcBef>
                <a:spcPct val="0"/>
              </a:spcBef>
              <a:buSzPct val="70000"/>
              <a:buNone/>
            </a:pPr>
            <a:r>
              <a:rPr lang="zh-CN" altLang="en-US" sz="1350" dirty="0">
                <a:solidFill>
                  <a:srgbClr val="0000FF"/>
                </a:solidFill>
                <a:latin typeface="Consolas" panose="020B0609020204030204" charset="0"/>
              </a:rPr>
              <a:t>"2323"</a:t>
            </a:r>
          </a:p>
          <a:p>
            <a:pPr>
              <a:spcBef>
                <a:spcPct val="0"/>
              </a:spcBef>
              <a:buSzPct val="70000"/>
              <a:buNone/>
            </a:pPr>
            <a:r>
              <a:rPr lang="zh-CN" altLang="en-US" sz="1350" dirty="0">
                <a:latin typeface="Consolas" panose="020B0609020204030204" charset="0"/>
              </a:rPr>
              <a:t>&gt;&gt;&gt; sh = "%x" % x</a:t>
            </a:r>
          </a:p>
          <a:p>
            <a:pPr>
              <a:spcBef>
                <a:spcPct val="0"/>
              </a:spcBef>
              <a:buSzPct val="70000"/>
              <a:buNone/>
            </a:pPr>
            <a:r>
              <a:rPr lang="zh-CN" altLang="en-US" sz="1350" dirty="0">
                <a:latin typeface="Consolas" panose="020B0609020204030204" charset="0"/>
              </a:rPr>
              <a:t>&gt;&gt;&gt; sh</a:t>
            </a:r>
          </a:p>
          <a:p>
            <a:pPr>
              <a:spcBef>
                <a:spcPct val="0"/>
              </a:spcBef>
              <a:buSzPct val="70000"/>
              <a:buNone/>
            </a:pPr>
            <a:r>
              <a:rPr lang="zh-CN" altLang="en-US" sz="1350" dirty="0">
                <a:solidFill>
                  <a:srgbClr val="0000FF"/>
                </a:solidFill>
                <a:latin typeface="Consolas" panose="020B0609020204030204" charset="0"/>
              </a:rPr>
              <a:t>"4d3"</a:t>
            </a:r>
          </a:p>
          <a:p>
            <a:pPr>
              <a:spcBef>
                <a:spcPct val="0"/>
              </a:spcBef>
              <a:buSzPct val="70000"/>
              <a:buNone/>
            </a:pPr>
            <a:r>
              <a:rPr lang="zh-CN" altLang="en-US" sz="1350" dirty="0">
                <a:latin typeface="Consolas" panose="020B0609020204030204" charset="0"/>
              </a:rPr>
              <a:t>&gt;&gt;&gt; se = "%e" % x</a:t>
            </a:r>
          </a:p>
          <a:p>
            <a:pPr>
              <a:spcBef>
                <a:spcPct val="0"/>
              </a:spcBef>
              <a:buSzPct val="70000"/>
              <a:buNone/>
            </a:pPr>
            <a:r>
              <a:rPr lang="zh-CN" altLang="en-US" sz="1350" dirty="0">
                <a:latin typeface="Consolas" panose="020B0609020204030204" charset="0"/>
              </a:rPr>
              <a:t>&gt;&gt;&gt; se</a:t>
            </a:r>
          </a:p>
          <a:p>
            <a:pPr>
              <a:spcBef>
                <a:spcPct val="0"/>
              </a:spcBef>
              <a:buSzPct val="70000"/>
              <a:buNone/>
            </a:pPr>
            <a:r>
              <a:rPr lang="zh-CN" altLang="en-US" sz="1350" dirty="0">
                <a:solidFill>
                  <a:srgbClr val="0000FF"/>
                </a:solidFill>
                <a:latin typeface="Consolas" panose="020B0609020204030204" charset="0"/>
              </a:rPr>
              <a:t>"1.235000e+03"</a:t>
            </a:r>
          </a:p>
          <a:p>
            <a:pPr>
              <a:spcBef>
                <a:spcPct val="0"/>
              </a:spcBef>
              <a:buSzPct val="70000"/>
              <a:buNone/>
            </a:pPr>
            <a:r>
              <a:rPr lang="zh-CN" altLang="en-US" sz="1350" dirty="0">
                <a:latin typeface="Consolas" panose="020B0609020204030204" charset="0"/>
              </a:rPr>
              <a:t>&gt;&gt;&gt; chr(ord("3")+1)</a:t>
            </a:r>
          </a:p>
          <a:p>
            <a:pPr>
              <a:spcBef>
                <a:spcPct val="0"/>
              </a:spcBef>
              <a:buSzPct val="70000"/>
              <a:buNone/>
            </a:pPr>
            <a:r>
              <a:rPr lang="zh-CN" altLang="en-US" sz="1350" dirty="0">
                <a:solidFill>
                  <a:srgbClr val="0000FF"/>
                </a:solidFill>
                <a:latin typeface="Consolas" panose="020B0609020204030204" charset="0"/>
              </a:rPr>
              <a:t>"4"</a:t>
            </a:r>
          </a:p>
          <a:p>
            <a:pPr>
              <a:spcBef>
                <a:spcPct val="0"/>
              </a:spcBef>
              <a:buSzPct val="70000"/>
              <a:buNone/>
            </a:pPr>
            <a:r>
              <a:rPr lang="zh-CN" altLang="en-US" sz="1350" dirty="0">
                <a:latin typeface="Consolas" panose="020B0609020204030204" charset="0"/>
              </a:rPr>
              <a:t>&gt;&gt;&gt; "%s" % 65</a:t>
            </a:r>
          </a:p>
          <a:p>
            <a:pPr>
              <a:spcBef>
                <a:spcPct val="0"/>
              </a:spcBef>
              <a:buSzPct val="70000"/>
              <a:buNone/>
            </a:pPr>
            <a:r>
              <a:rPr lang="zh-CN" altLang="en-US" sz="1350" dirty="0">
                <a:solidFill>
                  <a:srgbClr val="0000FF"/>
                </a:solidFill>
                <a:latin typeface="Consolas" panose="020B0609020204030204" charset="0"/>
              </a:rPr>
              <a:t>"65"</a:t>
            </a:r>
          </a:p>
          <a:p>
            <a:pPr>
              <a:spcBef>
                <a:spcPct val="0"/>
              </a:spcBef>
              <a:buSzPct val="70000"/>
              <a:buNone/>
            </a:pPr>
            <a:r>
              <a:rPr lang="zh-CN" altLang="en-US" sz="1350" dirty="0">
                <a:latin typeface="Consolas" panose="020B0609020204030204" charset="0"/>
              </a:rPr>
              <a:t>&gt;&gt;&gt; "%s" % 65333</a:t>
            </a:r>
          </a:p>
          <a:p>
            <a:pPr>
              <a:spcBef>
                <a:spcPct val="0"/>
              </a:spcBef>
              <a:buSzPct val="70000"/>
              <a:buNone/>
            </a:pPr>
            <a:r>
              <a:rPr lang="zh-CN" altLang="en-US" sz="1350" dirty="0">
                <a:solidFill>
                  <a:srgbClr val="0000FF"/>
                </a:solidFill>
                <a:latin typeface="Consolas" panose="020B0609020204030204" charset="0"/>
              </a:rPr>
              <a:t>"65333"</a:t>
            </a:r>
          </a:p>
          <a:p>
            <a:pPr>
              <a:spcBef>
                <a:spcPct val="0"/>
              </a:spcBef>
              <a:buSzPct val="70000"/>
              <a:buNone/>
            </a:pPr>
            <a:r>
              <a:rPr lang="zh-CN" altLang="en-US" sz="1350" dirty="0">
                <a:latin typeface="Consolas" panose="020B0609020204030204" charset="0"/>
              </a:rPr>
              <a:t>&gt;&gt;&gt; "%d" % "555"</a:t>
            </a:r>
          </a:p>
          <a:p>
            <a:pPr>
              <a:spcBef>
                <a:spcPct val="0"/>
              </a:spcBef>
              <a:buSzPct val="70000"/>
              <a:buNone/>
            </a:pPr>
            <a:r>
              <a:rPr lang="zh-CN" altLang="en-US" sz="1350" dirty="0">
                <a:solidFill>
                  <a:srgbClr val="FF0000"/>
                </a:solidFill>
                <a:latin typeface="Consolas" panose="020B0609020204030204" charset="0"/>
              </a:rPr>
              <a:t>TypeError: %d format: a number is required, not str</a:t>
            </a:r>
          </a:p>
        </p:txBody>
      </p:sp>
      <p:sp>
        <p:nvSpPr>
          <p:cNvPr id="31747" name="Slide Number Placeholder 1"/>
          <p:cNvSpPr>
            <a:spLocks noGrp="1"/>
          </p:cNvSpPr>
          <p:nvPr>
            <p:ph type="sldNum" sz="quarter" idx="4294967295"/>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r"/>
            <a:fld id="{9A0DB2DC-4C9A-4742-B13C-FB6460FD3503}" type="slidenum">
              <a:rPr lang="zh-CN" altLang="en-US" sz="1050" dirty="0">
                <a:solidFill>
                  <a:schemeClr val="bg1"/>
                </a:solidFill>
              </a:rPr>
              <a:pPr algn="r"/>
              <a:t>9</a:t>
            </a:fld>
            <a:endParaRPr lang="zh-CN" altLang="en-US" sz="1050" dirty="0">
              <a:solidFill>
                <a:schemeClr val="bg1"/>
              </a:solidFill>
            </a:endParaRPr>
          </a:p>
        </p:txBody>
      </p:sp>
      <p:sp>
        <p:nvSpPr>
          <p:cNvPr id="6" name="文本框 5"/>
          <p:cNvSpPr txBox="1"/>
          <p:nvPr/>
        </p:nvSpPr>
        <p:spPr>
          <a:xfrm>
            <a:off x="12075" y="925990"/>
            <a:ext cx="5652628" cy="523220"/>
          </a:xfrm>
          <a:prstGeom prst="rect">
            <a:avLst/>
          </a:prstGeom>
          <a:noFill/>
        </p:spPr>
        <p:txBody>
          <a:bodyPr wrap="square" rtlCol="0">
            <a:spAutoFit/>
          </a:bodyPr>
          <a:lstStyle/>
          <a:p>
            <a:pPr marL="914400" lvl="1" indent="-457200">
              <a:buClr>
                <a:srgbClr val="FF0000"/>
              </a:buClr>
              <a:buFont typeface="Wingdings" panose="05000000000000000000" pitchFamily="2" charset="2"/>
              <a:buChar char="Ø"/>
            </a:pPr>
            <a:r>
              <a:rPr lang="en-US" altLang="zh-CN" sz="2800" b="1" dirty="0">
                <a:latin typeface="Times New Roman" panose="02020603050405020304" pitchFamily="18" charset="0"/>
                <a:ea typeface="仿宋" panose="02010609060101010101" pitchFamily="49" charset="-122"/>
              </a:rPr>
              <a:t>4.1.2 </a:t>
            </a:r>
            <a:r>
              <a:rPr lang="zh-CN" altLang="en-US" sz="2800" b="1" dirty="0">
                <a:latin typeface="Times New Roman" panose="02020603050405020304" pitchFamily="18" charset="0"/>
                <a:ea typeface="仿宋" panose="02010609060101010101" pitchFamily="49" charset="-122"/>
              </a:rPr>
              <a:t>字符</a:t>
            </a:r>
            <a:r>
              <a:rPr lang="zh-CN" altLang="en-US" sz="2800" b="1" dirty="0">
                <a:ea typeface="仿宋" panose="02010609060101010101" pitchFamily="49" charset="-122"/>
              </a:rPr>
              <a:t>串格式化</a:t>
            </a:r>
            <a:r>
              <a:rPr lang="en-US" altLang="zh-CN" sz="2800" b="1" dirty="0">
                <a:ea typeface="仿宋" panose="02010609060101010101" pitchFamily="49" charset="-122"/>
              </a:rPr>
              <a:t>-</a:t>
            </a:r>
            <a:r>
              <a:rPr lang="en-US" altLang="zh-CN" sz="2800" b="1" dirty="0">
                <a:solidFill>
                  <a:srgbClr val="FF0000"/>
                </a:solidFill>
                <a:ea typeface="仿宋" panose="02010609060101010101" pitchFamily="49" charset="-122"/>
              </a:rPr>
              <a:t>%</a:t>
            </a:r>
            <a:r>
              <a:rPr lang="zh-CN" altLang="en-US" sz="2800" b="1" dirty="0">
                <a:solidFill>
                  <a:srgbClr val="FF0000"/>
                </a:solidFill>
                <a:ea typeface="仿宋" panose="02010609060101010101" pitchFamily="49" charset="-122"/>
              </a:rPr>
              <a:t>格式</a:t>
            </a:r>
            <a:endParaRPr lang="en-US" altLang="zh-CN" sz="2800" b="1" dirty="0">
              <a:solidFill>
                <a:srgbClr val="FF0000"/>
              </a:solidFill>
              <a:ea typeface="仿宋" panose="02010609060101010101" pitchFamily="49" charset="-122"/>
            </a:endParaRPr>
          </a:p>
        </p:txBody>
      </p:sp>
      <p:grpSp>
        <p:nvGrpSpPr>
          <p:cNvPr id="7" name="组合 114"/>
          <p:cNvGrpSpPr/>
          <p:nvPr/>
        </p:nvGrpSpPr>
        <p:grpSpPr>
          <a:xfrm>
            <a:off x="-540568" y="116632"/>
            <a:ext cx="6225040" cy="662730"/>
            <a:chOff x="-198275" y="3380765"/>
            <a:chExt cx="6225040" cy="662730"/>
          </a:xfrm>
        </p:grpSpPr>
        <p:grpSp>
          <p:nvGrpSpPr>
            <p:cNvPr id="8" name="组合 105"/>
            <p:cNvGrpSpPr/>
            <p:nvPr/>
          </p:nvGrpSpPr>
          <p:grpSpPr>
            <a:xfrm>
              <a:off x="-198275" y="3380765"/>
              <a:ext cx="6225040" cy="662730"/>
              <a:chOff x="-198275" y="3380765"/>
              <a:chExt cx="6225040" cy="662730"/>
            </a:xfrm>
          </p:grpSpPr>
          <p:sp>
            <p:nvSpPr>
              <p:cNvPr id="10"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1" name="TextBox 6"/>
              <p:cNvSpPr txBox="1">
                <a:spLocks noChangeArrowheads="1"/>
              </p:cNvSpPr>
              <p:nvPr/>
            </p:nvSpPr>
            <p:spPr bwMode="auto">
              <a:xfrm>
                <a:off x="-198275"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4.1 </a:t>
                </a:r>
                <a:r>
                  <a:rPr lang="zh-CN" altLang="en-US" sz="3600" b="1" dirty="0">
                    <a:latin typeface="Times New Roman" pitchFamily="18" charset="0"/>
                    <a:ea typeface="黑体" pitchFamily="49" charset="-122"/>
                  </a:rPr>
                  <a:t>字符串</a:t>
                </a:r>
                <a:endParaRPr lang="zh-CN" altLang="en-US" sz="3600" b="1" dirty="0">
                  <a:latin typeface="黑体" pitchFamily="49" charset="-122"/>
                  <a:ea typeface="黑体" pitchFamily="49" charset="-122"/>
                </a:endParaRPr>
              </a:p>
            </p:txBody>
          </p:sp>
        </p:grpSp>
        <p:pic>
          <p:nvPicPr>
            <p:cNvPr id="9" name="图片 8" descr="12.jpg"/>
            <p:cNvPicPr>
              <a:picLocks noChangeAspect="1"/>
            </p:cNvPicPr>
            <p:nvPr/>
          </p:nvPicPr>
          <p:blipFill>
            <a:blip r:embed="rId2" cstate="print"/>
            <a:stretch>
              <a:fillRect/>
            </a:stretch>
          </p:blipFill>
          <p:spPr>
            <a:xfrm>
              <a:off x="1115929" y="3530600"/>
              <a:ext cx="446172" cy="431048"/>
            </a:xfrm>
            <a:prstGeom prst="rect">
              <a:avLst/>
            </a:prstGeom>
          </p:spPr>
        </p:pic>
      </p:grpSp>
    </p:spTree>
    <p:extLst>
      <p:ext uri="{BB962C8B-B14F-4D97-AF65-F5344CB8AC3E}">
        <p14:creationId xmlns:p14="http://schemas.microsoft.com/office/powerpoint/2010/main" val="2457864186"/>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746">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1746">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1746">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1746">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1746">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1746">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1746">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1746">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1746">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1746">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1746">
                                            <p:txEl>
                                              <p:pRg st="10" end="1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1746">
                                            <p:txEl>
                                              <p:pRg st="11" end="1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1746">
                                            <p:txEl>
                                              <p:pRg st="12" end="12"/>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1746">
                                            <p:txEl>
                                              <p:pRg st="13" end="13"/>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1746">
                                            <p:txEl>
                                              <p:pRg st="14" end="14"/>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1746">
                                            <p:txEl>
                                              <p:pRg st="15" end="15"/>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1746">
                                            <p:txEl>
                                              <p:pRg st="16" end="16"/>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1746">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107"/>
          <p:cNvGrpSpPr/>
          <p:nvPr/>
        </p:nvGrpSpPr>
        <p:grpSpPr>
          <a:xfrm>
            <a:off x="543012" y="93590"/>
            <a:ext cx="4087592" cy="684275"/>
            <a:chOff x="939802" y="5062184"/>
            <a:chExt cx="4087592" cy="684275"/>
          </a:xfrm>
        </p:grpSpPr>
        <p:grpSp>
          <p:nvGrpSpPr>
            <p:cNvPr id="5" name="组合 33"/>
            <p:cNvGrpSpPr/>
            <p:nvPr/>
          </p:nvGrpSpPr>
          <p:grpSpPr>
            <a:xfrm>
              <a:off x="939802" y="5098728"/>
              <a:ext cx="813499" cy="647731"/>
              <a:chOff x="6068613" y="2138334"/>
              <a:chExt cx="412166" cy="348468"/>
            </a:xfrm>
          </p:grpSpPr>
          <p:sp>
            <p:nvSpPr>
              <p:cNvPr id="7" name="Freeform 5"/>
              <p:cNvSpPr>
                <a:spLocks/>
              </p:cNvSpPr>
              <p:nvPr/>
            </p:nvSpPr>
            <p:spPr bwMode="auto">
              <a:xfrm>
                <a:off x="6068613" y="2138334"/>
                <a:ext cx="412166" cy="34846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F69F1E"/>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dirty="0">
                  <a:ea typeface="微软雅黑" pitchFamily="34" charset="-122"/>
                </a:endParaRPr>
              </a:p>
            </p:txBody>
          </p:sp>
          <p:sp>
            <p:nvSpPr>
              <p:cNvPr id="8" name="KSO_Shape"/>
              <p:cNvSpPr>
                <a:spLocks/>
              </p:cNvSpPr>
              <p:nvPr/>
            </p:nvSpPr>
            <p:spPr bwMode="auto">
              <a:xfrm>
                <a:off x="6173883" y="2206208"/>
                <a:ext cx="232088" cy="197274"/>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sz="3600" dirty="0">
                  <a:solidFill>
                    <a:srgbClr val="FFFFFF"/>
                  </a:solidFill>
                  <a:ea typeface="微软雅黑" pitchFamily="34" charset="-122"/>
                </a:endParaRPr>
              </a:p>
            </p:txBody>
          </p:sp>
        </p:grpSp>
        <p:sp>
          <p:nvSpPr>
            <p:cNvPr id="6" name="TextBox 6"/>
            <p:cNvSpPr txBox="1">
              <a:spLocks noChangeArrowheads="1"/>
            </p:cNvSpPr>
            <p:nvPr/>
          </p:nvSpPr>
          <p:spPr bwMode="auto">
            <a:xfrm>
              <a:off x="1520154" y="5062184"/>
              <a:ext cx="350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dirty="0">
                  <a:latin typeface="Times New Roman" pitchFamily="18" charset="0"/>
                  <a:ea typeface="黑体" pitchFamily="49" charset="-122"/>
                </a:rPr>
                <a:t>4.5  </a:t>
              </a:r>
              <a:r>
                <a:rPr lang="zh-CN" altLang="en-US" sz="3600" dirty="0">
                  <a:latin typeface="Times New Roman" pitchFamily="18" charset="0"/>
                  <a:ea typeface="黑体" pitchFamily="49" charset="-122"/>
                </a:rPr>
                <a:t>本章小结</a:t>
              </a:r>
            </a:p>
          </p:txBody>
        </p:sp>
      </p:grpSp>
      <p:grpSp>
        <p:nvGrpSpPr>
          <p:cNvPr id="9" name="组合 8"/>
          <p:cNvGrpSpPr/>
          <p:nvPr/>
        </p:nvGrpSpPr>
        <p:grpSpPr>
          <a:xfrm>
            <a:off x="921980" y="1088583"/>
            <a:ext cx="2378140" cy="668910"/>
            <a:chOff x="927100" y="1197990"/>
            <a:chExt cx="2378140" cy="668910"/>
          </a:xfrm>
        </p:grpSpPr>
        <p:sp>
          <p:nvSpPr>
            <p:cNvPr id="10" name="矩形 9"/>
            <p:cNvSpPr/>
            <p:nvPr/>
          </p:nvSpPr>
          <p:spPr>
            <a:xfrm>
              <a:off x="1472687" y="1197990"/>
              <a:ext cx="1832553" cy="584775"/>
            </a:xfrm>
            <a:prstGeom prst="rect">
              <a:avLst/>
            </a:prstGeom>
          </p:spPr>
          <p:txBody>
            <a:bodyPr wrap="none">
              <a:spAutoFit/>
            </a:bodyPr>
            <a:lstStyle/>
            <a:p>
              <a:pPr>
                <a:buClr>
                  <a:srgbClr val="FF0000"/>
                </a:buClr>
              </a:pPr>
              <a:r>
                <a:rPr lang="zh-CN" altLang="en-US" sz="3200" b="1" dirty="0">
                  <a:latin typeface="Verdana" pitchFamily="34" charset="0"/>
                  <a:ea typeface="黑体" pitchFamily="49" charset="-122"/>
                </a:rPr>
                <a:t>内容回顾</a:t>
              </a:r>
            </a:p>
          </p:txBody>
        </p:sp>
        <p:grpSp>
          <p:nvGrpSpPr>
            <p:cNvPr id="11" name="组合 99"/>
            <p:cNvGrpSpPr/>
            <p:nvPr/>
          </p:nvGrpSpPr>
          <p:grpSpPr>
            <a:xfrm>
              <a:off x="927100" y="1214339"/>
              <a:ext cx="643729" cy="652561"/>
              <a:chOff x="5547069" y="765931"/>
              <a:chExt cx="1482696" cy="1322356"/>
            </a:xfrm>
          </p:grpSpPr>
          <p:grpSp>
            <p:nvGrpSpPr>
              <p:cNvPr id="12" name="组合 38"/>
              <p:cNvGrpSpPr/>
              <p:nvPr/>
            </p:nvGrpSpPr>
            <p:grpSpPr>
              <a:xfrm>
                <a:off x="5547069" y="765931"/>
                <a:ext cx="1482696" cy="1322356"/>
                <a:chOff x="3337529" y="1161598"/>
                <a:chExt cx="2138277" cy="1907040"/>
              </a:xfrm>
            </p:grpSpPr>
            <p:sp>
              <p:nvSpPr>
                <p:cNvPr id="16" name="任意多边形 15"/>
                <p:cNvSpPr>
                  <a:spLocks/>
                </p:cNvSpPr>
                <p:nvPr/>
              </p:nvSpPr>
              <p:spPr bwMode="auto">
                <a:xfrm rot="10800000">
                  <a:off x="3342359" y="1161598"/>
                  <a:ext cx="2123116" cy="1895135"/>
                </a:xfrm>
                <a:custGeom>
                  <a:avLst/>
                  <a:gdLst>
                    <a:gd name="connsiteX0" fmla="*/ 1795626 w 2791387"/>
                    <a:gd name="connsiteY0" fmla="*/ 2117139 h 2491648"/>
                    <a:gd name="connsiteX1" fmla="*/ 1950063 w 2791387"/>
                    <a:gd name="connsiteY1" fmla="*/ 2028434 h 2491648"/>
                    <a:gd name="connsiteX2" fmla="*/ 2350454 w 2791387"/>
                    <a:gd name="connsiteY2" fmla="*/ 1334530 h 2491648"/>
                    <a:gd name="connsiteX3" fmla="*/ 2350454 w 2791387"/>
                    <a:gd name="connsiteY3" fmla="*/ 1157119 h 2491648"/>
                    <a:gd name="connsiteX4" fmla="*/ 1950063 w 2791387"/>
                    <a:gd name="connsiteY4" fmla="*/ 463215 h 2491648"/>
                    <a:gd name="connsiteX5" fmla="*/ 1795626 w 2791387"/>
                    <a:gd name="connsiteY5" fmla="*/ 374509 h 2491648"/>
                    <a:gd name="connsiteX6" fmla="*/ 994844 w 2791387"/>
                    <a:gd name="connsiteY6" fmla="*/ 374509 h 2491648"/>
                    <a:gd name="connsiteX7" fmla="*/ 840408 w 2791387"/>
                    <a:gd name="connsiteY7" fmla="*/ 463215 h 2491648"/>
                    <a:gd name="connsiteX8" fmla="*/ 440017 w 2791387"/>
                    <a:gd name="connsiteY8" fmla="*/ 1157119 h 2491648"/>
                    <a:gd name="connsiteX9" fmla="*/ 440017 w 2791387"/>
                    <a:gd name="connsiteY9" fmla="*/ 1334530 h 2491648"/>
                    <a:gd name="connsiteX10" fmla="*/ 840408 w 2791387"/>
                    <a:gd name="connsiteY10" fmla="*/ 2028434 h 2491648"/>
                    <a:gd name="connsiteX11" fmla="*/ 994844 w 2791387"/>
                    <a:gd name="connsiteY11" fmla="*/ 2117139 h 2491648"/>
                    <a:gd name="connsiteX12" fmla="*/ 1967414 w 2791387"/>
                    <a:gd name="connsiteY12" fmla="*/ 2491648 h 2491648"/>
                    <a:gd name="connsiteX13" fmla="*/ 822440 w 2791387"/>
                    <a:gd name="connsiteY13" fmla="*/ 2491648 h 2491648"/>
                    <a:gd name="connsiteX14" fmla="*/ 601623 w 2791387"/>
                    <a:gd name="connsiteY14" fmla="*/ 2364815 h 2491648"/>
                    <a:gd name="connsiteX15" fmla="*/ 29136 w 2791387"/>
                    <a:gd name="connsiteY15" fmla="*/ 1372657 h 2491648"/>
                    <a:gd name="connsiteX16" fmla="*/ 29136 w 2791387"/>
                    <a:gd name="connsiteY16" fmla="*/ 1118992 h 2491648"/>
                    <a:gd name="connsiteX17" fmla="*/ 601623 w 2791387"/>
                    <a:gd name="connsiteY17" fmla="*/ 126833 h 2491648"/>
                    <a:gd name="connsiteX18" fmla="*/ 822440 w 2791387"/>
                    <a:gd name="connsiteY18" fmla="*/ 0 h 2491648"/>
                    <a:gd name="connsiteX19" fmla="*/ 1967414 w 2791387"/>
                    <a:gd name="connsiteY19" fmla="*/ 0 h 2491648"/>
                    <a:gd name="connsiteX20" fmla="*/ 2188231 w 2791387"/>
                    <a:gd name="connsiteY20" fmla="*/ 126833 h 2491648"/>
                    <a:gd name="connsiteX21" fmla="*/ 2760718 w 2791387"/>
                    <a:gd name="connsiteY21" fmla="*/ 1118992 h 2491648"/>
                    <a:gd name="connsiteX22" fmla="*/ 2760718 w 2791387"/>
                    <a:gd name="connsiteY22" fmla="*/ 1372657 h 2491648"/>
                    <a:gd name="connsiteX23" fmla="*/ 2188231 w 2791387"/>
                    <a:gd name="connsiteY23" fmla="*/ 2364815 h 2491648"/>
                    <a:gd name="connsiteX24" fmla="*/ 1967414 w 2791387"/>
                    <a:gd name="connsiteY24" fmla="*/ 2491648 h 2491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791387" h="2491648">
                      <a:moveTo>
                        <a:pt x="1795626" y="2117139"/>
                      </a:moveTo>
                      <a:cubicBezTo>
                        <a:pt x="1852825" y="2117139"/>
                        <a:pt x="1921463" y="2077079"/>
                        <a:pt x="1950063" y="2028434"/>
                      </a:cubicBezTo>
                      <a:cubicBezTo>
                        <a:pt x="1950063" y="2028434"/>
                        <a:pt x="1950063" y="2028434"/>
                        <a:pt x="2350454" y="1334530"/>
                      </a:cubicBezTo>
                      <a:cubicBezTo>
                        <a:pt x="2379053" y="1285885"/>
                        <a:pt x="2379053" y="1205764"/>
                        <a:pt x="2350454" y="1157119"/>
                      </a:cubicBezTo>
                      <a:cubicBezTo>
                        <a:pt x="2350454" y="1157119"/>
                        <a:pt x="2350454" y="1157119"/>
                        <a:pt x="1950063" y="463215"/>
                      </a:cubicBezTo>
                      <a:cubicBezTo>
                        <a:pt x="1921463" y="414570"/>
                        <a:pt x="1852825" y="374509"/>
                        <a:pt x="1795626" y="374509"/>
                      </a:cubicBezTo>
                      <a:cubicBezTo>
                        <a:pt x="1795626" y="374509"/>
                        <a:pt x="1795626" y="374509"/>
                        <a:pt x="994844" y="374509"/>
                      </a:cubicBezTo>
                      <a:cubicBezTo>
                        <a:pt x="939075" y="374509"/>
                        <a:pt x="869007" y="414570"/>
                        <a:pt x="840408" y="463215"/>
                      </a:cubicBezTo>
                      <a:cubicBezTo>
                        <a:pt x="840408" y="463215"/>
                        <a:pt x="840408" y="463215"/>
                        <a:pt x="440017" y="1157119"/>
                      </a:cubicBezTo>
                      <a:cubicBezTo>
                        <a:pt x="412847" y="1205764"/>
                        <a:pt x="412847" y="1285885"/>
                        <a:pt x="440017" y="1334530"/>
                      </a:cubicBezTo>
                      <a:cubicBezTo>
                        <a:pt x="440017" y="1334530"/>
                        <a:pt x="440017" y="1334530"/>
                        <a:pt x="840408" y="2028434"/>
                      </a:cubicBezTo>
                      <a:cubicBezTo>
                        <a:pt x="869007" y="2077079"/>
                        <a:pt x="939075" y="2117139"/>
                        <a:pt x="994844" y="2117139"/>
                      </a:cubicBezTo>
                      <a:close/>
                      <a:moveTo>
                        <a:pt x="1967414" y="2491648"/>
                      </a:moveTo>
                      <a:lnTo>
                        <a:pt x="822440" y="2491648"/>
                      </a:lnTo>
                      <a:cubicBezTo>
                        <a:pt x="742700" y="2491648"/>
                        <a:pt x="642515" y="2434369"/>
                        <a:pt x="601623" y="2364815"/>
                      </a:cubicBezTo>
                      <a:cubicBezTo>
                        <a:pt x="29136" y="1372657"/>
                        <a:pt x="29136" y="1372657"/>
                        <a:pt x="29136" y="1372657"/>
                      </a:cubicBezTo>
                      <a:cubicBezTo>
                        <a:pt x="-9712" y="1303103"/>
                        <a:pt x="-9712" y="1188545"/>
                        <a:pt x="29136" y="1118992"/>
                      </a:cubicBezTo>
                      <a:cubicBezTo>
                        <a:pt x="601623" y="126833"/>
                        <a:pt x="601623" y="126833"/>
                        <a:pt x="601623" y="126833"/>
                      </a:cubicBezTo>
                      <a:cubicBezTo>
                        <a:pt x="642515" y="57280"/>
                        <a:pt x="742700" y="0"/>
                        <a:pt x="822440" y="0"/>
                      </a:cubicBezTo>
                      <a:cubicBezTo>
                        <a:pt x="1967414" y="0"/>
                        <a:pt x="1967414" y="0"/>
                        <a:pt x="1967414" y="0"/>
                      </a:cubicBezTo>
                      <a:cubicBezTo>
                        <a:pt x="2049198" y="0"/>
                        <a:pt x="2147339" y="57280"/>
                        <a:pt x="2188231" y="126833"/>
                      </a:cubicBezTo>
                      <a:cubicBezTo>
                        <a:pt x="2760718" y="1118992"/>
                        <a:pt x="2760718" y="1118992"/>
                        <a:pt x="2760718" y="1118992"/>
                      </a:cubicBezTo>
                      <a:cubicBezTo>
                        <a:pt x="2801610" y="1188545"/>
                        <a:pt x="2801610" y="1303103"/>
                        <a:pt x="2760718" y="1372657"/>
                      </a:cubicBezTo>
                      <a:cubicBezTo>
                        <a:pt x="2188231" y="2364815"/>
                        <a:pt x="2188231" y="2364815"/>
                        <a:pt x="2188231" y="2364815"/>
                      </a:cubicBezTo>
                      <a:cubicBezTo>
                        <a:pt x="2147339" y="2434369"/>
                        <a:pt x="2049198" y="2491648"/>
                        <a:pt x="1967414" y="2491648"/>
                      </a:cubicBezTo>
                      <a:close/>
                    </a:path>
                  </a:pathLst>
                </a:custGeom>
                <a:solidFill>
                  <a:srgbClr val="00AF92"/>
                </a:solidFill>
                <a:ln w="19050">
                  <a:noFill/>
                </a:ln>
                <a:effectLst>
                  <a:innerShdw blurRad="63500" dist="63500" dir="2700000">
                    <a:prstClr val="black">
                      <a:alpha val="50000"/>
                    </a:prstClr>
                  </a:innerShdw>
                </a:effectLst>
              </p:spPr>
              <p:txBody>
                <a:bodyPr vert="horz" wrap="square" lIns="68580" tIns="34290" rIns="68580" bIns="34290" numCol="1" anchor="t" anchorCtr="0" compatLnSpc="1">
                  <a:prstTxWarp prst="textNoShape">
                    <a:avLst/>
                  </a:prstTxWarp>
                  <a:noAutofit/>
                </a:bodyPr>
                <a:lstStyle/>
                <a:p>
                  <a:endParaRPr lang="zh-CN" altLang="en-US" sz="1013">
                    <a:solidFill>
                      <a:prstClr val="black"/>
                    </a:solidFill>
                  </a:endParaRPr>
                </a:p>
              </p:txBody>
            </p:sp>
            <p:sp>
              <p:nvSpPr>
                <p:cNvPr id="17" name="Freeform 5"/>
                <p:cNvSpPr>
                  <a:spLocks/>
                </p:cNvSpPr>
                <p:nvPr/>
              </p:nvSpPr>
              <p:spPr bwMode="auto">
                <a:xfrm rot="10800000">
                  <a:off x="3337529" y="1173504"/>
                  <a:ext cx="2138277" cy="189513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0"/>
                  </a:schemeClr>
                </a:solidFill>
                <a:ln w="38100">
                  <a:gradFill flip="none" rotWithShape="1">
                    <a:gsLst>
                      <a:gs pos="0">
                        <a:schemeClr val="bg1"/>
                      </a:gs>
                      <a:gs pos="100000">
                        <a:srgbClr val="B4B4B4"/>
                      </a:gs>
                    </a:gsLst>
                    <a:lin ang="2700000" scaled="1"/>
                    <a:tileRect/>
                  </a:gradFill>
                </a:ln>
                <a:effec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18" name="Freeform 5"/>
                <p:cNvSpPr>
                  <a:spLocks/>
                </p:cNvSpPr>
                <p:nvPr/>
              </p:nvSpPr>
              <p:spPr bwMode="auto">
                <a:xfrm rot="10800000">
                  <a:off x="3656172" y="1456206"/>
                  <a:ext cx="1495486" cy="1325435"/>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0"/>
                  </a:schemeClr>
                </a:solidFill>
                <a:ln w="38100">
                  <a:gradFill flip="none" rotWithShape="1">
                    <a:gsLst>
                      <a:gs pos="100000">
                        <a:schemeClr val="bg1"/>
                      </a:gs>
                      <a:gs pos="0">
                        <a:schemeClr val="bg1">
                          <a:lumMod val="75000"/>
                        </a:schemeClr>
                      </a:gs>
                    </a:gsLst>
                    <a:lin ang="2700000" scaled="1"/>
                    <a:tileRect/>
                  </a:gradFill>
                </a:ln>
                <a:effec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grpSp>
            <p:nvGrpSpPr>
              <p:cNvPr id="13" name="Group 17"/>
              <p:cNvGrpSpPr>
                <a:grpSpLocks noChangeAspect="1"/>
              </p:cNvGrpSpPr>
              <p:nvPr/>
            </p:nvGrpSpPr>
            <p:grpSpPr bwMode="auto">
              <a:xfrm>
                <a:off x="6087464" y="1170184"/>
                <a:ext cx="457188" cy="490764"/>
                <a:chOff x="231" y="1205"/>
                <a:chExt cx="640" cy="687"/>
              </a:xfrm>
              <a:solidFill>
                <a:srgbClr val="00AF92"/>
              </a:solidFill>
            </p:grpSpPr>
            <p:sp>
              <p:nvSpPr>
                <p:cNvPr id="14" name="Freeform 18"/>
                <p:cNvSpPr>
                  <a:spLocks/>
                </p:cNvSpPr>
                <p:nvPr/>
              </p:nvSpPr>
              <p:spPr bwMode="auto">
                <a:xfrm>
                  <a:off x="231" y="1205"/>
                  <a:ext cx="499" cy="687"/>
                </a:xfrm>
                <a:custGeom>
                  <a:avLst/>
                  <a:gdLst>
                    <a:gd name="T0" fmla="*/ 442 w 499"/>
                    <a:gd name="T1" fmla="*/ 629 h 687"/>
                    <a:gd name="T2" fmla="*/ 57 w 499"/>
                    <a:gd name="T3" fmla="*/ 629 h 687"/>
                    <a:gd name="T4" fmla="*/ 57 w 499"/>
                    <a:gd name="T5" fmla="*/ 200 h 687"/>
                    <a:gd name="T6" fmla="*/ 200 w 499"/>
                    <a:gd name="T7" fmla="*/ 200 h 687"/>
                    <a:gd name="T8" fmla="*/ 200 w 499"/>
                    <a:gd name="T9" fmla="*/ 57 h 687"/>
                    <a:gd name="T10" fmla="*/ 442 w 499"/>
                    <a:gd name="T11" fmla="*/ 57 h 687"/>
                    <a:gd name="T12" fmla="*/ 442 w 499"/>
                    <a:gd name="T13" fmla="*/ 116 h 687"/>
                    <a:gd name="T14" fmla="*/ 494 w 499"/>
                    <a:gd name="T15" fmla="*/ 64 h 687"/>
                    <a:gd name="T16" fmla="*/ 499 w 499"/>
                    <a:gd name="T17" fmla="*/ 59 h 687"/>
                    <a:gd name="T18" fmla="*/ 499 w 499"/>
                    <a:gd name="T19" fmla="*/ 0 h 687"/>
                    <a:gd name="T20" fmla="*/ 143 w 499"/>
                    <a:gd name="T21" fmla="*/ 0 h 687"/>
                    <a:gd name="T22" fmla="*/ 143 w 499"/>
                    <a:gd name="T23" fmla="*/ 0 h 687"/>
                    <a:gd name="T24" fmla="*/ 0 w 499"/>
                    <a:gd name="T25" fmla="*/ 143 h 687"/>
                    <a:gd name="T26" fmla="*/ 0 w 499"/>
                    <a:gd name="T27" fmla="*/ 687 h 687"/>
                    <a:gd name="T28" fmla="*/ 499 w 499"/>
                    <a:gd name="T29" fmla="*/ 687 h 687"/>
                    <a:gd name="T30" fmla="*/ 499 w 499"/>
                    <a:gd name="T31" fmla="*/ 429 h 687"/>
                    <a:gd name="T32" fmla="*/ 442 w 499"/>
                    <a:gd name="T33" fmla="*/ 486 h 687"/>
                    <a:gd name="T34" fmla="*/ 442 w 499"/>
                    <a:gd name="T35" fmla="*/ 629 h 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99" h="687">
                      <a:moveTo>
                        <a:pt x="442" y="629"/>
                      </a:moveTo>
                      <a:lnTo>
                        <a:pt x="57" y="629"/>
                      </a:lnTo>
                      <a:lnTo>
                        <a:pt x="57" y="200"/>
                      </a:lnTo>
                      <a:lnTo>
                        <a:pt x="200" y="200"/>
                      </a:lnTo>
                      <a:lnTo>
                        <a:pt x="200" y="57"/>
                      </a:lnTo>
                      <a:lnTo>
                        <a:pt x="442" y="57"/>
                      </a:lnTo>
                      <a:lnTo>
                        <a:pt x="442" y="116"/>
                      </a:lnTo>
                      <a:lnTo>
                        <a:pt x="494" y="64"/>
                      </a:lnTo>
                      <a:lnTo>
                        <a:pt x="499" y="59"/>
                      </a:lnTo>
                      <a:lnTo>
                        <a:pt x="499" y="0"/>
                      </a:lnTo>
                      <a:lnTo>
                        <a:pt x="143" y="0"/>
                      </a:lnTo>
                      <a:lnTo>
                        <a:pt x="143" y="0"/>
                      </a:lnTo>
                      <a:lnTo>
                        <a:pt x="0" y="143"/>
                      </a:lnTo>
                      <a:lnTo>
                        <a:pt x="0" y="687"/>
                      </a:lnTo>
                      <a:lnTo>
                        <a:pt x="499" y="687"/>
                      </a:lnTo>
                      <a:lnTo>
                        <a:pt x="499" y="429"/>
                      </a:lnTo>
                      <a:lnTo>
                        <a:pt x="442" y="486"/>
                      </a:lnTo>
                      <a:lnTo>
                        <a:pt x="442" y="6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15" name="Freeform 19"/>
                <p:cNvSpPr>
                  <a:spLocks noEditPoints="1"/>
                </p:cNvSpPr>
                <p:nvPr/>
              </p:nvSpPr>
              <p:spPr bwMode="auto">
                <a:xfrm>
                  <a:off x="436" y="1310"/>
                  <a:ext cx="435" cy="431"/>
                </a:xfrm>
                <a:custGeom>
                  <a:avLst/>
                  <a:gdLst>
                    <a:gd name="T0" fmla="*/ 50 w 435"/>
                    <a:gd name="T1" fmla="*/ 279 h 431"/>
                    <a:gd name="T2" fmla="*/ 50 w 435"/>
                    <a:gd name="T3" fmla="*/ 279 h 431"/>
                    <a:gd name="T4" fmla="*/ 50 w 435"/>
                    <a:gd name="T5" fmla="*/ 279 h 431"/>
                    <a:gd name="T6" fmla="*/ 50 w 435"/>
                    <a:gd name="T7" fmla="*/ 279 h 431"/>
                    <a:gd name="T8" fmla="*/ 0 w 435"/>
                    <a:gd name="T9" fmla="*/ 431 h 431"/>
                    <a:gd name="T10" fmla="*/ 155 w 435"/>
                    <a:gd name="T11" fmla="*/ 381 h 431"/>
                    <a:gd name="T12" fmla="*/ 155 w 435"/>
                    <a:gd name="T13" fmla="*/ 381 h 431"/>
                    <a:gd name="T14" fmla="*/ 155 w 435"/>
                    <a:gd name="T15" fmla="*/ 381 h 431"/>
                    <a:gd name="T16" fmla="*/ 155 w 435"/>
                    <a:gd name="T17" fmla="*/ 381 h 431"/>
                    <a:gd name="T18" fmla="*/ 435 w 435"/>
                    <a:gd name="T19" fmla="*/ 102 h 431"/>
                    <a:gd name="T20" fmla="*/ 330 w 435"/>
                    <a:gd name="T21" fmla="*/ 0 h 431"/>
                    <a:gd name="T22" fmla="*/ 50 w 435"/>
                    <a:gd name="T23" fmla="*/ 279 h 431"/>
                    <a:gd name="T24" fmla="*/ 50 w 435"/>
                    <a:gd name="T25" fmla="*/ 279 h 431"/>
                    <a:gd name="T26" fmla="*/ 141 w 435"/>
                    <a:gd name="T27" fmla="*/ 360 h 431"/>
                    <a:gd name="T28" fmla="*/ 38 w 435"/>
                    <a:gd name="T29" fmla="*/ 396 h 431"/>
                    <a:gd name="T30" fmla="*/ 72 w 435"/>
                    <a:gd name="T31" fmla="*/ 291 h 431"/>
                    <a:gd name="T32" fmla="*/ 141 w 435"/>
                    <a:gd name="T33" fmla="*/ 360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35" h="431">
                      <a:moveTo>
                        <a:pt x="50" y="279"/>
                      </a:moveTo>
                      <a:lnTo>
                        <a:pt x="50" y="279"/>
                      </a:lnTo>
                      <a:lnTo>
                        <a:pt x="50" y="279"/>
                      </a:lnTo>
                      <a:lnTo>
                        <a:pt x="50" y="279"/>
                      </a:lnTo>
                      <a:lnTo>
                        <a:pt x="0" y="431"/>
                      </a:lnTo>
                      <a:lnTo>
                        <a:pt x="155" y="381"/>
                      </a:lnTo>
                      <a:lnTo>
                        <a:pt x="155" y="381"/>
                      </a:lnTo>
                      <a:lnTo>
                        <a:pt x="155" y="381"/>
                      </a:lnTo>
                      <a:lnTo>
                        <a:pt x="155" y="381"/>
                      </a:lnTo>
                      <a:lnTo>
                        <a:pt x="435" y="102"/>
                      </a:lnTo>
                      <a:lnTo>
                        <a:pt x="330" y="0"/>
                      </a:lnTo>
                      <a:lnTo>
                        <a:pt x="50" y="279"/>
                      </a:lnTo>
                      <a:lnTo>
                        <a:pt x="50" y="279"/>
                      </a:lnTo>
                      <a:close/>
                      <a:moveTo>
                        <a:pt x="141" y="360"/>
                      </a:moveTo>
                      <a:lnTo>
                        <a:pt x="38" y="396"/>
                      </a:lnTo>
                      <a:lnTo>
                        <a:pt x="72" y="291"/>
                      </a:lnTo>
                      <a:lnTo>
                        <a:pt x="141" y="3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grpSp>
      </p:grpSp>
      <p:sp>
        <p:nvSpPr>
          <p:cNvPr id="21" name="矩形 20"/>
          <p:cNvSpPr/>
          <p:nvPr/>
        </p:nvSpPr>
        <p:spPr>
          <a:xfrm>
            <a:off x="1465147" y="1796617"/>
            <a:ext cx="6393097" cy="984885"/>
          </a:xfrm>
          <a:prstGeom prst="rect">
            <a:avLst/>
          </a:prstGeom>
        </p:spPr>
        <p:txBody>
          <a:bodyPr wrap="none">
            <a:spAutoFit/>
          </a:bodyPr>
          <a:lstStyle/>
          <a:p>
            <a:pPr>
              <a:spcBef>
                <a:spcPts val="600"/>
              </a:spcBef>
              <a:spcAft>
                <a:spcPts val="600"/>
              </a:spcAft>
              <a:buClr>
                <a:srgbClr val="FF0000"/>
              </a:buClr>
              <a:buFont typeface="Wingdings" pitchFamily="2" charset="2"/>
              <a:buChar char="Ø"/>
            </a:pPr>
            <a:r>
              <a:rPr lang="zh-CN" altLang="en-US" sz="2400" b="1" dirty="0"/>
              <a:t> </a:t>
            </a:r>
            <a:r>
              <a:rPr lang="zh-CN" altLang="en-US" sz="2400" b="1" dirty="0">
                <a:latin typeface="Times New Roman" panose="02020603050405020304" pitchFamily="18" charset="0"/>
                <a:ea typeface="仿宋" panose="02010609060101010101" pitchFamily="49" charset="-122"/>
              </a:rPr>
              <a:t>字符串的相关概念：</a:t>
            </a:r>
            <a:r>
              <a:rPr lang="zh-CN" altLang="en-US" sz="2400" b="1" dirty="0">
                <a:solidFill>
                  <a:srgbClr val="FF0000"/>
                </a:solidFill>
                <a:latin typeface="Times New Roman" panose="02020603050405020304" pitchFamily="18" charset="0"/>
                <a:ea typeface="仿宋" panose="02010609060101010101" pitchFamily="49" charset="-122"/>
              </a:rPr>
              <a:t>格式化方法、常用方法</a:t>
            </a:r>
            <a:endParaRPr lang="en-US" altLang="zh-CN" sz="2400" b="1" dirty="0">
              <a:solidFill>
                <a:srgbClr val="FF0000"/>
              </a:solidFill>
              <a:latin typeface="Times New Roman" panose="02020603050405020304" pitchFamily="18" charset="0"/>
              <a:ea typeface="仿宋" panose="02010609060101010101" pitchFamily="49" charset="-122"/>
            </a:endParaRPr>
          </a:p>
          <a:p>
            <a:pPr>
              <a:spcBef>
                <a:spcPts val="600"/>
              </a:spcBef>
              <a:spcAft>
                <a:spcPts val="600"/>
              </a:spcAft>
              <a:buClr>
                <a:srgbClr val="FF0000"/>
              </a:buClr>
              <a:buFont typeface="Wingdings" pitchFamily="2" charset="2"/>
              <a:buChar char="Ø"/>
            </a:pPr>
            <a:r>
              <a:rPr lang="zh-CN" altLang="en-US" sz="2400" b="1" dirty="0">
                <a:latin typeface="Times New Roman" panose="02020603050405020304" pitchFamily="18" charset="0"/>
                <a:ea typeface="仿宋" panose="02010609060101010101" pitchFamily="49" charset="-122"/>
              </a:rPr>
              <a:t> 正则表达式的规则</a:t>
            </a:r>
            <a:endParaRPr lang="zh-CN" altLang="en-US" sz="2400" b="1" dirty="0">
              <a:solidFill>
                <a:srgbClr val="FF0000"/>
              </a:solidFill>
              <a:latin typeface="Times New Roman" panose="02020603050405020304" pitchFamily="18" charset="0"/>
              <a:ea typeface="仿宋" panose="02010609060101010101" pitchFamily="49" charset="-122"/>
            </a:endParaRPr>
          </a:p>
        </p:txBody>
      </p:sp>
      <p:grpSp>
        <p:nvGrpSpPr>
          <p:cNvPr id="29" name="组合 28"/>
          <p:cNvGrpSpPr/>
          <p:nvPr/>
        </p:nvGrpSpPr>
        <p:grpSpPr>
          <a:xfrm>
            <a:off x="1040589" y="4405599"/>
            <a:ext cx="1433167" cy="607216"/>
            <a:chOff x="1064237" y="3704725"/>
            <a:chExt cx="1433167" cy="607216"/>
          </a:xfrm>
        </p:grpSpPr>
        <p:sp>
          <p:nvSpPr>
            <p:cNvPr id="30" name="矩形 29"/>
            <p:cNvSpPr/>
            <p:nvPr/>
          </p:nvSpPr>
          <p:spPr>
            <a:xfrm>
              <a:off x="1488795" y="3704725"/>
              <a:ext cx="1008609" cy="584775"/>
            </a:xfrm>
            <a:prstGeom prst="rect">
              <a:avLst/>
            </a:prstGeom>
          </p:spPr>
          <p:txBody>
            <a:bodyPr wrap="none">
              <a:spAutoFit/>
            </a:bodyPr>
            <a:lstStyle/>
            <a:p>
              <a:pPr>
                <a:buClr>
                  <a:srgbClr val="FF0000"/>
                </a:buClr>
              </a:pPr>
              <a:r>
                <a:rPr lang="zh-CN" altLang="en-US" sz="3200" b="1" dirty="0">
                  <a:latin typeface="Verdana" pitchFamily="34" charset="0"/>
                  <a:ea typeface="黑体" pitchFamily="49" charset="-122"/>
                </a:rPr>
                <a:t>思考</a:t>
              </a:r>
            </a:p>
          </p:txBody>
        </p:sp>
        <p:pic>
          <p:nvPicPr>
            <p:cNvPr id="31" name="图片 1"/>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064237" y="3715332"/>
              <a:ext cx="513022" cy="596609"/>
            </a:xfrm>
            <a:prstGeom prst="rect">
              <a:avLst/>
            </a:prstGeom>
            <a:noFill/>
            <a:ln w="9525">
              <a:noFill/>
              <a:miter lim="800000"/>
              <a:headEnd/>
              <a:tailEnd/>
            </a:ln>
          </p:spPr>
        </p:pic>
      </p:grpSp>
      <p:sp>
        <p:nvSpPr>
          <p:cNvPr id="38" name="矩形 37"/>
          <p:cNvSpPr/>
          <p:nvPr/>
        </p:nvSpPr>
        <p:spPr>
          <a:xfrm>
            <a:off x="1533750" y="5229200"/>
            <a:ext cx="3902346" cy="430887"/>
          </a:xfrm>
          <a:prstGeom prst="rect">
            <a:avLst/>
          </a:prstGeom>
        </p:spPr>
        <p:txBody>
          <a:bodyPr wrap="square">
            <a:spAutoFit/>
          </a:bodyPr>
          <a:lstStyle/>
          <a:p>
            <a:pPr marL="342900" indent="-342900">
              <a:spcBef>
                <a:spcPts val="1200"/>
              </a:spcBef>
              <a:buClr>
                <a:srgbClr val="FF0000"/>
              </a:buClr>
              <a:buFont typeface="Wingdings" panose="05000000000000000000" pitchFamily="2" charset="2"/>
              <a:buChar char="Ø"/>
            </a:pPr>
            <a:r>
              <a:rPr lang="zh-CN" altLang="en-US" sz="2200" b="1" dirty="0">
                <a:latin typeface="Times New Roman" pitchFamily="18" charset="0"/>
                <a:ea typeface="仿宋" panose="02010609060101010101" pitchFamily="49" charset="-122"/>
              </a:rPr>
              <a:t>正则表达式的应用</a:t>
            </a:r>
            <a:endParaRPr lang="en-US" altLang="zh-CN" sz="2200" b="1" dirty="0">
              <a:latin typeface="Times New Roman" pitchFamily="18" charset="0"/>
              <a:ea typeface="仿宋" panose="02010609060101010101" pitchFamily="49" charset="-122"/>
            </a:endParaRP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90</a:t>
            </a:fld>
            <a:endParaRPr lang="zh-CN" altLang="en-US" dirty="0"/>
          </a:p>
        </p:txBody>
      </p:sp>
    </p:spTree>
    <p:extLst>
      <p:ext uri="{BB962C8B-B14F-4D97-AF65-F5344CB8AC3E}">
        <p14:creationId xmlns:p14="http://schemas.microsoft.com/office/powerpoint/2010/main" val="1889814446"/>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29"/>
                                        </p:tgtEl>
                                        <p:attrNameLst>
                                          <p:attrName>style.visibility</p:attrName>
                                        </p:attrNameLst>
                                      </p:cBhvr>
                                      <p:to>
                                        <p:strVal val="visible"/>
                                      </p:to>
                                    </p:set>
                                    <p:anim calcmode="lin" valueType="num">
                                      <p:cBhvr additive="base">
                                        <p:cTn id="15" dur="500" fill="hold"/>
                                        <p:tgtEl>
                                          <p:spTgt spid="29"/>
                                        </p:tgtEl>
                                        <p:attrNameLst>
                                          <p:attrName>ppt_x</p:attrName>
                                        </p:attrNameLst>
                                      </p:cBhvr>
                                      <p:tavLst>
                                        <p:tav tm="0">
                                          <p:val>
                                            <p:strVal val="#ppt_x"/>
                                          </p:val>
                                        </p:tav>
                                        <p:tav tm="100000">
                                          <p:val>
                                            <p:strVal val="#ppt_x"/>
                                          </p:val>
                                        </p:tav>
                                      </p:tavLst>
                                    </p:anim>
                                    <p:anim calcmode="lin" valueType="num">
                                      <p:cBhvr additive="base">
                                        <p:cTn id="16"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 presetClass="entr" presetSubtype="16" fill="hold" grpId="0" nodeType="clickEffect">
                                  <p:stCondLst>
                                    <p:cond delay="0"/>
                                  </p:stCondLst>
                                  <p:childTnLst>
                                    <p:set>
                                      <p:cBhvr>
                                        <p:cTn id="20" dur="1" fill="hold">
                                          <p:stCondLst>
                                            <p:cond delay="0"/>
                                          </p:stCondLst>
                                        </p:cTn>
                                        <p:tgtEl>
                                          <p:spTgt spid="38"/>
                                        </p:tgtEl>
                                        <p:attrNameLst>
                                          <p:attrName>style.visibility</p:attrName>
                                        </p:attrNameLst>
                                      </p:cBhvr>
                                      <p:to>
                                        <p:strVal val="visible"/>
                                      </p:to>
                                    </p:set>
                                    <p:animEffect transition="in" filter="box(in)">
                                      <p:cBhvr>
                                        <p:cTn id="21"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38"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descr="微信图片_20191019182251.jpg"/>
          <p:cNvPicPr>
            <a:picLocks noChangeAspect="1"/>
          </p:cNvPicPr>
          <p:nvPr/>
        </p:nvPicPr>
        <p:blipFill>
          <a:blip r:embed="rId2" cstate="print"/>
          <a:stretch>
            <a:fillRect/>
          </a:stretch>
        </p:blipFill>
        <p:spPr>
          <a:xfrm>
            <a:off x="6588224" y="4210514"/>
            <a:ext cx="1179998" cy="1179998"/>
          </a:xfrm>
          <a:prstGeom prst="rect">
            <a:avLst/>
          </a:prstGeom>
        </p:spPr>
      </p:pic>
      <p:sp>
        <p:nvSpPr>
          <p:cNvPr id="4" name="灯片编号占位符 3"/>
          <p:cNvSpPr>
            <a:spLocks noGrp="1"/>
          </p:cNvSpPr>
          <p:nvPr>
            <p:ph type="sldNum" sz="quarter" idx="4"/>
          </p:nvPr>
        </p:nvSpPr>
        <p:spPr/>
        <p:txBody>
          <a:bodyPr/>
          <a:lstStyle/>
          <a:p>
            <a:pPr>
              <a:defRPr/>
            </a:pPr>
            <a:fld id="{6EA7BA5E-4115-4796-A8C9-4698036AB88B}" type="slidenum">
              <a:rPr lang="zh-CN" altLang="en-US" smtClean="0"/>
              <a:pPr>
                <a:defRPr/>
              </a:pPr>
              <a:t>91</a:t>
            </a:fld>
            <a:endParaRPr lang="zh-CN" altLang="en-US" dirty="0"/>
          </a:p>
        </p:txBody>
      </p:sp>
      <p:grpSp>
        <p:nvGrpSpPr>
          <p:cNvPr id="5" name="组合 4"/>
          <p:cNvGrpSpPr/>
          <p:nvPr/>
        </p:nvGrpSpPr>
        <p:grpSpPr>
          <a:xfrm>
            <a:off x="1074990" y="3814720"/>
            <a:ext cx="6388100" cy="2708434"/>
            <a:chOff x="1520825" y="4834037"/>
            <a:chExt cx="6388100" cy="2708434"/>
          </a:xfrm>
        </p:grpSpPr>
        <p:sp>
          <p:nvSpPr>
            <p:cNvPr id="6" name="矩形 5"/>
            <p:cNvSpPr/>
            <p:nvPr/>
          </p:nvSpPr>
          <p:spPr>
            <a:xfrm>
              <a:off x="1520825" y="4834037"/>
              <a:ext cx="6388100" cy="2708434"/>
            </a:xfrm>
            <a:prstGeom prst="rect">
              <a:avLst/>
            </a:prstGeom>
          </p:spPr>
          <p:txBody>
            <a:bodyPr wrap="square">
              <a:spAutoFit/>
            </a:bodyPr>
            <a:lstStyle/>
            <a:p>
              <a:pPr algn="ctr" eaLnBrk="0" hangingPunct="0">
                <a:lnSpc>
                  <a:spcPct val="125000"/>
                </a:lnSpc>
              </a:pPr>
              <a:r>
                <a:rPr lang="zh-CN" altLang="en-US" sz="2000" b="1" dirty="0">
                  <a:latin typeface="Times New Roman" pitchFamily="18" charset="0"/>
                  <a:ea typeface="黑体" pitchFamily="49" charset="-122"/>
                </a:rPr>
                <a:t>李培培</a:t>
              </a:r>
              <a:endParaRPr lang="en-US" altLang="zh-CN" sz="2000" b="1" dirty="0">
                <a:latin typeface="Times New Roman" pitchFamily="18" charset="0"/>
                <a:ea typeface="黑体" pitchFamily="49" charset="-122"/>
              </a:endParaRPr>
            </a:p>
            <a:p>
              <a:pPr algn="ctr" eaLnBrk="0" hangingPunct="0">
                <a:lnSpc>
                  <a:spcPct val="125000"/>
                </a:lnSpc>
              </a:pPr>
              <a:r>
                <a:rPr lang="en-US" altLang="zh-CN" sz="2000" b="1" dirty="0">
                  <a:solidFill>
                    <a:srgbClr val="FF0000"/>
                  </a:solidFill>
                  <a:latin typeface="Times New Roman" pitchFamily="18" charset="0"/>
                  <a:ea typeface="黑体" pitchFamily="49" charset="-122"/>
                </a:rPr>
                <a:t>QQ</a:t>
              </a:r>
              <a:r>
                <a:rPr lang="zh-CN" altLang="en-US" sz="2000" b="1" dirty="0">
                  <a:latin typeface="Times New Roman" pitchFamily="18" charset="0"/>
                  <a:ea typeface="黑体" pitchFamily="49" charset="-122"/>
                </a:rPr>
                <a:t>：</a:t>
              </a:r>
              <a:r>
                <a:rPr lang="en-US" altLang="zh-CN" sz="2000" b="1" dirty="0">
                  <a:solidFill>
                    <a:srgbClr val="0000FF"/>
                  </a:solidFill>
                  <a:latin typeface="Times New Roman" pitchFamily="18" charset="0"/>
                  <a:ea typeface="黑体" pitchFamily="49" charset="-122"/>
                </a:rPr>
                <a:t>123452644</a:t>
              </a:r>
              <a:r>
                <a:rPr lang="zh-CN" altLang="en-US" sz="2000" b="1" dirty="0">
                  <a:latin typeface="Times New Roman" pitchFamily="18" charset="0"/>
                  <a:ea typeface="黑体" pitchFamily="49" charset="-122"/>
                </a:rPr>
                <a:t>，</a:t>
              </a:r>
              <a:r>
                <a:rPr lang="zh-CN" altLang="en-US" sz="2000" b="1" dirty="0">
                  <a:solidFill>
                    <a:srgbClr val="FF0000"/>
                  </a:solidFill>
                  <a:latin typeface="Times New Roman" pitchFamily="18" charset="0"/>
                  <a:ea typeface="黑体" pitchFamily="49" charset="-122"/>
                </a:rPr>
                <a:t> 微信：</a:t>
              </a:r>
              <a:r>
                <a:rPr lang="en-US" altLang="zh-CN" sz="2000" b="1" dirty="0">
                  <a:solidFill>
                    <a:srgbClr val="FF0000"/>
                  </a:solidFill>
                  <a:latin typeface="Times New Roman" pitchFamily="18" charset="0"/>
                  <a:ea typeface="黑体" pitchFamily="49" charset="-122"/>
                </a:rPr>
                <a:t>li123452644</a:t>
              </a:r>
            </a:p>
            <a:p>
              <a:pPr algn="ctr" eaLnBrk="0" hangingPunct="0">
                <a:lnSpc>
                  <a:spcPct val="125000"/>
                </a:lnSpc>
              </a:pPr>
              <a:r>
                <a:rPr lang="en-US" altLang="zh-CN" sz="2000" b="1" dirty="0">
                  <a:solidFill>
                    <a:srgbClr val="FF0000"/>
                  </a:solidFill>
                  <a:latin typeface="Times New Roman" pitchFamily="18" charset="0"/>
                  <a:ea typeface="黑体" pitchFamily="49" charset="-122"/>
                </a:rPr>
                <a:t>Email</a:t>
              </a:r>
              <a:r>
                <a:rPr lang="en-US" altLang="zh-CN" sz="2000" b="1" dirty="0">
                  <a:latin typeface="Times New Roman" pitchFamily="18" charset="0"/>
                  <a:ea typeface="黑体" pitchFamily="49" charset="-122"/>
                </a:rPr>
                <a:t>: </a:t>
              </a:r>
              <a:r>
                <a:rPr lang="en-US" altLang="zh-CN" sz="2000" b="1" dirty="0">
                  <a:solidFill>
                    <a:srgbClr val="0000FF"/>
                  </a:solidFill>
                  <a:latin typeface="Times New Roman" pitchFamily="18" charset="0"/>
                  <a:ea typeface="黑体" pitchFamily="49" charset="-122"/>
                </a:rPr>
                <a:t>peipeili@hfut.edu.cn</a:t>
              </a:r>
            </a:p>
            <a:p>
              <a:pPr algn="ctr" eaLnBrk="0" hangingPunct="0">
                <a:lnSpc>
                  <a:spcPct val="125000"/>
                </a:lnSpc>
              </a:pPr>
              <a:r>
                <a:rPr lang="zh-CN" altLang="en-US" sz="2000" b="1" dirty="0">
                  <a:solidFill>
                    <a:srgbClr val="FF0000"/>
                  </a:solidFill>
                  <a:latin typeface="Times New Roman" pitchFamily="18" charset="0"/>
                  <a:ea typeface="黑体" pitchFamily="49" charset="-122"/>
                </a:rPr>
                <a:t>手机号</a:t>
              </a:r>
              <a:r>
                <a:rPr lang="zh-CN" altLang="en-US" sz="2000" b="1" dirty="0">
                  <a:latin typeface="Times New Roman" pitchFamily="18" charset="0"/>
                  <a:ea typeface="黑体" pitchFamily="49" charset="-122"/>
                </a:rPr>
                <a:t>：</a:t>
              </a:r>
              <a:r>
                <a:rPr lang="en-US" altLang="zh-CN" sz="2000" b="1" dirty="0">
                  <a:solidFill>
                    <a:srgbClr val="0000FF"/>
                  </a:solidFill>
                  <a:latin typeface="Times New Roman" pitchFamily="18" charset="0"/>
                  <a:ea typeface="黑体" pitchFamily="49" charset="-122"/>
                </a:rPr>
                <a:t>13956043016</a:t>
              </a:r>
            </a:p>
            <a:p>
              <a:pPr marL="0" lvl="1" algn="ctr" eaLnBrk="0" hangingPunct="0">
                <a:lnSpc>
                  <a:spcPct val="125000"/>
                </a:lnSpc>
              </a:pPr>
              <a:r>
                <a:rPr lang="zh-CN" altLang="en-US" sz="2000" b="1" dirty="0">
                  <a:latin typeface="Times New Roman" pitchFamily="18" charset="0"/>
                  <a:ea typeface="黑体" pitchFamily="49" charset="-122"/>
                </a:rPr>
                <a:t>         合肥工业大学智能计算与数据挖掘千人团队 </a:t>
              </a:r>
              <a:r>
                <a:rPr lang="en-US" altLang="zh-CN" sz="2000" u="sng" dirty="0">
                  <a:solidFill>
                    <a:srgbClr val="0000FF"/>
                  </a:solidFill>
                </a:rPr>
                <a:t>http://dmic.bigke.org/</a:t>
              </a:r>
              <a:endParaRPr lang="en-US" altLang="zh-CN" sz="2000" b="1" u="sng" dirty="0">
                <a:solidFill>
                  <a:srgbClr val="0000FF"/>
                </a:solidFill>
                <a:latin typeface="Times New Roman" pitchFamily="18" charset="0"/>
                <a:ea typeface="黑体" pitchFamily="49" charset="-122"/>
              </a:endParaRPr>
            </a:p>
            <a:p>
              <a:pPr algn="ctr" eaLnBrk="0" hangingPunct="0"/>
              <a:r>
                <a:rPr lang="zh-CN" altLang="en-US" sz="2000" b="1" dirty="0">
                  <a:latin typeface="Times New Roman" pitchFamily="18" charset="0"/>
                  <a:ea typeface="黑体" pitchFamily="49" charset="-122"/>
                </a:rPr>
                <a:t> </a:t>
              </a:r>
            </a:p>
          </p:txBody>
        </p:sp>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80865" y="6418213"/>
              <a:ext cx="666651" cy="286658"/>
            </a:xfrm>
            <a:prstGeom prst="rect">
              <a:avLst/>
            </a:prstGeom>
          </p:spPr>
        </p:pic>
      </p:grpSp>
      <p:grpSp>
        <p:nvGrpSpPr>
          <p:cNvPr id="8" name="组合 7"/>
          <p:cNvGrpSpPr/>
          <p:nvPr/>
        </p:nvGrpSpPr>
        <p:grpSpPr>
          <a:xfrm>
            <a:off x="323528" y="3356992"/>
            <a:ext cx="2143084" cy="551837"/>
            <a:chOff x="728936" y="4175538"/>
            <a:chExt cx="2204016" cy="584775"/>
          </a:xfrm>
        </p:grpSpPr>
        <p:sp>
          <p:nvSpPr>
            <p:cNvPr id="9" name="矩形 8"/>
            <p:cNvSpPr/>
            <p:nvPr/>
          </p:nvSpPr>
          <p:spPr>
            <a:xfrm>
              <a:off x="1100399" y="4175538"/>
              <a:ext cx="1832553" cy="584775"/>
            </a:xfrm>
            <a:prstGeom prst="rect">
              <a:avLst/>
            </a:prstGeom>
          </p:spPr>
          <p:txBody>
            <a:bodyPr wrap="none">
              <a:spAutoFit/>
            </a:bodyPr>
            <a:lstStyle/>
            <a:p>
              <a:pPr>
                <a:buClr>
                  <a:srgbClr val="FF0000"/>
                </a:buClr>
              </a:pPr>
              <a:r>
                <a:rPr lang="zh-CN" altLang="en-US" sz="3000" b="1" dirty="0">
                  <a:latin typeface="Verdana" pitchFamily="34" charset="0"/>
                  <a:ea typeface="黑体" pitchFamily="49" charset="-122"/>
                </a:rPr>
                <a:t>联系方式</a:t>
              </a:r>
            </a:p>
          </p:txBody>
        </p:sp>
        <p:pic>
          <p:nvPicPr>
            <p:cNvPr id="10" name="图片 1"/>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728936" y="4235450"/>
              <a:ext cx="401364" cy="434022"/>
            </a:xfrm>
            <a:prstGeom prst="rect">
              <a:avLst/>
            </a:prstGeom>
            <a:noFill/>
            <a:ln w="9525">
              <a:noFill/>
              <a:miter lim="800000"/>
              <a:headEnd/>
              <a:tailEnd/>
            </a:ln>
          </p:spPr>
        </p:pic>
      </p:grpSp>
      <p:sp>
        <p:nvSpPr>
          <p:cNvPr id="12" name="矩形 11"/>
          <p:cNvSpPr/>
          <p:nvPr/>
        </p:nvSpPr>
        <p:spPr>
          <a:xfrm>
            <a:off x="3707904" y="1916832"/>
            <a:ext cx="1574470" cy="646331"/>
          </a:xfrm>
          <a:prstGeom prst="rect">
            <a:avLst/>
          </a:prstGeom>
        </p:spPr>
        <p:txBody>
          <a:bodyPr wrap="none">
            <a:spAutoFit/>
          </a:bodyPr>
          <a:lstStyle/>
          <a:p>
            <a:pPr marL="514350" indent="-514350">
              <a:buClr>
                <a:srgbClr val="FF0000"/>
              </a:buClr>
            </a:pPr>
            <a:r>
              <a:rPr lang="zh-CN" altLang="en-US" sz="3600" b="1" dirty="0"/>
              <a:t>谢谢！</a:t>
            </a:r>
            <a:endParaRPr lang="zh-CN" altLang="zh-CN" sz="3600" b="1" dirty="0"/>
          </a:p>
        </p:txBody>
      </p:sp>
    </p:spTree>
  </p:cSld>
  <p:clrMapOvr>
    <a:masterClrMapping/>
  </p:clrMapOvr>
  <mc:AlternateContent xmlns:mc="http://schemas.openxmlformats.org/markup-compatibility/2006">
    <mc:Choice xmlns:p14="http://schemas.microsoft.com/office/powerpoint/2010/main" Requires="p14">
      <p:transition spd="slow" p14:dur="999" advClick="0" advTm="1622"/>
    </mc:Choice>
    <mc:Fallback>
      <p:transition spd="slow" advClick="0" advTm="1622"/>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RAINPROBLEM" val="FillBlank"/>
  <p:tag name="PROBLEMBLANKKEYWORD" val="填空"/>
  <p:tag name="PROBLEMSCORE" val="1.0"/>
  <p:tag name="PROBLEMBLANK" val="[{&quot;num&quot;:1,&quot;caseSensitive&quot;:false,&quot;fuzzyMatch&quot;:false,&quot;Score&quot;:1.0,&quot;answers&quot;:[&quot;A[::-1]&quot;]}]"/>
</p:tagLst>
</file>

<file path=ppt/tags/tag1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xml><?xml version="1.0" encoding="utf-8"?>
<p:tagLst xmlns:a="http://schemas.openxmlformats.org/drawingml/2006/main" xmlns:r="http://schemas.openxmlformats.org/officeDocument/2006/relationships" xmlns:p="http://schemas.openxmlformats.org/presentationml/2006/main">
  <p:tag name="RAINPROBLEM" val="ProblemSubmit"/>
  <p:tag name="RAINPROBLEMTYPE" val="FillBlank"/>
</p:tagLst>
</file>

<file path=ppt/tags/tag4.xml><?xml version="1.0" encoding="utf-8"?>
<p:tagLst xmlns:a="http://schemas.openxmlformats.org/drawingml/2006/main" xmlns:r="http://schemas.openxmlformats.org/officeDocument/2006/relationships" xmlns:p="http://schemas.openxmlformats.org/presentationml/2006/main">
  <p:tag name="PRODUCTVERSIONTIP3" val="PRODUCTVERSIONTIP3"/>
</p:tagLst>
</file>

<file path=ppt/tags/tag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FillBlank"/>
</p:tagLst>
</file>

<file path=ppt/tags/tag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15153</TotalTime>
  <Words>13319</Words>
  <Application>Microsoft Office PowerPoint</Application>
  <PresentationFormat>全屏显示(4:3)</PresentationFormat>
  <Paragraphs>1645</Paragraphs>
  <Slides>91</Slides>
  <Notes>14</Notes>
  <HiddenSlides>0</HiddenSlides>
  <MMClips>0</MMClips>
  <ScaleCrop>false</ScaleCrop>
  <HeadingPairs>
    <vt:vector size="8" baseType="variant">
      <vt:variant>
        <vt:lpstr>已用的字体</vt:lpstr>
      </vt:variant>
      <vt:variant>
        <vt:i4>23</vt:i4>
      </vt:variant>
      <vt:variant>
        <vt:lpstr>主题</vt:lpstr>
      </vt:variant>
      <vt:variant>
        <vt:i4>1</vt:i4>
      </vt:variant>
      <vt:variant>
        <vt:lpstr>嵌入 OLE 服务器</vt:lpstr>
      </vt:variant>
      <vt:variant>
        <vt:i4>1</vt:i4>
      </vt:variant>
      <vt:variant>
        <vt:lpstr>幻灯片标题</vt:lpstr>
      </vt:variant>
      <vt:variant>
        <vt:i4>91</vt:i4>
      </vt:variant>
    </vt:vector>
  </HeadingPairs>
  <TitlesOfParts>
    <vt:vector size="116" baseType="lpstr">
      <vt:lpstr>-apple-system</vt:lpstr>
      <vt:lpstr>Arial Unicode MS</vt:lpstr>
      <vt:lpstr>Helvetica Neue</vt:lpstr>
      <vt:lpstr>Menlo</vt:lpstr>
      <vt:lpstr>Microsoft Yahei</vt:lpstr>
      <vt:lpstr>MS PMincho</vt:lpstr>
      <vt:lpstr>PingFang SC</vt:lpstr>
      <vt:lpstr>SFMono-Regular</vt:lpstr>
      <vt:lpstr>方正舒体</vt:lpstr>
      <vt:lpstr>仿宋</vt:lpstr>
      <vt:lpstr>黑体</vt:lpstr>
      <vt:lpstr>宋体</vt:lpstr>
      <vt:lpstr>微软雅黑</vt:lpstr>
      <vt:lpstr>Arial</vt:lpstr>
      <vt:lpstr>Calibri</vt:lpstr>
      <vt:lpstr>Comic Sans MS</vt:lpstr>
      <vt:lpstr>Consolas</vt:lpstr>
      <vt:lpstr>Courier New</vt:lpstr>
      <vt:lpstr>Garamond</vt:lpstr>
      <vt:lpstr>Times New Roman</vt:lpstr>
      <vt:lpstr>Verdana</vt:lpstr>
      <vt:lpstr>Verdana</vt:lpstr>
      <vt:lpstr>Wingdings</vt:lpstr>
      <vt:lpstr>Office 主题</vt:lpstr>
      <vt:lpstr>Bitmap Image</vt:lpstr>
      <vt:lpstr>PowerPoint 演示文稿</vt:lpstr>
      <vt:lpstr>第4章 字符串与正则表达式 </vt:lpstr>
      <vt:lpstr>PowerPoint 演示文稿</vt:lpstr>
      <vt:lpstr>PowerPoint 演示文稿</vt:lpstr>
      <vt:lpstr>str() repr()</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str.format()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ASCⅡ UTF-8 GB2312(GBK) CP936 Unicode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re.sub()使用详解</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研 究方向：多源海量动态信息处理 团队带头人：吴信东 所 在  学 校：合肥工业大学</dc:title>
  <dc:creator>Peipei Li</dc:creator>
  <cp:lastModifiedBy>Administrator</cp:lastModifiedBy>
  <cp:revision>2216</cp:revision>
  <cp:lastPrinted>2012-11-20T01:52:54Z</cp:lastPrinted>
  <dcterms:created xsi:type="dcterms:W3CDTF">2012-10-13T08:41:11Z</dcterms:created>
  <dcterms:modified xsi:type="dcterms:W3CDTF">2022-10-27T07:22:23Z</dcterms:modified>
</cp:coreProperties>
</file>