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Proxima Nova"/>
      <p:regular r:id="rId26"/>
      <p:bold r:id="rId27"/>
      <p:italic r:id="rId28"/>
      <p:boldItalic r:id="rId29"/>
    </p:embeddedFont>
    <p:embeddedFont>
      <p:font typeface="Quicksan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font" Target="fonts/Roboto-boldItalic.fntdata"/><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icksand-bold.fntdata"/><Relationship Id="rId30" Type="http://schemas.openxmlformats.org/officeDocument/2006/relationships/font" Target="fonts/Quicksan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raw.io/#Hstylate%2FvacationPlanner%2Fmaster%2FStructureChar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heres the link to the structure chart:</a:t>
            </a:r>
          </a:p>
          <a:p>
            <a:pPr lvl="0">
              <a:spcBef>
                <a:spcPts val="0"/>
              </a:spcBef>
              <a:buNone/>
            </a:pPr>
            <a:r>
              <a:rPr lang="en" u="sng">
                <a:solidFill>
                  <a:schemeClr val="hlink"/>
                </a:solidFill>
                <a:hlinkClick r:id="rId2"/>
              </a:rPr>
              <a:t>https://www.draw.io/#Hstylate%2FvacationPlanner%2Fmaster%2FStructureChart</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4" name="Shape 84"/>
        <p:cNvGrpSpPr/>
        <p:nvPr/>
      </p:nvGrpSpPr>
      <p:grpSpPr>
        <a:xfrm>
          <a:off x="0" y="0"/>
          <a:ext cx="0" cy="0"/>
          <a:chOff x="0" y="0"/>
          <a:chExt cx="0" cy="0"/>
        </a:xfrm>
      </p:grpSpPr>
      <p:sp>
        <p:nvSpPr>
          <p:cNvPr id="85" name="Shape 85"/>
          <p:cNvSpPr txBox="1"/>
          <p:nvPr>
            <p:ph type="ctrTitle"/>
          </p:nvPr>
        </p:nvSpPr>
        <p:spPr>
          <a:xfrm>
            <a:off x="1319175" y="2157318"/>
            <a:ext cx="6680400" cy="1159800"/>
          </a:xfrm>
          <a:prstGeom prst="rect">
            <a:avLst/>
          </a:prstGeom>
        </p:spPr>
        <p:txBody>
          <a:bodyPr anchorCtr="0" anchor="t" bIns="91425" lIns="91425" rIns="91425" tIns="91425"/>
          <a:lstStyle>
            <a:lvl1pPr lvl="0" rtl="0">
              <a:spcBef>
                <a:spcPts val="0"/>
              </a:spcBef>
              <a:buSzPct val="100000"/>
              <a:buFont typeface="Proxima Nova"/>
              <a:defRPr sz="6000">
                <a:latin typeface="Proxima Nova"/>
                <a:ea typeface="Proxima Nova"/>
                <a:cs typeface="Proxima Nova"/>
                <a:sym typeface="Proxima Nova"/>
              </a:defRPr>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cxnSp>
        <p:nvCxnSpPr>
          <p:cNvPr id="86" name="Shape 86"/>
          <p:cNvCxnSpPr>
            <a:stCxn id="87" idx="4"/>
          </p:cNvCxnSpPr>
          <p:nvPr/>
        </p:nvCxnSpPr>
        <p:spPr>
          <a:xfrm>
            <a:off x="903750" y="2672925"/>
            <a:ext cx="0" cy="2470800"/>
          </a:xfrm>
          <a:prstGeom prst="straightConnector1">
            <a:avLst/>
          </a:prstGeom>
          <a:noFill/>
          <a:ln cap="flat" cmpd="sng" w="9525">
            <a:solidFill>
              <a:srgbClr val="999FA9"/>
            </a:solidFill>
            <a:prstDash val="solid"/>
            <a:round/>
            <a:headEnd len="lg" w="lg" type="none"/>
            <a:tailEnd len="lg" w="lg" type="none"/>
          </a:ln>
        </p:spPr>
      </p:cxnSp>
      <p:sp>
        <p:nvSpPr>
          <p:cNvPr id="87" name="Shape 87"/>
          <p:cNvSpPr/>
          <p:nvPr/>
        </p:nvSpPr>
        <p:spPr>
          <a:xfrm>
            <a:off x="769050" y="2470725"/>
            <a:ext cx="269400" cy="202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88" name="Shape 88"/>
        <p:cNvGrpSpPr/>
        <p:nvPr/>
      </p:nvGrpSpPr>
      <p:grpSpPr>
        <a:xfrm>
          <a:off x="0" y="0"/>
          <a:ext cx="0" cy="0"/>
          <a:chOff x="0" y="0"/>
          <a:chExt cx="0" cy="0"/>
        </a:xfrm>
      </p:grpSpPr>
      <p:sp>
        <p:nvSpPr>
          <p:cNvPr id="89" name="Shape 89"/>
          <p:cNvSpPr txBox="1"/>
          <p:nvPr>
            <p:ph type="ctrTitle"/>
          </p:nvPr>
        </p:nvSpPr>
        <p:spPr>
          <a:xfrm>
            <a:off x="1530175" y="2307787"/>
            <a:ext cx="6767100" cy="532200"/>
          </a:xfrm>
          <a:prstGeom prst="rect">
            <a:avLst/>
          </a:prstGeom>
        </p:spPr>
        <p:txBody>
          <a:bodyPr anchorCtr="0" anchor="ctr"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90" name="Shape 90"/>
          <p:cNvSpPr txBox="1"/>
          <p:nvPr>
            <p:ph idx="1" type="subTitle"/>
          </p:nvPr>
        </p:nvSpPr>
        <p:spPr>
          <a:xfrm>
            <a:off x="1530175" y="2782912"/>
            <a:ext cx="6927900" cy="353100"/>
          </a:xfrm>
          <a:prstGeom prst="rect">
            <a:avLst/>
          </a:prstGeom>
        </p:spPr>
        <p:txBody>
          <a:bodyPr anchorCtr="0" anchor="t" bIns="91425" lIns="91425" rIns="91425" tIns="91425"/>
          <a:lstStyle>
            <a:lvl1pPr lvl="0" rtl="0">
              <a:spcBef>
                <a:spcPts val="0"/>
              </a:spcBef>
              <a:buSzPct val="100000"/>
              <a:buNone/>
              <a:defRPr sz="1800"/>
            </a:lvl1pPr>
            <a:lvl2pPr lvl="1" rtl="0">
              <a:spcBef>
                <a:spcPts val="0"/>
              </a:spcBef>
              <a:buSzPct val="100000"/>
              <a:buNone/>
              <a:defRPr sz="1800"/>
            </a:lvl2pPr>
            <a:lvl3pPr lvl="2" rtl="0">
              <a:spcBef>
                <a:spcPts val="0"/>
              </a:spcBef>
              <a:buSzPct val="100000"/>
              <a:buNone/>
              <a:defRPr sz="1800"/>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cxnSp>
        <p:nvCxnSpPr>
          <p:cNvPr id="91" name="Shape 91"/>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92" name="Shape 92"/>
          <p:cNvSpPr/>
          <p:nvPr/>
        </p:nvSpPr>
        <p:spPr>
          <a:xfrm>
            <a:off x="493600" y="2264137"/>
            <a:ext cx="820200" cy="6150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93" name="Shape 93"/>
        <p:cNvGrpSpPr/>
        <p:nvPr/>
      </p:nvGrpSpPr>
      <p:grpSpPr>
        <a:xfrm>
          <a:off x="0" y="0"/>
          <a:ext cx="0" cy="0"/>
          <a:chOff x="0" y="0"/>
          <a:chExt cx="0" cy="0"/>
        </a:xfrm>
      </p:grpSpPr>
      <p:sp>
        <p:nvSpPr>
          <p:cNvPr id="94" name="Shape 94"/>
          <p:cNvSpPr txBox="1"/>
          <p:nvPr>
            <p:ph idx="1" type="body"/>
          </p:nvPr>
        </p:nvSpPr>
        <p:spPr>
          <a:xfrm>
            <a:off x="1633225" y="2161800"/>
            <a:ext cx="6700500" cy="819900"/>
          </a:xfrm>
          <a:prstGeom prst="rect">
            <a:avLst/>
          </a:prstGeom>
        </p:spPr>
        <p:txBody>
          <a:bodyPr anchorCtr="0" anchor="ctr" bIns="91425" lIns="91425" rIns="91425" tIns="91425"/>
          <a:lstStyle>
            <a:lvl1pPr lvl="0" rtl="0">
              <a:spcBef>
                <a:spcPts val="0"/>
              </a:spcBef>
              <a:buClr>
                <a:srgbClr val="39C0BA"/>
              </a:buClr>
              <a:buSzPct val="100000"/>
              <a:defRPr i="1" sz="2800">
                <a:solidFill>
                  <a:srgbClr val="39C0BA"/>
                </a:solidFill>
              </a:defRPr>
            </a:lvl1pPr>
            <a:lvl2pPr lvl="1" rtl="0">
              <a:spcBef>
                <a:spcPts val="0"/>
              </a:spcBef>
              <a:buClr>
                <a:srgbClr val="39C0BA"/>
              </a:buClr>
              <a:buSzPct val="100000"/>
              <a:defRPr i="1" sz="2800">
                <a:solidFill>
                  <a:srgbClr val="39C0BA"/>
                </a:solidFill>
              </a:defRPr>
            </a:lvl2pPr>
            <a:lvl3pPr lvl="2" rtl="0">
              <a:spcBef>
                <a:spcPts val="0"/>
              </a:spcBef>
              <a:buClr>
                <a:srgbClr val="39C0BA"/>
              </a:buClr>
              <a:buSzPct val="100000"/>
              <a:defRPr i="1" sz="2800">
                <a:solidFill>
                  <a:srgbClr val="39C0BA"/>
                </a:solidFill>
              </a:defRPr>
            </a:lvl3pPr>
            <a:lvl4pPr lvl="3" rtl="0">
              <a:spcBef>
                <a:spcPts val="0"/>
              </a:spcBef>
              <a:buClr>
                <a:srgbClr val="39C0BA"/>
              </a:buClr>
              <a:buSzPct val="100000"/>
              <a:defRPr i="1" sz="2800">
                <a:solidFill>
                  <a:srgbClr val="39C0BA"/>
                </a:solidFill>
              </a:defRPr>
            </a:lvl4pPr>
            <a:lvl5pPr lvl="4" rtl="0">
              <a:spcBef>
                <a:spcPts val="0"/>
              </a:spcBef>
              <a:buClr>
                <a:srgbClr val="39C0BA"/>
              </a:buClr>
              <a:buSzPct val="100000"/>
              <a:defRPr i="1" sz="2800">
                <a:solidFill>
                  <a:srgbClr val="39C0BA"/>
                </a:solidFill>
              </a:defRPr>
            </a:lvl5pPr>
            <a:lvl6pPr lvl="5" rtl="0">
              <a:spcBef>
                <a:spcPts val="0"/>
              </a:spcBef>
              <a:buClr>
                <a:srgbClr val="39C0BA"/>
              </a:buClr>
              <a:buSzPct val="100000"/>
              <a:defRPr i="1" sz="2800">
                <a:solidFill>
                  <a:srgbClr val="39C0BA"/>
                </a:solidFill>
              </a:defRPr>
            </a:lvl6pPr>
            <a:lvl7pPr lvl="6" rtl="0">
              <a:spcBef>
                <a:spcPts val="0"/>
              </a:spcBef>
              <a:buClr>
                <a:srgbClr val="39C0BA"/>
              </a:buClr>
              <a:buSzPct val="100000"/>
              <a:defRPr i="1" sz="2800">
                <a:solidFill>
                  <a:srgbClr val="39C0BA"/>
                </a:solidFill>
              </a:defRPr>
            </a:lvl7pPr>
            <a:lvl8pPr lvl="7" rtl="0">
              <a:spcBef>
                <a:spcPts val="0"/>
              </a:spcBef>
              <a:buClr>
                <a:srgbClr val="39C0BA"/>
              </a:buClr>
              <a:buSzPct val="100000"/>
              <a:defRPr i="1" sz="2800">
                <a:solidFill>
                  <a:srgbClr val="39C0BA"/>
                </a:solidFill>
              </a:defRPr>
            </a:lvl8pPr>
            <a:lvl9pPr lvl="8" rtl="0">
              <a:spcBef>
                <a:spcPts val="0"/>
              </a:spcBef>
              <a:buClr>
                <a:srgbClr val="39C0BA"/>
              </a:buClr>
              <a:buSzPct val="100000"/>
              <a:defRPr i="1" sz="2800">
                <a:solidFill>
                  <a:srgbClr val="39C0BA"/>
                </a:solidFill>
              </a:defRPr>
            </a:lvl9pPr>
          </a:lstStyle>
          <a:p/>
        </p:txBody>
      </p:sp>
      <p:cxnSp>
        <p:nvCxnSpPr>
          <p:cNvPr id="95" name="Shape 95"/>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96" name="Shape 96"/>
          <p:cNvSpPr/>
          <p:nvPr/>
        </p:nvSpPr>
        <p:spPr>
          <a:xfrm>
            <a:off x="493600" y="2264137"/>
            <a:ext cx="820200" cy="6150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txBox="1"/>
          <p:nvPr/>
        </p:nvSpPr>
        <p:spPr>
          <a:xfrm>
            <a:off x="208000" y="2322128"/>
            <a:ext cx="1306200" cy="653700"/>
          </a:xfrm>
          <a:prstGeom prst="rect">
            <a:avLst/>
          </a:prstGeom>
          <a:noFill/>
          <a:ln>
            <a:noFill/>
          </a:ln>
        </p:spPr>
        <p:txBody>
          <a:bodyPr anchorCtr="0" anchor="t" bIns="91425" lIns="91425" rIns="91425" tIns="91425">
            <a:noAutofit/>
          </a:bodyPr>
          <a:lstStyle/>
          <a:p>
            <a:pPr lvl="0" rtl="0" algn="ctr">
              <a:spcBef>
                <a:spcPts val="0"/>
              </a:spcBef>
              <a:buNone/>
            </a:pPr>
            <a:r>
              <a:rPr b="1" lang="en" sz="4800">
                <a:solidFill>
                  <a:srgbClr val="39C0BA"/>
                </a:solidFill>
                <a:latin typeface="Quicksand"/>
                <a:ea typeface="Quicksand"/>
                <a:cs typeface="Quicksand"/>
                <a:sym typeface="Quicksand"/>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98" name="Shape 98"/>
        <p:cNvGrpSpPr/>
        <p:nvPr/>
      </p:nvGrpSpPr>
      <p:grpSpPr>
        <a:xfrm>
          <a:off x="0" y="0"/>
          <a:ext cx="0" cy="0"/>
          <a:chOff x="0" y="0"/>
          <a:chExt cx="0" cy="0"/>
        </a:xfrm>
      </p:grpSpPr>
      <p:cxnSp>
        <p:nvCxnSpPr>
          <p:cNvPr id="99" name="Shape 99"/>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100" name="Shape 100"/>
          <p:cNvSpPr/>
          <p:nvPr/>
        </p:nvSpPr>
        <p:spPr>
          <a:xfrm>
            <a:off x="808725" y="600562"/>
            <a:ext cx="190200" cy="1425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769050" y="1396425"/>
            <a:ext cx="269400" cy="202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txBox="1"/>
          <p:nvPr>
            <p:ph type="title"/>
          </p:nvPr>
        </p:nvSpPr>
        <p:spPr>
          <a:xfrm>
            <a:off x="1165475" y="499481"/>
            <a:ext cx="6858000" cy="345000"/>
          </a:xfrm>
          <a:prstGeom prst="rect">
            <a:avLst/>
          </a:prstGeom>
        </p:spPr>
        <p:txBody>
          <a:bodyPr anchorCtr="0" anchor="b" bIns="91425" lIns="91425" rIns="91425" tIns="91425"/>
          <a:lstStyle>
            <a:lvl1pPr lvl="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p:txBody>
      </p:sp>
      <p:sp>
        <p:nvSpPr>
          <p:cNvPr id="103" name="Shape 103"/>
          <p:cNvSpPr txBox="1"/>
          <p:nvPr>
            <p:ph idx="1" type="body"/>
          </p:nvPr>
        </p:nvSpPr>
        <p:spPr>
          <a:xfrm>
            <a:off x="1165497" y="1200150"/>
            <a:ext cx="6858000" cy="3725700"/>
          </a:xfrm>
          <a:prstGeom prst="rect">
            <a:avLst/>
          </a:prstGeom>
        </p:spPr>
        <p:txBody>
          <a:bodyPr anchorCtr="0" anchor="t" bIns="91425" lIns="91425" rIns="91425" tIns="91425"/>
          <a:lstStyle>
            <a:lvl1pPr lvl="0" rt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rtl="0">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rtl="0">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rtl="0">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rtl="0">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rtl="0">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rtl="0">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rtl="0">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rtl="0">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104" name="Shape 104"/>
        <p:cNvGrpSpPr/>
        <p:nvPr/>
      </p:nvGrpSpPr>
      <p:grpSpPr>
        <a:xfrm>
          <a:off x="0" y="0"/>
          <a:ext cx="0" cy="0"/>
          <a:chOff x="0" y="0"/>
          <a:chExt cx="0" cy="0"/>
        </a:xfrm>
      </p:grpSpPr>
      <p:sp>
        <p:nvSpPr>
          <p:cNvPr id="105" name="Shape 105"/>
          <p:cNvSpPr txBox="1"/>
          <p:nvPr>
            <p:ph type="title"/>
          </p:nvPr>
        </p:nvSpPr>
        <p:spPr>
          <a:xfrm>
            <a:off x="1165475" y="499481"/>
            <a:ext cx="6858000" cy="345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6" name="Shape 106"/>
          <p:cNvSpPr txBox="1"/>
          <p:nvPr>
            <p:ph idx="1" type="body"/>
          </p:nvPr>
        </p:nvSpPr>
        <p:spPr>
          <a:xfrm>
            <a:off x="1165474" y="1200150"/>
            <a:ext cx="3306900" cy="3725700"/>
          </a:xfrm>
          <a:prstGeom prst="rect">
            <a:avLst/>
          </a:prstGeom>
        </p:spPr>
        <p:txBody>
          <a:bodyPr anchorCtr="0" anchor="t" bIns="91425" lIns="91425" rIns="91425" tIns="91425"/>
          <a:lstStyle>
            <a:lvl1pPr lvl="0" rtl="0">
              <a:spcBef>
                <a:spcPts val="0"/>
              </a:spcBef>
              <a:buSzPct val="100000"/>
              <a:defRPr sz="2600"/>
            </a:lvl1pPr>
            <a:lvl2pPr lvl="1" rtl="0">
              <a:spcBef>
                <a:spcPts val="0"/>
              </a:spcBef>
              <a:buSzPct val="100000"/>
              <a:defRPr sz="2600"/>
            </a:lvl2pPr>
            <a:lvl3pPr lvl="2" rtl="0">
              <a:spcBef>
                <a:spcPts val="0"/>
              </a:spcBef>
              <a:buSzPct val="100000"/>
              <a:defRPr sz="2600"/>
            </a:lvl3pPr>
            <a:lvl4pPr lvl="3" rtl="0">
              <a:spcBef>
                <a:spcPts val="0"/>
              </a:spcBef>
              <a:buSzPct val="100000"/>
              <a:defRPr sz="2600"/>
            </a:lvl4pPr>
            <a:lvl5pPr lvl="4" rtl="0">
              <a:spcBef>
                <a:spcPts val="0"/>
              </a:spcBef>
              <a:buSzPct val="100000"/>
              <a:defRPr sz="2600"/>
            </a:lvl5pPr>
            <a:lvl6pPr lvl="5" rtl="0">
              <a:spcBef>
                <a:spcPts val="0"/>
              </a:spcBef>
              <a:buSzPct val="100000"/>
              <a:defRPr sz="2600"/>
            </a:lvl6pPr>
            <a:lvl7pPr lvl="6" rtl="0">
              <a:spcBef>
                <a:spcPts val="0"/>
              </a:spcBef>
              <a:buSzPct val="100000"/>
              <a:defRPr sz="2600"/>
            </a:lvl7pPr>
            <a:lvl8pPr lvl="7" rtl="0">
              <a:spcBef>
                <a:spcPts val="0"/>
              </a:spcBef>
              <a:buSzPct val="100000"/>
              <a:defRPr sz="2600"/>
            </a:lvl8pPr>
            <a:lvl9pPr lvl="8" rtl="0">
              <a:spcBef>
                <a:spcPts val="0"/>
              </a:spcBef>
              <a:buSzPct val="100000"/>
              <a:defRPr sz="2600"/>
            </a:lvl9pPr>
          </a:lstStyle>
          <a:p/>
        </p:txBody>
      </p:sp>
      <p:sp>
        <p:nvSpPr>
          <p:cNvPr id="107" name="Shape 107"/>
          <p:cNvSpPr txBox="1"/>
          <p:nvPr>
            <p:ph idx="2" type="body"/>
          </p:nvPr>
        </p:nvSpPr>
        <p:spPr>
          <a:xfrm>
            <a:off x="4671569" y="1200150"/>
            <a:ext cx="3306900" cy="3725700"/>
          </a:xfrm>
          <a:prstGeom prst="rect">
            <a:avLst/>
          </a:prstGeom>
        </p:spPr>
        <p:txBody>
          <a:bodyPr anchorCtr="0" anchor="t" bIns="91425" lIns="91425" rIns="91425" tIns="91425"/>
          <a:lstStyle>
            <a:lvl1pPr lvl="0" rtl="0">
              <a:spcBef>
                <a:spcPts val="0"/>
              </a:spcBef>
              <a:buSzPct val="100000"/>
              <a:defRPr sz="2600"/>
            </a:lvl1pPr>
            <a:lvl2pPr lvl="1" rtl="0">
              <a:spcBef>
                <a:spcPts val="0"/>
              </a:spcBef>
              <a:buSzPct val="100000"/>
              <a:defRPr sz="2600"/>
            </a:lvl2pPr>
            <a:lvl3pPr lvl="2" rtl="0">
              <a:spcBef>
                <a:spcPts val="0"/>
              </a:spcBef>
              <a:buSzPct val="100000"/>
              <a:defRPr sz="2600"/>
            </a:lvl3pPr>
            <a:lvl4pPr lvl="3" rtl="0">
              <a:spcBef>
                <a:spcPts val="0"/>
              </a:spcBef>
              <a:buSzPct val="100000"/>
              <a:defRPr sz="2600"/>
            </a:lvl4pPr>
            <a:lvl5pPr lvl="4" rtl="0">
              <a:spcBef>
                <a:spcPts val="0"/>
              </a:spcBef>
              <a:buSzPct val="100000"/>
              <a:defRPr sz="2600"/>
            </a:lvl5pPr>
            <a:lvl6pPr lvl="5" rtl="0">
              <a:spcBef>
                <a:spcPts val="0"/>
              </a:spcBef>
              <a:buSzPct val="100000"/>
              <a:defRPr sz="2600"/>
            </a:lvl6pPr>
            <a:lvl7pPr lvl="6" rtl="0">
              <a:spcBef>
                <a:spcPts val="0"/>
              </a:spcBef>
              <a:buSzPct val="100000"/>
              <a:defRPr sz="2600"/>
            </a:lvl7pPr>
            <a:lvl8pPr lvl="7" rtl="0">
              <a:spcBef>
                <a:spcPts val="0"/>
              </a:spcBef>
              <a:buSzPct val="100000"/>
              <a:defRPr sz="2600"/>
            </a:lvl8pPr>
            <a:lvl9pPr lvl="8" rtl="0">
              <a:spcBef>
                <a:spcPts val="0"/>
              </a:spcBef>
              <a:buSzPct val="100000"/>
              <a:defRPr sz="2600"/>
            </a:lvl9pPr>
          </a:lstStyle>
          <a:p/>
        </p:txBody>
      </p:sp>
      <p:cxnSp>
        <p:nvCxnSpPr>
          <p:cNvPr id="108" name="Shape 108"/>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109" name="Shape 109"/>
          <p:cNvSpPr/>
          <p:nvPr/>
        </p:nvSpPr>
        <p:spPr>
          <a:xfrm>
            <a:off x="808725" y="600562"/>
            <a:ext cx="190200" cy="1425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769050" y="1396425"/>
            <a:ext cx="269400" cy="202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111" name="Shape 111"/>
        <p:cNvGrpSpPr/>
        <p:nvPr/>
      </p:nvGrpSpPr>
      <p:grpSpPr>
        <a:xfrm>
          <a:off x="0" y="0"/>
          <a:ext cx="0" cy="0"/>
          <a:chOff x="0" y="0"/>
          <a:chExt cx="0" cy="0"/>
        </a:xfrm>
      </p:grpSpPr>
      <p:sp>
        <p:nvSpPr>
          <p:cNvPr id="112" name="Shape 112"/>
          <p:cNvSpPr txBox="1"/>
          <p:nvPr>
            <p:ph type="title"/>
          </p:nvPr>
        </p:nvSpPr>
        <p:spPr>
          <a:xfrm>
            <a:off x="1165475" y="499481"/>
            <a:ext cx="6858000" cy="345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3" name="Shape 113"/>
          <p:cNvSpPr txBox="1"/>
          <p:nvPr>
            <p:ph idx="1" type="body"/>
          </p:nvPr>
        </p:nvSpPr>
        <p:spPr>
          <a:xfrm>
            <a:off x="1165475" y="1255481"/>
            <a:ext cx="2403600" cy="36705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114" name="Shape 114"/>
          <p:cNvSpPr txBox="1"/>
          <p:nvPr>
            <p:ph idx="2" type="body"/>
          </p:nvPr>
        </p:nvSpPr>
        <p:spPr>
          <a:xfrm>
            <a:off x="3692249" y="1255481"/>
            <a:ext cx="2403600" cy="36705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115" name="Shape 115"/>
          <p:cNvSpPr txBox="1"/>
          <p:nvPr>
            <p:ph idx="3" type="body"/>
          </p:nvPr>
        </p:nvSpPr>
        <p:spPr>
          <a:xfrm>
            <a:off x="6219023" y="1255481"/>
            <a:ext cx="2403600" cy="36705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cxnSp>
        <p:nvCxnSpPr>
          <p:cNvPr id="116" name="Shape 116"/>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117" name="Shape 117"/>
          <p:cNvSpPr/>
          <p:nvPr/>
        </p:nvSpPr>
        <p:spPr>
          <a:xfrm>
            <a:off x="808725" y="600562"/>
            <a:ext cx="190200" cy="1425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769050" y="1396425"/>
            <a:ext cx="269400" cy="202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19" name="Shape 119"/>
        <p:cNvGrpSpPr/>
        <p:nvPr/>
      </p:nvGrpSpPr>
      <p:grpSpPr>
        <a:xfrm>
          <a:off x="0" y="0"/>
          <a:ext cx="0" cy="0"/>
          <a:chOff x="0" y="0"/>
          <a:chExt cx="0" cy="0"/>
        </a:xfrm>
      </p:grpSpPr>
      <p:sp>
        <p:nvSpPr>
          <p:cNvPr id="120" name="Shape 120"/>
          <p:cNvSpPr txBox="1"/>
          <p:nvPr>
            <p:ph type="title"/>
          </p:nvPr>
        </p:nvSpPr>
        <p:spPr>
          <a:xfrm>
            <a:off x="1165475" y="499481"/>
            <a:ext cx="6858000" cy="345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121" name="Shape 121"/>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122" name="Shape 122"/>
          <p:cNvSpPr/>
          <p:nvPr/>
        </p:nvSpPr>
        <p:spPr>
          <a:xfrm>
            <a:off x="808725" y="600562"/>
            <a:ext cx="190200" cy="1425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23" name="Shape 123"/>
        <p:cNvGrpSpPr/>
        <p:nvPr/>
      </p:nvGrpSpPr>
      <p:grpSpPr>
        <a:xfrm>
          <a:off x="0" y="0"/>
          <a:ext cx="0" cy="0"/>
          <a:chOff x="0" y="0"/>
          <a:chExt cx="0" cy="0"/>
        </a:xfrm>
      </p:grpSpPr>
      <p:sp>
        <p:nvSpPr>
          <p:cNvPr id="124" name="Shape 124"/>
          <p:cNvSpPr txBox="1"/>
          <p:nvPr>
            <p:ph idx="1" type="body"/>
          </p:nvPr>
        </p:nvSpPr>
        <p:spPr>
          <a:xfrm>
            <a:off x="1165475" y="4331317"/>
            <a:ext cx="7521300" cy="434100"/>
          </a:xfrm>
          <a:prstGeom prst="rect">
            <a:avLst/>
          </a:prstGeom>
        </p:spPr>
        <p:txBody>
          <a:bodyPr anchorCtr="0" anchor="t" bIns="91425" lIns="91425" rIns="91425" tIns="91425"/>
          <a:lstStyle>
            <a:lvl1pPr lvl="0" rtl="0">
              <a:spcBef>
                <a:spcPts val="360"/>
              </a:spcBef>
              <a:buSzPct val="100000"/>
              <a:buNone/>
              <a:defRPr sz="1800"/>
            </a:lvl1pPr>
          </a:lstStyle>
          <a:p/>
        </p:txBody>
      </p:sp>
      <p:cxnSp>
        <p:nvCxnSpPr>
          <p:cNvPr id="125" name="Shape 125"/>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126" name="Shape 126"/>
          <p:cNvSpPr/>
          <p:nvPr/>
        </p:nvSpPr>
        <p:spPr>
          <a:xfrm>
            <a:off x="808650" y="4464637"/>
            <a:ext cx="190200" cy="1425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7" name="Shape 127"/>
        <p:cNvGrpSpPr/>
        <p:nvPr/>
      </p:nvGrpSpPr>
      <p:grpSpPr>
        <a:xfrm>
          <a:off x="0" y="0"/>
          <a:ext cx="0" cy="0"/>
          <a:chOff x="0" y="0"/>
          <a:chExt cx="0" cy="0"/>
        </a:xfrm>
      </p:grpSpPr>
      <p:cxnSp>
        <p:nvCxnSpPr>
          <p:cNvPr id="128" name="Shape 128"/>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129" name="Shape 129"/>
          <p:cNvSpPr/>
          <p:nvPr/>
        </p:nvSpPr>
        <p:spPr>
          <a:xfrm>
            <a:off x="808650" y="2500425"/>
            <a:ext cx="190200" cy="1425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key color">
    <p:bg>
      <p:bgPr>
        <a:solidFill>
          <a:srgbClr val="39C0BA"/>
        </a:solidFill>
      </p:bgPr>
    </p:bg>
    <p:spTree>
      <p:nvGrpSpPr>
        <p:cNvPr id="130" name="Shape 130"/>
        <p:cNvGrpSpPr/>
        <p:nvPr/>
      </p:nvGrpSpPr>
      <p:grpSpPr>
        <a:xfrm>
          <a:off x="0" y="0"/>
          <a:ext cx="0" cy="0"/>
          <a:chOff x="0" y="0"/>
          <a:chExt cx="0" cy="0"/>
        </a:xfrm>
      </p:grpSpPr>
      <p:cxnSp>
        <p:nvCxnSpPr>
          <p:cNvPr id="131" name="Shape 131"/>
          <p:cNvCxnSpPr/>
          <p:nvPr/>
        </p:nvCxnSpPr>
        <p:spPr>
          <a:xfrm>
            <a:off x="903825" y="-5943"/>
            <a:ext cx="0" cy="5149500"/>
          </a:xfrm>
          <a:prstGeom prst="straightConnector1">
            <a:avLst/>
          </a:prstGeom>
          <a:noFill/>
          <a:ln cap="flat" cmpd="sng" w="9525">
            <a:solidFill>
              <a:srgbClr val="2E3037"/>
            </a:solidFill>
            <a:prstDash val="solid"/>
            <a:round/>
            <a:headEnd len="lg" w="lg" type="none"/>
            <a:tailEnd len="lg" w="lg" type="none"/>
          </a:ln>
        </p:spPr>
      </p:cxnSp>
      <p:sp>
        <p:nvSpPr>
          <p:cNvPr id="132" name="Shape 132"/>
          <p:cNvSpPr/>
          <p:nvPr/>
        </p:nvSpPr>
        <p:spPr>
          <a:xfrm>
            <a:off x="808650" y="2500425"/>
            <a:ext cx="190200" cy="142500"/>
          </a:xfrm>
          <a:prstGeom prst="ellipse">
            <a:avLst/>
          </a:prstGeom>
          <a:solidFill>
            <a:srgbClr val="39C0BA"/>
          </a:solidFill>
          <a:ln cap="flat" cmpd="sng" w="952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E3037"/>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1165475" y="499481"/>
            <a:ext cx="6858000" cy="345000"/>
          </a:xfrm>
          <a:prstGeom prst="rect">
            <a:avLst/>
          </a:prstGeom>
          <a:noFill/>
          <a:ln>
            <a:noFill/>
          </a:ln>
        </p:spPr>
        <p:txBody>
          <a:bodyPr anchorCtr="0" anchor="b" bIns="91425" lIns="91425" rIns="91425" tIns="91425"/>
          <a:lstStyle>
            <a:lvl1pPr lvl="0" rtl="0">
              <a:spcBef>
                <a:spcPts val="0"/>
              </a:spcBef>
              <a:buClr>
                <a:srgbClr val="39C0BA"/>
              </a:buClr>
              <a:buSzPct val="100000"/>
              <a:buFont typeface="Proxima Nova"/>
              <a:buNone/>
              <a:defRPr sz="1800">
                <a:solidFill>
                  <a:srgbClr val="39C0BA"/>
                </a:solidFill>
                <a:latin typeface="Proxima Nova"/>
                <a:ea typeface="Proxima Nova"/>
                <a:cs typeface="Proxima Nova"/>
                <a:sym typeface="Proxima Nova"/>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p:txBody>
      </p:sp>
      <p:sp>
        <p:nvSpPr>
          <p:cNvPr id="83" name="Shape 83"/>
          <p:cNvSpPr txBox="1"/>
          <p:nvPr>
            <p:ph idx="1" type="body"/>
          </p:nvPr>
        </p:nvSpPr>
        <p:spPr>
          <a:xfrm>
            <a:off x="1165497" y="1200150"/>
            <a:ext cx="6858000" cy="3725700"/>
          </a:xfrm>
          <a:prstGeom prst="rect">
            <a:avLst/>
          </a:prstGeom>
          <a:noFill/>
          <a:ln>
            <a:noFill/>
          </a:ln>
        </p:spPr>
        <p:txBody>
          <a:bodyPr anchorCtr="0" anchor="t" bIns="91425" lIns="91425" rIns="91425" tIns="91425"/>
          <a:lstStyle>
            <a:lvl1pPr lvl="0" rtl="0">
              <a:spcBef>
                <a:spcPts val="600"/>
              </a:spcBef>
              <a:buClr>
                <a:srgbClr val="F3F3F3"/>
              </a:buClr>
              <a:buSzPct val="100000"/>
              <a:buFont typeface="Proxima Nova"/>
              <a:buChar char="◦"/>
              <a:defRPr sz="3000">
                <a:solidFill>
                  <a:srgbClr val="F3F3F3"/>
                </a:solidFill>
                <a:latin typeface="Proxima Nova"/>
                <a:ea typeface="Proxima Nova"/>
                <a:cs typeface="Proxima Nova"/>
                <a:sym typeface="Proxima Nova"/>
              </a:defRPr>
            </a:lvl1pPr>
            <a:lvl2pPr lvl="1" rtl="0">
              <a:spcBef>
                <a:spcPts val="480"/>
              </a:spcBef>
              <a:buClr>
                <a:srgbClr val="F3F3F3"/>
              </a:buClr>
              <a:buSzPct val="100000"/>
              <a:buFont typeface="Proxima Nova"/>
              <a:buChar char="▫"/>
              <a:defRPr sz="2400">
                <a:solidFill>
                  <a:srgbClr val="F3F3F3"/>
                </a:solidFill>
                <a:latin typeface="Proxima Nova"/>
                <a:ea typeface="Proxima Nova"/>
                <a:cs typeface="Proxima Nova"/>
                <a:sym typeface="Proxima Nova"/>
              </a:defRPr>
            </a:lvl2pPr>
            <a:lvl3pPr lvl="2" rtl="0">
              <a:spcBef>
                <a:spcPts val="480"/>
              </a:spcBef>
              <a:buClr>
                <a:srgbClr val="F3F3F3"/>
              </a:buClr>
              <a:buSzPct val="100000"/>
              <a:buFont typeface="Proxima Nova"/>
              <a:defRPr sz="2400">
                <a:solidFill>
                  <a:srgbClr val="F3F3F3"/>
                </a:solidFill>
                <a:latin typeface="Proxima Nova"/>
                <a:ea typeface="Proxima Nova"/>
                <a:cs typeface="Proxima Nova"/>
                <a:sym typeface="Proxima Nova"/>
              </a:defRPr>
            </a:lvl3pPr>
            <a:lvl4pPr lvl="3" rtl="0">
              <a:spcBef>
                <a:spcPts val="360"/>
              </a:spcBef>
              <a:buClr>
                <a:srgbClr val="F3F3F3"/>
              </a:buClr>
              <a:buSzPct val="100000"/>
              <a:buFont typeface="Proxima Nova"/>
              <a:defRPr sz="1800">
                <a:solidFill>
                  <a:srgbClr val="F3F3F3"/>
                </a:solidFill>
                <a:latin typeface="Proxima Nova"/>
                <a:ea typeface="Proxima Nova"/>
                <a:cs typeface="Proxima Nova"/>
                <a:sym typeface="Proxima Nova"/>
              </a:defRPr>
            </a:lvl4pPr>
            <a:lvl5pPr lvl="4" rtl="0">
              <a:spcBef>
                <a:spcPts val="360"/>
              </a:spcBef>
              <a:buClr>
                <a:srgbClr val="F3F3F3"/>
              </a:buClr>
              <a:buSzPct val="100000"/>
              <a:buFont typeface="Proxima Nova"/>
              <a:defRPr sz="1800">
                <a:solidFill>
                  <a:srgbClr val="F3F3F3"/>
                </a:solidFill>
                <a:latin typeface="Proxima Nova"/>
                <a:ea typeface="Proxima Nova"/>
                <a:cs typeface="Proxima Nova"/>
                <a:sym typeface="Proxima Nova"/>
              </a:defRPr>
            </a:lvl5pPr>
            <a:lvl6pPr lvl="5" rtl="0">
              <a:spcBef>
                <a:spcPts val="360"/>
              </a:spcBef>
              <a:buClr>
                <a:srgbClr val="F3F3F3"/>
              </a:buClr>
              <a:buSzPct val="100000"/>
              <a:buFont typeface="Proxima Nova"/>
              <a:defRPr sz="1800">
                <a:solidFill>
                  <a:srgbClr val="F3F3F3"/>
                </a:solidFill>
                <a:latin typeface="Proxima Nova"/>
                <a:ea typeface="Proxima Nova"/>
                <a:cs typeface="Proxima Nova"/>
                <a:sym typeface="Proxima Nova"/>
              </a:defRPr>
            </a:lvl6pPr>
            <a:lvl7pPr lvl="6" rtl="0">
              <a:spcBef>
                <a:spcPts val="360"/>
              </a:spcBef>
              <a:buClr>
                <a:srgbClr val="F3F3F3"/>
              </a:buClr>
              <a:buSzPct val="100000"/>
              <a:buFont typeface="Proxima Nova"/>
              <a:defRPr sz="1800">
                <a:solidFill>
                  <a:srgbClr val="F3F3F3"/>
                </a:solidFill>
                <a:latin typeface="Proxima Nova"/>
                <a:ea typeface="Proxima Nova"/>
                <a:cs typeface="Proxima Nova"/>
                <a:sym typeface="Proxima Nova"/>
              </a:defRPr>
            </a:lvl7pPr>
            <a:lvl8pPr lvl="7" rtl="0">
              <a:spcBef>
                <a:spcPts val="360"/>
              </a:spcBef>
              <a:buClr>
                <a:srgbClr val="F3F3F3"/>
              </a:buClr>
              <a:buSzPct val="100000"/>
              <a:buFont typeface="Proxima Nova"/>
              <a:defRPr sz="1800">
                <a:solidFill>
                  <a:srgbClr val="F3F3F3"/>
                </a:solidFill>
                <a:latin typeface="Proxima Nova"/>
                <a:ea typeface="Proxima Nova"/>
                <a:cs typeface="Proxima Nova"/>
                <a:sym typeface="Proxima Nova"/>
              </a:defRPr>
            </a:lvl8pPr>
            <a:lvl9pPr lvl="8" rtl="0">
              <a:spcBef>
                <a:spcPts val="360"/>
              </a:spcBef>
              <a:buClr>
                <a:srgbClr val="F3F3F3"/>
              </a:buClr>
              <a:buSzPct val="100000"/>
              <a:buFont typeface="Proxima Nova"/>
              <a:defRPr sz="1800">
                <a:solidFill>
                  <a:srgbClr val="F3F3F3"/>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0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05.png"/><Relationship Id="rId5"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0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ctrTitle"/>
          </p:nvPr>
        </p:nvSpPr>
        <p:spPr>
          <a:xfrm>
            <a:off x="1117500" y="1842151"/>
            <a:ext cx="8026500" cy="1459199"/>
          </a:xfrm>
          <a:prstGeom prst="rect">
            <a:avLst/>
          </a:prstGeom>
        </p:spPr>
        <p:txBody>
          <a:bodyPr anchorCtr="0" anchor="t" bIns="91425" lIns="91425" rIns="91425" tIns="91425">
            <a:noAutofit/>
          </a:bodyPr>
          <a:lstStyle/>
          <a:p>
            <a:pPr lvl="0" rtl="0">
              <a:spcBef>
                <a:spcPts val="0"/>
              </a:spcBef>
              <a:buNone/>
            </a:pPr>
            <a:r>
              <a:rPr lang="en"/>
              <a:t>Vacation Trip Planner</a:t>
            </a:r>
          </a:p>
        </p:txBody>
      </p:sp>
      <p:sp>
        <p:nvSpPr>
          <p:cNvPr id="138" name="Shape 138"/>
          <p:cNvSpPr txBox="1"/>
          <p:nvPr/>
        </p:nvSpPr>
        <p:spPr>
          <a:xfrm>
            <a:off x="1117500" y="2978950"/>
            <a:ext cx="5832600" cy="19506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latin typeface="Proxima Nova"/>
                <a:ea typeface="Proxima Nova"/>
                <a:cs typeface="Proxima Nova"/>
                <a:sym typeface="Proxima Nova"/>
              </a:rPr>
              <a:t>Group 6 | Anastasiya Osher, Elizabeth Chang, Alan Nguyen, Timothy Li </a:t>
            </a:r>
          </a:p>
          <a:p>
            <a:pPr lvl="0">
              <a:spcBef>
                <a:spcPts val="0"/>
              </a:spcBef>
              <a:buNone/>
            </a:pPr>
            <a:r>
              <a:t/>
            </a:r>
            <a:endParaRPr sz="24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ctrTitle"/>
          </p:nvPr>
        </p:nvSpPr>
        <p:spPr>
          <a:xfrm>
            <a:off x="1530175" y="2307787"/>
            <a:ext cx="6767100" cy="532200"/>
          </a:xfrm>
          <a:prstGeom prst="rect">
            <a:avLst/>
          </a:prstGeom>
        </p:spPr>
        <p:txBody>
          <a:bodyPr anchorCtr="0" anchor="ctr" bIns="91425" lIns="91425" rIns="91425" tIns="91425">
            <a:noAutofit/>
          </a:bodyPr>
          <a:lstStyle/>
          <a:p>
            <a:pPr lvl="0" rtl="0">
              <a:spcBef>
                <a:spcPts val="0"/>
              </a:spcBef>
              <a:buNone/>
            </a:pPr>
            <a:r>
              <a:rPr lang="en"/>
              <a:t>Hash Function</a:t>
            </a:r>
          </a:p>
        </p:txBody>
      </p:sp>
      <p:sp>
        <p:nvSpPr>
          <p:cNvPr id="199" name="Shape 199"/>
          <p:cNvSpPr txBox="1"/>
          <p:nvPr>
            <p:ph idx="1" type="subTitle"/>
          </p:nvPr>
        </p:nvSpPr>
        <p:spPr>
          <a:xfrm>
            <a:off x="1530175" y="2782912"/>
            <a:ext cx="6927900" cy="353100"/>
          </a:xfrm>
          <a:prstGeom prst="rect">
            <a:avLst/>
          </a:prstGeom>
        </p:spPr>
        <p:txBody>
          <a:bodyPr anchorCtr="0" anchor="t" bIns="91425" lIns="91425" rIns="91425" tIns="91425">
            <a:noAutofit/>
          </a:bodyPr>
          <a:lstStyle/>
          <a:p>
            <a:pPr lvl="0" rtl="0">
              <a:spcBef>
                <a:spcPts val="0"/>
              </a:spcBef>
              <a:buNone/>
            </a:pPr>
            <a:r>
              <a:rPr lang="en"/>
              <a:t>and Resolution</a:t>
            </a:r>
          </a:p>
        </p:txBody>
      </p:sp>
      <p:sp>
        <p:nvSpPr>
          <p:cNvPr id="200" name="Shape 200"/>
          <p:cNvSpPr txBox="1"/>
          <p:nvPr/>
        </p:nvSpPr>
        <p:spPr>
          <a:xfrm>
            <a:off x="502600" y="2279925"/>
            <a:ext cx="802500" cy="589800"/>
          </a:xfrm>
          <a:prstGeom prst="rect">
            <a:avLst/>
          </a:prstGeom>
          <a:noFill/>
          <a:ln>
            <a:noFill/>
          </a:ln>
        </p:spPr>
        <p:txBody>
          <a:bodyPr anchorCtr="0" anchor="ctr" bIns="91425" lIns="91425" rIns="91425" tIns="91425">
            <a:noAutofit/>
          </a:bodyPr>
          <a:lstStyle/>
          <a:p>
            <a:pPr lvl="0" rtl="0" algn="ctr">
              <a:spcBef>
                <a:spcPts val="0"/>
              </a:spcBef>
              <a:buNone/>
            </a:pPr>
            <a:r>
              <a:t/>
            </a:r>
            <a:endParaRPr sz="3000">
              <a:solidFill>
                <a:srgbClr val="2E3037"/>
              </a:solidFill>
              <a:latin typeface="Quicksand"/>
              <a:ea typeface="Quicksand"/>
              <a:cs typeface="Quicksand"/>
              <a:sym typeface="Quicksa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idx="1" type="body"/>
          </p:nvPr>
        </p:nvSpPr>
        <p:spPr>
          <a:xfrm>
            <a:off x="1121575" y="3274125"/>
            <a:ext cx="6098100" cy="1391100"/>
          </a:xfrm>
          <a:prstGeom prst="rect">
            <a:avLst/>
          </a:prstGeom>
        </p:spPr>
        <p:txBody>
          <a:bodyPr anchorCtr="0" anchor="t" bIns="91425" lIns="91425" rIns="91425" tIns="91425">
            <a:noAutofit/>
          </a:bodyPr>
          <a:lstStyle/>
          <a:p>
            <a:pPr lvl="0" rtl="0">
              <a:spcBef>
                <a:spcPts val="0"/>
              </a:spcBef>
              <a:buNone/>
            </a:pPr>
            <a:r>
              <a:rPr lang="en" sz="1800">
                <a:solidFill>
                  <a:srgbClr val="FFFFFF"/>
                </a:solidFill>
              </a:rPr>
              <a:t> Table size: 53</a:t>
            </a:r>
          </a:p>
          <a:p>
            <a:pPr lvl="0" rtl="0">
              <a:spcBef>
                <a:spcPts val="0"/>
              </a:spcBef>
              <a:buNone/>
            </a:pPr>
            <a:r>
              <a:rPr lang="en" sz="1800">
                <a:solidFill>
                  <a:srgbClr val="FFFFFF"/>
                </a:solidFill>
              </a:rPr>
              <a:t> Total number of elements: 25</a:t>
            </a:r>
          </a:p>
          <a:p>
            <a:pPr lvl="0" rtl="0">
              <a:spcBef>
                <a:spcPts val="0"/>
              </a:spcBef>
              <a:buNone/>
            </a:pPr>
            <a:r>
              <a:rPr lang="en" sz="1800">
                <a:solidFill>
                  <a:srgbClr val="FFFFFF"/>
                </a:solidFill>
              </a:rPr>
              <a:t> Total number of Collisions: 3</a:t>
            </a:r>
          </a:p>
          <a:p>
            <a:pPr lvl="0" rtl="0">
              <a:spcBef>
                <a:spcPts val="0"/>
              </a:spcBef>
              <a:buNone/>
            </a:pPr>
            <a:r>
              <a:rPr lang="en" sz="1800">
                <a:solidFill>
                  <a:srgbClr val="FFFFFF"/>
                </a:solidFill>
              </a:rPr>
              <a:t> Total load Factor: 20/53 =&gt; 37.74%</a:t>
            </a:r>
          </a:p>
          <a:p>
            <a:pPr lvl="0" rtl="0">
              <a:spcBef>
                <a:spcPts val="0"/>
              </a:spcBef>
              <a:buNone/>
            </a:pPr>
            <a:r>
              <a:t/>
            </a:r>
            <a:endParaRPr sz="1800">
              <a:solidFill>
                <a:srgbClr val="FFFFFF"/>
              </a:solidFill>
            </a:endParaRPr>
          </a:p>
        </p:txBody>
      </p:sp>
      <p:sp>
        <p:nvSpPr>
          <p:cNvPr id="206" name="Shape 206"/>
          <p:cNvSpPr txBox="1"/>
          <p:nvPr>
            <p:ph type="title"/>
          </p:nvPr>
        </p:nvSpPr>
        <p:spPr>
          <a:xfrm>
            <a:off x="1165475" y="346445"/>
            <a:ext cx="7089600" cy="588600"/>
          </a:xfrm>
          <a:prstGeom prst="rect">
            <a:avLst/>
          </a:prstGeom>
        </p:spPr>
        <p:txBody>
          <a:bodyPr anchorCtr="0" anchor="b" bIns="91425" lIns="91425" rIns="91425" tIns="91425">
            <a:noAutofit/>
          </a:bodyPr>
          <a:lstStyle/>
          <a:p>
            <a:pPr lvl="0" rtl="0">
              <a:spcBef>
                <a:spcPts val="0"/>
              </a:spcBef>
              <a:buNone/>
            </a:pPr>
            <a:r>
              <a:rPr lang="en" sz="3200"/>
              <a:t>Good Hash Function</a:t>
            </a:r>
          </a:p>
        </p:txBody>
      </p:sp>
      <p:pic>
        <p:nvPicPr>
          <p:cNvPr descr="Screen Shot 2017-03-22 at 9.09.43 AM.png" id="207" name="Shape 207"/>
          <p:cNvPicPr preferRelativeResize="0"/>
          <p:nvPr/>
        </p:nvPicPr>
        <p:blipFill>
          <a:blip r:embed="rId3">
            <a:alphaModFix/>
          </a:blip>
          <a:stretch>
            <a:fillRect/>
          </a:stretch>
        </p:blipFill>
        <p:spPr>
          <a:xfrm>
            <a:off x="1291162" y="935037"/>
            <a:ext cx="4486275" cy="2105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1165475" y="346445"/>
            <a:ext cx="7089600" cy="588600"/>
          </a:xfrm>
          <a:prstGeom prst="rect">
            <a:avLst/>
          </a:prstGeom>
        </p:spPr>
        <p:txBody>
          <a:bodyPr anchorCtr="0" anchor="b" bIns="91425" lIns="91425" rIns="91425" tIns="91425">
            <a:noAutofit/>
          </a:bodyPr>
          <a:lstStyle/>
          <a:p>
            <a:pPr lvl="0" rtl="0">
              <a:spcBef>
                <a:spcPts val="0"/>
              </a:spcBef>
              <a:buNone/>
            </a:pPr>
            <a:r>
              <a:rPr lang="en" sz="3200"/>
              <a:t>Bad</a:t>
            </a:r>
            <a:r>
              <a:rPr lang="en" sz="3200"/>
              <a:t> Hash Function</a:t>
            </a:r>
          </a:p>
        </p:txBody>
      </p:sp>
      <p:pic>
        <p:nvPicPr>
          <p:cNvPr id="213" name="Shape 213"/>
          <p:cNvPicPr preferRelativeResize="0"/>
          <p:nvPr/>
        </p:nvPicPr>
        <p:blipFill>
          <a:blip r:embed="rId3">
            <a:alphaModFix/>
          </a:blip>
          <a:stretch>
            <a:fillRect/>
          </a:stretch>
        </p:blipFill>
        <p:spPr>
          <a:xfrm>
            <a:off x="1165475" y="1623126"/>
            <a:ext cx="5873066" cy="1651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idx="1" type="body"/>
          </p:nvPr>
        </p:nvSpPr>
        <p:spPr>
          <a:xfrm>
            <a:off x="1165474" y="1200150"/>
            <a:ext cx="5992799" cy="3725700"/>
          </a:xfrm>
          <a:prstGeom prst="rect">
            <a:avLst/>
          </a:prstGeom>
        </p:spPr>
        <p:txBody>
          <a:bodyPr anchorCtr="0" anchor="t" bIns="91425" lIns="91425" rIns="91425" tIns="91425">
            <a:noAutofit/>
          </a:bodyPr>
          <a:lstStyle/>
          <a:p>
            <a:pPr lvl="0" rtl="0">
              <a:spcBef>
                <a:spcPts val="0"/>
              </a:spcBef>
              <a:buNone/>
            </a:pPr>
            <a:r>
              <a:t/>
            </a:r>
            <a:endParaRPr>
              <a:solidFill>
                <a:srgbClr val="FFFFFF"/>
              </a:solidFill>
            </a:endParaRPr>
          </a:p>
          <a:p>
            <a:pPr lvl="0" rtl="0">
              <a:spcBef>
                <a:spcPts val="0"/>
              </a:spcBef>
              <a:buNone/>
            </a:pPr>
            <a:r>
              <a:t/>
            </a:r>
            <a:endParaRPr/>
          </a:p>
        </p:txBody>
      </p:sp>
      <p:sp>
        <p:nvSpPr>
          <p:cNvPr id="219" name="Shape 219"/>
          <p:cNvSpPr txBox="1"/>
          <p:nvPr>
            <p:ph type="title"/>
          </p:nvPr>
        </p:nvSpPr>
        <p:spPr>
          <a:xfrm>
            <a:off x="1165475" y="346445"/>
            <a:ext cx="7089600" cy="588600"/>
          </a:xfrm>
          <a:prstGeom prst="rect">
            <a:avLst/>
          </a:prstGeom>
        </p:spPr>
        <p:txBody>
          <a:bodyPr anchorCtr="0" anchor="b" bIns="91425" lIns="91425" rIns="91425" tIns="91425">
            <a:noAutofit/>
          </a:bodyPr>
          <a:lstStyle/>
          <a:p>
            <a:pPr lvl="0" rtl="0">
              <a:spcBef>
                <a:spcPts val="0"/>
              </a:spcBef>
              <a:buNone/>
            </a:pPr>
            <a:r>
              <a:rPr lang="en" sz="3200"/>
              <a:t>Hash Function Code:</a:t>
            </a:r>
          </a:p>
        </p:txBody>
      </p:sp>
      <p:pic>
        <p:nvPicPr>
          <p:cNvPr descr="Screen Shot 2017-03-22 at 9.17.38 AM.png" id="220" name="Shape 220"/>
          <p:cNvPicPr preferRelativeResize="0"/>
          <p:nvPr/>
        </p:nvPicPr>
        <p:blipFill>
          <a:blip r:embed="rId3">
            <a:alphaModFix/>
          </a:blip>
          <a:stretch>
            <a:fillRect/>
          </a:stretch>
        </p:blipFill>
        <p:spPr>
          <a:xfrm>
            <a:off x="1632099" y="935050"/>
            <a:ext cx="5992800" cy="4102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idx="1" type="body"/>
          </p:nvPr>
        </p:nvSpPr>
        <p:spPr>
          <a:xfrm>
            <a:off x="1165475" y="1200150"/>
            <a:ext cx="7089600" cy="3725700"/>
          </a:xfrm>
          <a:prstGeom prst="rect">
            <a:avLst/>
          </a:prstGeom>
        </p:spPr>
        <p:txBody>
          <a:bodyPr anchorCtr="0" anchor="t" bIns="91425" lIns="91425" rIns="91425" tIns="91425">
            <a:noAutofit/>
          </a:bodyPr>
          <a:lstStyle/>
          <a:p>
            <a:pPr lvl="0">
              <a:spcBef>
                <a:spcPts val="0"/>
              </a:spcBef>
              <a:buNone/>
            </a:pPr>
            <a:r>
              <a:rPr lang="en">
                <a:solidFill>
                  <a:srgbClr val="FFFFFF"/>
                </a:solidFill>
              </a:rPr>
              <a:t>Otherwise known as separate chaining, we create a linked list (like shown below) for collision resolution:</a:t>
            </a:r>
          </a:p>
          <a:p>
            <a:pPr lvl="0">
              <a:spcBef>
                <a:spcPts val="0"/>
              </a:spcBef>
              <a:buNone/>
            </a:pPr>
            <a:r>
              <a:t/>
            </a:r>
            <a:endParaRPr>
              <a:solidFill>
                <a:srgbClr val="FFFFFF"/>
              </a:solidFill>
            </a:endParaRPr>
          </a:p>
          <a:p>
            <a:pPr lvl="0">
              <a:spcBef>
                <a:spcPts val="0"/>
              </a:spcBef>
              <a:buNone/>
            </a:pPr>
            <a:r>
              <a:t/>
            </a:r>
            <a:endParaRPr>
              <a:solidFill>
                <a:srgbClr val="FFFFFF"/>
              </a:solidFill>
            </a:endParaRPr>
          </a:p>
          <a:p>
            <a:pPr lvl="0" rtl="0">
              <a:spcBef>
                <a:spcPts val="0"/>
              </a:spcBef>
              <a:buNone/>
            </a:pPr>
            <a:r>
              <a:t/>
            </a:r>
            <a:endParaRPr>
              <a:solidFill>
                <a:srgbClr val="FFFFFF"/>
              </a:solidFill>
            </a:endParaRPr>
          </a:p>
        </p:txBody>
      </p:sp>
      <p:sp>
        <p:nvSpPr>
          <p:cNvPr id="226" name="Shape 226"/>
          <p:cNvSpPr txBox="1"/>
          <p:nvPr>
            <p:ph type="title"/>
          </p:nvPr>
        </p:nvSpPr>
        <p:spPr>
          <a:xfrm>
            <a:off x="1165475" y="346445"/>
            <a:ext cx="7089600" cy="588600"/>
          </a:xfrm>
          <a:prstGeom prst="rect">
            <a:avLst/>
          </a:prstGeom>
        </p:spPr>
        <p:txBody>
          <a:bodyPr anchorCtr="0" anchor="b" bIns="91425" lIns="91425" rIns="91425" tIns="91425">
            <a:noAutofit/>
          </a:bodyPr>
          <a:lstStyle/>
          <a:p>
            <a:pPr lvl="0" rtl="0">
              <a:spcBef>
                <a:spcPts val="0"/>
              </a:spcBef>
              <a:buNone/>
            </a:pPr>
            <a:r>
              <a:rPr lang="en" sz="3200"/>
              <a:t>Resolution Method: Linked List</a:t>
            </a:r>
          </a:p>
        </p:txBody>
      </p:sp>
      <p:pic>
        <p:nvPicPr>
          <p:cNvPr id="227" name="Shape 227"/>
          <p:cNvPicPr preferRelativeResize="0"/>
          <p:nvPr/>
        </p:nvPicPr>
        <p:blipFill>
          <a:blip r:embed="rId3">
            <a:alphaModFix/>
          </a:blip>
          <a:stretch>
            <a:fillRect/>
          </a:stretch>
        </p:blipFill>
        <p:spPr>
          <a:xfrm>
            <a:off x="4384625" y="2312850"/>
            <a:ext cx="3968474" cy="2340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ctrTitle"/>
          </p:nvPr>
        </p:nvSpPr>
        <p:spPr>
          <a:xfrm>
            <a:off x="1530175" y="2307787"/>
            <a:ext cx="6767100" cy="532200"/>
          </a:xfrm>
          <a:prstGeom prst="rect">
            <a:avLst/>
          </a:prstGeom>
        </p:spPr>
        <p:txBody>
          <a:bodyPr anchorCtr="0" anchor="ctr" bIns="91425" lIns="91425" rIns="91425" tIns="91425">
            <a:noAutofit/>
          </a:bodyPr>
          <a:lstStyle/>
          <a:p>
            <a:pPr lvl="0" rtl="0">
              <a:spcBef>
                <a:spcPts val="0"/>
              </a:spcBef>
              <a:buNone/>
            </a:pPr>
            <a:r>
              <a:rPr lang="en" sz="4800"/>
              <a:t>Code Demonstration</a:t>
            </a:r>
          </a:p>
        </p:txBody>
      </p:sp>
      <p:sp>
        <p:nvSpPr>
          <p:cNvPr id="233" name="Shape 233"/>
          <p:cNvSpPr txBox="1"/>
          <p:nvPr/>
        </p:nvSpPr>
        <p:spPr>
          <a:xfrm>
            <a:off x="502600" y="2279925"/>
            <a:ext cx="802500" cy="589800"/>
          </a:xfrm>
          <a:prstGeom prst="rect">
            <a:avLst/>
          </a:prstGeom>
          <a:noFill/>
          <a:ln>
            <a:noFill/>
          </a:ln>
        </p:spPr>
        <p:txBody>
          <a:bodyPr anchorCtr="0" anchor="ctr" bIns="91425" lIns="91425" rIns="91425" tIns="91425">
            <a:noAutofit/>
          </a:bodyPr>
          <a:lstStyle/>
          <a:p>
            <a:pPr lvl="0" rtl="0" algn="ctr">
              <a:spcBef>
                <a:spcPts val="0"/>
              </a:spcBef>
              <a:buNone/>
            </a:pPr>
            <a:r>
              <a:t/>
            </a:r>
            <a:endParaRPr sz="3000">
              <a:solidFill>
                <a:srgbClr val="2E3037"/>
              </a:solidFill>
              <a:latin typeface="Quicksand"/>
              <a:ea typeface="Quicksand"/>
              <a:cs typeface="Quicksand"/>
              <a:sym typeface="Quicksa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idx="4294967295" type="ctrTitle"/>
          </p:nvPr>
        </p:nvSpPr>
        <p:spPr>
          <a:xfrm>
            <a:off x="1336100" y="1259887"/>
            <a:ext cx="7337700" cy="1159800"/>
          </a:xfrm>
          <a:prstGeom prst="rect">
            <a:avLst/>
          </a:prstGeom>
        </p:spPr>
        <p:txBody>
          <a:bodyPr anchorCtr="0" anchor="b" bIns="91425" lIns="91425" rIns="91425" tIns="91425">
            <a:noAutofit/>
          </a:bodyPr>
          <a:lstStyle/>
          <a:p>
            <a:pPr lvl="0" rtl="0">
              <a:spcBef>
                <a:spcPts val="0"/>
              </a:spcBef>
              <a:buNone/>
            </a:pPr>
            <a:r>
              <a:rPr b="1" lang="en" sz="2200">
                <a:solidFill>
                  <a:srgbClr val="2E3037"/>
                </a:solidFill>
              </a:rPr>
              <a:t>Thanks!</a:t>
            </a:r>
          </a:p>
        </p:txBody>
      </p:sp>
      <p:sp>
        <p:nvSpPr>
          <p:cNvPr id="239" name="Shape 239"/>
          <p:cNvSpPr txBox="1"/>
          <p:nvPr>
            <p:ph idx="4294967295" type="subTitle"/>
          </p:nvPr>
        </p:nvSpPr>
        <p:spPr>
          <a:xfrm>
            <a:off x="1336100" y="2266987"/>
            <a:ext cx="7337700" cy="609600"/>
          </a:xfrm>
          <a:prstGeom prst="rect">
            <a:avLst/>
          </a:prstGeom>
        </p:spPr>
        <p:txBody>
          <a:bodyPr anchorCtr="0" anchor="ctr" bIns="91425" lIns="91425" rIns="91425" tIns="91425">
            <a:noAutofit/>
          </a:bodyPr>
          <a:lstStyle/>
          <a:p>
            <a:pPr lvl="0" rtl="0">
              <a:spcBef>
                <a:spcPts val="0"/>
              </a:spcBef>
              <a:buNone/>
            </a:pPr>
            <a:r>
              <a:rPr b="1" lang="en" sz="3600">
                <a:solidFill>
                  <a:srgbClr val="F3F3F3"/>
                </a:solidFill>
              </a:rPr>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1143000" y="338617"/>
            <a:ext cx="6858000" cy="619800"/>
          </a:xfrm>
          <a:prstGeom prst="rect">
            <a:avLst/>
          </a:prstGeom>
        </p:spPr>
        <p:txBody>
          <a:bodyPr anchorCtr="0" anchor="b" bIns="91425" lIns="91425" rIns="91425" tIns="91425">
            <a:noAutofit/>
          </a:bodyPr>
          <a:lstStyle/>
          <a:p>
            <a:pPr lvl="0" rtl="0">
              <a:spcBef>
                <a:spcPts val="0"/>
              </a:spcBef>
              <a:buNone/>
            </a:pPr>
            <a:r>
              <a:rPr lang="en" sz="3200"/>
              <a:t>Overview</a:t>
            </a:r>
          </a:p>
        </p:txBody>
      </p:sp>
      <p:sp>
        <p:nvSpPr>
          <p:cNvPr id="144" name="Shape 144"/>
          <p:cNvSpPr txBox="1"/>
          <p:nvPr/>
        </p:nvSpPr>
        <p:spPr>
          <a:xfrm>
            <a:off x="1143000" y="1119750"/>
            <a:ext cx="7336200" cy="1341300"/>
          </a:xfrm>
          <a:prstGeom prst="rect">
            <a:avLst/>
          </a:prstGeom>
          <a:noFill/>
          <a:ln>
            <a:noFill/>
          </a:ln>
        </p:spPr>
        <p:txBody>
          <a:bodyPr anchorCtr="0" anchor="t" bIns="91425" lIns="91425" rIns="91425" tIns="91425">
            <a:noAutofit/>
          </a:bodyPr>
          <a:lstStyle/>
          <a:p>
            <a:pPr lvl="0" rtl="0">
              <a:spcBef>
                <a:spcPts val="600"/>
              </a:spcBef>
              <a:buNone/>
            </a:pPr>
            <a:r>
              <a:rPr lang="en">
                <a:solidFill>
                  <a:srgbClr val="FFFFFF"/>
                </a:solidFill>
                <a:latin typeface="Proxima Nova"/>
                <a:ea typeface="Proxima Nova"/>
                <a:cs typeface="Proxima Nova"/>
                <a:sym typeface="Proxima Nova"/>
              </a:rPr>
              <a:t>This program contains a database of information regarding travel destinations with their respective currency, most popular tourist location, and ticket price from SFO for the week for 3/31/17. We use a city’s airport code as our primary key and the city’s name as our secondary key.</a:t>
            </a:r>
          </a:p>
          <a:p>
            <a:pPr lvl="0" rtl="0">
              <a:spcBef>
                <a:spcPts val="600"/>
              </a:spcBef>
              <a:buNone/>
            </a:pPr>
            <a:r>
              <a:t/>
            </a:r>
            <a:endParaRPr>
              <a:solidFill>
                <a:srgbClr val="FFFFFF"/>
              </a:solidFill>
              <a:latin typeface="Proxima Nova"/>
              <a:ea typeface="Proxima Nova"/>
              <a:cs typeface="Proxima Nova"/>
              <a:sym typeface="Proxima Nova"/>
            </a:endParaRPr>
          </a:p>
        </p:txBody>
      </p:sp>
      <p:sp>
        <p:nvSpPr>
          <p:cNvPr id="145" name="Shape 145"/>
          <p:cNvSpPr txBox="1"/>
          <p:nvPr/>
        </p:nvSpPr>
        <p:spPr>
          <a:xfrm>
            <a:off x="1165475" y="2332031"/>
            <a:ext cx="3512100" cy="2497500"/>
          </a:xfrm>
          <a:prstGeom prst="rect">
            <a:avLst/>
          </a:prstGeom>
          <a:noFill/>
          <a:ln>
            <a:noFill/>
          </a:ln>
        </p:spPr>
        <p:txBody>
          <a:bodyPr anchorCtr="0" anchor="t" bIns="91425" lIns="91425" rIns="91425" tIns="91425">
            <a:noAutofit/>
          </a:bodyPr>
          <a:lstStyle/>
          <a:p>
            <a:pPr lvl="0" rtl="0">
              <a:spcBef>
                <a:spcPts val="600"/>
              </a:spcBef>
              <a:buNone/>
            </a:pPr>
            <a:r>
              <a:rPr b="1" lang="en" sz="2400">
                <a:solidFill>
                  <a:srgbClr val="39C0BA"/>
                </a:solidFill>
                <a:latin typeface="Proxima Nova"/>
                <a:ea typeface="Proxima Nova"/>
                <a:cs typeface="Proxima Nova"/>
                <a:sym typeface="Proxima Nova"/>
              </a:rPr>
              <a:t>Data </a:t>
            </a:r>
          </a:p>
          <a:p>
            <a:pPr indent="-228600" lvl="0" marL="457200" rtl="0">
              <a:spcBef>
                <a:spcPts val="600"/>
              </a:spcBef>
              <a:buClr>
                <a:srgbClr val="FFFFFF"/>
              </a:buClr>
              <a:buFont typeface="Proxima Nova"/>
              <a:buChar char="●"/>
            </a:pPr>
            <a:r>
              <a:rPr lang="en">
                <a:solidFill>
                  <a:srgbClr val="FFFFFF"/>
                </a:solidFill>
                <a:latin typeface="Proxima Nova"/>
                <a:ea typeface="Proxima Nova"/>
                <a:cs typeface="Proxima Nova"/>
                <a:sym typeface="Proxima Nova"/>
              </a:rPr>
              <a:t>Airport Code (Primary Key)</a:t>
            </a:r>
          </a:p>
          <a:p>
            <a:pPr indent="-228600" lvl="0" marL="457200" rtl="0">
              <a:spcBef>
                <a:spcPts val="600"/>
              </a:spcBef>
              <a:buClr>
                <a:srgbClr val="FFFFFF"/>
              </a:buClr>
              <a:buFont typeface="Proxima Nova"/>
              <a:buChar char="●"/>
            </a:pPr>
            <a:r>
              <a:rPr lang="en">
                <a:solidFill>
                  <a:srgbClr val="FFFFFF"/>
                </a:solidFill>
                <a:latin typeface="Proxima Nova"/>
                <a:ea typeface="Proxima Nova"/>
                <a:cs typeface="Proxima Nova"/>
                <a:sym typeface="Proxima Nova"/>
              </a:rPr>
              <a:t>City Name (Secondary Key)</a:t>
            </a:r>
          </a:p>
          <a:p>
            <a:pPr indent="-228600" lvl="0" marL="457200" rtl="0">
              <a:spcBef>
                <a:spcPts val="600"/>
              </a:spcBef>
              <a:buClr>
                <a:srgbClr val="FFFFFF"/>
              </a:buClr>
              <a:buFont typeface="Proxima Nova"/>
              <a:buChar char="●"/>
            </a:pPr>
            <a:r>
              <a:rPr lang="en">
                <a:solidFill>
                  <a:srgbClr val="FFFFFF"/>
                </a:solidFill>
                <a:latin typeface="Proxima Nova"/>
                <a:ea typeface="Proxima Nova"/>
                <a:cs typeface="Proxima Nova"/>
                <a:sym typeface="Proxima Nova"/>
              </a:rPr>
              <a:t>Currency</a:t>
            </a:r>
          </a:p>
          <a:p>
            <a:pPr indent="-228600" lvl="0" marL="457200" rtl="0">
              <a:spcBef>
                <a:spcPts val="600"/>
              </a:spcBef>
              <a:buClr>
                <a:srgbClr val="FFFFFF"/>
              </a:buClr>
              <a:buFont typeface="Proxima Nova"/>
              <a:buChar char="●"/>
            </a:pPr>
            <a:r>
              <a:rPr lang="en">
                <a:solidFill>
                  <a:srgbClr val="FFFFFF"/>
                </a:solidFill>
                <a:latin typeface="Proxima Nova"/>
                <a:ea typeface="Proxima Nova"/>
                <a:cs typeface="Proxima Nova"/>
                <a:sym typeface="Proxima Nova"/>
              </a:rPr>
              <a:t>Best known tourist location</a:t>
            </a:r>
          </a:p>
          <a:p>
            <a:pPr indent="-228600" lvl="0" marL="457200" rtl="0">
              <a:spcBef>
                <a:spcPts val="600"/>
              </a:spcBef>
              <a:buClr>
                <a:srgbClr val="FFFFFF"/>
              </a:buClr>
              <a:buFont typeface="Proxima Nova"/>
              <a:buChar char="●"/>
            </a:pPr>
            <a:r>
              <a:rPr lang="en">
                <a:solidFill>
                  <a:srgbClr val="FFFFFF"/>
                </a:solidFill>
                <a:latin typeface="Proxima Nova"/>
                <a:ea typeface="Proxima Nova"/>
                <a:cs typeface="Proxima Nova"/>
                <a:sym typeface="Proxima Nova"/>
              </a:rPr>
              <a:t>Airplane ticket price (in $)</a:t>
            </a:r>
          </a:p>
        </p:txBody>
      </p:sp>
      <p:sp>
        <p:nvSpPr>
          <p:cNvPr id="146" name="Shape 146"/>
          <p:cNvSpPr txBox="1"/>
          <p:nvPr/>
        </p:nvSpPr>
        <p:spPr>
          <a:xfrm>
            <a:off x="5084375" y="2390250"/>
            <a:ext cx="3602400" cy="2439300"/>
          </a:xfrm>
          <a:prstGeom prst="rect">
            <a:avLst/>
          </a:prstGeom>
          <a:noFill/>
          <a:ln>
            <a:noFill/>
          </a:ln>
        </p:spPr>
        <p:txBody>
          <a:bodyPr anchorCtr="0" anchor="t" bIns="91425" lIns="91425" rIns="91425" tIns="91425">
            <a:noAutofit/>
          </a:bodyPr>
          <a:lstStyle/>
          <a:p>
            <a:pPr lvl="0" rtl="0">
              <a:spcBef>
                <a:spcPts val="600"/>
              </a:spcBef>
              <a:buNone/>
            </a:pPr>
            <a:r>
              <a:rPr b="1" lang="en" sz="2400">
                <a:solidFill>
                  <a:srgbClr val="39C0BA"/>
                </a:solidFill>
                <a:latin typeface="Proxima Nova"/>
                <a:ea typeface="Proxima Nova"/>
                <a:cs typeface="Proxima Nova"/>
                <a:sym typeface="Proxima Nova"/>
              </a:rPr>
              <a:t>Purpose:</a:t>
            </a:r>
          </a:p>
          <a:p>
            <a:pPr lvl="0" rtl="0">
              <a:spcBef>
                <a:spcPts val="600"/>
              </a:spcBef>
              <a:buNone/>
            </a:pPr>
            <a:r>
              <a:rPr lang="en">
                <a:solidFill>
                  <a:srgbClr val="FFFFFF"/>
                </a:solidFill>
                <a:latin typeface="Proxima Nova"/>
                <a:ea typeface="Proxima Nova"/>
                <a:cs typeface="Proxima Nova"/>
                <a:sym typeface="Proxima Nova"/>
              </a:rPr>
              <a:t>With this program, we can compare awesome travel destinations and determine where to travel to in the spring! With important data about each city, we can easily find and plan where to travel to.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idx="1" type="body"/>
          </p:nvPr>
        </p:nvSpPr>
        <p:spPr>
          <a:xfrm>
            <a:off x="1165474" y="1200150"/>
            <a:ext cx="5992799" cy="3725700"/>
          </a:xfrm>
          <a:prstGeom prst="rect">
            <a:avLst/>
          </a:prstGeom>
        </p:spPr>
        <p:txBody>
          <a:bodyPr anchorCtr="0" anchor="t" bIns="91425" lIns="91425" rIns="91425" tIns="91425">
            <a:noAutofit/>
          </a:bodyPr>
          <a:lstStyle/>
          <a:p>
            <a:pPr lvl="0">
              <a:spcBef>
                <a:spcPts val="0"/>
              </a:spcBef>
              <a:buNone/>
            </a:pPr>
            <a:r>
              <a:rPr lang="en">
                <a:solidFill>
                  <a:srgbClr val="FFFFFF"/>
                </a:solidFill>
              </a:rPr>
              <a:t>Team Coordination: Alan Nguyen</a:t>
            </a:r>
          </a:p>
          <a:p>
            <a:pPr lvl="0">
              <a:spcBef>
                <a:spcPts val="0"/>
              </a:spcBef>
              <a:buClr>
                <a:schemeClr val="dk1"/>
              </a:buClr>
              <a:buSzPct val="42307"/>
              <a:buFont typeface="Arial"/>
              <a:buNone/>
            </a:pPr>
            <a:r>
              <a:rPr lang="en">
                <a:solidFill>
                  <a:srgbClr val="FFFFFF"/>
                </a:solidFill>
              </a:rPr>
              <a:t>BST Algorithms: Timothy Li</a:t>
            </a:r>
          </a:p>
          <a:p>
            <a:pPr lvl="0">
              <a:spcBef>
                <a:spcPts val="0"/>
              </a:spcBef>
              <a:buClr>
                <a:schemeClr val="dk1"/>
              </a:buClr>
              <a:buSzPct val="42307"/>
              <a:buFont typeface="Arial"/>
              <a:buNone/>
            </a:pPr>
            <a:r>
              <a:rPr lang="en">
                <a:solidFill>
                  <a:srgbClr val="FFFFFF"/>
                </a:solidFill>
              </a:rPr>
              <a:t>Hash List Algorithms: Anastasiya Osher</a:t>
            </a:r>
          </a:p>
          <a:p>
            <a:pPr lvl="0">
              <a:spcBef>
                <a:spcPts val="0"/>
              </a:spcBef>
              <a:buClr>
                <a:schemeClr val="dk1"/>
              </a:buClr>
              <a:buSzPct val="42307"/>
              <a:buFont typeface="Arial"/>
              <a:buNone/>
            </a:pPr>
            <a:r>
              <a:rPr lang="en">
                <a:solidFill>
                  <a:srgbClr val="FFFFFF"/>
                </a:solidFill>
              </a:rPr>
              <a:t>Screen Output: Elizabeth Chang</a:t>
            </a:r>
          </a:p>
          <a:p>
            <a:pPr lvl="0">
              <a:spcBef>
                <a:spcPts val="0"/>
              </a:spcBef>
              <a:buClr>
                <a:schemeClr val="dk1"/>
              </a:buClr>
              <a:buSzPct val="42307"/>
              <a:buFont typeface="Arial"/>
              <a:buNone/>
            </a:pPr>
            <a:r>
              <a:rPr lang="en">
                <a:solidFill>
                  <a:srgbClr val="FFFFFF"/>
                </a:solidFill>
              </a:rPr>
              <a:t>File I/O: Elizabeth Chang</a:t>
            </a:r>
          </a:p>
          <a:p>
            <a:pPr lvl="0">
              <a:spcBef>
                <a:spcPts val="0"/>
              </a:spcBef>
              <a:buClr>
                <a:schemeClr val="dk1"/>
              </a:buClr>
              <a:buSzPct val="42307"/>
              <a:buFont typeface="Arial"/>
              <a:buNone/>
            </a:pPr>
            <a:r>
              <a:rPr lang="en">
                <a:solidFill>
                  <a:srgbClr val="FFFFFF"/>
                </a:solidFill>
              </a:rPr>
              <a:t>Project Documentation: Alan Nguyen</a:t>
            </a:r>
          </a:p>
          <a:p>
            <a:pPr lvl="0" rtl="0">
              <a:spcBef>
                <a:spcPts val="0"/>
              </a:spcBef>
              <a:buNone/>
            </a:pPr>
            <a:r>
              <a:t/>
            </a:r>
            <a:endParaRPr/>
          </a:p>
        </p:txBody>
      </p:sp>
      <p:sp>
        <p:nvSpPr>
          <p:cNvPr id="152" name="Shape 152"/>
          <p:cNvSpPr txBox="1"/>
          <p:nvPr>
            <p:ph type="title"/>
          </p:nvPr>
        </p:nvSpPr>
        <p:spPr>
          <a:xfrm>
            <a:off x="1165475" y="346445"/>
            <a:ext cx="7089600" cy="588600"/>
          </a:xfrm>
          <a:prstGeom prst="rect">
            <a:avLst/>
          </a:prstGeom>
        </p:spPr>
        <p:txBody>
          <a:bodyPr anchorCtr="0" anchor="b" bIns="91425" lIns="91425" rIns="91425" tIns="91425">
            <a:noAutofit/>
          </a:bodyPr>
          <a:lstStyle/>
          <a:p>
            <a:pPr lvl="0" rtl="0">
              <a:spcBef>
                <a:spcPts val="0"/>
              </a:spcBef>
              <a:buNone/>
            </a:pPr>
            <a:r>
              <a:rPr lang="en" sz="3200"/>
              <a:t>Assignments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1165475" y="499481"/>
            <a:ext cx="6858000" cy="345000"/>
          </a:xfrm>
          <a:prstGeom prst="rect">
            <a:avLst/>
          </a:prstGeom>
        </p:spPr>
        <p:txBody>
          <a:bodyPr anchorCtr="0" anchor="b" bIns="91425" lIns="91425" rIns="91425" tIns="91425">
            <a:noAutofit/>
          </a:bodyPr>
          <a:lstStyle/>
          <a:p>
            <a:pPr lvl="0">
              <a:spcBef>
                <a:spcPts val="0"/>
              </a:spcBef>
              <a:buNone/>
            </a:pPr>
            <a:r>
              <a:rPr lang="en" sz="3200"/>
              <a:t>Data Structure Diagram</a:t>
            </a:r>
          </a:p>
        </p:txBody>
      </p:sp>
      <p:pic>
        <p:nvPicPr>
          <p:cNvPr id="158" name="Shape 158"/>
          <p:cNvPicPr preferRelativeResize="0"/>
          <p:nvPr/>
        </p:nvPicPr>
        <p:blipFill>
          <a:blip r:embed="rId3">
            <a:alphaModFix/>
          </a:blip>
          <a:stretch>
            <a:fillRect/>
          </a:stretch>
        </p:blipFill>
        <p:spPr>
          <a:xfrm>
            <a:off x="1250075" y="844481"/>
            <a:ext cx="6688800" cy="39942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ctrTitle"/>
          </p:nvPr>
        </p:nvSpPr>
        <p:spPr>
          <a:xfrm>
            <a:off x="1530175" y="2307787"/>
            <a:ext cx="6767100" cy="532200"/>
          </a:xfrm>
          <a:prstGeom prst="rect">
            <a:avLst/>
          </a:prstGeom>
        </p:spPr>
        <p:txBody>
          <a:bodyPr anchorCtr="0" anchor="ctr" bIns="91425" lIns="91425" rIns="91425" tIns="91425">
            <a:noAutofit/>
          </a:bodyPr>
          <a:lstStyle/>
          <a:p>
            <a:pPr lvl="0" rtl="0">
              <a:spcBef>
                <a:spcPts val="0"/>
              </a:spcBef>
              <a:buNone/>
            </a:pPr>
            <a:r>
              <a:rPr lang="en"/>
              <a:t>UML Diagrams</a:t>
            </a:r>
          </a:p>
        </p:txBody>
      </p:sp>
      <p:sp>
        <p:nvSpPr>
          <p:cNvPr id="164" name="Shape 164"/>
          <p:cNvSpPr txBox="1"/>
          <p:nvPr>
            <p:ph idx="1" type="subTitle"/>
          </p:nvPr>
        </p:nvSpPr>
        <p:spPr>
          <a:xfrm>
            <a:off x="1530175" y="2839987"/>
            <a:ext cx="6927900" cy="353100"/>
          </a:xfrm>
          <a:prstGeom prst="rect">
            <a:avLst/>
          </a:prstGeom>
        </p:spPr>
        <p:txBody>
          <a:bodyPr anchorCtr="0" anchor="t" bIns="91425" lIns="91425" rIns="91425" tIns="91425">
            <a:noAutofit/>
          </a:bodyPr>
          <a:lstStyle/>
          <a:p>
            <a:pPr lvl="0" rtl="0">
              <a:spcBef>
                <a:spcPts val="0"/>
              </a:spcBef>
              <a:buNone/>
            </a:pPr>
            <a:r>
              <a:rPr lang="en"/>
              <a:t>Vacation, BinaryTree, BinarySearchTree, BinaryNode</a:t>
            </a:r>
          </a:p>
        </p:txBody>
      </p:sp>
      <p:sp>
        <p:nvSpPr>
          <p:cNvPr id="165" name="Shape 165"/>
          <p:cNvSpPr txBox="1"/>
          <p:nvPr/>
        </p:nvSpPr>
        <p:spPr>
          <a:xfrm>
            <a:off x="502600" y="2279925"/>
            <a:ext cx="802500" cy="589800"/>
          </a:xfrm>
          <a:prstGeom prst="rect">
            <a:avLst/>
          </a:prstGeom>
          <a:noFill/>
          <a:ln>
            <a:noFill/>
          </a:ln>
        </p:spPr>
        <p:txBody>
          <a:bodyPr anchorCtr="0" anchor="ctr" bIns="91425" lIns="91425" rIns="91425" tIns="91425">
            <a:noAutofit/>
          </a:bodyPr>
          <a:lstStyle/>
          <a:p>
            <a:pPr lvl="0" rtl="0" algn="ctr">
              <a:spcBef>
                <a:spcPts val="0"/>
              </a:spcBef>
              <a:buNone/>
            </a:pPr>
            <a:r>
              <a:t/>
            </a:r>
            <a:endParaRPr sz="3000">
              <a:solidFill>
                <a:srgbClr val="2E3037"/>
              </a:solidFill>
              <a:latin typeface="Quicksand"/>
              <a:ea typeface="Quicksand"/>
              <a:cs typeface="Quicksand"/>
              <a:sym typeface="Quicksa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idx="1" type="body"/>
          </p:nvPr>
        </p:nvSpPr>
        <p:spPr>
          <a:xfrm>
            <a:off x="1412200" y="442075"/>
            <a:ext cx="6953400" cy="4046700"/>
          </a:xfrm>
          <a:prstGeom prst="rect">
            <a:avLst/>
          </a:prstGeom>
        </p:spPr>
        <p:txBody>
          <a:bodyPr anchorCtr="0" anchor="ctr" bIns="91425" lIns="91425" rIns="91425" tIns="91425">
            <a:noAutofit/>
          </a:bodyPr>
          <a:lstStyle/>
          <a:p>
            <a:pPr indent="0" lvl="0" marL="76200" rtl="0">
              <a:lnSpc>
                <a:spcPct val="115000"/>
              </a:lnSpc>
              <a:spcBef>
                <a:spcPts val="0"/>
              </a:spcBef>
              <a:buNone/>
            </a:pPr>
            <a:r>
              <a:t/>
            </a:r>
            <a:endParaRPr sz="2000"/>
          </a:p>
          <a:p>
            <a:pPr lvl="0" rtl="0">
              <a:spcBef>
                <a:spcPts val="0"/>
              </a:spcBef>
              <a:buNone/>
            </a:pPr>
            <a:r>
              <a:t/>
            </a:r>
            <a:endParaRPr sz="2000"/>
          </a:p>
        </p:txBody>
      </p:sp>
      <p:pic>
        <p:nvPicPr>
          <p:cNvPr id="171" name="Shape 171"/>
          <p:cNvPicPr preferRelativeResize="0"/>
          <p:nvPr/>
        </p:nvPicPr>
        <p:blipFill>
          <a:blip r:embed="rId3">
            <a:alphaModFix/>
          </a:blip>
          <a:stretch>
            <a:fillRect/>
          </a:stretch>
        </p:blipFill>
        <p:spPr>
          <a:xfrm>
            <a:off x="5345425" y="263450"/>
            <a:ext cx="2495550" cy="2838450"/>
          </a:xfrm>
          <a:prstGeom prst="rect">
            <a:avLst/>
          </a:prstGeom>
          <a:noFill/>
          <a:ln>
            <a:noFill/>
          </a:ln>
        </p:spPr>
      </p:pic>
      <p:cxnSp>
        <p:nvCxnSpPr>
          <p:cNvPr id="172" name="Shape 172"/>
          <p:cNvCxnSpPr/>
          <p:nvPr/>
        </p:nvCxnSpPr>
        <p:spPr>
          <a:xfrm flipH="1">
            <a:off x="4251450" y="683000"/>
            <a:ext cx="1087200" cy="766500"/>
          </a:xfrm>
          <a:prstGeom prst="straightConnector1">
            <a:avLst/>
          </a:prstGeom>
          <a:noFill/>
          <a:ln cap="flat" cmpd="sng" w="38100">
            <a:solidFill>
              <a:srgbClr val="39C0BA"/>
            </a:solidFill>
            <a:prstDash val="solid"/>
            <a:round/>
            <a:headEnd len="lg" w="lg" type="none"/>
            <a:tailEnd len="lg" w="lg" type="triangle"/>
          </a:ln>
        </p:spPr>
      </p:cxnSp>
      <p:pic>
        <p:nvPicPr>
          <p:cNvPr id="173" name="Shape 173"/>
          <p:cNvPicPr preferRelativeResize="0"/>
          <p:nvPr/>
        </p:nvPicPr>
        <p:blipFill>
          <a:blip r:embed="rId4">
            <a:alphaModFix/>
          </a:blip>
          <a:stretch>
            <a:fillRect/>
          </a:stretch>
        </p:blipFill>
        <p:spPr>
          <a:xfrm>
            <a:off x="2188950" y="91299"/>
            <a:ext cx="1902715" cy="4960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pic>
        <p:nvPicPr>
          <p:cNvPr id="178" name="Shape 178"/>
          <p:cNvPicPr preferRelativeResize="0"/>
          <p:nvPr/>
        </p:nvPicPr>
        <p:blipFill>
          <a:blip r:embed="rId3">
            <a:alphaModFix/>
          </a:blip>
          <a:stretch>
            <a:fillRect/>
          </a:stretch>
        </p:blipFill>
        <p:spPr>
          <a:xfrm>
            <a:off x="228600" y="533400"/>
            <a:ext cx="4130400" cy="4210525"/>
          </a:xfrm>
          <a:prstGeom prst="rect">
            <a:avLst/>
          </a:prstGeom>
          <a:noFill/>
          <a:ln>
            <a:noFill/>
          </a:ln>
        </p:spPr>
      </p:pic>
      <p:pic>
        <p:nvPicPr>
          <p:cNvPr id="179" name="Shape 179"/>
          <p:cNvPicPr preferRelativeResize="0"/>
          <p:nvPr/>
        </p:nvPicPr>
        <p:blipFill>
          <a:blip r:embed="rId4">
            <a:alphaModFix/>
          </a:blip>
          <a:stretch>
            <a:fillRect/>
          </a:stretch>
        </p:blipFill>
        <p:spPr>
          <a:xfrm>
            <a:off x="4511400" y="152400"/>
            <a:ext cx="4480199" cy="1349929"/>
          </a:xfrm>
          <a:prstGeom prst="rect">
            <a:avLst/>
          </a:prstGeom>
          <a:noFill/>
          <a:ln>
            <a:noFill/>
          </a:ln>
        </p:spPr>
      </p:pic>
      <p:cxnSp>
        <p:nvCxnSpPr>
          <p:cNvPr id="180" name="Shape 180"/>
          <p:cNvCxnSpPr/>
          <p:nvPr/>
        </p:nvCxnSpPr>
        <p:spPr>
          <a:xfrm flipH="1">
            <a:off x="4063825" y="997100"/>
            <a:ext cx="585300" cy="83700"/>
          </a:xfrm>
          <a:prstGeom prst="straightConnector1">
            <a:avLst/>
          </a:prstGeom>
          <a:noFill/>
          <a:ln cap="flat" cmpd="sng" w="38100">
            <a:solidFill>
              <a:srgbClr val="39C0BA"/>
            </a:solidFill>
            <a:prstDash val="solid"/>
            <a:round/>
            <a:headEnd len="lg" w="lg" type="none"/>
            <a:tailEnd len="lg" w="lg" type="triangle"/>
          </a:ln>
        </p:spPr>
      </p:cxnSp>
      <p:pic>
        <p:nvPicPr>
          <p:cNvPr id="181" name="Shape 181"/>
          <p:cNvPicPr preferRelativeResize="0"/>
          <p:nvPr/>
        </p:nvPicPr>
        <p:blipFill>
          <a:blip r:embed="rId5">
            <a:alphaModFix/>
          </a:blip>
          <a:stretch>
            <a:fillRect/>
          </a:stretch>
        </p:blipFill>
        <p:spPr>
          <a:xfrm>
            <a:off x="4816200" y="1654729"/>
            <a:ext cx="3543300" cy="326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ctrTitle"/>
          </p:nvPr>
        </p:nvSpPr>
        <p:spPr>
          <a:xfrm>
            <a:off x="1530175" y="2307787"/>
            <a:ext cx="6767100" cy="532200"/>
          </a:xfrm>
          <a:prstGeom prst="rect">
            <a:avLst/>
          </a:prstGeom>
        </p:spPr>
        <p:txBody>
          <a:bodyPr anchorCtr="0" anchor="ctr" bIns="91425" lIns="91425" rIns="91425" tIns="91425">
            <a:noAutofit/>
          </a:bodyPr>
          <a:lstStyle/>
          <a:p>
            <a:pPr lvl="0" rtl="0">
              <a:spcBef>
                <a:spcPts val="0"/>
              </a:spcBef>
              <a:buNone/>
            </a:pPr>
            <a:r>
              <a:rPr lang="en"/>
              <a:t>Structure Chart</a:t>
            </a:r>
          </a:p>
        </p:txBody>
      </p:sp>
      <p:sp>
        <p:nvSpPr>
          <p:cNvPr id="187" name="Shape 187"/>
          <p:cNvSpPr txBox="1"/>
          <p:nvPr/>
        </p:nvSpPr>
        <p:spPr>
          <a:xfrm>
            <a:off x="502600" y="2279925"/>
            <a:ext cx="802500" cy="589800"/>
          </a:xfrm>
          <a:prstGeom prst="rect">
            <a:avLst/>
          </a:prstGeom>
          <a:noFill/>
          <a:ln>
            <a:noFill/>
          </a:ln>
        </p:spPr>
        <p:txBody>
          <a:bodyPr anchorCtr="0" anchor="ctr" bIns="91425" lIns="91425" rIns="91425" tIns="91425">
            <a:noAutofit/>
          </a:bodyPr>
          <a:lstStyle/>
          <a:p>
            <a:pPr lvl="0" rtl="0" algn="ctr">
              <a:spcBef>
                <a:spcPts val="0"/>
              </a:spcBef>
              <a:buNone/>
            </a:pPr>
            <a:r>
              <a:t/>
            </a:r>
            <a:endParaRPr sz="3000">
              <a:solidFill>
                <a:srgbClr val="2E3037"/>
              </a:solidFill>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spcBef>
                <a:spcPts val="0"/>
              </a:spcBef>
              <a:buNone/>
            </a:pPr>
            <a:r>
              <a:rPr lang="en"/>
              <a:t>Main Structure Chart</a:t>
            </a:r>
          </a:p>
        </p:txBody>
      </p:sp>
      <p:pic>
        <p:nvPicPr>
          <p:cNvPr descr="StructureChart.jpg" id="193" name="Shape 193"/>
          <p:cNvPicPr preferRelativeResize="0"/>
          <p:nvPr/>
        </p:nvPicPr>
        <p:blipFill>
          <a:blip r:embed="rId3">
            <a:alphaModFix/>
          </a:blip>
          <a:stretch>
            <a:fillRect/>
          </a:stretch>
        </p:blipFill>
        <p:spPr>
          <a:xfrm>
            <a:off x="1165475" y="1301825"/>
            <a:ext cx="7608974" cy="2136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