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6" r:id="rId3"/>
    <p:sldId id="275" r:id="rId4"/>
    <p:sldId id="283" r:id="rId5"/>
    <p:sldId id="294" r:id="rId6"/>
    <p:sldId id="277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82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468850" y="2483252"/>
            <a:ext cx="709748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Final</a:t>
            </a: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Project</a:t>
            </a:r>
            <a:endParaRPr lang="en-US" altLang="ko-KR" sz="7200" b="1" i="1" kern="0" dirty="0">
              <a:ln w="12700">
                <a:solidFill>
                  <a:srgbClr val="A4C0BD"/>
                </a:solidFill>
              </a:ln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prstClr val="white"/>
                </a:solidFill>
              </a:rPr>
              <a:t>Log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데이터를 통한 병원 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환자 추이 분석</a:t>
            </a:r>
            <a:endParaRPr lang="en-US" altLang="ko-KR" sz="20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32496" y="323454"/>
            <a:ext cx="35205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ko-KR" altLang="en-US" sz="1400" b="1" dirty="0" smtClean="0">
                <a:solidFill>
                  <a:srgbClr val="FF9999"/>
                </a:solidFill>
              </a:rPr>
              <a:t>산업인공지능학과 </a:t>
            </a:r>
            <a:r>
              <a:rPr lang="en-US" altLang="ko-KR" sz="1400" dirty="0" smtClean="0">
                <a:solidFill>
                  <a:srgbClr val="FF9999"/>
                </a:solidFill>
              </a:rPr>
              <a:t>2020254005 </a:t>
            </a:r>
            <a:r>
              <a:rPr lang="ko-KR" altLang="en-US" sz="1400" dirty="0" err="1" smtClean="0">
                <a:solidFill>
                  <a:srgbClr val="FF9999"/>
                </a:solidFill>
              </a:rPr>
              <a:t>김성웅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3417705" y="4751354"/>
            <a:ext cx="4520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비정상 데이터 제거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전 년도가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1899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표시된 비정상 적인 데이터를 확인하였고 해당 데이터를 제거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9" y="1696554"/>
            <a:ext cx="6018971" cy="1851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79" y="911466"/>
            <a:ext cx="5306951" cy="1570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79" y="3185629"/>
            <a:ext cx="5678582" cy="1426128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5400000">
            <a:off x="8566604" y="2620482"/>
            <a:ext cx="341988" cy="50911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3417705" y="4751354"/>
            <a:ext cx="452034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카운터 값 추가 및 최종 데이터 확인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분석에 중요한 당일 오전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 병원 방문 환자수 및 및 당일 전체 방문 환자수를 추가 하고 최종 데이터 확인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 결과 총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2775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일에 대한 데이터를 확보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40" y="957280"/>
            <a:ext cx="5467350" cy="3724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61" y="1291673"/>
            <a:ext cx="6229350" cy="24193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44071" y="1428559"/>
            <a:ext cx="450572" cy="2282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59687" y="1428559"/>
            <a:ext cx="545221" cy="2282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05531" y="378082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당일 오전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8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~9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시 환자수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9444" y="3780822"/>
            <a:ext cx="92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당일 전체 환자수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878" y="800784"/>
            <a:ext cx="21907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탐색적 데이터 분석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3417705" y="4751354"/>
            <a:ext cx="452034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시각화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전처리 과정이 끝난 당일 오전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 환자수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(X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대한 당일 전체 환자 수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(Y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시각화 한 결과 선형적인 형태를 보이는 것을 확인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8" y="1156051"/>
            <a:ext cx="5029200" cy="2925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83" y="816247"/>
            <a:ext cx="5698434" cy="35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49" y="-2"/>
            <a:ext cx="9587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Linear Regression 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3417705" y="4751354"/>
            <a:ext cx="452034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Linear Regression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실행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Accuracy : 66.9%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eight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2.65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Bias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280.95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28" y="1175228"/>
            <a:ext cx="7238882" cy="34846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32" y="1562100"/>
            <a:ext cx="4267200" cy="17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49" y="-2"/>
            <a:ext cx="9587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Linear Regression 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3417705" y="4751354"/>
            <a:ext cx="452034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Linear Regression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결과값 산포도 확인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data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대한 예측 값과 실제 값을 비교한 그래프를 확인한 결과 선형적인 모습은 확인 하였으나 오차 값이 큰 부분이 존재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2" y="1673635"/>
            <a:ext cx="4988745" cy="15996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78" y="923328"/>
            <a:ext cx="6211543" cy="36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49" y="-2"/>
            <a:ext cx="9587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Ridge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1934555" y="4751354"/>
            <a:ext cx="72370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Ridge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실행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Accuracy : 66.9%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eight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2.65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Bias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280.95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Linear Regression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모델과 큰 차이가 없음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Alpha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값에 대한 영향이 크지 않음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2" y="1136750"/>
            <a:ext cx="4886325" cy="36146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89" y="1443451"/>
            <a:ext cx="5668059" cy="25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49" y="-2"/>
            <a:ext cx="9587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– Lasso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1934555" y="4751354"/>
            <a:ext cx="72370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Lasso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실행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결과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Accuracy : 66.9%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eight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2.65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Bias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281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Linear Regression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모델과 큰 차이가 없음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Alpha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값에 대한 영향이 크지 않음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8" y="923329"/>
            <a:ext cx="5162550" cy="38280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98" y="1753665"/>
            <a:ext cx="5963499" cy="21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분석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결과 요약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1541258" y="1107808"/>
            <a:ext cx="1031943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정확도의 경우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66.9% 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정도로 예상보다 정확한 예측을 하지 못하였다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모델 및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Alpha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값에 따른 결과 차이가 크지 않다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기존의 가설 내용들을 보완한다면 보다 정확한 데이터 분석 및 예측이 가능할 것이라 생각한다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1171618" y="1251000"/>
            <a:ext cx="161252" cy="167908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2230371" y="3462113"/>
            <a:ext cx="7263548" cy="254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접수 된 혈액의 수와 환자의 수가 일치한다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전날 처리 되지 못한 혈액이 다음날 오전에 일괄 접수됨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오전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~9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시에 내원하는 환자수가 가장 많다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장비 이슈로 인하여 오전에 장비에 데이터가 제대로 접수되지 않거나 병원 자체 이슈로 오픈 시간이 늦어지는 경우 발생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오전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~9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시에 내원하는 환자수가 많다면 당일 전체 방문하는 환자 수도 많을 것이다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선형적인 관계에 있음을 확인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1171618" y="2089416"/>
            <a:ext cx="161252" cy="167908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1171618" y="2927832"/>
            <a:ext cx="161252" cy="167908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143216" y="2446984"/>
            <a:ext cx="7097486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72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72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6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분석의 필요성 및 목적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59209" y="1774801"/>
            <a:ext cx="10271168" cy="646331"/>
            <a:chOff x="959209" y="1774801"/>
            <a:chExt cx="9691619" cy="64633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60CCFE-A843-415F-B1B1-77174C7CAD3D}"/>
                </a:ext>
              </a:extLst>
            </p:cNvPr>
            <p:cNvSpPr/>
            <p:nvPr/>
          </p:nvSpPr>
          <p:spPr>
            <a:xfrm>
              <a:off x="959209" y="1896951"/>
              <a:ext cx="135495" cy="125032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23492" y="1774801"/>
              <a:ext cx="9427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채혈 </a:t>
              </a:r>
              <a:r>
                <a:rPr lang="ko-KR" altLang="en-US" dirty="0" err="1" smtClean="0"/>
                <a:t>검사량</a:t>
              </a:r>
              <a:r>
                <a:rPr lang="ko-KR" altLang="en-US" dirty="0" smtClean="0"/>
                <a:t> 증가 및 감소 추이를 분석하여 병원 운영에 관한 활용 데이터로 사용하고자 함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59209" y="2480993"/>
            <a:ext cx="9691619" cy="369332"/>
            <a:chOff x="959209" y="1774801"/>
            <a:chExt cx="9691619" cy="36933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460CCFE-A843-415F-B1B1-77174C7CAD3D}"/>
                </a:ext>
              </a:extLst>
            </p:cNvPr>
            <p:cNvSpPr/>
            <p:nvPr/>
          </p:nvSpPr>
          <p:spPr>
            <a:xfrm>
              <a:off x="959209" y="1896951"/>
              <a:ext cx="135495" cy="125032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23492" y="1774801"/>
              <a:ext cx="942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시간대 </a:t>
              </a:r>
              <a:r>
                <a:rPr lang="ko-KR" altLang="en-US" dirty="0" smtClean="0"/>
                <a:t>별 채혈 </a:t>
              </a:r>
              <a:r>
                <a:rPr lang="ko-KR" altLang="en-US" dirty="0" err="1" smtClean="0"/>
                <a:t>검사량</a:t>
              </a:r>
              <a:r>
                <a:rPr lang="ko-KR" altLang="en-US" dirty="0" smtClean="0"/>
                <a:t> 데이터를 이용한 효율적인 검사 인력 분배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59209" y="3246819"/>
            <a:ext cx="9691619" cy="369332"/>
            <a:chOff x="959209" y="1774801"/>
            <a:chExt cx="9691619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60CCFE-A843-415F-B1B1-77174C7CAD3D}"/>
                </a:ext>
              </a:extLst>
            </p:cNvPr>
            <p:cNvSpPr/>
            <p:nvPr/>
          </p:nvSpPr>
          <p:spPr>
            <a:xfrm>
              <a:off x="959209" y="1896951"/>
              <a:ext cx="135495" cy="125032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23492" y="1774801"/>
              <a:ext cx="942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검사 </a:t>
              </a:r>
              <a:r>
                <a:rPr lang="ko-KR" altLang="en-US" dirty="0" smtClean="0"/>
                <a:t>시약 및 물품 </a:t>
              </a:r>
              <a:r>
                <a:rPr lang="ko-KR" altLang="en-US" dirty="0" smtClean="0"/>
                <a:t>관리에 데이터 </a:t>
              </a:r>
              <a:r>
                <a:rPr lang="ko-KR" altLang="en-US" dirty="0" err="1" smtClean="0"/>
                <a:t>활용성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8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활용 데이터 설명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505"/>
            <a:ext cx="7808254" cy="5275577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095722" y="2368664"/>
            <a:ext cx="315207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이송 컨베이어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채혈실에서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환자로부터 채혈한 혈액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검체를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자동으로 각 검사항목별로 분배 이송하는 컨베이어 장비의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 Data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활용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(2020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 2021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803316" y="4082602"/>
            <a:ext cx="618689" cy="425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623900" y="3503054"/>
            <a:ext cx="1" cy="596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563025" y="3007854"/>
            <a:ext cx="44888" cy="495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285870" y="3059369"/>
            <a:ext cx="44888" cy="495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330687" y="2811768"/>
            <a:ext cx="44888" cy="495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011121" y="1550138"/>
            <a:ext cx="44888" cy="495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4971245" y="3059367"/>
            <a:ext cx="633525" cy="3491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활용 데이터 설명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3" y="2521225"/>
            <a:ext cx="5876925" cy="213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969" y="1562100"/>
            <a:ext cx="504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T_NUMBER : </a:t>
            </a:r>
            <a:r>
              <a:rPr lang="ko-KR" altLang="en-US" dirty="0" smtClean="0"/>
              <a:t>혈액 바코드 정보</a:t>
            </a:r>
            <a:endParaRPr lang="en-US" altLang="ko-KR" dirty="0" smtClean="0"/>
          </a:p>
          <a:p>
            <a:r>
              <a:rPr lang="en-US" altLang="ko-KR" dirty="0" smtClean="0"/>
              <a:t>P_START : </a:t>
            </a:r>
            <a:r>
              <a:rPr lang="ko-KR" altLang="en-US" dirty="0" smtClean="0"/>
              <a:t>접수 위치 코드</a:t>
            </a:r>
            <a:endParaRPr lang="en-US" altLang="ko-KR" dirty="0" smtClean="0"/>
          </a:p>
          <a:p>
            <a:r>
              <a:rPr lang="en-US" altLang="ko-KR" dirty="0" smtClean="0"/>
              <a:t>P_END : </a:t>
            </a:r>
            <a:r>
              <a:rPr lang="ko-KR" altLang="en-US" dirty="0" smtClean="0"/>
              <a:t>처리 완료 위치 코드</a:t>
            </a:r>
            <a:endParaRPr lang="en-US" altLang="ko-KR" dirty="0" smtClean="0"/>
          </a:p>
          <a:p>
            <a:r>
              <a:rPr lang="en-US" altLang="ko-KR" dirty="0" smtClean="0"/>
              <a:t>T_START : </a:t>
            </a:r>
            <a:r>
              <a:rPr lang="ko-KR" altLang="en-US" dirty="0" smtClean="0"/>
              <a:t>접수 시작 시간</a:t>
            </a:r>
            <a:endParaRPr lang="en-US" altLang="ko-KR" dirty="0" smtClean="0"/>
          </a:p>
          <a:p>
            <a:r>
              <a:rPr lang="en-US" altLang="ko-KR" dirty="0" smtClean="0"/>
              <a:t>T_END : </a:t>
            </a:r>
            <a:r>
              <a:rPr lang="ko-KR" altLang="en-US" dirty="0" smtClean="0"/>
              <a:t>처리 완료 시간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8066153" y="3841300"/>
            <a:ext cx="1067254" cy="50911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61044" y="5152285"/>
            <a:ext cx="461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시간대 별 혈액 접수 수량을 확인하여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내원</a:t>
            </a:r>
            <a:r>
              <a:rPr lang="ko-KR" altLang="en-US" b="1" dirty="0" smtClean="0">
                <a:solidFill>
                  <a:srgbClr val="FF0000"/>
                </a:solidFill>
              </a:rPr>
              <a:t> 환자 수 확인 및 최초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시간 환자수를 통한 당일 전체 환자 수 예측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상관 관계 이론적 예상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1085322" y="1724849"/>
            <a:ext cx="7263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접수 된 혈액의 수와 환자의 수가 일치한다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오전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~9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시에 내원하는 환자수가 가장 많다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오전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~9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시에 내원하는 환자수가 많다면 당일 전체 방문하는 환자 수도 많을 것이다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최초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 데이터를 통해 당일 전체 환자수를 예측하여 병원 인력 배치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검사 시약 및 기타 물품 사전 구비 등 다양한 대응을 할 수 있을 것이다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8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전처리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1132" y="1654997"/>
            <a:ext cx="4584799" cy="3972945"/>
            <a:chOff x="1092105" y="1668249"/>
            <a:chExt cx="4584799" cy="3972945"/>
          </a:xfrm>
        </p:grpSpPr>
        <p:grpSp>
          <p:nvGrpSpPr>
            <p:cNvPr id="3" name="그룹 2"/>
            <p:cNvGrpSpPr/>
            <p:nvPr/>
          </p:nvGrpSpPr>
          <p:grpSpPr>
            <a:xfrm>
              <a:off x="1092105" y="1668249"/>
              <a:ext cx="2645008" cy="507831"/>
              <a:chOff x="1092105" y="1668249"/>
              <a:chExt cx="2645008" cy="507831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460CCFE-A843-415F-B1B1-77174C7CAD3D}"/>
                  </a:ext>
                </a:extLst>
              </p:cNvPr>
              <p:cNvSpPr/>
              <p:nvPr/>
            </p:nvSpPr>
            <p:spPr>
              <a:xfrm>
                <a:off x="1092105" y="1838211"/>
                <a:ext cx="161252" cy="167908"/>
              </a:xfrm>
              <a:prstGeom prst="ellipse">
                <a:avLst/>
              </a:prstGeom>
              <a:solidFill>
                <a:srgbClr val="FF9999"/>
              </a:solidFill>
              <a:ln w="120650" cmpd="thinThick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3DB2D2-F97A-49B5-B014-F5A8AF862F17}"/>
                  </a:ext>
                </a:extLst>
              </p:cNvPr>
              <p:cNvSpPr/>
              <p:nvPr/>
            </p:nvSpPr>
            <p:spPr>
              <a:xfrm>
                <a:off x="1448494" y="1668249"/>
                <a:ext cx="2288619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최초 데이터 셋 확인</a:t>
                </a:r>
                <a:endPara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1092105" y="2504648"/>
              <a:ext cx="4185011" cy="507831"/>
              <a:chOff x="1092105" y="2504648"/>
              <a:chExt cx="4185011" cy="507831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460CCFE-A843-415F-B1B1-77174C7CAD3D}"/>
                  </a:ext>
                </a:extLst>
              </p:cNvPr>
              <p:cNvSpPr/>
              <p:nvPr/>
            </p:nvSpPr>
            <p:spPr>
              <a:xfrm>
                <a:off x="1092105" y="2674610"/>
                <a:ext cx="161252" cy="167908"/>
              </a:xfrm>
              <a:prstGeom prst="ellipse">
                <a:avLst/>
              </a:prstGeom>
              <a:solidFill>
                <a:srgbClr val="FF9999"/>
              </a:solidFill>
              <a:ln w="120650" cmpd="thinThick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3DB2D2-F97A-49B5-B014-F5A8AF862F17}"/>
                  </a:ext>
                </a:extLst>
              </p:cNvPr>
              <p:cNvSpPr/>
              <p:nvPr/>
            </p:nvSpPr>
            <p:spPr>
              <a:xfrm>
                <a:off x="1448494" y="2504648"/>
                <a:ext cx="3828622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년도</a:t>
                </a:r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월</a:t>
                </a:r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일</a:t>
                </a:r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시간 </a:t>
                </a:r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Column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추가</a:t>
                </a:r>
                <a:endPara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092105" y="3316042"/>
              <a:ext cx="4584799" cy="523434"/>
              <a:chOff x="1092105" y="2480388"/>
              <a:chExt cx="3678622" cy="507831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460CCFE-A843-415F-B1B1-77174C7CAD3D}"/>
                  </a:ext>
                </a:extLst>
              </p:cNvPr>
              <p:cNvSpPr/>
              <p:nvPr/>
            </p:nvSpPr>
            <p:spPr>
              <a:xfrm>
                <a:off x="1092105" y="2674610"/>
                <a:ext cx="129381" cy="150012"/>
              </a:xfrm>
              <a:prstGeom prst="ellipse">
                <a:avLst/>
              </a:prstGeom>
              <a:solidFill>
                <a:srgbClr val="FF9999"/>
              </a:solidFill>
              <a:ln w="120650" cmpd="thinThick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83DB2D2-F97A-49B5-B014-F5A8AF862F17}"/>
                  </a:ext>
                </a:extLst>
              </p:cNvPr>
              <p:cNvSpPr/>
              <p:nvPr/>
            </p:nvSpPr>
            <p:spPr>
              <a:xfrm>
                <a:off x="1378054" y="2480388"/>
                <a:ext cx="3392673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불필요 </a:t>
                </a:r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Column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및 </a:t>
                </a:r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Null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데이터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제거</a:t>
                </a:r>
                <a:endPara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092105" y="4251472"/>
              <a:ext cx="4584799" cy="523434"/>
              <a:chOff x="1092105" y="2480388"/>
              <a:chExt cx="3678622" cy="50783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460CCFE-A843-415F-B1B1-77174C7CAD3D}"/>
                  </a:ext>
                </a:extLst>
              </p:cNvPr>
              <p:cNvSpPr/>
              <p:nvPr/>
            </p:nvSpPr>
            <p:spPr>
              <a:xfrm>
                <a:off x="1092105" y="2674610"/>
                <a:ext cx="129381" cy="150012"/>
              </a:xfrm>
              <a:prstGeom prst="ellipse">
                <a:avLst/>
              </a:prstGeom>
              <a:solidFill>
                <a:srgbClr val="FF9999"/>
              </a:solidFill>
              <a:ln w="120650" cmpd="thinThick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83DB2D2-F97A-49B5-B014-F5A8AF862F17}"/>
                  </a:ext>
                </a:extLst>
              </p:cNvPr>
              <p:cNvSpPr/>
              <p:nvPr/>
            </p:nvSpPr>
            <p:spPr>
              <a:xfrm>
                <a:off x="1378054" y="2480388"/>
                <a:ext cx="3392673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비정상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데이터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제거</a:t>
                </a:r>
                <a:endPara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092105" y="5186902"/>
              <a:ext cx="4584799" cy="454292"/>
              <a:chOff x="1092105" y="2480388"/>
              <a:chExt cx="3678622" cy="44075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460CCFE-A843-415F-B1B1-77174C7CAD3D}"/>
                  </a:ext>
                </a:extLst>
              </p:cNvPr>
              <p:cNvSpPr/>
              <p:nvPr/>
            </p:nvSpPr>
            <p:spPr>
              <a:xfrm>
                <a:off x="1092105" y="2674610"/>
                <a:ext cx="129381" cy="150012"/>
              </a:xfrm>
              <a:prstGeom prst="ellipse">
                <a:avLst/>
              </a:prstGeom>
              <a:solidFill>
                <a:srgbClr val="FF9999"/>
              </a:solidFill>
              <a:ln w="120650" cmpd="thinThick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83DB2D2-F97A-49B5-B014-F5A8AF862F17}"/>
                  </a:ext>
                </a:extLst>
              </p:cNvPr>
              <p:cNvSpPr/>
              <p:nvPr/>
            </p:nvSpPr>
            <p:spPr>
              <a:xfrm>
                <a:off x="1378054" y="2480388"/>
                <a:ext cx="3392673" cy="440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분석에 필요한 </a:t>
                </a:r>
                <a:r>
                  <a: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‘Count’ Column </a:t>
                </a:r>
                <a:r>
                  <a:rPr lang="ko-KR" altLang="en-US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추가</a:t>
                </a:r>
                <a:endPara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 rot="5400000">
              <a:off x="2421809" y="2079098"/>
              <a:ext cx="341988" cy="50911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5400000">
              <a:off x="2421809" y="2977160"/>
              <a:ext cx="341988" cy="50911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화살표 27"/>
            <p:cNvSpPr/>
            <p:nvPr/>
          </p:nvSpPr>
          <p:spPr>
            <a:xfrm rot="5400000">
              <a:off x="2421809" y="3814324"/>
              <a:ext cx="341988" cy="50911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 rot="5400000">
              <a:off x="2421809" y="4749887"/>
              <a:ext cx="341988" cy="50911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1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2" y="1680050"/>
            <a:ext cx="6656000" cy="188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40" y="4129830"/>
            <a:ext cx="4836427" cy="20589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148731" y="2652502"/>
            <a:ext cx="3152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최초 데이터 확인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총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열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데이터 개수 약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19000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 확인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4159827" y="4499562"/>
            <a:ext cx="31520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년도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 열 추가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시간대 별 환자 숫자를 확인 하기 위하여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T_END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열을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date time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형식으로 변경 후 해당 열로부터 년도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 열을 추가로 생성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3" y="1254785"/>
            <a:ext cx="5681041" cy="30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33" y="1562100"/>
            <a:ext cx="5346610" cy="27451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05600" y="2809461"/>
            <a:ext cx="4691270" cy="49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5600" y="3313207"/>
            <a:ext cx="4691270" cy="994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3417705" y="4751354"/>
            <a:ext cx="4520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불필요 열 제거 및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 제거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분석 용이성을 위해 분석 시 필요한 날짜 및 시간 데이터를 제외한 열을 제거하고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값인 데이터를 제거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1651427"/>
            <a:ext cx="6196033" cy="2132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23" y="1531476"/>
            <a:ext cx="5268567" cy="27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678</Words>
  <Application>Microsoft Office PowerPoint</Application>
  <PresentationFormat>와이드스크린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맑은 고딕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style8903@naver.com</cp:lastModifiedBy>
  <cp:revision>37</cp:revision>
  <dcterms:created xsi:type="dcterms:W3CDTF">2020-10-21T01:06:35Z</dcterms:created>
  <dcterms:modified xsi:type="dcterms:W3CDTF">2021-12-06T06:50:32Z</dcterms:modified>
</cp:coreProperties>
</file>