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3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7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5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9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1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3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/>
          <p:cNvSpPr/>
          <p:nvPr/>
        </p:nvSpPr>
        <p:spPr>
          <a:xfrm rot="18900000">
            <a:off x="4006835" y="-440360"/>
            <a:ext cx="10011425" cy="8680104"/>
          </a:xfrm>
          <a:custGeom>
            <a:avLst/>
            <a:gdLst>
              <a:gd name="connsiteX0" fmla="*/ 6180659 w 10011425"/>
              <a:gd name="connsiteY0" fmla="*/ 0 h 8680104"/>
              <a:gd name="connsiteX1" fmla="*/ 10011425 w 10011425"/>
              <a:gd name="connsiteY1" fmla="*/ 3830766 h 8680104"/>
              <a:gd name="connsiteX2" fmla="*/ 5162087 w 10011425"/>
              <a:gd name="connsiteY2" fmla="*/ 8680104 h 8680104"/>
              <a:gd name="connsiteX3" fmla="*/ 0 w 10011425"/>
              <a:gd name="connsiteY3" fmla="*/ 3518017 h 8680104"/>
              <a:gd name="connsiteX4" fmla="*/ 0 w 10011425"/>
              <a:gd name="connsiteY4" fmla="*/ 1342483 h 8680104"/>
              <a:gd name="connsiteX5" fmla="*/ 1342483 w 10011425"/>
              <a:gd name="connsiteY5" fmla="*/ 0 h 86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1425" h="8680104">
                <a:moveTo>
                  <a:pt x="6180659" y="0"/>
                </a:moveTo>
                <a:lnTo>
                  <a:pt x="10011425" y="3830766"/>
                </a:lnTo>
                <a:lnTo>
                  <a:pt x="5162087" y="8680104"/>
                </a:lnTo>
                <a:lnTo>
                  <a:pt x="0" y="3518017"/>
                </a:lnTo>
                <a:lnTo>
                  <a:pt x="0" y="1342483"/>
                </a:lnTo>
                <a:cubicBezTo>
                  <a:pt x="0" y="601050"/>
                  <a:pt x="601050" y="0"/>
                  <a:pt x="1342483" y="0"/>
                </a:cubicBez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 rot="18900000">
            <a:off x="613915" y="5375877"/>
            <a:ext cx="2964244" cy="2964245"/>
          </a:xfrm>
          <a:custGeom>
            <a:avLst/>
            <a:gdLst>
              <a:gd name="connsiteX0" fmla="*/ 2667636 w 2964244"/>
              <a:gd name="connsiteY0" fmla="*/ 296609 h 2964245"/>
              <a:gd name="connsiteX1" fmla="*/ 2964244 w 2964244"/>
              <a:gd name="connsiteY1" fmla="*/ 1012685 h 2964245"/>
              <a:gd name="connsiteX2" fmla="*/ 2964244 w 2964244"/>
              <a:gd name="connsiteY2" fmla="*/ 2964245 h 2964245"/>
              <a:gd name="connsiteX3" fmla="*/ 0 w 2964244"/>
              <a:gd name="connsiteY3" fmla="*/ 0 h 2964245"/>
              <a:gd name="connsiteX4" fmla="*/ 1951559 w 2964244"/>
              <a:gd name="connsiteY4" fmla="*/ 0 h 2964245"/>
              <a:gd name="connsiteX5" fmla="*/ 2667636 w 2964244"/>
              <a:gd name="connsiteY5" fmla="*/ 296609 h 29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4244" h="2964245">
                <a:moveTo>
                  <a:pt x="2667636" y="296609"/>
                </a:moveTo>
                <a:cubicBezTo>
                  <a:pt x="2850895" y="479869"/>
                  <a:pt x="2964244" y="733040"/>
                  <a:pt x="2964244" y="1012685"/>
                </a:cubicBezTo>
                <a:lnTo>
                  <a:pt x="2964244" y="2964245"/>
                </a:lnTo>
                <a:lnTo>
                  <a:pt x="0" y="0"/>
                </a:lnTo>
                <a:lnTo>
                  <a:pt x="1951559" y="0"/>
                </a:lnTo>
                <a:cubicBezTo>
                  <a:pt x="2231204" y="0"/>
                  <a:pt x="2484375" y="113349"/>
                  <a:pt x="2667636" y="296609"/>
                </a:cubicBezTo>
                <a:close/>
              </a:path>
            </a:pathLst>
          </a:cu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4468850" y="2483252"/>
            <a:ext cx="709748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7200" b="1" i="1" kern="0" dirty="0" smtClean="0">
                <a:ln w="12700">
                  <a:solidFill>
                    <a:srgbClr val="A4C0BD"/>
                  </a:solidFill>
                </a:ln>
                <a:solidFill>
                  <a:prstClr val="white"/>
                </a:solidFill>
              </a:rPr>
              <a:t>Mid Project</a:t>
            </a:r>
            <a:endParaRPr lang="en-US" altLang="ko-KR" sz="7200" b="1" i="1" kern="0" dirty="0">
              <a:ln w="12700">
                <a:solidFill>
                  <a:srgbClr val="A4C0BD"/>
                </a:solidFill>
              </a:ln>
              <a:solidFill>
                <a:prstClr val="white"/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2000" kern="0" dirty="0" smtClean="0">
                <a:solidFill>
                  <a:prstClr val="white"/>
                </a:solidFill>
              </a:rPr>
              <a:t>Open CV</a:t>
            </a:r>
            <a:r>
              <a:rPr lang="ko-KR" altLang="en-US" sz="2000" kern="0" dirty="0" smtClean="0">
                <a:solidFill>
                  <a:prstClr val="white"/>
                </a:solidFill>
              </a:rPr>
              <a:t>를 통한 원심분리 영역 추출 </a:t>
            </a:r>
            <a:endParaRPr lang="en-US" altLang="ko-KR" sz="2000" kern="0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132496" y="323454"/>
            <a:ext cx="352051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ko-KR" altLang="en-US" sz="1400" b="1" dirty="0" smtClean="0">
                <a:solidFill>
                  <a:srgbClr val="FF9999"/>
                </a:solidFill>
              </a:rPr>
              <a:t>산업인공지능학과 </a:t>
            </a:r>
            <a:r>
              <a:rPr lang="en-US" altLang="ko-KR" sz="1400" dirty="0" smtClean="0">
                <a:solidFill>
                  <a:srgbClr val="FF9999"/>
                </a:solidFill>
              </a:rPr>
              <a:t>2020254005 </a:t>
            </a:r>
            <a:r>
              <a:rPr lang="ko-KR" altLang="en-US" sz="1400" dirty="0" err="1" smtClean="0">
                <a:solidFill>
                  <a:srgbClr val="FF9999"/>
                </a:solidFill>
              </a:rPr>
              <a:t>김성웅</a:t>
            </a:r>
            <a:endParaRPr lang="en-US" altLang="ko-KR" sz="1400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H, S, V  - Analysis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8583129" y="1988544"/>
            <a:ext cx="32674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Analysis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해당 영역별로 임의 좌표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개를 클릭하여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H, S, V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값을 확인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821" y="1227179"/>
            <a:ext cx="5004689" cy="50313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02" y="1876697"/>
            <a:ext cx="2065399" cy="329236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55893" y="4068166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ko-KR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83995" y="4455967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ko-KR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59681" y="3742869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ko-KR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704" y="3570142"/>
            <a:ext cx="32249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Area Extraction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8583129" y="1988544"/>
            <a:ext cx="32674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Area 1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혈액 부분 영역을 추출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80" y="1189608"/>
            <a:ext cx="7935272" cy="52378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050" y="3167756"/>
            <a:ext cx="3635719" cy="8953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460" y="4359444"/>
            <a:ext cx="32249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Area Extraction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8583129" y="1988544"/>
            <a:ext cx="32674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Area 2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혈구 부분 영역을 추출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460" y="4359444"/>
            <a:ext cx="3224900" cy="885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93" y="1020931"/>
            <a:ext cx="7745439" cy="52952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132" y="3021746"/>
            <a:ext cx="3855868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Area Extraction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8583129" y="1988544"/>
            <a:ext cx="32674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Area 3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혈장 부분 영역을 추출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460" y="4359444"/>
            <a:ext cx="3224900" cy="885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718" y="3184864"/>
            <a:ext cx="3775969" cy="914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834" y="982370"/>
            <a:ext cx="7028802" cy="558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향후</a:t>
            </a:r>
            <a:r>
              <a:rPr lang="ko-KR" altLang="en-US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과제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11750" y="1953564"/>
            <a:ext cx="2842396" cy="2693773"/>
            <a:chOff x="1663701" y="2051222"/>
            <a:chExt cx="2842396" cy="269377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63702" y="2051222"/>
              <a:ext cx="2842395" cy="2693773"/>
            </a:xfrm>
            <a:prstGeom prst="roundRect">
              <a:avLst>
                <a:gd name="adj" fmla="val 749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rot="10800000" flipV="1">
              <a:off x="1663702" y="2051222"/>
              <a:ext cx="393528" cy="393528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D3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83DB2D2-F97A-49B5-B014-F5A8AF862F17}"/>
                </a:ext>
              </a:extLst>
            </p:cNvPr>
            <p:cNvSpPr/>
            <p:nvPr/>
          </p:nvSpPr>
          <p:spPr>
            <a:xfrm>
              <a:off x="1663701" y="2707022"/>
              <a:ext cx="2842396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bg1"/>
                  </a:solidFill>
                </a:rPr>
                <a:t>1. </a:t>
              </a:r>
              <a:r>
                <a:rPr lang="ko-KR" altLang="en-US" sz="1600" b="1" dirty="0" err="1" smtClean="0">
                  <a:solidFill>
                    <a:schemeClr val="bg1"/>
                  </a:solidFill>
                </a:rPr>
                <a:t>채혈량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 부족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 판단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1"/>
                  </a:solidFill>
                </a:rPr>
                <a:t>혈액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 Mask 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영역을 확인 하여 해당 영역의 길이를 측정하여 혈액이 들어있지 않거나 </a:t>
              </a:r>
              <a:r>
                <a:rPr lang="ko-KR" altLang="en-US" sz="1000" dirty="0" err="1" smtClean="0">
                  <a:solidFill>
                    <a:schemeClr val="bg1"/>
                  </a:solidFill>
                </a:rPr>
                <a:t>채혈량이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 검사하기에 부족한 경우를 판단</a:t>
              </a:r>
              <a:r>
                <a:rPr lang="en-US" altLang="ko-KR" sz="1000" dirty="0">
                  <a:solidFill>
                    <a:schemeClr val="bg1"/>
                  </a:solidFill>
                </a:rPr>
                <a:t>.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470524" y="1953563"/>
            <a:ext cx="2842396" cy="2693773"/>
            <a:chOff x="1663701" y="2051222"/>
            <a:chExt cx="2842396" cy="2693773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663702" y="2051222"/>
              <a:ext cx="2842395" cy="2693773"/>
            </a:xfrm>
            <a:prstGeom prst="roundRect">
              <a:avLst>
                <a:gd name="adj" fmla="val 749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10800000" flipV="1">
              <a:off x="1663702" y="2051222"/>
              <a:ext cx="393528" cy="393528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D3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83DB2D2-F97A-49B5-B014-F5A8AF862F17}"/>
                </a:ext>
              </a:extLst>
            </p:cNvPr>
            <p:cNvSpPr/>
            <p:nvPr/>
          </p:nvSpPr>
          <p:spPr>
            <a:xfrm>
              <a:off x="1663701" y="2707022"/>
              <a:ext cx="2842396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2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.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원심분리 완료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 판단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1"/>
                  </a:solidFill>
                </a:rPr>
                <a:t>혈장과 혈구 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Mask 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영역을 확인 하여 </a:t>
              </a:r>
              <a:r>
                <a:rPr lang="ko-KR" altLang="en-US" sz="1000" dirty="0" err="1" smtClean="0">
                  <a:solidFill>
                    <a:schemeClr val="bg1"/>
                  </a:solidFill>
                </a:rPr>
                <a:t>원심분리가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 제대로 이루어 졌는지 확인하고 혈구와 혈장의 비율을 확인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.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029299" y="1953562"/>
            <a:ext cx="2842396" cy="2693773"/>
            <a:chOff x="1663701" y="2051222"/>
            <a:chExt cx="2842396" cy="2693773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1663702" y="2051222"/>
              <a:ext cx="2842395" cy="2693773"/>
            </a:xfrm>
            <a:prstGeom prst="roundRect">
              <a:avLst>
                <a:gd name="adj" fmla="val 749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 rot="10800000" flipV="1">
              <a:off x="1663702" y="2051222"/>
              <a:ext cx="393528" cy="393528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D3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83DB2D2-F97A-49B5-B014-F5A8AF862F17}"/>
                </a:ext>
              </a:extLst>
            </p:cNvPr>
            <p:cNvSpPr/>
            <p:nvPr/>
          </p:nvSpPr>
          <p:spPr>
            <a:xfrm>
              <a:off x="1663701" y="2707022"/>
              <a:ext cx="2842396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bg1"/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혈액 농도 측정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1"/>
                  </a:solidFill>
                </a:rPr>
                <a:t>혈구 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Mask 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영역의 농도를 측정하여 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Hemoglobin 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수치를 어느 정도 확인 가능하도록 구현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.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6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Objective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D10CCD-62E1-4C5B-B5FF-99CC3050FEDF}"/>
              </a:ext>
            </a:extLst>
          </p:cNvPr>
          <p:cNvSpPr/>
          <p:nvPr/>
        </p:nvSpPr>
        <p:spPr>
          <a:xfrm>
            <a:off x="5638923" y="895348"/>
            <a:ext cx="498764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9999"/>
                </a:solidFill>
              </a:rPr>
              <a:t>영상 처리 기술을 통한 원심분리 완료 여부의 확인</a:t>
            </a:r>
            <a:endParaRPr lang="en-US" altLang="ko-KR" sz="1600" b="1" dirty="0">
              <a:solidFill>
                <a:srgbClr val="FF9999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48" y="1562100"/>
            <a:ext cx="3247971" cy="419391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305593" y="1570979"/>
            <a:ext cx="5753646" cy="2654011"/>
            <a:chOff x="5305593" y="1570979"/>
            <a:chExt cx="5753646" cy="26540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83DB2D2-F97A-49B5-B014-F5A8AF862F17}"/>
                </a:ext>
              </a:extLst>
            </p:cNvPr>
            <p:cNvSpPr/>
            <p:nvPr/>
          </p:nvSpPr>
          <p:spPr>
            <a:xfrm>
              <a:off x="6788163" y="1570979"/>
              <a:ext cx="2949012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현재 완료 확인 여부 프로세스</a:t>
              </a:r>
              <a:endPara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305593" y="2135352"/>
              <a:ext cx="5753646" cy="2089638"/>
              <a:chOff x="5305593" y="2135352"/>
              <a:chExt cx="5753646" cy="2089638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305593" y="2135353"/>
                <a:ext cx="1141882" cy="958227"/>
              </a:xfrm>
              <a:prstGeom prst="ellipse">
                <a:avLst/>
              </a:prstGeom>
              <a:solidFill>
                <a:srgbClr val="BFD3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 smtClean="0">
                    <a:solidFill>
                      <a:prstClr val="white"/>
                    </a:solidFill>
                  </a:rPr>
                  <a:t>투입 </a:t>
                </a:r>
                <a:r>
                  <a:rPr lang="ko-KR" altLang="en-US" sz="900" b="1" dirty="0" err="1" smtClean="0">
                    <a:solidFill>
                      <a:prstClr val="white"/>
                    </a:solidFill>
                  </a:rPr>
                  <a:t>검체</a:t>
                </a:r>
                <a:r>
                  <a:rPr lang="ko-KR" altLang="en-US" sz="900" b="1" dirty="0" smtClean="0">
                    <a:solidFill>
                      <a:prstClr val="white"/>
                    </a:solidFill>
                  </a:rPr>
                  <a:t> 바코드 스캔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6858701" y="2135353"/>
                <a:ext cx="1141882" cy="958227"/>
              </a:xfrm>
              <a:prstGeom prst="ellipse">
                <a:avLst/>
              </a:prstGeom>
              <a:solidFill>
                <a:srgbClr val="BFD3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 smtClean="0">
                    <a:solidFill>
                      <a:prstClr val="white"/>
                    </a:solidFill>
                  </a:rPr>
                  <a:t>원심분리 </a:t>
                </a:r>
                <a:endParaRPr lang="en-US" altLang="ko-KR" sz="900" b="1" dirty="0" smtClean="0">
                  <a:solidFill>
                    <a:prstClr val="white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 smtClean="0">
                    <a:solidFill>
                      <a:prstClr val="white"/>
                    </a:solidFill>
                  </a:rPr>
                  <a:t>동작 수행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오른쪽 화살표 2"/>
              <p:cNvSpPr/>
              <p:nvPr/>
            </p:nvSpPr>
            <p:spPr>
              <a:xfrm>
                <a:off x="6554007" y="2516532"/>
                <a:ext cx="221942" cy="230820"/>
              </a:xfrm>
              <a:prstGeom prst="rightArrow">
                <a:avLst/>
              </a:prstGeom>
              <a:solidFill>
                <a:srgbClr val="FAC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오른쪽 화살표 38"/>
              <p:cNvSpPr/>
              <p:nvPr/>
            </p:nvSpPr>
            <p:spPr>
              <a:xfrm>
                <a:off x="8083335" y="2511810"/>
                <a:ext cx="221942" cy="230820"/>
              </a:xfrm>
              <a:prstGeom prst="rightArrow">
                <a:avLst/>
              </a:prstGeom>
              <a:solidFill>
                <a:srgbClr val="FAC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8388029" y="2148106"/>
                <a:ext cx="1141882" cy="958227"/>
              </a:xfrm>
              <a:prstGeom prst="ellipse">
                <a:avLst/>
              </a:prstGeom>
              <a:solidFill>
                <a:srgbClr val="BFD3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 smtClean="0">
                    <a:solidFill>
                      <a:prstClr val="white"/>
                    </a:solidFill>
                  </a:rPr>
                  <a:t>완료 여부 확인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오른쪽 화살표 40"/>
              <p:cNvSpPr/>
              <p:nvPr/>
            </p:nvSpPr>
            <p:spPr>
              <a:xfrm>
                <a:off x="9612663" y="2511810"/>
                <a:ext cx="221942" cy="230820"/>
              </a:xfrm>
              <a:prstGeom prst="rightArrow">
                <a:avLst/>
              </a:prstGeom>
              <a:solidFill>
                <a:srgbClr val="FAC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9917357" y="2135352"/>
                <a:ext cx="1141882" cy="958227"/>
              </a:xfrm>
              <a:prstGeom prst="ellipse">
                <a:avLst/>
              </a:prstGeom>
              <a:solidFill>
                <a:srgbClr val="BFD3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900" b="1" dirty="0" smtClean="0">
                    <a:solidFill>
                      <a:prstClr val="white"/>
                    </a:solidFill>
                  </a:rPr>
                  <a:t>DB</a:t>
                </a:r>
                <a:r>
                  <a:rPr lang="ko-KR" altLang="en-US" sz="900" b="1" dirty="0" smtClean="0">
                    <a:solidFill>
                      <a:prstClr val="white"/>
                    </a:solidFill>
                  </a:rPr>
                  <a:t>로 </a:t>
                </a:r>
                <a:r>
                  <a:rPr lang="ko-KR" altLang="en-US" sz="900" b="1" dirty="0" err="1" smtClean="0">
                    <a:solidFill>
                      <a:prstClr val="white"/>
                    </a:solidFill>
                  </a:rPr>
                  <a:t>완료여부</a:t>
                </a:r>
                <a:r>
                  <a:rPr lang="ko-KR" altLang="en-US" sz="900" b="1" dirty="0" smtClean="0">
                    <a:solidFill>
                      <a:prstClr val="white"/>
                    </a:solidFill>
                  </a:rPr>
                  <a:t> 데이터 전달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오른쪽 화살표 42"/>
              <p:cNvSpPr/>
              <p:nvPr/>
            </p:nvSpPr>
            <p:spPr>
              <a:xfrm>
                <a:off x="5790557" y="3653801"/>
                <a:ext cx="221942" cy="230820"/>
              </a:xfrm>
              <a:prstGeom prst="rightArrow">
                <a:avLst/>
              </a:prstGeom>
              <a:solidFill>
                <a:srgbClr val="FAC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6090280" y="3266763"/>
                <a:ext cx="1141882" cy="958227"/>
              </a:xfrm>
              <a:prstGeom prst="ellipse">
                <a:avLst/>
              </a:prstGeom>
              <a:solidFill>
                <a:srgbClr val="BFD3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smtClean="0">
                    <a:solidFill>
                      <a:prstClr val="white"/>
                    </a:solidFill>
                  </a:rPr>
                  <a:t>연결 장비 이송 직전 바코드 리딩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오른쪽 화살표 44"/>
              <p:cNvSpPr/>
              <p:nvPr/>
            </p:nvSpPr>
            <p:spPr>
              <a:xfrm>
                <a:off x="7329571" y="3653801"/>
                <a:ext cx="221942" cy="230820"/>
              </a:xfrm>
              <a:prstGeom prst="rightArrow">
                <a:avLst/>
              </a:prstGeom>
              <a:solidFill>
                <a:srgbClr val="FAC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7648922" y="3262965"/>
                <a:ext cx="1141882" cy="958227"/>
              </a:xfrm>
              <a:prstGeom prst="ellipse">
                <a:avLst/>
              </a:prstGeom>
              <a:solidFill>
                <a:srgbClr val="BFD3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900" b="1" dirty="0" smtClean="0">
                    <a:solidFill>
                      <a:prstClr val="white"/>
                    </a:solidFill>
                  </a:rPr>
                  <a:t>DB</a:t>
                </a:r>
                <a:r>
                  <a:rPr lang="ko-KR" altLang="en-US" sz="900" b="1" dirty="0" smtClean="0">
                    <a:solidFill>
                      <a:prstClr val="white"/>
                    </a:solidFill>
                  </a:rPr>
                  <a:t>로 부터 완료 여부 확인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오른쪽 화살표 46"/>
              <p:cNvSpPr/>
              <p:nvPr/>
            </p:nvSpPr>
            <p:spPr>
              <a:xfrm>
                <a:off x="8891920" y="3653801"/>
                <a:ext cx="221942" cy="230820"/>
              </a:xfrm>
              <a:prstGeom prst="rightArrow">
                <a:avLst/>
              </a:prstGeom>
              <a:solidFill>
                <a:srgbClr val="FAC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9214978" y="3262965"/>
                <a:ext cx="1141882" cy="958227"/>
              </a:xfrm>
              <a:prstGeom prst="ellipse">
                <a:avLst/>
              </a:prstGeom>
              <a:solidFill>
                <a:srgbClr val="BFD3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 smtClean="0">
                    <a:solidFill>
                      <a:prstClr val="white"/>
                    </a:solidFill>
                  </a:rPr>
                  <a:t>정상 </a:t>
                </a:r>
                <a:r>
                  <a:rPr lang="ko-KR" altLang="en-US" sz="900" b="1" dirty="0" err="1" smtClean="0">
                    <a:solidFill>
                      <a:prstClr val="white"/>
                    </a:solidFill>
                  </a:rPr>
                  <a:t>검체만</a:t>
                </a:r>
                <a:r>
                  <a:rPr lang="ko-KR" altLang="en-US" sz="900" b="1" dirty="0" smtClean="0">
                    <a:solidFill>
                      <a:prstClr val="white"/>
                    </a:solidFill>
                  </a:rPr>
                  <a:t> 배출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5975135" y="4665198"/>
            <a:ext cx="4561029" cy="1641664"/>
            <a:chOff x="5878205" y="4585507"/>
            <a:chExt cx="4561029" cy="164166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83DB2D2-F97A-49B5-B014-F5A8AF862F17}"/>
                </a:ext>
              </a:extLst>
            </p:cNvPr>
            <p:cNvSpPr/>
            <p:nvPr/>
          </p:nvSpPr>
          <p:spPr>
            <a:xfrm>
              <a:off x="6592831" y="4585507"/>
              <a:ext cx="33396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영상 처리를 통한 확인 프로세스</a:t>
              </a:r>
              <a:endPara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878205" y="5232383"/>
              <a:ext cx="4561029" cy="994788"/>
              <a:chOff x="5878205" y="5232383"/>
              <a:chExt cx="4561029" cy="994788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5878205" y="5232383"/>
                <a:ext cx="1264169" cy="958227"/>
              </a:xfrm>
              <a:prstGeom prst="ellipse">
                <a:avLst/>
              </a:prstGeom>
              <a:solidFill>
                <a:srgbClr val="BFD3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 smtClean="0">
                    <a:solidFill>
                      <a:prstClr val="white"/>
                    </a:solidFill>
                  </a:rPr>
                  <a:t>연결 장비 이송 </a:t>
                </a:r>
                <a:r>
                  <a:rPr lang="ko-KR" altLang="en-US" sz="900" b="1" smtClean="0">
                    <a:solidFill>
                      <a:prstClr val="white"/>
                    </a:solidFill>
                  </a:rPr>
                  <a:t>직전 완료 여부 확인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오른쪽 화살표 50"/>
              <p:cNvSpPr/>
              <p:nvPr/>
            </p:nvSpPr>
            <p:spPr>
              <a:xfrm>
                <a:off x="7284677" y="5632648"/>
                <a:ext cx="221942" cy="230820"/>
              </a:xfrm>
              <a:prstGeom prst="rightArrow">
                <a:avLst/>
              </a:prstGeom>
              <a:solidFill>
                <a:srgbClr val="FAC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7648922" y="5268944"/>
                <a:ext cx="1141882" cy="958227"/>
              </a:xfrm>
              <a:prstGeom prst="ellipse">
                <a:avLst/>
              </a:prstGeom>
              <a:solidFill>
                <a:srgbClr val="BFD3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900" b="1" dirty="0" smtClean="0">
                    <a:solidFill>
                      <a:prstClr val="white"/>
                    </a:solidFill>
                  </a:rPr>
                  <a:t>DB</a:t>
                </a:r>
                <a:r>
                  <a:rPr lang="ko-KR" altLang="en-US" sz="900" b="1" dirty="0" smtClean="0">
                    <a:solidFill>
                      <a:prstClr val="white"/>
                    </a:solidFill>
                  </a:rPr>
                  <a:t>로 </a:t>
                </a:r>
                <a:r>
                  <a:rPr lang="ko-KR" altLang="en-US" sz="900" b="1" dirty="0" err="1" smtClean="0">
                    <a:solidFill>
                      <a:prstClr val="white"/>
                    </a:solidFill>
                  </a:rPr>
                  <a:t>완료여부</a:t>
                </a:r>
                <a:r>
                  <a:rPr lang="ko-KR" altLang="en-US" sz="900" b="1" dirty="0" smtClean="0">
                    <a:solidFill>
                      <a:prstClr val="white"/>
                    </a:solidFill>
                  </a:rPr>
                  <a:t> 데이터 전달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>
                <a:off x="8933107" y="5629027"/>
                <a:ext cx="221942" cy="230820"/>
              </a:xfrm>
              <a:prstGeom prst="rightArrow">
                <a:avLst/>
              </a:prstGeom>
              <a:solidFill>
                <a:srgbClr val="FAC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9297352" y="5268944"/>
                <a:ext cx="1141882" cy="958227"/>
              </a:xfrm>
              <a:prstGeom prst="ellipse">
                <a:avLst/>
              </a:prstGeom>
              <a:solidFill>
                <a:srgbClr val="BFD3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 smtClean="0">
                    <a:solidFill>
                      <a:prstClr val="white"/>
                    </a:solidFill>
                  </a:rPr>
                  <a:t>정상 </a:t>
                </a:r>
                <a:r>
                  <a:rPr lang="ko-KR" altLang="en-US" sz="900" b="1" dirty="0" err="1" smtClean="0">
                    <a:solidFill>
                      <a:prstClr val="white"/>
                    </a:solidFill>
                  </a:rPr>
                  <a:t>검체만</a:t>
                </a:r>
                <a:r>
                  <a:rPr lang="ko-KR" altLang="en-US" sz="900" b="1" dirty="0" smtClean="0">
                    <a:solidFill>
                      <a:prstClr val="white"/>
                    </a:solidFill>
                  </a:rPr>
                  <a:t> 배출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600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Process Summary</a:t>
            </a:r>
            <a:endParaRPr lang="en-US" altLang="ko-KR" sz="3600" b="1" i="1" kern="0" dirty="0" smtClean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408747" y="2845749"/>
            <a:ext cx="9531852" cy="1595326"/>
            <a:chOff x="1630689" y="2677073"/>
            <a:chExt cx="9531852" cy="1595326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460CCFE-A843-415F-B1B1-77174C7CAD3D}"/>
                </a:ext>
              </a:extLst>
            </p:cNvPr>
            <p:cNvSpPr/>
            <p:nvPr/>
          </p:nvSpPr>
          <p:spPr>
            <a:xfrm>
              <a:off x="2250099" y="2677073"/>
              <a:ext cx="73516" cy="73516"/>
            </a:xfrm>
            <a:prstGeom prst="ellipse">
              <a:avLst/>
            </a:prstGeom>
            <a:solidFill>
              <a:srgbClr val="FF9999"/>
            </a:solidFill>
            <a:ln w="120650" cmpd="thinThick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27CB392-369F-4D50-A85D-6FC837022B31}"/>
                </a:ext>
              </a:extLst>
            </p:cNvPr>
            <p:cNvCxnSpPr>
              <a:cxnSpLocks/>
            </p:cNvCxnSpPr>
            <p:nvPr/>
          </p:nvCxnSpPr>
          <p:spPr>
            <a:xfrm>
              <a:off x="2400342" y="2715199"/>
              <a:ext cx="1159604" cy="0"/>
            </a:xfrm>
            <a:prstGeom prst="line">
              <a:avLst/>
            </a:prstGeom>
            <a:ln w="22225">
              <a:solidFill>
                <a:srgbClr val="FF99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1630689" y="3178040"/>
              <a:ext cx="1238820" cy="1094359"/>
              <a:chOff x="1520026" y="2040235"/>
              <a:chExt cx="1238820" cy="1094359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A1066594-BE1A-447B-8896-AB0811E4FC21}"/>
                  </a:ext>
                </a:extLst>
              </p:cNvPr>
              <p:cNvSpPr/>
              <p:nvPr/>
            </p:nvSpPr>
            <p:spPr>
              <a:xfrm>
                <a:off x="1520026" y="2040235"/>
                <a:ext cx="1187684" cy="109435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AC3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97AF1B0-5779-42AE-816B-D98F21DDBE8F}"/>
                  </a:ext>
                </a:extLst>
              </p:cNvPr>
              <p:cNvSpPr/>
              <p:nvPr/>
            </p:nvSpPr>
            <p:spPr>
              <a:xfrm>
                <a:off x="1520026" y="2236163"/>
                <a:ext cx="1238820" cy="697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Original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Image</a:t>
                </a:r>
                <a:endPara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773E97E-EB8A-47C4-B477-36366539348E}"/>
                </a:ext>
              </a:extLst>
            </p:cNvPr>
            <p:cNvSpPr/>
            <p:nvPr/>
          </p:nvSpPr>
          <p:spPr>
            <a:xfrm>
              <a:off x="3619320" y="2677073"/>
              <a:ext cx="73516" cy="73516"/>
            </a:xfrm>
            <a:prstGeom prst="ellipse">
              <a:avLst/>
            </a:prstGeom>
            <a:solidFill>
              <a:srgbClr val="FF9999"/>
            </a:solidFill>
            <a:ln w="120650" cmpd="thinThick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3019793" y="3178040"/>
              <a:ext cx="1238820" cy="1094359"/>
              <a:chOff x="1520026" y="2040235"/>
              <a:chExt cx="1238820" cy="1094359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A1066594-BE1A-447B-8896-AB0811E4FC21}"/>
                  </a:ext>
                </a:extLst>
              </p:cNvPr>
              <p:cNvSpPr/>
              <p:nvPr/>
            </p:nvSpPr>
            <p:spPr>
              <a:xfrm>
                <a:off x="1520026" y="2040235"/>
                <a:ext cx="1187684" cy="109435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AC3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97AF1B0-5779-42AE-816B-D98F21DDBE8F}"/>
                  </a:ext>
                </a:extLst>
              </p:cNvPr>
              <p:cNvSpPr/>
              <p:nvPr/>
            </p:nvSpPr>
            <p:spPr>
              <a:xfrm>
                <a:off x="1520026" y="2236163"/>
                <a:ext cx="1238820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Resized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Image</a:t>
                </a:r>
                <a:endPara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27CB392-369F-4D50-A85D-6FC837022B3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919" y="2715199"/>
              <a:ext cx="1159604" cy="0"/>
            </a:xfrm>
            <a:prstGeom prst="line">
              <a:avLst/>
            </a:prstGeom>
            <a:ln w="22225">
              <a:solidFill>
                <a:srgbClr val="FF99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773E97E-EB8A-47C4-B477-36366539348E}"/>
                </a:ext>
              </a:extLst>
            </p:cNvPr>
            <p:cNvSpPr/>
            <p:nvPr/>
          </p:nvSpPr>
          <p:spPr>
            <a:xfrm>
              <a:off x="4995897" y="2677073"/>
              <a:ext cx="73516" cy="73516"/>
            </a:xfrm>
            <a:prstGeom prst="ellipse">
              <a:avLst/>
            </a:prstGeom>
            <a:solidFill>
              <a:srgbClr val="FF9999"/>
            </a:solidFill>
            <a:ln w="120650" cmpd="thinThick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4397412" y="3151859"/>
              <a:ext cx="1238820" cy="1094359"/>
              <a:chOff x="1520026" y="2040235"/>
              <a:chExt cx="1238820" cy="109435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A1066594-BE1A-447B-8896-AB0811E4FC21}"/>
                  </a:ext>
                </a:extLst>
              </p:cNvPr>
              <p:cNvSpPr/>
              <p:nvPr/>
            </p:nvSpPr>
            <p:spPr>
              <a:xfrm>
                <a:off x="1520026" y="2040235"/>
                <a:ext cx="1187684" cy="109435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AC3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97AF1B0-5779-42AE-816B-D98F21DDBE8F}"/>
                  </a:ext>
                </a:extLst>
              </p:cNvPr>
              <p:cNvSpPr/>
              <p:nvPr/>
            </p:nvSpPr>
            <p:spPr>
              <a:xfrm>
                <a:off x="1520026" y="2241134"/>
                <a:ext cx="1238820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Blur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Image</a:t>
                </a:r>
                <a:endPara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27CB392-369F-4D50-A85D-6FC837022B31}"/>
                </a:ext>
              </a:extLst>
            </p:cNvPr>
            <p:cNvCxnSpPr>
              <a:cxnSpLocks/>
            </p:cNvCxnSpPr>
            <p:nvPr/>
          </p:nvCxnSpPr>
          <p:spPr>
            <a:xfrm>
              <a:off x="5150190" y="2715199"/>
              <a:ext cx="1159604" cy="0"/>
            </a:xfrm>
            <a:prstGeom prst="line">
              <a:avLst/>
            </a:prstGeom>
            <a:ln w="22225">
              <a:solidFill>
                <a:srgbClr val="FF99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773E97E-EB8A-47C4-B477-36366539348E}"/>
                </a:ext>
              </a:extLst>
            </p:cNvPr>
            <p:cNvSpPr/>
            <p:nvPr/>
          </p:nvSpPr>
          <p:spPr>
            <a:xfrm>
              <a:off x="6369168" y="2677073"/>
              <a:ext cx="73516" cy="73516"/>
            </a:xfrm>
            <a:prstGeom prst="ellipse">
              <a:avLst/>
            </a:prstGeom>
            <a:solidFill>
              <a:srgbClr val="FF9999"/>
            </a:solidFill>
            <a:ln w="120650" cmpd="thinThick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5786516" y="3151859"/>
              <a:ext cx="1238820" cy="1094359"/>
              <a:chOff x="1520026" y="2040235"/>
              <a:chExt cx="1238820" cy="1094359"/>
            </a:xfrm>
          </p:grpSpPr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A1066594-BE1A-447B-8896-AB0811E4FC21}"/>
                  </a:ext>
                </a:extLst>
              </p:cNvPr>
              <p:cNvSpPr/>
              <p:nvPr/>
            </p:nvSpPr>
            <p:spPr>
              <a:xfrm>
                <a:off x="1520026" y="2040235"/>
                <a:ext cx="1187684" cy="109435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AC3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397AF1B0-5779-42AE-816B-D98F21DDBE8F}"/>
                  </a:ext>
                </a:extLst>
              </p:cNvPr>
              <p:cNvSpPr/>
              <p:nvPr/>
            </p:nvSpPr>
            <p:spPr>
              <a:xfrm>
                <a:off x="1520026" y="2241134"/>
                <a:ext cx="1238820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HSV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Image</a:t>
                </a:r>
                <a:endPara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27CB392-369F-4D50-A85D-6FC837022B31}"/>
                </a:ext>
              </a:extLst>
            </p:cNvPr>
            <p:cNvCxnSpPr>
              <a:cxnSpLocks/>
            </p:cNvCxnSpPr>
            <p:nvPr/>
          </p:nvCxnSpPr>
          <p:spPr>
            <a:xfrm>
              <a:off x="6523461" y="2715199"/>
              <a:ext cx="1159604" cy="0"/>
            </a:xfrm>
            <a:prstGeom prst="line">
              <a:avLst/>
            </a:prstGeom>
            <a:ln w="22225">
              <a:solidFill>
                <a:srgbClr val="FF99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773E97E-EB8A-47C4-B477-36366539348E}"/>
                </a:ext>
              </a:extLst>
            </p:cNvPr>
            <p:cNvSpPr/>
            <p:nvPr/>
          </p:nvSpPr>
          <p:spPr>
            <a:xfrm>
              <a:off x="7742439" y="2677073"/>
              <a:ext cx="73516" cy="73516"/>
            </a:xfrm>
            <a:prstGeom prst="ellipse">
              <a:avLst/>
            </a:prstGeom>
            <a:solidFill>
              <a:srgbClr val="FF9999"/>
            </a:solidFill>
            <a:ln w="120650" cmpd="thinThick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7159787" y="3151859"/>
              <a:ext cx="1238820" cy="1094359"/>
              <a:chOff x="1515678" y="2040235"/>
              <a:chExt cx="1238820" cy="1094359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A1066594-BE1A-447B-8896-AB0811E4FC21}"/>
                  </a:ext>
                </a:extLst>
              </p:cNvPr>
              <p:cNvSpPr/>
              <p:nvPr/>
            </p:nvSpPr>
            <p:spPr>
              <a:xfrm>
                <a:off x="1520026" y="2040235"/>
                <a:ext cx="1187684" cy="109435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AC3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97AF1B0-5779-42AE-816B-D98F21DDBE8F}"/>
                  </a:ext>
                </a:extLst>
              </p:cNvPr>
              <p:cNvSpPr/>
              <p:nvPr/>
            </p:nvSpPr>
            <p:spPr>
              <a:xfrm>
                <a:off x="1515678" y="2374290"/>
                <a:ext cx="1238820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Histogram</a:t>
                </a:r>
                <a:endPara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27CB392-369F-4D50-A85D-6FC837022B31}"/>
                </a:ext>
              </a:extLst>
            </p:cNvPr>
            <p:cNvCxnSpPr>
              <a:cxnSpLocks/>
            </p:cNvCxnSpPr>
            <p:nvPr/>
          </p:nvCxnSpPr>
          <p:spPr>
            <a:xfrm>
              <a:off x="7896732" y="2715199"/>
              <a:ext cx="1159604" cy="0"/>
            </a:xfrm>
            <a:prstGeom prst="line">
              <a:avLst/>
            </a:prstGeom>
            <a:ln w="22225">
              <a:solidFill>
                <a:srgbClr val="FF99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E773E97E-EB8A-47C4-B477-36366539348E}"/>
                </a:ext>
              </a:extLst>
            </p:cNvPr>
            <p:cNvSpPr/>
            <p:nvPr/>
          </p:nvSpPr>
          <p:spPr>
            <a:xfrm>
              <a:off x="9115710" y="2677073"/>
              <a:ext cx="73516" cy="73516"/>
            </a:xfrm>
            <a:prstGeom prst="ellipse">
              <a:avLst/>
            </a:prstGeom>
            <a:solidFill>
              <a:srgbClr val="FF9999"/>
            </a:solidFill>
            <a:ln w="120650" cmpd="thinThick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8541754" y="3151859"/>
              <a:ext cx="1238820" cy="1094359"/>
              <a:chOff x="1515678" y="2040235"/>
              <a:chExt cx="1238820" cy="1094359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A1066594-BE1A-447B-8896-AB0811E4FC21}"/>
                  </a:ext>
                </a:extLst>
              </p:cNvPr>
              <p:cNvSpPr/>
              <p:nvPr/>
            </p:nvSpPr>
            <p:spPr>
              <a:xfrm>
                <a:off x="1520026" y="2040235"/>
                <a:ext cx="1187684" cy="109435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AC3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97AF1B0-5779-42AE-816B-D98F21DDBE8F}"/>
                  </a:ext>
                </a:extLst>
              </p:cNvPr>
              <p:cNvSpPr/>
              <p:nvPr/>
            </p:nvSpPr>
            <p:spPr>
              <a:xfrm>
                <a:off x="1515678" y="2214945"/>
                <a:ext cx="1238820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H, S, V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Analysis</a:t>
                </a:r>
                <a:endPara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27CB392-369F-4D50-A85D-6FC837022B31}"/>
                </a:ext>
              </a:extLst>
            </p:cNvPr>
            <p:cNvCxnSpPr>
              <a:cxnSpLocks/>
            </p:cNvCxnSpPr>
            <p:nvPr/>
          </p:nvCxnSpPr>
          <p:spPr>
            <a:xfrm>
              <a:off x="9270003" y="2715199"/>
              <a:ext cx="1159604" cy="0"/>
            </a:xfrm>
            <a:prstGeom prst="line">
              <a:avLst/>
            </a:prstGeom>
            <a:ln w="22225">
              <a:solidFill>
                <a:srgbClr val="FF99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773E97E-EB8A-47C4-B477-36366539348E}"/>
                </a:ext>
              </a:extLst>
            </p:cNvPr>
            <p:cNvSpPr/>
            <p:nvPr/>
          </p:nvSpPr>
          <p:spPr>
            <a:xfrm>
              <a:off x="10488981" y="2677073"/>
              <a:ext cx="73516" cy="73516"/>
            </a:xfrm>
            <a:prstGeom prst="ellipse">
              <a:avLst/>
            </a:prstGeom>
            <a:solidFill>
              <a:srgbClr val="FF9999"/>
            </a:solidFill>
            <a:ln w="120650" cmpd="thinThick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9923721" y="3148721"/>
              <a:ext cx="1238820" cy="1094359"/>
              <a:chOff x="1515678" y="2040235"/>
              <a:chExt cx="1238820" cy="109435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A1066594-BE1A-447B-8896-AB0811E4FC21}"/>
                  </a:ext>
                </a:extLst>
              </p:cNvPr>
              <p:cNvSpPr/>
              <p:nvPr/>
            </p:nvSpPr>
            <p:spPr>
              <a:xfrm>
                <a:off x="1520026" y="2040235"/>
                <a:ext cx="1187684" cy="109435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AC3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397AF1B0-5779-42AE-816B-D98F21DDBE8F}"/>
                  </a:ext>
                </a:extLst>
              </p:cNvPr>
              <p:cNvSpPr/>
              <p:nvPr/>
            </p:nvSpPr>
            <p:spPr>
              <a:xfrm>
                <a:off x="1515678" y="2214945"/>
                <a:ext cx="1238820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Area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Extraction</a:t>
                </a:r>
                <a:endPara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18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Resized Image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8229091" y="2411750"/>
            <a:ext cx="315207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Resized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균일한 크기의 이미지를 얻고 차 후 픽셀 크기와 실측 크기를 일치 시키기 위해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Resize( 1pixel = 1mm )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61" y="1482571"/>
            <a:ext cx="3174816" cy="42843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766" y="1997475"/>
            <a:ext cx="1801216" cy="2861800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>
            <a:off x="4631614" y="3127331"/>
            <a:ext cx="673979" cy="602087"/>
          </a:xfrm>
          <a:prstGeom prst="rightArrow">
            <a:avLst/>
          </a:pr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73" y="4102916"/>
            <a:ext cx="41052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Blur Image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8854336" y="1952948"/>
            <a:ext cx="32674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Blur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노이즈 제거를 위해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BilateralFilter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적용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66" y="980297"/>
            <a:ext cx="3948373" cy="53283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864" y="980297"/>
            <a:ext cx="3942472" cy="53283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058" y="3048185"/>
            <a:ext cx="3269942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HSV </a:t>
            </a: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Image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7717994" y="1677740"/>
            <a:ext cx="32674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HSV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색상 확인 및 추출을 위한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BGR -&gt; HSV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이미지 변환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59" y="1181978"/>
            <a:ext cx="2886075" cy="4600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241" y="1181978"/>
            <a:ext cx="2876550" cy="4591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838" y="3082948"/>
            <a:ext cx="3733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Histogram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7717994" y="1677740"/>
            <a:ext cx="32674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Histogram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색상 확인 및 추출을 위한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H(Hue)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채널 값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Histogram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확인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16" y="1316901"/>
            <a:ext cx="6105525" cy="48101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270" y="3332131"/>
            <a:ext cx="46005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9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Histogram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7868914" y="1908559"/>
            <a:ext cx="32674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Histogram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Hue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값이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이하인 영역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Masking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11" y="950742"/>
            <a:ext cx="6789107" cy="53826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963" y="3642063"/>
            <a:ext cx="33147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H, S, V  - Analysis</a:t>
            </a:r>
            <a:endParaRPr lang="en-US" altLang="ko-KR" sz="3600" b="1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8583129" y="1988544"/>
            <a:ext cx="32674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Analysis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화면에 출력된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Image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파일에서 마우스로 특정 이미지 영역을 클릭 할 경우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Debug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창에 해당 좌표와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H, S, V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값을 출력 하도록 코딩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779" y="4915168"/>
            <a:ext cx="4849474" cy="15263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28" y="1128713"/>
            <a:ext cx="2065399" cy="32923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03" y="1128713"/>
            <a:ext cx="47053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310</Words>
  <Application>Microsoft Office PowerPoint</Application>
  <PresentationFormat>와이드스크린</PresentationFormat>
  <Paragraphs>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style8903@naver.com</cp:lastModifiedBy>
  <cp:revision>17</cp:revision>
  <dcterms:created xsi:type="dcterms:W3CDTF">2020-10-21T01:06:35Z</dcterms:created>
  <dcterms:modified xsi:type="dcterms:W3CDTF">2020-11-01T14:58:26Z</dcterms:modified>
</cp:coreProperties>
</file>