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1" r:id="rId5"/>
    <p:sldId id="256" r:id="rId6"/>
    <p:sldId id="331" r:id="rId7"/>
    <p:sldId id="338" r:id="rId8"/>
    <p:sldId id="328" r:id="rId9"/>
    <p:sldId id="336" r:id="rId10"/>
    <p:sldId id="334" r:id="rId11"/>
    <p:sldId id="337" r:id="rId12"/>
    <p:sldId id="339" r:id="rId13"/>
    <p:sldId id="340" r:id="rId14"/>
    <p:sldId id="342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2" d="100"/>
          <a:sy n="112" d="100"/>
        </p:scale>
        <p:origin x="148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058587-107D-4BD4-940A-D86F73E1D0D0}"/>
              </a:ext>
            </a:extLst>
          </p:cNvPr>
          <p:cNvSpPr/>
          <p:nvPr/>
        </p:nvSpPr>
        <p:spPr>
          <a:xfrm>
            <a:off x="845178" y="303039"/>
            <a:ext cx="62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endParaRPr lang="ko-KR" altLang="en-US" sz="24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53043"/>
            <a:ext cx="885698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b="1" dirty="0" smtClean="0">
                <a:solidFill>
                  <a:srgbClr val="0000FF"/>
                </a:solidFill>
              </a:rPr>
              <a:t>&lt;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지능화 파일럿 프로젝트 최종 발표자료 작성 방법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&gt;</a:t>
            </a:r>
          </a:p>
          <a:p>
            <a:pPr latinLnBrk="0"/>
            <a:endParaRPr lang="en-US" altLang="ko-KR" sz="2000" dirty="0" smtClean="0">
              <a:solidFill>
                <a:srgbClr val="0000FF"/>
              </a:solidFill>
            </a:endParaRP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1. </a:t>
            </a:r>
            <a:r>
              <a:rPr lang="ko-KR" altLang="en-US" dirty="0" smtClean="0">
                <a:solidFill>
                  <a:srgbClr val="0000FF"/>
                </a:solidFill>
              </a:rPr>
              <a:t>해당 </a:t>
            </a:r>
            <a:r>
              <a:rPr lang="ko-KR" altLang="en-US" dirty="0" err="1" smtClean="0">
                <a:solidFill>
                  <a:srgbClr val="0000FF"/>
                </a:solidFill>
              </a:rPr>
              <a:t>발표자료는</a:t>
            </a:r>
            <a:r>
              <a:rPr lang="ko-KR" altLang="en-US" dirty="0" smtClean="0">
                <a:solidFill>
                  <a:srgbClr val="0000FF"/>
                </a:solidFill>
              </a:rPr>
              <a:t> 단지 예시일 뿐이므로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</a:p>
          <a:p>
            <a:pPr marL="265113" indent="-265113" latinLnBrk="0"/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ko-KR" altLang="en-US" dirty="0" smtClean="0">
                <a:solidFill>
                  <a:srgbClr val="0000FF"/>
                </a:solidFill>
              </a:rPr>
              <a:t>필요에 따라 추가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삭제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수정하여 사용하시기 바랍니다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marL="265113" indent="-265113" latinLnBrk="0"/>
            <a:endParaRPr lang="en-US" altLang="ko-KR" dirty="0">
              <a:solidFill>
                <a:srgbClr val="0000FF"/>
              </a:solidFill>
            </a:endParaRP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2. </a:t>
            </a:r>
            <a:r>
              <a:rPr lang="ko-KR" altLang="en-US" dirty="0" smtClean="0">
                <a:solidFill>
                  <a:srgbClr val="0000FF"/>
                </a:solidFill>
              </a:rPr>
              <a:t>해당 양식은 프로젝트 보고서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또는 논문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의 순서에 따라 작성되었으나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</a:p>
          <a:p>
            <a:pPr marL="265113" indent="-265113" latinLnBrk="0"/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ko-KR" altLang="en-US" dirty="0" smtClean="0">
                <a:solidFill>
                  <a:srgbClr val="0000FF"/>
                </a:solidFill>
              </a:rPr>
              <a:t>연구의 </a:t>
            </a:r>
            <a:r>
              <a:rPr lang="ko-KR" altLang="en-US" dirty="0" err="1" smtClean="0">
                <a:solidFill>
                  <a:srgbClr val="0000FF"/>
                </a:solidFill>
              </a:rPr>
              <a:t>기여점과</a:t>
            </a:r>
            <a:r>
              <a:rPr lang="ko-KR" altLang="en-US" dirty="0" smtClean="0">
                <a:solidFill>
                  <a:srgbClr val="0000FF"/>
                </a:solidFill>
              </a:rPr>
              <a:t> 같이 중요한 내용은 첫 부분에 발표하도록 하였습니다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marL="265113" indent="-265113" latinLnBrk="0"/>
            <a:endParaRPr lang="en-US" altLang="ko-KR" dirty="0">
              <a:solidFill>
                <a:srgbClr val="0000FF"/>
              </a:solidFill>
            </a:endParaRP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3. </a:t>
            </a:r>
            <a:r>
              <a:rPr lang="ko-KR" altLang="en-US" dirty="0" smtClean="0">
                <a:solidFill>
                  <a:srgbClr val="0000FF"/>
                </a:solidFill>
              </a:rPr>
              <a:t>최종 </a:t>
            </a:r>
            <a:r>
              <a:rPr lang="ko-KR" altLang="en-US" dirty="0" err="1" smtClean="0">
                <a:solidFill>
                  <a:srgbClr val="0000FF"/>
                </a:solidFill>
              </a:rPr>
              <a:t>발표자료는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b="1" u="sng" dirty="0" smtClean="0">
                <a:solidFill>
                  <a:srgbClr val="0000FF"/>
                </a:solidFill>
              </a:rPr>
              <a:t>연구 내용과 결과가 가장 중요</a:t>
            </a:r>
            <a:r>
              <a:rPr lang="ko-KR" altLang="en-US" dirty="0" smtClean="0">
                <a:solidFill>
                  <a:srgbClr val="0000FF"/>
                </a:solidFill>
              </a:rPr>
              <a:t>하므로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</a:p>
          <a:p>
            <a:pPr marL="265113" indent="-265113" latinLnBrk="0"/>
            <a:r>
              <a:rPr lang="en-US" altLang="ko-KR" dirty="0">
                <a:solidFill>
                  <a:srgbClr val="0000FF"/>
                </a:solidFill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연구 배경 및 기존 연구는 요점 위주로 간략하게만 작성하는게 좋겠습니다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   (</a:t>
            </a:r>
            <a:r>
              <a:rPr lang="ko-KR" altLang="en-US" dirty="0" smtClean="0">
                <a:solidFill>
                  <a:srgbClr val="0000FF"/>
                </a:solidFill>
              </a:rPr>
              <a:t>연구배경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기존 연구가 전체 발표 자료의 </a:t>
            </a:r>
            <a:r>
              <a:rPr lang="en-US" altLang="ko-KR" dirty="0" smtClean="0">
                <a:solidFill>
                  <a:srgbClr val="0000FF"/>
                </a:solidFill>
              </a:rPr>
              <a:t>30% </a:t>
            </a:r>
            <a:r>
              <a:rPr lang="ko-KR" altLang="en-US" dirty="0" smtClean="0">
                <a:solidFill>
                  <a:srgbClr val="0000FF"/>
                </a:solidFill>
              </a:rPr>
              <a:t>를 넘지 않도록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marL="265113" indent="-265113" latinLnBrk="0"/>
            <a:endParaRPr lang="en-US" altLang="ko-KR" dirty="0" smtClean="0">
              <a:solidFill>
                <a:srgbClr val="0000FF"/>
              </a:solidFill>
            </a:endParaRP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4. </a:t>
            </a:r>
            <a:r>
              <a:rPr lang="ko-KR" altLang="en-US" dirty="0" smtClean="0">
                <a:solidFill>
                  <a:srgbClr val="0000FF"/>
                </a:solidFill>
              </a:rPr>
              <a:t>가능하면 미리 발표자료를 준비하여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</a:p>
          <a:p>
            <a:pPr marL="265113" indent="-265113" latinLnBrk="0"/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ko-KR" altLang="en-US" dirty="0" smtClean="0">
                <a:solidFill>
                  <a:srgbClr val="0000FF"/>
                </a:solidFill>
              </a:rPr>
              <a:t>각 가디언을 통해 검토 및 리뷰를 받는 것을 </a:t>
            </a:r>
            <a:r>
              <a:rPr lang="ko-KR" altLang="en-US" dirty="0" err="1" smtClean="0">
                <a:solidFill>
                  <a:srgbClr val="0000FF"/>
                </a:solidFill>
              </a:rPr>
              <a:t>추천드립니다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marL="265113" indent="-265113" latinLnBrk="0"/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(</a:t>
            </a:r>
            <a:r>
              <a:rPr lang="ko-KR" altLang="en-US" dirty="0" smtClean="0">
                <a:solidFill>
                  <a:srgbClr val="0000FF"/>
                </a:solidFill>
              </a:rPr>
              <a:t>리뷰를 많이 받으면 받을수록 발표 자료가 좋아집니다</a:t>
            </a:r>
            <a:r>
              <a:rPr lang="en-US" altLang="ko-KR" dirty="0" smtClean="0">
                <a:solidFill>
                  <a:srgbClr val="0000FF"/>
                </a:solidFill>
              </a:rPr>
              <a:t>.)</a:t>
            </a:r>
          </a:p>
          <a:p>
            <a:pPr marL="265113" indent="-265113" latinLnBrk="0"/>
            <a:endParaRPr lang="en-US" altLang="ko-KR" dirty="0">
              <a:solidFill>
                <a:srgbClr val="0000FF"/>
              </a:solidFill>
            </a:endParaRPr>
          </a:p>
          <a:p>
            <a:pPr marL="265113" indent="-265113" latinLnBrk="0"/>
            <a:r>
              <a:rPr lang="en-US" altLang="ko-KR" dirty="0" smtClean="0">
                <a:solidFill>
                  <a:srgbClr val="0000FF"/>
                </a:solidFill>
              </a:rPr>
              <a:t>5. </a:t>
            </a:r>
            <a:r>
              <a:rPr lang="ko-KR" altLang="en-US" dirty="0" smtClean="0">
                <a:solidFill>
                  <a:srgbClr val="0000FF"/>
                </a:solidFill>
              </a:rPr>
              <a:t>기타 문의사항은 각 </a:t>
            </a:r>
            <a:r>
              <a:rPr lang="ko-KR" altLang="en-US" dirty="0" err="1" smtClean="0">
                <a:solidFill>
                  <a:srgbClr val="0000FF"/>
                </a:solidFill>
              </a:rPr>
              <a:t>가디언에게</a:t>
            </a:r>
            <a:r>
              <a:rPr lang="ko-KR" altLang="en-US" dirty="0" smtClean="0">
                <a:solidFill>
                  <a:srgbClr val="0000FF"/>
                </a:solidFill>
              </a:rPr>
              <a:t> 문의 부탁 드립니다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68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연구의 의의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다양한 센서를 활용하여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다양한 환경에서의 센서 측정 정확도 향상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저가의 센서를 이용한 시스템으로 상용 제품에 활용 가능성이 높음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㈜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OOO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에 비하여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측면에서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VVV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만큼 향상된 시스템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- 22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OO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월 ㈜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에서 기술 상용화 예정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사업화 매출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XX%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향상 기대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연구의 한계점 및 추가 연구 계획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특정 센서에 의존적인 한계점 존재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OOO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센서를 추가 개발하여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의 한계점 극복 예정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57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및 요약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OOO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를 이용한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기존의 방법과는 다르게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OOO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측면에서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%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향상됨을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확인함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VVV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와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WWW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실험을 통해 검증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72008" y="86118"/>
            <a:ext cx="9071992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15516" y="551723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12.  xx</a:t>
            </a:r>
          </a:p>
          <a:p>
            <a:pPr algn="ctr" defTabSz="1330325" eaLnBrk="0" latinLnBrk="0" hangingPunct="0">
              <a:buSzPct val="100000"/>
              <a:defRPr/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 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(2021XXXXXXX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547940" y="2708920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자율주행차용 악천후 대비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xxx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 목표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주요 연구 내용과 관련되어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1-3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개 항목만 작성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자율주행차용 악천후 대비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센서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핵심 기여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(3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개 이상</a:t>
            </a:r>
            <a:r>
              <a:rPr lang="en-US" altLang="ko-KR" sz="14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–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독창성 및 차별성 위주로 기술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1)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자율주행 차량에 탑재 가능한 초소형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OO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모듈 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2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) OO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인식률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 %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이상 향상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3) OO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에 탑재하여 상용화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4)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3024883" y="64951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</a:t>
            </a:r>
            <a:r>
              <a:rPr lang="ko-KR" altLang="en-US" b="1" dirty="0" smtClean="0">
                <a:solidFill>
                  <a:srgbClr val="FF0000"/>
                </a:solidFill>
              </a:rPr>
              <a:t>개요 그림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5" name="_x515901480">
            <a:extLst>
              <a:ext uri="{FF2B5EF4-FFF2-40B4-BE49-F238E27FC236}">
                <a16:creationId xmlns:a16="http://schemas.microsoft.com/office/drawing/2014/main" id="{63463D28-DB9C-443E-B583-617C6F7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0592"/>
            <a:ext cx="4823941" cy="25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분야 소개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분야에 대해 필요한 사전 지식 및 소개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최근 자율주행차량에 대한 관심 급격히 증가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.. (OOO, OO%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증가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OOO, xxx, VVV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등은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자율주행추량에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대한 성장 가능성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OO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로 예측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 배경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기존 기술의 주요 문제점</a:t>
            </a:r>
            <a:r>
              <a:rPr lang="en-US" altLang="ko-KR" sz="14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b="1" i="1" dirty="0" err="1" smtClean="0">
                <a:solidFill>
                  <a:srgbClr val="0000FF"/>
                </a:solidFill>
                <a:latin typeface="+mn-ea"/>
              </a:rPr>
              <a:t>개조식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 서술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비전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라이다 기반으로 연동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비싼 가격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및 대량 생산 불가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동적 환경에 대한 대응 불가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새로운 센서 퓨전 방식 필요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3024883" y="64951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</a:t>
            </a:r>
            <a:r>
              <a:rPr lang="ko-KR" altLang="en-US" b="1" dirty="0" smtClean="0">
                <a:solidFill>
                  <a:srgbClr val="FF0000"/>
                </a:solidFill>
              </a:rPr>
              <a:t>개요 그림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5901480">
            <a:extLst>
              <a:ext uri="{FF2B5EF4-FFF2-40B4-BE49-F238E27FC236}">
                <a16:creationId xmlns:a16="http://schemas.microsoft.com/office/drawing/2014/main" id="{63463D28-DB9C-443E-B583-617C6F7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0592"/>
            <a:ext cx="4823941" cy="25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카메라 개선 연구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카메라의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HDR, IR,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Stero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Fish-eye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카메라를 이용한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통한 인식 성능 개선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장단점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참고문헌 인덱스 달 것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 Ex)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비전 기반 방식은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 [1] … [1]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의 상세 내역은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맨 뒷장에 부록으로 빼기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35F24-5FB7-482C-A383-5D7660BB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23" y="2924944"/>
            <a:ext cx="5866154" cy="38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센서 융합 기법</a:t>
            </a:r>
            <a:r>
              <a:rPr lang="en-US" altLang="ko-KR" sz="2000" b="1">
                <a:latin typeface="+mn-ea"/>
              </a:rPr>
              <a:t/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라이더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레이더를 융합하여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err="1">
                <a:solidFill>
                  <a:srgbClr val="0000FF"/>
                </a:solidFill>
                <a:latin typeface="+mn-ea"/>
              </a:rPr>
              <a:t>검출률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80 % 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수준의 한계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문제점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749552" y="6415181"/>
            <a:ext cx="33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기존 연구 기술개발 사례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9725096">
            <a:extLst>
              <a:ext uri="{FF2B5EF4-FFF2-40B4-BE49-F238E27FC236}">
                <a16:creationId xmlns:a16="http://schemas.microsoft.com/office/drawing/2014/main" id="{72A84C00-6E17-4879-A369-3ECCF13C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4578"/>
          <a:stretch>
            <a:fillRect/>
          </a:stretch>
        </p:blipFill>
        <p:spPr bwMode="auto">
          <a:xfrm>
            <a:off x="379515" y="3633747"/>
            <a:ext cx="8259047" cy="27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101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OOO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XXX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 </a:t>
            </a:r>
            <a:r>
              <a:rPr lang="en-US" altLang="ko-KR" sz="1400" i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i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본인의 연구 내용 관련된 소제목 작성</a:t>
            </a:r>
            <a:r>
              <a:rPr lang="en-US" altLang="ko-KR" sz="1400" i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- 3</a:t>
            </a:r>
            <a:r>
              <a:rPr lang="ko-KR" altLang="en-US" sz="1400" i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이상 작성 추천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OOO </a:t>
            </a:r>
            <a:r>
              <a:rPr lang="en-US" altLang="ko-KR" sz="2000" b="1" dirty="0" err="1" smtClean="0">
                <a:latin typeface="+mn-ea"/>
              </a:rPr>
              <a:t>OOO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자율주행차의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기존인식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센서의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보조용으로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전방에 설치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(SW)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통한 인식 결과를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컨트롤러와 인터페이스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센서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시스템 사양 등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장소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방법 등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그림 예시</a:t>
            </a:r>
            <a:r>
              <a:rPr lang="en-US" altLang="ko-KR" b="1" dirty="0">
                <a:solidFill>
                  <a:srgbClr val="0000FF"/>
                </a:solidFill>
              </a:rPr>
              <a:t>. </a:t>
            </a:r>
            <a:r>
              <a:rPr lang="en-US" altLang="ko-KR" b="1" dirty="0" smtClean="0">
                <a:solidFill>
                  <a:srgbClr val="0000FF"/>
                </a:solidFill>
              </a:rPr>
              <a:t>OOO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 구성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194C8-480B-427C-B66E-1809BDF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6986"/>
            <a:ext cx="6408712" cy="3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</a:t>
            </a:r>
            <a:r>
              <a:rPr lang="ko-KR" altLang="en-US" sz="2000" b="1" dirty="0" smtClean="0">
                <a:latin typeface="+mn-ea"/>
              </a:rPr>
              <a:t>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악천후 조건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역광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그림 예시</a:t>
            </a:r>
            <a:r>
              <a:rPr lang="en-US" altLang="ko-KR" b="1" dirty="0">
                <a:solidFill>
                  <a:srgbClr val="0000FF"/>
                </a:solidFill>
              </a:rPr>
              <a:t>. </a:t>
            </a:r>
            <a:r>
              <a:rPr lang="ko-KR" altLang="en-US" b="1" dirty="0" smtClean="0">
                <a:solidFill>
                  <a:srgbClr val="0000FF"/>
                </a:solidFill>
              </a:rPr>
              <a:t>실험 환경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CB5E9-6178-4A5C-8CF2-6331FAD3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897"/>
            <a:ext cx="759684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그래프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동영상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등의 다양한 방식으로 표현</a:t>
            </a:r>
            <a:r>
              <a:rPr lang="en-US" altLang="ko-KR" sz="14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+mn-ea"/>
              </a:rPr>
              <a:t>권장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48768"/>
              </p:ext>
            </p:extLst>
          </p:nvPr>
        </p:nvGraphicFramePr>
        <p:xfrm>
          <a:off x="934475" y="1514914"/>
          <a:ext cx="6927410" cy="230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340">
                <a:tc>
                  <a:txBody>
                    <a:bodyPr/>
                    <a:lstStyle/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</a:rPr>
                        <a:t>Distance (   )</a:t>
                      </a:r>
                    </a:p>
                    <a:p>
                      <a:pPr algn="l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</a:rPr>
                        <a:t>Angle (    )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10cm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20cm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30cm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40cm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50cm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176.9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altLang="ko-KR" sz="1400" kern="100" baseline="0" dirty="0">
                          <a:effectLst/>
                        </a:rPr>
                        <a:t> </a:t>
                      </a:r>
                      <a:endParaRPr lang="en-US" altLang="ko-KR" sz="1400" kern="100" baseline="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(3.1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b="1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162.1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17.9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159.8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20.2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151.1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smtClean="0">
                          <a:effectLst/>
                        </a:rPr>
                        <a:t>28.9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135.8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44.2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b="1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210°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206.1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3.9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199.8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smtClean="0">
                          <a:effectLst/>
                        </a:rPr>
                        <a:t>10.2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192.3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17.7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176.5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33.5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179.5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30.5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240°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233.1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6.9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229.7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10.3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223.0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17.0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217.9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22.1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169.9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70.1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270°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220.4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49.6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b="1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249.0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21.0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226.0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smtClean="0">
                          <a:effectLst/>
                        </a:rPr>
                        <a:t>44.0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</a:rPr>
                        <a:t>230.3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endParaRPr lang="ko-KR" sz="1400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en-US" sz="1400" kern="100" smtClean="0">
                          <a:effectLst/>
                        </a:rPr>
                        <a:t>39.7</a:t>
                      </a:r>
                      <a:r>
                        <a:rPr lang="en-US" altLang="ko-KR" sz="1400" kern="100" smtClean="0">
                          <a:effectLst/>
                        </a:rPr>
                        <a:t>°</a:t>
                      </a:r>
                      <a:r>
                        <a:rPr lang="en-US" sz="1400" kern="100" smtClea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213.7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smtClean="0">
                          <a:effectLst/>
                        </a:rPr>
                        <a:t>56.3</a:t>
                      </a:r>
                      <a:r>
                        <a:rPr lang="en-US" altLang="ko-KR" sz="1400" kern="100" dirty="0" smtClean="0">
                          <a:effectLst/>
                        </a:rPr>
                        <a:t>°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b="1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1728"/>
          <a:stretch/>
        </p:blipFill>
        <p:spPr bwMode="auto">
          <a:xfrm>
            <a:off x="521796" y="4077072"/>
            <a:ext cx="80930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97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df922d41-91bf-45f8-8b2c-e1591bc01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6473</TotalTime>
  <Words>690</Words>
  <Application>Microsoft Office PowerPoint</Application>
  <PresentationFormat>화면 슬라이드 쇼(4:3)</PresentationFormat>
  <Paragraphs>149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어규호</cp:lastModifiedBy>
  <cp:revision>398</cp:revision>
  <cp:lastPrinted>2019-09-16T00:28:29Z</cp:lastPrinted>
  <dcterms:created xsi:type="dcterms:W3CDTF">2017-03-29T07:13:25Z</dcterms:created>
  <dcterms:modified xsi:type="dcterms:W3CDTF">2021-10-18T08:04:05Z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