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31" r:id="rId6"/>
    <p:sldId id="335" r:id="rId7"/>
    <p:sldId id="328" r:id="rId8"/>
    <p:sldId id="336" r:id="rId9"/>
    <p:sldId id="334" r:id="rId10"/>
    <p:sldId id="337" r:id="rId11"/>
    <p:sldId id="332" r:id="rId12"/>
    <p:sldId id="268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73" d="100"/>
          <a:sy n="73" d="100"/>
        </p:scale>
        <p:origin x="1044" y="78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</a:t>
            </a: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 30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자율주행차용 악천후 대비 </a:t>
            </a:r>
            <a:r>
              <a:rPr lang="en-US" altLang="ko-KR" sz="3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xxx </a:t>
            </a:r>
            <a:r>
              <a:rPr lang="ko-KR" altLang="en-US" sz="3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센서</a:t>
            </a:r>
            <a:r>
              <a:rPr lang="en-US" altLang="ko-KR" sz="3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</a:t>
            </a:r>
            <a:endParaRPr lang="ko-KR" altLang="en-US" sz="3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2021XXXXXXX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홍 길 동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012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미래의 자동차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자율주행차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 2025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년 상용화의 원년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자율주행차의 핵심인 센서 및 인공지능 기술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센서 종류 및 특징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</a:t>
            </a:r>
            <a:r>
              <a:rPr lang="ko-KR" altLang="en-US" sz="2000" b="1">
                <a:latin typeface="+mn-ea"/>
              </a:rPr>
              <a:t>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악천후 시 인식률 저하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자율주행 안정성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사망사고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및 자율주행 상용화의 걸림돌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….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2749552" y="62280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연구 </a:t>
            </a:r>
            <a:r>
              <a:rPr lang="ko-KR" altLang="en-US" b="1">
                <a:solidFill>
                  <a:srgbClr val="FF0000"/>
                </a:solidFill>
              </a:rPr>
              <a:t>관련 예시 그림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15901480">
            <a:extLst>
              <a:ext uri="{FF2B5EF4-FFF2-40B4-BE49-F238E27FC236}">
                <a16:creationId xmlns:a16="http://schemas.microsoft.com/office/drawing/2014/main" id="{63463D28-DB9C-443E-B583-617C6F7D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389" y="3663487"/>
            <a:ext cx="4823941" cy="255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2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자율주행차를 위한 악천후 대비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xxx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센서 개발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(HW) xx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 센서를 사용하여 역광 및 우천 시에도 선명한 이미지 획득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(SW)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딥러닝 영상처리를 이용하여 차량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보행자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차선 등의 우수한 객체 인식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평가지표</a:t>
            </a: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악천 후 시 자율주행차 주행을 통해 평가지표 측정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….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CBA52F6-DF92-4A80-9D63-7DEEBC8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18340"/>
              </p:ext>
            </p:extLst>
          </p:nvPr>
        </p:nvGraphicFramePr>
        <p:xfrm>
          <a:off x="493398" y="3501008"/>
          <a:ext cx="7745910" cy="141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98">
                  <a:extLst>
                    <a:ext uri="{9D8B030D-6E8A-4147-A177-3AD203B41FA5}">
                      <a16:colId xmlns:a16="http://schemas.microsoft.com/office/drawing/2014/main" val="176340896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6081841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6326518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155466456"/>
                    </a:ext>
                  </a:extLst>
                </a:gridCol>
                <a:gridCol w="1586814">
                  <a:extLst>
                    <a:ext uri="{9D8B030D-6E8A-4147-A177-3AD203B41FA5}">
                      <a16:colId xmlns:a16="http://schemas.microsoft.com/office/drawing/2014/main" val="1990180148"/>
                    </a:ext>
                  </a:extLst>
                </a:gridCol>
                <a:gridCol w="1936478">
                  <a:extLst>
                    <a:ext uri="{9D8B030D-6E8A-4147-A177-3AD203B41FA5}">
                      <a16:colId xmlns:a16="http://schemas.microsoft.com/office/drawing/2014/main" val="2668983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rgbClr val="0000FF"/>
                          </a:solidFill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rgbClr val="0000FF"/>
                          </a:solidFill>
                        </a:rPr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rgbClr val="0000FF"/>
                          </a:solidFill>
                        </a:rPr>
                        <a:t>비중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rgbClr val="0000FF"/>
                          </a:solidFill>
                        </a:rPr>
                        <a:t>현재수준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rgbClr val="0000FF"/>
                          </a:solidFill>
                        </a:rPr>
                        <a:t>개발목표치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rgbClr val="0000FF"/>
                          </a:solidFill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1">
                          <a:solidFill>
                            <a:srgbClr val="0000FF"/>
                          </a:solidFill>
                        </a:rPr>
                        <a:t>인식 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>
                          <a:solidFill>
                            <a:srgbClr val="0000FF"/>
                          </a:solidFill>
                        </a:rPr>
                        <a:t>%</a:t>
                      </a:r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402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1">
                          <a:solidFill>
                            <a:srgbClr val="0000FF"/>
                          </a:solidFill>
                        </a:rPr>
                        <a:t>처리속도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>
                          <a:solidFill>
                            <a:srgbClr val="0000FF"/>
                          </a:solidFill>
                        </a:rPr>
                        <a:t>ms</a:t>
                      </a:r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186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1">
                          <a:solidFill>
                            <a:srgbClr val="0000FF"/>
                          </a:solidFill>
                        </a:rPr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7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83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카메라 개선 연구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카메라의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HDR, IR, Stero, Fish-eye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카메라를 이용한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□□□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알고리즘 적용을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통한 인식 성능 개선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특징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장단점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….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E35F24-5FB7-482C-A383-5D7660BBD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933" y="2309451"/>
            <a:ext cx="6809451" cy="444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센서 융합 기법</a:t>
            </a:r>
            <a:br>
              <a:rPr lang="en-US" altLang="ko-KR" sz="2000" b="1"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카메라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라이더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레이더를 융합하여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 err="1">
                <a:solidFill>
                  <a:srgbClr val="0000FF"/>
                </a:solidFill>
                <a:latin typeface="+mn-ea"/>
              </a:rPr>
              <a:t>검출률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80 % 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수준의 한계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문제점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검사 속도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XX msec/frame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이하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2749552" y="6415181"/>
            <a:ext cx="334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00FF"/>
                </a:solidFill>
              </a:rPr>
              <a:t>기존 연구 기술개발 사례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19725096">
            <a:extLst>
              <a:ext uri="{FF2B5EF4-FFF2-40B4-BE49-F238E27FC236}">
                <a16:creationId xmlns:a16="http://schemas.microsoft.com/office/drawing/2014/main" id="{72A84C00-6E17-4879-A369-3ECCF13C4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8" b="14578"/>
          <a:stretch>
            <a:fillRect/>
          </a:stretch>
        </p:blipFill>
        <p:spPr bwMode="auto">
          <a:xfrm>
            <a:off x="379515" y="3633747"/>
            <a:ext cx="8259047" cy="274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파일럿 시스템 구성</a:t>
            </a: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(HW)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자율주행차의 기존인식 센서의 보조용으로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전방에 설치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(SW) □□□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알고리즘 적용을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통한 인식 결과를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자율주행차 컨트롤러와 인터페이스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센서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시스템 사양 등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장소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방법 등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….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2483768" y="6426581"/>
            <a:ext cx="418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00FF"/>
                </a:solidFill>
              </a:rPr>
              <a:t>그림 예시</a:t>
            </a:r>
            <a:r>
              <a:rPr lang="en-US" altLang="ko-KR" b="1">
                <a:solidFill>
                  <a:srgbClr val="0000FF"/>
                </a:solidFill>
              </a:rPr>
              <a:t>. </a:t>
            </a:r>
            <a:r>
              <a:rPr lang="ko-KR" altLang="en-US" b="1">
                <a:solidFill>
                  <a:srgbClr val="0000FF"/>
                </a:solidFill>
              </a:rPr>
              <a:t>파일럿 시스템 구성도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B194C8-480B-427C-B66E-1809BDF1E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496986"/>
            <a:ext cx="6408712" cy="38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실험 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악천후 조건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역광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우천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검사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속도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XX msec/frame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이하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2483768" y="6426581"/>
            <a:ext cx="418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00FF"/>
                </a:solidFill>
              </a:rPr>
              <a:t>그림 예시</a:t>
            </a:r>
            <a:r>
              <a:rPr lang="en-US" altLang="ko-KR" b="1">
                <a:solidFill>
                  <a:srgbClr val="0000FF"/>
                </a:solidFill>
              </a:rPr>
              <a:t>. </a:t>
            </a:r>
            <a:r>
              <a:rPr lang="ko-KR" altLang="en-US" b="1">
                <a:solidFill>
                  <a:srgbClr val="0000FF"/>
                </a:solidFill>
              </a:rPr>
              <a:t>파일럿 시스템 구성도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BCB5E9-6178-4A5C-8CF2-6331FAD32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83897"/>
            <a:ext cx="7596842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1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707875"/>
              </p:ext>
            </p:extLst>
          </p:nvPr>
        </p:nvGraphicFramePr>
        <p:xfrm>
          <a:off x="200302" y="1679029"/>
          <a:ext cx="8786947" cy="4107511"/>
        </p:xfrm>
        <a:graphic>
          <a:graphicData uri="http://schemas.openxmlformats.org/drawingml/2006/table">
            <a:tbl>
              <a:tblPr/>
              <a:tblGrid>
                <a:gridCol w="1963813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5379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실험 데이터 수집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모델 개발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및 보완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 보고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6400</TotalTime>
  <Words>389</Words>
  <Application>Microsoft Office PowerPoint</Application>
  <PresentationFormat>화면 슬라이드 쇼(4:3)</PresentationFormat>
  <Paragraphs>97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김현용</cp:lastModifiedBy>
  <cp:revision>360</cp:revision>
  <cp:lastPrinted>2019-09-16T00:28:29Z</cp:lastPrinted>
  <dcterms:created xsi:type="dcterms:W3CDTF">2017-03-29T07:13:25Z</dcterms:created>
  <dcterms:modified xsi:type="dcterms:W3CDTF">2021-09-08T05:15:28Z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