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31" r:id="rId6"/>
    <p:sldId id="335" r:id="rId7"/>
    <p:sldId id="333" r:id="rId8"/>
    <p:sldId id="334" r:id="rId9"/>
    <p:sldId id="328" r:id="rId10"/>
    <p:sldId id="332" r:id="rId11"/>
    <p:sldId id="268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6BB31-223A-4E64-B0EC-DD8176011CA1}" v="246" dt="2021-09-01T11:07:14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8539" autoAdjust="0"/>
  </p:normalViewPr>
  <p:slideViewPr>
    <p:cSldViewPr>
      <p:cViewPr varScale="1">
        <p:scale>
          <a:sx n="98" d="100"/>
          <a:sy n="98" d="100"/>
        </p:scale>
        <p:origin x="576" y="78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7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05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8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2021.  9.  9.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채혈 튜브 자동 분류를 위한 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 프로그램 설계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20210909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웅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61259" y="114390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i="1" dirty="0" smtClean="0">
                <a:latin typeface="+mn-ea"/>
              </a:rPr>
              <a:t>장비 처리 프로세스 단순화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i="1" dirty="0" smtClean="0">
                <a:latin typeface="+mn-ea"/>
              </a:rPr>
              <a:t>- </a:t>
            </a:r>
            <a:r>
              <a:rPr lang="ko-KR" altLang="en-US" sz="1600" i="1" dirty="0" smtClean="0">
                <a:latin typeface="+mn-ea"/>
              </a:rPr>
              <a:t>비용 절감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i="1" dirty="0" smtClean="0">
                <a:latin typeface="+mn-ea"/>
              </a:rPr>
              <a:t>- </a:t>
            </a:r>
            <a:r>
              <a:rPr lang="ko-KR" altLang="en-US" sz="1600" i="1" dirty="0" smtClean="0">
                <a:latin typeface="+mn-ea"/>
              </a:rPr>
              <a:t>사내 기술력 향상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1026" name="Picture 2" descr="G마켓 - 그라이너 진공채혈(Vacuum Tube) EDTA 3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3" y="2852936"/>
            <a:ext cx="3048273" cy="30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293" y="3138889"/>
            <a:ext cx="4898220" cy="216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21953"/>
            <a:ext cx="5164486" cy="25106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311" y="980728"/>
            <a:ext cx="3252880" cy="57871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12" y="4005064"/>
            <a:ext cx="5098205" cy="25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기존 </a:t>
            </a:r>
            <a:r>
              <a:rPr lang="ko-KR" altLang="en-US" sz="2000" b="1" dirty="0">
                <a:latin typeface="+mn-ea"/>
              </a:rPr>
              <a:t>기술의 </a:t>
            </a:r>
            <a:r>
              <a:rPr lang="ko-KR" altLang="en-US" sz="2000" b="1" dirty="0" smtClean="0">
                <a:latin typeface="+mn-ea"/>
              </a:rPr>
              <a:t>문제점과 개발을 통한 이점</a:t>
            </a:r>
            <a:r>
              <a:rPr lang="en-US" altLang="ko-KR" sz="1600" i="1" dirty="0" smtClean="0">
                <a:latin typeface="+mn-ea"/>
              </a:rPr>
              <a:t>  </a:t>
            </a:r>
          </a:p>
          <a:p>
            <a:pPr>
              <a:lnSpc>
                <a:spcPts val="2300"/>
              </a:lnSpc>
            </a:pP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- </a:t>
            </a:r>
            <a:r>
              <a:rPr lang="ko-KR" altLang="en-US" sz="1600" i="1" dirty="0" smtClean="0">
                <a:latin typeface="+mn-ea"/>
              </a:rPr>
              <a:t>복잡한 프로세스의 단순화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27CB392-369F-4D50-A85D-6FC837022B31}"/>
              </a:ext>
            </a:extLst>
          </p:cNvPr>
          <p:cNvCxnSpPr>
            <a:cxnSpLocks/>
          </p:cNvCxnSpPr>
          <p:nvPr/>
        </p:nvCxnSpPr>
        <p:spPr>
          <a:xfrm>
            <a:off x="1198763" y="3359572"/>
            <a:ext cx="268266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25429" y="2983337"/>
            <a:ext cx="829311" cy="752487"/>
            <a:chOff x="1520026" y="2040235"/>
            <a:chExt cx="1238820" cy="1094359"/>
          </a:xfrm>
        </p:grpSpPr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20026" y="2236163"/>
              <a:ext cx="1238820" cy="73855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Main B/D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바코드 인식</a:t>
              </a:r>
              <a:endPara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568503" y="2995727"/>
            <a:ext cx="829311" cy="752487"/>
            <a:chOff x="1520026" y="2040235"/>
            <a:chExt cx="1238820" cy="1094359"/>
          </a:xfrm>
        </p:grpSpPr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20026" y="2236163"/>
              <a:ext cx="1238820" cy="73855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Operating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Program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882498" y="2983330"/>
            <a:ext cx="829311" cy="752487"/>
            <a:chOff x="1520026" y="2040235"/>
            <a:chExt cx="1238820" cy="1094359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20026" y="2241134"/>
              <a:ext cx="1238820" cy="73855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Hospital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M/W PC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33687" y="2983330"/>
            <a:ext cx="829311" cy="752487"/>
            <a:chOff x="1520026" y="2040235"/>
            <a:chExt cx="1238820" cy="1094359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20026" y="2241134"/>
              <a:ext cx="1238820" cy="73855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Hospital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DB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594986" y="2983329"/>
            <a:ext cx="829311" cy="752487"/>
            <a:chOff x="1520026" y="2040235"/>
            <a:chExt cx="1238820" cy="1094359"/>
          </a:xfrm>
        </p:grpSpPr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20026" y="2241134"/>
              <a:ext cx="1238820" cy="73855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Hospital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M/W PC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952611" y="2995727"/>
            <a:ext cx="829311" cy="752487"/>
            <a:chOff x="1520026" y="2040235"/>
            <a:chExt cx="1238820" cy="1094359"/>
          </a:xfrm>
        </p:grpSpPr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20026" y="2236163"/>
              <a:ext cx="1238820" cy="73855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Operating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Program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8191380" y="2983333"/>
            <a:ext cx="829311" cy="752487"/>
            <a:chOff x="1513595" y="2040235"/>
            <a:chExt cx="1238820" cy="1094359"/>
          </a:xfrm>
        </p:grpSpPr>
        <p:sp>
          <p:nvSpPr>
            <p:cNvPr id="64" name="타원 63">
              <a:extLst>
                <a:ext uri="{FF2B5EF4-FFF2-40B4-BE49-F238E27FC236}">
                  <a16:creationId xmlns=""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13595" y="2374814"/>
              <a:ext cx="1238820" cy="4364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Main B/D</a:t>
              </a: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127CB392-369F-4D50-A85D-6FC837022B31}"/>
              </a:ext>
            </a:extLst>
          </p:cNvPr>
          <p:cNvCxnSpPr>
            <a:cxnSpLocks/>
          </p:cNvCxnSpPr>
          <p:nvPr/>
        </p:nvCxnSpPr>
        <p:spPr>
          <a:xfrm>
            <a:off x="2488467" y="3371970"/>
            <a:ext cx="268266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127CB392-369F-4D50-A85D-6FC837022B31}"/>
              </a:ext>
            </a:extLst>
          </p:cNvPr>
          <p:cNvCxnSpPr>
            <a:cxnSpLocks/>
          </p:cNvCxnSpPr>
          <p:nvPr/>
        </p:nvCxnSpPr>
        <p:spPr>
          <a:xfrm>
            <a:off x="3834928" y="3385144"/>
            <a:ext cx="320031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127CB392-369F-4D50-A85D-6FC837022B31}"/>
              </a:ext>
            </a:extLst>
          </p:cNvPr>
          <p:cNvCxnSpPr>
            <a:cxnSpLocks/>
          </p:cNvCxnSpPr>
          <p:nvPr/>
        </p:nvCxnSpPr>
        <p:spPr>
          <a:xfrm>
            <a:off x="5166184" y="3371970"/>
            <a:ext cx="320031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127CB392-369F-4D50-A85D-6FC837022B31}"/>
              </a:ext>
            </a:extLst>
          </p:cNvPr>
          <p:cNvCxnSpPr>
            <a:cxnSpLocks/>
          </p:cNvCxnSpPr>
          <p:nvPr/>
        </p:nvCxnSpPr>
        <p:spPr>
          <a:xfrm>
            <a:off x="6499224" y="3359572"/>
            <a:ext cx="320031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="" xmlns:a16="http://schemas.microsoft.com/office/drawing/2014/main" id="{127CB392-369F-4D50-A85D-6FC837022B31}"/>
              </a:ext>
            </a:extLst>
          </p:cNvPr>
          <p:cNvCxnSpPr>
            <a:cxnSpLocks/>
          </p:cNvCxnSpPr>
          <p:nvPr/>
        </p:nvCxnSpPr>
        <p:spPr>
          <a:xfrm>
            <a:off x="7871349" y="3371970"/>
            <a:ext cx="212051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2417675" y="2708920"/>
            <a:ext cx="4455673" cy="136815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아래쪽 화살표 75"/>
          <p:cNvSpPr/>
          <p:nvPr/>
        </p:nvSpPr>
        <p:spPr>
          <a:xfrm>
            <a:off x="4233687" y="4227791"/>
            <a:ext cx="411824" cy="5040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3203848" y="5085184"/>
            <a:ext cx="829311" cy="752487"/>
            <a:chOff x="1520026" y="2040235"/>
            <a:chExt cx="1238820" cy="1094359"/>
          </a:xfrm>
        </p:grpSpPr>
        <p:sp>
          <p:nvSpPr>
            <p:cNvPr id="81" name="타원 80">
              <a:extLst>
                <a:ext uri="{FF2B5EF4-FFF2-40B4-BE49-F238E27FC236}">
                  <a16:creationId xmlns=""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solidFill>
                  <a:prstClr val="white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20026" y="2236163"/>
              <a:ext cx="1238820" cy="73855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Operating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Program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876655" y="5097575"/>
            <a:ext cx="829311" cy="752487"/>
            <a:chOff x="1513595" y="2040235"/>
            <a:chExt cx="1238820" cy="1094359"/>
          </a:xfrm>
        </p:grpSpPr>
        <p:sp>
          <p:nvSpPr>
            <p:cNvPr id="84" name="타원 83">
              <a:extLst>
                <a:ext uri="{FF2B5EF4-FFF2-40B4-BE49-F238E27FC236}">
                  <a16:creationId xmlns=""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solidFill>
                  <a:prstClr val="white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13595" y="2374814"/>
              <a:ext cx="1238820" cy="4364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Main B/D</a:t>
              </a:r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127CB392-369F-4D50-A85D-6FC837022B31}"/>
              </a:ext>
            </a:extLst>
          </p:cNvPr>
          <p:cNvCxnSpPr>
            <a:cxnSpLocks/>
          </p:cNvCxnSpPr>
          <p:nvPr/>
        </p:nvCxnSpPr>
        <p:spPr>
          <a:xfrm>
            <a:off x="4125667" y="5473818"/>
            <a:ext cx="648224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문제점과 개발을 통한 이점</a:t>
            </a:r>
            <a:r>
              <a:rPr lang="en-US" altLang="ko-KR" sz="1600" i="1" dirty="0">
                <a:latin typeface="+mn-ea"/>
              </a:rPr>
              <a:t>  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 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- </a:t>
            </a:r>
            <a:r>
              <a:rPr lang="ko-KR" altLang="en-US" sz="1600" i="1" dirty="0" smtClean="0">
                <a:latin typeface="+mn-ea"/>
              </a:rPr>
              <a:t>비용 절감 및 사후 관리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2050" name="Picture 2" descr="코그넥스 고정형 바코드 리더기 스캐너 / COGNEX DATAMAN 260X / DMR-260X-MAX / DM260X ] : 네이버 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25" y="2616916"/>
            <a:ext cx="2189647" cy="132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1441" y="221678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200~300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만원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0" name="아래쪽 화살표 49"/>
          <p:cNvSpPr/>
          <p:nvPr/>
        </p:nvSpPr>
        <p:spPr>
          <a:xfrm>
            <a:off x="1537636" y="4104895"/>
            <a:ext cx="411824" cy="4781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인텔 RealSense Depth Camera 리얼센스 카메라 D4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8" y="5373216"/>
            <a:ext cx="2189624" cy="127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92096" y="488679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만원 이하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440387" y="2432250"/>
            <a:ext cx="3876029" cy="369332"/>
            <a:chOff x="4440387" y="2432250"/>
            <a:chExt cx="3876029" cy="369332"/>
          </a:xfrm>
        </p:grpSpPr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7460CCFE-A843-415F-B1B1-77174C7CAD3D}"/>
                </a:ext>
              </a:extLst>
            </p:cNvPr>
            <p:cNvSpPr/>
            <p:nvPr/>
          </p:nvSpPr>
          <p:spPr>
            <a:xfrm>
              <a:off x="4440387" y="2516570"/>
              <a:ext cx="216024" cy="200692"/>
            </a:xfrm>
            <a:prstGeom prst="ellipse">
              <a:avLst/>
            </a:prstGeom>
            <a:noFill/>
            <a:ln w="120650" cmpd="thinThick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60032" y="2432250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50%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이상 비용 절감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440387" y="3045989"/>
            <a:ext cx="4164061" cy="646331"/>
            <a:chOff x="4440387" y="2432250"/>
            <a:chExt cx="4164061" cy="646331"/>
          </a:xfrm>
        </p:grpSpPr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7460CCFE-A843-415F-B1B1-77174C7CAD3D}"/>
                </a:ext>
              </a:extLst>
            </p:cNvPr>
            <p:cNvSpPr/>
            <p:nvPr/>
          </p:nvSpPr>
          <p:spPr>
            <a:xfrm>
              <a:off x="4440387" y="2516570"/>
              <a:ext cx="216024" cy="200692"/>
            </a:xfrm>
            <a:prstGeom prst="ellipse">
              <a:avLst/>
            </a:prstGeom>
            <a:noFill/>
            <a:ln w="120650" cmpd="thinThick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860032" y="2432250"/>
              <a:ext cx="3744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자체 개발을 통한 유지 및 업그레이드 용이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444768" y="3936728"/>
            <a:ext cx="4164061" cy="646331"/>
            <a:chOff x="4440387" y="2432250"/>
            <a:chExt cx="4164061" cy="646331"/>
          </a:xfrm>
        </p:grpSpPr>
        <p:sp>
          <p:nvSpPr>
            <p:cNvPr id="74" name="타원 73">
              <a:extLst>
                <a:ext uri="{FF2B5EF4-FFF2-40B4-BE49-F238E27FC236}">
                  <a16:creationId xmlns="" xmlns:a16="http://schemas.microsoft.com/office/drawing/2014/main" id="{7460CCFE-A843-415F-B1B1-77174C7CAD3D}"/>
                </a:ext>
              </a:extLst>
            </p:cNvPr>
            <p:cNvSpPr/>
            <p:nvPr/>
          </p:nvSpPr>
          <p:spPr>
            <a:xfrm>
              <a:off x="4440387" y="2516570"/>
              <a:ext cx="216024" cy="200692"/>
            </a:xfrm>
            <a:prstGeom prst="ellipse">
              <a:avLst/>
            </a:prstGeom>
            <a:noFill/>
            <a:ln w="120650" cmpd="thinThick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0032" y="2432250"/>
              <a:ext cx="3744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수집 데이터 분석을 통해 향후 신제품 개발에 대한 정보 취득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4440387" y="4892355"/>
            <a:ext cx="4164061" cy="646331"/>
            <a:chOff x="4440387" y="2432250"/>
            <a:chExt cx="4164061" cy="646331"/>
          </a:xfrm>
        </p:grpSpPr>
        <p:sp>
          <p:nvSpPr>
            <p:cNvPr id="90" name="타원 89">
              <a:extLst>
                <a:ext uri="{FF2B5EF4-FFF2-40B4-BE49-F238E27FC236}">
                  <a16:creationId xmlns="" xmlns:a16="http://schemas.microsoft.com/office/drawing/2014/main" id="{7460CCFE-A843-415F-B1B1-77174C7CAD3D}"/>
                </a:ext>
              </a:extLst>
            </p:cNvPr>
            <p:cNvSpPr/>
            <p:nvPr/>
          </p:nvSpPr>
          <p:spPr>
            <a:xfrm>
              <a:off x="4440387" y="2516570"/>
              <a:ext cx="216024" cy="200692"/>
            </a:xfrm>
            <a:prstGeom prst="ellipse">
              <a:avLst/>
            </a:prstGeom>
            <a:noFill/>
            <a:ln w="120650" cmpd="thinThick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60032" y="2432250"/>
              <a:ext cx="3744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저장 이미지 활용을 통해 문제점 보완 및 클레임 대응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3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1412776"/>
            <a:ext cx="8706254" cy="333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</a:t>
            </a:r>
            <a:r>
              <a:rPr lang="ko-KR" altLang="en-US" sz="2000" b="1" dirty="0" smtClean="0">
                <a:latin typeface="+mn-ea"/>
              </a:rPr>
              <a:t>목표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 - </a:t>
            </a:r>
            <a:r>
              <a:rPr lang="ko-KR" altLang="en-US" sz="1600" i="1" dirty="0">
                <a:latin typeface="+mn-ea"/>
              </a:rPr>
              <a:t>채혈 튜브 자동 분류를 위한 </a:t>
            </a:r>
            <a:r>
              <a:rPr lang="ko-KR" altLang="en-US" sz="1600" i="1" dirty="0" err="1">
                <a:latin typeface="+mn-ea"/>
              </a:rPr>
              <a:t>딥러닝</a:t>
            </a:r>
            <a:r>
              <a:rPr lang="ko-KR" altLang="en-US" sz="1600" i="1" dirty="0">
                <a:latin typeface="+mn-ea"/>
              </a:rPr>
              <a:t> 기반 프로그램 설계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 - </a:t>
            </a:r>
            <a:r>
              <a:rPr lang="en-US" altLang="ko-KR" sz="1600" i="1" dirty="0" err="1" smtClean="0">
                <a:latin typeface="+mn-ea"/>
              </a:rPr>
              <a:t>pytorch</a:t>
            </a:r>
            <a:r>
              <a:rPr lang="ko-KR" altLang="en-US" sz="1600" i="1" dirty="0" smtClean="0">
                <a:latin typeface="+mn-ea"/>
              </a:rPr>
              <a:t>를 이용한 </a:t>
            </a:r>
            <a:r>
              <a:rPr lang="ko-KR" altLang="en-US" sz="1600" i="1" dirty="0" err="1" smtClean="0">
                <a:latin typeface="+mn-ea"/>
              </a:rPr>
              <a:t>딥러닝</a:t>
            </a:r>
            <a:r>
              <a:rPr lang="ko-KR" altLang="en-US" sz="1600" i="1" dirty="0" smtClean="0">
                <a:latin typeface="+mn-ea"/>
              </a:rPr>
              <a:t> 분류 모델 설계 및 </a:t>
            </a:r>
            <a:r>
              <a:rPr lang="en-US" altLang="ko-KR" sz="1600" i="1" dirty="0" smtClean="0">
                <a:latin typeface="+mn-ea"/>
              </a:rPr>
              <a:t>C# </a:t>
            </a:r>
            <a:r>
              <a:rPr lang="ko-KR" altLang="en-US" sz="1600" i="1" dirty="0" smtClean="0">
                <a:latin typeface="+mn-ea"/>
              </a:rPr>
              <a:t>소프트웨어 적용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</a:t>
            </a:r>
            <a:r>
              <a:rPr lang="ko-KR" altLang="en-US" sz="2000" b="1" dirty="0" smtClean="0">
                <a:latin typeface="+mn-ea"/>
              </a:rPr>
              <a:t>목표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i="1" dirty="0" smtClean="0">
                <a:latin typeface="+mn-ea"/>
              </a:rPr>
              <a:t>판독 성능 </a:t>
            </a:r>
            <a:r>
              <a:rPr lang="en-US" altLang="ko-KR" sz="1600" i="1" dirty="0" smtClean="0">
                <a:latin typeface="+mn-ea"/>
              </a:rPr>
              <a:t>95% </a:t>
            </a:r>
            <a:r>
              <a:rPr lang="ko-KR" altLang="en-US" sz="1600" i="1" dirty="0" smtClean="0">
                <a:latin typeface="+mn-ea"/>
              </a:rPr>
              <a:t>이상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 - </a:t>
            </a:r>
            <a:r>
              <a:rPr lang="ko-KR" altLang="en-US" sz="1600" i="1" dirty="0" smtClean="0">
                <a:latin typeface="+mn-ea"/>
              </a:rPr>
              <a:t>분석 후 응답 시간 </a:t>
            </a:r>
            <a:r>
              <a:rPr lang="en-US" altLang="ko-KR" sz="1600" i="1" dirty="0" smtClean="0">
                <a:latin typeface="+mn-ea"/>
              </a:rPr>
              <a:t>2s </a:t>
            </a:r>
            <a:r>
              <a:rPr lang="ko-KR" altLang="en-US" sz="1600" i="1" dirty="0" smtClean="0">
                <a:latin typeface="+mn-ea"/>
              </a:rPr>
              <a:t>이내</a:t>
            </a:r>
            <a:endParaRPr lang="en-US" altLang="ko-KR" sz="16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40605"/>
              </p:ext>
            </p:extLst>
          </p:nvPr>
        </p:nvGraphicFramePr>
        <p:xfrm>
          <a:off x="200302" y="1679029"/>
          <a:ext cx="8743395" cy="4107511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자료 </a:t>
                      </a: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데이터 수집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및 분류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딥러닝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모델 설계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모델 적용 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적용 및 테스트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문제점 보완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df922d41-91bf-45f8-8b2c-e1591bc010d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6488</TotalTime>
  <Words>244</Words>
  <Application>Microsoft Office PowerPoint</Application>
  <PresentationFormat>화면 슬라이드 쇼(4:3)</PresentationFormat>
  <Paragraphs>94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368</cp:revision>
  <cp:lastPrinted>2019-09-16T00:28:29Z</cp:lastPrinted>
  <dcterms:created xsi:type="dcterms:W3CDTF">2017-03-29T07:13:25Z</dcterms:created>
  <dcterms:modified xsi:type="dcterms:W3CDTF">2021-09-09T10:08:35Z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