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9FE8E-87FE-4A57-BDDA-1DD361ED4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653200-3A0A-4F06-B61B-4A66B5D4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DEA1F-B349-4603-A875-29A0FCEC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E84E5-966E-4DEF-9E04-EF05E3DF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FD97D-3B18-4C3A-9432-F8195CA8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1F5146-F690-413D-9290-96B9519EE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756396" y="6373461"/>
            <a:ext cx="2282388" cy="42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AE8FC-1E6D-4491-9BB9-DA6AA5E1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36AF86-3191-4542-8A72-08EB11F9D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F09A7-05F8-4862-AAC0-6CF01F39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A72A0-3E10-4BAC-B1EE-C2E6C4AF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69352-5CF5-4BA4-AC61-3E5B193D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1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00B7B6-F8C9-4DC9-8E8A-09492402C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708F5-1AD6-4E8A-A763-8654C2D7E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E18D5-60E3-49ED-B9F1-42FCD4B1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FEF83-AF2A-486B-840A-AFB123E1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715E1-C6AF-4E5A-BEC1-997317F9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0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A71B0-F809-49A0-8014-1AB4BA07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3790C-62C3-4C39-91E4-917A41DF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C4744-D65B-4B74-B76C-18E2CCCC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02063-0F3B-4F97-BA07-06565E61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79738-6DD9-4198-B22C-B873638C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2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49F9E-4709-4D45-A577-1DABE86E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F5E372-8DE0-4C6A-A20A-37E090290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9BEEB-D600-40B1-80C9-07E752E8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FC730-CBA6-4413-9A17-1C796C43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CC236-F4E3-4491-973A-CA0C0B54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554BF-912D-4B0E-8663-08DDC215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4EAB5-C040-4131-8869-EC8752964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9B185B-30C2-40D2-9F4C-E5C4473E5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9202EE-ABE1-4134-9781-D44F7317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7673BB-FD25-4F4C-B73D-3093EEB4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9A73B0-40C0-4B91-8340-B34832CC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12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E21DB-36F4-422B-BA8E-C1228DD6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BF492-93EE-4F4B-8785-F23650F4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8585E-B1D4-4A2D-AF0E-6815338CD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CB9FB-66BE-4527-A879-48F1369B3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963056-3383-4C8F-8A2E-1FEE6FCF3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9CFC4F-F6CF-4328-A82E-1F5BB42E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F8B11B-48B2-4F51-B6C4-B8DEA8E2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9F934C-7257-492E-9FC2-7DEBE170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8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5A41B-F4A5-4660-B6BA-D25D2322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932B4-A4A1-4D5D-BD78-46D48024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3157C9-13FB-4A84-939A-C5561ADF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4D5ACC-B69E-4DE5-A353-ABAFCFF9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7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1CE086-9853-4628-B0F6-9C799753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F17827-2983-475D-B024-73B45FF5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5F1A34-B1DA-4F19-9534-32143888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0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EF879-1537-43E7-B52C-42804C84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F3A06-1132-44BF-A40C-9A6C2E15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FDA016-86E7-4045-A9DF-A7386DBD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BE93C-E893-4ECE-8EBE-78B16A49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CB1BB-F473-45D5-9F07-D6A74021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7662B1-4A24-4A83-B4A9-C9620121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2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B5A88-C68B-4773-A17F-4856185E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DDE870-E481-4EBD-BD81-E53755308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A43B07-2D65-4923-896E-7279B3B21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56B6C-626D-440D-9F0B-B08887B9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24C8C-4B93-4D15-9B7F-875BFA6B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6E1AD-C6ED-4973-BDE1-72DB0A8F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2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6C91D3-3622-4D8A-B49F-C523C6E9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B5C8E-8998-4B8B-8639-142641AB8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F6320-F4AA-4869-9DF6-E6DC983A5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D844-12A9-4785-AB49-397B13CA6AFE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77A3D-610A-409C-8C99-9089819CE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9502D-C7B5-474C-BF9A-F3FCA635C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3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과제 가이드라인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7593" y="863124"/>
            <a:ext cx="117537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본인 프로젝트와 관련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중요하다고 생각하는 논문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편 선정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국외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국내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학위 논문 등 종류는 상관 없음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비교적 인용 횟수가 높은 논문 선정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지난 주에 배운 논문 검색 방법 활용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해당 </a:t>
            </a:r>
            <a:r>
              <a:rPr lang="ko-KR" altLang="en-US" sz="1600" dirty="0" smtClean="0"/>
              <a:t>논문을 </a:t>
            </a:r>
            <a:r>
              <a:rPr lang="ko-KR" altLang="en-US" sz="1600" dirty="0" err="1" smtClean="0"/>
              <a:t>정독함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논문 내용에 대해 수업 시간에 배운 구성 요소별 내용이 적절하게 배치 되어있는지를 확인함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제시한 표 양식 작성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4. </a:t>
            </a:r>
            <a:r>
              <a:rPr lang="ko-KR" altLang="en-US" sz="1600" dirty="0" smtClean="0"/>
              <a:t>해당 논문의 구성 및 구조에 대한 적절성 평가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5. </a:t>
            </a:r>
            <a:r>
              <a:rPr lang="ko-KR" altLang="en-US" sz="1600" dirty="0" smtClean="0"/>
              <a:t>작성된 </a:t>
            </a:r>
            <a:r>
              <a:rPr lang="en-US" altLang="ko-KR" sz="1600" dirty="0" err="1" smtClean="0"/>
              <a:t>ppt</a:t>
            </a:r>
            <a:r>
              <a:rPr lang="ko-KR" altLang="en-US" sz="1600" dirty="0" smtClean="0"/>
              <a:t>를 </a:t>
            </a:r>
            <a:r>
              <a:rPr lang="en-US" altLang="ko-KR" sz="1600" smtClean="0"/>
              <a:t>e-class</a:t>
            </a:r>
            <a:r>
              <a:rPr lang="ko-KR" altLang="en-US" sz="1600" dirty="0" smtClean="0"/>
              <a:t>에 업로드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3037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제목</a:t>
            </a:r>
            <a:r>
              <a:rPr lang="en-US" altLang="ko-KR" sz="1600" b="1" dirty="0" smtClean="0"/>
              <a:t>: OOO </a:t>
            </a:r>
            <a:r>
              <a:rPr lang="en-US" altLang="ko-KR" sz="1600" b="1" dirty="0" err="1" smtClean="0"/>
              <a:t>OOO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초록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00074"/>
              </p:ext>
            </p:extLst>
          </p:nvPr>
        </p:nvGraphicFramePr>
        <p:xfrm>
          <a:off x="158881" y="1986107"/>
          <a:ext cx="11580699" cy="4363419"/>
        </p:xfrm>
        <a:graphic>
          <a:graphicData uri="http://schemas.openxmlformats.org/drawingml/2006/table">
            <a:tbl>
              <a:tblPr/>
              <a:tblGrid>
                <a:gridCol w="2191212">
                  <a:extLst>
                    <a:ext uri="{9D8B030D-6E8A-4147-A177-3AD203B41FA5}">
                      <a16:colId xmlns:a16="http://schemas.microsoft.com/office/drawing/2014/main" val="2111607903"/>
                    </a:ext>
                  </a:extLst>
                </a:gridCol>
                <a:gridCol w="9389487">
                  <a:extLst>
                    <a:ext uri="{9D8B030D-6E8A-4147-A177-3AD203B41FA5}">
                      <a16:colId xmlns:a16="http://schemas.microsoft.com/office/drawing/2014/main" val="1995329504"/>
                    </a:ext>
                  </a:extLst>
                </a:gridCol>
              </a:tblGrid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912494"/>
                  </a:ext>
                </a:extLst>
              </a:tr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동기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문제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691603"/>
                  </a:ext>
                </a:extLst>
              </a:tr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508155"/>
                  </a:ext>
                </a:extLst>
              </a:tr>
              <a:tr h="803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논문의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31328"/>
                  </a:ext>
                </a:extLst>
              </a:tr>
              <a:tr h="803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일반적 응용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96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12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서론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22662"/>
              </p:ext>
            </p:extLst>
          </p:nvPr>
        </p:nvGraphicFramePr>
        <p:xfrm>
          <a:off x="210157" y="1273321"/>
          <a:ext cx="11736864" cy="4939473"/>
        </p:xfrm>
        <a:graphic>
          <a:graphicData uri="http://schemas.openxmlformats.org/drawingml/2006/table">
            <a:tbl>
              <a:tblPr/>
              <a:tblGrid>
                <a:gridCol w="1994658">
                  <a:extLst>
                    <a:ext uri="{9D8B030D-6E8A-4147-A177-3AD203B41FA5}">
                      <a16:colId xmlns:a16="http://schemas.microsoft.com/office/drawing/2014/main" val="2637105692"/>
                    </a:ext>
                  </a:extLst>
                </a:gridCol>
                <a:gridCol w="9742206">
                  <a:extLst>
                    <a:ext uri="{9D8B030D-6E8A-4147-A177-3AD203B41FA5}">
                      <a16:colId xmlns:a16="http://schemas.microsoft.com/office/drawing/2014/main" val="4086531606"/>
                    </a:ext>
                  </a:extLst>
                </a:gridCol>
              </a:tblGrid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분야 소개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474862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문제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52933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논문의 목적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005461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453357"/>
                  </a:ext>
                </a:extLst>
              </a:tr>
              <a:tr h="8734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06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59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본론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21551"/>
              </p:ext>
            </p:extLst>
          </p:nvPr>
        </p:nvGraphicFramePr>
        <p:xfrm>
          <a:off x="210155" y="1331272"/>
          <a:ext cx="11625769" cy="4796064"/>
        </p:xfrm>
        <a:graphic>
          <a:graphicData uri="http://schemas.openxmlformats.org/drawingml/2006/table">
            <a:tbl>
              <a:tblPr/>
              <a:tblGrid>
                <a:gridCol w="1875019">
                  <a:extLst>
                    <a:ext uri="{9D8B030D-6E8A-4147-A177-3AD203B41FA5}">
                      <a16:colId xmlns:a16="http://schemas.microsoft.com/office/drawing/2014/main" val="265010449"/>
                    </a:ext>
                  </a:extLst>
                </a:gridCol>
                <a:gridCol w="9750750">
                  <a:extLst>
                    <a:ext uri="{9D8B030D-6E8A-4147-A177-3AD203B41FA5}">
                      <a16:colId xmlns:a16="http://schemas.microsoft.com/office/drawing/2014/main" val="167775754"/>
                    </a:ext>
                  </a:extLst>
                </a:gridCol>
              </a:tblGrid>
              <a:tr h="9041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풀고자 하는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문제의 가정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831575"/>
                  </a:ext>
                </a:extLst>
              </a:tr>
              <a:tr h="8948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풀고자 하는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 정의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285"/>
                  </a:ext>
                </a:extLst>
              </a:tr>
              <a:tr h="749275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방법론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530911"/>
                  </a:ext>
                </a:extLst>
              </a:tr>
              <a:tr h="749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821859"/>
                  </a:ext>
                </a:extLst>
              </a:tr>
              <a:tr h="749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816703"/>
                  </a:ext>
                </a:extLst>
              </a:tr>
              <a:tr h="749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05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3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5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실험 결과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84552"/>
              </p:ext>
            </p:extLst>
          </p:nvPr>
        </p:nvGraphicFramePr>
        <p:xfrm>
          <a:off x="321251" y="1394090"/>
          <a:ext cx="11514673" cy="4946888"/>
        </p:xfrm>
        <a:graphic>
          <a:graphicData uri="http://schemas.openxmlformats.org/drawingml/2006/table">
            <a:tbl>
              <a:tblPr/>
              <a:tblGrid>
                <a:gridCol w="1789560">
                  <a:extLst>
                    <a:ext uri="{9D8B030D-6E8A-4147-A177-3AD203B41FA5}">
                      <a16:colId xmlns:a16="http://schemas.microsoft.com/office/drawing/2014/main" val="3231239631"/>
                    </a:ext>
                  </a:extLst>
                </a:gridCol>
                <a:gridCol w="9725113">
                  <a:extLst>
                    <a:ext uri="{9D8B030D-6E8A-4147-A177-3AD203B41FA5}">
                      <a16:colId xmlns:a16="http://schemas.microsoft.com/office/drawing/2014/main" val="867240825"/>
                    </a:ext>
                  </a:extLst>
                </a:gridCol>
              </a:tblGrid>
              <a:tr h="1343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실험 환경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766220"/>
                  </a:ext>
                </a:extLst>
              </a:tr>
              <a:tr h="1202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 소개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964836"/>
                  </a:ext>
                </a:extLst>
              </a:tr>
              <a:tr h="24007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 해석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291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74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6. </a:t>
            </a:r>
            <a:r>
              <a:rPr lang="ko-KR" altLang="en-US" sz="1600" b="1" dirty="0" smtClean="0"/>
              <a:t>결론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51150"/>
              </p:ext>
            </p:extLst>
          </p:nvPr>
        </p:nvGraphicFramePr>
        <p:xfrm>
          <a:off x="304160" y="1402635"/>
          <a:ext cx="11435420" cy="4784520"/>
        </p:xfrm>
        <a:graphic>
          <a:graphicData uri="http://schemas.openxmlformats.org/drawingml/2006/table">
            <a:tbl>
              <a:tblPr/>
              <a:tblGrid>
                <a:gridCol w="1550277">
                  <a:extLst>
                    <a:ext uri="{9D8B030D-6E8A-4147-A177-3AD203B41FA5}">
                      <a16:colId xmlns:a16="http://schemas.microsoft.com/office/drawing/2014/main" val="1957961813"/>
                    </a:ext>
                  </a:extLst>
                </a:gridCol>
                <a:gridCol w="9885143">
                  <a:extLst>
                    <a:ext uri="{9D8B030D-6E8A-4147-A177-3AD203B41FA5}">
                      <a16:colId xmlns:a16="http://schemas.microsoft.com/office/drawing/2014/main" val="49401487"/>
                    </a:ext>
                  </a:extLst>
                </a:gridCol>
              </a:tblGrid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개별적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988428"/>
                  </a:ext>
                </a:extLst>
              </a:tr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학문적 의의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486861"/>
                  </a:ext>
                </a:extLst>
              </a:tr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분야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54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3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DE153A-AC6B-45A4-BC4F-D68B6E12A93E}"/>
</file>

<file path=customXml/itemProps2.xml><?xml version="1.0" encoding="utf-8"?>
<ds:datastoreItem xmlns:ds="http://schemas.openxmlformats.org/officeDocument/2006/customXml" ds:itemID="{90D5EA03-5283-4390-A6E0-EAF63C7DE7AA}"/>
</file>

<file path=customXml/itemProps3.xml><?xml version="1.0" encoding="utf-8"?>
<ds:datastoreItem xmlns:ds="http://schemas.openxmlformats.org/officeDocument/2006/customXml" ds:itemID="{B5AC45A3-D96D-4BCD-AA50-5DB4DDE2CC18}"/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175</Words>
  <Application>Microsoft Office PowerPoint</Application>
  <PresentationFormat>와이드스크린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박중태</dc:creator>
  <cp:lastModifiedBy>어규호</cp:lastModifiedBy>
  <cp:revision>198</cp:revision>
  <dcterms:created xsi:type="dcterms:W3CDTF">2021-06-28T04:21:50Z</dcterms:created>
  <dcterms:modified xsi:type="dcterms:W3CDTF">2021-09-15T06:55:11Z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