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331" r:id="rId6"/>
    <p:sldId id="335" r:id="rId7"/>
    <p:sldId id="336" r:id="rId8"/>
    <p:sldId id="338" r:id="rId9"/>
    <p:sldId id="328" r:id="rId10"/>
    <p:sldId id="341" r:id="rId11"/>
    <p:sldId id="339" r:id="rId12"/>
    <p:sldId id="334" r:id="rId13"/>
    <p:sldId id="337" r:id="rId14"/>
    <p:sldId id="340" r:id="rId15"/>
    <p:sldId id="332" r:id="rId16"/>
    <p:sldId id="268" r:id="rId1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 varScale="1">
        <p:scale>
          <a:sx n="111" d="100"/>
          <a:sy n="111" d="100"/>
        </p:scale>
        <p:origin x="216" y="96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335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39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355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884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996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579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956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=""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프로젝트」프로젝트 설계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2021.  9.  30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1916832"/>
            <a:ext cx="8048120" cy="153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채혈 튜브 자동 분류를 위한 </a:t>
            </a:r>
            <a:r>
              <a:rPr lang="ko-KR" altLang="en-US" sz="34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</a:t>
            </a:r>
            <a:r>
              <a:rPr lang="ko-KR" altLang="en-US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기반 프로그램 설계</a:t>
            </a:r>
            <a:endParaRPr lang="ko-KR" altLang="en-US" sz="3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2020254005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 성 </a:t>
            </a:r>
            <a:r>
              <a:rPr lang="ko-KR" altLang="en-US" sz="24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웅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방법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2. RGB</a:t>
            </a:r>
            <a:r>
              <a:rPr lang="ko-KR" altLang="en-US" sz="2000" b="1" dirty="0" smtClean="0">
                <a:latin typeface="+mn-ea"/>
              </a:rPr>
              <a:t>와 </a:t>
            </a:r>
            <a:r>
              <a:rPr lang="en-US" altLang="ko-KR" sz="2000" b="1" dirty="0" smtClean="0">
                <a:latin typeface="+mn-ea"/>
              </a:rPr>
              <a:t>HSV </a:t>
            </a:r>
            <a:r>
              <a:rPr lang="ko-KR" altLang="en-US" sz="2000" b="1" dirty="0" smtClean="0">
                <a:latin typeface="+mn-ea"/>
              </a:rPr>
              <a:t>이미지 분류 정확성 비교 </a:t>
            </a:r>
            <a:endParaRPr lang="en-US" altLang="ko-KR" sz="2000" b="1" dirty="0"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83688" y="2348880"/>
            <a:ext cx="8238713" cy="3260020"/>
            <a:chOff x="272980" y="1916832"/>
            <a:chExt cx="8238713" cy="3260020"/>
          </a:xfrm>
        </p:grpSpPr>
        <p:pic>
          <p:nvPicPr>
            <p:cNvPr id="1032" name="Picture 8" descr="HSL과 HSV 알아보기!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5349" y="1916832"/>
              <a:ext cx="3096344" cy="3040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제작가이드 | 인쇄파일 색상 | RGB 와 CMYK, Color Mode- 와우프레스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001"/>
            <a:stretch/>
          </p:blipFill>
          <p:spPr bwMode="auto">
            <a:xfrm>
              <a:off x="272980" y="1936492"/>
              <a:ext cx="3810000" cy="3240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149770" y="3421122"/>
              <a:ext cx="1131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VS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011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방법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95272" y="1183257"/>
            <a:ext cx="8706254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3. </a:t>
            </a:r>
            <a:r>
              <a:rPr lang="en-US" altLang="ko-KR" sz="2000" b="1" dirty="0" err="1" smtClean="0">
                <a:latin typeface="+mn-ea"/>
              </a:rPr>
              <a:t>EfficientNet</a:t>
            </a:r>
            <a:r>
              <a:rPr lang="en-US" altLang="ko-KR" sz="2000" b="1" dirty="0" smtClean="0">
                <a:latin typeface="+mn-ea"/>
              </a:rPr>
              <a:t> + CUDA </a:t>
            </a:r>
            <a:r>
              <a:rPr lang="ko-KR" altLang="en-US" sz="2000" b="1" dirty="0" smtClean="0">
                <a:latin typeface="+mn-ea"/>
              </a:rPr>
              <a:t>및 </a:t>
            </a:r>
            <a:r>
              <a:rPr lang="en-US" altLang="ko-KR" sz="2000" b="1" dirty="0" err="1" smtClean="0">
                <a:latin typeface="+mn-ea"/>
              </a:rPr>
              <a:t>cuDNN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사용하여 처리 속도 확인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4. </a:t>
            </a:r>
            <a:r>
              <a:rPr lang="ko-KR" altLang="en-US" sz="2000" b="1" dirty="0" smtClean="0">
                <a:latin typeface="+mn-ea"/>
              </a:rPr>
              <a:t>길이에 따른 분류를 위한 방법론 연구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이미지에 추가 </a:t>
            </a:r>
            <a:r>
              <a:rPr lang="ko-KR" altLang="en-US" sz="1600" i="1" dirty="0" err="1" smtClean="0">
                <a:solidFill>
                  <a:srgbClr val="0000FF"/>
                </a:solidFill>
                <a:latin typeface="+mn-ea"/>
              </a:rPr>
              <a:t>라벨링을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 하여 분류를 진행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?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(ex.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빨간색 </a:t>
            </a:r>
            <a:r>
              <a:rPr lang="ko-KR" altLang="en-US" sz="1600" i="1" dirty="0" err="1" smtClean="0">
                <a:solidFill>
                  <a:srgbClr val="0000FF"/>
                </a:solidFill>
                <a:latin typeface="+mn-ea"/>
              </a:rPr>
              <a:t>짧은튜브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빨간색 </a:t>
            </a:r>
            <a:r>
              <a:rPr lang="ko-KR" altLang="en-US" sz="1600" i="1" dirty="0" err="1" smtClean="0">
                <a:solidFill>
                  <a:srgbClr val="0000FF"/>
                </a:solidFill>
                <a:latin typeface="+mn-ea"/>
              </a:rPr>
              <a:t>긴튜브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보라색 </a:t>
            </a:r>
            <a:r>
              <a:rPr lang="ko-KR" altLang="en-US" sz="1600" i="1" dirty="0" err="1" smtClean="0">
                <a:solidFill>
                  <a:srgbClr val="0000FF"/>
                </a:solidFill>
                <a:latin typeface="+mn-ea"/>
              </a:rPr>
              <a:t>짧은튜브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보라색 </a:t>
            </a:r>
            <a:r>
              <a:rPr lang="ko-KR" altLang="en-US" sz="1600" i="1" dirty="0" err="1" smtClean="0">
                <a:solidFill>
                  <a:srgbClr val="0000FF"/>
                </a:solidFill>
                <a:latin typeface="+mn-ea"/>
              </a:rPr>
              <a:t>긴튜브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b="1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b="1" i="1" dirty="0" smtClean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데이터 셋에 추가로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Length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값을 데이터로 넣어 분류를 진행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?</a:t>
            </a:r>
            <a:endParaRPr lang="en-US" altLang="ko-KR" sz="16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4450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661466"/>
              </p:ext>
            </p:extLst>
          </p:nvPr>
        </p:nvGraphicFramePr>
        <p:xfrm>
          <a:off x="200302" y="1679029"/>
          <a:ext cx="8743395" cy="4107511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="" xmlns:a16="http://schemas.microsoft.com/office/drawing/2014/main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=""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사전 </a:t>
                      </a: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자료 </a:t>
                      </a: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시스템 설계 및 구성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테스트 데이터 수집</a:t>
                      </a:r>
                      <a:r>
                        <a:rPr lang="ko-KR" altLang="en-US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및 분류</a:t>
                      </a:r>
                      <a:endParaRPr lang="en-US" altLang="ko-KR" sz="1100" b="1" kern="0" spc="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딥러닝</a:t>
                      </a: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모델 설계</a:t>
                      </a:r>
                      <a:endParaRPr lang="en-US" altLang="ko-KR" sz="1100" b="1" kern="0" spc="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모델 적용 프로그램 개발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적용 및 테스트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2150347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문제점 보완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18462742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개요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</a:t>
            </a:r>
            <a:r>
              <a:rPr lang="ko-KR" altLang="en-US" sz="2000" b="1" dirty="0" smtClean="0">
                <a:latin typeface="+mn-ea"/>
              </a:rPr>
              <a:t>배경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 smtClean="0">
                <a:latin typeface="+mn-ea"/>
              </a:rPr>
              <a:t>환자 개인정보 보호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 smtClean="0">
                <a:latin typeface="+mn-ea"/>
              </a:rPr>
              <a:t>프로그램 처리 프로세스 단순화를 통한 유지보수 용이</a:t>
            </a:r>
            <a:r>
              <a:rPr lang="en-US" altLang="ko-KR" sz="1600" dirty="0">
                <a:latin typeface="+mn-ea"/>
              </a:rPr>
              <a:t/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 smtClean="0">
                <a:latin typeface="+mn-ea"/>
              </a:rPr>
              <a:t>장비 개발 비용 절감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</a:t>
            </a:r>
            <a:r>
              <a:rPr lang="ko-KR" altLang="en-US" sz="1600" dirty="0" smtClean="0">
                <a:latin typeface="+mn-ea"/>
              </a:rPr>
              <a:t>향후 다양한 신제품 개발에 이미지 처리 기술 적용 가능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기존 기술의 문제점 및 </a:t>
            </a:r>
            <a:r>
              <a:rPr lang="ko-KR" altLang="en-US" sz="2000" b="1" dirty="0" smtClean="0">
                <a:latin typeface="+mn-ea"/>
              </a:rPr>
              <a:t>필요성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 smtClean="0">
                <a:latin typeface="+mn-ea"/>
              </a:rPr>
              <a:t>병원 데이터베이스에 직접 접근 하여 환자 데이터를 가져오기 때문에 해킹 시 환자 개인정보가 유출 될 우려가 발생</a:t>
            </a:r>
            <a:r>
              <a:rPr lang="en-US" altLang="ko-KR" sz="1600" dirty="0">
                <a:latin typeface="+mn-ea"/>
              </a:rPr>
              <a:t/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 smtClean="0">
                <a:latin typeface="+mn-ea"/>
              </a:rPr>
              <a:t>진단 검사실의 거의 모든 분야에 혈액 용기 인식 및 분류 기술이 적용 가능</a:t>
            </a:r>
            <a:r>
              <a:rPr lang="en-US" altLang="ko-KR" sz="1600" dirty="0">
                <a:latin typeface="+mn-ea"/>
              </a:rPr>
              <a:t>.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목표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08720"/>
            <a:ext cx="8664560" cy="3041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</a:t>
            </a:r>
            <a:r>
              <a:rPr lang="ko-KR" altLang="en-US" sz="2000" b="1" dirty="0" smtClean="0">
                <a:latin typeface="+mn-ea"/>
              </a:rPr>
              <a:t>목표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 smtClean="0">
                <a:latin typeface="+mn-ea"/>
              </a:rPr>
              <a:t>이미지 </a:t>
            </a:r>
            <a:r>
              <a:rPr lang="ko-KR" altLang="en-US" sz="1600" dirty="0" err="1" smtClean="0">
                <a:latin typeface="+mn-ea"/>
              </a:rPr>
              <a:t>딥러닝</a:t>
            </a:r>
            <a:r>
              <a:rPr lang="ko-KR" altLang="en-US" sz="1600" dirty="0" smtClean="0">
                <a:latin typeface="+mn-ea"/>
              </a:rPr>
              <a:t> 모델을 이용한 혈액 용기 분류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en-US" altLang="ko-KR" sz="1600" dirty="0" smtClean="0">
                <a:latin typeface="+mn-ea"/>
              </a:rPr>
              <a:t>C# </a:t>
            </a:r>
            <a:r>
              <a:rPr lang="ko-KR" altLang="en-US" sz="1600" dirty="0" smtClean="0">
                <a:latin typeface="+mn-ea"/>
              </a:rPr>
              <a:t>응용프로그램에 </a:t>
            </a:r>
            <a:r>
              <a:rPr lang="ko-KR" altLang="en-US" sz="1600" dirty="0" err="1" smtClean="0">
                <a:latin typeface="+mn-ea"/>
              </a:rPr>
              <a:t>딥러닝</a:t>
            </a:r>
            <a:r>
              <a:rPr lang="ko-KR" altLang="en-US" sz="1600" dirty="0" smtClean="0">
                <a:latin typeface="+mn-ea"/>
              </a:rPr>
              <a:t> 모델 적용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평가지표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 smtClean="0">
                <a:latin typeface="+mn-ea"/>
              </a:rPr>
              <a:t>이미지 </a:t>
            </a:r>
            <a:r>
              <a:rPr lang="ko-KR" altLang="en-US" sz="1600" dirty="0" err="1" smtClean="0">
                <a:latin typeface="+mn-ea"/>
              </a:rPr>
              <a:t>캡처</a:t>
            </a:r>
            <a:r>
              <a:rPr lang="ko-KR" altLang="en-US" sz="1600" dirty="0" smtClean="0">
                <a:latin typeface="+mn-ea"/>
              </a:rPr>
              <a:t> 후 분류 결과 응답까지의 시간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 smtClean="0">
                <a:latin typeface="+mn-ea"/>
              </a:rPr>
              <a:t>인식 정확도</a:t>
            </a:r>
            <a:endParaRPr lang="en-US" altLang="ko-KR" sz="1600" dirty="0">
              <a:latin typeface="+mn-ea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="" xmlns:a16="http://schemas.microsoft.com/office/drawing/2014/main" id="{0CBA52F6-DF92-4A80-9D63-7DEEBC8D2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703221"/>
              </p:ext>
            </p:extLst>
          </p:nvPr>
        </p:nvGraphicFramePr>
        <p:xfrm>
          <a:off x="1691680" y="4103418"/>
          <a:ext cx="5161360" cy="141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298">
                  <a:extLst>
                    <a:ext uri="{9D8B030D-6E8A-4147-A177-3AD203B41FA5}">
                      <a16:colId xmlns="" xmlns:a16="http://schemas.microsoft.com/office/drawing/2014/main" val="1763408960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3560818411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3155466456"/>
                    </a:ext>
                  </a:extLst>
                </a:gridCol>
                <a:gridCol w="1586814">
                  <a:extLst>
                    <a:ext uri="{9D8B030D-6E8A-4147-A177-3AD203B41FA5}">
                      <a16:colId xmlns="" xmlns:a16="http://schemas.microsoft.com/office/drawing/2014/main" val="1990180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solidFill>
                            <a:schemeClr val="tx1"/>
                          </a:solidFill>
                        </a:rPr>
                        <a:t>현재수준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>
                          <a:solidFill>
                            <a:schemeClr val="tx1"/>
                          </a:solidFill>
                        </a:rPr>
                        <a:t>개발목표치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32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i="0">
                          <a:solidFill>
                            <a:schemeClr val="tx1"/>
                          </a:solidFill>
                        </a:rPr>
                        <a:t>인식 정확도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0" dirty="0">
                          <a:solidFill>
                            <a:schemeClr val="tx1"/>
                          </a:solidFill>
                        </a:rPr>
                        <a:t>%</a:t>
                      </a:r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0" dirty="0" smtClean="0">
                          <a:solidFill>
                            <a:schemeClr val="tx1"/>
                          </a:solidFill>
                        </a:rPr>
                        <a:t>99%</a:t>
                      </a:r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0" dirty="0" smtClean="0">
                          <a:solidFill>
                            <a:schemeClr val="tx1"/>
                          </a:solidFill>
                        </a:rPr>
                        <a:t>97%</a:t>
                      </a:r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6554020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i="0">
                          <a:solidFill>
                            <a:schemeClr val="tx1"/>
                          </a:solidFill>
                        </a:rPr>
                        <a:t>처리속도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0" dirty="0" err="1">
                          <a:solidFill>
                            <a:schemeClr val="tx1"/>
                          </a:solidFill>
                        </a:rPr>
                        <a:t>ms</a:t>
                      </a:r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0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0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536186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i="0" dirty="0">
                          <a:solidFill>
                            <a:schemeClr val="tx1"/>
                          </a:solidFill>
                        </a:rPr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 smtClean="0">
                          <a:solidFill>
                            <a:schemeClr val="tx1"/>
                          </a:solidFill>
                        </a:rPr>
                        <a:t>만원</a:t>
                      </a:r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2357547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4735" y="5668498"/>
            <a:ext cx="858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객관적 수치 및 성능의 향상보다는 기술 개발을 통한 부가적인 </a:t>
            </a:r>
            <a:r>
              <a:rPr lang="ko-KR" altLang="en-US" smtClean="0">
                <a:solidFill>
                  <a:srgbClr val="FF0000"/>
                </a:solidFill>
              </a:rPr>
              <a:t>이점 발생에 초점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기존 기술 조사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기존 타사 제품 비교</a:t>
            </a:r>
            <a:r>
              <a:rPr lang="en-US" altLang="ko-KR" sz="2000" b="1" dirty="0">
                <a:latin typeface="+mn-ea"/>
              </a:rPr>
              <a:t/>
            </a:r>
            <a:br>
              <a:rPr lang="en-US" altLang="ko-KR" sz="2000" b="1" dirty="0">
                <a:latin typeface="+mn-ea"/>
              </a:rPr>
            </a:b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E057CE83-A631-4F97-B4D5-A931F02A9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018" y="4113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xmlns="" id="{8D7035C5-8801-4E9F-A658-CE94100D2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863793"/>
              </p:ext>
            </p:extLst>
          </p:nvPr>
        </p:nvGraphicFramePr>
        <p:xfrm>
          <a:off x="971600" y="1659152"/>
          <a:ext cx="7368416" cy="3082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2032">
                  <a:extLst>
                    <a:ext uri="{9D8B030D-6E8A-4147-A177-3AD203B41FA5}">
                      <a16:colId xmlns:a16="http://schemas.microsoft.com/office/drawing/2014/main" xmlns="" val="3798563790"/>
                    </a:ext>
                  </a:extLst>
                </a:gridCol>
                <a:gridCol w="1498980">
                  <a:extLst>
                    <a:ext uri="{9D8B030D-6E8A-4147-A177-3AD203B41FA5}">
                      <a16:colId xmlns:a16="http://schemas.microsoft.com/office/drawing/2014/main" xmlns="" val="3529563067"/>
                    </a:ext>
                  </a:extLst>
                </a:gridCol>
                <a:gridCol w="1163197">
                  <a:extLst>
                    <a:ext uri="{9D8B030D-6E8A-4147-A177-3AD203B41FA5}">
                      <a16:colId xmlns:a16="http://schemas.microsoft.com/office/drawing/2014/main" xmlns="" val="3776461713"/>
                    </a:ext>
                  </a:extLst>
                </a:gridCol>
                <a:gridCol w="1228069">
                  <a:extLst>
                    <a:ext uri="{9D8B030D-6E8A-4147-A177-3AD203B41FA5}">
                      <a16:colId xmlns:a16="http://schemas.microsoft.com/office/drawing/2014/main" xmlns="" val="4183199285"/>
                    </a:ext>
                  </a:extLst>
                </a:gridCol>
                <a:gridCol w="1228069">
                  <a:extLst>
                    <a:ext uri="{9D8B030D-6E8A-4147-A177-3AD203B41FA5}">
                      <a16:colId xmlns:a16="http://schemas.microsoft.com/office/drawing/2014/main" xmlns="" val="2104782700"/>
                    </a:ext>
                  </a:extLst>
                </a:gridCol>
                <a:gridCol w="1228069">
                  <a:extLst>
                    <a:ext uri="{9D8B030D-6E8A-4147-A177-3AD203B41FA5}">
                      <a16:colId xmlns:a16="http://schemas.microsoft.com/office/drawing/2014/main" xmlns="" val="2015002188"/>
                    </a:ext>
                  </a:extLst>
                </a:gridCol>
              </a:tblGrid>
              <a:tr h="662554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/>
                        <a:t>제품명</a:t>
                      </a:r>
                      <a:endParaRPr lang="en-US" altLang="ko-KR" sz="800" dirty="0"/>
                    </a:p>
                    <a:p>
                      <a:pPr algn="r"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제작사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algn="r" latinLnBrk="1"/>
                      <a:endParaRPr lang="en-US" altLang="ko-KR" sz="800" dirty="0"/>
                    </a:p>
                    <a:p>
                      <a:pPr algn="l" latinLnBrk="1"/>
                      <a:r>
                        <a:rPr lang="en-US" altLang="ko-KR" sz="800" dirty="0"/>
                        <a:t>SPEC</a:t>
                      </a:r>
                      <a:endParaRPr lang="ko-KR" altLang="en-US" sz="8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HCTS 2000 MK2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(SARSTEDT)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ATRAS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(T&amp;O)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TT 2000S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(REFLEKS)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S2500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(FUTURELAB)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SORTPRO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(ASP)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35482174"/>
                  </a:ext>
                </a:extLst>
              </a:tr>
              <a:tr h="523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처리속도</a:t>
                      </a:r>
                      <a:r>
                        <a:rPr lang="en-US" altLang="ko-KR" sz="1200" dirty="0"/>
                        <a:t/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(tube/h)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2,000 </a:t>
                      </a:r>
                      <a:r>
                        <a:rPr lang="ko-KR" altLang="en-US" sz="1200" dirty="0"/>
                        <a:t>이상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2,350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2,000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2,500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3,000 </a:t>
                      </a:r>
                      <a:r>
                        <a:rPr lang="ko-KR" altLang="en-US" sz="1200" dirty="0"/>
                        <a:t>이상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23072648"/>
                  </a:ext>
                </a:extLst>
              </a:tr>
              <a:tr h="4778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인식 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Tube </a:t>
                      </a:r>
                      <a:r>
                        <a:rPr lang="ko-KR" altLang="en-US" sz="1200" dirty="0"/>
                        <a:t>회전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진행하며 인식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Tube </a:t>
                      </a:r>
                      <a:r>
                        <a:rPr lang="ko-KR" altLang="en-US" sz="1200" dirty="0"/>
                        <a:t>회전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Tube </a:t>
                      </a:r>
                      <a:r>
                        <a:rPr lang="ko-KR" altLang="en-US" sz="1200" dirty="0"/>
                        <a:t>회전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진행하며 인식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58981325"/>
                  </a:ext>
                </a:extLst>
              </a:tr>
              <a:tr h="4778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분류 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밀어내는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경로 변경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경로 변경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경로 변경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밀어내는 방식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08046655"/>
                  </a:ext>
                </a:extLst>
              </a:tr>
              <a:tr h="9415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CAP </a:t>
                      </a:r>
                      <a:r>
                        <a:rPr lang="ko-KR" altLang="en-US" sz="1200" dirty="0"/>
                        <a:t>색상으로 분류 가능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옵션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CAP </a:t>
                      </a:r>
                      <a:r>
                        <a:rPr lang="ko-KR" altLang="en-US" sz="1200" dirty="0"/>
                        <a:t>색상으로 분류 가능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Tube Cap</a:t>
                      </a:r>
                      <a:r>
                        <a:rPr lang="ko-KR" altLang="en-US" sz="1200" dirty="0"/>
                        <a:t> 방향 정렬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CAP </a:t>
                      </a:r>
                      <a:r>
                        <a:rPr lang="ko-KR" altLang="en-US" sz="1200" dirty="0"/>
                        <a:t>색상으로 분류 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CAP </a:t>
                      </a:r>
                      <a:r>
                        <a:rPr lang="ko-KR" altLang="en-US" sz="1200" dirty="0"/>
                        <a:t>색상으로 분류 가능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옵션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CAP </a:t>
                      </a:r>
                      <a:r>
                        <a:rPr lang="ko-KR" altLang="en-US" sz="1200" dirty="0"/>
                        <a:t>색상으로 분류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04482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28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437" y="1357724"/>
            <a:ext cx="4793486" cy="29125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기존 기술 조사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기존 타사 제품 비교</a:t>
            </a:r>
            <a:r>
              <a:rPr lang="en-US" altLang="ko-KR" sz="2000" b="1" dirty="0">
                <a:latin typeface="+mn-ea"/>
              </a:rPr>
              <a:t/>
            </a:r>
            <a:br>
              <a:rPr lang="en-US" altLang="ko-KR" sz="2000" b="1" dirty="0">
                <a:latin typeface="+mn-ea"/>
              </a:rPr>
            </a:b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E057CE83-A631-4F97-B4D5-A931F02A9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018" y="4113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86" y="4341906"/>
            <a:ext cx="7509226" cy="232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283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관련 연구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특허 조사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(1)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효율적인 객체 검출을 위한 </a:t>
            </a:r>
            <a:r>
              <a:rPr lang="ko-KR" altLang="en-US" sz="2000" b="1" dirty="0" err="1" smtClean="0">
                <a:latin typeface="+mn-ea"/>
              </a:rPr>
              <a:t>딥러닝</a:t>
            </a:r>
            <a:r>
              <a:rPr lang="ko-KR" altLang="en-US" sz="2000" b="1" dirty="0" smtClean="0">
                <a:latin typeface="+mn-ea"/>
              </a:rPr>
              <a:t> 모델 조사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en-US" altLang="ko-KR" sz="1600" i="1" dirty="0" err="1" smtClean="0">
                <a:solidFill>
                  <a:srgbClr val="0000FF"/>
                </a:solidFill>
                <a:latin typeface="+mn-ea"/>
              </a:rPr>
              <a:t>EfficientNet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06372" y="1787989"/>
            <a:ext cx="3563524" cy="4325950"/>
            <a:chOff x="299925" y="1772816"/>
            <a:chExt cx="3563524" cy="432595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927" y="1772816"/>
              <a:ext cx="3563522" cy="4325950"/>
            </a:xfrm>
            <a:prstGeom prst="rect">
              <a:avLst/>
            </a:prstGeom>
          </p:spPr>
        </p:pic>
        <p:cxnSp>
          <p:nvCxnSpPr>
            <p:cNvPr id="6" name="직선 연결선 5"/>
            <p:cNvCxnSpPr/>
            <p:nvPr/>
          </p:nvCxnSpPr>
          <p:spPr>
            <a:xfrm>
              <a:off x="521796" y="2492896"/>
              <a:ext cx="333012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512918" y="3429000"/>
              <a:ext cx="333012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504138" y="4437112"/>
              <a:ext cx="333012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99927" y="4653136"/>
              <a:ext cx="353433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299926" y="4869160"/>
              <a:ext cx="353433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299925" y="5157192"/>
              <a:ext cx="353433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314520" y="5373216"/>
              <a:ext cx="224125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4644008" y="1772816"/>
            <a:ext cx="3558196" cy="2178148"/>
            <a:chOff x="4644008" y="1772816"/>
            <a:chExt cx="3558196" cy="2178148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4008" y="1772816"/>
              <a:ext cx="3558196" cy="2178148"/>
            </a:xfrm>
            <a:prstGeom prst="rect">
              <a:avLst/>
            </a:prstGeom>
          </p:spPr>
        </p:pic>
        <p:cxnSp>
          <p:nvCxnSpPr>
            <p:cNvPr id="22" name="직선 연결선 21"/>
            <p:cNvCxnSpPr/>
            <p:nvPr/>
          </p:nvCxnSpPr>
          <p:spPr>
            <a:xfrm>
              <a:off x="4872080" y="1988840"/>
              <a:ext cx="333012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4644008" y="2276872"/>
              <a:ext cx="355819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5004048" y="3212976"/>
              <a:ext cx="319815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644008" y="3950964"/>
              <a:ext cx="10801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8180" y="4779142"/>
            <a:ext cx="3958977" cy="173903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523006" y="43568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-</a:t>
            </a:r>
            <a:r>
              <a:rPr lang="ko-KR" altLang="en-US" b="1" dirty="0" smtClean="0"/>
              <a:t>논문 출처</a:t>
            </a:r>
            <a:r>
              <a:rPr lang="en-US" altLang="ko-KR" b="1" dirty="0" smtClean="0"/>
              <a:t>-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관련 연구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특허 조사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(2)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빠른 처리를 위한 방법 조사</a:t>
            </a:r>
            <a:endParaRPr lang="en-US" altLang="ko-KR" sz="2000" b="1" dirty="0" smtClean="0">
              <a:latin typeface="+mn-ea"/>
            </a:endParaRPr>
          </a:p>
        </p:txBody>
      </p:sp>
      <p:pic>
        <p:nvPicPr>
          <p:cNvPr id="19" name="Picture 2" descr="https://blog.kakaocdn.net/dn/JoNDy/btqDXFSSoBU/hMQZQMdKVEJk4uZSYkKCo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7216363" cy="405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643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관련 연구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특허 조사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(2)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정확한 컬러 분류를 위한 사전 조사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2000" i="1" dirty="0">
                <a:solidFill>
                  <a:srgbClr val="0000FF"/>
                </a:solidFill>
                <a:latin typeface="+mn-ea"/>
              </a:rPr>
              <a:t> - </a:t>
            </a:r>
            <a:r>
              <a:rPr lang="en-US" altLang="ko-KR" sz="2000" i="1" dirty="0" smtClean="0">
                <a:solidFill>
                  <a:srgbClr val="0000FF"/>
                </a:solidFill>
                <a:latin typeface="+mn-ea"/>
              </a:rPr>
              <a:t>HSV</a:t>
            </a:r>
            <a:endParaRPr lang="en-US" altLang="ko-KR" sz="2000" b="1" dirty="0" smtClean="0">
              <a:latin typeface="+mn-ea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62161" y="1724903"/>
            <a:ext cx="8372475" cy="3286125"/>
            <a:chOff x="266600" y="1456957"/>
            <a:chExt cx="8372475" cy="328612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600" y="1456957"/>
              <a:ext cx="8372475" cy="3286125"/>
            </a:xfrm>
            <a:prstGeom prst="rect">
              <a:avLst/>
            </a:prstGeom>
          </p:spPr>
        </p:pic>
        <p:cxnSp>
          <p:nvCxnSpPr>
            <p:cNvPr id="28" name="직선 연결선 27"/>
            <p:cNvCxnSpPr/>
            <p:nvPr/>
          </p:nvCxnSpPr>
          <p:spPr>
            <a:xfrm>
              <a:off x="6444208" y="1700808"/>
              <a:ext cx="205222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99927" y="1916832"/>
              <a:ext cx="110372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6156176" y="2852936"/>
              <a:ext cx="23402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99927" y="3068960"/>
              <a:ext cx="42720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5004048" y="3068960"/>
              <a:ext cx="349238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299927" y="3284984"/>
              <a:ext cx="110372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299927" y="3789040"/>
              <a:ext cx="621628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192" y="4709811"/>
            <a:ext cx="2894043" cy="2041752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401840" y="6112071"/>
            <a:ext cx="26515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출처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https</a:t>
            </a:r>
            <a:r>
              <a:rPr lang="ko-KR" altLang="en-US" sz="1200" dirty="0"/>
              <a:t>://sikaleo.tistory.com/84</a:t>
            </a:r>
          </a:p>
        </p:txBody>
      </p:sp>
    </p:spTree>
    <p:extLst>
      <p:ext uri="{BB962C8B-B14F-4D97-AF65-F5344CB8AC3E}">
        <p14:creationId xmlns:p14="http://schemas.microsoft.com/office/powerpoint/2010/main" val="289807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방법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 smtClean="0">
                <a:latin typeface="+mn-ea"/>
              </a:rPr>
              <a:t>1. </a:t>
            </a:r>
            <a:r>
              <a:rPr lang="ko-KR" altLang="en-US" sz="2000" b="1" dirty="0" smtClean="0">
                <a:latin typeface="+mn-ea"/>
              </a:rPr>
              <a:t>테스트 데이터 수집을 위한 </a:t>
            </a:r>
            <a:r>
              <a:rPr lang="en-US" altLang="ko-KR" sz="2000" b="1" dirty="0" smtClean="0">
                <a:latin typeface="+mn-ea"/>
              </a:rPr>
              <a:t>Firmware</a:t>
            </a:r>
            <a:r>
              <a:rPr lang="ko-KR" altLang="en-US" sz="2000" b="1" dirty="0" smtClean="0">
                <a:latin typeface="+mn-ea"/>
              </a:rPr>
              <a:t> 및 </a:t>
            </a:r>
            <a:r>
              <a:rPr lang="en-US" altLang="ko-KR" sz="2000" b="1" dirty="0" smtClean="0">
                <a:latin typeface="+mn-ea"/>
              </a:rPr>
              <a:t>Software </a:t>
            </a:r>
            <a:r>
              <a:rPr lang="ko-KR" altLang="en-US" sz="2000" b="1" dirty="0" smtClean="0">
                <a:latin typeface="+mn-ea"/>
              </a:rPr>
              <a:t>개발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많은 양의 이미지 테스트 데이터를 수집하는데 시간 절약을 위함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실제 분류 환경과 비슷한 테스트 데이터를 얻기 위함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.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rcRect t="30638" r="44195"/>
          <a:stretch/>
        </p:blipFill>
        <p:spPr>
          <a:xfrm>
            <a:off x="2987824" y="2399771"/>
            <a:ext cx="3240360" cy="274917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E0C9DC74-D943-49FF-896F-B80D43304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4869160"/>
            <a:ext cx="1851706" cy="1708039"/>
          </a:xfrm>
          <a:prstGeom prst="rect">
            <a:avLst/>
          </a:prstGeom>
        </p:spPr>
      </p:pic>
      <p:cxnSp>
        <p:nvCxnSpPr>
          <p:cNvPr id="10" name="꺾인 연결선 9"/>
          <p:cNvCxnSpPr>
            <a:stCxn id="20" idx="0"/>
          </p:cNvCxnSpPr>
          <p:nvPr/>
        </p:nvCxnSpPr>
        <p:spPr>
          <a:xfrm rot="5400000" flipH="1" flipV="1">
            <a:off x="2154607" y="3747910"/>
            <a:ext cx="792088" cy="145041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 rot="5400000" flipH="1" flipV="1">
            <a:off x="3327214" y="4612153"/>
            <a:ext cx="1790121" cy="43193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49888" y="3740193"/>
            <a:ext cx="917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(1)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투입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12373" y="5805264"/>
            <a:ext cx="1303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(2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센서 인식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28" name="꺾인 연결선 27"/>
          <p:cNvCxnSpPr/>
          <p:nvPr/>
        </p:nvCxnSpPr>
        <p:spPr>
          <a:xfrm rot="16200000" flipV="1">
            <a:off x="5035479" y="4324524"/>
            <a:ext cx="2030908" cy="93057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18403" y="5805264"/>
            <a:ext cx="1195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(3)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촬영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6264188" y="2216781"/>
            <a:ext cx="849846" cy="4624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792468" y="2480654"/>
            <a:ext cx="1195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(4)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배출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498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schemas.openxmlformats.org/package/2006/metadata/core-properties"/>
    <ds:schemaRef ds:uri="df922d41-91bf-45f8-8b2c-e1591bc010d5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8198</TotalTime>
  <Words>460</Words>
  <Application>Microsoft Office PowerPoint</Application>
  <PresentationFormat>화면 슬라이드 쇼(4:3)</PresentationFormat>
  <Paragraphs>165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HY견고딕</vt:lpstr>
      <vt:lpstr>HY헤드라인M</vt:lpstr>
      <vt:lpstr>맑은 고딕</vt:lpstr>
      <vt:lpstr>문체부 제목 돋음체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Microsoft 계정</cp:lastModifiedBy>
  <cp:revision>378</cp:revision>
  <cp:lastPrinted>2019-09-16T00:28:29Z</cp:lastPrinted>
  <dcterms:created xsi:type="dcterms:W3CDTF">2017-03-29T07:13:25Z</dcterms:created>
  <dcterms:modified xsi:type="dcterms:W3CDTF">2021-09-30T09:55:24Z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