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0" r:id="rId3"/>
    <p:sldId id="277" r:id="rId4"/>
    <p:sldId id="265" r:id="rId5"/>
    <p:sldId id="278" r:id="rId6"/>
    <p:sldId id="271" r:id="rId7"/>
    <p:sldId id="272" r:id="rId8"/>
    <p:sldId id="273" r:id="rId9"/>
    <p:sldId id="274" r:id="rId10"/>
    <p:sldId id="27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C3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85" autoAdjust="0"/>
    <p:restoredTop sz="94660"/>
  </p:normalViewPr>
  <p:slideViewPr>
    <p:cSldViewPr snapToGrid="0">
      <p:cViewPr>
        <p:scale>
          <a:sx n="87" d="100"/>
          <a:sy n="87" d="100"/>
        </p:scale>
        <p:origin x="16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337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037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284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672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255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593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819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89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739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568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13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872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자유형 20"/>
          <p:cNvSpPr/>
          <p:nvPr/>
        </p:nvSpPr>
        <p:spPr>
          <a:xfrm rot="18900000">
            <a:off x="4006835" y="-440360"/>
            <a:ext cx="10011425" cy="8680104"/>
          </a:xfrm>
          <a:custGeom>
            <a:avLst/>
            <a:gdLst>
              <a:gd name="connsiteX0" fmla="*/ 6180659 w 10011425"/>
              <a:gd name="connsiteY0" fmla="*/ 0 h 8680104"/>
              <a:gd name="connsiteX1" fmla="*/ 10011425 w 10011425"/>
              <a:gd name="connsiteY1" fmla="*/ 3830766 h 8680104"/>
              <a:gd name="connsiteX2" fmla="*/ 5162087 w 10011425"/>
              <a:gd name="connsiteY2" fmla="*/ 8680104 h 8680104"/>
              <a:gd name="connsiteX3" fmla="*/ 0 w 10011425"/>
              <a:gd name="connsiteY3" fmla="*/ 3518017 h 8680104"/>
              <a:gd name="connsiteX4" fmla="*/ 0 w 10011425"/>
              <a:gd name="connsiteY4" fmla="*/ 1342483 h 8680104"/>
              <a:gd name="connsiteX5" fmla="*/ 1342483 w 10011425"/>
              <a:gd name="connsiteY5" fmla="*/ 0 h 8680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11425" h="8680104">
                <a:moveTo>
                  <a:pt x="6180659" y="0"/>
                </a:moveTo>
                <a:lnTo>
                  <a:pt x="10011425" y="3830766"/>
                </a:lnTo>
                <a:lnTo>
                  <a:pt x="5162087" y="8680104"/>
                </a:lnTo>
                <a:lnTo>
                  <a:pt x="0" y="3518017"/>
                </a:lnTo>
                <a:lnTo>
                  <a:pt x="0" y="1342483"/>
                </a:lnTo>
                <a:cubicBezTo>
                  <a:pt x="0" y="601050"/>
                  <a:pt x="601050" y="0"/>
                  <a:pt x="1342483" y="0"/>
                </a:cubicBezTo>
                <a:close/>
              </a:path>
            </a:pathLst>
          </a:custGeom>
          <a:solidFill>
            <a:srgbClr val="BFD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 rot="18900000">
            <a:off x="613915" y="5375877"/>
            <a:ext cx="2964244" cy="2964245"/>
          </a:xfrm>
          <a:custGeom>
            <a:avLst/>
            <a:gdLst>
              <a:gd name="connsiteX0" fmla="*/ 2667636 w 2964244"/>
              <a:gd name="connsiteY0" fmla="*/ 296609 h 2964245"/>
              <a:gd name="connsiteX1" fmla="*/ 2964244 w 2964244"/>
              <a:gd name="connsiteY1" fmla="*/ 1012685 h 2964245"/>
              <a:gd name="connsiteX2" fmla="*/ 2964244 w 2964244"/>
              <a:gd name="connsiteY2" fmla="*/ 2964245 h 2964245"/>
              <a:gd name="connsiteX3" fmla="*/ 0 w 2964244"/>
              <a:gd name="connsiteY3" fmla="*/ 0 h 2964245"/>
              <a:gd name="connsiteX4" fmla="*/ 1951559 w 2964244"/>
              <a:gd name="connsiteY4" fmla="*/ 0 h 2964245"/>
              <a:gd name="connsiteX5" fmla="*/ 2667636 w 2964244"/>
              <a:gd name="connsiteY5" fmla="*/ 296609 h 2964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4244" h="2964245">
                <a:moveTo>
                  <a:pt x="2667636" y="296609"/>
                </a:moveTo>
                <a:cubicBezTo>
                  <a:pt x="2850895" y="479869"/>
                  <a:pt x="2964244" y="733040"/>
                  <a:pt x="2964244" y="1012685"/>
                </a:cubicBezTo>
                <a:lnTo>
                  <a:pt x="2964244" y="2964245"/>
                </a:lnTo>
                <a:lnTo>
                  <a:pt x="0" y="0"/>
                </a:lnTo>
                <a:lnTo>
                  <a:pt x="1951559" y="0"/>
                </a:lnTo>
                <a:cubicBezTo>
                  <a:pt x="2231204" y="0"/>
                  <a:pt x="2484375" y="113349"/>
                  <a:pt x="2667636" y="296609"/>
                </a:cubicBezTo>
                <a:close/>
              </a:path>
            </a:pathLst>
          </a:custGeom>
          <a:solidFill>
            <a:srgbClr val="FAC3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3653012" y="2483252"/>
            <a:ext cx="7913324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latinLnBrk="0">
              <a:lnSpc>
                <a:spcPct val="150000"/>
              </a:lnSpc>
              <a:defRPr/>
            </a:pPr>
            <a:r>
              <a:rPr lang="en-US" altLang="ko-KR" sz="7200" b="1" i="1" kern="0" dirty="0" smtClean="0">
                <a:ln w="12700">
                  <a:solidFill>
                    <a:srgbClr val="A4C0BD"/>
                  </a:solidFill>
                </a:ln>
                <a:solidFill>
                  <a:prstClr val="white"/>
                </a:solidFill>
              </a:rPr>
              <a:t>Machine learning</a:t>
            </a:r>
            <a:endParaRPr lang="en-US" altLang="ko-KR" sz="7200" b="1" i="1" kern="0" dirty="0">
              <a:ln w="12700">
                <a:solidFill>
                  <a:srgbClr val="A4C0BD"/>
                </a:solidFill>
              </a:ln>
              <a:solidFill>
                <a:prstClr val="white"/>
              </a:solidFill>
            </a:endParaRPr>
          </a:p>
          <a:p>
            <a:pPr algn="r" latinLnBrk="0">
              <a:lnSpc>
                <a:spcPct val="150000"/>
              </a:lnSpc>
              <a:defRPr/>
            </a:pPr>
            <a:r>
              <a:rPr lang="ko-KR" altLang="en-US" sz="2000" kern="0" dirty="0" smtClean="0">
                <a:solidFill>
                  <a:prstClr val="white"/>
                </a:solidFill>
              </a:rPr>
              <a:t>선형 회귀 모델을</a:t>
            </a:r>
            <a:r>
              <a:rPr lang="ko-KR" altLang="en-US" sz="2000" kern="0" dirty="0" smtClean="0">
                <a:solidFill>
                  <a:prstClr val="white"/>
                </a:solidFill>
              </a:rPr>
              <a:t> </a:t>
            </a:r>
            <a:r>
              <a:rPr lang="ko-KR" altLang="en-US" sz="2000" kern="0" dirty="0" smtClean="0">
                <a:solidFill>
                  <a:prstClr val="white"/>
                </a:solidFill>
              </a:rPr>
              <a:t>이용한 </a:t>
            </a:r>
            <a:r>
              <a:rPr lang="ko-KR" altLang="en-US" sz="2000" kern="0" dirty="0" smtClean="0">
                <a:solidFill>
                  <a:prstClr val="white"/>
                </a:solidFill>
              </a:rPr>
              <a:t>당일</a:t>
            </a:r>
            <a:r>
              <a:rPr lang="ko-KR" altLang="en-US" sz="2000" kern="0" dirty="0" smtClean="0">
                <a:solidFill>
                  <a:prstClr val="white"/>
                </a:solidFill>
              </a:rPr>
              <a:t> 검사 량 예측</a:t>
            </a:r>
            <a:endParaRPr lang="en-US" altLang="ko-KR" sz="2000" kern="0" dirty="0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40A9AF59-362C-4412-948B-DC2C356DEA69}"/>
              </a:ext>
            </a:extLst>
          </p:cNvPr>
          <p:cNvSpPr/>
          <p:nvPr/>
        </p:nvSpPr>
        <p:spPr>
          <a:xfrm>
            <a:off x="132496" y="323454"/>
            <a:ext cx="352051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FF9999"/>
                </a:solidFill>
              </a:rPr>
              <a:t>◎ </a:t>
            </a:r>
            <a:r>
              <a:rPr lang="ko-KR" altLang="en-US" sz="1400" b="1" dirty="0" smtClean="0">
                <a:solidFill>
                  <a:srgbClr val="FF9999"/>
                </a:solidFill>
              </a:rPr>
              <a:t>산업인공지능학과 </a:t>
            </a:r>
            <a:r>
              <a:rPr lang="en-US" altLang="ko-KR" sz="1400" dirty="0" smtClean="0">
                <a:solidFill>
                  <a:srgbClr val="FF9999"/>
                </a:solidFill>
              </a:rPr>
              <a:t>2020254005 </a:t>
            </a:r>
            <a:r>
              <a:rPr lang="ko-KR" altLang="en-US" sz="1400" dirty="0" err="1" smtClean="0">
                <a:solidFill>
                  <a:srgbClr val="FF9999"/>
                </a:solidFill>
              </a:rPr>
              <a:t>김성웅</a:t>
            </a:r>
            <a:endParaRPr lang="en-US" altLang="ko-KR" sz="1400" b="1" dirty="0">
              <a:solidFill>
                <a:srgbClr val="FF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60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756850" y="-2"/>
            <a:ext cx="7097486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i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Result</a:t>
            </a:r>
            <a:endParaRPr lang="en-US" altLang="ko-KR" sz="3600" b="1" i="1" kern="0" dirty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083DB2D2-F97A-49B5-B014-F5A8AF862F17}"/>
              </a:ext>
            </a:extLst>
          </p:cNvPr>
          <p:cNvSpPr/>
          <p:nvPr/>
        </p:nvSpPr>
        <p:spPr>
          <a:xfrm>
            <a:off x="2311195" y="4147472"/>
            <a:ext cx="7152295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평가</a:t>
            </a:r>
            <a:endParaRPr lang="en-US" altLang="ko-KR" sz="16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6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TensorFlow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를 이용하여 직접 오차 제곱평균을 통해 구한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w, b, loss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와 </a:t>
            </a:r>
            <a:r>
              <a:rPr lang="en-US" altLang="ko-KR" sz="14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sklearn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을 이용하여 생성한 모델의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w, b, loss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가 비슷한 결과를 보여줌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하지만 전체 데이터 양이 적어 오차 및 정확도가 떨어지는 것을 확인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880" y="1827083"/>
            <a:ext cx="3705225" cy="22098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3320" y="2257660"/>
            <a:ext cx="3351181" cy="67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6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756850" y="-2"/>
            <a:ext cx="7097486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i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Process Summary</a:t>
            </a:r>
            <a:endParaRPr lang="en-US" altLang="ko-KR" sz="3600" b="1" i="1" kern="0" dirty="0" smtClean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42" y="1701950"/>
            <a:ext cx="7285299" cy="363925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083DB2D2-F97A-49B5-B014-F5A8AF862F17}"/>
              </a:ext>
            </a:extLst>
          </p:cNvPr>
          <p:cNvSpPr/>
          <p:nvPr/>
        </p:nvSpPr>
        <p:spPr>
          <a:xfrm>
            <a:off x="1583983" y="5583080"/>
            <a:ext cx="3923029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20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년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8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월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6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~ 21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년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4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월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30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</a:t>
            </a:r>
          </a:p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A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병원 날짜 별 진단검사실 환자 검사 리스트</a:t>
            </a:r>
          </a:p>
        </p:txBody>
      </p:sp>
      <p:sp>
        <p:nvSpPr>
          <p:cNvPr id="2" name="오른쪽 화살표 1"/>
          <p:cNvSpPr/>
          <p:nvPr/>
        </p:nvSpPr>
        <p:spPr>
          <a:xfrm>
            <a:off x="7811377" y="3515834"/>
            <a:ext cx="408791" cy="39420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083DB2D2-F97A-49B5-B014-F5A8AF862F17}"/>
              </a:ext>
            </a:extLst>
          </p:cNvPr>
          <p:cNvSpPr/>
          <p:nvPr/>
        </p:nvSpPr>
        <p:spPr>
          <a:xfrm>
            <a:off x="8585104" y="2835774"/>
            <a:ext cx="315148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당일 전체 검사 환자수 예측</a:t>
            </a:r>
            <a:endParaRPr lang="en-US" altLang="ko-KR" sz="16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과거 시간대별 데이터를 참고하여 예측일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오전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8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시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~9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시 검사 환자수를 참고하여 해당일 전체 검사 환자수를 예측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12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756850" y="-2"/>
            <a:ext cx="7097486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i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Data Prepare</a:t>
            </a:r>
            <a:endParaRPr lang="en-US" altLang="ko-KR" sz="3600" b="1" i="1" kern="0" dirty="0" smtClean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010" y="1112089"/>
            <a:ext cx="3695700" cy="5286375"/>
          </a:xfrm>
          <a:prstGeom prst="rect">
            <a:avLst/>
          </a:prstGeom>
        </p:spPr>
      </p:pic>
      <p:sp>
        <p:nvSpPr>
          <p:cNvPr id="13" name="오른쪽 화살표 12"/>
          <p:cNvSpPr/>
          <p:nvPr/>
        </p:nvSpPr>
        <p:spPr>
          <a:xfrm>
            <a:off x="5894968" y="4433698"/>
            <a:ext cx="408791" cy="39420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083DB2D2-F97A-49B5-B014-F5A8AF862F17}"/>
              </a:ext>
            </a:extLst>
          </p:cNvPr>
          <p:cNvSpPr/>
          <p:nvPr/>
        </p:nvSpPr>
        <p:spPr>
          <a:xfrm>
            <a:off x="6657937" y="3915222"/>
            <a:ext cx="3151487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준비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기존 데이터에서 불필요한 데이터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삭제 및 처리에 용이 하도록 날짜 별 데이터 가공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3948057" y="1516578"/>
            <a:ext cx="935915" cy="56610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3" idx="6"/>
            <a:endCxn id="15" idx="1"/>
          </p:cNvCxnSpPr>
          <p:nvPr/>
        </p:nvCxnSpPr>
        <p:spPr>
          <a:xfrm flipV="1">
            <a:off x="4883972" y="1697465"/>
            <a:ext cx="828338" cy="1021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712310" y="1566660"/>
            <a:ext cx="2076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rgbClr val="FF0000"/>
                </a:solidFill>
              </a:rPr>
              <a:t>전체 검사 환자수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3012142" y="2124982"/>
            <a:ext cx="935915" cy="56610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>
            <a:stCxn id="16" idx="6"/>
          </p:cNvCxnSpPr>
          <p:nvPr/>
        </p:nvCxnSpPr>
        <p:spPr>
          <a:xfrm flipV="1">
            <a:off x="3948057" y="2321891"/>
            <a:ext cx="1624404" cy="861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572461" y="2191086"/>
            <a:ext cx="2076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8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시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~9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시 환자수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78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756850" y="-2"/>
            <a:ext cx="7097486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i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Explanation</a:t>
            </a:r>
            <a:endParaRPr lang="en-US" altLang="ko-KR" sz="3600" b="1" i="1" kern="0" dirty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083DB2D2-F97A-49B5-B014-F5A8AF862F17}"/>
              </a:ext>
            </a:extLst>
          </p:cNvPr>
          <p:cNvSpPr/>
          <p:nvPr/>
        </p:nvSpPr>
        <p:spPr>
          <a:xfrm>
            <a:off x="3770218" y="5122851"/>
            <a:ext cx="498650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초기 데이터 확인</a:t>
            </a:r>
            <a:endParaRPr lang="en-US" altLang="ko-KR" sz="16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x_data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: 8~9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시 환자 수</a:t>
            </a: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y_data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: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당일 전체 환자 수</a:t>
            </a: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352" y="1772438"/>
            <a:ext cx="3952875" cy="24098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128" y="1101091"/>
            <a:ext cx="4162186" cy="356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19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756850" y="-2"/>
            <a:ext cx="7097486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i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Explanation</a:t>
            </a:r>
            <a:endParaRPr lang="en-US" altLang="ko-KR" sz="3600" b="1" i="1" kern="0" dirty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083DB2D2-F97A-49B5-B014-F5A8AF862F17}"/>
              </a:ext>
            </a:extLst>
          </p:cNvPr>
          <p:cNvSpPr/>
          <p:nvPr/>
        </p:nvSpPr>
        <p:spPr>
          <a:xfrm>
            <a:off x="3770218" y="5122851"/>
            <a:ext cx="498650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특이 값 발생</a:t>
            </a:r>
            <a:endParaRPr lang="en-US" altLang="ko-KR" sz="16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장비 고장 및 점검으로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8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시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~9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시 사이의 데이터 손실이 발생하여 특이점이 확인 되어 해당 데이터 제거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43407" y="1200897"/>
            <a:ext cx="4162186" cy="3568510"/>
            <a:chOff x="6477128" y="1101091"/>
            <a:chExt cx="4162186" cy="3568510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77128" y="1101091"/>
              <a:ext cx="4162186" cy="3568510"/>
            </a:xfrm>
            <a:prstGeom prst="rect">
              <a:avLst/>
            </a:prstGeom>
          </p:spPr>
        </p:pic>
        <p:sp>
          <p:nvSpPr>
            <p:cNvPr id="11" name="타원 10"/>
            <p:cNvSpPr/>
            <p:nvPr/>
          </p:nvSpPr>
          <p:spPr>
            <a:xfrm>
              <a:off x="6927925" y="1990165"/>
              <a:ext cx="585452" cy="115106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오른쪽 화살표 12"/>
          <p:cNvSpPr/>
          <p:nvPr/>
        </p:nvSpPr>
        <p:spPr>
          <a:xfrm>
            <a:off x="5756390" y="2665505"/>
            <a:ext cx="408791" cy="39420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8553" y="1200897"/>
            <a:ext cx="4218476" cy="363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68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756850" y="-2"/>
            <a:ext cx="7097486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i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Explanation</a:t>
            </a:r>
            <a:endParaRPr lang="en-US" altLang="ko-KR" sz="3600" b="1" i="1" kern="0" dirty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793" y="1044267"/>
            <a:ext cx="6023388" cy="5176622"/>
          </a:xfrm>
          <a:prstGeom prst="rect">
            <a:avLst/>
          </a:prstGeom>
        </p:spPr>
      </p:pic>
      <p:cxnSp>
        <p:nvCxnSpPr>
          <p:cNvPr id="11" name="직선 화살표 연결선 10"/>
          <p:cNvCxnSpPr>
            <a:endCxn id="13" idx="1"/>
          </p:cNvCxnSpPr>
          <p:nvPr/>
        </p:nvCxnSpPr>
        <p:spPr>
          <a:xfrm>
            <a:off x="3991087" y="1425389"/>
            <a:ext cx="3012140" cy="59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003227" y="1300490"/>
            <a:ext cx="26678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rgbClr val="FF0000"/>
                </a:solidFill>
              </a:rPr>
              <a:t>가중치 및 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Bias 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값 랜덤 값으로 초기화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5056094" y="2009967"/>
            <a:ext cx="4615030" cy="261610"/>
            <a:chOff x="5056094" y="2009967"/>
            <a:chExt cx="4615030" cy="261610"/>
          </a:xfrm>
        </p:grpSpPr>
        <p:cxnSp>
          <p:nvCxnSpPr>
            <p:cNvPr id="21" name="직선 화살표 연결선 20"/>
            <p:cNvCxnSpPr>
              <a:endCxn id="22" idx="1"/>
            </p:cNvCxnSpPr>
            <p:nvPr/>
          </p:nvCxnSpPr>
          <p:spPr>
            <a:xfrm>
              <a:off x="5056094" y="2140772"/>
              <a:ext cx="1947133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003227" y="2009967"/>
              <a:ext cx="26678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rgbClr val="FF0000"/>
                  </a:solidFill>
                </a:rPr>
                <a:t>오차 제곱 평균으로 </a:t>
              </a:r>
              <a:r>
                <a:rPr lang="en-US" altLang="ko-KR" sz="1100" b="1" dirty="0" smtClean="0">
                  <a:solidFill>
                    <a:srgbClr val="FF0000"/>
                  </a:solidFill>
                </a:rPr>
                <a:t>Loss</a:t>
              </a:r>
              <a:r>
                <a:rPr lang="ko-KR" altLang="en-US" sz="1100" b="1" dirty="0" smtClean="0">
                  <a:solidFill>
                    <a:srgbClr val="FF0000"/>
                  </a:solidFill>
                </a:rPr>
                <a:t>값 구하기</a:t>
              </a:r>
              <a:endParaRPr lang="ko-KR" altLang="en-US" sz="11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4950311" y="3340548"/>
            <a:ext cx="5871882" cy="261610"/>
            <a:chOff x="5056094" y="2009967"/>
            <a:chExt cx="5871882" cy="261610"/>
          </a:xfrm>
        </p:grpSpPr>
        <p:cxnSp>
          <p:nvCxnSpPr>
            <p:cNvPr id="30" name="직선 화살표 연결선 29"/>
            <p:cNvCxnSpPr>
              <a:endCxn id="31" idx="1"/>
            </p:cNvCxnSpPr>
            <p:nvPr/>
          </p:nvCxnSpPr>
          <p:spPr>
            <a:xfrm>
              <a:off x="5056094" y="2140772"/>
              <a:ext cx="1947133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7003227" y="2009967"/>
              <a:ext cx="392474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smtClean="0">
                  <a:solidFill>
                    <a:srgbClr val="FF0000"/>
                  </a:solidFill>
                </a:rPr>
                <a:t>10000</a:t>
              </a:r>
              <a:r>
                <a:rPr lang="ko-KR" altLang="en-US" sz="1100" b="1" dirty="0" smtClean="0">
                  <a:solidFill>
                    <a:srgbClr val="FF0000"/>
                  </a:solidFill>
                </a:rPr>
                <a:t>회 반복 수행을 통해 </a:t>
              </a:r>
              <a:r>
                <a:rPr lang="en-US" altLang="ko-KR" sz="1100" b="1" dirty="0" smtClean="0">
                  <a:solidFill>
                    <a:srgbClr val="FF0000"/>
                  </a:solidFill>
                </a:rPr>
                <a:t>loss</a:t>
              </a:r>
              <a:r>
                <a:rPr lang="ko-KR" altLang="en-US" sz="1100" b="1" dirty="0" smtClean="0">
                  <a:solidFill>
                    <a:srgbClr val="FF0000"/>
                  </a:solidFill>
                </a:rPr>
                <a:t>를 최소화 하는 </a:t>
              </a:r>
              <a:r>
                <a:rPr lang="en-US" altLang="ko-KR" sz="1100" b="1" dirty="0" err="1" smtClean="0">
                  <a:solidFill>
                    <a:srgbClr val="FF0000"/>
                  </a:solidFill>
                </a:rPr>
                <a:t>w,b</a:t>
              </a:r>
              <a:r>
                <a:rPr lang="en-US" altLang="ko-KR" sz="1100" b="1" dirty="0" smtClean="0">
                  <a:solidFill>
                    <a:srgbClr val="FF0000"/>
                  </a:solidFill>
                </a:rPr>
                <a:t> </a:t>
              </a:r>
              <a:r>
                <a:rPr lang="ko-KR" altLang="en-US" sz="1100" b="1" dirty="0" smtClean="0">
                  <a:solidFill>
                    <a:srgbClr val="FF0000"/>
                  </a:solidFill>
                </a:rPr>
                <a:t>구하기</a:t>
              </a:r>
              <a:endParaRPr lang="ko-KR" altLang="en-US" sz="11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6897444" y="4180830"/>
            <a:ext cx="3924749" cy="261610"/>
            <a:chOff x="6029661" y="2009967"/>
            <a:chExt cx="3924749" cy="261610"/>
          </a:xfrm>
        </p:grpSpPr>
        <p:cxnSp>
          <p:nvCxnSpPr>
            <p:cNvPr id="34" name="직선 화살표 연결선 33"/>
            <p:cNvCxnSpPr>
              <a:endCxn id="35" idx="1"/>
            </p:cNvCxnSpPr>
            <p:nvPr/>
          </p:nvCxnSpPr>
          <p:spPr>
            <a:xfrm>
              <a:off x="6029661" y="2140772"/>
              <a:ext cx="97356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7003227" y="2009967"/>
              <a:ext cx="295118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smtClean="0">
                  <a:solidFill>
                    <a:srgbClr val="FF0000"/>
                  </a:solidFill>
                </a:rPr>
                <a:t>100</a:t>
              </a:r>
              <a:r>
                <a:rPr lang="ko-KR" altLang="en-US" sz="1100" b="1" dirty="0" smtClean="0">
                  <a:solidFill>
                    <a:srgbClr val="FF0000"/>
                  </a:solidFill>
                </a:rPr>
                <a:t>회 </a:t>
              </a:r>
              <a:r>
                <a:rPr lang="ko-KR" altLang="en-US" sz="1100" b="1" dirty="0" err="1" smtClean="0">
                  <a:solidFill>
                    <a:srgbClr val="FF0000"/>
                  </a:solidFill>
                </a:rPr>
                <a:t>반복시</a:t>
              </a:r>
              <a:r>
                <a:rPr lang="ko-KR" altLang="en-US" sz="1100" b="1" dirty="0" smtClean="0">
                  <a:solidFill>
                    <a:srgbClr val="FF0000"/>
                  </a:solidFill>
                </a:rPr>
                <a:t> 마다 적용된 </a:t>
              </a:r>
              <a:r>
                <a:rPr lang="en-US" altLang="ko-KR" sz="1100" b="1" dirty="0" smtClean="0">
                  <a:solidFill>
                    <a:srgbClr val="FF0000"/>
                  </a:solidFill>
                </a:rPr>
                <a:t>w, b, loss </a:t>
              </a:r>
              <a:r>
                <a:rPr lang="ko-KR" altLang="en-US" sz="1100" b="1" dirty="0" smtClean="0">
                  <a:solidFill>
                    <a:srgbClr val="FF0000"/>
                  </a:solidFill>
                </a:rPr>
                <a:t>출력</a:t>
              </a:r>
              <a:endParaRPr lang="ko-KR" altLang="en-US" sz="11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4507454" y="5249802"/>
            <a:ext cx="5400340" cy="261610"/>
            <a:chOff x="3749934" y="2009967"/>
            <a:chExt cx="5509752" cy="261610"/>
          </a:xfrm>
        </p:grpSpPr>
        <p:cxnSp>
          <p:nvCxnSpPr>
            <p:cNvPr id="38" name="직선 화살표 연결선 37"/>
            <p:cNvCxnSpPr>
              <a:endCxn id="39" idx="1"/>
            </p:cNvCxnSpPr>
            <p:nvPr/>
          </p:nvCxnSpPr>
          <p:spPr>
            <a:xfrm>
              <a:off x="3749934" y="2140772"/>
              <a:ext cx="325329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7003227" y="2009967"/>
              <a:ext cx="22564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rgbClr val="FF0000"/>
                  </a:solidFill>
                </a:rPr>
                <a:t>최종 </a:t>
              </a:r>
              <a:r>
                <a:rPr lang="en-US" altLang="ko-KR" sz="1100" b="1" dirty="0" smtClean="0">
                  <a:solidFill>
                    <a:srgbClr val="FF0000"/>
                  </a:solidFill>
                </a:rPr>
                <a:t>w, b</a:t>
              </a:r>
              <a:r>
                <a:rPr lang="ko-KR" altLang="en-US" sz="1100" b="1" dirty="0" smtClean="0">
                  <a:solidFill>
                    <a:srgbClr val="FF0000"/>
                  </a:solidFill>
                </a:rPr>
                <a:t>를 토대로 회귀선 표시</a:t>
              </a:r>
              <a:endParaRPr lang="ko-KR" altLang="en-US" sz="11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262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756850" y="-2"/>
            <a:ext cx="7097486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i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Result</a:t>
            </a:r>
            <a:endParaRPr lang="en-US" altLang="ko-KR" sz="3600" b="1" i="1" kern="0" dirty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912" y="1387654"/>
            <a:ext cx="5000005" cy="429238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5786" y="529588"/>
            <a:ext cx="3714750" cy="21907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5786" y="3800470"/>
            <a:ext cx="3705225" cy="2209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51907" y="2714620"/>
            <a:ext cx="6032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.</a:t>
            </a:r>
          </a:p>
          <a:p>
            <a:pPr algn="ctr"/>
            <a:r>
              <a:rPr lang="en-US" altLang="ko-KR" b="1" dirty="0" smtClean="0"/>
              <a:t>.</a:t>
            </a:r>
          </a:p>
          <a:p>
            <a:pPr algn="ctr"/>
            <a:r>
              <a:rPr lang="en-US" altLang="ko-KR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480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756850" y="-2"/>
            <a:ext cx="7097486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i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Explanation</a:t>
            </a:r>
            <a:endParaRPr lang="en-US" altLang="ko-KR" sz="3600" b="1" i="1" kern="0" dirty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48" y="1208434"/>
            <a:ext cx="7191375" cy="4924425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7777778" y="2000993"/>
            <a:ext cx="3603813" cy="261610"/>
            <a:chOff x="3749934" y="2009967"/>
            <a:chExt cx="4602911" cy="261610"/>
          </a:xfrm>
        </p:grpSpPr>
        <p:cxnSp>
          <p:nvCxnSpPr>
            <p:cNvPr id="11" name="직선 화살표 연결선 10"/>
            <p:cNvCxnSpPr/>
            <p:nvPr/>
          </p:nvCxnSpPr>
          <p:spPr>
            <a:xfrm>
              <a:off x="3749934" y="2140772"/>
              <a:ext cx="893103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740434" y="2009967"/>
              <a:ext cx="361241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smtClean="0">
                  <a:solidFill>
                    <a:srgbClr val="FF0000"/>
                  </a:solidFill>
                </a:rPr>
                <a:t>Train data, Test data</a:t>
              </a:r>
              <a:r>
                <a:rPr lang="ko-KR" altLang="en-US" sz="1100" b="1" dirty="0" smtClean="0">
                  <a:solidFill>
                    <a:srgbClr val="FF0000"/>
                  </a:solidFill>
                </a:rPr>
                <a:t>를 </a:t>
              </a:r>
              <a:r>
                <a:rPr lang="en-US" altLang="ko-KR" sz="1100" b="1" dirty="0" smtClean="0">
                  <a:solidFill>
                    <a:srgbClr val="FF0000"/>
                  </a:solidFill>
                </a:rPr>
                <a:t>8:2</a:t>
              </a:r>
              <a:r>
                <a:rPr lang="ko-KR" altLang="en-US" sz="1100" b="1" dirty="0" smtClean="0">
                  <a:solidFill>
                    <a:srgbClr val="FF0000"/>
                  </a:solidFill>
                </a:rPr>
                <a:t>로</a:t>
              </a:r>
              <a:r>
                <a:rPr lang="en-US" altLang="ko-KR" sz="1100" b="1" dirty="0">
                  <a:solidFill>
                    <a:srgbClr val="FF0000"/>
                  </a:solidFill>
                </a:rPr>
                <a:t> </a:t>
              </a:r>
              <a:r>
                <a:rPr lang="ko-KR" altLang="en-US" sz="1100" b="1" dirty="0" smtClean="0">
                  <a:solidFill>
                    <a:srgbClr val="FF0000"/>
                  </a:solidFill>
                </a:rPr>
                <a:t>나누어 줌</a:t>
              </a:r>
              <a:endParaRPr lang="ko-KR" altLang="en-US" sz="11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3734696" y="2551426"/>
            <a:ext cx="7646895" cy="261610"/>
            <a:chOff x="3749934" y="2009967"/>
            <a:chExt cx="9766871" cy="261610"/>
          </a:xfrm>
        </p:grpSpPr>
        <p:cxnSp>
          <p:nvCxnSpPr>
            <p:cNvPr id="15" name="직선 화살표 연결선 14"/>
            <p:cNvCxnSpPr/>
            <p:nvPr/>
          </p:nvCxnSpPr>
          <p:spPr>
            <a:xfrm>
              <a:off x="3749934" y="2140772"/>
              <a:ext cx="6057063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9904394" y="2009967"/>
              <a:ext cx="361241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rgbClr val="FF0000"/>
                  </a:solidFill>
                </a:rPr>
                <a:t>선형 회귀 모델 생성 후 데이터 </a:t>
              </a:r>
              <a:r>
                <a:rPr lang="en-US" altLang="ko-KR" sz="1100" b="1" dirty="0" smtClean="0">
                  <a:solidFill>
                    <a:srgbClr val="FF0000"/>
                  </a:solidFill>
                </a:rPr>
                <a:t>Fit</a:t>
              </a:r>
              <a:endParaRPr lang="ko-KR" altLang="en-US" sz="11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421393" y="3316544"/>
            <a:ext cx="7141705" cy="261610"/>
            <a:chOff x="4395180" y="2009967"/>
            <a:chExt cx="9121625" cy="261610"/>
          </a:xfrm>
        </p:grpSpPr>
        <p:cxnSp>
          <p:nvCxnSpPr>
            <p:cNvPr id="18" name="직선 화살표 연결선 17"/>
            <p:cNvCxnSpPr/>
            <p:nvPr/>
          </p:nvCxnSpPr>
          <p:spPr>
            <a:xfrm>
              <a:off x="4395180" y="2140772"/>
              <a:ext cx="541181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9904394" y="2009967"/>
              <a:ext cx="361241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smtClean="0">
                  <a:solidFill>
                    <a:srgbClr val="FF0000"/>
                  </a:solidFill>
                </a:rPr>
                <a:t>Train data </a:t>
              </a:r>
              <a:r>
                <a:rPr lang="ko-KR" altLang="en-US" sz="1100" b="1" dirty="0" smtClean="0">
                  <a:solidFill>
                    <a:srgbClr val="FF0000"/>
                  </a:solidFill>
                </a:rPr>
                <a:t>정확도 측정</a:t>
              </a:r>
              <a:endParaRPr lang="ko-KR" altLang="en-US" sz="11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851699" y="4335510"/>
            <a:ext cx="6749526" cy="261610"/>
            <a:chOff x="4896084" y="2009967"/>
            <a:chExt cx="8620721" cy="261610"/>
          </a:xfrm>
        </p:grpSpPr>
        <p:cxnSp>
          <p:nvCxnSpPr>
            <p:cNvPr id="21" name="직선 화살표 연결선 20"/>
            <p:cNvCxnSpPr/>
            <p:nvPr/>
          </p:nvCxnSpPr>
          <p:spPr>
            <a:xfrm>
              <a:off x="4896084" y="2140772"/>
              <a:ext cx="4910913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9904394" y="2009967"/>
              <a:ext cx="361241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smtClean="0">
                  <a:solidFill>
                    <a:srgbClr val="FF0000"/>
                  </a:solidFill>
                </a:rPr>
                <a:t>Test data</a:t>
              </a:r>
              <a:r>
                <a:rPr lang="ko-KR" altLang="en-US" sz="1100" b="1" dirty="0" smtClean="0">
                  <a:solidFill>
                    <a:srgbClr val="FF0000"/>
                  </a:solidFill>
                </a:rPr>
                <a:t>로 예측 후 </a:t>
              </a:r>
              <a:r>
                <a:rPr lang="en-US" altLang="ko-KR" sz="1100" b="1" dirty="0" smtClean="0">
                  <a:solidFill>
                    <a:srgbClr val="FF0000"/>
                  </a:solidFill>
                </a:rPr>
                <a:t>w, b, loss </a:t>
              </a:r>
              <a:r>
                <a:rPr lang="ko-KR" altLang="en-US" sz="1100" b="1" dirty="0" smtClean="0">
                  <a:solidFill>
                    <a:srgbClr val="FF0000"/>
                  </a:solidFill>
                </a:rPr>
                <a:t>확인</a:t>
              </a:r>
              <a:endParaRPr lang="ko-KR" altLang="en-US" sz="11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4862457" y="5485281"/>
            <a:ext cx="6895651" cy="261610"/>
            <a:chOff x="4896084" y="2009967"/>
            <a:chExt cx="8807357" cy="261610"/>
          </a:xfrm>
        </p:grpSpPr>
        <p:cxnSp>
          <p:nvCxnSpPr>
            <p:cNvPr id="26" name="직선 화살표 연결선 25"/>
            <p:cNvCxnSpPr/>
            <p:nvPr/>
          </p:nvCxnSpPr>
          <p:spPr>
            <a:xfrm>
              <a:off x="4896084" y="2140772"/>
              <a:ext cx="4910913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9904394" y="2009967"/>
              <a:ext cx="379904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rgbClr val="FF0000"/>
                  </a:solidFill>
                </a:rPr>
                <a:t>실제 결과값과 예측 값에 대한 산포도 표시</a:t>
              </a:r>
              <a:endParaRPr lang="ko-KR" altLang="en-US" sz="11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805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756850" y="-2"/>
            <a:ext cx="7097486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i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Result</a:t>
            </a:r>
            <a:endParaRPr lang="en-US" altLang="ko-KR" sz="3600" b="1" i="1" kern="0" dirty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2" y="1562101"/>
            <a:ext cx="4785115" cy="413362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886" y="1562100"/>
            <a:ext cx="3351181" cy="67432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083DB2D2-F97A-49B5-B014-F5A8AF862F17}"/>
              </a:ext>
            </a:extLst>
          </p:cNvPr>
          <p:cNvSpPr/>
          <p:nvPr/>
        </p:nvSpPr>
        <p:spPr>
          <a:xfrm>
            <a:off x="6576050" y="3185371"/>
            <a:ext cx="354952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결과 확인</a:t>
            </a:r>
            <a:endParaRPr lang="en-US" altLang="ko-KR" sz="16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6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정확도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 88%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oss : 16019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Weight : 3.45309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Bias : 81.70938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71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8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273</Words>
  <Application>Microsoft Office PowerPoint</Application>
  <PresentationFormat>와이드스크린</PresentationFormat>
  <Paragraphs>47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8_Office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User</cp:lastModifiedBy>
  <cp:revision>37</cp:revision>
  <dcterms:created xsi:type="dcterms:W3CDTF">2020-10-21T01:06:35Z</dcterms:created>
  <dcterms:modified xsi:type="dcterms:W3CDTF">2021-05-06T07:29:32Z</dcterms:modified>
</cp:coreProperties>
</file>