
<file path=[Content_Types].xml><?xml version="1.0" encoding="utf-8"?>
<Types xmlns="http://schemas.openxmlformats.org/package/2006/content-types">
  <Default ContentType="image/jpeg" Extension="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9999"/>
  </p:sldMasterIdLst>
  <p:sldIdLst>
    <p:sldId id="256" r:id="rId6"/>
    <p:sldId id="257" r:id="rId7"/>
    <p:sldId id="25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4" autoAdjust="0"/>
    <p:restoredTop sz="94624" autoAdjust="0"/>
  </p:normalViewPr>
  <p:slideViewPr>
    <p:cSldViewPr>
      <p:cViewPr varScale="1">
        <p:scale>
          <a:sx n="80" d="100"/>
          <a:sy n="80" d="100"/>
        </p:scale>
        <p:origin x="1188" y="96"/>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presProps" Target="presProp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arget="slides/slide1.xml" Type="http://schemas.openxmlformats.org/officeDocument/2006/relationships/slide"/>
  
    
    <Relationship Id="rId7" Target="slides/slide2.xml" Type="http://schemas.openxmlformats.org/officeDocument/2006/relationships/slide"/>
  
    
    <Relationship Id="rId8" Target="slides/slide3.xml" Type="http://schemas.openxmlformats.org/officeDocument/2006/relationships/slide"/>
  
    
    <Relationship Id="rId9" Target="slides/slide4.xml" Type="http://schemas.openxmlformats.org/officeDocument/2006/relationships/slide"/>
  
    
    <Relationship Id="rId10" Target="slides/slide5.xml" Type="http://schemas.openxmlformats.org/officeDocument/2006/relationships/slide"/>
  
    
    <Relationship Id="rId11" Target="slides/slide6.xml" Type="http://schemas.openxmlformats.org/officeDocument/2006/relationships/slide"/>
  
    
    <Relationship Id="rId12" Target="slides/slide7.xml" Type="http://schemas.openxmlformats.org/officeDocument/2006/relationships/slide"/>
  
    
    <Relationship Id="rId13" Target="slides/slide8.xml" Type="http://schemas.openxmlformats.org/officeDocument/2006/relationships/slide"/>
  
    
    <Relationship Id="rId14" Target="slides/slide9.xml" Type="http://schemas.openxmlformats.org/officeDocument/2006/relationships/slide"/>
  
  <Relationship Id="rId9999" Type="http://schemas.openxmlformats.org/officeDocument/2006/relationships/slideMaster" Target="slideMasters/slideMaster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br>
              <a:rPr lang="en-GB" dirty="0" smtClean="0"/>
            </a:br>
            <a:r>
              <a:rPr lang="en-GB" dirty="0" smtClean="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13" name="Text Placeholder 29"/>
          <p:cNvSpPr>
            <a:spLocks noGrp="1"/>
          </p:cNvSpPr>
          <p:nvPr>
            <p:ph type="body" sz="quarter" idx="12" hasCustomPrompt="1"/>
          </p:nvPr>
        </p:nvSpPr>
        <p:spPr>
          <a:xfrm>
            <a:off x="334177" y="1556793"/>
            <a:ext cx="2617644" cy="1771718"/>
          </a:xfrm>
          <a:prstGeom prst="rect">
            <a:avLst/>
          </a:prstGeom>
        </p:spPr>
        <p:txBody>
          <a:bodyPr lIns="0" tIns="0" rIns="0" bIns="0" anchor="t" anchorCtr="0">
            <a:noAutofit/>
          </a:bodyPr>
          <a:lstStyle>
            <a:lvl1pPr algn="l">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14" name="Text Placeholder 29"/>
          <p:cNvSpPr>
            <a:spLocks noGrp="1"/>
          </p:cNvSpPr>
          <p:nvPr>
            <p:ph type="body" sz="quarter" idx="13" hasCustomPrompt="1"/>
          </p:nvPr>
        </p:nvSpPr>
        <p:spPr>
          <a:xfrm>
            <a:off x="334177" y="3498088"/>
            <a:ext cx="2617644" cy="1371071"/>
          </a:xfrm>
          <a:prstGeom prst="rect">
            <a:avLst/>
          </a:prstGeom>
        </p:spPr>
        <p:txBody>
          <a:bodyPr lIns="0" tIns="0" rIns="0" bIns="0" anchor="t" anchorCtr="0">
            <a:noAutofit/>
          </a:bodyPr>
          <a:lstStyle>
            <a:lvl1pPr algn="l">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15" name="Text Placeholder 29"/>
          <p:cNvSpPr>
            <a:spLocks noGrp="1"/>
          </p:cNvSpPr>
          <p:nvPr>
            <p:ph type="body" sz="quarter" idx="14" hasCustomPrompt="1"/>
          </p:nvPr>
        </p:nvSpPr>
        <p:spPr>
          <a:xfrm>
            <a:off x="334177" y="5049180"/>
            <a:ext cx="2617644" cy="828092"/>
          </a:xfrm>
          <a:prstGeom prst="rect">
            <a:avLst/>
          </a:prstGeom>
        </p:spPr>
        <p:txBody>
          <a:bodyPr lIns="0" tIns="0" rIns="0" bIns="0" anchor="t" anchorCtr="0">
            <a:noAutofit/>
          </a:bodyPr>
          <a:lstStyle>
            <a:lvl1pPr algn="l">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16" name="Text Placeholder 29"/>
          <p:cNvSpPr>
            <a:spLocks noGrp="1"/>
          </p:cNvSpPr>
          <p:nvPr>
            <p:ph type="body" sz="quarter" idx="15" hasCustomPrompt="1"/>
          </p:nvPr>
        </p:nvSpPr>
        <p:spPr>
          <a:xfrm>
            <a:off x="3263178" y="1538585"/>
            <a:ext cx="2617644" cy="1789926"/>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6" name="Text Placeholder 29"/>
          <p:cNvSpPr>
            <a:spLocks noGrp="1"/>
          </p:cNvSpPr>
          <p:nvPr>
            <p:ph type="body" sz="quarter" idx="16" hasCustomPrompt="1"/>
          </p:nvPr>
        </p:nvSpPr>
        <p:spPr>
          <a:xfrm>
            <a:off x="3263178" y="3498088"/>
            <a:ext cx="2617644" cy="1371072"/>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7" name="Text Placeholder 29"/>
          <p:cNvSpPr>
            <a:spLocks noGrp="1"/>
          </p:cNvSpPr>
          <p:nvPr>
            <p:ph type="body" sz="quarter" idx="17" hasCustomPrompt="1"/>
          </p:nvPr>
        </p:nvSpPr>
        <p:spPr>
          <a:xfrm>
            <a:off x="3263178" y="5049179"/>
            <a:ext cx="2617644" cy="828093"/>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8" name="Text Placeholder 29"/>
          <p:cNvSpPr>
            <a:spLocks noGrp="1"/>
          </p:cNvSpPr>
          <p:nvPr>
            <p:ph type="body" sz="quarter" idx="18" hasCustomPrompt="1"/>
          </p:nvPr>
        </p:nvSpPr>
        <p:spPr>
          <a:xfrm>
            <a:off x="6234806" y="1538584"/>
            <a:ext cx="2617644" cy="1796284"/>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9" name="Text Placeholder 29"/>
          <p:cNvSpPr>
            <a:spLocks noGrp="1"/>
          </p:cNvSpPr>
          <p:nvPr>
            <p:ph type="body" sz="quarter" idx="19" hasCustomPrompt="1"/>
          </p:nvPr>
        </p:nvSpPr>
        <p:spPr>
          <a:xfrm>
            <a:off x="6238832" y="3504445"/>
            <a:ext cx="2617644" cy="1364715"/>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30" name="Text Placeholder 29"/>
          <p:cNvSpPr>
            <a:spLocks noGrp="1"/>
          </p:cNvSpPr>
          <p:nvPr>
            <p:ph type="body" sz="quarter" idx="20" hasCustomPrompt="1"/>
          </p:nvPr>
        </p:nvSpPr>
        <p:spPr>
          <a:xfrm>
            <a:off x="6238832" y="5038910"/>
            <a:ext cx="2617644" cy="838362"/>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9" name="Text Placeholder 8"/>
          <p:cNvSpPr>
            <a:spLocks noGrp="1"/>
          </p:cNvSpPr>
          <p:nvPr>
            <p:ph type="body" sz="quarter" idx="21" hasCustomPrompt="1"/>
          </p:nvPr>
        </p:nvSpPr>
        <p:spPr>
          <a:xfrm>
            <a:off x="371562" y="945480"/>
            <a:ext cx="2508250" cy="395288"/>
          </a:xfrm>
          <a:prstGeom prst="rect">
            <a:avLst/>
          </a:prstGeom>
        </p:spPr>
        <p:txBody>
          <a:bodyPr anchor="ctr" anchorCtr="0"/>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719137"/>
          </a:xfrm>
          <a:prstGeom prst="rect">
            <a:avLst/>
          </a:prstGeom>
        </p:spPr>
        <p:txBody>
          <a:bodyPr>
            <a:no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trends@futurefoundation.co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
  <Relationship Id="rId26" Type="http://schemas.openxmlformats.org/officeDocument/2006/relationships/slideLayout" Target="../slideLayouts/slideLayout26.xml"/>
  <Relationship Id="rId27"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6" r:id="rId6"/>
    <p:sldLayoutId id="2147483657" r:id="rId7"/>
    <p:sldLayoutId id="2147483658"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6" r:id="rId2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chart" Target="../charts/chart1.xml"/>
  <Relationship Id="rId2" Type="http://schemas.openxmlformats.org/officeDocument/2006/relationships/notesSlide" Target="../notesSlides/notesSlide1.xml"/>
  <Relationship Id="rId1" Type="http://schemas.openxmlformats.org/officeDocument/2006/relationships/slideLayout" Target="../slideLayouts/slideLayout26.xml"/>
  <Relationship Id="rId4" Type="http://schemas.openxmlformats.org/officeDocument/2006/relationships/image" Target="../media/image4.jpeg"/>
</Relationships>


</file>

<file path=ppt/slides/_rels/slide7.xml.rels><?xml version="1.0" encoding="UTF-8" standalone="yes"?>
<Relationships xmlns="http://schemas.openxmlformats.org/package/2006/relationships">
  <Relationship Id="rId3" Type="http://schemas.openxmlformats.org/officeDocument/2006/relationships/chart" Target="../charts/chart2.xml"/>
  <Relationship Id="rId2" Type="http://schemas.openxmlformats.org/officeDocument/2006/relationships/notesSlide" Target="../notesSlides/notesSlide2.xml"/>
  <Relationship Id="rId1" Type="http://schemas.openxmlformats.org/officeDocument/2006/relationships/slideLayout" Target="../slideLayouts/slideLayout26.xml"/>
  <Relationship Id="rId4" Type="http://schemas.openxmlformats.org/officeDocument/2006/relationships/image" Target="../media/image5.jpeg"/>
</Relationships>


</file>

<file path=ppt/slides/_rels/slide8.xml.rels><?xml version="1.0" encoding="UTF-8" standalone="yes"?>
<Relationships xmlns="http://schemas.openxmlformats.org/package/2006/relationships">
  <Relationship Id="rId3" Type="http://schemas.openxmlformats.org/officeDocument/2006/relationships/chart" Target="../charts/chart3.xml"/>
  <Relationship Id="rId2" Type="http://schemas.openxmlformats.org/officeDocument/2006/relationships/notesSlide" Target="../notesSlides/notesSlide3.xml"/>
  <Relationship Id="rId1" Type="http://schemas.openxmlformats.org/officeDocument/2006/relationships/slideLayout" Target="../slideLayouts/slideLayout26.xml"/>
  <Relationship Id="rId4" Type="http://schemas.openxmlformats.org/officeDocument/2006/relationships/image" Target="../media/image6.jpeg"/>
</Relationships>


</file>

<file path=ppt/slides/_rels/slide9.xml.rels><?xml version="1.0" encoding="UTF-8" standalone="yes"?>
<Relationships xmlns="http://schemas.openxmlformats.org/package/2006/relationships">
  <Relationship Id="rId3" Type="http://schemas.openxmlformats.org/officeDocument/2006/relationships/chart" Target="../charts/chart4.xml"/>
  <Relationship Id="rId2" Type="http://schemas.openxmlformats.org/officeDocument/2006/relationships/notesSlide" Target="../notesSlides/notesSlide4.xml"/>
  <Relationship Id="rId1" Type="http://schemas.openxmlformats.org/officeDocument/2006/relationships/slideLayout" Target="../slideLayouts/slideLayout26.xml"/>
  <Relationship Id="rId4" Type="http://schemas.openxmlformats.org/officeDocument/2006/relationships/image" Target="../media/image7.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pPr>
              <a:pStyle a:val="Heading2"/>
            </a:pPr>
            <a:r>
              <a:rPr lang="en-GB" b="1" dirty="0"/>
              <a:t xml:space="preserve">Sub Heading 1</a:t>
            </a:r>
          </a:p>
          <a:p>
            <a:r>
              <a:rPr lang="en-GB" dirty="0"/>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xml:space="preserve">
The consumer skips between sites and roles, merging personal and private life in these hours, in a state of fused brainstorming and multitasking.
</a:t>
            </a:r>
          </a:p>
          <a:p>
            <a:pPr>
              <a:pStyle a:val="Heading2"/>
            </a:pPr>
            <a:r>
              <a:rPr lang="en-GB" b="1" dirty="0"/>
              <a:t xml:space="preserve">Sub Heading 2</a:t>
            </a:r>
          </a:p>
          <a:p>
            <a:r>
              <a:rPr lang="en-GB" dirty="0"/>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xml:space="preserve">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Lorem Ipsum Dolor Sit Amet</a:t>
            </a:r>
          </a:p>
        </p:txBody>
      </p:sp>
      <p:sp>
        <p:nvSpPr>
          <p:cNvPr id="4" name="Text Placeholder 3"/>
          <p:cNvSpPr>
            <a:spLocks noGrp="1"/>
          </p:cNvSpPr>
          <p:nvPr>
            <p:ph type="body" sz="quarter" idx="11"/>
          </p:nvPr>
        </p:nvSpPr>
        <p:spPr/>
        <p:txBody>
          <a:bodyPr/>
          <a:lstStyle/>
          <a:p>
            <a:r>
              <a:rPr lang="en-GB" dirty="0"/>
              <a:t>Lorem Ipsum Dolor Consec</a:t>
            </a:r>
          </a:p>
        </p:txBody>
      </p:sp>
      <p:sp>
        <p:nvSpPr>
          <p:cNvPr id="5" name="Text Placeholder 4"/>
          <p:cNvSpPr>
            <a:spLocks noGrp="1"/>
          </p:cNvSpPr>
          <p:nvPr>
            <p:ph type="body" sz="quarter" idx="13"/>
          </p:nvPr>
        </p:nvSpPr>
        <p:spPr/>
        <p:txBody>
          <a:bodyPr/>
          <a:lstStyle/>
          <a:p>
            <a:r>
              <a:rPr lang="en-GB" dirty="0"/>
              <a:t>Consectetur Adipiscing</a:t>
            </a:r>
          </a:p>
        </p:txBody>
      </p:sp>
      <p:sp>
        <p:nvSpPr>
          <p:cNvPr id="6" name="Text Placeholder 5"/>
          <p:cNvSpPr>
            <a:spLocks noGrp="1"/>
          </p:cNvSpPr>
          <p:nvPr>
            <p:ph type="body" sz="quarter" idx="15"/>
          </p:nvPr>
        </p:nvSpPr>
        <p:spPr/>
        <p:txBody>
          <a:bodyPr/>
          <a:lstStyle/>
          <a:p>
            <a:r>
              <a:rPr lang="en-GB" dirty="0"/>
              <a:t>Pariatur Consectetur</a:t>
            </a:r>
          </a:p>
        </p:txBody>
      </p:sp>
      <p:sp>
        <p:nvSpPr>
          <p:cNvPr id="7" name="Text Placeholder 6"/>
          <p:cNvSpPr>
            <a:spLocks noGrp="1"/>
          </p:cNvSpPr>
          <p:nvPr>
            <p:ph type="body" sz="quarter" idx="17"/>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lstStyle/>
          <a:p>
            <a:r>
              <a:rPr lang="en-GB" dirty="0"/>
              <a:t xml:space="preserve">Sum expectantes. Ego hodie expectantes. Expectantes, et misit unum de pueris Gus interficere. Et suus vos. Nescio quis, qui est bonus usus liberi ad Isai?</a:t>
            </a:r>
          </a:p>
          <a:p>
            <a:r>
              <a:rPr lang="en-GB" dirty="0"/>
              <a:t xml:space="preserve">Qui nosti ... Quis dimisit filios ad necem ... hmm? Gus! Est, ante me factus singulis decem gradibus.</a:t>
            </a:r>
          </a:p>
          <a:p>
            <a:r>
              <a:rPr lang="en-GB" dirty="0"/>
              <a:t xml:space="preserve">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a:t>
            </a:r>
          </a:p>
          <a:p>
            <a:r>
              <a:rPr lang="en-GB" dirty="0"/>
              <a:t xml:space="preserve">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12"/>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5" name="Text Placeholder 4"/>
          <p:cNvSpPr>
            <a:spLocks noGrp="1"/>
          </p:cNvSpPr>
          <p:nvPr>
            <p:ph type="body" sz="quarter" idx="13"/>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6" name="Text Placeholder 5"/>
          <p:cNvSpPr>
            <a:spLocks noGrp="1"/>
          </p:cNvSpPr>
          <p:nvPr>
            <p:ph type="body" sz="quarter" idx="14"/>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7" name="Text Placeholder 6"/>
          <p:cNvSpPr>
            <a:spLocks noGrp="1"/>
          </p:cNvSpPr>
          <p:nvPr>
            <p:ph type="body" sz="quarter" idx="15"/>
          </p:nvPr>
        </p:nvSpPr>
        <p:spPr/>
        <p:txBody>
          <a:bodyPr/>
          <a:lstStyle/>
          <a:p>
            <a:r>
              <a:rPr lang="en-GB" dirty="0"/>
              <a:t>Brand interaction with online customer complaints is limited, with customer service efforts focused on in-store feedback and complaints.</a:t>
            </a:r>
          </a:p>
        </p:txBody>
      </p:sp>
      <p:sp>
        <p:nvSpPr>
          <p:cNvPr id="8" name="Text Placeholder 7"/>
          <p:cNvSpPr>
            <a:spLocks noGrp="1"/>
          </p:cNvSpPr>
          <p:nvPr>
            <p:ph type="body" sz="quarter" idx="16"/>
          </p:nvPr>
        </p:nvSpPr>
        <p:spPr/>
        <p:txBody>
          <a:bodyPr/>
          <a:lstStyle/>
          <a:p>
            <a:r>
              <a:rPr lang="en-GB" dirty="0"/>
              <a:t>Brands find new ways of interacting with customers across a range of social media channels, addressing and responding to concerns, complaints and compliments.</a:t>
            </a:r>
          </a:p>
        </p:txBody>
      </p:sp>
      <p:sp>
        <p:nvSpPr>
          <p:cNvPr id="9" name="Text Placeholder 8"/>
          <p:cNvSpPr>
            <a:spLocks noGrp="1"/>
          </p:cNvSpPr>
          <p:nvPr>
            <p:ph type="body" sz="quarter" idx="17"/>
          </p:nvPr>
        </p:nvSpPr>
        <p:spPr/>
        <p:txBody>
          <a:bodyPr/>
          <a:lstStyle/>
          <a:p>
            <a:r>
              <a:rPr lang="en-GB" dirty="0"/>
              <a:t>Inviting and engaging consumers to react, review and critique in advance of product or service launches becomes more common for brands.</a:t>
            </a:r>
          </a:p>
        </p:txBody>
      </p:sp>
      <p:sp>
        <p:nvSpPr>
          <p:cNvPr id="10" name="Text Placeholder 9"/>
          <p:cNvSpPr>
            <a:spLocks noGrp="1"/>
          </p:cNvSpPr>
          <p:nvPr>
            <p:ph type="body" sz="quarter" idx="18"/>
          </p:nvPr>
        </p:nvSpPr>
        <p:spPr/>
        <p:txBody>
          <a:bodyPr/>
          <a:lstStyle/>
          <a:p>
            <a:r>
              <a:rPr lang="en-GB" dirty="0"/>
              <a:t>CSR efforts become an increasingly common way for brands to enhance their brand and raise their profile.</a:t>
            </a:r>
          </a:p>
        </p:txBody>
      </p:sp>
      <p:sp>
        <p:nvSpPr>
          <p:cNvPr id="11" name="Text Placeholder 10"/>
          <p:cNvSpPr>
            <a:spLocks noGrp="1"/>
          </p:cNvSpPr>
          <p:nvPr>
            <p:ph type="body" sz="quarter" idx="19"/>
          </p:nvPr>
        </p:nvSpPr>
        <p:spPr/>
        <p:txBody>
          <a:bodyPr/>
          <a:lstStyle/>
          <a:p>
            <a:r>
              <a:rPr lang="en-GB" dirty="0"/>
              <a:t>The transparency and lobby-building capacity of social media leads to CSR efforts deemed insincere or ineffectual more easily being called into question.</a:t>
            </a:r>
          </a:p>
        </p:txBody>
      </p:sp>
      <p:sp>
        <p:nvSpPr>
          <p:cNvPr id="12" name="Text Placeholder 11"/>
          <p:cNvSpPr>
            <a:spLocks noGrp="1"/>
          </p:cNvSpPr>
          <p:nvPr>
            <p:ph type="body" sz="quarter" idx="20"/>
          </p:nvPr>
        </p:nvSpPr>
        <p:spPr/>
        <p:txBody>
          <a:bodyPr/>
          <a:lstStyle/>
          <a:p>
            <a:r>
              <a:rPr lang="en-GB" dirty="0"/>
              <a:t>To pre-empt the quick forming of lobbies and factions, brands’ CSR eschew the general and hone in on specifics  -  ensuring the presence of clear goals.</a:t>
            </a:r>
          </a:p>
        </p:txBody>
      </p:sp>
      <p:sp>
        <p:nvSpPr>
          <p:cNvPr id="13" name="Text Placeholder 12"/>
          <p:cNvSpPr>
            <a:spLocks noGrp="1"/>
          </p:cNvSpPr>
          <p:nvPr>
            <p:ph type="body" sz="quarter" idx="21"/>
          </p:nvPr>
        </p:nvSpPr>
        <p:spPr/>
        <p:txBody>
          <a:bodyPr/>
          <a:lstStyle/>
          <a:p>
            <a:r>
              <a:rPr lang="en-GB" dirty="0"/>
              <a:t>5 years ago</a:t>
            </a:r>
          </a:p>
        </p:txBody>
      </p:sp>
      <p:sp>
        <p:nvSpPr>
          <p:cNvPr id="14" name="Text Placeholder 13"/>
          <p:cNvSpPr>
            <a:spLocks noGrp="1"/>
          </p:cNvSpPr>
          <p:nvPr>
            <p:ph type="body" sz="quarter" idx="22"/>
          </p:nvPr>
        </p:nvSpPr>
        <p:spPr/>
        <p:txBody>
          <a:bodyPr/>
          <a:lstStyle/>
          <a:p>
            <a:r>
              <a:rPr lang="en-GB" dirty="0"/>
              <a:t>Now</a:t>
            </a:r>
          </a:p>
        </p:txBody>
      </p:sp>
      <p:sp>
        <p:nvSpPr>
          <p:cNvPr id="15" name="Text Placeholder 14"/>
          <p:cNvSpPr>
            <a:spLocks noGrp="1"/>
          </p:cNvSpPr>
          <p:nvPr>
            <p:ph type="body" sz="quarter" idx="23"/>
          </p:nvPr>
        </p:nvSpPr>
        <p:spPr/>
        <p:txBody>
          <a:bodyPr/>
          <a:lstStyle/>
          <a:p>
            <a:r>
              <a:rPr lang="en-GB" dirty="0"/>
              <a:t>in 5 years</a:t>
            </a:r>
          </a:p>
        </p:txBody>
      </p:sp>
    </p:spTree>
    <p:extLst>
      <p:ext uri="{BB962C8B-B14F-4D97-AF65-F5344CB8AC3E}">
        <p14:creationId xmlns:p14="http://schemas.microsoft.com/office/powerpoint/2010/main" val="178775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b="1"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 xml:space="preserve">Lorem ipsum dolar sit amet consectetur...</a:t>
            </a:r>
          </a:p>
          <a:p>
            <a:r>
              <a:rPr lang="en-GB" b="1" dirty="0"/>
              <a:t/>
            </a:r>
          </a:p>
          <a:p>
            <a:r>
              <a:rPr lang="en-GB" b="1" dirty="0"/>
              <a:t>Beauty and Personal Care</a:t>
            </a:r>
          </a:p>
          <a:p>
            <a:r>
              <a:rPr lang="en-GB" dirty="0"/>
              <a:t xml:space="preserve">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1000 online respondents aged 16+, France,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GB,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1002 online respondents aged 16+, Spain,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Sweden,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2" baseType="lpstr">
      <vt:lpstr>Arial</vt:lpstr>
      <vt:lpstr>Calibri</vt:lpstr>
      <vt:lpstr>Office Theme</vt:lpstr>
      <vt:lpstr>FF2016</vt:lpstr>
      <vt:lpstr>Cashless Society</vt:lpstr>
      <vt:lpstr>Test Header</vt:lpstr>
      <vt:lpstr>What to do</vt:lpstr>
      <vt:lpstr>What will happen next</vt:lpstr>
      <vt:lpstr>Sector Impact</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2016-11-09T11:20:47Z</dcterms:modified>
</cp:coreProperties>
</file>