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3.xml" ContentType="application/vnd.openxmlformats-officedocument.drawingml.char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9" r:id="rId2"/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image" Target="../media/image5.png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9.xlsx"/><Relationship Id="rId1" Type="http://schemas.openxmlformats.org/officeDocument/2006/relationships/image" Target="../media/image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>
        <c:manualLayout>
          <c:layoutTarget val="inner"/>
          <c:xMode val="edge"/>
          <c:yMode val="edge"/>
          <c:x val="7.2520090021812034E-2"/>
          <c:y val="0.16305364580453569"/>
          <c:w val="0.93790888852365961"/>
          <c:h val="0.48848135077565635"/>
        </c:manualLayout>
      </c:layout>
      <c:barChart>
        <c:barDir val="col"/>
        <c:grouping val="clustered"/>
        <c:overlap val="-1"/>
        <c:axId val="67475712"/>
        <c:axId val="67530752"/>
      </c:barChart>
      <c:catAx>
        <c:axId val="67475712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67530752"/>
        <c:crosses val="autoZero"/>
        <c:auto val="1"/>
        <c:lblAlgn val="ctr"/>
        <c:lblOffset val="100"/>
        <c:tickLblSkip val="1"/>
        <c:tickMarkSkip val="1"/>
      </c:catAx>
      <c:valAx>
        <c:axId val="67530752"/>
        <c:scaling>
          <c:orientation val="minMax"/>
          <c:max val="1"/>
          <c:min val="0"/>
        </c:scaling>
        <c:delete val="1"/>
        <c:axPos val="l"/>
        <c:numFmt formatCode="0%" sourceLinked="0"/>
        <c:minorTickMark val="out"/>
        <c:tickLblPos val="none"/>
        <c:crossAx val="67475712"/>
        <c:crosses val="autoZero"/>
        <c:crossBetween val="between"/>
        <c:majorUnit val="0.2"/>
        <c:minorUnit val="0.1"/>
      </c:valAx>
      <c:spPr>
        <a:noFill/>
        <a:ln w="25400">
          <a:noFill/>
        </a:ln>
      </c:spPr>
    </c:plotArea>
    <c:plotVisOnly val="1"/>
    <c:dispBlanksAs val="gap"/>
  </c:chart>
  <c:spPr>
    <a:blipFill>
      <a:blip xmlns:r="http://schemas.openxmlformats.org/officeDocument/2006/relationships" r:embed="rId1"/>
      <a:stretch>
        <a:fillRect/>
      </a:stretch>
    </a:blipFill>
    <a:ln>
      <a:noFill/>
    </a:ln>
  </c:spPr>
  <c:txPr>
    <a:bodyPr/>
    <a:lstStyle/>
    <a:p>
      <a:pPr>
        <a:defRPr sz="1400" b="0" i="0" u="none" strike="noStrike" baseline="0">
          <a:solidFill>
            <a:schemeClr val="tx1">
              <a:lumMod val="65000"/>
              <a:lumOff val="35000"/>
            </a:schemeClr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881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To save items I will buy later as a reminder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Chart!$B$6:$S$6</c:f>
              <c:numCache>
                <c:formatCode>General</c:formatCode>
                <c:ptCount val="18"/>
                <c:pt idx="0" formatCode="0%">
                  <c:v>0.66840580000000105</c:v>
                </c:pt>
                <c:pt idx="2" formatCode="0%">
                  <c:v>0.65747130000000065</c:v>
                </c:pt>
                <c:pt idx="3" formatCode="0%">
                  <c:v>0.67968950000000106</c:v>
                </c:pt>
                <c:pt idx="5" formatCode="0%">
                  <c:v>0.6685588000000009</c:v>
                </c:pt>
                <c:pt idx="6" formatCode="0%">
                  <c:v>0.6249599000000009</c:v>
                </c:pt>
                <c:pt idx="7" formatCode="0%">
                  <c:v>0.68323279999999909</c:v>
                </c:pt>
                <c:pt idx="8" formatCode="0%">
                  <c:v>0.69182070000000062</c:v>
                </c:pt>
                <c:pt idx="9" formatCode="0%">
                  <c:v>0.67530130000000077</c:v>
                </c:pt>
                <c:pt idx="11" formatCode="0%">
                  <c:v>0.64119760000000103</c:v>
                </c:pt>
                <c:pt idx="12" formatCode="0%">
                  <c:v>0.69055949999999999</c:v>
                </c:pt>
                <c:pt idx="13" formatCode="0%">
                  <c:v>0.67530130000000077</c:v>
                </c:pt>
                <c:pt idx="15" formatCode="0%">
                  <c:v>0.62184470000000103</c:v>
                </c:pt>
                <c:pt idx="16" formatCode="0%">
                  <c:v>0.70977259999999998</c:v>
                </c:pt>
                <c:pt idx="17" formatCode="0%">
                  <c:v>0.65241979999999999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To collect everything I like in one place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Chart!$B$7:$S$7</c:f>
              <c:numCache>
                <c:formatCode>General</c:formatCode>
                <c:ptCount val="18"/>
                <c:pt idx="0" formatCode="0%">
                  <c:v>0.50217040000000002</c:v>
                </c:pt>
                <c:pt idx="2" formatCode="0%">
                  <c:v>0.47268400000000038</c:v>
                </c:pt>
                <c:pt idx="3" formatCode="0%">
                  <c:v>0.53259849999999997</c:v>
                </c:pt>
                <c:pt idx="5" formatCode="0%">
                  <c:v>0.51726089999999958</c:v>
                </c:pt>
                <c:pt idx="6" formatCode="0%">
                  <c:v>0.5170093</c:v>
                </c:pt>
                <c:pt idx="7" formatCode="0%">
                  <c:v>0.53644809999999998</c:v>
                </c:pt>
                <c:pt idx="8" formatCode="0%">
                  <c:v>0.47272140000000001</c:v>
                </c:pt>
                <c:pt idx="9" formatCode="0%">
                  <c:v>0.43865430000000039</c:v>
                </c:pt>
                <c:pt idx="11" formatCode="0%">
                  <c:v>0.51491639999999905</c:v>
                </c:pt>
                <c:pt idx="12" formatCode="0%">
                  <c:v>0.51033599999999957</c:v>
                </c:pt>
                <c:pt idx="13" formatCode="0%">
                  <c:v>0.43865430000000039</c:v>
                </c:pt>
                <c:pt idx="15" formatCode="0%">
                  <c:v>0.43873710000000005</c:v>
                </c:pt>
                <c:pt idx="16" formatCode="0%">
                  <c:v>0.46988860000000077</c:v>
                </c:pt>
                <c:pt idx="17" formatCode="0%">
                  <c:v>0.54574500000000103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To get discounts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Chart!$B$8:$S$8</c:f>
              <c:numCache>
                <c:formatCode>General</c:formatCode>
                <c:ptCount val="18"/>
                <c:pt idx="0" formatCode="0%">
                  <c:v>0.23606690000000019</c:v>
                </c:pt>
                <c:pt idx="2" formatCode="0%">
                  <c:v>0.22396150000000001</c:v>
                </c:pt>
                <c:pt idx="3" formatCode="0%">
                  <c:v>0.24855900000000022</c:v>
                </c:pt>
                <c:pt idx="5" formatCode="0%">
                  <c:v>0.17296830000000032</c:v>
                </c:pt>
                <c:pt idx="6" formatCode="0%">
                  <c:v>0.28594820000000032</c:v>
                </c:pt>
                <c:pt idx="7" formatCode="0%">
                  <c:v>0.26316050000000002</c:v>
                </c:pt>
                <c:pt idx="8" formatCode="0%">
                  <c:v>0.23706690000000019</c:v>
                </c:pt>
                <c:pt idx="9" formatCode="0%">
                  <c:v>0.21115880000000001</c:v>
                </c:pt>
                <c:pt idx="11" formatCode="0%">
                  <c:v>0.22201440000000022</c:v>
                </c:pt>
                <c:pt idx="12" formatCode="0%">
                  <c:v>0.25626600000000005</c:v>
                </c:pt>
                <c:pt idx="13" formatCode="0%">
                  <c:v>0.21115880000000001</c:v>
                </c:pt>
                <c:pt idx="15" formatCode="0%">
                  <c:v>0.20463970000000001</c:v>
                </c:pt>
                <c:pt idx="16" formatCode="0%">
                  <c:v>0.21936559999999999</c:v>
                </c:pt>
                <c:pt idx="17" formatCode="0%">
                  <c:v>0.25881940000000031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To show my friends and family items I like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Chart!$B$9:$S$9</c:f>
              <c:numCache>
                <c:formatCode>General</c:formatCode>
                <c:ptCount val="18"/>
                <c:pt idx="0" formatCode="0%">
                  <c:v>0.25341390000000008</c:v>
                </c:pt>
                <c:pt idx="2" formatCode="0%">
                  <c:v>0.2336106</c:v>
                </c:pt>
                <c:pt idx="3" formatCode="0%">
                  <c:v>0.27384960000000008</c:v>
                </c:pt>
                <c:pt idx="5" formatCode="0%">
                  <c:v>0.19148689999999999</c:v>
                </c:pt>
                <c:pt idx="6" formatCode="0%">
                  <c:v>0.24691360000000029</c:v>
                </c:pt>
                <c:pt idx="7" formatCode="0%">
                  <c:v>0.2591675</c:v>
                </c:pt>
                <c:pt idx="8" formatCode="0%">
                  <c:v>0.26944990000000002</c:v>
                </c:pt>
                <c:pt idx="9" formatCode="0%">
                  <c:v>0.32690060000000076</c:v>
                </c:pt>
                <c:pt idx="11" formatCode="0%">
                  <c:v>0.21805520000000025</c:v>
                </c:pt>
                <c:pt idx="12" formatCode="0%">
                  <c:v>0.26235610000000031</c:v>
                </c:pt>
                <c:pt idx="13" formatCode="0%">
                  <c:v>0.32690060000000076</c:v>
                </c:pt>
                <c:pt idx="15" formatCode="0%">
                  <c:v>0.20145579999999999</c:v>
                </c:pt>
                <c:pt idx="16" formatCode="0%">
                  <c:v>0.25431630000000038</c:v>
                </c:pt>
                <c:pt idx="17" formatCode="0%">
                  <c:v>0.27616590000000002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Just for fun- I rarely buy the items I save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Chart!$B$10:$S$10</c:f>
              <c:numCache>
                <c:formatCode>General</c:formatCode>
                <c:ptCount val="18"/>
                <c:pt idx="0" formatCode="0%">
                  <c:v>9.0286100000000008E-2</c:v>
                </c:pt>
                <c:pt idx="2" formatCode="0%">
                  <c:v>8.8325200000000048E-2</c:v>
                </c:pt>
                <c:pt idx="3" formatCode="0%">
                  <c:v>9.2309599999999992E-2</c:v>
                </c:pt>
                <c:pt idx="5" formatCode="0%">
                  <c:v>9.8316300000000065E-2</c:v>
                </c:pt>
                <c:pt idx="6" formatCode="0%">
                  <c:v>0.13870499999999999</c:v>
                </c:pt>
                <c:pt idx="7" formatCode="0%">
                  <c:v>0.1019108</c:v>
                </c:pt>
                <c:pt idx="8" formatCode="0%">
                  <c:v>4.9333000000000106E-2</c:v>
                </c:pt>
                <c:pt idx="9" formatCode="0%">
                  <c:v>4.2237900000000023E-2</c:v>
                </c:pt>
                <c:pt idx="11" formatCode="0%">
                  <c:v>0.1185968000000001</c:v>
                </c:pt>
                <c:pt idx="12" formatCode="0%">
                  <c:v>7.9807200000000092E-2</c:v>
                </c:pt>
                <c:pt idx="13" formatCode="0%">
                  <c:v>4.2237900000000023E-2</c:v>
                </c:pt>
                <c:pt idx="15" formatCode="0%">
                  <c:v>7.6490000000000002E-2</c:v>
                </c:pt>
                <c:pt idx="16" formatCode="0%">
                  <c:v>7.58356000000001E-2</c:v>
                </c:pt>
                <c:pt idx="17" formatCode="0%">
                  <c:v>0.1051140000000001</c:v>
                </c:pt>
              </c:numCache>
            </c:numRef>
          </c:val>
        </c:ser>
        <c:gapWidth val="50"/>
        <c:axId val="150229376"/>
        <c:axId val="150230912"/>
      </c:barChart>
      <c:catAx>
        <c:axId val="150229376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0230912"/>
        <c:crosses val="autoZero"/>
        <c:auto val="1"/>
        <c:lblAlgn val="ctr"/>
        <c:lblOffset val="100"/>
        <c:tickLblSkip val="1"/>
      </c:catAx>
      <c:valAx>
        <c:axId val="150230912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50229376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07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>
        <c:manualLayout>
          <c:layoutTarget val="inner"/>
          <c:xMode val="edge"/>
          <c:yMode val="edge"/>
          <c:x val="7.2520090021811881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To save items I will buy later as a reminder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0.68750829999999996</c:v>
                </c:pt>
                <c:pt idx="2" formatCode="0%">
                  <c:v>0.68280170000000007</c:v>
                </c:pt>
                <c:pt idx="3" formatCode="0%">
                  <c:v>0.69165880000000013</c:v>
                </c:pt>
                <c:pt idx="5" formatCode="0%">
                  <c:v>0.61062080000000007</c:v>
                </c:pt>
                <c:pt idx="6" formatCode="0%">
                  <c:v>0.60500019999999999</c:v>
                </c:pt>
                <c:pt idx="7" formatCode="0%">
                  <c:v>0.64865510000000015</c:v>
                </c:pt>
                <c:pt idx="8" formatCode="0%">
                  <c:v>0.67710230000000005</c:v>
                </c:pt>
                <c:pt idx="9" formatCode="0%">
                  <c:v>0.78776829999999998</c:v>
                </c:pt>
                <c:pt idx="10" formatCode="0%">
                  <c:v>0.82739379999999996</c:v>
                </c:pt>
                <c:pt idx="12" formatCode="0%">
                  <c:v>0.62149659999999984</c:v>
                </c:pt>
                <c:pt idx="13" formatCode="0%">
                  <c:v>0.64631070000000002</c:v>
                </c:pt>
                <c:pt idx="14" formatCode="0%">
                  <c:v>0.79543399999999986</c:v>
                </c:pt>
                <c:pt idx="16" formatCode="0%">
                  <c:v>0.6533023</c:v>
                </c:pt>
                <c:pt idx="17" formatCode="0%">
                  <c:v>0.69720409999999999</c:v>
                </c:pt>
                <c:pt idx="18" formatCode="0%">
                  <c:v>0.70164550000000014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To collect everything I like in one place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0.22742430000000002</c:v>
                </c:pt>
                <c:pt idx="2" formatCode="0%">
                  <c:v>0.19870220000000002</c:v>
                </c:pt>
                <c:pt idx="3" formatCode="0%">
                  <c:v>0.25275339999999996</c:v>
                </c:pt>
                <c:pt idx="5" formatCode="0%">
                  <c:v>0.26979620000000004</c:v>
                </c:pt>
                <c:pt idx="6" formatCode="0%">
                  <c:v>0.20926650000000002</c:v>
                </c:pt>
                <c:pt idx="7" formatCode="0%">
                  <c:v>0.22340550000000001</c:v>
                </c:pt>
                <c:pt idx="8" formatCode="0%">
                  <c:v>0.1471277</c:v>
                </c:pt>
                <c:pt idx="9" formatCode="0%">
                  <c:v>0.20796760000000003</c:v>
                </c:pt>
                <c:pt idx="10" formatCode="0%">
                  <c:v>0.31214990000000004</c:v>
                </c:pt>
                <c:pt idx="12" formatCode="0%">
                  <c:v>0.24168919999999999</c:v>
                </c:pt>
                <c:pt idx="13" formatCode="0%">
                  <c:v>0.18969059999999999</c:v>
                </c:pt>
                <c:pt idx="14" formatCode="0%">
                  <c:v>0.24754260000000003</c:v>
                </c:pt>
                <c:pt idx="16" formatCode="0%">
                  <c:v>0.2556887000000001</c:v>
                </c:pt>
                <c:pt idx="17" formatCode="0%">
                  <c:v>0.22191359999999999</c:v>
                </c:pt>
                <c:pt idx="18" formatCode="0%">
                  <c:v>0.15988990000000003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To get discounts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0.1269006</c:v>
                </c:pt>
                <c:pt idx="2" formatCode="0%">
                  <c:v>0.1309265</c:v>
                </c:pt>
                <c:pt idx="3" formatCode="0%">
                  <c:v>0.12335019999999998</c:v>
                </c:pt>
                <c:pt idx="5" formatCode="0%">
                  <c:v>0.14471170000000003</c:v>
                </c:pt>
                <c:pt idx="6" formatCode="0%">
                  <c:v>0.18121040000000002</c:v>
                </c:pt>
                <c:pt idx="7" formatCode="0%">
                  <c:v>0.11660239999999998</c:v>
                </c:pt>
                <c:pt idx="8" formatCode="0%">
                  <c:v>0.10744430000000002</c:v>
                </c:pt>
                <c:pt idx="9" formatCode="0%">
                  <c:v>0.15542680000000003</c:v>
                </c:pt>
                <c:pt idx="10" formatCode="0%">
                  <c:v>4.3618799999999999E-2</c:v>
                </c:pt>
                <c:pt idx="12" formatCode="0%">
                  <c:v>0.16162499999999996</c:v>
                </c:pt>
                <c:pt idx="13" formatCode="0%">
                  <c:v>0.11637929999999999</c:v>
                </c:pt>
                <c:pt idx="14" formatCode="0%">
                  <c:v>0.111456</c:v>
                </c:pt>
                <c:pt idx="16" formatCode="0%">
                  <c:v>0.11329450000000003</c:v>
                </c:pt>
                <c:pt idx="17" formatCode="0%">
                  <c:v>0.11810089999999998</c:v>
                </c:pt>
                <c:pt idx="18" formatCode="0%">
                  <c:v>0.18131510000000003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To show my friends and family items I like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0.20457110000000001</c:v>
                </c:pt>
                <c:pt idx="2" formatCode="0%">
                  <c:v>0.20731020000000003</c:v>
                </c:pt>
                <c:pt idx="3" formatCode="0%">
                  <c:v>0.20215549999999999</c:v>
                </c:pt>
                <c:pt idx="5" formatCode="0%">
                  <c:v>0.38586460000000011</c:v>
                </c:pt>
                <c:pt idx="6" formatCode="0%">
                  <c:v>0.2357216</c:v>
                </c:pt>
                <c:pt idx="7" formatCode="0%">
                  <c:v>0.15879690000000002</c:v>
                </c:pt>
                <c:pt idx="8" formatCode="0%">
                  <c:v>0.15646090000000004</c:v>
                </c:pt>
                <c:pt idx="9" formatCode="0%">
                  <c:v>0.16640600000000003</c:v>
                </c:pt>
                <c:pt idx="10" formatCode="0%">
                  <c:v>9.1259000000000007E-2</c:v>
                </c:pt>
                <c:pt idx="12" formatCode="0%">
                  <c:v>0.32656020000000008</c:v>
                </c:pt>
                <c:pt idx="13" formatCode="0%">
                  <c:v>0.15778700000000004</c:v>
                </c:pt>
                <c:pt idx="14" formatCode="0%">
                  <c:v>0.14219599999999999</c:v>
                </c:pt>
                <c:pt idx="16" formatCode="0%">
                  <c:v>0.21356480000000003</c:v>
                </c:pt>
                <c:pt idx="17" formatCode="0%">
                  <c:v>0.21622640000000004</c:v>
                </c:pt>
                <c:pt idx="18" formatCode="0%">
                  <c:v>0.18451880000000004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Just for fun- I rarely buy the items I save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0.1278512</c:v>
                </c:pt>
                <c:pt idx="2" formatCode="0%">
                  <c:v>0.11372380000000001</c:v>
                </c:pt>
                <c:pt idx="3" formatCode="0%">
                  <c:v>0.14030960000000001</c:v>
                </c:pt>
                <c:pt idx="5" formatCode="0%">
                  <c:v>0.18554200000000004</c:v>
                </c:pt>
                <c:pt idx="6" formatCode="0%">
                  <c:v>0.2150775</c:v>
                </c:pt>
                <c:pt idx="7" formatCode="0%">
                  <c:v>0.1107786</c:v>
                </c:pt>
                <c:pt idx="8" formatCode="0%">
                  <c:v>0.12667849999999997</c:v>
                </c:pt>
                <c:pt idx="9" formatCode="0%">
                  <c:v>5.6190799999999999E-2</c:v>
                </c:pt>
                <c:pt idx="10" formatCode="0%">
                  <c:v>5.5263700000000006E-2</c:v>
                </c:pt>
                <c:pt idx="12" formatCode="0%">
                  <c:v>0.20157520000000001</c:v>
                </c:pt>
                <c:pt idx="13" formatCode="0%">
                  <c:v>0.12276210000000003</c:v>
                </c:pt>
                <c:pt idx="14" formatCode="0%">
                  <c:v>4.7275600000000001E-2</c:v>
                </c:pt>
                <c:pt idx="16" formatCode="0%">
                  <c:v>0.16397220000000001</c:v>
                </c:pt>
                <c:pt idx="17" formatCode="0%">
                  <c:v>0.1151153</c:v>
                </c:pt>
                <c:pt idx="18" formatCode="0%">
                  <c:v>0.1254005</c:v>
                </c:pt>
              </c:numCache>
            </c:numRef>
          </c:val>
        </c:ser>
        <c:gapWidth val="50"/>
        <c:axId val="150582784"/>
        <c:axId val="150584320"/>
      </c:barChart>
      <c:catAx>
        <c:axId val="150582784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0584320"/>
        <c:crosses val="autoZero"/>
        <c:auto val="1"/>
        <c:lblAlgn val="ctr"/>
        <c:lblOffset val="100"/>
        <c:tickLblSkip val="1"/>
      </c:catAx>
      <c:valAx>
        <c:axId val="150584320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50582784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07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881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To save items I will buy later as a reminder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0.75533760000000005</c:v>
                </c:pt>
                <c:pt idx="2" formatCode="0%">
                  <c:v>0.69506219999999896</c:v>
                </c:pt>
                <c:pt idx="3" formatCode="0%">
                  <c:v>0.80671190000000004</c:v>
                </c:pt>
                <c:pt idx="5" formatCode="0%">
                  <c:v>0.68150639999999896</c:v>
                </c:pt>
                <c:pt idx="6" formatCode="0%">
                  <c:v>0.69062250000000003</c:v>
                </c:pt>
                <c:pt idx="7" formatCode="0%">
                  <c:v>0.74880630000000004</c:v>
                </c:pt>
                <c:pt idx="8" formatCode="0%">
                  <c:v>0.8349567</c:v>
                </c:pt>
                <c:pt idx="9" formatCode="0%">
                  <c:v>0.8055270999999995</c:v>
                </c:pt>
                <c:pt idx="10" formatCode="0%">
                  <c:v>0.81776179999999998</c:v>
                </c:pt>
                <c:pt idx="12" formatCode="0%">
                  <c:v>0.68076599999999998</c:v>
                </c:pt>
                <c:pt idx="13" formatCode="0%">
                  <c:v>0.78850739999999908</c:v>
                </c:pt>
                <c:pt idx="14" formatCode="0%">
                  <c:v>0.79663799999999996</c:v>
                </c:pt>
                <c:pt idx="16" formatCode="0%">
                  <c:v>0.75789720000000105</c:v>
                </c:pt>
                <c:pt idx="17" formatCode="0%">
                  <c:v>0.77432930000000078</c:v>
                </c:pt>
                <c:pt idx="18" formatCode="0%">
                  <c:v>0.73112940000000104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To collect everything I like in one place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0.24830940000000029</c:v>
                </c:pt>
                <c:pt idx="2" formatCode="0%">
                  <c:v>0.2605905</c:v>
                </c:pt>
                <c:pt idx="3" formatCode="0%">
                  <c:v>0.23784189999999999</c:v>
                </c:pt>
                <c:pt idx="5" formatCode="0%">
                  <c:v>0.27291460000000045</c:v>
                </c:pt>
                <c:pt idx="6" formatCode="0%">
                  <c:v>0.2649957</c:v>
                </c:pt>
                <c:pt idx="7" formatCode="0%">
                  <c:v>0.2675496</c:v>
                </c:pt>
                <c:pt idx="8" formatCode="0%">
                  <c:v>0.21143910000000032</c:v>
                </c:pt>
                <c:pt idx="9" formatCode="0%">
                  <c:v>0.24654100000000029</c:v>
                </c:pt>
                <c:pt idx="10" formatCode="0%">
                  <c:v>0.20569860000000001</c:v>
                </c:pt>
                <c:pt idx="12" formatCode="0%">
                  <c:v>0.26760270000000008</c:v>
                </c:pt>
                <c:pt idx="13" formatCode="0%">
                  <c:v>0.24437439999999999</c:v>
                </c:pt>
                <c:pt idx="14" formatCode="0%">
                  <c:v>0.2301107</c:v>
                </c:pt>
                <c:pt idx="16" formatCode="0%">
                  <c:v>0.22511740000000019</c:v>
                </c:pt>
                <c:pt idx="17" formatCode="0%">
                  <c:v>0.22344840000000032</c:v>
                </c:pt>
                <c:pt idx="18" formatCode="0%">
                  <c:v>0.25868340000000001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To get discounts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0.18268680000000001</c:v>
                </c:pt>
                <c:pt idx="2" formatCode="0%">
                  <c:v>0.19363240000000001</c:v>
                </c:pt>
                <c:pt idx="3" formatCode="0%">
                  <c:v>0.1733575</c:v>
                </c:pt>
                <c:pt idx="5" formatCode="0%">
                  <c:v>0.23107839999999999</c:v>
                </c:pt>
                <c:pt idx="6" formatCode="0%">
                  <c:v>0.21029260000000019</c:v>
                </c:pt>
                <c:pt idx="7" formatCode="0%">
                  <c:v>0.1677845</c:v>
                </c:pt>
                <c:pt idx="8" formatCode="0%">
                  <c:v>0.2242055</c:v>
                </c:pt>
                <c:pt idx="9" formatCode="0%">
                  <c:v>0.1125154</c:v>
                </c:pt>
                <c:pt idx="10" formatCode="0%">
                  <c:v>0.10381620000000009</c:v>
                </c:pt>
                <c:pt idx="12" formatCode="0%">
                  <c:v>0.22578090000000001</c:v>
                </c:pt>
                <c:pt idx="13" formatCode="0%">
                  <c:v>0.18938710000000022</c:v>
                </c:pt>
                <c:pt idx="14" formatCode="0%">
                  <c:v>0.12593950000000001</c:v>
                </c:pt>
                <c:pt idx="16" formatCode="0%">
                  <c:v>0.2301475</c:v>
                </c:pt>
                <c:pt idx="17" formatCode="0%">
                  <c:v>0.15708710000000026</c:v>
                </c:pt>
                <c:pt idx="18" formatCode="0%">
                  <c:v>0.17928350000000001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To show my friends and family items I like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0.14995570000000019</c:v>
                </c:pt>
                <c:pt idx="2" formatCode="0%">
                  <c:v>0.1237950000000002</c:v>
                </c:pt>
                <c:pt idx="3" formatCode="0%">
                  <c:v>0.17225330000000019</c:v>
                </c:pt>
                <c:pt idx="5" formatCode="0%">
                  <c:v>0.22494580000000022</c:v>
                </c:pt>
                <c:pt idx="6" formatCode="0%">
                  <c:v>0.19873620000000022</c:v>
                </c:pt>
                <c:pt idx="7" formatCode="0%">
                  <c:v>0.129575</c:v>
                </c:pt>
                <c:pt idx="8" formatCode="0%">
                  <c:v>0.12771310000000019</c:v>
                </c:pt>
                <c:pt idx="9" formatCode="0%">
                  <c:v>9.952190000000026E-2</c:v>
                </c:pt>
                <c:pt idx="10" formatCode="0%">
                  <c:v>7.6839900000000003E-2</c:v>
                </c:pt>
                <c:pt idx="12" formatCode="0%">
                  <c:v>0.20706289999999999</c:v>
                </c:pt>
                <c:pt idx="13" formatCode="0%">
                  <c:v>0.13603240000000019</c:v>
                </c:pt>
                <c:pt idx="14" formatCode="0%">
                  <c:v>0.11675389999999998</c:v>
                </c:pt>
                <c:pt idx="16" formatCode="0%">
                  <c:v>0.19010179999999988</c:v>
                </c:pt>
                <c:pt idx="17" formatCode="0%">
                  <c:v>0.1030978</c:v>
                </c:pt>
                <c:pt idx="18" formatCode="0%">
                  <c:v>0.15559190000000025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Just for fun- I rarely buy the items I save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9.4306000000000043E-2</c:v>
                </c:pt>
                <c:pt idx="2" formatCode="0%">
                  <c:v>0.1099971000000001</c:v>
                </c:pt>
                <c:pt idx="3" formatCode="0%">
                  <c:v>8.0932100000000007E-2</c:v>
                </c:pt>
                <c:pt idx="5" formatCode="0%">
                  <c:v>0.23619999999999999</c:v>
                </c:pt>
                <c:pt idx="6" formatCode="0%">
                  <c:v>7.3772000000000004E-2</c:v>
                </c:pt>
                <c:pt idx="7" formatCode="0%">
                  <c:v>9.1437500000000005E-2</c:v>
                </c:pt>
                <c:pt idx="8" formatCode="0%">
                  <c:v>6.0471400000000002E-2</c:v>
                </c:pt>
                <c:pt idx="9" formatCode="0%">
                  <c:v>2.4907300000000031E-2</c:v>
                </c:pt>
                <c:pt idx="10" formatCode="0%">
                  <c:v>3.9283300000000056E-2</c:v>
                </c:pt>
                <c:pt idx="12" formatCode="0%">
                  <c:v>0.15855480000000019</c:v>
                </c:pt>
                <c:pt idx="13" formatCode="0%">
                  <c:v>7.4202400000000099E-2</c:v>
                </c:pt>
                <c:pt idx="14" formatCode="0%">
                  <c:v>2.7070700000000052E-2</c:v>
                </c:pt>
                <c:pt idx="16" formatCode="0%">
                  <c:v>0.10498680000000002</c:v>
                </c:pt>
                <c:pt idx="17" formatCode="0%">
                  <c:v>7.0436600000000113E-2</c:v>
                </c:pt>
                <c:pt idx="18" formatCode="0%">
                  <c:v>0.11349140000000002</c:v>
                </c:pt>
              </c:numCache>
            </c:numRef>
          </c:val>
        </c:ser>
        <c:gapWidth val="50"/>
        <c:axId val="151616128"/>
        <c:axId val="151638400"/>
      </c:barChart>
      <c:catAx>
        <c:axId val="151616128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1638400"/>
        <c:crosses val="autoZero"/>
        <c:auto val="1"/>
        <c:lblAlgn val="ctr"/>
        <c:lblOffset val="100"/>
        <c:tickLblSkip val="1"/>
      </c:catAx>
      <c:valAx>
        <c:axId val="151638400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51616128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07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881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To save items I will buy later as a reminder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0.64489480000000143</c:v>
                </c:pt>
                <c:pt idx="2" formatCode="0%">
                  <c:v>0.67367870000000118</c:v>
                </c:pt>
                <c:pt idx="3" formatCode="0%">
                  <c:v>0.61746800000000002</c:v>
                </c:pt>
                <c:pt idx="5" formatCode="0%">
                  <c:v>0.69440959999999996</c:v>
                </c:pt>
                <c:pt idx="6" formatCode="0%">
                  <c:v>0.49088380000000065</c:v>
                </c:pt>
                <c:pt idx="7" formatCode="0%">
                  <c:v>0.63660500000000131</c:v>
                </c:pt>
                <c:pt idx="8" formatCode="0%">
                  <c:v>0.6335615</c:v>
                </c:pt>
                <c:pt idx="9" formatCode="0%">
                  <c:v>0.6468336000000009</c:v>
                </c:pt>
                <c:pt idx="10" formatCode="0%">
                  <c:v>0.73395719999999998</c:v>
                </c:pt>
                <c:pt idx="12" formatCode="0%">
                  <c:v>0.59911539999999897</c:v>
                </c:pt>
                <c:pt idx="13" formatCode="0%">
                  <c:v>0.62240859999999998</c:v>
                </c:pt>
                <c:pt idx="14" formatCode="0%">
                  <c:v>0.69209130000000063</c:v>
                </c:pt>
                <c:pt idx="16" formatCode="0%">
                  <c:v>0.66710700000000089</c:v>
                </c:pt>
                <c:pt idx="17" formatCode="0%">
                  <c:v>0.67786190000000091</c:v>
                </c:pt>
                <c:pt idx="18" formatCode="0%">
                  <c:v>0.65203759999999999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To collect everything I like in one place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0.37745850000000053</c:v>
                </c:pt>
                <c:pt idx="2" formatCode="0%">
                  <c:v>0.33475760000000032</c:v>
                </c:pt>
                <c:pt idx="3" formatCode="0%">
                  <c:v>0.41814590000000001</c:v>
                </c:pt>
                <c:pt idx="5" formatCode="0%">
                  <c:v>0.47662990000000038</c:v>
                </c:pt>
                <c:pt idx="6" formatCode="0%">
                  <c:v>0.47685080000000052</c:v>
                </c:pt>
                <c:pt idx="7" formatCode="0%">
                  <c:v>0.39520380000000038</c:v>
                </c:pt>
                <c:pt idx="8" formatCode="0%">
                  <c:v>0.35436580000000045</c:v>
                </c:pt>
                <c:pt idx="9" formatCode="0%">
                  <c:v>0.35464850000000031</c:v>
                </c:pt>
                <c:pt idx="10" formatCode="0%">
                  <c:v>0.26435660000000039</c:v>
                </c:pt>
                <c:pt idx="12" formatCode="0%">
                  <c:v>0.4752323</c:v>
                </c:pt>
                <c:pt idx="13" formatCode="0%">
                  <c:v>0.38561590000000046</c:v>
                </c:pt>
                <c:pt idx="14" formatCode="0%">
                  <c:v>0.31288810000000078</c:v>
                </c:pt>
                <c:pt idx="16" formatCode="0%">
                  <c:v>0.386295</c:v>
                </c:pt>
                <c:pt idx="17" formatCode="0%">
                  <c:v>0.39275210000000038</c:v>
                </c:pt>
                <c:pt idx="18" formatCode="0%">
                  <c:v>0.35758670000000053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To get discounts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0.12182040000000002</c:v>
                </c:pt>
                <c:pt idx="2" formatCode="0%">
                  <c:v>0.13426990000000019</c:v>
                </c:pt>
                <c:pt idx="3" formatCode="0%">
                  <c:v>0.1099579</c:v>
                </c:pt>
                <c:pt idx="5" formatCode="0%">
                  <c:v>0.14163909999999999</c:v>
                </c:pt>
                <c:pt idx="6" formatCode="0%">
                  <c:v>0.18128279999999999</c:v>
                </c:pt>
                <c:pt idx="7" formatCode="0%">
                  <c:v>0.14662259999999988</c:v>
                </c:pt>
                <c:pt idx="8" formatCode="0%">
                  <c:v>0.13149169999999999</c:v>
                </c:pt>
                <c:pt idx="9" formatCode="0%">
                  <c:v>8.2727200000000001E-2</c:v>
                </c:pt>
                <c:pt idx="10" formatCode="0%">
                  <c:v>7.101780000000002E-2</c:v>
                </c:pt>
                <c:pt idx="12" formatCode="0%">
                  <c:v>0.1646019</c:v>
                </c:pt>
                <c:pt idx="13" formatCode="0%">
                  <c:v>0.14025270000000001</c:v>
                </c:pt>
                <c:pt idx="14" formatCode="0%">
                  <c:v>8.0471500000000015E-2</c:v>
                </c:pt>
                <c:pt idx="16" formatCode="0%">
                  <c:v>0.1180905000000001</c:v>
                </c:pt>
                <c:pt idx="17" formatCode="0%">
                  <c:v>6.0833600000000106E-2</c:v>
                </c:pt>
                <c:pt idx="18" formatCode="0%">
                  <c:v>0.15863450000000001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To show my friends and family items I like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9.1316900000000006E-2</c:v>
                </c:pt>
                <c:pt idx="2" formatCode="0%">
                  <c:v>8.5483399999999987E-2</c:v>
                </c:pt>
                <c:pt idx="3" formatCode="0%">
                  <c:v>9.6875400000000028E-2</c:v>
                </c:pt>
                <c:pt idx="5" formatCode="0%">
                  <c:v>0.14677330000000019</c:v>
                </c:pt>
                <c:pt idx="6" formatCode="0%">
                  <c:v>0.10712930000000002</c:v>
                </c:pt>
                <c:pt idx="7" formatCode="0%">
                  <c:v>9.6619100000000041E-2</c:v>
                </c:pt>
                <c:pt idx="8" formatCode="0%">
                  <c:v>6.6255099999999997E-2</c:v>
                </c:pt>
                <c:pt idx="9" formatCode="0%">
                  <c:v>5.8431400000000022E-2</c:v>
                </c:pt>
                <c:pt idx="10" formatCode="0%">
                  <c:v>8.243990000000001E-2</c:v>
                </c:pt>
                <c:pt idx="12" formatCode="0%">
                  <c:v>0.13048799999999999</c:v>
                </c:pt>
                <c:pt idx="13" formatCode="0%">
                  <c:v>8.2941500000000015E-2</c:v>
                </c:pt>
                <c:pt idx="14" formatCode="0%">
                  <c:v>7.6059299999999996E-2</c:v>
                </c:pt>
                <c:pt idx="16" formatCode="0%">
                  <c:v>1.6848399999999999E-2</c:v>
                </c:pt>
                <c:pt idx="17" formatCode="0%">
                  <c:v>0.1351263</c:v>
                </c:pt>
                <c:pt idx="18" formatCode="0%">
                  <c:v>8.9588400000000068E-2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Just for fun- I rarely buy the items I save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9.6211200000000011E-2</c:v>
                </c:pt>
                <c:pt idx="2" formatCode="0%">
                  <c:v>0.1068654000000001</c:v>
                </c:pt>
                <c:pt idx="3" formatCode="0%">
                  <c:v>8.6059300000000047E-2</c:v>
                </c:pt>
                <c:pt idx="5" formatCode="0%">
                  <c:v>7.9737900000000111E-2</c:v>
                </c:pt>
                <c:pt idx="6" formatCode="0%">
                  <c:v>0.14809410000000026</c:v>
                </c:pt>
                <c:pt idx="7" formatCode="0%">
                  <c:v>8.1883699999999976E-2</c:v>
                </c:pt>
                <c:pt idx="8" formatCode="0%">
                  <c:v>7.9390300000000094E-2</c:v>
                </c:pt>
                <c:pt idx="9" formatCode="0%">
                  <c:v>6.9816300000000095E-2</c:v>
                </c:pt>
                <c:pt idx="10" formatCode="0%">
                  <c:v>0.11309279999999999</c:v>
                </c:pt>
                <c:pt idx="12" formatCode="0%">
                  <c:v>0.11996999999999998</c:v>
                </c:pt>
                <c:pt idx="13" formatCode="0%">
                  <c:v>8.0129500000000006E-2</c:v>
                </c:pt>
                <c:pt idx="14" formatCode="0%">
                  <c:v>9.5735600000000046E-2</c:v>
                </c:pt>
                <c:pt idx="16" formatCode="0%">
                  <c:v>0.10121590000000009</c:v>
                </c:pt>
                <c:pt idx="17" formatCode="0%">
                  <c:v>5.8565800000000001E-2</c:v>
                </c:pt>
                <c:pt idx="18" formatCode="0%">
                  <c:v>8.1853800000000046E-2</c:v>
                </c:pt>
              </c:numCache>
            </c:numRef>
          </c:val>
        </c:ser>
        <c:gapWidth val="50"/>
        <c:axId val="152342528"/>
        <c:axId val="152344064"/>
      </c:barChart>
      <c:catAx>
        <c:axId val="152342528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2344064"/>
        <c:crosses val="autoZero"/>
        <c:auto val="1"/>
        <c:lblAlgn val="ctr"/>
        <c:lblOffset val="100"/>
        <c:tickLblSkip val="1"/>
      </c:catAx>
      <c:valAx>
        <c:axId val="152344064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52342528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07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881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To save items I will buy later as a reminder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0.63030570000000063</c:v>
                </c:pt>
                <c:pt idx="2" formatCode="0%">
                  <c:v>0.60076249999999998</c:v>
                </c:pt>
                <c:pt idx="3" formatCode="0%">
                  <c:v>0.66116799999999998</c:v>
                </c:pt>
                <c:pt idx="5" formatCode="0%">
                  <c:v>0.56870890000000063</c:v>
                </c:pt>
                <c:pt idx="6" formatCode="0%">
                  <c:v>0.63490070000000065</c:v>
                </c:pt>
                <c:pt idx="7" formatCode="0%">
                  <c:v>0.67736920000000089</c:v>
                </c:pt>
                <c:pt idx="8" formatCode="0%">
                  <c:v>0.58350199999999897</c:v>
                </c:pt>
                <c:pt idx="9" formatCode="0%">
                  <c:v>0.59721139999999895</c:v>
                </c:pt>
                <c:pt idx="10" formatCode="0%">
                  <c:v>0.70797190000000065</c:v>
                </c:pt>
                <c:pt idx="12" formatCode="0%">
                  <c:v>0.60758689999999949</c:v>
                </c:pt>
                <c:pt idx="13" formatCode="0%">
                  <c:v>0.63815770000000005</c:v>
                </c:pt>
                <c:pt idx="14" formatCode="0%">
                  <c:v>0.64141579999999998</c:v>
                </c:pt>
                <c:pt idx="16" formatCode="0%">
                  <c:v>0.57220280000000001</c:v>
                </c:pt>
                <c:pt idx="17" formatCode="0%">
                  <c:v>0.64754179999999995</c:v>
                </c:pt>
                <c:pt idx="18" formatCode="0%">
                  <c:v>0.64475140000000131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To collect everything I like in one place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0.30335280000000053</c:v>
                </c:pt>
                <c:pt idx="2" formatCode="0%">
                  <c:v>0.23629400000000025</c:v>
                </c:pt>
                <c:pt idx="3" formatCode="0%">
                  <c:v>0.37340610000000052</c:v>
                </c:pt>
                <c:pt idx="5" formatCode="0%">
                  <c:v>0.37426100000000001</c:v>
                </c:pt>
                <c:pt idx="6" formatCode="0%">
                  <c:v>0.30746450000000053</c:v>
                </c:pt>
                <c:pt idx="7" formatCode="0%">
                  <c:v>0.2223465</c:v>
                </c:pt>
                <c:pt idx="8" formatCode="0%">
                  <c:v>0.32008290000000089</c:v>
                </c:pt>
                <c:pt idx="9" formatCode="0%">
                  <c:v>0.30091960000000045</c:v>
                </c:pt>
                <c:pt idx="10" formatCode="0%">
                  <c:v>0.34126840000000008</c:v>
                </c:pt>
                <c:pt idx="12" formatCode="0%">
                  <c:v>0.33551930000000052</c:v>
                </c:pt>
                <c:pt idx="13" formatCode="0%">
                  <c:v>0.26510990000000001</c:v>
                </c:pt>
                <c:pt idx="14" formatCode="0%">
                  <c:v>0.30912030000000051</c:v>
                </c:pt>
                <c:pt idx="16" formatCode="0%">
                  <c:v>0.29011690000000045</c:v>
                </c:pt>
                <c:pt idx="17" formatCode="0%">
                  <c:v>0.27385210000000032</c:v>
                </c:pt>
                <c:pt idx="18" formatCode="0%">
                  <c:v>0.33523490000000039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To get discounts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0.20715220000000001</c:v>
                </c:pt>
                <c:pt idx="2" formatCode="0%">
                  <c:v>0.21162010000000001</c:v>
                </c:pt>
                <c:pt idx="3" formatCode="0%">
                  <c:v>0.20248469999999999</c:v>
                </c:pt>
                <c:pt idx="5" formatCode="0%">
                  <c:v>0.23257439999999999</c:v>
                </c:pt>
                <c:pt idx="6" formatCode="0%">
                  <c:v>0.21266610000000019</c:v>
                </c:pt>
                <c:pt idx="7" formatCode="0%">
                  <c:v>0.19341030000000026</c:v>
                </c:pt>
                <c:pt idx="8" formatCode="0%">
                  <c:v>0.17828410000000022</c:v>
                </c:pt>
                <c:pt idx="9" formatCode="0%">
                  <c:v>0.2014735</c:v>
                </c:pt>
                <c:pt idx="10" formatCode="0%">
                  <c:v>0.23574300000000026</c:v>
                </c:pt>
                <c:pt idx="12" formatCode="0%">
                  <c:v>0.21416630000000023</c:v>
                </c:pt>
                <c:pt idx="13" formatCode="0%">
                  <c:v>0.19464290000000001</c:v>
                </c:pt>
                <c:pt idx="14" formatCode="0%">
                  <c:v>0.21821470000000029</c:v>
                </c:pt>
                <c:pt idx="16" formatCode="0%">
                  <c:v>0.21707140000000019</c:v>
                </c:pt>
                <c:pt idx="17" formatCode="0%">
                  <c:v>0.22143379999999999</c:v>
                </c:pt>
                <c:pt idx="18" formatCode="0%">
                  <c:v>0.20173310000000022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To show my friends and family items I like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0.23091050000000019</c:v>
                </c:pt>
                <c:pt idx="2" formatCode="0%">
                  <c:v>0.18862129999999999</c:v>
                </c:pt>
                <c:pt idx="3" formatCode="0%">
                  <c:v>0.27508810000000039</c:v>
                </c:pt>
                <c:pt idx="5" formatCode="0%">
                  <c:v>0.28776410000000002</c:v>
                </c:pt>
                <c:pt idx="6" formatCode="0%">
                  <c:v>0.2610172</c:v>
                </c:pt>
                <c:pt idx="7" formatCode="0%">
                  <c:v>0.17374730000000033</c:v>
                </c:pt>
                <c:pt idx="8" formatCode="0%">
                  <c:v>0.21825730000000029</c:v>
                </c:pt>
                <c:pt idx="9" formatCode="0%">
                  <c:v>0.21017179999999988</c:v>
                </c:pt>
                <c:pt idx="10" formatCode="0%">
                  <c:v>0.24496040000000033</c:v>
                </c:pt>
                <c:pt idx="12" formatCode="0%">
                  <c:v>0.2661710000000001</c:v>
                </c:pt>
                <c:pt idx="13" formatCode="0%">
                  <c:v>0.20144470000000025</c:v>
                </c:pt>
                <c:pt idx="14" formatCode="0%">
                  <c:v>0.24651780000000026</c:v>
                </c:pt>
                <c:pt idx="16" formatCode="0%">
                  <c:v>0.27386350000000032</c:v>
                </c:pt>
                <c:pt idx="17" formatCode="0%">
                  <c:v>0.21783980000000022</c:v>
                </c:pt>
                <c:pt idx="18" formatCode="0%">
                  <c:v>0.23400019999999999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Just for fun- I rarely buy the items I save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9.3676800000000227E-2</c:v>
                </c:pt>
                <c:pt idx="2" formatCode="0%">
                  <c:v>9.9330100000000005E-2</c:v>
                </c:pt>
                <c:pt idx="3" formatCode="0%">
                  <c:v>8.7771000000000002E-2</c:v>
                </c:pt>
                <c:pt idx="5" formatCode="0%">
                  <c:v>0.15174840000000045</c:v>
                </c:pt>
                <c:pt idx="6" formatCode="0%">
                  <c:v>8.3849800000000044E-2</c:v>
                </c:pt>
                <c:pt idx="7" formatCode="0%">
                  <c:v>7.39789E-2</c:v>
                </c:pt>
                <c:pt idx="8" formatCode="0%">
                  <c:v>0.12142690000000012</c:v>
                </c:pt>
                <c:pt idx="9" formatCode="0%">
                  <c:v>7.5953599999999996E-2</c:v>
                </c:pt>
                <c:pt idx="10" formatCode="0%">
                  <c:v>5.4103100000000022E-2</c:v>
                </c:pt>
                <c:pt idx="12" formatCode="0%">
                  <c:v>0.11757189999999998</c:v>
                </c:pt>
                <c:pt idx="13" formatCode="0%">
                  <c:v>8.8162300000000068E-2</c:v>
                </c:pt>
                <c:pt idx="14" formatCode="0%">
                  <c:v>5.8450700000000001E-2</c:v>
                </c:pt>
                <c:pt idx="16" formatCode="0%">
                  <c:v>8.1837400000000005E-2</c:v>
                </c:pt>
                <c:pt idx="17" formatCode="0%">
                  <c:v>0.1011074</c:v>
                </c:pt>
                <c:pt idx="18" formatCode="0%">
                  <c:v>7.2153500000000009E-2</c:v>
                </c:pt>
              </c:numCache>
            </c:numRef>
          </c:val>
        </c:ser>
        <c:gapWidth val="50"/>
        <c:axId val="153093248"/>
        <c:axId val="153094784"/>
      </c:barChart>
      <c:catAx>
        <c:axId val="153093248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3094784"/>
        <c:crosses val="autoZero"/>
        <c:auto val="1"/>
        <c:lblAlgn val="ctr"/>
        <c:lblOffset val="100"/>
        <c:tickLblSkip val="1"/>
      </c:catAx>
      <c:valAx>
        <c:axId val="153094784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53093248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07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881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To save items I will buy later as a reminder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0.71779020000000104</c:v>
                </c:pt>
                <c:pt idx="2" formatCode="0%">
                  <c:v>0.67429970000000106</c:v>
                </c:pt>
                <c:pt idx="3" formatCode="0%">
                  <c:v>0.76196000000000064</c:v>
                </c:pt>
                <c:pt idx="5" formatCode="0%">
                  <c:v>0.77590980000000143</c:v>
                </c:pt>
                <c:pt idx="6" formatCode="0%">
                  <c:v>0.59937580000000001</c:v>
                </c:pt>
                <c:pt idx="7" formatCode="0%">
                  <c:v>0.75287180000000142</c:v>
                </c:pt>
                <c:pt idx="8" formatCode="0%">
                  <c:v>0.79754249999999949</c:v>
                </c:pt>
                <c:pt idx="9" formatCode="0%">
                  <c:v>0.69357939999999996</c:v>
                </c:pt>
                <c:pt idx="10" formatCode="0%">
                  <c:v>0.63791560000000103</c:v>
                </c:pt>
                <c:pt idx="12" formatCode="0%">
                  <c:v>0.70329790000000003</c:v>
                </c:pt>
                <c:pt idx="13" formatCode="0%">
                  <c:v>0.75880190000000103</c:v>
                </c:pt>
                <c:pt idx="14" formatCode="0%">
                  <c:v>0.65024510000000091</c:v>
                </c:pt>
                <c:pt idx="16" formatCode="0%">
                  <c:v>0.78576489999999999</c:v>
                </c:pt>
                <c:pt idx="17" formatCode="0%">
                  <c:v>0.72167040000000104</c:v>
                </c:pt>
                <c:pt idx="18" formatCode="0%">
                  <c:v>0.69571430000000001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To collect everything I like in one place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0.24971300000000032</c:v>
                </c:pt>
                <c:pt idx="2" formatCode="0%">
                  <c:v>0.2451237</c:v>
                </c:pt>
                <c:pt idx="3" formatCode="0%">
                  <c:v>0.25437400000000032</c:v>
                </c:pt>
                <c:pt idx="5" formatCode="0%">
                  <c:v>0.38416670000000064</c:v>
                </c:pt>
                <c:pt idx="6" formatCode="0%">
                  <c:v>0.28186600000000045</c:v>
                </c:pt>
                <c:pt idx="7" formatCode="0%">
                  <c:v>0.17843830000000033</c:v>
                </c:pt>
                <c:pt idx="8" formatCode="0%">
                  <c:v>0.17127930000000019</c:v>
                </c:pt>
                <c:pt idx="9" formatCode="0%">
                  <c:v>0.29432450000000077</c:v>
                </c:pt>
                <c:pt idx="10" formatCode="0%">
                  <c:v>0.11855120000000002</c:v>
                </c:pt>
                <c:pt idx="12" formatCode="0%">
                  <c:v>0.34331360000000039</c:v>
                </c:pt>
                <c:pt idx="13" formatCode="0%">
                  <c:v>0.17806890000000022</c:v>
                </c:pt>
                <c:pt idx="14" formatCode="0%">
                  <c:v>0.2266377</c:v>
                </c:pt>
                <c:pt idx="16" formatCode="0%">
                  <c:v>0.2579901</c:v>
                </c:pt>
                <c:pt idx="17" formatCode="0%">
                  <c:v>0.29170630000000008</c:v>
                </c:pt>
                <c:pt idx="18" formatCode="0%">
                  <c:v>0.23659130000000025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To get discounts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0.14441660000000026</c:v>
                </c:pt>
                <c:pt idx="2" formatCode="0%">
                  <c:v>0.14573910000000029</c:v>
                </c:pt>
                <c:pt idx="3" formatCode="0%">
                  <c:v>0.14307339999999999</c:v>
                </c:pt>
                <c:pt idx="5" formatCode="0%">
                  <c:v>0.1431299</c:v>
                </c:pt>
                <c:pt idx="6" formatCode="0%">
                  <c:v>0.1976754</c:v>
                </c:pt>
                <c:pt idx="7" formatCode="0%">
                  <c:v>0.15597580000000019</c:v>
                </c:pt>
                <c:pt idx="8" formatCode="0%">
                  <c:v>9.0536700000000025E-2</c:v>
                </c:pt>
                <c:pt idx="9" formatCode="0%">
                  <c:v>0.14262820000000001</c:v>
                </c:pt>
                <c:pt idx="10" formatCode="0%">
                  <c:v>0.1088549</c:v>
                </c:pt>
                <c:pt idx="12" formatCode="0%">
                  <c:v>0.15773920000000038</c:v>
                </c:pt>
                <c:pt idx="13" formatCode="0%">
                  <c:v>0.14086419999999999</c:v>
                </c:pt>
                <c:pt idx="14" formatCode="0%">
                  <c:v>0.13581879999999999</c:v>
                </c:pt>
                <c:pt idx="16" formatCode="0%">
                  <c:v>0.1283783</c:v>
                </c:pt>
                <c:pt idx="17" formatCode="0%">
                  <c:v>0.13224079999999999</c:v>
                </c:pt>
                <c:pt idx="18" formatCode="0%">
                  <c:v>0.16245870000000001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To show my friends and family items I like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0.1968596</c:v>
                </c:pt>
                <c:pt idx="2" formatCode="0%">
                  <c:v>0.19213140000000001</c:v>
                </c:pt>
                <c:pt idx="3" formatCode="0%">
                  <c:v>0.2016617</c:v>
                </c:pt>
                <c:pt idx="5" formatCode="0%">
                  <c:v>0.31028140000000032</c:v>
                </c:pt>
                <c:pt idx="6" formatCode="0%">
                  <c:v>0.22452140000000001</c:v>
                </c:pt>
                <c:pt idx="7" formatCode="0%">
                  <c:v>0.1948685</c:v>
                </c:pt>
                <c:pt idx="8" formatCode="0%">
                  <c:v>0.1466315</c:v>
                </c:pt>
                <c:pt idx="9" formatCode="0%">
                  <c:v>0.1138165</c:v>
                </c:pt>
                <c:pt idx="10" formatCode="0%">
                  <c:v>8.0245000000000025E-2</c:v>
                </c:pt>
                <c:pt idx="12" formatCode="0%">
                  <c:v>0.26985100000000001</c:v>
                </c:pt>
                <c:pt idx="13" formatCode="0%">
                  <c:v>0.18062829999999999</c:v>
                </c:pt>
                <c:pt idx="14" formatCode="0%">
                  <c:v>0.1026903000000001</c:v>
                </c:pt>
                <c:pt idx="16" formatCode="0%">
                  <c:v>0.14319850000000001</c:v>
                </c:pt>
                <c:pt idx="17" formatCode="0%">
                  <c:v>0.15962589999999999</c:v>
                </c:pt>
                <c:pt idx="18" formatCode="0%">
                  <c:v>0.24386369999999999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Just for fun- I rarely buy the items I save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0.15672000000000019</c:v>
                </c:pt>
                <c:pt idx="2" formatCode="0%">
                  <c:v>0.12975500000000001</c:v>
                </c:pt>
                <c:pt idx="3" formatCode="0%">
                  <c:v>0.18410620000000019</c:v>
                </c:pt>
                <c:pt idx="5" formatCode="0%">
                  <c:v>0.2269245</c:v>
                </c:pt>
                <c:pt idx="6" formatCode="0%">
                  <c:v>0.18858500000000022</c:v>
                </c:pt>
                <c:pt idx="7" formatCode="0%">
                  <c:v>0.13248560000000001</c:v>
                </c:pt>
                <c:pt idx="8" formatCode="0%">
                  <c:v>0.14616399999999999</c:v>
                </c:pt>
                <c:pt idx="9" formatCode="0%">
                  <c:v>8.7343399999999988E-2</c:v>
                </c:pt>
                <c:pt idx="10" formatCode="0%">
                  <c:v>9.6871500000000041E-2</c:v>
                </c:pt>
                <c:pt idx="12" formatCode="0%">
                  <c:v>0.21629740000000042</c:v>
                </c:pt>
                <c:pt idx="13" formatCode="0%">
                  <c:v>0.13527829999999999</c:v>
                </c:pt>
                <c:pt idx="14" formatCode="0%">
                  <c:v>8.4629500000000177E-2</c:v>
                </c:pt>
                <c:pt idx="16" formatCode="0%">
                  <c:v>0.19774620000000029</c:v>
                </c:pt>
                <c:pt idx="17" formatCode="0%">
                  <c:v>0.13084889999999999</c:v>
                </c:pt>
                <c:pt idx="18" formatCode="0%">
                  <c:v>0.15305130000000022</c:v>
                </c:pt>
              </c:numCache>
            </c:numRef>
          </c:val>
        </c:ser>
        <c:gapWidth val="50"/>
        <c:axId val="153381120"/>
        <c:axId val="153391104"/>
      </c:barChart>
      <c:catAx>
        <c:axId val="153381120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3391104"/>
        <c:crosses val="autoZero"/>
        <c:auto val="1"/>
        <c:lblAlgn val="ctr"/>
        <c:lblOffset val="100"/>
        <c:tickLblSkip val="1"/>
      </c:catAx>
      <c:valAx>
        <c:axId val="153391104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53381120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07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839E-2"/>
          <c:y val="0.14436466084558688"/>
          <c:w val="0.91305663390165859"/>
          <c:h val="0.50939535753776966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To save items I will buy later as a reminder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0.7600000000000009</c:v>
                </c:pt>
                <c:pt idx="2" formatCode="0%">
                  <c:v>0.71000000000000063</c:v>
                </c:pt>
                <c:pt idx="3" formatCode="0%">
                  <c:v>0.81</c:v>
                </c:pt>
                <c:pt idx="5" formatCode="0%">
                  <c:v>0.85000000000000064</c:v>
                </c:pt>
                <c:pt idx="6" formatCode="0%">
                  <c:v>0.66000000000000103</c:v>
                </c:pt>
                <c:pt idx="7" formatCode="0%">
                  <c:v>0.72000000000000064</c:v>
                </c:pt>
                <c:pt idx="8" formatCode="0%">
                  <c:v>0.79</c:v>
                </c:pt>
                <c:pt idx="9" formatCode="0%">
                  <c:v>0.78</c:v>
                </c:pt>
                <c:pt idx="10" formatCode="0%">
                  <c:v>0.8</c:v>
                </c:pt>
                <c:pt idx="12" formatCode="0%">
                  <c:v>0.7600000000000009</c:v>
                </c:pt>
                <c:pt idx="13" formatCode="0%">
                  <c:v>0.75000000000000089</c:v>
                </c:pt>
                <c:pt idx="14" formatCode="0%">
                  <c:v>0.8</c:v>
                </c:pt>
                <c:pt idx="16" formatCode="0%">
                  <c:v>0.78</c:v>
                </c:pt>
                <c:pt idx="17" formatCode="0%">
                  <c:v>0.8</c:v>
                </c:pt>
                <c:pt idx="18" formatCode="0%">
                  <c:v>0.74000000000000077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To collect everything I like in one place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0.30000000000000032</c:v>
                </c:pt>
                <c:pt idx="2" formatCode="0%">
                  <c:v>0.30000000000000032</c:v>
                </c:pt>
                <c:pt idx="3" formatCode="0%">
                  <c:v>0.29000000000000031</c:v>
                </c:pt>
                <c:pt idx="5" formatCode="0%">
                  <c:v>0.37000000000000038</c:v>
                </c:pt>
                <c:pt idx="6" formatCode="0%">
                  <c:v>0.34</c:v>
                </c:pt>
                <c:pt idx="7" formatCode="0%">
                  <c:v>0.30000000000000032</c:v>
                </c:pt>
                <c:pt idx="8" formatCode="0%">
                  <c:v>0.23</c:v>
                </c:pt>
                <c:pt idx="9" formatCode="0%">
                  <c:v>0.24000000000000019</c:v>
                </c:pt>
                <c:pt idx="10" formatCode="0%">
                  <c:v>0.22</c:v>
                </c:pt>
                <c:pt idx="12" formatCode="0%">
                  <c:v>0.35000000000000031</c:v>
                </c:pt>
                <c:pt idx="13" formatCode="0%">
                  <c:v>0.27</c:v>
                </c:pt>
                <c:pt idx="14" formatCode="0%">
                  <c:v>0.23</c:v>
                </c:pt>
                <c:pt idx="16" formatCode="0%">
                  <c:v>0.24000000000000019</c:v>
                </c:pt>
                <c:pt idx="17" formatCode="0%">
                  <c:v>0.34</c:v>
                </c:pt>
                <c:pt idx="18" formatCode="0%">
                  <c:v>0.29000000000000031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To get discounts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0.23</c:v>
                </c:pt>
                <c:pt idx="2" formatCode="0%">
                  <c:v>0.24000000000000019</c:v>
                </c:pt>
                <c:pt idx="3" formatCode="0%">
                  <c:v>0.22</c:v>
                </c:pt>
                <c:pt idx="5" formatCode="0%">
                  <c:v>0.2</c:v>
                </c:pt>
                <c:pt idx="6" formatCode="0%">
                  <c:v>0.24000000000000019</c:v>
                </c:pt>
                <c:pt idx="7" formatCode="0%">
                  <c:v>0.28000000000000008</c:v>
                </c:pt>
                <c:pt idx="8" formatCode="0%">
                  <c:v>0.21000000000000019</c:v>
                </c:pt>
                <c:pt idx="9" formatCode="0%">
                  <c:v>0.24000000000000019</c:v>
                </c:pt>
                <c:pt idx="10" formatCode="0%">
                  <c:v>0.17</c:v>
                </c:pt>
                <c:pt idx="12" formatCode="0%">
                  <c:v>0.22</c:v>
                </c:pt>
                <c:pt idx="13" formatCode="0%">
                  <c:v>0.25</c:v>
                </c:pt>
                <c:pt idx="14" formatCode="0%">
                  <c:v>0.22</c:v>
                </c:pt>
                <c:pt idx="16" formatCode="0%">
                  <c:v>0.14000000000000001</c:v>
                </c:pt>
                <c:pt idx="17" formatCode="0%">
                  <c:v>0.23</c:v>
                </c:pt>
                <c:pt idx="18" formatCode="0%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To show my friends and family items I like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0.2</c:v>
                </c:pt>
                <c:pt idx="2" formatCode="0%">
                  <c:v>0.21000000000000019</c:v>
                </c:pt>
                <c:pt idx="3" formatCode="0%">
                  <c:v>0.2</c:v>
                </c:pt>
                <c:pt idx="5" formatCode="0%">
                  <c:v>0.22</c:v>
                </c:pt>
                <c:pt idx="6" formatCode="0%">
                  <c:v>0.29000000000000031</c:v>
                </c:pt>
                <c:pt idx="7" formatCode="0%">
                  <c:v>0.26</c:v>
                </c:pt>
                <c:pt idx="8" formatCode="0%">
                  <c:v>0.11</c:v>
                </c:pt>
                <c:pt idx="9" formatCode="0%">
                  <c:v>0.15000000000000019</c:v>
                </c:pt>
                <c:pt idx="10" formatCode="0%">
                  <c:v>0.1</c:v>
                </c:pt>
                <c:pt idx="12" formatCode="0%">
                  <c:v>0.25</c:v>
                </c:pt>
                <c:pt idx="13" formatCode="0%">
                  <c:v>0.2</c:v>
                </c:pt>
                <c:pt idx="14" formatCode="0%">
                  <c:v>0.14000000000000001</c:v>
                </c:pt>
                <c:pt idx="16" formatCode="0%">
                  <c:v>0.2</c:v>
                </c:pt>
                <c:pt idx="17" formatCode="0%">
                  <c:v>0.16</c:v>
                </c:pt>
                <c:pt idx="18" formatCode="0%">
                  <c:v>0.22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Just for fun- I rarely buy the items I save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0.17</c:v>
                </c:pt>
                <c:pt idx="2" formatCode="0%">
                  <c:v>0.18000000000000019</c:v>
                </c:pt>
                <c:pt idx="3" formatCode="0%">
                  <c:v>0.17</c:v>
                </c:pt>
                <c:pt idx="5" formatCode="0%">
                  <c:v>0.27</c:v>
                </c:pt>
                <c:pt idx="6" formatCode="0%">
                  <c:v>0.24000000000000019</c:v>
                </c:pt>
                <c:pt idx="7" formatCode="0%">
                  <c:v>0.18000000000000019</c:v>
                </c:pt>
                <c:pt idx="8" formatCode="0%">
                  <c:v>0.11</c:v>
                </c:pt>
                <c:pt idx="9" formatCode="0%">
                  <c:v>0.05</c:v>
                </c:pt>
                <c:pt idx="10" formatCode="0%">
                  <c:v>6.0000000000000032E-2</c:v>
                </c:pt>
                <c:pt idx="12" formatCode="0%">
                  <c:v>0.26</c:v>
                </c:pt>
                <c:pt idx="13" formatCode="0%">
                  <c:v>0.15000000000000019</c:v>
                </c:pt>
                <c:pt idx="14" formatCode="0%">
                  <c:v>0.05</c:v>
                </c:pt>
                <c:pt idx="16" formatCode="0%">
                  <c:v>0.17</c:v>
                </c:pt>
                <c:pt idx="17" formatCode="0%">
                  <c:v>0.18000000000000019</c:v>
                </c:pt>
                <c:pt idx="18" formatCode="0%">
                  <c:v>0.16</c:v>
                </c:pt>
              </c:numCache>
            </c:numRef>
          </c:val>
        </c:ser>
        <c:gapWidth val="50"/>
        <c:axId val="153550208"/>
        <c:axId val="153580672"/>
      </c:barChart>
      <c:catAx>
        <c:axId val="153550208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3580672"/>
        <c:crosses val="autoZero"/>
        <c:auto val="1"/>
        <c:lblAlgn val="ctr"/>
        <c:lblOffset val="100"/>
        <c:tickLblSkip val="1"/>
      </c:catAx>
      <c:valAx>
        <c:axId val="153580672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53550208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1001643071618252"/>
          <c:y val="1.8088995006772707E-2"/>
          <c:w val="0.88343332542653086"/>
          <c:h val="0.17933315703289332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909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Adding items to an online shopping basket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Chart!$B$6:$S$6</c:f>
              <c:numCache>
                <c:formatCode>General</c:formatCode>
                <c:ptCount val="18"/>
                <c:pt idx="0" formatCode="0%">
                  <c:v>0.62143170000000003</c:v>
                </c:pt>
                <c:pt idx="2" formatCode="0%">
                  <c:v>0.58850859999999861</c:v>
                </c:pt>
                <c:pt idx="3" formatCode="0%">
                  <c:v>0.65637040000000113</c:v>
                </c:pt>
                <c:pt idx="5" formatCode="0%">
                  <c:v>0.59169720000000003</c:v>
                </c:pt>
                <c:pt idx="6" formatCode="0%">
                  <c:v>0.60685440000000113</c:v>
                </c:pt>
                <c:pt idx="7" formatCode="0%">
                  <c:v>0.64790920000000163</c:v>
                </c:pt>
                <c:pt idx="8" formatCode="0%">
                  <c:v>0.64320800000000111</c:v>
                </c:pt>
                <c:pt idx="9" formatCode="0%">
                  <c:v>0.61206899999999997</c:v>
                </c:pt>
                <c:pt idx="11" formatCode="0%">
                  <c:v>0.5935494</c:v>
                </c:pt>
                <c:pt idx="12" formatCode="0%">
                  <c:v>0.64869490000000163</c:v>
                </c:pt>
                <c:pt idx="13" formatCode="0%">
                  <c:v>0.61206899999999997</c:v>
                </c:pt>
                <c:pt idx="15" formatCode="0%">
                  <c:v>0.53440619999999861</c:v>
                </c:pt>
                <c:pt idx="16" formatCode="0%">
                  <c:v>0.62518470000000004</c:v>
                </c:pt>
                <c:pt idx="17" formatCode="0%">
                  <c:v>0.65314170000000138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Favoriting or starring items on a website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Chart!$B$7:$S$7</c:f>
              <c:numCache>
                <c:formatCode>General</c:formatCode>
                <c:ptCount val="18"/>
                <c:pt idx="0" formatCode="0%">
                  <c:v>0.57205819999999996</c:v>
                </c:pt>
                <c:pt idx="2" formatCode="0%">
                  <c:v>0.53890340000000003</c:v>
                </c:pt>
                <c:pt idx="3" formatCode="0%">
                  <c:v>0.60724279999999997</c:v>
                </c:pt>
                <c:pt idx="5" formatCode="0%">
                  <c:v>0.637216</c:v>
                </c:pt>
                <c:pt idx="6" formatCode="0%">
                  <c:v>0.58358439999999823</c:v>
                </c:pt>
                <c:pt idx="7" formatCode="0%">
                  <c:v>0.55172130000000064</c:v>
                </c:pt>
                <c:pt idx="8" formatCode="0%">
                  <c:v>0.53419660000000002</c:v>
                </c:pt>
                <c:pt idx="9" formatCode="0%">
                  <c:v>0.54772160000000125</c:v>
                </c:pt>
                <c:pt idx="11" formatCode="0%">
                  <c:v>0.61096850000000003</c:v>
                </c:pt>
                <c:pt idx="12" formatCode="0%">
                  <c:v>0.54620040000000003</c:v>
                </c:pt>
                <c:pt idx="13" formatCode="0%">
                  <c:v>0.54772160000000125</c:v>
                </c:pt>
                <c:pt idx="15" formatCode="0%">
                  <c:v>0.53787169999999995</c:v>
                </c:pt>
                <c:pt idx="16" formatCode="0%">
                  <c:v>0.58608669999999863</c:v>
                </c:pt>
                <c:pt idx="17" formatCode="0%">
                  <c:v>0.57247709999999996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Emailing links to products to yourself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Chart!$B$8:$S$8</c:f>
              <c:numCache>
                <c:formatCode>General</c:formatCode>
                <c:ptCount val="18"/>
                <c:pt idx="0" formatCode="0%">
                  <c:v>0.20378330000000028</c:v>
                </c:pt>
                <c:pt idx="2" formatCode="0%">
                  <c:v>0.21868119999999999</c:v>
                </c:pt>
                <c:pt idx="3" formatCode="0%">
                  <c:v>0.18797330000000037</c:v>
                </c:pt>
                <c:pt idx="5" formatCode="0%">
                  <c:v>0.19601930000000031</c:v>
                </c:pt>
                <c:pt idx="6" formatCode="0%">
                  <c:v>0.2742170000000001</c:v>
                </c:pt>
                <c:pt idx="7" formatCode="0%">
                  <c:v>0.19947590000000001</c:v>
                </c:pt>
                <c:pt idx="8" formatCode="0%">
                  <c:v>0.19330739999999999</c:v>
                </c:pt>
                <c:pt idx="9" formatCode="0%">
                  <c:v>0.13690579999999999</c:v>
                </c:pt>
                <c:pt idx="11" formatCode="0%">
                  <c:v>0.23219029999999999</c:v>
                </c:pt>
                <c:pt idx="12" formatCode="0%">
                  <c:v>0.20090950000000021</c:v>
                </c:pt>
                <c:pt idx="13" formatCode="0%">
                  <c:v>0.13690579999999999</c:v>
                </c:pt>
                <c:pt idx="15" formatCode="0%">
                  <c:v>0.12409580000000017</c:v>
                </c:pt>
                <c:pt idx="16" formatCode="0%">
                  <c:v>0.17212189999999997</c:v>
                </c:pt>
                <c:pt idx="17" formatCode="0%">
                  <c:v>0.25895450000000031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Creating a digital list / saving links of favorite items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Chart!$B$9:$S$9</c:f>
              <c:numCache>
                <c:formatCode>General</c:formatCode>
                <c:ptCount val="18"/>
                <c:pt idx="0" formatCode="0%">
                  <c:v>0.25510739999999998</c:v>
                </c:pt>
                <c:pt idx="2" formatCode="0%">
                  <c:v>0.25377260000000001</c:v>
                </c:pt>
                <c:pt idx="3" formatCode="0%">
                  <c:v>0.25652390000000008</c:v>
                </c:pt>
                <c:pt idx="5" formatCode="0%">
                  <c:v>0.2925083000000005</c:v>
                </c:pt>
                <c:pt idx="6" formatCode="0%">
                  <c:v>0.34566840000000032</c:v>
                </c:pt>
                <c:pt idx="7" formatCode="0%">
                  <c:v>0.260571</c:v>
                </c:pt>
                <c:pt idx="8" formatCode="0%">
                  <c:v>0.17724690000000037</c:v>
                </c:pt>
                <c:pt idx="9" formatCode="0%">
                  <c:v>0.17103299999999999</c:v>
                </c:pt>
                <c:pt idx="11" formatCode="0%">
                  <c:v>0.31777310000000031</c:v>
                </c:pt>
                <c:pt idx="12" formatCode="0%">
                  <c:v>0.2280885</c:v>
                </c:pt>
                <c:pt idx="13" formatCode="0%">
                  <c:v>0.17103299999999999</c:v>
                </c:pt>
                <c:pt idx="15" formatCode="0%">
                  <c:v>0.20848580000000028</c:v>
                </c:pt>
                <c:pt idx="16" formatCode="0%">
                  <c:v>0.22069749999999999</c:v>
                </c:pt>
                <c:pt idx="17" formatCode="0%">
                  <c:v>0.29547560000000056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Sharing or posting items on a social network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Chart!$B$5:$S$5</c:f>
              <c:strCache>
                <c:ptCount val="18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1">
                  <c:v>Generation Y</c:v>
                </c:pt>
                <c:pt idx="12">
                  <c:v>Generation X</c:v>
                </c:pt>
                <c:pt idx="13">
                  <c:v>Baby-boomers</c:v>
                </c:pt>
                <c:pt idx="15">
                  <c:v>&lt; CNY¥6.6k HH income</c:v>
                </c:pt>
                <c:pt idx="16">
                  <c:v>CNY¥6.6k - 12.7k HH income</c:v>
                </c:pt>
                <c:pt idx="17">
                  <c:v>CNY¥12.7k+ HH income</c:v>
                </c:pt>
              </c:strCache>
            </c:strRef>
          </c:cat>
          <c:val>
            <c:numRef>
              <c:f>Chart!$B$10:$S$10</c:f>
              <c:numCache>
                <c:formatCode>General</c:formatCode>
                <c:ptCount val="18"/>
                <c:pt idx="0" formatCode="0%">
                  <c:v>0.22014819999999999</c:v>
                </c:pt>
                <c:pt idx="2" formatCode="0%">
                  <c:v>0.20988340000000025</c:v>
                </c:pt>
                <c:pt idx="3" formatCode="0%">
                  <c:v>0.23104150000000001</c:v>
                </c:pt>
                <c:pt idx="5" formatCode="0%">
                  <c:v>0.20231299999999999</c:v>
                </c:pt>
                <c:pt idx="6" formatCode="0%">
                  <c:v>0.26849690000000032</c:v>
                </c:pt>
                <c:pt idx="7" formatCode="0%">
                  <c:v>0.26679009999999997</c:v>
                </c:pt>
                <c:pt idx="8" formatCode="0%">
                  <c:v>0.21570200000000031</c:v>
                </c:pt>
                <c:pt idx="9" formatCode="0%">
                  <c:v>0.10873080000000013</c:v>
                </c:pt>
                <c:pt idx="11" formatCode="0%">
                  <c:v>0.2297746</c:v>
                </c:pt>
                <c:pt idx="12" formatCode="0%">
                  <c:v>0.24809750000000028</c:v>
                </c:pt>
                <c:pt idx="13" formatCode="0%">
                  <c:v>0.10873080000000013</c:v>
                </c:pt>
                <c:pt idx="15" formatCode="0%">
                  <c:v>0.14572379999999999</c:v>
                </c:pt>
                <c:pt idx="16" formatCode="0%">
                  <c:v>0.18421070000000031</c:v>
                </c:pt>
                <c:pt idx="17" formatCode="0%">
                  <c:v>0.27675260000000002</c:v>
                </c:pt>
              </c:numCache>
            </c:numRef>
          </c:val>
        </c:ser>
        <c:gapWidth val="50"/>
        <c:axId val="144043008"/>
        <c:axId val="144044800"/>
      </c:barChart>
      <c:catAx>
        <c:axId val="144043008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4044800"/>
        <c:crosses val="autoZero"/>
        <c:auto val="1"/>
        <c:lblAlgn val="ctr"/>
        <c:lblOffset val="100"/>
        <c:tickLblSkip val="1"/>
      </c:catAx>
      <c:valAx>
        <c:axId val="144044800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44043008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24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909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Adding items to an online shopping basket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0.28551010000000032</c:v>
                </c:pt>
                <c:pt idx="2" formatCode="0%">
                  <c:v>0.25822090000000031</c:v>
                </c:pt>
                <c:pt idx="3" formatCode="0%">
                  <c:v>0.31017520000000032</c:v>
                </c:pt>
                <c:pt idx="5" formatCode="0%">
                  <c:v>0.33011390000000063</c:v>
                </c:pt>
                <c:pt idx="6" formatCode="0%">
                  <c:v>0.39829990000000032</c:v>
                </c:pt>
                <c:pt idx="7" formatCode="0%">
                  <c:v>0.28123569999999998</c:v>
                </c:pt>
                <c:pt idx="8" formatCode="0%">
                  <c:v>0.2512742</c:v>
                </c:pt>
                <c:pt idx="9" formatCode="0%">
                  <c:v>0.31413820000000031</c:v>
                </c:pt>
                <c:pt idx="10" formatCode="0%">
                  <c:v>0.1915106</c:v>
                </c:pt>
                <c:pt idx="12" formatCode="0%">
                  <c:v>0.35989840000000056</c:v>
                </c:pt>
                <c:pt idx="13" formatCode="0%">
                  <c:v>0.27468140000000002</c:v>
                </c:pt>
                <c:pt idx="14" formatCode="0%">
                  <c:v>0.2717792</c:v>
                </c:pt>
                <c:pt idx="16" formatCode="0%">
                  <c:v>0.29003070000000031</c:v>
                </c:pt>
                <c:pt idx="17" formatCode="0%">
                  <c:v>0.29377760000000008</c:v>
                </c:pt>
                <c:pt idx="18" formatCode="0%">
                  <c:v>0.27868300000000001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Favoriting or starring items on a website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0.23553610000000025</c:v>
                </c:pt>
                <c:pt idx="2" formatCode="0%">
                  <c:v>0.24271510000000043</c:v>
                </c:pt>
                <c:pt idx="3" formatCode="0%">
                  <c:v>0.22904750000000001</c:v>
                </c:pt>
                <c:pt idx="5" formatCode="0%">
                  <c:v>0.39172640000000075</c:v>
                </c:pt>
                <c:pt idx="6" formatCode="0%">
                  <c:v>0.24387329999999999</c:v>
                </c:pt>
                <c:pt idx="7" formatCode="0%">
                  <c:v>0.19349220000000028</c:v>
                </c:pt>
                <c:pt idx="8" formatCode="0%">
                  <c:v>0.22619900000000001</c:v>
                </c:pt>
                <c:pt idx="9" formatCode="0%">
                  <c:v>0.27183930000000001</c:v>
                </c:pt>
                <c:pt idx="10" formatCode="0%">
                  <c:v>0.14351659999999999</c:v>
                </c:pt>
                <c:pt idx="12" formatCode="0%">
                  <c:v>0.31266880000000064</c:v>
                </c:pt>
                <c:pt idx="13" formatCode="0%">
                  <c:v>0.21851220000000043</c:v>
                </c:pt>
                <c:pt idx="14" formatCode="0%">
                  <c:v>0.21034950000000024</c:v>
                </c:pt>
                <c:pt idx="16" formatCode="0%">
                  <c:v>0.26982000000000056</c:v>
                </c:pt>
                <c:pt idx="17" formatCode="0%">
                  <c:v>0.22762199999999988</c:v>
                </c:pt>
                <c:pt idx="18" formatCode="0%">
                  <c:v>0.20978540000000037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Emailing links to products to yourself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0.13371810000000031</c:v>
                </c:pt>
                <c:pt idx="2" formatCode="0%">
                  <c:v>0.13010330000000001</c:v>
                </c:pt>
                <c:pt idx="3" formatCode="0%">
                  <c:v>0.13698540000000031</c:v>
                </c:pt>
                <c:pt idx="5" formatCode="0%">
                  <c:v>0.18973130000000044</c:v>
                </c:pt>
                <c:pt idx="6" formatCode="0%">
                  <c:v>0.18045590000000028</c:v>
                </c:pt>
                <c:pt idx="7" formatCode="0%">
                  <c:v>0.13762059999999987</c:v>
                </c:pt>
                <c:pt idx="8" formatCode="0%">
                  <c:v>0.13907249999999999</c:v>
                </c:pt>
                <c:pt idx="9" formatCode="0%">
                  <c:v>9.1737700000000005E-2</c:v>
                </c:pt>
                <c:pt idx="10" formatCode="0%">
                  <c:v>8.7523900000000043E-2</c:v>
                </c:pt>
                <c:pt idx="12" formatCode="0%">
                  <c:v>0.19194400000000028</c:v>
                </c:pt>
                <c:pt idx="13" formatCode="0%">
                  <c:v>0.13584199999999999</c:v>
                </c:pt>
                <c:pt idx="14" formatCode="0%">
                  <c:v>9.068310000000003E-2</c:v>
                </c:pt>
                <c:pt idx="16" formatCode="0%">
                  <c:v>0.15470570000000028</c:v>
                </c:pt>
                <c:pt idx="17" formatCode="0%">
                  <c:v>0.11647270000000012</c:v>
                </c:pt>
                <c:pt idx="18" formatCode="0%">
                  <c:v>0.13339309999999999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Creating a digital list / saving links of favorite items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0.12724969999999999</c:v>
                </c:pt>
                <c:pt idx="2" formatCode="0%">
                  <c:v>0.13234689999999999</c:v>
                </c:pt>
                <c:pt idx="3" formatCode="0%">
                  <c:v>0.12264280000000002</c:v>
                </c:pt>
                <c:pt idx="5" formatCode="0%">
                  <c:v>0.19993920000000037</c:v>
                </c:pt>
                <c:pt idx="6" formatCode="0%">
                  <c:v>0.15516350000000001</c:v>
                </c:pt>
                <c:pt idx="7" formatCode="0%">
                  <c:v>0.13155169999999997</c:v>
                </c:pt>
                <c:pt idx="8" formatCode="0%">
                  <c:v>9.3906200000000065E-2</c:v>
                </c:pt>
                <c:pt idx="9" formatCode="0%">
                  <c:v>9.6072300000000027E-2</c:v>
                </c:pt>
                <c:pt idx="10" formatCode="0%">
                  <c:v>0.10575560000000016</c:v>
                </c:pt>
                <c:pt idx="12" formatCode="0%">
                  <c:v>0.18386210000000028</c:v>
                </c:pt>
                <c:pt idx="13" formatCode="0%">
                  <c:v>0.1120535</c:v>
                </c:pt>
                <c:pt idx="14" formatCode="0%">
                  <c:v>0.10521910000000002</c:v>
                </c:pt>
                <c:pt idx="16" formatCode="0%">
                  <c:v>0.14595730000000037</c:v>
                </c:pt>
                <c:pt idx="17" formatCode="0%">
                  <c:v>0.10749150000000014</c:v>
                </c:pt>
                <c:pt idx="18" formatCode="0%">
                  <c:v>0.13517999999999997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Sharing or posting items on a social network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€1.4k HH income</c:v>
                </c:pt>
                <c:pt idx="17">
                  <c:v>€1.4k - 2.7k HH income</c:v>
                </c:pt>
                <c:pt idx="18">
                  <c:v>€2.7k+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4.3686099999999999E-2</c:v>
                </c:pt>
                <c:pt idx="2" formatCode="0%">
                  <c:v>4.0912100000000014E-2</c:v>
                </c:pt>
                <c:pt idx="3" formatCode="0%">
                  <c:v>4.61933E-2</c:v>
                </c:pt>
                <c:pt idx="5" formatCode="0%">
                  <c:v>5.9761400000000131E-2</c:v>
                </c:pt>
                <c:pt idx="6" formatCode="0%">
                  <c:v>6.8115700000000001E-2</c:v>
                </c:pt>
                <c:pt idx="7" formatCode="0%">
                  <c:v>5.7192300000000099E-2</c:v>
                </c:pt>
                <c:pt idx="8" formatCode="0%">
                  <c:v>4.31437E-2</c:v>
                </c:pt>
                <c:pt idx="9" formatCode="0%">
                  <c:v>3.9176299999999997E-2</c:v>
                </c:pt>
                <c:pt idx="10" formatCode="0%">
                  <c:v>8.7664000000000179E-3</c:v>
                </c:pt>
                <c:pt idx="12" formatCode="0%">
                  <c:v>6.5376000000000004E-2</c:v>
                </c:pt>
                <c:pt idx="13" formatCode="0%">
                  <c:v>5.0038000000000013E-2</c:v>
                </c:pt>
                <c:pt idx="14" formatCode="0%">
                  <c:v>2.4926899999999978E-2</c:v>
                </c:pt>
                <c:pt idx="16" formatCode="0%">
                  <c:v>4.3760400000000102E-2</c:v>
                </c:pt>
                <c:pt idx="17" formatCode="0%">
                  <c:v>2.5966599999999968E-2</c:v>
                </c:pt>
                <c:pt idx="18" formatCode="0%">
                  <c:v>8.2669400000000004E-2</c:v>
                </c:pt>
              </c:numCache>
            </c:numRef>
          </c:val>
        </c:ser>
        <c:gapWidth val="50"/>
        <c:axId val="144109952"/>
        <c:axId val="144111488"/>
      </c:barChart>
      <c:catAx>
        <c:axId val="144109952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4111488"/>
        <c:crosses val="autoZero"/>
        <c:auto val="1"/>
        <c:lblAlgn val="ctr"/>
        <c:lblOffset val="100"/>
        <c:tickLblSkip val="1"/>
      </c:catAx>
      <c:valAx>
        <c:axId val="144111488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44109952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24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909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Adding items to an online shopping basket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0.37661160000000032</c:v>
                </c:pt>
                <c:pt idx="2" formatCode="0%">
                  <c:v>0.30608160000000056</c:v>
                </c:pt>
                <c:pt idx="3" formatCode="0%">
                  <c:v>0.44299280000000002</c:v>
                </c:pt>
                <c:pt idx="5" formatCode="0%">
                  <c:v>0.41465290000000032</c:v>
                </c:pt>
                <c:pt idx="6" formatCode="0%">
                  <c:v>0.4537294</c:v>
                </c:pt>
                <c:pt idx="7" formatCode="0%">
                  <c:v>0.43109000000000008</c:v>
                </c:pt>
                <c:pt idx="8" formatCode="0%">
                  <c:v>0.41791320000000032</c:v>
                </c:pt>
                <c:pt idx="9" formatCode="0%">
                  <c:v>0.34580460000000063</c:v>
                </c:pt>
                <c:pt idx="10" formatCode="0%">
                  <c:v>0.22571659999999999</c:v>
                </c:pt>
                <c:pt idx="12" formatCode="0%">
                  <c:v>0.44208140000000001</c:v>
                </c:pt>
                <c:pt idx="13" formatCode="0%">
                  <c:v>0.42004410000000031</c:v>
                </c:pt>
                <c:pt idx="14" formatCode="0%">
                  <c:v>0.31084120000000032</c:v>
                </c:pt>
                <c:pt idx="16" formatCode="0%">
                  <c:v>0.37888100000000063</c:v>
                </c:pt>
                <c:pt idx="17" formatCode="0%">
                  <c:v>0.34948760000000056</c:v>
                </c:pt>
                <c:pt idx="18" formatCode="0%">
                  <c:v>0.40891090000000063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Favoriting or starring items on a website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0.25710729999999998</c:v>
                </c:pt>
                <c:pt idx="2" formatCode="0%">
                  <c:v>0.2375255</c:v>
                </c:pt>
                <c:pt idx="3" formatCode="0%">
                  <c:v>0.27553730000000004</c:v>
                </c:pt>
                <c:pt idx="5" formatCode="0%">
                  <c:v>0.44479459999999998</c:v>
                </c:pt>
                <c:pt idx="6" formatCode="0%">
                  <c:v>0.27363579999999998</c:v>
                </c:pt>
                <c:pt idx="7" formatCode="0%">
                  <c:v>0.29511530000000002</c:v>
                </c:pt>
                <c:pt idx="8" formatCode="0%">
                  <c:v>0.21593700000000043</c:v>
                </c:pt>
                <c:pt idx="9" formatCode="0%">
                  <c:v>0.18443770000000037</c:v>
                </c:pt>
                <c:pt idx="10" formatCode="0%">
                  <c:v>0.1641599</c:v>
                </c:pt>
                <c:pt idx="12" formatCode="0%">
                  <c:v>0.3593519000000005</c:v>
                </c:pt>
                <c:pt idx="13" formatCode="0%">
                  <c:v>0.25632860000000063</c:v>
                </c:pt>
                <c:pt idx="14" formatCode="0%">
                  <c:v>0.17280440000000025</c:v>
                </c:pt>
                <c:pt idx="16" formatCode="0%">
                  <c:v>0.26668910000000001</c:v>
                </c:pt>
                <c:pt idx="17" formatCode="0%">
                  <c:v>0.2507141</c:v>
                </c:pt>
                <c:pt idx="18" formatCode="0%">
                  <c:v>0.27193820000000002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Emailing links to products to yourself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0.15689960000000028</c:v>
                </c:pt>
                <c:pt idx="2" formatCode="0%">
                  <c:v>0.14091810000000043</c:v>
                </c:pt>
                <c:pt idx="3" formatCode="0%">
                  <c:v>0.17194110000000037</c:v>
                </c:pt>
                <c:pt idx="5" formatCode="0%">
                  <c:v>0.22377</c:v>
                </c:pt>
                <c:pt idx="6" formatCode="0%">
                  <c:v>0.16149450000000001</c:v>
                </c:pt>
                <c:pt idx="7" formatCode="0%">
                  <c:v>0.24744770000000044</c:v>
                </c:pt>
                <c:pt idx="8" formatCode="0%">
                  <c:v>0.16883860000000001</c:v>
                </c:pt>
                <c:pt idx="9" formatCode="0%">
                  <c:v>0.12409910000000014</c:v>
                </c:pt>
                <c:pt idx="10" formatCode="0%">
                  <c:v>3.7733500000000052E-2</c:v>
                </c:pt>
                <c:pt idx="12" formatCode="0%">
                  <c:v>0.1938849</c:v>
                </c:pt>
                <c:pt idx="13" formatCode="0%">
                  <c:v>0.20586889999999999</c:v>
                </c:pt>
                <c:pt idx="14" formatCode="0%">
                  <c:v>8.7022000000000002E-2</c:v>
                </c:pt>
                <c:pt idx="16" formatCode="0%">
                  <c:v>0.14738399999999999</c:v>
                </c:pt>
                <c:pt idx="17" formatCode="0%">
                  <c:v>0.138625</c:v>
                </c:pt>
                <c:pt idx="18" formatCode="0%">
                  <c:v>0.20108529999999999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Creating a digital list / saving links of favorite items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0.14548330000000037</c:v>
                </c:pt>
                <c:pt idx="2" formatCode="0%">
                  <c:v>0.1735526</c:v>
                </c:pt>
                <c:pt idx="3" formatCode="0%">
                  <c:v>0.1190652000000002</c:v>
                </c:pt>
                <c:pt idx="5" formatCode="0%">
                  <c:v>0.20398650000000004</c:v>
                </c:pt>
                <c:pt idx="6" formatCode="0%">
                  <c:v>0.19217509999999988</c:v>
                </c:pt>
                <c:pt idx="7" formatCode="0%">
                  <c:v>0.19419600000000001</c:v>
                </c:pt>
                <c:pt idx="8" formatCode="0%">
                  <c:v>0.13534370000000001</c:v>
                </c:pt>
                <c:pt idx="9" formatCode="0%">
                  <c:v>0.15805890000000028</c:v>
                </c:pt>
                <c:pt idx="10" formatCode="0%">
                  <c:v>2.3152099999999978E-2</c:v>
                </c:pt>
                <c:pt idx="12" formatCode="0%">
                  <c:v>0.20531310000000025</c:v>
                </c:pt>
                <c:pt idx="13" formatCode="0%">
                  <c:v>0.1610827</c:v>
                </c:pt>
                <c:pt idx="14" formatCode="0%">
                  <c:v>0.1131187</c:v>
                </c:pt>
                <c:pt idx="16" formatCode="0%">
                  <c:v>0.1663415</c:v>
                </c:pt>
                <c:pt idx="17" formatCode="0%">
                  <c:v>0.12825790000000001</c:v>
                </c:pt>
                <c:pt idx="18" formatCode="0%">
                  <c:v>0.15094320000000053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Sharing or posting items on a social network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£0-18k</c:v>
                </c:pt>
                <c:pt idx="17">
                  <c:v>HH Income £18k-35k</c:v>
                </c:pt>
                <c:pt idx="18">
                  <c:v>HH Income £35k+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6.2901399999999996E-2</c:v>
                </c:pt>
                <c:pt idx="2" formatCode="0%">
                  <c:v>6.4083800000000024E-2</c:v>
                </c:pt>
                <c:pt idx="3" formatCode="0%">
                  <c:v>6.1788599999999999E-2</c:v>
                </c:pt>
                <c:pt idx="5" formatCode="0%">
                  <c:v>7.5564900000000004E-2</c:v>
                </c:pt>
                <c:pt idx="6" formatCode="0%">
                  <c:v>0.1118712</c:v>
                </c:pt>
                <c:pt idx="7" formatCode="0%">
                  <c:v>0.1110481</c:v>
                </c:pt>
                <c:pt idx="8" formatCode="0%">
                  <c:v>4.1777099999999998E-2</c:v>
                </c:pt>
                <c:pt idx="9" formatCode="0%">
                  <c:v>1.3732400000000021E-2</c:v>
                </c:pt>
                <c:pt idx="10" formatCode="0%">
                  <c:v>2.3903399999999998E-2</c:v>
                </c:pt>
                <c:pt idx="12" formatCode="0%">
                  <c:v>9.6805100000000005E-2</c:v>
                </c:pt>
                <c:pt idx="13" formatCode="0%">
                  <c:v>7.6706200000000113E-2</c:v>
                </c:pt>
                <c:pt idx="14" formatCode="0%">
                  <c:v>2.1625900000000045E-2</c:v>
                </c:pt>
                <c:pt idx="16" formatCode="0%">
                  <c:v>8.3415300000000067E-2</c:v>
                </c:pt>
                <c:pt idx="17" formatCode="0%">
                  <c:v>5.5538700000000003E-2</c:v>
                </c:pt>
                <c:pt idx="18" formatCode="0%">
                  <c:v>6.2759700000000002E-2</c:v>
                </c:pt>
              </c:numCache>
            </c:numRef>
          </c:val>
        </c:ser>
        <c:gapWidth val="50"/>
        <c:axId val="144299520"/>
        <c:axId val="144301056"/>
      </c:barChart>
      <c:catAx>
        <c:axId val="144299520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4301056"/>
        <c:crosses val="autoZero"/>
        <c:auto val="1"/>
        <c:lblAlgn val="ctr"/>
        <c:lblOffset val="100"/>
        <c:tickLblSkip val="1"/>
      </c:catAx>
      <c:valAx>
        <c:axId val="144301056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44299520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24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909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Adding items to an online shopping basket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0.1922587</c:v>
                </c:pt>
                <c:pt idx="2" formatCode="0%">
                  <c:v>0.17417199999999997</c:v>
                </c:pt>
                <c:pt idx="3" formatCode="0%">
                  <c:v>0.20928150000000001</c:v>
                </c:pt>
                <c:pt idx="5" formatCode="0%">
                  <c:v>0.26421509999999998</c:v>
                </c:pt>
                <c:pt idx="6" formatCode="0%">
                  <c:v>0.21810869999999999</c:v>
                </c:pt>
                <c:pt idx="7" formatCode="0%">
                  <c:v>0.18299140000000047</c:v>
                </c:pt>
                <c:pt idx="8" formatCode="0%">
                  <c:v>0.21955540000000037</c:v>
                </c:pt>
                <c:pt idx="9" formatCode="0%">
                  <c:v>0.16153290000000001</c:v>
                </c:pt>
                <c:pt idx="10" formatCode="0%">
                  <c:v>0.15934750000000028</c:v>
                </c:pt>
                <c:pt idx="12" formatCode="0%">
                  <c:v>0.23873580000000025</c:v>
                </c:pt>
                <c:pt idx="13" formatCode="0%">
                  <c:v>0.20128460000000001</c:v>
                </c:pt>
                <c:pt idx="14" formatCode="0%">
                  <c:v>0.17271850000000025</c:v>
                </c:pt>
                <c:pt idx="16" formatCode="0%">
                  <c:v>0.14578300000000025</c:v>
                </c:pt>
                <c:pt idx="17" formatCode="0%">
                  <c:v>0.17749980000000037</c:v>
                </c:pt>
                <c:pt idx="18" formatCode="0%">
                  <c:v>0.20681189999999999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Favoriting or starring items on a website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0.30702030000000063</c:v>
                </c:pt>
                <c:pt idx="2" formatCode="0%">
                  <c:v>0.29736590000000063</c:v>
                </c:pt>
                <c:pt idx="3" formatCode="0%">
                  <c:v>0.31610690000000063</c:v>
                </c:pt>
                <c:pt idx="5" formatCode="0%">
                  <c:v>0.36239330000000008</c:v>
                </c:pt>
                <c:pt idx="6" formatCode="0%">
                  <c:v>0.31238970000000094</c:v>
                </c:pt>
                <c:pt idx="7" formatCode="0%">
                  <c:v>0.2879311</c:v>
                </c:pt>
                <c:pt idx="8" formatCode="0%">
                  <c:v>0.32441630000000093</c:v>
                </c:pt>
                <c:pt idx="9" formatCode="0%">
                  <c:v>0.30022740000000031</c:v>
                </c:pt>
                <c:pt idx="10" formatCode="0%">
                  <c:v>0.28825790000000001</c:v>
                </c:pt>
                <c:pt idx="12" formatCode="0%">
                  <c:v>0.33408310000000063</c:v>
                </c:pt>
                <c:pt idx="13" formatCode="0%">
                  <c:v>0.3061874000000005</c:v>
                </c:pt>
                <c:pt idx="14" formatCode="0%">
                  <c:v>0.30301460000000063</c:v>
                </c:pt>
                <c:pt idx="16" formatCode="0%">
                  <c:v>0.28766650000000032</c:v>
                </c:pt>
                <c:pt idx="17" formatCode="0%">
                  <c:v>0.23750450000000001</c:v>
                </c:pt>
                <c:pt idx="18" formatCode="0%">
                  <c:v>0.33719890000000063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Emailing links to products to yourself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6.5843499999999999E-2</c:v>
                </c:pt>
                <c:pt idx="2" formatCode="0%">
                  <c:v>6.9600899999999993E-2</c:v>
                </c:pt>
                <c:pt idx="3" formatCode="0%">
                  <c:v>6.2307100000000087E-2</c:v>
                </c:pt>
                <c:pt idx="5" formatCode="0%">
                  <c:v>6.9549700000000006E-2</c:v>
                </c:pt>
                <c:pt idx="6" formatCode="0%">
                  <c:v>9.211069999999999E-2</c:v>
                </c:pt>
                <c:pt idx="7" formatCode="0%">
                  <c:v>9.9587500000000065E-2</c:v>
                </c:pt>
                <c:pt idx="8" formatCode="0%">
                  <c:v>3.845210000000001E-2</c:v>
                </c:pt>
                <c:pt idx="9" formatCode="0%">
                  <c:v>5.7653500000000003E-2</c:v>
                </c:pt>
                <c:pt idx="10" formatCode="0%">
                  <c:v>4.8172300000000001E-2</c:v>
                </c:pt>
                <c:pt idx="12" formatCode="0%">
                  <c:v>8.8183600000000001E-2</c:v>
                </c:pt>
                <c:pt idx="13" formatCode="0%">
                  <c:v>6.8234000000000003E-2</c:v>
                </c:pt>
                <c:pt idx="14" formatCode="0%">
                  <c:v>5.5394800000000077E-2</c:v>
                </c:pt>
                <c:pt idx="16" formatCode="0%">
                  <c:v>6.1769900000000023E-2</c:v>
                </c:pt>
                <c:pt idx="17" formatCode="0%">
                  <c:v>2.8243899999999999E-2</c:v>
                </c:pt>
                <c:pt idx="18" formatCode="0%">
                  <c:v>8.9810100000000004E-2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Creating a digital list / saving links of favorite items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0.12526490000000001</c:v>
                </c:pt>
                <c:pt idx="2" formatCode="0%">
                  <c:v>0.15524800000000047</c:v>
                </c:pt>
                <c:pt idx="3" formatCode="0%">
                  <c:v>9.7045600000000024E-2</c:v>
                </c:pt>
                <c:pt idx="5" formatCode="0%">
                  <c:v>0.20602219999999999</c:v>
                </c:pt>
                <c:pt idx="6" formatCode="0%">
                  <c:v>0.17372870000000001</c:v>
                </c:pt>
                <c:pt idx="7" formatCode="0%">
                  <c:v>0.15906820000000044</c:v>
                </c:pt>
                <c:pt idx="8" formatCode="0%">
                  <c:v>0.1104016</c:v>
                </c:pt>
                <c:pt idx="9" formatCode="0%">
                  <c:v>0.10956009999999999</c:v>
                </c:pt>
                <c:pt idx="10" formatCode="0%">
                  <c:v>6.11721E-2</c:v>
                </c:pt>
                <c:pt idx="12" formatCode="0%">
                  <c:v>0.18791940000000057</c:v>
                </c:pt>
                <c:pt idx="13" formatCode="0%">
                  <c:v>0.13974780000000031</c:v>
                </c:pt>
                <c:pt idx="14" formatCode="0%">
                  <c:v>8.4108600000000006E-2</c:v>
                </c:pt>
                <c:pt idx="16" formatCode="0%">
                  <c:v>0.12879499999999999</c:v>
                </c:pt>
                <c:pt idx="17" formatCode="0%">
                  <c:v>0.1224148</c:v>
                </c:pt>
                <c:pt idx="18" formatCode="0%">
                  <c:v>0.13249870000000025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Sharing or posting items on a social network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156k Yen HH income</c:v>
                </c:pt>
                <c:pt idx="17">
                  <c:v>156k - 299k Yen HH income</c:v>
                </c:pt>
                <c:pt idx="18">
                  <c:v>299k+ Yen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4.3093100000000002E-2</c:v>
                </c:pt>
                <c:pt idx="2" formatCode="0%">
                  <c:v>4.8361599999999998E-2</c:v>
                </c:pt>
                <c:pt idx="3" formatCode="0%">
                  <c:v>3.8134500000000002E-2</c:v>
                </c:pt>
                <c:pt idx="5" formatCode="0%">
                  <c:v>0.14236789999999999</c:v>
                </c:pt>
                <c:pt idx="6" formatCode="0%">
                  <c:v>6.8583700000000011E-2</c:v>
                </c:pt>
                <c:pt idx="7" formatCode="0%">
                  <c:v>4.1437000000000002E-2</c:v>
                </c:pt>
                <c:pt idx="8" formatCode="0%">
                  <c:v>3.3027399999999998E-2</c:v>
                </c:pt>
                <c:pt idx="9" formatCode="0%">
                  <c:v>2.8499400000000001E-2</c:v>
                </c:pt>
                <c:pt idx="10" formatCode="0%">
                  <c:v>3.4114000000000002E-3</c:v>
                </c:pt>
                <c:pt idx="12" formatCode="0%">
                  <c:v>0.1050185</c:v>
                </c:pt>
                <c:pt idx="13" formatCode="0%">
                  <c:v>3.8108900000000001E-2</c:v>
                </c:pt>
                <c:pt idx="14" formatCode="0%">
                  <c:v>1.5806199999999999E-2</c:v>
                </c:pt>
                <c:pt idx="16" formatCode="0%">
                  <c:v>2.9778900000000011E-2</c:v>
                </c:pt>
                <c:pt idx="17" formatCode="0%">
                  <c:v>3.3341700000000002E-2</c:v>
                </c:pt>
                <c:pt idx="18" formatCode="0%">
                  <c:v>5.3456900000000078E-2</c:v>
                </c:pt>
              </c:numCache>
            </c:numRef>
          </c:val>
        </c:ser>
        <c:gapWidth val="50"/>
        <c:axId val="144513664"/>
        <c:axId val="144540032"/>
      </c:barChart>
      <c:catAx>
        <c:axId val="144513664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4540032"/>
        <c:crosses val="autoZero"/>
        <c:auto val="1"/>
        <c:lblAlgn val="ctr"/>
        <c:lblOffset val="100"/>
        <c:tickLblSkip val="1"/>
      </c:catAx>
      <c:valAx>
        <c:axId val="144540032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44513664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24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909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Adding items to an online shopping basket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0.23292800000000025</c:v>
                </c:pt>
                <c:pt idx="2" formatCode="0%">
                  <c:v>0.22311590000000001</c:v>
                </c:pt>
                <c:pt idx="3" formatCode="0%">
                  <c:v>0.242174</c:v>
                </c:pt>
                <c:pt idx="5" formatCode="0%">
                  <c:v>0.31157780000000063</c:v>
                </c:pt>
                <c:pt idx="6" formatCode="0%">
                  <c:v>0.32981340000000076</c:v>
                </c:pt>
                <c:pt idx="7" formatCode="0%">
                  <c:v>0.26718070000000038</c:v>
                </c:pt>
                <c:pt idx="8" formatCode="0%">
                  <c:v>0.22614930000000025</c:v>
                </c:pt>
                <c:pt idx="9" formatCode="0%">
                  <c:v>0.15864960000000028</c:v>
                </c:pt>
                <c:pt idx="10" formatCode="0%">
                  <c:v>0.1188517</c:v>
                </c:pt>
                <c:pt idx="12" formatCode="0%">
                  <c:v>0.31770950000000031</c:v>
                </c:pt>
                <c:pt idx="13" formatCode="0%">
                  <c:v>0.25690290000000032</c:v>
                </c:pt>
                <c:pt idx="14" formatCode="0%">
                  <c:v>0.1345027</c:v>
                </c:pt>
                <c:pt idx="16" formatCode="0%">
                  <c:v>0.18791550000000037</c:v>
                </c:pt>
                <c:pt idx="17" formatCode="0%">
                  <c:v>0.21679500000000043</c:v>
                </c:pt>
                <c:pt idx="18" formatCode="0%">
                  <c:v>0.28057770000000032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Favoriting or starring items on a website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0.3187391</c:v>
                </c:pt>
                <c:pt idx="2" formatCode="0%">
                  <c:v>0.31227400000000038</c:v>
                </c:pt>
                <c:pt idx="3" formatCode="0%">
                  <c:v>0.32483110000000032</c:v>
                </c:pt>
                <c:pt idx="5" formatCode="0%">
                  <c:v>0.42140250000000057</c:v>
                </c:pt>
                <c:pt idx="6" formatCode="0%">
                  <c:v>0.43028800000000056</c:v>
                </c:pt>
                <c:pt idx="7" formatCode="0%">
                  <c:v>0.35796470000000064</c:v>
                </c:pt>
                <c:pt idx="8" formatCode="0%">
                  <c:v>0.29741630000000063</c:v>
                </c:pt>
                <c:pt idx="9" formatCode="0%">
                  <c:v>0.26255650000000008</c:v>
                </c:pt>
                <c:pt idx="10" formatCode="0%">
                  <c:v>0.17281669999999999</c:v>
                </c:pt>
                <c:pt idx="12" formatCode="0%">
                  <c:v>0.43509120000000001</c:v>
                </c:pt>
                <c:pt idx="13" formatCode="0%">
                  <c:v>0.33019130000000002</c:v>
                </c:pt>
                <c:pt idx="14" formatCode="0%">
                  <c:v>0.21856850000000028</c:v>
                </c:pt>
                <c:pt idx="16" formatCode="0%">
                  <c:v>0.26800770000000002</c:v>
                </c:pt>
                <c:pt idx="17" formatCode="0%">
                  <c:v>0.32882890000000126</c:v>
                </c:pt>
                <c:pt idx="18" formatCode="0%">
                  <c:v>0.35517500000000002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Emailing links to products to yourself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0.15213550000000001</c:v>
                </c:pt>
                <c:pt idx="2" formatCode="0%">
                  <c:v>0.14817140000000001</c:v>
                </c:pt>
                <c:pt idx="3" formatCode="0%">
                  <c:v>0.15587100000000001</c:v>
                </c:pt>
                <c:pt idx="5" formatCode="0%">
                  <c:v>0.13950409999999999</c:v>
                </c:pt>
                <c:pt idx="6" formatCode="0%">
                  <c:v>0.21889800000000031</c:v>
                </c:pt>
                <c:pt idx="7" formatCode="0%">
                  <c:v>0.15579560000000031</c:v>
                </c:pt>
                <c:pt idx="8" formatCode="0%">
                  <c:v>0.17053950000000001</c:v>
                </c:pt>
                <c:pt idx="9" formatCode="0%">
                  <c:v>0.16653580000000001</c:v>
                </c:pt>
                <c:pt idx="10" formatCode="0%">
                  <c:v>7.2526999999999994E-2</c:v>
                </c:pt>
                <c:pt idx="12" formatCode="0%">
                  <c:v>0.18693910000000047</c:v>
                </c:pt>
                <c:pt idx="13" formatCode="0%">
                  <c:v>0.16472429999999999</c:v>
                </c:pt>
                <c:pt idx="14" formatCode="0%">
                  <c:v>0.1106804</c:v>
                </c:pt>
                <c:pt idx="16" formatCode="0%">
                  <c:v>0.1283542</c:v>
                </c:pt>
                <c:pt idx="17" formatCode="0%">
                  <c:v>0.14375330000000028</c:v>
                </c:pt>
                <c:pt idx="18" formatCode="0%">
                  <c:v>0.19208510000000001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Creating a digital list / saving links of favorite items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0.16578619999999999</c:v>
                </c:pt>
                <c:pt idx="2" formatCode="0%">
                  <c:v>0.16294020000000031</c:v>
                </c:pt>
                <c:pt idx="3" formatCode="0%">
                  <c:v>0.16846800000000031</c:v>
                </c:pt>
                <c:pt idx="5" formatCode="0%">
                  <c:v>0.24622950000000021</c:v>
                </c:pt>
                <c:pt idx="6" formatCode="0%">
                  <c:v>0.21246070000000028</c:v>
                </c:pt>
                <c:pt idx="7" formatCode="0%">
                  <c:v>0.14633860000000001</c:v>
                </c:pt>
                <c:pt idx="8" formatCode="0%">
                  <c:v>0.15346690000000043</c:v>
                </c:pt>
                <c:pt idx="9" formatCode="0%">
                  <c:v>0.15863600000000028</c:v>
                </c:pt>
                <c:pt idx="10" formatCode="0%">
                  <c:v>0.10992330000000013</c:v>
                </c:pt>
                <c:pt idx="12" formatCode="0%">
                  <c:v>0.2293685</c:v>
                </c:pt>
                <c:pt idx="13" formatCode="0%">
                  <c:v>0.15086920000000031</c:v>
                </c:pt>
                <c:pt idx="14" formatCode="0%">
                  <c:v>0.1301329</c:v>
                </c:pt>
                <c:pt idx="16" formatCode="0%">
                  <c:v>0.11584179999999998</c:v>
                </c:pt>
                <c:pt idx="17" formatCode="0%">
                  <c:v>0.13935349999999999</c:v>
                </c:pt>
                <c:pt idx="18" formatCode="0%">
                  <c:v>0.22119459999999988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Sharing or posting items on a social network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€1.1k HH income</c:v>
                </c:pt>
                <c:pt idx="17">
                  <c:v>€1.1k - 2.2k HH income</c:v>
                </c:pt>
                <c:pt idx="18">
                  <c:v>€2.2k+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7.6964599999999994E-2</c:v>
                </c:pt>
                <c:pt idx="2" formatCode="0%">
                  <c:v>7.65599E-2</c:v>
                </c:pt>
                <c:pt idx="3" formatCode="0%">
                  <c:v>7.7345899999999995E-2</c:v>
                </c:pt>
                <c:pt idx="5" formatCode="0%">
                  <c:v>0.11876650000000021</c:v>
                </c:pt>
                <c:pt idx="6" formatCode="0%">
                  <c:v>0.10996540000000014</c:v>
                </c:pt>
                <c:pt idx="7" formatCode="0%">
                  <c:v>7.9169800000000012E-2</c:v>
                </c:pt>
                <c:pt idx="8" formatCode="0%">
                  <c:v>7.3719700000000013E-2</c:v>
                </c:pt>
                <c:pt idx="9" formatCode="0%">
                  <c:v>6.0972899999999997E-2</c:v>
                </c:pt>
                <c:pt idx="10" formatCode="0%">
                  <c:v>3.349160000000001E-2</c:v>
                </c:pt>
                <c:pt idx="12" formatCode="0%">
                  <c:v>0.11523990000000002</c:v>
                </c:pt>
                <c:pt idx="13" formatCode="0%">
                  <c:v>7.7389000000000013E-2</c:v>
                </c:pt>
                <c:pt idx="14" formatCode="0%">
                  <c:v>4.8711200000000024E-2</c:v>
                </c:pt>
                <c:pt idx="16" formatCode="0%">
                  <c:v>6.3227199999999997E-2</c:v>
                </c:pt>
                <c:pt idx="17" formatCode="0%">
                  <c:v>8.5411299999999996E-2</c:v>
                </c:pt>
                <c:pt idx="18" formatCode="0%">
                  <c:v>7.7003100000000033E-2</c:v>
                </c:pt>
              </c:numCache>
            </c:numRef>
          </c:val>
        </c:ser>
        <c:gapWidth val="50"/>
        <c:axId val="144719872"/>
        <c:axId val="144721408"/>
      </c:barChart>
      <c:catAx>
        <c:axId val="144719872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4721408"/>
        <c:crosses val="autoZero"/>
        <c:auto val="1"/>
        <c:lblAlgn val="ctr"/>
        <c:lblOffset val="100"/>
        <c:tickLblSkip val="1"/>
      </c:catAx>
      <c:valAx>
        <c:axId val="144721408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44719872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24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909E-2"/>
          <c:y val="0.19561681336477618"/>
          <c:w val="0.91305663390165859"/>
          <c:h val="0.45814320501858025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Adding items to an online shopping basket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0.24308360000000001</c:v>
                </c:pt>
                <c:pt idx="2" formatCode="0%">
                  <c:v>0.22100420000000001</c:v>
                </c:pt>
                <c:pt idx="3" formatCode="0%">
                  <c:v>0.26429719999999995</c:v>
                </c:pt>
                <c:pt idx="5" formatCode="0%">
                  <c:v>0.41877870000000056</c:v>
                </c:pt>
                <c:pt idx="6" formatCode="0%">
                  <c:v>0.28193000000000001</c:v>
                </c:pt>
                <c:pt idx="7" formatCode="0%">
                  <c:v>0.32730110000000057</c:v>
                </c:pt>
                <c:pt idx="8" formatCode="0%">
                  <c:v>0.26787990000000056</c:v>
                </c:pt>
                <c:pt idx="9" formatCode="0%">
                  <c:v>0.15947500000000031</c:v>
                </c:pt>
                <c:pt idx="10" formatCode="0%">
                  <c:v>8.0424500000000065E-2</c:v>
                </c:pt>
                <c:pt idx="12" formatCode="0%">
                  <c:v>0.35301540000000031</c:v>
                </c:pt>
                <c:pt idx="13" formatCode="0%">
                  <c:v>0.29995360000000032</c:v>
                </c:pt>
                <c:pt idx="14" formatCode="0%">
                  <c:v>0.1230332000000002</c:v>
                </c:pt>
                <c:pt idx="16" formatCode="0%">
                  <c:v>0.25315109999999996</c:v>
                </c:pt>
                <c:pt idx="17" formatCode="0%">
                  <c:v>0.2106247</c:v>
                </c:pt>
                <c:pt idx="18" formatCode="0%">
                  <c:v>0.27580850000000057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Favoriting or starring items on a website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0.2483205</c:v>
                </c:pt>
                <c:pt idx="2" formatCode="0%">
                  <c:v>0.23998059999999999</c:v>
                </c:pt>
                <c:pt idx="3" formatCode="0%">
                  <c:v>0.25633340000000004</c:v>
                </c:pt>
                <c:pt idx="5" formatCode="0%">
                  <c:v>0.4784351</c:v>
                </c:pt>
                <c:pt idx="6" formatCode="0%">
                  <c:v>0.31114900000000001</c:v>
                </c:pt>
                <c:pt idx="7" formatCode="0%">
                  <c:v>0.31633700000000031</c:v>
                </c:pt>
                <c:pt idx="8" formatCode="0%">
                  <c:v>0.22271489999999999</c:v>
                </c:pt>
                <c:pt idx="9" formatCode="0%">
                  <c:v>0.14299710000000043</c:v>
                </c:pt>
                <c:pt idx="10" formatCode="0%">
                  <c:v>0.10147340000000002</c:v>
                </c:pt>
                <c:pt idx="12" formatCode="0%">
                  <c:v>0.40888780000000063</c:v>
                </c:pt>
                <c:pt idx="13" formatCode="0%">
                  <c:v>0.26811770000000001</c:v>
                </c:pt>
                <c:pt idx="14" formatCode="0%">
                  <c:v>0.12622369999999997</c:v>
                </c:pt>
                <c:pt idx="16" formatCode="0%">
                  <c:v>0.29888370000000075</c:v>
                </c:pt>
                <c:pt idx="17" formatCode="0%">
                  <c:v>0.26529409999999998</c:v>
                </c:pt>
                <c:pt idx="18" formatCode="0%">
                  <c:v>0.2285008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Emailing links to products to yourself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0.17235449999999999</c:v>
                </c:pt>
                <c:pt idx="2" formatCode="0%">
                  <c:v>0.1978018</c:v>
                </c:pt>
                <c:pt idx="3" formatCode="0%">
                  <c:v>0.14790520000000032</c:v>
                </c:pt>
                <c:pt idx="5" formatCode="0%">
                  <c:v>0.17094080000000028</c:v>
                </c:pt>
                <c:pt idx="6" formatCode="0%">
                  <c:v>0.25206780000000001</c:v>
                </c:pt>
                <c:pt idx="7" formatCode="0%">
                  <c:v>0.26177220000000001</c:v>
                </c:pt>
                <c:pt idx="8" formatCode="0%">
                  <c:v>0.17918999999999999</c:v>
                </c:pt>
                <c:pt idx="9" formatCode="0%">
                  <c:v>0.1281477</c:v>
                </c:pt>
                <c:pt idx="10" formatCode="0%">
                  <c:v>7.6546900000000001E-2</c:v>
                </c:pt>
                <c:pt idx="12" formatCode="0%">
                  <c:v>0.21561770000000025</c:v>
                </c:pt>
                <c:pt idx="13" formatCode="0%">
                  <c:v>0.21932630000000028</c:v>
                </c:pt>
                <c:pt idx="14" formatCode="0%">
                  <c:v>0.10940050000000009</c:v>
                </c:pt>
                <c:pt idx="16" formatCode="0%">
                  <c:v>0.13850340000000028</c:v>
                </c:pt>
                <c:pt idx="17" formatCode="0%">
                  <c:v>0.13612859999999988</c:v>
                </c:pt>
                <c:pt idx="18" formatCode="0%">
                  <c:v>0.23573420000000031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Creating a digital list / saving links of favorite items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0.1189524</c:v>
                </c:pt>
                <c:pt idx="2" formatCode="0%">
                  <c:v>0.1263918</c:v>
                </c:pt>
                <c:pt idx="3" formatCode="0%">
                  <c:v>0.11180470000000002</c:v>
                </c:pt>
                <c:pt idx="5" formatCode="0%">
                  <c:v>0.24513640000000031</c:v>
                </c:pt>
                <c:pt idx="6" formatCode="0%">
                  <c:v>0.18252289999999999</c:v>
                </c:pt>
                <c:pt idx="7" formatCode="0%">
                  <c:v>0.12374309999999999</c:v>
                </c:pt>
                <c:pt idx="8" formatCode="0%">
                  <c:v>7.8845100000000001E-2</c:v>
                </c:pt>
                <c:pt idx="9" formatCode="0%">
                  <c:v>0.112951</c:v>
                </c:pt>
                <c:pt idx="10" formatCode="0%">
                  <c:v>2.7813400000000012E-2</c:v>
                </c:pt>
                <c:pt idx="12" formatCode="0%">
                  <c:v>0.21066029999999999</c:v>
                </c:pt>
                <c:pt idx="13" formatCode="0%">
                  <c:v>0.11052170000000013</c:v>
                </c:pt>
                <c:pt idx="14" formatCode="0%">
                  <c:v>6.5441799999999994E-2</c:v>
                </c:pt>
                <c:pt idx="16" formatCode="0%">
                  <c:v>0.17160929999999999</c:v>
                </c:pt>
                <c:pt idx="17" formatCode="0%">
                  <c:v>0.10554760000000002</c:v>
                </c:pt>
                <c:pt idx="18" formatCode="0%">
                  <c:v>0.12746399999999999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Sharing or posting items on a social network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&lt; kr13.8k HH income</c:v>
                </c:pt>
                <c:pt idx="17">
                  <c:v>kr13.8k - 26.4k HH income</c:v>
                </c:pt>
                <c:pt idx="18">
                  <c:v>kr26.4k+ HH income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3.9409200000000012E-2</c:v>
                </c:pt>
                <c:pt idx="2" formatCode="0%">
                  <c:v>5.7695900000000022E-2</c:v>
                </c:pt>
                <c:pt idx="3" formatCode="0%">
                  <c:v>2.1839700000000059E-2</c:v>
                </c:pt>
                <c:pt idx="5" formatCode="0%">
                  <c:v>5.0449299999999996E-2</c:v>
                </c:pt>
                <c:pt idx="6" formatCode="0%">
                  <c:v>9.2653700000000005E-2</c:v>
                </c:pt>
                <c:pt idx="7" formatCode="0%">
                  <c:v>5.8825099999999998E-2</c:v>
                </c:pt>
                <c:pt idx="8" formatCode="0%">
                  <c:v>4.3406500000000021E-2</c:v>
                </c:pt>
                <c:pt idx="9" formatCode="0%">
                  <c:v>5.6790000000000104E-3</c:v>
                </c:pt>
                <c:pt idx="10" formatCode="0%">
                  <c:v>4.2392000000000159E-3</c:v>
                </c:pt>
                <c:pt idx="12" formatCode="0%">
                  <c:v>7.3051500000000005E-2</c:v>
                </c:pt>
                <c:pt idx="13" formatCode="0%">
                  <c:v>5.1475299999999995E-2</c:v>
                </c:pt>
                <c:pt idx="14" formatCode="0%">
                  <c:v>6.037800000000009E-3</c:v>
                </c:pt>
                <c:pt idx="16" formatCode="0%">
                  <c:v>2.5977699999999999E-2</c:v>
                </c:pt>
                <c:pt idx="17" formatCode="0%">
                  <c:v>2.5597999999999999E-2</c:v>
                </c:pt>
                <c:pt idx="18" formatCode="0%">
                  <c:v>5.7854800000000012E-2</c:v>
                </c:pt>
              </c:numCache>
            </c:numRef>
          </c:val>
        </c:ser>
        <c:gapWidth val="50"/>
        <c:axId val="145048704"/>
        <c:axId val="145050240"/>
      </c:barChart>
      <c:catAx>
        <c:axId val="145048704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5050240"/>
        <c:crosses val="autoZero"/>
        <c:auto val="1"/>
        <c:lblAlgn val="ctr"/>
        <c:lblOffset val="100"/>
        <c:tickLblSkip val="1"/>
      </c:catAx>
      <c:valAx>
        <c:axId val="145050240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45048704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7.8121691438092722E-2"/>
          <c:y val="0"/>
          <c:w val="0.92187830856190733"/>
          <c:h val="0.25771880206224124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2520090021811867E-2"/>
          <c:y val="0.14436466084558688"/>
          <c:w val="0.91305663390165859"/>
          <c:h val="0.50939535753776966"/>
        </c:manualLayout>
      </c:layout>
      <c:barChart>
        <c:barDir val="col"/>
        <c:grouping val="clustered"/>
        <c:ser>
          <c:idx val="0"/>
          <c:order val="0"/>
          <c:tx>
            <c:strRef>
              <c:f>Chart!$A$6</c:f>
              <c:strCache>
                <c:ptCount val="1"/>
                <c:pt idx="0">
                  <c:v>Adding items to an online shopping basket</c:v>
                </c:pt>
              </c:strCache>
            </c:strRef>
          </c:tx>
          <c:spPr>
            <a:solidFill>
              <a:schemeClr val="bg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Chart!$B$6:$T$6</c:f>
              <c:numCache>
                <c:formatCode>General</c:formatCode>
                <c:ptCount val="19"/>
                <c:pt idx="0" formatCode="0%">
                  <c:v>0.4</c:v>
                </c:pt>
                <c:pt idx="2" formatCode="0%">
                  <c:v>0.36000000000000032</c:v>
                </c:pt>
                <c:pt idx="3" formatCode="0%">
                  <c:v>0.44</c:v>
                </c:pt>
                <c:pt idx="5" formatCode="0%">
                  <c:v>0.54</c:v>
                </c:pt>
                <c:pt idx="6" formatCode="0%">
                  <c:v>0.46</c:v>
                </c:pt>
                <c:pt idx="7" formatCode="0%">
                  <c:v>0.44</c:v>
                </c:pt>
                <c:pt idx="8" formatCode="0%">
                  <c:v>0.37000000000000038</c:v>
                </c:pt>
                <c:pt idx="9" formatCode="0%">
                  <c:v>0.41000000000000031</c:v>
                </c:pt>
                <c:pt idx="10" formatCode="0%">
                  <c:v>0.19</c:v>
                </c:pt>
                <c:pt idx="12" formatCode="0%">
                  <c:v>0.5</c:v>
                </c:pt>
                <c:pt idx="13" formatCode="0%">
                  <c:v>0.4</c:v>
                </c:pt>
                <c:pt idx="14" formatCode="0%">
                  <c:v>0.36000000000000032</c:v>
                </c:pt>
                <c:pt idx="16" formatCode="0%">
                  <c:v>0.33000000000000063</c:v>
                </c:pt>
                <c:pt idx="17" formatCode="0%">
                  <c:v>0.43000000000000038</c:v>
                </c:pt>
                <c:pt idx="18" formatCode="0%">
                  <c:v>0.42000000000000032</c:v>
                </c:pt>
              </c:numCache>
            </c:numRef>
          </c:val>
        </c:ser>
        <c:ser>
          <c:idx val="1"/>
          <c:order val="1"/>
          <c:tx>
            <c:strRef>
              <c:f>Chart!$A$7</c:f>
              <c:strCache>
                <c:ptCount val="1"/>
                <c:pt idx="0">
                  <c:v>Favoriting or starring items on a website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Chart!$B$7:$T$7</c:f>
              <c:numCache>
                <c:formatCode>General</c:formatCode>
                <c:ptCount val="19"/>
                <c:pt idx="0" formatCode="0%">
                  <c:v>0.26</c:v>
                </c:pt>
                <c:pt idx="2" formatCode="0%">
                  <c:v>0.23</c:v>
                </c:pt>
                <c:pt idx="3" formatCode="0%">
                  <c:v>0.29000000000000031</c:v>
                </c:pt>
                <c:pt idx="5" formatCode="0%">
                  <c:v>0.5</c:v>
                </c:pt>
                <c:pt idx="6" formatCode="0%">
                  <c:v>0.35000000000000031</c:v>
                </c:pt>
                <c:pt idx="7" formatCode="0%">
                  <c:v>0.26</c:v>
                </c:pt>
                <c:pt idx="8" formatCode="0%">
                  <c:v>0.21000000000000021</c:v>
                </c:pt>
                <c:pt idx="9" formatCode="0%">
                  <c:v>0.16</c:v>
                </c:pt>
                <c:pt idx="10" formatCode="0%">
                  <c:v>0.1</c:v>
                </c:pt>
                <c:pt idx="12" formatCode="0%">
                  <c:v>0.42000000000000032</c:v>
                </c:pt>
                <c:pt idx="13" formatCode="0%">
                  <c:v>0.24000000000000021</c:v>
                </c:pt>
                <c:pt idx="14" formatCode="0%">
                  <c:v>0.13</c:v>
                </c:pt>
                <c:pt idx="16" formatCode="0%">
                  <c:v>0.22</c:v>
                </c:pt>
                <c:pt idx="17" formatCode="0%">
                  <c:v>0.25</c:v>
                </c:pt>
                <c:pt idx="18" formatCode="0%">
                  <c:v>0.27</c:v>
                </c:pt>
              </c:numCache>
            </c:numRef>
          </c:val>
        </c:ser>
        <c:ser>
          <c:idx val="2"/>
          <c:order val="2"/>
          <c:tx>
            <c:strRef>
              <c:f>Chart!$A$8</c:f>
              <c:strCache>
                <c:ptCount val="1"/>
                <c:pt idx="0">
                  <c:v>Emailing links to products to yourself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Chart!$B$8:$T$8</c:f>
              <c:numCache>
                <c:formatCode>General</c:formatCode>
                <c:ptCount val="19"/>
                <c:pt idx="0" formatCode="0%">
                  <c:v>0.23</c:v>
                </c:pt>
                <c:pt idx="2" formatCode="0%">
                  <c:v>0.23</c:v>
                </c:pt>
                <c:pt idx="3" formatCode="0%">
                  <c:v>0.24000000000000021</c:v>
                </c:pt>
                <c:pt idx="5" formatCode="0%">
                  <c:v>0.32000000000000056</c:v>
                </c:pt>
                <c:pt idx="6" formatCode="0%">
                  <c:v>0.34</c:v>
                </c:pt>
                <c:pt idx="7" formatCode="0%">
                  <c:v>0.30000000000000032</c:v>
                </c:pt>
                <c:pt idx="8" formatCode="0%">
                  <c:v>0.18000000000000024</c:v>
                </c:pt>
                <c:pt idx="9" formatCode="0%">
                  <c:v>0.15000000000000024</c:v>
                </c:pt>
                <c:pt idx="10" formatCode="0%">
                  <c:v>0.11</c:v>
                </c:pt>
                <c:pt idx="12" formatCode="0%">
                  <c:v>0.32000000000000056</c:v>
                </c:pt>
                <c:pt idx="13" formatCode="0%">
                  <c:v>0.24000000000000021</c:v>
                </c:pt>
                <c:pt idx="14" formatCode="0%">
                  <c:v>0.15000000000000024</c:v>
                </c:pt>
                <c:pt idx="16" formatCode="0%">
                  <c:v>0.16</c:v>
                </c:pt>
                <c:pt idx="17" formatCode="0%">
                  <c:v>0.2</c:v>
                </c:pt>
                <c:pt idx="18" formatCode="0%">
                  <c:v>0.27</c:v>
                </c:pt>
              </c:numCache>
            </c:numRef>
          </c:val>
        </c:ser>
        <c:ser>
          <c:idx val="3"/>
          <c:order val="3"/>
          <c:tx>
            <c:strRef>
              <c:f>Chart!$A$9</c:f>
              <c:strCache>
                <c:ptCount val="1"/>
                <c:pt idx="0">
                  <c:v>Creating a digital list / saving links of favorite items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Chart!$B$9:$T$9</c:f>
              <c:numCache>
                <c:formatCode>General</c:formatCode>
                <c:ptCount val="19"/>
                <c:pt idx="0" formatCode="0%">
                  <c:v>0.22</c:v>
                </c:pt>
                <c:pt idx="2" formatCode="0%">
                  <c:v>0.22</c:v>
                </c:pt>
                <c:pt idx="3" formatCode="0%">
                  <c:v>0.23</c:v>
                </c:pt>
                <c:pt idx="5" formatCode="0%">
                  <c:v>0.38000000000000056</c:v>
                </c:pt>
                <c:pt idx="6" formatCode="0%">
                  <c:v>0.36000000000000032</c:v>
                </c:pt>
                <c:pt idx="7" formatCode="0%">
                  <c:v>0.24000000000000021</c:v>
                </c:pt>
                <c:pt idx="8" formatCode="0%">
                  <c:v>0.14000000000000001</c:v>
                </c:pt>
                <c:pt idx="9" formatCode="0%">
                  <c:v>0.13</c:v>
                </c:pt>
                <c:pt idx="10" formatCode="0%">
                  <c:v>9.0000000000000024E-2</c:v>
                </c:pt>
                <c:pt idx="12" formatCode="0%">
                  <c:v>0.37000000000000038</c:v>
                </c:pt>
                <c:pt idx="13" formatCode="0%">
                  <c:v>0.19</c:v>
                </c:pt>
                <c:pt idx="14" formatCode="0%">
                  <c:v>0.12000000000000002</c:v>
                </c:pt>
                <c:pt idx="16" formatCode="0%">
                  <c:v>0.2</c:v>
                </c:pt>
                <c:pt idx="17" formatCode="0%">
                  <c:v>0.23</c:v>
                </c:pt>
                <c:pt idx="18" formatCode="0%">
                  <c:v>0.22</c:v>
                </c:pt>
              </c:numCache>
            </c:numRef>
          </c:val>
        </c:ser>
        <c:ser>
          <c:idx val="4"/>
          <c:order val="4"/>
          <c:tx>
            <c:strRef>
              <c:f>Chart!$A$10</c:f>
              <c:strCache>
                <c:ptCount val="1"/>
                <c:pt idx="0">
                  <c:v>Sharing or posting items on a social network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Chart!$B$5:$T$5</c:f>
              <c:strCache>
                <c:ptCount val="19"/>
                <c:pt idx="0">
                  <c:v>Total</c:v>
                </c:pt>
                <c:pt idx="2">
                  <c:v>Male</c:v>
                </c:pt>
                <c:pt idx="3">
                  <c:v>Female</c:v>
                </c:pt>
                <c:pt idx="5">
                  <c:v>16-24</c:v>
                </c:pt>
                <c:pt idx="6">
                  <c:v>25-34</c:v>
                </c:pt>
                <c:pt idx="7">
                  <c:v>35-44</c:v>
                </c:pt>
                <c:pt idx="8">
                  <c:v>45-54</c:v>
                </c:pt>
                <c:pt idx="9">
                  <c:v>55-64</c:v>
                </c:pt>
                <c:pt idx="10">
                  <c:v>65+</c:v>
                </c:pt>
                <c:pt idx="12">
                  <c:v>Generation Y</c:v>
                </c:pt>
                <c:pt idx="13">
                  <c:v>Generation X</c:v>
                </c:pt>
                <c:pt idx="14">
                  <c:v>Baby-boomers</c:v>
                </c:pt>
                <c:pt idx="16">
                  <c:v>HH income &lt;$20k</c:v>
                </c:pt>
                <c:pt idx="17">
                  <c:v>$20k-40k</c:v>
                </c:pt>
                <c:pt idx="18">
                  <c:v>$40k+</c:v>
                </c:pt>
              </c:strCache>
            </c:strRef>
          </c:cat>
          <c:val>
            <c:numRef>
              <c:f>Chart!$B$10:$T$10</c:f>
              <c:numCache>
                <c:formatCode>General</c:formatCode>
                <c:ptCount val="19"/>
                <c:pt idx="0" formatCode="0%">
                  <c:v>0.12000000000000002</c:v>
                </c:pt>
                <c:pt idx="2" formatCode="0%">
                  <c:v>0.12000000000000002</c:v>
                </c:pt>
                <c:pt idx="3" formatCode="0%">
                  <c:v>0.12000000000000002</c:v>
                </c:pt>
                <c:pt idx="5" formatCode="0%">
                  <c:v>0.17</c:v>
                </c:pt>
                <c:pt idx="6" formatCode="0%">
                  <c:v>0.23</c:v>
                </c:pt>
                <c:pt idx="7" formatCode="0%">
                  <c:v>0.14000000000000001</c:v>
                </c:pt>
                <c:pt idx="8" formatCode="0%">
                  <c:v>9.0000000000000024E-2</c:v>
                </c:pt>
                <c:pt idx="9" formatCode="0%">
                  <c:v>6.0000000000000032E-2</c:v>
                </c:pt>
                <c:pt idx="10" formatCode="0%">
                  <c:v>2.0000000000000011E-2</c:v>
                </c:pt>
                <c:pt idx="12" formatCode="0%">
                  <c:v>0.2</c:v>
                </c:pt>
                <c:pt idx="13" formatCode="0%">
                  <c:v>0.12000000000000002</c:v>
                </c:pt>
                <c:pt idx="14" formatCode="0%">
                  <c:v>0.05</c:v>
                </c:pt>
                <c:pt idx="16" formatCode="0%">
                  <c:v>9.0000000000000024E-2</c:v>
                </c:pt>
                <c:pt idx="17" formatCode="0%">
                  <c:v>0.11</c:v>
                </c:pt>
                <c:pt idx="18" formatCode="0%">
                  <c:v>0.14000000000000001</c:v>
                </c:pt>
              </c:numCache>
            </c:numRef>
          </c:val>
        </c:ser>
        <c:gapWidth val="50"/>
        <c:axId val="145561856"/>
        <c:axId val="145608704"/>
      </c:barChart>
      <c:catAx>
        <c:axId val="145561856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5608704"/>
        <c:crosses val="autoZero"/>
        <c:auto val="1"/>
        <c:lblAlgn val="ctr"/>
        <c:lblOffset val="100"/>
        <c:tickLblSkip val="1"/>
      </c:catAx>
      <c:valAx>
        <c:axId val="145608704"/>
        <c:scaling>
          <c:orientation val="minMax"/>
          <c:max val="1"/>
        </c:scaling>
        <c:axPos val="l"/>
        <c:numFmt formatCode="0%" sourceLinked="0"/>
        <c:minorTickMark val="out"/>
        <c:tickLblPos val="nextTo"/>
        <c:crossAx val="145561856"/>
        <c:crosses val="autoZero"/>
        <c:crossBetween val="between"/>
        <c:majorUnit val="0.2"/>
        <c:minorUnit val="0.1"/>
      </c:valAx>
    </c:plotArea>
    <c:legend>
      <c:legendPos val="t"/>
      <c:layout>
        <c:manualLayout>
          <c:xMode val="edge"/>
          <c:yMode val="edge"/>
          <c:x val="0.1001643071618252"/>
          <c:y val="1.8088995006772707E-2"/>
          <c:w val="0.88343332542653052"/>
          <c:h val="0.221540812048695"/>
        </c:manualLayout>
      </c:layout>
    </c:legend>
    <c:plotVisOnly val="1"/>
  </c:chart>
  <c:txPr>
    <a:bodyPr/>
    <a:lstStyle/>
    <a:p>
      <a:pPr>
        <a:defRPr sz="14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>
        <c:manualLayout>
          <c:layoutTarget val="inner"/>
          <c:xMode val="edge"/>
          <c:yMode val="edge"/>
          <c:x val="7.2520090021812034E-2"/>
          <c:y val="0.16305364580453569"/>
          <c:w val="0.93790888852365961"/>
          <c:h val="0.48848135077565602"/>
        </c:manualLayout>
      </c:layout>
      <c:barChart>
        <c:barDir val="col"/>
        <c:grouping val="clustered"/>
        <c:overlap val="-1"/>
        <c:axId val="150007168"/>
        <c:axId val="150045824"/>
      </c:barChart>
      <c:catAx>
        <c:axId val="150007168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150045824"/>
        <c:crosses val="autoZero"/>
        <c:auto val="1"/>
        <c:lblAlgn val="ctr"/>
        <c:lblOffset val="100"/>
        <c:tickLblSkip val="1"/>
        <c:tickMarkSkip val="1"/>
      </c:catAx>
      <c:valAx>
        <c:axId val="150045824"/>
        <c:scaling>
          <c:orientation val="minMax"/>
          <c:max val="1"/>
          <c:min val="0"/>
        </c:scaling>
        <c:delete val="1"/>
        <c:axPos val="l"/>
        <c:numFmt formatCode="0%" sourceLinked="0"/>
        <c:minorTickMark val="out"/>
        <c:tickLblPos val="none"/>
        <c:crossAx val="150007168"/>
        <c:crosses val="autoZero"/>
        <c:crossBetween val="between"/>
        <c:majorUnit val="0.2"/>
        <c:minorUnit val="0.1"/>
      </c:valAx>
      <c:spPr>
        <a:noFill/>
        <a:ln w="25400">
          <a:noFill/>
        </a:ln>
      </c:spPr>
    </c:plotArea>
    <c:plotVisOnly val="1"/>
    <c:dispBlanksAs val="gap"/>
  </c:chart>
  <c:spPr>
    <a:blipFill>
      <a:blip xmlns:r="http://schemas.openxmlformats.org/officeDocument/2006/relationships" r:embed="rId1"/>
      <a:stretch>
        <a:fillRect/>
      </a:stretch>
    </a:blipFill>
    <a:ln>
      <a:noFill/>
    </a:ln>
  </c:spPr>
  <c:txPr>
    <a:bodyPr/>
    <a:lstStyle/>
    <a:p>
      <a:pPr>
        <a:defRPr sz="1400" b="0" i="0" u="none" strike="noStrike" baseline="0">
          <a:solidFill>
            <a:schemeClr val="tx1">
              <a:lumMod val="65000"/>
              <a:lumOff val="35000"/>
            </a:schemeClr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4637-A7A8-48D9-9864-CD9292DD91EE}" type="datetimeFigureOut">
              <a:rPr lang="en-GB" smtClean="0"/>
              <a:pPr/>
              <a:t>27/11/2015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F102E-16B0-4177-894B-255EB30494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Image: cc_0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15974-A27C-894B-AE17-1483197233B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are included with this chart. Right click and select “</a:t>
            </a:r>
            <a:r>
              <a:rPr lang="en-GB" sz="1100" b="1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are included with this chart. Right click and select “</a:t>
            </a:r>
            <a:r>
              <a:rPr lang="en-GB" sz="1100" b="1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Additional data are included with this chart. 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Right click and select “</a:t>
            </a:r>
            <a:r>
              <a:rPr lang="en-GB" sz="11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Edit Data</a:t>
            </a:r>
            <a:r>
              <a:rPr lang="en-GB" sz="11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” to find demographic breakdowns and definitions.</a:t>
            </a:r>
            <a:endParaRPr lang="en-GB" sz="11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96E1-B3E2-4534-A28D-1261E61EFEBD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1079499" y="3878309"/>
            <a:ext cx="6985001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79499" y="3071066"/>
            <a:ext cx="6985001" cy="782504"/>
          </a:xfrm>
          <a:prstGeom prst="rect">
            <a:avLst/>
          </a:prstGeom>
        </p:spPr>
        <p:txBody>
          <a:bodyPr wrap="square" lIns="0" tIns="144000" anchor="b">
            <a:spAutoFit/>
          </a:bodyPr>
          <a:lstStyle>
            <a:lvl1pPr algn="ctr">
              <a:lnSpc>
                <a:spcPct val="80000"/>
              </a:lnSpc>
              <a:defRPr sz="4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499" y="3903048"/>
            <a:ext cx="6985001" cy="523220"/>
          </a:xfrm>
          <a:prstGeom prst="rect">
            <a:avLst/>
          </a:prstGeom>
        </p:spPr>
        <p:txBody>
          <a:bodyPr wrap="square" tIns="46800">
            <a:sp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bg1">
                    <a:lumMod val="75000"/>
                  </a:schemeClr>
                </a:solidFill>
              </a:rPr>
              <a:t> IMAGE</a:t>
            </a:r>
            <a:endParaRPr lang="en-GB" sz="5400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3" y="258466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260350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bg1">
                    <a:lumMod val="8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bg1">
                    <a:lumMod val="85000"/>
                  </a:schemeClr>
                </a:solidFill>
              </a:rPr>
              <a:t> IMAGE</a:t>
            </a:r>
            <a:endParaRPr lang="en-GB" sz="5400" spc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4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3903048"/>
            <a:ext cx="8642349" cy="480131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</p:grpSpPr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458591"/>
            <a:ext cx="7775575" cy="1077218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936201" y="2862676"/>
            <a:ext cx="1793057" cy="1588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052600" y="1966148"/>
            <a:ext cx="6840573" cy="2062103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4471" y="1966940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85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3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-40000" contrast="2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769525"/>
            <a:ext cx="8642348" cy="43598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5366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Description box</a:t>
            </a:r>
          </a:p>
          <a:p>
            <a:pPr lvl="0"/>
            <a:r>
              <a:rPr lang="en-GB" dirty="0" smtClean="0"/>
              <a:t>(second line)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592758"/>
            <a:ext cx="8642348" cy="45365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8863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br>
              <a:rPr lang="en-GB" dirty="0" smtClean="0"/>
            </a:br>
            <a:r>
              <a:rPr lang="en-GB" dirty="0" smtClean="0"/>
              <a:t>(second line)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68760"/>
            <a:ext cx="8642349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46"/>
          <p:cNvGrpSpPr/>
          <p:nvPr/>
        </p:nvGrpSpPr>
        <p:grpSpPr>
          <a:xfrm>
            <a:off x="2647254" y="2282465"/>
            <a:ext cx="3843553" cy="1426685"/>
            <a:chOff x="2625309" y="2282465"/>
            <a:chExt cx="3843553" cy="1426685"/>
          </a:xfrm>
        </p:grpSpPr>
        <p:grpSp>
          <p:nvGrpSpPr>
            <p:cNvPr id="3" name="Group 5"/>
            <p:cNvGrpSpPr>
              <a:grpSpLocks noChangeAspect="1"/>
            </p:cNvGrpSpPr>
            <p:nvPr userDrawn="1"/>
          </p:nvGrpSpPr>
          <p:grpSpPr bwMode="auto">
            <a:xfrm>
              <a:off x="2743995" y="2282465"/>
              <a:ext cx="3578400" cy="921535"/>
              <a:chOff x="158" y="938"/>
              <a:chExt cx="1860" cy="479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829" y="1031"/>
                <a:ext cx="107" cy="149"/>
              </a:xfrm>
              <a:custGeom>
                <a:avLst/>
                <a:gdLst/>
                <a:ahLst/>
                <a:cxnLst>
                  <a:cxn ang="0">
                    <a:pos x="604" y="163"/>
                  </a:cxn>
                  <a:cxn ang="0">
                    <a:pos x="173" y="163"/>
                  </a:cxn>
                  <a:cxn ang="0">
                    <a:pos x="173" y="383"/>
                  </a:cxn>
                  <a:cxn ang="0">
                    <a:pos x="413" y="383"/>
                  </a:cxn>
                  <a:cxn ang="0">
                    <a:pos x="492" y="465"/>
                  </a:cxn>
                  <a:cxn ang="0">
                    <a:pos x="413" y="545"/>
                  </a:cxn>
                  <a:cxn ang="0">
                    <a:pos x="173" y="545"/>
                  </a:cxn>
                  <a:cxn ang="0">
                    <a:pos x="173" y="866"/>
                  </a:cxn>
                  <a:cxn ang="0">
                    <a:pos x="87" y="952"/>
                  </a:cxn>
                  <a:cxn ang="0">
                    <a:pos x="0" y="866"/>
                  </a:cxn>
                  <a:cxn ang="0">
                    <a:pos x="0" y="86"/>
                  </a:cxn>
                  <a:cxn ang="0">
                    <a:pos x="87" y="0"/>
                  </a:cxn>
                  <a:cxn ang="0">
                    <a:pos x="604" y="0"/>
                  </a:cxn>
                  <a:cxn ang="0">
                    <a:pos x="684" y="81"/>
                  </a:cxn>
                  <a:cxn ang="0">
                    <a:pos x="604" y="163"/>
                  </a:cxn>
                </a:cxnLst>
                <a:rect l="0" t="0" r="r" b="b"/>
                <a:pathLst>
                  <a:path w="684" h="952">
                    <a:moveTo>
                      <a:pt x="604" y="163"/>
                    </a:moveTo>
                    <a:cubicBezTo>
                      <a:pt x="173" y="163"/>
                      <a:pt x="173" y="163"/>
                      <a:pt x="173" y="163"/>
                    </a:cubicBezTo>
                    <a:cubicBezTo>
                      <a:pt x="173" y="383"/>
                      <a:pt x="173" y="383"/>
                      <a:pt x="173" y="383"/>
                    </a:cubicBezTo>
                    <a:cubicBezTo>
                      <a:pt x="413" y="383"/>
                      <a:pt x="413" y="383"/>
                      <a:pt x="413" y="383"/>
                    </a:cubicBezTo>
                    <a:cubicBezTo>
                      <a:pt x="457" y="383"/>
                      <a:pt x="492" y="420"/>
                      <a:pt x="492" y="465"/>
                    </a:cubicBezTo>
                    <a:cubicBezTo>
                      <a:pt x="492" y="510"/>
                      <a:pt x="457" y="545"/>
                      <a:pt x="413" y="545"/>
                    </a:cubicBezTo>
                    <a:cubicBezTo>
                      <a:pt x="173" y="545"/>
                      <a:pt x="173" y="545"/>
                      <a:pt x="173" y="545"/>
                    </a:cubicBezTo>
                    <a:cubicBezTo>
                      <a:pt x="173" y="866"/>
                      <a:pt x="173" y="866"/>
                      <a:pt x="173" y="866"/>
                    </a:cubicBezTo>
                    <a:cubicBezTo>
                      <a:pt x="173" y="914"/>
                      <a:pt x="135" y="952"/>
                      <a:pt x="87" y="952"/>
                    </a:cubicBezTo>
                    <a:cubicBezTo>
                      <a:pt x="38" y="952"/>
                      <a:pt x="0" y="914"/>
                      <a:pt x="0" y="8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604" y="0"/>
                      <a:pt x="604" y="0"/>
                      <a:pt x="604" y="0"/>
                    </a:cubicBezTo>
                    <a:cubicBezTo>
                      <a:pt x="649" y="0"/>
                      <a:pt x="684" y="35"/>
                      <a:pt x="684" y="81"/>
                    </a:cubicBezTo>
                    <a:cubicBezTo>
                      <a:pt x="684" y="126"/>
                      <a:pt x="647" y="163"/>
                      <a:pt x="604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960" y="1029"/>
                <a:ext cx="126" cy="151"/>
              </a:xfrm>
              <a:custGeom>
                <a:avLst/>
                <a:gdLst/>
                <a:ahLst/>
                <a:cxnLst>
                  <a:cxn ang="0">
                    <a:pos x="632" y="87"/>
                  </a:cxn>
                  <a:cxn ang="0">
                    <a:pos x="719" y="0"/>
                  </a:cxn>
                  <a:cxn ang="0">
                    <a:pos x="805" y="87"/>
                  </a:cxn>
                  <a:cxn ang="0">
                    <a:pos x="805" y="572"/>
                  </a:cxn>
                  <a:cxn ang="0">
                    <a:pos x="402" y="969"/>
                  </a:cxn>
                  <a:cxn ang="0">
                    <a:pos x="0" y="572"/>
                  </a:cxn>
                  <a:cxn ang="0">
                    <a:pos x="0" y="87"/>
                  </a:cxn>
                  <a:cxn ang="0">
                    <a:pos x="86" y="0"/>
                  </a:cxn>
                  <a:cxn ang="0">
                    <a:pos x="172" y="87"/>
                  </a:cxn>
                  <a:cxn ang="0">
                    <a:pos x="172" y="590"/>
                  </a:cxn>
                  <a:cxn ang="0">
                    <a:pos x="402" y="813"/>
                  </a:cxn>
                  <a:cxn ang="0">
                    <a:pos x="632" y="590"/>
                  </a:cxn>
                  <a:cxn ang="0">
                    <a:pos x="632" y="87"/>
                  </a:cxn>
                </a:cxnLst>
                <a:rect l="0" t="0" r="r" b="b"/>
                <a:pathLst>
                  <a:path w="805" h="969">
                    <a:moveTo>
                      <a:pt x="632" y="87"/>
                    </a:moveTo>
                    <a:cubicBezTo>
                      <a:pt x="632" y="39"/>
                      <a:pt x="671" y="0"/>
                      <a:pt x="719" y="0"/>
                    </a:cubicBezTo>
                    <a:cubicBezTo>
                      <a:pt x="767" y="0"/>
                      <a:pt x="805" y="39"/>
                      <a:pt x="805" y="87"/>
                    </a:cubicBezTo>
                    <a:cubicBezTo>
                      <a:pt x="805" y="572"/>
                      <a:pt x="805" y="572"/>
                      <a:pt x="805" y="572"/>
                    </a:cubicBezTo>
                    <a:cubicBezTo>
                      <a:pt x="805" y="815"/>
                      <a:pt x="654" y="969"/>
                      <a:pt x="402" y="969"/>
                    </a:cubicBezTo>
                    <a:cubicBezTo>
                      <a:pt x="151" y="969"/>
                      <a:pt x="0" y="815"/>
                      <a:pt x="0" y="57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8" y="0"/>
                      <a:pt x="86" y="0"/>
                    </a:cubicBezTo>
                    <a:cubicBezTo>
                      <a:pt x="134" y="0"/>
                      <a:pt x="172" y="39"/>
                      <a:pt x="172" y="87"/>
                    </a:cubicBezTo>
                    <a:cubicBezTo>
                      <a:pt x="172" y="590"/>
                      <a:pt x="172" y="590"/>
                      <a:pt x="172" y="590"/>
                    </a:cubicBezTo>
                    <a:cubicBezTo>
                      <a:pt x="172" y="722"/>
                      <a:pt x="251" y="813"/>
                      <a:pt x="402" y="813"/>
                    </a:cubicBezTo>
                    <a:cubicBezTo>
                      <a:pt x="553" y="813"/>
                      <a:pt x="632" y="722"/>
                      <a:pt x="632" y="590"/>
                    </a:cubicBezTo>
                    <a:lnTo>
                      <a:pt x="632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1113" y="1031"/>
                <a:ext cx="128" cy="149"/>
              </a:xfrm>
              <a:custGeom>
                <a:avLst/>
                <a:gdLst/>
                <a:ahLst/>
                <a:cxnLst>
                  <a:cxn ang="0">
                    <a:pos x="739" y="163"/>
                  </a:cxn>
                  <a:cxn ang="0">
                    <a:pos x="498" y="163"/>
                  </a:cxn>
                  <a:cxn ang="0">
                    <a:pos x="498" y="865"/>
                  </a:cxn>
                  <a:cxn ang="0">
                    <a:pos x="410" y="952"/>
                  </a:cxn>
                  <a:cxn ang="0">
                    <a:pos x="325" y="865"/>
                  </a:cxn>
                  <a:cxn ang="0">
                    <a:pos x="325" y="163"/>
                  </a:cxn>
                  <a:cxn ang="0">
                    <a:pos x="82" y="163"/>
                  </a:cxn>
                  <a:cxn ang="0">
                    <a:pos x="0" y="82"/>
                  </a:cxn>
                  <a:cxn ang="0">
                    <a:pos x="82" y="0"/>
                  </a:cxn>
                  <a:cxn ang="0">
                    <a:pos x="739" y="0"/>
                  </a:cxn>
                  <a:cxn ang="0">
                    <a:pos x="821" y="82"/>
                  </a:cxn>
                  <a:cxn ang="0">
                    <a:pos x="739" y="163"/>
                  </a:cxn>
                </a:cxnLst>
                <a:rect l="0" t="0" r="r" b="b"/>
                <a:pathLst>
                  <a:path w="821" h="952">
                    <a:moveTo>
                      <a:pt x="739" y="163"/>
                    </a:moveTo>
                    <a:cubicBezTo>
                      <a:pt x="498" y="163"/>
                      <a:pt x="498" y="163"/>
                      <a:pt x="498" y="163"/>
                    </a:cubicBezTo>
                    <a:cubicBezTo>
                      <a:pt x="498" y="865"/>
                      <a:pt x="498" y="865"/>
                      <a:pt x="498" y="865"/>
                    </a:cubicBezTo>
                    <a:cubicBezTo>
                      <a:pt x="498" y="913"/>
                      <a:pt x="458" y="952"/>
                      <a:pt x="410" y="952"/>
                    </a:cubicBezTo>
                    <a:cubicBezTo>
                      <a:pt x="362" y="952"/>
                      <a:pt x="325" y="913"/>
                      <a:pt x="325" y="865"/>
                    </a:cubicBezTo>
                    <a:cubicBezTo>
                      <a:pt x="325" y="163"/>
                      <a:pt x="325" y="163"/>
                      <a:pt x="325" y="163"/>
                    </a:cubicBezTo>
                    <a:cubicBezTo>
                      <a:pt x="82" y="163"/>
                      <a:pt x="82" y="163"/>
                      <a:pt x="82" y="163"/>
                    </a:cubicBezTo>
                    <a:cubicBezTo>
                      <a:pt x="37" y="163"/>
                      <a:pt x="0" y="126"/>
                      <a:pt x="0" y="82"/>
                    </a:cubicBezTo>
                    <a:cubicBezTo>
                      <a:pt x="0" y="37"/>
                      <a:pt x="36" y="0"/>
                      <a:pt x="82" y="0"/>
                    </a:cubicBezTo>
                    <a:cubicBezTo>
                      <a:pt x="739" y="0"/>
                      <a:pt x="739" y="0"/>
                      <a:pt x="739" y="0"/>
                    </a:cubicBezTo>
                    <a:cubicBezTo>
                      <a:pt x="784" y="0"/>
                      <a:pt x="821" y="37"/>
                      <a:pt x="821" y="82"/>
                    </a:cubicBezTo>
                    <a:cubicBezTo>
                      <a:pt x="821" y="126"/>
                      <a:pt x="786" y="163"/>
                      <a:pt x="739" y="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1268" y="1029"/>
                <a:ext cx="126" cy="151"/>
              </a:xfrm>
              <a:custGeom>
                <a:avLst/>
                <a:gdLst/>
                <a:ahLst/>
                <a:cxnLst>
                  <a:cxn ang="0">
                    <a:pos x="633" y="87"/>
                  </a:cxn>
                  <a:cxn ang="0">
                    <a:pos x="719" y="0"/>
                  </a:cxn>
                  <a:cxn ang="0">
                    <a:pos x="805" y="87"/>
                  </a:cxn>
                  <a:cxn ang="0">
                    <a:pos x="805" y="572"/>
                  </a:cxn>
                  <a:cxn ang="0">
                    <a:pos x="403" y="969"/>
                  </a:cxn>
                  <a:cxn ang="0">
                    <a:pos x="0" y="572"/>
                  </a:cxn>
                  <a:cxn ang="0">
                    <a:pos x="0" y="87"/>
                  </a:cxn>
                  <a:cxn ang="0">
                    <a:pos x="86" y="0"/>
                  </a:cxn>
                  <a:cxn ang="0">
                    <a:pos x="172" y="87"/>
                  </a:cxn>
                  <a:cxn ang="0">
                    <a:pos x="172" y="590"/>
                  </a:cxn>
                  <a:cxn ang="0">
                    <a:pos x="403" y="813"/>
                  </a:cxn>
                  <a:cxn ang="0">
                    <a:pos x="633" y="590"/>
                  </a:cxn>
                  <a:cxn ang="0">
                    <a:pos x="633" y="87"/>
                  </a:cxn>
                </a:cxnLst>
                <a:rect l="0" t="0" r="r" b="b"/>
                <a:pathLst>
                  <a:path w="805" h="969">
                    <a:moveTo>
                      <a:pt x="633" y="87"/>
                    </a:moveTo>
                    <a:cubicBezTo>
                      <a:pt x="633" y="39"/>
                      <a:pt x="671" y="0"/>
                      <a:pt x="719" y="0"/>
                    </a:cubicBezTo>
                    <a:cubicBezTo>
                      <a:pt x="767" y="0"/>
                      <a:pt x="805" y="39"/>
                      <a:pt x="805" y="87"/>
                    </a:cubicBezTo>
                    <a:cubicBezTo>
                      <a:pt x="805" y="572"/>
                      <a:pt x="805" y="572"/>
                      <a:pt x="805" y="572"/>
                    </a:cubicBezTo>
                    <a:cubicBezTo>
                      <a:pt x="805" y="815"/>
                      <a:pt x="654" y="969"/>
                      <a:pt x="403" y="969"/>
                    </a:cubicBezTo>
                    <a:cubicBezTo>
                      <a:pt x="151" y="969"/>
                      <a:pt x="0" y="815"/>
                      <a:pt x="0" y="57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8" y="0"/>
                      <a:pt x="86" y="0"/>
                    </a:cubicBezTo>
                    <a:cubicBezTo>
                      <a:pt x="134" y="0"/>
                      <a:pt x="172" y="39"/>
                      <a:pt x="172" y="87"/>
                    </a:cubicBezTo>
                    <a:cubicBezTo>
                      <a:pt x="172" y="590"/>
                      <a:pt x="172" y="590"/>
                      <a:pt x="172" y="590"/>
                    </a:cubicBezTo>
                    <a:cubicBezTo>
                      <a:pt x="172" y="722"/>
                      <a:pt x="251" y="813"/>
                      <a:pt x="403" y="813"/>
                    </a:cubicBezTo>
                    <a:cubicBezTo>
                      <a:pt x="554" y="813"/>
                      <a:pt x="633" y="722"/>
                      <a:pt x="633" y="590"/>
                    </a:cubicBezTo>
                    <a:lnTo>
                      <a:pt x="633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1430" y="1031"/>
                <a:ext cx="122" cy="149"/>
              </a:xfrm>
              <a:custGeom>
                <a:avLst/>
                <a:gdLst/>
                <a:ahLst/>
                <a:cxnLst>
                  <a:cxn ang="0">
                    <a:pos x="783" y="866"/>
                  </a:cxn>
                  <a:cxn ang="0">
                    <a:pos x="697" y="952"/>
                  </a:cxn>
                  <a:cxn ang="0">
                    <a:pos x="621" y="906"/>
                  </a:cxn>
                  <a:cxn ang="0">
                    <a:pos x="456" y="565"/>
                  </a:cxn>
                  <a:cxn ang="0">
                    <a:pos x="172" y="565"/>
                  </a:cxn>
                  <a:cxn ang="0">
                    <a:pos x="172" y="866"/>
                  </a:cxn>
                  <a:cxn ang="0">
                    <a:pos x="86" y="952"/>
                  </a:cxn>
                  <a:cxn ang="0">
                    <a:pos x="0" y="866"/>
                  </a:cxn>
                  <a:cxn ang="0">
                    <a:pos x="0" y="86"/>
                  </a:cxn>
                  <a:cxn ang="0">
                    <a:pos x="86" y="0"/>
                  </a:cxn>
                  <a:cxn ang="0">
                    <a:pos x="449" y="0"/>
                  </a:cxn>
                  <a:cxn ang="0">
                    <a:pos x="783" y="283"/>
                  </a:cxn>
                  <a:cxn ang="0">
                    <a:pos x="628" y="534"/>
                  </a:cxn>
                  <a:cxn ang="0">
                    <a:pos x="774" y="829"/>
                  </a:cxn>
                  <a:cxn ang="0">
                    <a:pos x="783" y="866"/>
                  </a:cxn>
                  <a:cxn ang="0">
                    <a:pos x="473" y="158"/>
                  </a:cxn>
                  <a:cxn ang="0">
                    <a:pos x="172" y="158"/>
                  </a:cxn>
                  <a:cxn ang="0">
                    <a:pos x="172" y="417"/>
                  </a:cxn>
                  <a:cxn ang="0">
                    <a:pos x="473" y="417"/>
                  </a:cxn>
                  <a:cxn ang="0">
                    <a:pos x="610" y="284"/>
                  </a:cxn>
                  <a:cxn ang="0">
                    <a:pos x="473" y="158"/>
                  </a:cxn>
                </a:cxnLst>
                <a:rect l="0" t="0" r="r" b="b"/>
                <a:pathLst>
                  <a:path w="783" h="952">
                    <a:moveTo>
                      <a:pt x="783" y="866"/>
                    </a:moveTo>
                    <a:cubicBezTo>
                      <a:pt x="783" y="910"/>
                      <a:pt x="750" y="952"/>
                      <a:pt x="697" y="952"/>
                    </a:cubicBezTo>
                    <a:cubicBezTo>
                      <a:pt x="659" y="952"/>
                      <a:pt x="635" y="935"/>
                      <a:pt x="621" y="906"/>
                    </a:cubicBezTo>
                    <a:cubicBezTo>
                      <a:pt x="456" y="565"/>
                      <a:pt x="456" y="565"/>
                      <a:pt x="456" y="565"/>
                    </a:cubicBezTo>
                    <a:cubicBezTo>
                      <a:pt x="172" y="565"/>
                      <a:pt x="172" y="565"/>
                      <a:pt x="172" y="565"/>
                    </a:cubicBezTo>
                    <a:cubicBezTo>
                      <a:pt x="172" y="866"/>
                      <a:pt x="172" y="866"/>
                      <a:pt x="172" y="866"/>
                    </a:cubicBezTo>
                    <a:cubicBezTo>
                      <a:pt x="172" y="914"/>
                      <a:pt x="134" y="952"/>
                      <a:pt x="86" y="952"/>
                    </a:cubicBezTo>
                    <a:cubicBezTo>
                      <a:pt x="38" y="952"/>
                      <a:pt x="0" y="914"/>
                      <a:pt x="0" y="86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449" y="0"/>
                      <a:pt x="449" y="0"/>
                      <a:pt x="449" y="0"/>
                    </a:cubicBezTo>
                    <a:cubicBezTo>
                      <a:pt x="683" y="0"/>
                      <a:pt x="783" y="116"/>
                      <a:pt x="783" y="283"/>
                    </a:cubicBezTo>
                    <a:cubicBezTo>
                      <a:pt x="783" y="393"/>
                      <a:pt x="735" y="487"/>
                      <a:pt x="628" y="534"/>
                    </a:cubicBezTo>
                    <a:cubicBezTo>
                      <a:pt x="774" y="829"/>
                      <a:pt x="774" y="829"/>
                      <a:pt x="774" y="829"/>
                    </a:cubicBezTo>
                    <a:cubicBezTo>
                      <a:pt x="779" y="841"/>
                      <a:pt x="783" y="853"/>
                      <a:pt x="783" y="866"/>
                    </a:cubicBezTo>
                    <a:close/>
                    <a:moveTo>
                      <a:pt x="473" y="158"/>
                    </a:moveTo>
                    <a:cubicBezTo>
                      <a:pt x="172" y="158"/>
                      <a:pt x="172" y="158"/>
                      <a:pt x="172" y="158"/>
                    </a:cubicBezTo>
                    <a:cubicBezTo>
                      <a:pt x="172" y="417"/>
                      <a:pt x="172" y="417"/>
                      <a:pt x="172" y="417"/>
                    </a:cubicBezTo>
                    <a:cubicBezTo>
                      <a:pt x="473" y="417"/>
                      <a:pt x="473" y="417"/>
                      <a:pt x="473" y="417"/>
                    </a:cubicBezTo>
                    <a:cubicBezTo>
                      <a:pt x="567" y="417"/>
                      <a:pt x="610" y="348"/>
                      <a:pt x="610" y="284"/>
                    </a:cubicBezTo>
                    <a:cubicBezTo>
                      <a:pt x="610" y="222"/>
                      <a:pt x="567" y="158"/>
                      <a:pt x="473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1589" y="1031"/>
                <a:ext cx="109" cy="147"/>
              </a:xfrm>
              <a:custGeom>
                <a:avLst/>
                <a:gdLst/>
                <a:ahLst/>
                <a:cxnLst>
                  <a:cxn ang="0">
                    <a:pos x="617" y="941"/>
                  </a:cxn>
                  <a:cxn ang="0">
                    <a:pos x="87" y="941"/>
                  </a:cxn>
                  <a:cxn ang="0">
                    <a:pos x="0" y="855"/>
                  </a:cxn>
                  <a:cxn ang="0">
                    <a:pos x="0" y="86"/>
                  </a:cxn>
                  <a:cxn ang="0">
                    <a:pos x="87" y="0"/>
                  </a:cxn>
                  <a:cxn ang="0">
                    <a:pos x="596" y="0"/>
                  </a:cxn>
                  <a:cxn ang="0">
                    <a:pos x="678" y="79"/>
                  </a:cxn>
                  <a:cxn ang="0">
                    <a:pos x="596" y="160"/>
                  </a:cxn>
                  <a:cxn ang="0">
                    <a:pos x="172" y="160"/>
                  </a:cxn>
                  <a:cxn ang="0">
                    <a:pos x="172" y="384"/>
                  </a:cxn>
                  <a:cxn ang="0">
                    <a:pos x="405" y="384"/>
                  </a:cxn>
                  <a:cxn ang="0">
                    <a:pos x="486" y="465"/>
                  </a:cxn>
                  <a:cxn ang="0">
                    <a:pos x="405" y="544"/>
                  </a:cxn>
                  <a:cxn ang="0">
                    <a:pos x="172" y="544"/>
                  </a:cxn>
                  <a:cxn ang="0">
                    <a:pos x="172" y="781"/>
                  </a:cxn>
                  <a:cxn ang="0">
                    <a:pos x="617" y="781"/>
                  </a:cxn>
                  <a:cxn ang="0">
                    <a:pos x="699" y="862"/>
                  </a:cxn>
                  <a:cxn ang="0">
                    <a:pos x="617" y="941"/>
                  </a:cxn>
                </a:cxnLst>
                <a:rect l="0" t="0" r="r" b="b"/>
                <a:pathLst>
                  <a:path w="699" h="941">
                    <a:moveTo>
                      <a:pt x="617" y="941"/>
                    </a:moveTo>
                    <a:cubicBezTo>
                      <a:pt x="87" y="941"/>
                      <a:pt x="87" y="941"/>
                      <a:pt x="87" y="941"/>
                    </a:cubicBezTo>
                    <a:cubicBezTo>
                      <a:pt x="39" y="941"/>
                      <a:pt x="0" y="903"/>
                      <a:pt x="0" y="85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9" y="0"/>
                      <a:pt x="87" y="0"/>
                    </a:cubicBezTo>
                    <a:cubicBezTo>
                      <a:pt x="596" y="0"/>
                      <a:pt x="596" y="0"/>
                      <a:pt x="596" y="0"/>
                    </a:cubicBezTo>
                    <a:cubicBezTo>
                      <a:pt x="641" y="0"/>
                      <a:pt x="678" y="34"/>
                      <a:pt x="678" y="79"/>
                    </a:cubicBezTo>
                    <a:cubicBezTo>
                      <a:pt x="678" y="124"/>
                      <a:pt x="641" y="160"/>
                      <a:pt x="596" y="160"/>
                    </a:cubicBezTo>
                    <a:cubicBezTo>
                      <a:pt x="172" y="160"/>
                      <a:pt x="172" y="160"/>
                      <a:pt x="172" y="160"/>
                    </a:cubicBezTo>
                    <a:cubicBezTo>
                      <a:pt x="172" y="384"/>
                      <a:pt x="172" y="384"/>
                      <a:pt x="172" y="384"/>
                    </a:cubicBezTo>
                    <a:cubicBezTo>
                      <a:pt x="405" y="384"/>
                      <a:pt x="405" y="384"/>
                      <a:pt x="405" y="384"/>
                    </a:cubicBezTo>
                    <a:cubicBezTo>
                      <a:pt x="449" y="384"/>
                      <a:pt x="486" y="420"/>
                      <a:pt x="486" y="465"/>
                    </a:cubicBezTo>
                    <a:cubicBezTo>
                      <a:pt x="486" y="510"/>
                      <a:pt x="449" y="544"/>
                      <a:pt x="405" y="544"/>
                    </a:cubicBezTo>
                    <a:cubicBezTo>
                      <a:pt x="172" y="544"/>
                      <a:pt x="172" y="544"/>
                      <a:pt x="172" y="544"/>
                    </a:cubicBezTo>
                    <a:cubicBezTo>
                      <a:pt x="172" y="781"/>
                      <a:pt x="172" y="781"/>
                      <a:pt x="172" y="781"/>
                    </a:cubicBezTo>
                    <a:cubicBezTo>
                      <a:pt x="617" y="781"/>
                      <a:pt x="617" y="781"/>
                      <a:pt x="617" y="781"/>
                    </a:cubicBezTo>
                    <a:cubicBezTo>
                      <a:pt x="662" y="781"/>
                      <a:pt x="699" y="817"/>
                      <a:pt x="699" y="862"/>
                    </a:cubicBezTo>
                    <a:cubicBezTo>
                      <a:pt x="699" y="907"/>
                      <a:pt x="662" y="941"/>
                      <a:pt x="617" y="9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829" y="1208"/>
                <a:ext cx="81" cy="124"/>
              </a:xfrm>
              <a:custGeom>
                <a:avLst/>
                <a:gdLst/>
                <a:ahLst/>
                <a:cxnLst>
                  <a:cxn ang="0">
                    <a:pos x="35" y="792"/>
                  </a:cxn>
                  <a:cxn ang="0">
                    <a:pos x="0" y="757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487" y="0"/>
                  </a:cxn>
                  <a:cxn ang="0">
                    <a:pos x="519" y="32"/>
                  </a:cxn>
                  <a:cxn ang="0">
                    <a:pos x="487" y="63"/>
                  </a:cxn>
                  <a:cxn ang="0">
                    <a:pos x="70" y="63"/>
                  </a:cxn>
                  <a:cxn ang="0">
                    <a:pos x="70" y="347"/>
                  </a:cxn>
                  <a:cxn ang="0">
                    <a:pos x="312" y="347"/>
                  </a:cxn>
                  <a:cxn ang="0">
                    <a:pos x="344" y="378"/>
                  </a:cxn>
                  <a:cxn ang="0">
                    <a:pos x="312" y="410"/>
                  </a:cxn>
                  <a:cxn ang="0">
                    <a:pos x="70" y="410"/>
                  </a:cxn>
                  <a:cxn ang="0">
                    <a:pos x="70" y="757"/>
                  </a:cxn>
                  <a:cxn ang="0">
                    <a:pos x="35" y="792"/>
                  </a:cxn>
                </a:cxnLst>
                <a:rect l="0" t="0" r="r" b="b"/>
                <a:pathLst>
                  <a:path w="519" h="792">
                    <a:moveTo>
                      <a:pt x="35" y="792"/>
                    </a:moveTo>
                    <a:cubicBezTo>
                      <a:pt x="15" y="792"/>
                      <a:pt x="0" y="777"/>
                      <a:pt x="0" y="75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505" y="0"/>
                      <a:pt x="519" y="14"/>
                      <a:pt x="519" y="32"/>
                    </a:cubicBezTo>
                    <a:cubicBezTo>
                      <a:pt x="519" y="49"/>
                      <a:pt x="505" y="63"/>
                      <a:pt x="487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347"/>
                      <a:pt x="70" y="347"/>
                      <a:pt x="70" y="347"/>
                    </a:cubicBezTo>
                    <a:cubicBezTo>
                      <a:pt x="312" y="347"/>
                      <a:pt x="312" y="347"/>
                      <a:pt x="312" y="347"/>
                    </a:cubicBezTo>
                    <a:cubicBezTo>
                      <a:pt x="330" y="347"/>
                      <a:pt x="344" y="361"/>
                      <a:pt x="344" y="378"/>
                    </a:cubicBezTo>
                    <a:cubicBezTo>
                      <a:pt x="344" y="396"/>
                      <a:pt x="330" y="410"/>
                      <a:pt x="312" y="410"/>
                    </a:cubicBezTo>
                    <a:cubicBezTo>
                      <a:pt x="70" y="410"/>
                      <a:pt x="70" y="410"/>
                      <a:pt x="70" y="410"/>
                    </a:cubicBezTo>
                    <a:cubicBezTo>
                      <a:pt x="70" y="757"/>
                      <a:pt x="70" y="757"/>
                      <a:pt x="70" y="757"/>
                    </a:cubicBezTo>
                    <a:cubicBezTo>
                      <a:pt x="70" y="777"/>
                      <a:pt x="55" y="792"/>
                      <a:pt x="35" y="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924" y="1206"/>
                <a:ext cx="123" cy="126"/>
              </a:xfrm>
              <a:custGeom>
                <a:avLst/>
                <a:gdLst/>
                <a:ahLst/>
                <a:cxnLst>
                  <a:cxn ang="0">
                    <a:pos x="394" y="811"/>
                  </a:cxn>
                  <a:cxn ang="0">
                    <a:pos x="0" y="405"/>
                  </a:cxn>
                  <a:cxn ang="0">
                    <a:pos x="394" y="0"/>
                  </a:cxn>
                  <a:cxn ang="0">
                    <a:pos x="787" y="405"/>
                  </a:cxn>
                  <a:cxn ang="0">
                    <a:pos x="394" y="811"/>
                  </a:cxn>
                  <a:cxn ang="0">
                    <a:pos x="394" y="62"/>
                  </a:cxn>
                  <a:cxn ang="0">
                    <a:pos x="70" y="405"/>
                  </a:cxn>
                  <a:cxn ang="0">
                    <a:pos x="394" y="748"/>
                  </a:cxn>
                  <a:cxn ang="0">
                    <a:pos x="716" y="405"/>
                  </a:cxn>
                  <a:cxn ang="0">
                    <a:pos x="394" y="62"/>
                  </a:cxn>
                </a:cxnLst>
                <a:rect l="0" t="0" r="r" b="b"/>
                <a:pathLst>
                  <a:path w="787" h="811">
                    <a:moveTo>
                      <a:pt x="394" y="811"/>
                    </a:moveTo>
                    <a:cubicBezTo>
                      <a:pt x="159" y="811"/>
                      <a:pt x="0" y="624"/>
                      <a:pt x="0" y="405"/>
                    </a:cubicBezTo>
                    <a:cubicBezTo>
                      <a:pt x="0" y="187"/>
                      <a:pt x="159" y="0"/>
                      <a:pt x="394" y="0"/>
                    </a:cubicBezTo>
                    <a:cubicBezTo>
                      <a:pt x="629" y="0"/>
                      <a:pt x="787" y="187"/>
                      <a:pt x="787" y="405"/>
                    </a:cubicBezTo>
                    <a:cubicBezTo>
                      <a:pt x="787" y="624"/>
                      <a:pt x="629" y="811"/>
                      <a:pt x="394" y="811"/>
                    </a:cubicBezTo>
                    <a:close/>
                    <a:moveTo>
                      <a:pt x="394" y="62"/>
                    </a:moveTo>
                    <a:cubicBezTo>
                      <a:pt x="192" y="62"/>
                      <a:pt x="70" y="226"/>
                      <a:pt x="70" y="405"/>
                    </a:cubicBezTo>
                    <a:cubicBezTo>
                      <a:pt x="70" y="585"/>
                      <a:pt x="192" y="748"/>
                      <a:pt x="394" y="748"/>
                    </a:cubicBezTo>
                    <a:cubicBezTo>
                      <a:pt x="596" y="748"/>
                      <a:pt x="716" y="585"/>
                      <a:pt x="716" y="405"/>
                    </a:cubicBezTo>
                    <a:cubicBezTo>
                      <a:pt x="716" y="226"/>
                      <a:pt x="596" y="62"/>
                      <a:pt x="394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079" y="1207"/>
                <a:ext cx="103" cy="125"/>
              </a:xfrm>
              <a:custGeom>
                <a:avLst/>
                <a:gdLst/>
                <a:ahLst/>
                <a:cxnLst>
                  <a:cxn ang="0">
                    <a:pos x="0" y="484"/>
                  </a:cxn>
                  <a:cxn ang="0">
                    <a:pos x="0" y="35"/>
                  </a:cxn>
                  <a:cxn ang="0">
                    <a:pos x="36" y="0"/>
                  </a:cxn>
                  <a:cxn ang="0">
                    <a:pos x="71" y="35"/>
                  </a:cxn>
                  <a:cxn ang="0">
                    <a:pos x="71" y="488"/>
                  </a:cxn>
                  <a:cxn ang="0">
                    <a:pos x="330" y="743"/>
                  </a:cxn>
                  <a:cxn ang="0">
                    <a:pos x="590" y="488"/>
                  </a:cxn>
                  <a:cxn ang="0">
                    <a:pos x="590" y="35"/>
                  </a:cxn>
                  <a:cxn ang="0">
                    <a:pos x="625" y="0"/>
                  </a:cxn>
                  <a:cxn ang="0">
                    <a:pos x="661" y="35"/>
                  </a:cxn>
                  <a:cxn ang="0">
                    <a:pos x="661" y="484"/>
                  </a:cxn>
                  <a:cxn ang="0">
                    <a:pos x="330" y="806"/>
                  </a:cxn>
                  <a:cxn ang="0">
                    <a:pos x="0" y="484"/>
                  </a:cxn>
                </a:cxnLst>
                <a:rect l="0" t="0" r="r" b="b"/>
                <a:pathLst>
                  <a:path w="661" h="806">
                    <a:moveTo>
                      <a:pt x="0" y="484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6" y="0"/>
                      <a:pt x="36" y="0"/>
                    </a:cubicBezTo>
                    <a:cubicBezTo>
                      <a:pt x="55" y="0"/>
                      <a:pt x="71" y="15"/>
                      <a:pt x="71" y="35"/>
                    </a:cubicBezTo>
                    <a:cubicBezTo>
                      <a:pt x="71" y="488"/>
                      <a:pt x="71" y="488"/>
                      <a:pt x="71" y="488"/>
                    </a:cubicBezTo>
                    <a:cubicBezTo>
                      <a:pt x="71" y="641"/>
                      <a:pt x="150" y="743"/>
                      <a:pt x="330" y="743"/>
                    </a:cubicBezTo>
                    <a:cubicBezTo>
                      <a:pt x="511" y="743"/>
                      <a:pt x="590" y="641"/>
                      <a:pt x="590" y="488"/>
                    </a:cubicBezTo>
                    <a:cubicBezTo>
                      <a:pt x="590" y="35"/>
                      <a:pt x="590" y="35"/>
                      <a:pt x="590" y="35"/>
                    </a:cubicBezTo>
                    <a:cubicBezTo>
                      <a:pt x="590" y="15"/>
                      <a:pt x="605" y="0"/>
                      <a:pt x="625" y="0"/>
                    </a:cubicBezTo>
                    <a:cubicBezTo>
                      <a:pt x="645" y="0"/>
                      <a:pt x="661" y="15"/>
                      <a:pt x="661" y="35"/>
                    </a:cubicBezTo>
                    <a:cubicBezTo>
                      <a:pt x="661" y="484"/>
                      <a:pt x="661" y="484"/>
                      <a:pt x="661" y="484"/>
                    </a:cubicBezTo>
                    <a:cubicBezTo>
                      <a:pt x="661" y="680"/>
                      <a:pt x="535" y="806"/>
                      <a:pt x="330" y="806"/>
                    </a:cubicBezTo>
                    <a:cubicBezTo>
                      <a:pt x="126" y="806"/>
                      <a:pt x="0" y="680"/>
                      <a:pt x="0" y="4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1222" y="1207"/>
                <a:ext cx="97" cy="125"/>
              </a:xfrm>
              <a:custGeom>
                <a:avLst/>
                <a:gdLst/>
                <a:ahLst/>
                <a:cxnLst>
                  <a:cxn ang="0">
                    <a:pos x="592" y="801"/>
                  </a:cxn>
                  <a:cxn ang="0">
                    <a:pos x="565" y="786"/>
                  </a:cxn>
                  <a:cxn ang="0">
                    <a:pos x="67" y="129"/>
                  </a:cxn>
                  <a:cxn ang="0">
                    <a:pos x="67" y="768"/>
                  </a:cxn>
                  <a:cxn ang="0">
                    <a:pos x="34" y="801"/>
                  </a:cxn>
                  <a:cxn ang="0">
                    <a:pos x="0" y="768"/>
                  </a:cxn>
                  <a:cxn ang="0">
                    <a:pos x="0" y="34"/>
                  </a:cxn>
                  <a:cxn ang="0">
                    <a:pos x="35" y="0"/>
                  </a:cxn>
                  <a:cxn ang="0">
                    <a:pos x="62" y="15"/>
                  </a:cxn>
                  <a:cxn ang="0">
                    <a:pos x="559" y="673"/>
                  </a:cxn>
                  <a:cxn ang="0">
                    <a:pos x="559" y="34"/>
                  </a:cxn>
                  <a:cxn ang="0">
                    <a:pos x="593" y="0"/>
                  </a:cxn>
                  <a:cxn ang="0">
                    <a:pos x="626" y="34"/>
                  </a:cxn>
                  <a:cxn ang="0">
                    <a:pos x="626" y="768"/>
                  </a:cxn>
                  <a:cxn ang="0">
                    <a:pos x="592" y="801"/>
                  </a:cxn>
                </a:cxnLst>
                <a:rect l="0" t="0" r="r" b="b"/>
                <a:pathLst>
                  <a:path w="626" h="801">
                    <a:moveTo>
                      <a:pt x="592" y="801"/>
                    </a:moveTo>
                    <a:cubicBezTo>
                      <a:pt x="579" y="801"/>
                      <a:pt x="572" y="795"/>
                      <a:pt x="565" y="786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768"/>
                      <a:pt x="67" y="768"/>
                      <a:pt x="67" y="768"/>
                    </a:cubicBezTo>
                    <a:cubicBezTo>
                      <a:pt x="67" y="786"/>
                      <a:pt x="53" y="801"/>
                      <a:pt x="34" y="801"/>
                    </a:cubicBezTo>
                    <a:cubicBezTo>
                      <a:pt x="14" y="801"/>
                      <a:pt x="0" y="786"/>
                      <a:pt x="0" y="76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4"/>
                      <a:pt x="14" y="0"/>
                      <a:pt x="35" y="0"/>
                    </a:cubicBezTo>
                    <a:cubicBezTo>
                      <a:pt x="47" y="0"/>
                      <a:pt x="56" y="7"/>
                      <a:pt x="62" y="15"/>
                    </a:cubicBezTo>
                    <a:cubicBezTo>
                      <a:pt x="559" y="673"/>
                      <a:pt x="559" y="673"/>
                      <a:pt x="559" y="673"/>
                    </a:cubicBezTo>
                    <a:cubicBezTo>
                      <a:pt x="559" y="34"/>
                      <a:pt x="559" y="34"/>
                      <a:pt x="559" y="34"/>
                    </a:cubicBezTo>
                    <a:cubicBezTo>
                      <a:pt x="559" y="14"/>
                      <a:pt x="573" y="0"/>
                      <a:pt x="593" y="0"/>
                    </a:cubicBezTo>
                    <a:cubicBezTo>
                      <a:pt x="613" y="0"/>
                      <a:pt x="626" y="15"/>
                      <a:pt x="626" y="34"/>
                    </a:cubicBezTo>
                    <a:cubicBezTo>
                      <a:pt x="626" y="768"/>
                      <a:pt x="626" y="768"/>
                      <a:pt x="626" y="768"/>
                    </a:cubicBezTo>
                    <a:cubicBezTo>
                      <a:pt x="626" y="786"/>
                      <a:pt x="614" y="801"/>
                      <a:pt x="592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1359" y="1208"/>
                <a:ext cx="101" cy="122"/>
              </a:xfrm>
              <a:custGeom>
                <a:avLst/>
                <a:gdLst/>
                <a:ahLst/>
                <a:cxnLst>
                  <a:cxn ang="0">
                    <a:pos x="258" y="783"/>
                  </a:cxn>
                  <a:cxn ang="0">
                    <a:pos x="35" y="783"/>
                  </a:cxn>
                  <a:cxn ang="0">
                    <a:pos x="0" y="747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258" y="0"/>
                  </a:cxn>
                  <a:cxn ang="0">
                    <a:pos x="648" y="391"/>
                  </a:cxn>
                  <a:cxn ang="0">
                    <a:pos x="258" y="783"/>
                  </a:cxn>
                  <a:cxn ang="0">
                    <a:pos x="253" y="63"/>
                  </a:cxn>
                  <a:cxn ang="0">
                    <a:pos x="70" y="63"/>
                  </a:cxn>
                  <a:cxn ang="0">
                    <a:pos x="70" y="719"/>
                  </a:cxn>
                  <a:cxn ang="0">
                    <a:pos x="253" y="719"/>
                  </a:cxn>
                  <a:cxn ang="0">
                    <a:pos x="578" y="391"/>
                  </a:cxn>
                  <a:cxn ang="0">
                    <a:pos x="253" y="63"/>
                  </a:cxn>
                </a:cxnLst>
                <a:rect l="0" t="0" r="r" b="b"/>
                <a:pathLst>
                  <a:path w="648" h="783">
                    <a:moveTo>
                      <a:pt x="258" y="783"/>
                    </a:moveTo>
                    <a:cubicBezTo>
                      <a:pt x="35" y="783"/>
                      <a:pt x="35" y="783"/>
                      <a:pt x="35" y="783"/>
                    </a:cubicBezTo>
                    <a:cubicBezTo>
                      <a:pt x="14" y="783"/>
                      <a:pt x="0" y="766"/>
                      <a:pt x="0" y="74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495" y="0"/>
                      <a:pt x="648" y="173"/>
                      <a:pt x="648" y="391"/>
                    </a:cubicBezTo>
                    <a:cubicBezTo>
                      <a:pt x="648" y="610"/>
                      <a:pt x="495" y="783"/>
                      <a:pt x="258" y="783"/>
                    </a:cubicBezTo>
                    <a:close/>
                    <a:moveTo>
                      <a:pt x="253" y="63"/>
                    </a:move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719"/>
                      <a:pt x="70" y="719"/>
                      <a:pt x="70" y="719"/>
                    </a:cubicBezTo>
                    <a:cubicBezTo>
                      <a:pt x="253" y="719"/>
                      <a:pt x="253" y="719"/>
                      <a:pt x="253" y="719"/>
                    </a:cubicBezTo>
                    <a:cubicBezTo>
                      <a:pt x="458" y="719"/>
                      <a:pt x="578" y="576"/>
                      <a:pt x="578" y="391"/>
                    </a:cubicBezTo>
                    <a:cubicBezTo>
                      <a:pt x="578" y="207"/>
                      <a:pt x="458" y="63"/>
                      <a:pt x="25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7"/>
              <p:cNvSpPr>
                <a:spLocks noEditPoints="1"/>
              </p:cNvSpPr>
              <p:nvPr/>
            </p:nvSpPr>
            <p:spPr bwMode="auto">
              <a:xfrm>
                <a:off x="1476" y="1207"/>
                <a:ext cx="113" cy="125"/>
              </a:xfrm>
              <a:custGeom>
                <a:avLst/>
                <a:gdLst/>
                <a:ahLst/>
                <a:cxnLst>
                  <a:cxn ang="0">
                    <a:pos x="723" y="753"/>
                  </a:cxn>
                  <a:cxn ang="0">
                    <a:pos x="728" y="769"/>
                  </a:cxn>
                  <a:cxn ang="0">
                    <a:pos x="694" y="801"/>
                  </a:cxn>
                  <a:cxn ang="0">
                    <a:pos x="662" y="779"/>
                  </a:cxn>
                  <a:cxn ang="0">
                    <a:pos x="566" y="564"/>
                  </a:cxn>
                  <a:cxn ang="0">
                    <a:pos x="162" y="564"/>
                  </a:cxn>
                  <a:cxn ang="0">
                    <a:pos x="65" y="779"/>
                  </a:cxn>
                  <a:cxn ang="0">
                    <a:pos x="34" y="801"/>
                  </a:cxn>
                  <a:cxn ang="0">
                    <a:pos x="0" y="769"/>
                  </a:cxn>
                  <a:cxn ang="0">
                    <a:pos x="4" y="753"/>
                  </a:cxn>
                  <a:cxn ang="0">
                    <a:pos x="331" y="23"/>
                  </a:cxn>
                  <a:cxn ang="0">
                    <a:pos x="364" y="0"/>
                  </a:cxn>
                  <a:cxn ang="0">
                    <a:pos x="397" y="23"/>
                  </a:cxn>
                  <a:cxn ang="0">
                    <a:pos x="723" y="753"/>
                  </a:cxn>
                  <a:cxn ang="0">
                    <a:pos x="539" y="501"/>
                  </a:cxn>
                  <a:cxn ang="0">
                    <a:pos x="364" y="98"/>
                  </a:cxn>
                  <a:cxn ang="0">
                    <a:pos x="189" y="501"/>
                  </a:cxn>
                  <a:cxn ang="0">
                    <a:pos x="539" y="501"/>
                  </a:cxn>
                </a:cxnLst>
                <a:rect l="0" t="0" r="r" b="b"/>
                <a:pathLst>
                  <a:path w="728" h="801">
                    <a:moveTo>
                      <a:pt x="723" y="753"/>
                    </a:moveTo>
                    <a:cubicBezTo>
                      <a:pt x="726" y="758"/>
                      <a:pt x="728" y="763"/>
                      <a:pt x="728" y="769"/>
                    </a:cubicBezTo>
                    <a:cubicBezTo>
                      <a:pt x="728" y="787"/>
                      <a:pt x="715" y="801"/>
                      <a:pt x="694" y="801"/>
                    </a:cubicBezTo>
                    <a:cubicBezTo>
                      <a:pt x="676" y="801"/>
                      <a:pt x="667" y="790"/>
                      <a:pt x="662" y="779"/>
                    </a:cubicBezTo>
                    <a:cubicBezTo>
                      <a:pt x="566" y="564"/>
                      <a:pt x="566" y="564"/>
                      <a:pt x="566" y="564"/>
                    </a:cubicBezTo>
                    <a:cubicBezTo>
                      <a:pt x="162" y="564"/>
                      <a:pt x="162" y="564"/>
                      <a:pt x="162" y="564"/>
                    </a:cubicBezTo>
                    <a:cubicBezTo>
                      <a:pt x="65" y="779"/>
                      <a:pt x="65" y="779"/>
                      <a:pt x="65" y="779"/>
                    </a:cubicBezTo>
                    <a:cubicBezTo>
                      <a:pt x="61" y="790"/>
                      <a:pt x="51" y="801"/>
                      <a:pt x="34" y="801"/>
                    </a:cubicBezTo>
                    <a:cubicBezTo>
                      <a:pt x="13" y="801"/>
                      <a:pt x="0" y="787"/>
                      <a:pt x="0" y="769"/>
                    </a:cubicBezTo>
                    <a:cubicBezTo>
                      <a:pt x="0" y="763"/>
                      <a:pt x="2" y="758"/>
                      <a:pt x="4" y="753"/>
                    </a:cubicBezTo>
                    <a:cubicBezTo>
                      <a:pt x="331" y="23"/>
                      <a:pt x="331" y="23"/>
                      <a:pt x="331" y="23"/>
                    </a:cubicBezTo>
                    <a:cubicBezTo>
                      <a:pt x="338" y="8"/>
                      <a:pt x="347" y="0"/>
                      <a:pt x="364" y="0"/>
                    </a:cubicBezTo>
                    <a:cubicBezTo>
                      <a:pt x="380" y="0"/>
                      <a:pt x="390" y="8"/>
                      <a:pt x="397" y="23"/>
                    </a:cubicBezTo>
                    <a:lnTo>
                      <a:pt x="723" y="753"/>
                    </a:lnTo>
                    <a:close/>
                    <a:moveTo>
                      <a:pt x="539" y="501"/>
                    </a:moveTo>
                    <a:cubicBezTo>
                      <a:pt x="364" y="98"/>
                      <a:pt x="364" y="98"/>
                      <a:pt x="364" y="98"/>
                    </a:cubicBezTo>
                    <a:cubicBezTo>
                      <a:pt x="189" y="501"/>
                      <a:pt x="189" y="501"/>
                      <a:pt x="189" y="501"/>
                    </a:cubicBezTo>
                    <a:lnTo>
                      <a:pt x="539" y="5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1593" y="1208"/>
                <a:ext cx="100" cy="124"/>
              </a:xfrm>
              <a:custGeom>
                <a:avLst/>
                <a:gdLst/>
                <a:ahLst/>
                <a:cxnLst>
                  <a:cxn ang="0">
                    <a:pos x="320" y="792"/>
                  </a:cxn>
                  <a:cxn ang="0">
                    <a:pos x="285" y="757"/>
                  </a:cxn>
                  <a:cxn ang="0">
                    <a:pos x="285" y="63"/>
                  </a:cxn>
                  <a:cxn ang="0">
                    <a:pos x="31" y="63"/>
                  </a:cxn>
                  <a:cxn ang="0">
                    <a:pos x="0" y="32"/>
                  </a:cxn>
                  <a:cxn ang="0">
                    <a:pos x="31" y="0"/>
                  </a:cxn>
                  <a:cxn ang="0">
                    <a:pos x="610" y="0"/>
                  </a:cxn>
                  <a:cxn ang="0">
                    <a:pos x="641" y="32"/>
                  </a:cxn>
                  <a:cxn ang="0">
                    <a:pos x="610" y="63"/>
                  </a:cxn>
                  <a:cxn ang="0">
                    <a:pos x="356" y="63"/>
                  </a:cxn>
                  <a:cxn ang="0">
                    <a:pos x="356" y="757"/>
                  </a:cxn>
                  <a:cxn ang="0">
                    <a:pos x="320" y="792"/>
                  </a:cxn>
                </a:cxnLst>
                <a:rect l="0" t="0" r="r" b="b"/>
                <a:pathLst>
                  <a:path w="641" h="792">
                    <a:moveTo>
                      <a:pt x="320" y="792"/>
                    </a:moveTo>
                    <a:cubicBezTo>
                      <a:pt x="300" y="792"/>
                      <a:pt x="285" y="777"/>
                      <a:pt x="285" y="757"/>
                    </a:cubicBezTo>
                    <a:cubicBezTo>
                      <a:pt x="285" y="63"/>
                      <a:pt x="285" y="63"/>
                      <a:pt x="285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14" y="63"/>
                      <a:pt x="0" y="49"/>
                      <a:pt x="0" y="32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610" y="0"/>
                      <a:pt x="610" y="0"/>
                      <a:pt x="610" y="0"/>
                    </a:cubicBezTo>
                    <a:cubicBezTo>
                      <a:pt x="627" y="0"/>
                      <a:pt x="641" y="14"/>
                      <a:pt x="641" y="32"/>
                    </a:cubicBezTo>
                    <a:cubicBezTo>
                      <a:pt x="641" y="49"/>
                      <a:pt x="627" y="63"/>
                      <a:pt x="610" y="63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56" y="757"/>
                      <a:pt x="356" y="757"/>
                      <a:pt x="356" y="757"/>
                    </a:cubicBezTo>
                    <a:cubicBezTo>
                      <a:pt x="356" y="777"/>
                      <a:pt x="340" y="792"/>
                      <a:pt x="320" y="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1721" y="1207"/>
                <a:ext cx="11" cy="125"/>
              </a:xfrm>
              <a:custGeom>
                <a:avLst/>
                <a:gdLst/>
                <a:ahLst/>
                <a:cxnLst>
                  <a:cxn ang="0">
                    <a:pos x="35" y="801"/>
                  </a:cxn>
                  <a:cxn ang="0">
                    <a:pos x="0" y="766"/>
                  </a:cxn>
                  <a:cxn ang="0">
                    <a:pos x="0" y="35"/>
                  </a:cxn>
                  <a:cxn ang="0">
                    <a:pos x="35" y="0"/>
                  </a:cxn>
                  <a:cxn ang="0">
                    <a:pos x="70" y="35"/>
                  </a:cxn>
                  <a:cxn ang="0">
                    <a:pos x="70" y="766"/>
                  </a:cxn>
                  <a:cxn ang="0">
                    <a:pos x="35" y="801"/>
                  </a:cxn>
                </a:cxnLst>
                <a:rect l="0" t="0" r="r" b="b"/>
                <a:pathLst>
                  <a:path w="70" h="801">
                    <a:moveTo>
                      <a:pt x="35" y="801"/>
                    </a:moveTo>
                    <a:cubicBezTo>
                      <a:pt x="15" y="801"/>
                      <a:pt x="0" y="786"/>
                      <a:pt x="0" y="76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55" y="0"/>
                      <a:pt x="70" y="15"/>
                      <a:pt x="70" y="35"/>
                    </a:cubicBezTo>
                    <a:cubicBezTo>
                      <a:pt x="70" y="766"/>
                      <a:pt x="70" y="766"/>
                      <a:pt x="70" y="766"/>
                    </a:cubicBezTo>
                    <a:cubicBezTo>
                      <a:pt x="70" y="786"/>
                      <a:pt x="55" y="801"/>
                      <a:pt x="35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1767" y="1206"/>
                <a:ext cx="123" cy="126"/>
              </a:xfrm>
              <a:custGeom>
                <a:avLst/>
                <a:gdLst/>
                <a:ahLst/>
                <a:cxnLst>
                  <a:cxn ang="0">
                    <a:pos x="395" y="811"/>
                  </a:cxn>
                  <a:cxn ang="0">
                    <a:pos x="0" y="405"/>
                  </a:cxn>
                  <a:cxn ang="0">
                    <a:pos x="395" y="0"/>
                  </a:cxn>
                  <a:cxn ang="0">
                    <a:pos x="787" y="405"/>
                  </a:cxn>
                  <a:cxn ang="0">
                    <a:pos x="395" y="811"/>
                  </a:cxn>
                  <a:cxn ang="0">
                    <a:pos x="395" y="62"/>
                  </a:cxn>
                  <a:cxn ang="0">
                    <a:pos x="71" y="405"/>
                  </a:cxn>
                  <a:cxn ang="0">
                    <a:pos x="395" y="748"/>
                  </a:cxn>
                  <a:cxn ang="0">
                    <a:pos x="717" y="405"/>
                  </a:cxn>
                  <a:cxn ang="0">
                    <a:pos x="395" y="62"/>
                  </a:cxn>
                </a:cxnLst>
                <a:rect l="0" t="0" r="r" b="b"/>
                <a:pathLst>
                  <a:path w="787" h="811">
                    <a:moveTo>
                      <a:pt x="395" y="811"/>
                    </a:moveTo>
                    <a:cubicBezTo>
                      <a:pt x="160" y="811"/>
                      <a:pt x="0" y="624"/>
                      <a:pt x="0" y="405"/>
                    </a:cubicBezTo>
                    <a:cubicBezTo>
                      <a:pt x="0" y="187"/>
                      <a:pt x="160" y="0"/>
                      <a:pt x="395" y="0"/>
                    </a:cubicBezTo>
                    <a:cubicBezTo>
                      <a:pt x="630" y="0"/>
                      <a:pt x="787" y="187"/>
                      <a:pt x="787" y="405"/>
                    </a:cubicBezTo>
                    <a:cubicBezTo>
                      <a:pt x="787" y="624"/>
                      <a:pt x="630" y="811"/>
                      <a:pt x="395" y="811"/>
                    </a:cubicBezTo>
                    <a:close/>
                    <a:moveTo>
                      <a:pt x="395" y="62"/>
                    </a:moveTo>
                    <a:cubicBezTo>
                      <a:pt x="193" y="62"/>
                      <a:pt x="71" y="226"/>
                      <a:pt x="71" y="405"/>
                    </a:cubicBezTo>
                    <a:cubicBezTo>
                      <a:pt x="71" y="585"/>
                      <a:pt x="193" y="748"/>
                      <a:pt x="395" y="748"/>
                    </a:cubicBezTo>
                    <a:cubicBezTo>
                      <a:pt x="597" y="748"/>
                      <a:pt x="717" y="585"/>
                      <a:pt x="717" y="405"/>
                    </a:cubicBezTo>
                    <a:cubicBezTo>
                      <a:pt x="717" y="226"/>
                      <a:pt x="597" y="62"/>
                      <a:pt x="395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1920" y="1207"/>
                <a:ext cx="98" cy="125"/>
              </a:xfrm>
              <a:custGeom>
                <a:avLst/>
                <a:gdLst/>
                <a:ahLst/>
                <a:cxnLst>
                  <a:cxn ang="0">
                    <a:pos x="592" y="801"/>
                  </a:cxn>
                  <a:cxn ang="0">
                    <a:pos x="565" y="786"/>
                  </a:cxn>
                  <a:cxn ang="0">
                    <a:pos x="67" y="129"/>
                  </a:cxn>
                  <a:cxn ang="0">
                    <a:pos x="67" y="768"/>
                  </a:cxn>
                  <a:cxn ang="0">
                    <a:pos x="34" y="801"/>
                  </a:cxn>
                  <a:cxn ang="0">
                    <a:pos x="0" y="768"/>
                  </a:cxn>
                  <a:cxn ang="0">
                    <a:pos x="0" y="34"/>
                  </a:cxn>
                  <a:cxn ang="0">
                    <a:pos x="35" y="0"/>
                  </a:cxn>
                  <a:cxn ang="0">
                    <a:pos x="62" y="15"/>
                  </a:cxn>
                  <a:cxn ang="0">
                    <a:pos x="559" y="673"/>
                  </a:cxn>
                  <a:cxn ang="0">
                    <a:pos x="559" y="34"/>
                  </a:cxn>
                  <a:cxn ang="0">
                    <a:pos x="593" y="0"/>
                  </a:cxn>
                  <a:cxn ang="0">
                    <a:pos x="626" y="34"/>
                  </a:cxn>
                  <a:cxn ang="0">
                    <a:pos x="626" y="768"/>
                  </a:cxn>
                  <a:cxn ang="0">
                    <a:pos x="592" y="801"/>
                  </a:cxn>
                </a:cxnLst>
                <a:rect l="0" t="0" r="r" b="b"/>
                <a:pathLst>
                  <a:path w="626" h="801">
                    <a:moveTo>
                      <a:pt x="592" y="801"/>
                    </a:moveTo>
                    <a:cubicBezTo>
                      <a:pt x="579" y="801"/>
                      <a:pt x="572" y="795"/>
                      <a:pt x="565" y="786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768"/>
                      <a:pt x="67" y="768"/>
                      <a:pt x="67" y="768"/>
                    </a:cubicBezTo>
                    <a:cubicBezTo>
                      <a:pt x="67" y="786"/>
                      <a:pt x="53" y="801"/>
                      <a:pt x="34" y="801"/>
                    </a:cubicBezTo>
                    <a:cubicBezTo>
                      <a:pt x="14" y="801"/>
                      <a:pt x="0" y="786"/>
                      <a:pt x="0" y="76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4"/>
                      <a:pt x="14" y="0"/>
                      <a:pt x="35" y="0"/>
                    </a:cubicBezTo>
                    <a:cubicBezTo>
                      <a:pt x="47" y="0"/>
                      <a:pt x="56" y="7"/>
                      <a:pt x="62" y="15"/>
                    </a:cubicBezTo>
                    <a:cubicBezTo>
                      <a:pt x="559" y="673"/>
                      <a:pt x="559" y="673"/>
                      <a:pt x="559" y="673"/>
                    </a:cubicBezTo>
                    <a:cubicBezTo>
                      <a:pt x="559" y="34"/>
                      <a:pt x="559" y="34"/>
                      <a:pt x="559" y="34"/>
                    </a:cubicBezTo>
                    <a:cubicBezTo>
                      <a:pt x="559" y="14"/>
                      <a:pt x="573" y="0"/>
                      <a:pt x="593" y="0"/>
                    </a:cubicBezTo>
                    <a:cubicBezTo>
                      <a:pt x="613" y="0"/>
                      <a:pt x="626" y="15"/>
                      <a:pt x="626" y="34"/>
                    </a:cubicBezTo>
                    <a:cubicBezTo>
                      <a:pt x="626" y="768"/>
                      <a:pt x="626" y="768"/>
                      <a:pt x="626" y="768"/>
                    </a:cubicBezTo>
                    <a:cubicBezTo>
                      <a:pt x="626" y="786"/>
                      <a:pt x="614" y="801"/>
                      <a:pt x="592" y="8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269" y="938"/>
                <a:ext cx="464" cy="479"/>
              </a:xfrm>
              <a:custGeom>
                <a:avLst/>
                <a:gdLst/>
                <a:ahLst/>
                <a:cxnLst>
                  <a:cxn ang="0">
                    <a:pos x="369" y="0"/>
                  </a:cxn>
                  <a:cxn ang="0">
                    <a:pos x="369" y="383"/>
                  </a:cxn>
                  <a:cxn ang="0">
                    <a:pos x="0" y="383"/>
                  </a:cxn>
                  <a:cxn ang="0">
                    <a:pos x="0" y="479"/>
                  </a:cxn>
                  <a:cxn ang="0">
                    <a:pos x="464" y="479"/>
                  </a:cxn>
                  <a:cxn ang="0">
                    <a:pos x="464" y="0"/>
                  </a:cxn>
                  <a:cxn ang="0">
                    <a:pos x="369" y="0"/>
                  </a:cxn>
                </a:cxnLst>
                <a:rect l="0" t="0" r="r" b="b"/>
                <a:pathLst>
                  <a:path w="464" h="479">
                    <a:moveTo>
                      <a:pt x="369" y="0"/>
                    </a:moveTo>
                    <a:lnTo>
                      <a:pt x="369" y="383"/>
                    </a:lnTo>
                    <a:lnTo>
                      <a:pt x="0" y="383"/>
                    </a:lnTo>
                    <a:lnTo>
                      <a:pt x="0" y="479"/>
                    </a:lnTo>
                    <a:lnTo>
                      <a:pt x="464" y="479"/>
                    </a:lnTo>
                    <a:lnTo>
                      <a:pt x="464" y="0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158" y="938"/>
                <a:ext cx="465" cy="479"/>
              </a:xfrm>
              <a:custGeom>
                <a:avLst/>
                <a:gdLst/>
                <a:ahLst/>
                <a:cxnLst>
                  <a:cxn ang="0">
                    <a:pos x="465" y="96"/>
                  </a:cxn>
                  <a:cxn ang="0">
                    <a:pos x="465" y="0"/>
                  </a:cxn>
                  <a:cxn ang="0">
                    <a:pos x="0" y="0"/>
                  </a:cxn>
                  <a:cxn ang="0">
                    <a:pos x="0" y="479"/>
                  </a:cxn>
                  <a:cxn ang="0">
                    <a:pos x="96" y="479"/>
                  </a:cxn>
                  <a:cxn ang="0">
                    <a:pos x="96" y="96"/>
                  </a:cxn>
                  <a:cxn ang="0">
                    <a:pos x="465" y="96"/>
                  </a:cxn>
                </a:cxnLst>
                <a:rect l="0" t="0" r="r" b="b"/>
                <a:pathLst>
                  <a:path w="465" h="479">
                    <a:moveTo>
                      <a:pt x="465" y="96"/>
                    </a:moveTo>
                    <a:lnTo>
                      <a:pt x="465" y="0"/>
                    </a:lnTo>
                    <a:lnTo>
                      <a:pt x="0" y="0"/>
                    </a:lnTo>
                    <a:lnTo>
                      <a:pt x="0" y="479"/>
                    </a:lnTo>
                    <a:lnTo>
                      <a:pt x="96" y="479"/>
                    </a:lnTo>
                    <a:lnTo>
                      <a:pt x="96" y="96"/>
                    </a:lnTo>
                    <a:lnTo>
                      <a:pt x="465" y="9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350" y="1130"/>
                <a:ext cx="192" cy="9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" name="TextBox 3"/>
            <p:cNvSpPr txBox="1"/>
            <p:nvPr userDrawn="1"/>
          </p:nvSpPr>
          <p:spPr>
            <a:xfrm>
              <a:off x="2625309" y="3401373"/>
              <a:ext cx="3843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130" dirty="0" smtClean="0">
                  <a:latin typeface="+mj-lt"/>
                  <a:cs typeface="Cabin Regular"/>
                </a:rPr>
                <a:t>LONDON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b="1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spc="130" dirty="0" smtClean="0">
                  <a:latin typeface="+mj-lt"/>
                  <a:cs typeface="Cabin Regular"/>
                </a:rPr>
                <a:t>NEW YORK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b="1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chemeClr val="bg2"/>
                  </a:solidFill>
                  <a:latin typeface="+mj-lt"/>
                  <a:cs typeface="Cabin Regular"/>
                </a:rPr>
                <a:t> </a:t>
              </a:r>
              <a:r>
                <a:rPr lang="en-US" sz="1400" spc="130" dirty="0" smtClean="0">
                  <a:latin typeface="+mj-lt"/>
                  <a:cs typeface="Cabin Regular"/>
                </a:rPr>
                <a:t>STOCKHOLM</a:t>
              </a:r>
              <a:endParaRPr lang="en-US" sz="1400" spc="130" dirty="0">
                <a:latin typeface="+mj-lt"/>
                <a:cs typeface="Cabin Regular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8642349" cy="481222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  <a:solidFill>
            <a:schemeClr val="bg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noFill/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4033838" cy="425822"/>
          </a:xfrm>
          <a:prstGeom prst="rect">
            <a:avLst/>
          </a:prstGeom>
          <a:noFill/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5400" spc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5400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r>
              <a:rPr lang="en-GB" sz="5400" spc="6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IMAGE</a:t>
            </a:r>
            <a:endParaRPr lang="en-GB" sz="5400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7" y="3903048"/>
            <a:ext cx="4033838" cy="425822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  <a:solidFill>
            <a:schemeClr val="bg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256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chart" Target="../charts/chart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Picture1.jpg"/>
          <p:cNvPicPr>
            <a:picLocks noChangeAspect="1"/>
          </p:cNvPicPr>
          <p:nvPr/>
        </p:nvPicPr>
        <p:blipFill>
          <a:blip r:embed="rId3" cstate="print"/>
          <a:srcRect r="24777"/>
          <a:stretch>
            <a:fillRect/>
          </a:stretch>
        </p:blipFill>
        <p:spPr>
          <a:xfrm>
            <a:off x="-19050" y="-1"/>
            <a:ext cx="4591050" cy="6862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827" y="4663184"/>
            <a:ext cx="4033842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defTabSz="457200" fontAlgn="t">
              <a:defRPr/>
            </a:pPr>
            <a:r>
              <a:rPr lang="en-GB" sz="1400" kern="0" dirty="0" smtClean="0">
                <a:solidFill>
                  <a:schemeClr val="bg1"/>
                </a:solidFill>
              </a:rPr>
              <a:t>“Do you ever save items you are interested in online to refer to at a later stage?</a:t>
            </a:r>
            <a:r>
              <a:rPr lang="en-GB" sz="1400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kern="0" dirty="0" smtClean="0">
                <a:solidFill>
                  <a:schemeClr val="bg1"/>
                </a:solidFill>
              </a:rPr>
              <a:t>Which of the following best describes why you save items online”</a:t>
            </a:r>
            <a:r>
              <a:rPr lang="en-GB" sz="1400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dirty="0" smtClean="0">
                <a:solidFill>
                  <a:srgbClr val="FFFFFF">
                    <a:lumMod val="95000"/>
                  </a:srgbClr>
                </a:solidFill>
                <a:cs typeface="Arial" pitchFamily="34" charset="0"/>
              </a:rPr>
              <a:t>| 2015</a:t>
            </a:r>
            <a:endParaRPr lang="en-GB" sz="1400" dirty="0">
              <a:solidFill>
                <a:schemeClr val="bg2"/>
              </a:solidFill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3207894"/>
              </p:ext>
            </p:extLst>
          </p:nvPr>
        </p:nvGraphicFramePr>
        <p:xfrm>
          <a:off x="250832" y="5659754"/>
          <a:ext cx="4033837" cy="64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34"/>
                <a:gridCol w="3298303"/>
              </a:tblGrid>
              <a:tr h="1601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j-ea"/>
                          <a:cs typeface="Arial" pitchFamily="34" charset="0"/>
                        </a:rPr>
                        <a:t>DEMOGRAPHICS</a:t>
                      </a:r>
                      <a:endParaRPr lang="en-US" sz="1100" b="0" kern="1200" spc="3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72000" marB="468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sz="11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0" marT="18000" marB="18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90000"/>
                        </a:lnSpc>
                      </a:pPr>
                      <a:r>
                        <a:rPr lang="en-GB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16+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51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en-US" sz="11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90000"/>
                        </a:lnSpc>
                      </a:pPr>
                      <a:r>
                        <a:rPr lang="en-GB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Online respondents, Global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18000" marB="18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250828" y="3140968"/>
            <a:ext cx="4033838" cy="684015"/>
          </a:xfrm>
        </p:spPr>
        <p:txBody>
          <a:bodyPr/>
          <a:lstStyle/>
          <a:p>
            <a:r>
              <a:rPr lang="en-GB" dirty="0" err="1" smtClean="0"/>
              <a:t>Wishlisting</a:t>
            </a:r>
            <a:endParaRPr lang="en-GB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250829" y="3861048"/>
            <a:ext cx="4033838" cy="758221"/>
          </a:xfrm>
        </p:spPr>
        <p:txBody>
          <a:bodyPr rIns="36000"/>
          <a:lstStyle/>
          <a:p>
            <a:r>
              <a:rPr lang="en-GB" dirty="0" err="1" smtClean="0">
                <a:solidFill>
                  <a:srgbClr val="FFFFFF"/>
                </a:solidFill>
              </a:rPr>
              <a:t>nVision</a:t>
            </a:r>
            <a:r>
              <a:rPr lang="en-GB" dirty="0" smtClean="0">
                <a:solidFill>
                  <a:srgbClr val="FFFFFF"/>
                </a:solidFill>
              </a:rPr>
              <a:t> </a:t>
            </a:r>
            <a:r>
              <a:rPr lang="en-GB" dirty="0" smtClean="0">
                <a:solidFill>
                  <a:srgbClr val="FFFFFF"/>
                </a:solidFill>
              </a:rPr>
              <a:t>Global Research </a:t>
            </a:r>
            <a:r>
              <a:rPr lang="en-GB" dirty="0" smtClean="0">
                <a:solidFill>
                  <a:srgbClr val="FFFFFF"/>
                </a:solidFill>
              </a:rPr>
              <a:t>chart deck</a:t>
            </a:r>
            <a:endParaRPr lang="en-GB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3207894"/>
              </p:ext>
            </p:extLst>
          </p:nvPr>
        </p:nvGraphicFramePr>
        <p:xfrm>
          <a:off x="4859338" y="873120"/>
          <a:ext cx="4033142" cy="264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70"/>
                <a:gridCol w="216024"/>
                <a:gridCol w="432048"/>
              </a:tblGrid>
              <a:tr h="132304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GB" sz="1200" b="0" i="0" u="none" strike="noStrike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Methods of saving items of interest online</a:t>
                      </a:r>
                      <a:endParaRPr lang="en-GB" sz="1200" b="0" i="0" u="none" strike="noStrike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rgbClr val="35BDB2"/>
                          </a:solidFill>
                          <a:latin typeface="Arial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 dirty="0" smtClean="0">
                          <a:solidFill>
                            <a:srgbClr val="595959"/>
                          </a:solidFill>
                          <a:latin typeface="Arial"/>
                        </a:rPr>
                        <a:t>2-9</a:t>
                      </a:r>
                      <a:endParaRPr lang="en-GB" sz="1200" b="0" i="0" u="none" strike="noStrike" dirty="0">
                        <a:solidFill>
                          <a:srgbClr val="595959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304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GB" sz="1200" b="0" i="0" u="none" strike="noStrike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Reasons</a:t>
                      </a:r>
                      <a:r>
                        <a:rPr lang="en-GB" sz="1200" b="0" i="0" u="none" strike="noStrike" kern="1200" baseline="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1200" b="0" i="0" u="none" strike="noStrike" kern="1200" dirty="0" smtClean="0">
                          <a:solidFill>
                            <a:srgbClr val="595959"/>
                          </a:solidFill>
                          <a:latin typeface="+mn-lt"/>
                          <a:ea typeface="+mn-ea"/>
                          <a:cs typeface="+mn-cs"/>
                        </a:rPr>
                        <a:t>saving items of interest online</a:t>
                      </a:r>
                      <a:endParaRPr lang="en-GB" sz="1200" b="0" i="0" u="none" strike="noStrike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 dirty="0" smtClean="0">
                          <a:solidFill>
                            <a:srgbClr val="595959"/>
                          </a:solidFill>
                          <a:latin typeface="Arial"/>
                        </a:rPr>
                        <a:t>10-17</a:t>
                      </a:r>
                      <a:endParaRPr lang="en-GB" sz="1200" b="0" i="0" u="none" strike="noStrike" dirty="0">
                        <a:solidFill>
                          <a:srgbClr val="595959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260350"/>
            <a:ext cx="2656032" cy="684000"/>
            <a:chOff x="158" y="938"/>
            <a:chExt cx="1860" cy="479"/>
          </a:xfrm>
          <a:solidFill>
            <a:schemeClr val="bg1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829" y="1031"/>
              <a:ext cx="107" cy="149"/>
            </a:xfrm>
            <a:custGeom>
              <a:avLst/>
              <a:gdLst/>
              <a:ahLst/>
              <a:cxnLst>
                <a:cxn ang="0">
                  <a:pos x="604" y="163"/>
                </a:cxn>
                <a:cxn ang="0">
                  <a:pos x="173" y="163"/>
                </a:cxn>
                <a:cxn ang="0">
                  <a:pos x="173" y="383"/>
                </a:cxn>
                <a:cxn ang="0">
                  <a:pos x="413" y="383"/>
                </a:cxn>
                <a:cxn ang="0">
                  <a:pos x="492" y="465"/>
                </a:cxn>
                <a:cxn ang="0">
                  <a:pos x="413" y="545"/>
                </a:cxn>
                <a:cxn ang="0">
                  <a:pos x="173" y="545"/>
                </a:cxn>
                <a:cxn ang="0">
                  <a:pos x="173" y="866"/>
                </a:cxn>
                <a:cxn ang="0">
                  <a:pos x="87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604" y="0"/>
                </a:cxn>
                <a:cxn ang="0">
                  <a:pos x="684" y="81"/>
                </a:cxn>
                <a:cxn ang="0">
                  <a:pos x="604" y="163"/>
                </a:cxn>
              </a:cxnLst>
              <a:rect l="0" t="0" r="r" b="b"/>
              <a:pathLst>
                <a:path w="684" h="952">
                  <a:moveTo>
                    <a:pt x="604" y="163"/>
                  </a:moveTo>
                  <a:cubicBezTo>
                    <a:pt x="173" y="163"/>
                    <a:pt x="173" y="163"/>
                    <a:pt x="173" y="163"/>
                  </a:cubicBezTo>
                  <a:cubicBezTo>
                    <a:pt x="173" y="383"/>
                    <a:pt x="173" y="383"/>
                    <a:pt x="173" y="383"/>
                  </a:cubicBezTo>
                  <a:cubicBezTo>
                    <a:pt x="413" y="383"/>
                    <a:pt x="413" y="383"/>
                    <a:pt x="413" y="383"/>
                  </a:cubicBezTo>
                  <a:cubicBezTo>
                    <a:pt x="457" y="383"/>
                    <a:pt x="492" y="420"/>
                    <a:pt x="492" y="465"/>
                  </a:cubicBezTo>
                  <a:cubicBezTo>
                    <a:pt x="492" y="510"/>
                    <a:pt x="457" y="545"/>
                    <a:pt x="413" y="545"/>
                  </a:cubicBezTo>
                  <a:cubicBezTo>
                    <a:pt x="173" y="545"/>
                    <a:pt x="173" y="545"/>
                    <a:pt x="173" y="545"/>
                  </a:cubicBezTo>
                  <a:cubicBezTo>
                    <a:pt x="173" y="866"/>
                    <a:pt x="173" y="866"/>
                    <a:pt x="173" y="866"/>
                  </a:cubicBezTo>
                  <a:cubicBezTo>
                    <a:pt x="173" y="914"/>
                    <a:pt x="135" y="952"/>
                    <a:pt x="87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49" y="0"/>
                    <a:pt x="684" y="35"/>
                    <a:pt x="684" y="81"/>
                  </a:cubicBezTo>
                  <a:cubicBezTo>
                    <a:pt x="684" y="126"/>
                    <a:pt x="647" y="163"/>
                    <a:pt x="604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960" y="1029"/>
              <a:ext cx="126" cy="151"/>
            </a:xfrm>
            <a:custGeom>
              <a:avLst/>
              <a:gdLst/>
              <a:ahLst/>
              <a:cxnLst>
                <a:cxn ang="0">
                  <a:pos x="632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2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2" y="813"/>
                </a:cxn>
                <a:cxn ang="0">
                  <a:pos x="632" y="590"/>
                </a:cxn>
                <a:cxn ang="0">
                  <a:pos x="632" y="87"/>
                </a:cxn>
              </a:cxnLst>
              <a:rect l="0" t="0" r="r" b="b"/>
              <a:pathLst>
                <a:path w="805" h="969">
                  <a:moveTo>
                    <a:pt x="632" y="87"/>
                  </a:moveTo>
                  <a:cubicBezTo>
                    <a:pt x="632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2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2" y="813"/>
                  </a:cubicBezTo>
                  <a:cubicBezTo>
                    <a:pt x="553" y="813"/>
                    <a:pt x="632" y="722"/>
                    <a:pt x="632" y="590"/>
                  </a:cubicBezTo>
                  <a:lnTo>
                    <a:pt x="632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1113" y="1031"/>
              <a:ext cx="128" cy="149"/>
            </a:xfrm>
            <a:custGeom>
              <a:avLst/>
              <a:gdLst/>
              <a:ahLst/>
              <a:cxnLst>
                <a:cxn ang="0">
                  <a:pos x="739" y="163"/>
                </a:cxn>
                <a:cxn ang="0">
                  <a:pos x="498" y="163"/>
                </a:cxn>
                <a:cxn ang="0">
                  <a:pos x="498" y="865"/>
                </a:cxn>
                <a:cxn ang="0">
                  <a:pos x="410" y="952"/>
                </a:cxn>
                <a:cxn ang="0">
                  <a:pos x="325" y="865"/>
                </a:cxn>
                <a:cxn ang="0">
                  <a:pos x="325" y="163"/>
                </a:cxn>
                <a:cxn ang="0">
                  <a:pos x="82" y="163"/>
                </a:cxn>
                <a:cxn ang="0">
                  <a:pos x="0" y="82"/>
                </a:cxn>
                <a:cxn ang="0">
                  <a:pos x="82" y="0"/>
                </a:cxn>
                <a:cxn ang="0">
                  <a:pos x="739" y="0"/>
                </a:cxn>
                <a:cxn ang="0">
                  <a:pos x="821" y="82"/>
                </a:cxn>
                <a:cxn ang="0">
                  <a:pos x="739" y="163"/>
                </a:cxn>
              </a:cxnLst>
              <a:rect l="0" t="0" r="r" b="b"/>
              <a:pathLst>
                <a:path w="821" h="952">
                  <a:moveTo>
                    <a:pt x="739" y="163"/>
                  </a:moveTo>
                  <a:cubicBezTo>
                    <a:pt x="498" y="163"/>
                    <a:pt x="498" y="163"/>
                    <a:pt x="498" y="163"/>
                  </a:cubicBezTo>
                  <a:cubicBezTo>
                    <a:pt x="498" y="865"/>
                    <a:pt x="498" y="865"/>
                    <a:pt x="498" y="865"/>
                  </a:cubicBezTo>
                  <a:cubicBezTo>
                    <a:pt x="498" y="913"/>
                    <a:pt x="458" y="952"/>
                    <a:pt x="410" y="952"/>
                  </a:cubicBezTo>
                  <a:cubicBezTo>
                    <a:pt x="362" y="952"/>
                    <a:pt x="325" y="913"/>
                    <a:pt x="325" y="865"/>
                  </a:cubicBezTo>
                  <a:cubicBezTo>
                    <a:pt x="325" y="163"/>
                    <a:pt x="325" y="163"/>
                    <a:pt x="325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37" y="163"/>
                    <a:pt x="0" y="126"/>
                    <a:pt x="0" y="82"/>
                  </a:cubicBezTo>
                  <a:cubicBezTo>
                    <a:pt x="0" y="37"/>
                    <a:pt x="36" y="0"/>
                    <a:pt x="82" y="0"/>
                  </a:cubicBezTo>
                  <a:cubicBezTo>
                    <a:pt x="739" y="0"/>
                    <a:pt x="739" y="0"/>
                    <a:pt x="739" y="0"/>
                  </a:cubicBezTo>
                  <a:cubicBezTo>
                    <a:pt x="784" y="0"/>
                    <a:pt x="821" y="37"/>
                    <a:pt x="821" y="82"/>
                  </a:cubicBezTo>
                  <a:cubicBezTo>
                    <a:pt x="821" y="126"/>
                    <a:pt x="786" y="163"/>
                    <a:pt x="739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1268" y="1029"/>
              <a:ext cx="126" cy="151"/>
            </a:xfrm>
            <a:custGeom>
              <a:avLst/>
              <a:gdLst/>
              <a:ahLst/>
              <a:cxnLst>
                <a:cxn ang="0">
                  <a:pos x="633" y="87"/>
                </a:cxn>
                <a:cxn ang="0">
                  <a:pos x="719" y="0"/>
                </a:cxn>
                <a:cxn ang="0">
                  <a:pos x="805" y="87"/>
                </a:cxn>
                <a:cxn ang="0">
                  <a:pos x="805" y="572"/>
                </a:cxn>
                <a:cxn ang="0">
                  <a:pos x="403" y="969"/>
                </a:cxn>
                <a:cxn ang="0">
                  <a:pos x="0" y="572"/>
                </a:cxn>
                <a:cxn ang="0">
                  <a:pos x="0" y="87"/>
                </a:cxn>
                <a:cxn ang="0">
                  <a:pos x="86" y="0"/>
                </a:cxn>
                <a:cxn ang="0">
                  <a:pos x="172" y="87"/>
                </a:cxn>
                <a:cxn ang="0">
                  <a:pos x="172" y="590"/>
                </a:cxn>
                <a:cxn ang="0">
                  <a:pos x="403" y="813"/>
                </a:cxn>
                <a:cxn ang="0">
                  <a:pos x="633" y="590"/>
                </a:cxn>
                <a:cxn ang="0">
                  <a:pos x="633" y="87"/>
                </a:cxn>
              </a:cxnLst>
              <a:rect l="0" t="0" r="r" b="b"/>
              <a:pathLst>
                <a:path w="805" h="969">
                  <a:moveTo>
                    <a:pt x="633" y="87"/>
                  </a:moveTo>
                  <a:cubicBezTo>
                    <a:pt x="633" y="39"/>
                    <a:pt x="671" y="0"/>
                    <a:pt x="719" y="0"/>
                  </a:cubicBezTo>
                  <a:cubicBezTo>
                    <a:pt x="767" y="0"/>
                    <a:pt x="805" y="39"/>
                    <a:pt x="805" y="87"/>
                  </a:cubicBezTo>
                  <a:cubicBezTo>
                    <a:pt x="805" y="572"/>
                    <a:pt x="805" y="572"/>
                    <a:pt x="805" y="572"/>
                  </a:cubicBezTo>
                  <a:cubicBezTo>
                    <a:pt x="805" y="815"/>
                    <a:pt x="654" y="969"/>
                    <a:pt x="403" y="969"/>
                  </a:cubicBezTo>
                  <a:cubicBezTo>
                    <a:pt x="151" y="969"/>
                    <a:pt x="0" y="815"/>
                    <a:pt x="0" y="57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8" y="0"/>
                    <a:pt x="86" y="0"/>
                  </a:cubicBezTo>
                  <a:cubicBezTo>
                    <a:pt x="134" y="0"/>
                    <a:pt x="172" y="39"/>
                    <a:pt x="172" y="87"/>
                  </a:cubicBezTo>
                  <a:cubicBezTo>
                    <a:pt x="172" y="590"/>
                    <a:pt x="172" y="590"/>
                    <a:pt x="172" y="590"/>
                  </a:cubicBezTo>
                  <a:cubicBezTo>
                    <a:pt x="172" y="722"/>
                    <a:pt x="251" y="813"/>
                    <a:pt x="403" y="813"/>
                  </a:cubicBezTo>
                  <a:cubicBezTo>
                    <a:pt x="554" y="813"/>
                    <a:pt x="633" y="722"/>
                    <a:pt x="633" y="590"/>
                  </a:cubicBezTo>
                  <a:lnTo>
                    <a:pt x="633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0"/>
            <p:cNvSpPr>
              <a:spLocks noEditPoints="1"/>
            </p:cNvSpPr>
            <p:nvPr/>
          </p:nvSpPr>
          <p:spPr bwMode="auto">
            <a:xfrm>
              <a:off x="1430" y="1031"/>
              <a:ext cx="122" cy="149"/>
            </a:xfrm>
            <a:custGeom>
              <a:avLst/>
              <a:gdLst/>
              <a:ahLst/>
              <a:cxnLst>
                <a:cxn ang="0">
                  <a:pos x="783" y="866"/>
                </a:cxn>
                <a:cxn ang="0">
                  <a:pos x="697" y="952"/>
                </a:cxn>
                <a:cxn ang="0">
                  <a:pos x="621" y="906"/>
                </a:cxn>
                <a:cxn ang="0">
                  <a:pos x="456" y="565"/>
                </a:cxn>
                <a:cxn ang="0">
                  <a:pos x="172" y="565"/>
                </a:cxn>
                <a:cxn ang="0">
                  <a:pos x="172" y="866"/>
                </a:cxn>
                <a:cxn ang="0">
                  <a:pos x="86" y="952"/>
                </a:cxn>
                <a:cxn ang="0">
                  <a:pos x="0" y="866"/>
                </a:cxn>
                <a:cxn ang="0">
                  <a:pos x="0" y="86"/>
                </a:cxn>
                <a:cxn ang="0">
                  <a:pos x="86" y="0"/>
                </a:cxn>
                <a:cxn ang="0">
                  <a:pos x="449" y="0"/>
                </a:cxn>
                <a:cxn ang="0">
                  <a:pos x="783" y="283"/>
                </a:cxn>
                <a:cxn ang="0">
                  <a:pos x="628" y="534"/>
                </a:cxn>
                <a:cxn ang="0">
                  <a:pos x="774" y="829"/>
                </a:cxn>
                <a:cxn ang="0">
                  <a:pos x="783" y="866"/>
                </a:cxn>
                <a:cxn ang="0">
                  <a:pos x="473" y="158"/>
                </a:cxn>
                <a:cxn ang="0">
                  <a:pos x="172" y="158"/>
                </a:cxn>
                <a:cxn ang="0">
                  <a:pos x="172" y="417"/>
                </a:cxn>
                <a:cxn ang="0">
                  <a:pos x="473" y="417"/>
                </a:cxn>
                <a:cxn ang="0">
                  <a:pos x="610" y="284"/>
                </a:cxn>
                <a:cxn ang="0">
                  <a:pos x="473" y="158"/>
                </a:cxn>
              </a:cxnLst>
              <a:rect l="0" t="0" r="r" b="b"/>
              <a:pathLst>
                <a:path w="783" h="952">
                  <a:moveTo>
                    <a:pt x="783" y="866"/>
                  </a:moveTo>
                  <a:cubicBezTo>
                    <a:pt x="783" y="910"/>
                    <a:pt x="750" y="952"/>
                    <a:pt x="697" y="952"/>
                  </a:cubicBezTo>
                  <a:cubicBezTo>
                    <a:pt x="659" y="952"/>
                    <a:pt x="635" y="935"/>
                    <a:pt x="621" y="906"/>
                  </a:cubicBezTo>
                  <a:cubicBezTo>
                    <a:pt x="456" y="565"/>
                    <a:pt x="456" y="565"/>
                    <a:pt x="456" y="565"/>
                  </a:cubicBezTo>
                  <a:cubicBezTo>
                    <a:pt x="172" y="565"/>
                    <a:pt x="172" y="565"/>
                    <a:pt x="172" y="565"/>
                  </a:cubicBezTo>
                  <a:cubicBezTo>
                    <a:pt x="172" y="866"/>
                    <a:pt x="172" y="866"/>
                    <a:pt x="172" y="866"/>
                  </a:cubicBezTo>
                  <a:cubicBezTo>
                    <a:pt x="172" y="914"/>
                    <a:pt x="134" y="952"/>
                    <a:pt x="86" y="952"/>
                  </a:cubicBezTo>
                  <a:cubicBezTo>
                    <a:pt x="38" y="952"/>
                    <a:pt x="0" y="914"/>
                    <a:pt x="0" y="86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683" y="0"/>
                    <a:pt x="783" y="116"/>
                    <a:pt x="783" y="283"/>
                  </a:cubicBezTo>
                  <a:cubicBezTo>
                    <a:pt x="783" y="393"/>
                    <a:pt x="735" y="487"/>
                    <a:pt x="628" y="534"/>
                  </a:cubicBezTo>
                  <a:cubicBezTo>
                    <a:pt x="774" y="829"/>
                    <a:pt x="774" y="829"/>
                    <a:pt x="774" y="829"/>
                  </a:cubicBezTo>
                  <a:cubicBezTo>
                    <a:pt x="779" y="841"/>
                    <a:pt x="783" y="853"/>
                    <a:pt x="783" y="866"/>
                  </a:cubicBezTo>
                  <a:close/>
                  <a:moveTo>
                    <a:pt x="473" y="158"/>
                  </a:moveTo>
                  <a:cubicBezTo>
                    <a:pt x="172" y="158"/>
                    <a:pt x="172" y="158"/>
                    <a:pt x="172" y="158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473" y="417"/>
                    <a:pt x="473" y="417"/>
                    <a:pt x="473" y="417"/>
                  </a:cubicBezTo>
                  <a:cubicBezTo>
                    <a:pt x="567" y="417"/>
                    <a:pt x="610" y="348"/>
                    <a:pt x="610" y="284"/>
                  </a:cubicBezTo>
                  <a:cubicBezTo>
                    <a:pt x="610" y="222"/>
                    <a:pt x="567" y="158"/>
                    <a:pt x="47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1589" y="1031"/>
              <a:ext cx="109" cy="147"/>
            </a:xfrm>
            <a:custGeom>
              <a:avLst/>
              <a:gdLst/>
              <a:ahLst/>
              <a:cxnLst>
                <a:cxn ang="0">
                  <a:pos x="617" y="941"/>
                </a:cxn>
                <a:cxn ang="0">
                  <a:pos x="87" y="941"/>
                </a:cxn>
                <a:cxn ang="0">
                  <a:pos x="0" y="855"/>
                </a:cxn>
                <a:cxn ang="0">
                  <a:pos x="0" y="86"/>
                </a:cxn>
                <a:cxn ang="0">
                  <a:pos x="87" y="0"/>
                </a:cxn>
                <a:cxn ang="0">
                  <a:pos x="596" y="0"/>
                </a:cxn>
                <a:cxn ang="0">
                  <a:pos x="678" y="79"/>
                </a:cxn>
                <a:cxn ang="0">
                  <a:pos x="596" y="160"/>
                </a:cxn>
                <a:cxn ang="0">
                  <a:pos x="172" y="160"/>
                </a:cxn>
                <a:cxn ang="0">
                  <a:pos x="172" y="384"/>
                </a:cxn>
                <a:cxn ang="0">
                  <a:pos x="405" y="384"/>
                </a:cxn>
                <a:cxn ang="0">
                  <a:pos x="486" y="465"/>
                </a:cxn>
                <a:cxn ang="0">
                  <a:pos x="405" y="544"/>
                </a:cxn>
                <a:cxn ang="0">
                  <a:pos x="172" y="544"/>
                </a:cxn>
                <a:cxn ang="0">
                  <a:pos x="172" y="781"/>
                </a:cxn>
                <a:cxn ang="0">
                  <a:pos x="617" y="781"/>
                </a:cxn>
                <a:cxn ang="0">
                  <a:pos x="699" y="862"/>
                </a:cxn>
                <a:cxn ang="0">
                  <a:pos x="617" y="941"/>
                </a:cxn>
              </a:cxnLst>
              <a:rect l="0" t="0" r="r" b="b"/>
              <a:pathLst>
                <a:path w="699" h="941">
                  <a:moveTo>
                    <a:pt x="617" y="941"/>
                  </a:moveTo>
                  <a:cubicBezTo>
                    <a:pt x="87" y="941"/>
                    <a:pt x="87" y="941"/>
                    <a:pt x="87" y="941"/>
                  </a:cubicBezTo>
                  <a:cubicBezTo>
                    <a:pt x="39" y="941"/>
                    <a:pt x="0" y="903"/>
                    <a:pt x="0" y="85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41" y="0"/>
                    <a:pt x="678" y="34"/>
                    <a:pt x="678" y="79"/>
                  </a:cubicBezTo>
                  <a:cubicBezTo>
                    <a:pt x="678" y="124"/>
                    <a:pt x="641" y="160"/>
                    <a:pt x="596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405" y="384"/>
                    <a:pt x="405" y="384"/>
                    <a:pt x="405" y="384"/>
                  </a:cubicBezTo>
                  <a:cubicBezTo>
                    <a:pt x="449" y="384"/>
                    <a:pt x="486" y="420"/>
                    <a:pt x="486" y="465"/>
                  </a:cubicBezTo>
                  <a:cubicBezTo>
                    <a:pt x="486" y="510"/>
                    <a:pt x="449" y="544"/>
                    <a:pt x="405" y="544"/>
                  </a:cubicBezTo>
                  <a:cubicBezTo>
                    <a:pt x="172" y="544"/>
                    <a:pt x="172" y="544"/>
                    <a:pt x="172" y="544"/>
                  </a:cubicBezTo>
                  <a:cubicBezTo>
                    <a:pt x="172" y="781"/>
                    <a:pt x="172" y="781"/>
                    <a:pt x="172" y="781"/>
                  </a:cubicBezTo>
                  <a:cubicBezTo>
                    <a:pt x="617" y="781"/>
                    <a:pt x="617" y="781"/>
                    <a:pt x="617" y="781"/>
                  </a:cubicBezTo>
                  <a:cubicBezTo>
                    <a:pt x="662" y="781"/>
                    <a:pt x="699" y="817"/>
                    <a:pt x="699" y="862"/>
                  </a:cubicBezTo>
                  <a:cubicBezTo>
                    <a:pt x="699" y="907"/>
                    <a:pt x="662" y="941"/>
                    <a:pt x="617" y="9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829" y="1208"/>
              <a:ext cx="81" cy="124"/>
            </a:xfrm>
            <a:custGeom>
              <a:avLst/>
              <a:gdLst/>
              <a:ahLst/>
              <a:cxnLst>
                <a:cxn ang="0">
                  <a:pos x="35" y="792"/>
                </a:cxn>
                <a:cxn ang="0">
                  <a:pos x="0" y="75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487" y="0"/>
                </a:cxn>
                <a:cxn ang="0">
                  <a:pos x="519" y="32"/>
                </a:cxn>
                <a:cxn ang="0">
                  <a:pos x="487" y="63"/>
                </a:cxn>
                <a:cxn ang="0">
                  <a:pos x="70" y="63"/>
                </a:cxn>
                <a:cxn ang="0">
                  <a:pos x="70" y="347"/>
                </a:cxn>
                <a:cxn ang="0">
                  <a:pos x="312" y="347"/>
                </a:cxn>
                <a:cxn ang="0">
                  <a:pos x="344" y="378"/>
                </a:cxn>
                <a:cxn ang="0">
                  <a:pos x="312" y="410"/>
                </a:cxn>
                <a:cxn ang="0">
                  <a:pos x="70" y="410"/>
                </a:cxn>
                <a:cxn ang="0">
                  <a:pos x="70" y="757"/>
                </a:cxn>
                <a:cxn ang="0">
                  <a:pos x="35" y="792"/>
                </a:cxn>
              </a:cxnLst>
              <a:rect l="0" t="0" r="r" b="b"/>
              <a:pathLst>
                <a:path w="519" h="792">
                  <a:moveTo>
                    <a:pt x="35" y="792"/>
                  </a:moveTo>
                  <a:cubicBezTo>
                    <a:pt x="15" y="792"/>
                    <a:pt x="0" y="777"/>
                    <a:pt x="0" y="75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05" y="0"/>
                    <a:pt x="519" y="14"/>
                    <a:pt x="519" y="32"/>
                  </a:cubicBezTo>
                  <a:cubicBezTo>
                    <a:pt x="519" y="49"/>
                    <a:pt x="505" y="63"/>
                    <a:pt x="487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347"/>
                    <a:pt x="70" y="347"/>
                    <a:pt x="70" y="347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30" y="347"/>
                    <a:pt x="344" y="361"/>
                    <a:pt x="344" y="378"/>
                  </a:cubicBezTo>
                  <a:cubicBezTo>
                    <a:pt x="344" y="396"/>
                    <a:pt x="330" y="410"/>
                    <a:pt x="312" y="410"/>
                  </a:cubicBezTo>
                  <a:cubicBezTo>
                    <a:pt x="70" y="410"/>
                    <a:pt x="70" y="410"/>
                    <a:pt x="70" y="410"/>
                  </a:cubicBezTo>
                  <a:cubicBezTo>
                    <a:pt x="70" y="757"/>
                    <a:pt x="70" y="757"/>
                    <a:pt x="70" y="757"/>
                  </a:cubicBezTo>
                  <a:cubicBezTo>
                    <a:pt x="70" y="777"/>
                    <a:pt x="55" y="792"/>
                    <a:pt x="35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924" y="1206"/>
              <a:ext cx="123" cy="126"/>
            </a:xfrm>
            <a:custGeom>
              <a:avLst/>
              <a:gdLst/>
              <a:ahLst/>
              <a:cxnLst>
                <a:cxn ang="0">
                  <a:pos x="394" y="811"/>
                </a:cxn>
                <a:cxn ang="0">
                  <a:pos x="0" y="405"/>
                </a:cxn>
                <a:cxn ang="0">
                  <a:pos x="394" y="0"/>
                </a:cxn>
                <a:cxn ang="0">
                  <a:pos x="787" y="405"/>
                </a:cxn>
                <a:cxn ang="0">
                  <a:pos x="394" y="811"/>
                </a:cxn>
                <a:cxn ang="0">
                  <a:pos x="394" y="62"/>
                </a:cxn>
                <a:cxn ang="0">
                  <a:pos x="70" y="405"/>
                </a:cxn>
                <a:cxn ang="0">
                  <a:pos x="394" y="748"/>
                </a:cxn>
                <a:cxn ang="0">
                  <a:pos x="716" y="405"/>
                </a:cxn>
                <a:cxn ang="0">
                  <a:pos x="394" y="62"/>
                </a:cxn>
              </a:cxnLst>
              <a:rect l="0" t="0" r="r" b="b"/>
              <a:pathLst>
                <a:path w="787" h="811">
                  <a:moveTo>
                    <a:pt x="394" y="811"/>
                  </a:moveTo>
                  <a:cubicBezTo>
                    <a:pt x="159" y="811"/>
                    <a:pt x="0" y="624"/>
                    <a:pt x="0" y="405"/>
                  </a:cubicBezTo>
                  <a:cubicBezTo>
                    <a:pt x="0" y="187"/>
                    <a:pt x="159" y="0"/>
                    <a:pt x="394" y="0"/>
                  </a:cubicBezTo>
                  <a:cubicBezTo>
                    <a:pt x="629" y="0"/>
                    <a:pt x="787" y="187"/>
                    <a:pt x="787" y="405"/>
                  </a:cubicBezTo>
                  <a:cubicBezTo>
                    <a:pt x="787" y="624"/>
                    <a:pt x="629" y="811"/>
                    <a:pt x="394" y="811"/>
                  </a:cubicBezTo>
                  <a:close/>
                  <a:moveTo>
                    <a:pt x="394" y="62"/>
                  </a:moveTo>
                  <a:cubicBezTo>
                    <a:pt x="192" y="62"/>
                    <a:pt x="70" y="226"/>
                    <a:pt x="70" y="405"/>
                  </a:cubicBezTo>
                  <a:cubicBezTo>
                    <a:pt x="70" y="585"/>
                    <a:pt x="192" y="748"/>
                    <a:pt x="394" y="748"/>
                  </a:cubicBezTo>
                  <a:cubicBezTo>
                    <a:pt x="596" y="748"/>
                    <a:pt x="716" y="585"/>
                    <a:pt x="716" y="405"/>
                  </a:cubicBezTo>
                  <a:cubicBezTo>
                    <a:pt x="716" y="226"/>
                    <a:pt x="596" y="62"/>
                    <a:pt x="394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1079" y="1207"/>
              <a:ext cx="103" cy="125"/>
            </a:xfrm>
            <a:custGeom>
              <a:avLst/>
              <a:gdLst/>
              <a:ahLst/>
              <a:cxnLst>
                <a:cxn ang="0">
                  <a:pos x="0" y="484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71" y="35"/>
                </a:cxn>
                <a:cxn ang="0">
                  <a:pos x="71" y="488"/>
                </a:cxn>
                <a:cxn ang="0">
                  <a:pos x="330" y="743"/>
                </a:cxn>
                <a:cxn ang="0">
                  <a:pos x="590" y="488"/>
                </a:cxn>
                <a:cxn ang="0">
                  <a:pos x="590" y="35"/>
                </a:cxn>
                <a:cxn ang="0">
                  <a:pos x="625" y="0"/>
                </a:cxn>
                <a:cxn ang="0">
                  <a:pos x="661" y="35"/>
                </a:cxn>
                <a:cxn ang="0">
                  <a:pos x="661" y="484"/>
                </a:cxn>
                <a:cxn ang="0">
                  <a:pos x="330" y="806"/>
                </a:cxn>
                <a:cxn ang="0">
                  <a:pos x="0" y="484"/>
                </a:cxn>
              </a:cxnLst>
              <a:rect l="0" t="0" r="r" b="b"/>
              <a:pathLst>
                <a:path w="661" h="806">
                  <a:moveTo>
                    <a:pt x="0" y="48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55" y="0"/>
                    <a:pt x="71" y="15"/>
                    <a:pt x="71" y="35"/>
                  </a:cubicBezTo>
                  <a:cubicBezTo>
                    <a:pt x="71" y="488"/>
                    <a:pt x="71" y="488"/>
                    <a:pt x="71" y="488"/>
                  </a:cubicBezTo>
                  <a:cubicBezTo>
                    <a:pt x="71" y="641"/>
                    <a:pt x="150" y="743"/>
                    <a:pt x="330" y="743"/>
                  </a:cubicBezTo>
                  <a:cubicBezTo>
                    <a:pt x="511" y="743"/>
                    <a:pt x="590" y="641"/>
                    <a:pt x="590" y="488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90" y="15"/>
                    <a:pt x="605" y="0"/>
                    <a:pt x="625" y="0"/>
                  </a:cubicBezTo>
                  <a:cubicBezTo>
                    <a:pt x="645" y="0"/>
                    <a:pt x="661" y="15"/>
                    <a:pt x="661" y="35"/>
                  </a:cubicBezTo>
                  <a:cubicBezTo>
                    <a:pt x="661" y="484"/>
                    <a:pt x="661" y="484"/>
                    <a:pt x="661" y="484"/>
                  </a:cubicBezTo>
                  <a:cubicBezTo>
                    <a:pt x="661" y="680"/>
                    <a:pt x="535" y="806"/>
                    <a:pt x="330" y="806"/>
                  </a:cubicBezTo>
                  <a:cubicBezTo>
                    <a:pt x="126" y="806"/>
                    <a:pt x="0" y="680"/>
                    <a:pt x="0" y="4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1222" y="1207"/>
              <a:ext cx="97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1359" y="1208"/>
              <a:ext cx="101" cy="122"/>
            </a:xfrm>
            <a:custGeom>
              <a:avLst/>
              <a:gdLst/>
              <a:ahLst/>
              <a:cxnLst>
                <a:cxn ang="0">
                  <a:pos x="258" y="783"/>
                </a:cxn>
                <a:cxn ang="0">
                  <a:pos x="35" y="783"/>
                </a:cxn>
                <a:cxn ang="0">
                  <a:pos x="0" y="747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258" y="0"/>
                </a:cxn>
                <a:cxn ang="0">
                  <a:pos x="648" y="391"/>
                </a:cxn>
                <a:cxn ang="0">
                  <a:pos x="258" y="783"/>
                </a:cxn>
                <a:cxn ang="0">
                  <a:pos x="253" y="63"/>
                </a:cxn>
                <a:cxn ang="0">
                  <a:pos x="70" y="63"/>
                </a:cxn>
                <a:cxn ang="0">
                  <a:pos x="70" y="719"/>
                </a:cxn>
                <a:cxn ang="0">
                  <a:pos x="253" y="719"/>
                </a:cxn>
                <a:cxn ang="0">
                  <a:pos x="578" y="391"/>
                </a:cxn>
                <a:cxn ang="0">
                  <a:pos x="253" y="63"/>
                </a:cxn>
              </a:cxnLst>
              <a:rect l="0" t="0" r="r" b="b"/>
              <a:pathLst>
                <a:path w="648" h="783">
                  <a:moveTo>
                    <a:pt x="258" y="783"/>
                  </a:moveTo>
                  <a:cubicBezTo>
                    <a:pt x="35" y="783"/>
                    <a:pt x="35" y="783"/>
                    <a:pt x="35" y="783"/>
                  </a:cubicBezTo>
                  <a:cubicBezTo>
                    <a:pt x="14" y="783"/>
                    <a:pt x="0" y="766"/>
                    <a:pt x="0" y="74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495" y="0"/>
                    <a:pt x="648" y="173"/>
                    <a:pt x="648" y="391"/>
                  </a:cubicBezTo>
                  <a:cubicBezTo>
                    <a:pt x="648" y="610"/>
                    <a:pt x="495" y="783"/>
                    <a:pt x="258" y="783"/>
                  </a:cubicBezTo>
                  <a:close/>
                  <a:moveTo>
                    <a:pt x="253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70" y="719"/>
                    <a:pt x="70" y="719"/>
                    <a:pt x="70" y="719"/>
                  </a:cubicBezTo>
                  <a:cubicBezTo>
                    <a:pt x="253" y="719"/>
                    <a:pt x="253" y="719"/>
                    <a:pt x="253" y="719"/>
                  </a:cubicBezTo>
                  <a:cubicBezTo>
                    <a:pt x="458" y="719"/>
                    <a:pt x="578" y="576"/>
                    <a:pt x="578" y="391"/>
                  </a:cubicBezTo>
                  <a:cubicBezTo>
                    <a:pt x="578" y="207"/>
                    <a:pt x="458" y="63"/>
                    <a:pt x="253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7"/>
            <p:cNvSpPr>
              <a:spLocks noEditPoints="1"/>
            </p:cNvSpPr>
            <p:nvPr/>
          </p:nvSpPr>
          <p:spPr bwMode="auto">
            <a:xfrm>
              <a:off x="1476" y="1207"/>
              <a:ext cx="113" cy="125"/>
            </a:xfrm>
            <a:custGeom>
              <a:avLst/>
              <a:gdLst/>
              <a:ahLst/>
              <a:cxnLst>
                <a:cxn ang="0">
                  <a:pos x="723" y="753"/>
                </a:cxn>
                <a:cxn ang="0">
                  <a:pos x="728" y="769"/>
                </a:cxn>
                <a:cxn ang="0">
                  <a:pos x="694" y="801"/>
                </a:cxn>
                <a:cxn ang="0">
                  <a:pos x="662" y="779"/>
                </a:cxn>
                <a:cxn ang="0">
                  <a:pos x="566" y="564"/>
                </a:cxn>
                <a:cxn ang="0">
                  <a:pos x="162" y="564"/>
                </a:cxn>
                <a:cxn ang="0">
                  <a:pos x="65" y="779"/>
                </a:cxn>
                <a:cxn ang="0">
                  <a:pos x="34" y="801"/>
                </a:cxn>
                <a:cxn ang="0">
                  <a:pos x="0" y="769"/>
                </a:cxn>
                <a:cxn ang="0">
                  <a:pos x="4" y="753"/>
                </a:cxn>
                <a:cxn ang="0">
                  <a:pos x="331" y="23"/>
                </a:cxn>
                <a:cxn ang="0">
                  <a:pos x="364" y="0"/>
                </a:cxn>
                <a:cxn ang="0">
                  <a:pos x="397" y="23"/>
                </a:cxn>
                <a:cxn ang="0">
                  <a:pos x="723" y="753"/>
                </a:cxn>
                <a:cxn ang="0">
                  <a:pos x="539" y="501"/>
                </a:cxn>
                <a:cxn ang="0">
                  <a:pos x="364" y="98"/>
                </a:cxn>
                <a:cxn ang="0">
                  <a:pos x="189" y="501"/>
                </a:cxn>
                <a:cxn ang="0">
                  <a:pos x="539" y="501"/>
                </a:cxn>
              </a:cxnLst>
              <a:rect l="0" t="0" r="r" b="b"/>
              <a:pathLst>
                <a:path w="728" h="801">
                  <a:moveTo>
                    <a:pt x="723" y="753"/>
                  </a:moveTo>
                  <a:cubicBezTo>
                    <a:pt x="726" y="758"/>
                    <a:pt x="728" y="763"/>
                    <a:pt x="728" y="769"/>
                  </a:cubicBezTo>
                  <a:cubicBezTo>
                    <a:pt x="728" y="787"/>
                    <a:pt x="715" y="801"/>
                    <a:pt x="694" y="801"/>
                  </a:cubicBezTo>
                  <a:cubicBezTo>
                    <a:pt x="676" y="801"/>
                    <a:pt x="667" y="790"/>
                    <a:pt x="662" y="779"/>
                  </a:cubicBezTo>
                  <a:cubicBezTo>
                    <a:pt x="566" y="564"/>
                    <a:pt x="566" y="564"/>
                    <a:pt x="566" y="564"/>
                  </a:cubicBezTo>
                  <a:cubicBezTo>
                    <a:pt x="162" y="564"/>
                    <a:pt x="162" y="564"/>
                    <a:pt x="162" y="564"/>
                  </a:cubicBezTo>
                  <a:cubicBezTo>
                    <a:pt x="65" y="779"/>
                    <a:pt x="65" y="779"/>
                    <a:pt x="65" y="779"/>
                  </a:cubicBezTo>
                  <a:cubicBezTo>
                    <a:pt x="61" y="790"/>
                    <a:pt x="51" y="801"/>
                    <a:pt x="34" y="801"/>
                  </a:cubicBezTo>
                  <a:cubicBezTo>
                    <a:pt x="13" y="801"/>
                    <a:pt x="0" y="787"/>
                    <a:pt x="0" y="769"/>
                  </a:cubicBezTo>
                  <a:cubicBezTo>
                    <a:pt x="0" y="763"/>
                    <a:pt x="2" y="758"/>
                    <a:pt x="4" y="753"/>
                  </a:cubicBezTo>
                  <a:cubicBezTo>
                    <a:pt x="331" y="23"/>
                    <a:pt x="331" y="23"/>
                    <a:pt x="331" y="23"/>
                  </a:cubicBezTo>
                  <a:cubicBezTo>
                    <a:pt x="338" y="8"/>
                    <a:pt x="347" y="0"/>
                    <a:pt x="364" y="0"/>
                  </a:cubicBezTo>
                  <a:cubicBezTo>
                    <a:pt x="380" y="0"/>
                    <a:pt x="390" y="8"/>
                    <a:pt x="397" y="23"/>
                  </a:cubicBezTo>
                  <a:lnTo>
                    <a:pt x="723" y="753"/>
                  </a:lnTo>
                  <a:close/>
                  <a:moveTo>
                    <a:pt x="539" y="501"/>
                  </a:moveTo>
                  <a:cubicBezTo>
                    <a:pt x="364" y="98"/>
                    <a:pt x="364" y="98"/>
                    <a:pt x="364" y="98"/>
                  </a:cubicBezTo>
                  <a:cubicBezTo>
                    <a:pt x="189" y="501"/>
                    <a:pt x="189" y="501"/>
                    <a:pt x="189" y="501"/>
                  </a:cubicBezTo>
                  <a:lnTo>
                    <a:pt x="539" y="5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1593" y="1208"/>
              <a:ext cx="100" cy="124"/>
            </a:xfrm>
            <a:custGeom>
              <a:avLst/>
              <a:gdLst/>
              <a:ahLst/>
              <a:cxnLst>
                <a:cxn ang="0">
                  <a:pos x="320" y="792"/>
                </a:cxn>
                <a:cxn ang="0">
                  <a:pos x="285" y="757"/>
                </a:cxn>
                <a:cxn ang="0">
                  <a:pos x="285" y="63"/>
                </a:cxn>
                <a:cxn ang="0">
                  <a:pos x="31" y="63"/>
                </a:cxn>
                <a:cxn ang="0">
                  <a:pos x="0" y="32"/>
                </a:cxn>
                <a:cxn ang="0">
                  <a:pos x="31" y="0"/>
                </a:cxn>
                <a:cxn ang="0">
                  <a:pos x="610" y="0"/>
                </a:cxn>
                <a:cxn ang="0">
                  <a:pos x="641" y="32"/>
                </a:cxn>
                <a:cxn ang="0">
                  <a:pos x="610" y="63"/>
                </a:cxn>
                <a:cxn ang="0">
                  <a:pos x="356" y="63"/>
                </a:cxn>
                <a:cxn ang="0">
                  <a:pos x="356" y="757"/>
                </a:cxn>
                <a:cxn ang="0">
                  <a:pos x="320" y="792"/>
                </a:cxn>
              </a:cxnLst>
              <a:rect l="0" t="0" r="r" b="b"/>
              <a:pathLst>
                <a:path w="641" h="792">
                  <a:moveTo>
                    <a:pt x="320" y="792"/>
                  </a:moveTo>
                  <a:cubicBezTo>
                    <a:pt x="300" y="792"/>
                    <a:pt x="285" y="777"/>
                    <a:pt x="285" y="757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27" y="0"/>
                    <a:pt x="641" y="14"/>
                    <a:pt x="641" y="32"/>
                  </a:cubicBezTo>
                  <a:cubicBezTo>
                    <a:pt x="641" y="49"/>
                    <a:pt x="627" y="63"/>
                    <a:pt x="610" y="63"/>
                  </a:cubicBezTo>
                  <a:cubicBezTo>
                    <a:pt x="356" y="63"/>
                    <a:pt x="356" y="63"/>
                    <a:pt x="356" y="63"/>
                  </a:cubicBezTo>
                  <a:cubicBezTo>
                    <a:pt x="356" y="757"/>
                    <a:pt x="356" y="757"/>
                    <a:pt x="356" y="757"/>
                  </a:cubicBezTo>
                  <a:cubicBezTo>
                    <a:pt x="356" y="777"/>
                    <a:pt x="340" y="792"/>
                    <a:pt x="320" y="7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1721" y="1207"/>
              <a:ext cx="11" cy="125"/>
            </a:xfrm>
            <a:custGeom>
              <a:avLst/>
              <a:gdLst/>
              <a:ahLst/>
              <a:cxnLst>
                <a:cxn ang="0">
                  <a:pos x="35" y="801"/>
                </a:cxn>
                <a:cxn ang="0">
                  <a:pos x="0" y="766"/>
                </a:cxn>
                <a:cxn ang="0">
                  <a:pos x="0" y="35"/>
                </a:cxn>
                <a:cxn ang="0">
                  <a:pos x="35" y="0"/>
                </a:cxn>
                <a:cxn ang="0">
                  <a:pos x="70" y="35"/>
                </a:cxn>
                <a:cxn ang="0">
                  <a:pos x="70" y="766"/>
                </a:cxn>
                <a:cxn ang="0">
                  <a:pos x="35" y="801"/>
                </a:cxn>
              </a:cxnLst>
              <a:rect l="0" t="0" r="r" b="b"/>
              <a:pathLst>
                <a:path w="70" h="801">
                  <a:moveTo>
                    <a:pt x="35" y="801"/>
                  </a:moveTo>
                  <a:cubicBezTo>
                    <a:pt x="15" y="801"/>
                    <a:pt x="0" y="786"/>
                    <a:pt x="0" y="7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5" y="0"/>
                    <a:pt x="70" y="15"/>
                    <a:pt x="70" y="35"/>
                  </a:cubicBezTo>
                  <a:cubicBezTo>
                    <a:pt x="70" y="766"/>
                    <a:pt x="70" y="766"/>
                    <a:pt x="70" y="766"/>
                  </a:cubicBezTo>
                  <a:cubicBezTo>
                    <a:pt x="70" y="786"/>
                    <a:pt x="55" y="801"/>
                    <a:pt x="35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1767" y="1206"/>
              <a:ext cx="123" cy="126"/>
            </a:xfrm>
            <a:custGeom>
              <a:avLst/>
              <a:gdLst/>
              <a:ahLst/>
              <a:cxnLst>
                <a:cxn ang="0">
                  <a:pos x="395" y="811"/>
                </a:cxn>
                <a:cxn ang="0">
                  <a:pos x="0" y="405"/>
                </a:cxn>
                <a:cxn ang="0">
                  <a:pos x="395" y="0"/>
                </a:cxn>
                <a:cxn ang="0">
                  <a:pos x="787" y="405"/>
                </a:cxn>
                <a:cxn ang="0">
                  <a:pos x="395" y="811"/>
                </a:cxn>
                <a:cxn ang="0">
                  <a:pos x="395" y="62"/>
                </a:cxn>
                <a:cxn ang="0">
                  <a:pos x="71" y="405"/>
                </a:cxn>
                <a:cxn ang="0">
                  <a:pos x="395" y="748"/>
                </a:cxn>
                <a:cxn ang="0">
                  <a:pos x="717" y="405"/>
                </a:cxn>
                <a:cxn ang="0">
                  <a:pos x="395" y="62"/>
                </a:cxn>
              </a:cxnLst>
              <a:rect l="0" t="0" r="r" b="b"/>
              <a:pathLst>
                <a:path w="787" h="811">
                  <a:moveTo>
                    <a:pt x="395" y="811"/>
                  </a:moveTo>
                  <a:cubicBezTo>
                    <a:pt x="160" y="811"/>
                    <a:pt x="0" y="624"/>
                    <a:pt x="0" y="405"/>
                  </a:cubicBezTo>
                  <a:cubicBezTo>
                    <a:pt x="0" y="187"/>
                    <a:pt x="160" y="0"/>
                    <a:pt x="395" y="0"/>
                  </a:cubicBezTo>
                  <a:cubicBezTo>
                    <a:pt x="630" y="0"/>
                    <a:pt x="787" y="187"/>
                    <a:pt x="787" y="405"/>
                  </a:cubicBezTo>
                  <a:cubicBezTo>
                    <a:pt x="787" y="624"/>
                    <a:pt x="630" y="811"/>
                    <a:pt x="395" y="811"/>
                  </a:cubicBezTo>
                  <a:close/>
                  <a:moveTo>
                    <a:pt x="395" y="62"/>
                  </a:moveTo>
                  <a:cubicBezTo>
                    <a:pt x="193" y="62"/>
                    <a:pt x="71" y="226"/>
                    <a:pt x="71" y="405"/>
                  </a:cubicBezTo>
                  <a:cubicBezTo>
                    <a:pt x="71" y="585"/>
                    <a:pt x="193" y="748"/>
                    <a:pt x="395" y="748"/>
                  </a:cubicBezTo>
                  <a:cubicBezTo>
                    <a:pt x="597" y="748"/>
                    <a:pt x="717" y="585"/>
                    <a:pt x="717" y="405"/>
                  </a:cubicBezTo>
                  <a:cubicBezTo>
                    <a:pt x="717" y="226"/>
                    <a:pt x="597" y="62"/>
                    <a:pt x="395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1920" y="1207"/>
              <a:ext cx="98" cy="125"/>
            </a:xfrm>
            <a:custGeom>
              <a:avLst/>
              <a:gdLst/>
              <a:ahLst/>
              <a:cxnLst>
                <a:cxn ang="0">
                  <a:pos x="592" y="801"/>
                </a:cxn>
                <a:cxn ang="0">
                  <a:pos x="565" y="786"/>
                </a:cxn>
                <a:cxn ang="0">
                  <a:pos x="67" y="129"/>
                </a:cxn>
                <a:cxn ang="0">
                  <a:pos x="67" y="768"/>
                </a:cxn>
                <a:cxn ang="0">
                  <a:pos x="34" y="801"/>
                </a:cxn>
                <a:cxn ang="0">
                  <a:pos x="0" y="768"/>
                </a:cxn>
                <a:cxn ang="0">
                  <a:pos x="0" y="34"/>
                </a:cxn>
                <a:cxn ang="0">
                  <a:pos x="35" y="0"/>
                </a:cxn>
                <a:cxn ang="0">
                  <a:pos x="62" y="15"/>
                </a:cxn>
                <a:cxn ang="0">
                  <a:pos x="559" y="673"/>
                </a:cxn>
                <a:cxn ang="0">
                  <a:pos x="559" y="34"/>
                </a:cxn>
                <a:cxn ang="0">
                  <a:pos x="593" y="0"/>
                </a:cxn>
                <a:cxn ang="0">
                  <a:pos x="626" y="34"/>
                </a:cxn>
                <a:cxn ang="0">
                  <a:pos x="626" y="768"/>
                </a:cxn>
                <a:cxn ang="0">
                  <a:pos x="592" y="801"/>
                </a:cxn>
              </a:cxnLst>
              <a:rect l="0" t="0" r="r" b="b"/>
              <a:pathLst>
                <a:path w="626" h="801">
                  <a:moveTo>
                    <a:pt x="592" y="801"/>
                  </a:moveTo>
                  <a:cubicBezTo>
                    <a:pt x="579" y="801"/>
                    <a:pt x="572" y="795"/>
                    <a:pt x="565" y="786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768"/>
                    <a:pt x="67" y="768"/>
                    <a:pt x="67" y="768"/>
                  </a:cubicBezTo>
                  <a:cubicBezTo>
                    <a:pt x="67" y="786"/>
                    <a:pt x="53" y="801"/>
                    <a:pt x="34" y="801"/>
                  </a:cubicBezTo>
                  <a:cubicBezTo>
                    <a:pt x="14" y="801"/>
                    <a:pt x="0" y="786"/>
                    <a:pt x="0" y="76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4"/>
                    <a:pt x="14" y="0"/>
                    <a:pt x="35" y="0"/>
                  </a:cubicBezTo>
                  <a:cubicBezTo>
                    <a:pt x="47" y="0"/>
                    <a:pt x="56" y="7"/>
                    <a:pt x="62" y="15"/>
                  </a:cubicBezTo>
                  <a:cubicBezTo>
                    <a:pt x="559" y="673"/>
                    <a:pt x="559" y="673"/>
                    <a:pt x="559" y="673"/>
                  </a:cubicBezTo>
                  <a:cubicBezTo>
                    <a:pt x="559" y="34"/>
                    <a:pt x="559" y="34"/>
                    <a:pt x="559" y="34"/>
                  </a:cubicBezTo>
                  <a:cubicBezTo>
                    <a:pt x="559" y="14"/>
                    <a:pt x="573" y="0"/>
                    <a:pt x="593" y="0"/>
                  </a:cubicBezTo>
                  <a:cubicBezTo>
                    <a:pt x="613" y="0"/>
                    <a:pt x="626" y="15"/>
                    <a:pt x="626" y="34"/>
                  </a:cubicBezTo>
                  <a:cubicBezTo>
                    <a:pt x="626" y="768"/>
                    <a:pt x="626" y="768"/>
                    <a:pt x="626" y="768"/>
                  </a:cubicBezTo>
                  <a:cubicBezTo>
                    <a:pt x="626" y="786"/>
                    <a:pt x="614" y="801"/>
                    <a:pt x="592" y="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269" y="938"/>
              <a:ext cx="464" cy="479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158" y="938"/>
              <a:ext cx="465" cy="479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350" y="1130"/>
              <a:ext cx="192" cy="9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9" name="Title 14"/>
          <p:cNvSpPr txBox="1">
            <a:spLocks/>
          </p:cNvSpPr>
          <p:nvPr/>
        </p:nvSpPr>
        <p:spPr>
          <a:xfrm>
            <a:off x="4608513" y="260350"/>
            <a:ext cx="4284662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251521" y="1688688"/>
          <a:ext cx="8642356" cy="432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004"/>
                <a:gridCol w="843621"/>
                <a:gridCol w="776558"/>
                <a:gridCol w="910686"/>
                <a:gridCol w="781502"/>
                <a:gridCol w="972108"/>
                <a:gridCol w="777256"/>
                <a:gridCol w="843621"/>
              </a:tblGrid>
              <a:tr h="562913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GB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France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Spain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latin typeface="Arial"/>
                        </a:rPr>
                        <a:t>Sweden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latin typeface="Arial"/>
                        </a:rPr>
                        <a:t>China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520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 do not save items I am interested in online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38%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33%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39%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51%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latin typeface="Arial"/>
                        </a:rPr>
                        <a:t>50%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20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 save items I will buy later as a reminder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latin typeface="Arial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51%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38%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38%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63%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32%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0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 collect everything I like in one place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20%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19%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0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 show my friends and family items I like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24%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0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 get discounts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22%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0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Just for fun- I rarely buy the items I save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latin typeface="Arial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latin typeface="Arial"/>
                        </a:rPr>
                        <a:t>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4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latin typeface="Arial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latin typeface="Arial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Arial"/>
              </a:rPr>
              <a:t>Source: nVision Research | Base: 1000-2000 online respondents per country aged 16+ (China 16-64), 2015 September</a:t>
            </a:r>
            <a:endParaRPr lang="en-GB" dirty="0" smtClean="0">
              <a:latin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13675" cy="443198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GB" dirty="0" smtClean="0">
                <a:latin typeface="Arial"/>
              </a:rPr>
              <a:t>Reasons for saving items online</a:t>
            </a:r>
            <a:endParaRPr lang="en-GB" dirty="0"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50824" y="1196752"/>
            <a:ext cx="8642349" cy="246221"/>
          </a:xfrm>
        </p:spPr>
        <p:txBody>
          <a:bodyPr lIns="0" rIns="0"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“Which of the following best describes why you save items online?”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0" name="Right Triangle 9"/>
            <p:cNvSpPr/>
            <p:nvPr>
              <p:custDataLst>
                <p:tags r:id="rId1"/>
              </p:custDataLst>
            </p:nvPr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 Placeholder 6"/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570969"/>
              </p:ext>
            </p:extLst>
          </p:nvPr>
        </p:nvGraphicFramePr>
        <p:xfrm>
          <a:off x="251520" y="1772816"/>
          <a:ext cx="2664296" cy="47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1887 online respondents (all who have saved items online) aged 16-64, China,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Reasons for saving items to a wishlist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best describes why you save items online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chose each reason among those who saved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items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Chi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Research | Base: 553 online respondents (all who have saved items online) aged 16+, France,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Reasons for saving items to a wishlist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best describes why you save items online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chose each reason among those who saved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items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Fra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612 online respondents (all who have saved items online) aged 16+, GB,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Reasons for saving items to a wishlist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best describes why you save items online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chose each reason among those who saved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items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G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507 online respondents (all who have saved items online) aged 16+, Japan,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Reasons for saving items to a wishlist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best describes why you save items online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chose each reason among those who saved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items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Jap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636 online respondents (all who have saved items online) aged 16+, Spain,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Reasons for saving items to a wishlist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best describes why you save items online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chose each reason among those who saved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items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Sp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492 online respondents (all who have saved items online) aged 16+, Sweden,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Reasons for saving items to a wishlist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best describes why you save items online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chose each reason among those who saved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items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Swed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1298 online respondents (all who have saved items online) aged 16+, USA,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Reasons for saving items to a wishlist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“Which of the following best describes why you save items online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?”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chose each reason among those who saved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items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U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251521" y="1612046"/>
          <a:ext cx="8642356" cy="435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004"/>
                <a:gridCol w="843621"/>
                <a:gridCol w="776558"/>
                <a:gridCol w="910686"/>
                <a:gridCol w="781502"/>
                <a:gridCol w="972108"/>
                <a:gridCol w="777256"/>
                <a:gridCol w="843621"/>
              </a:tblGrid>
              <a:tr h="645364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GB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France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Spain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latin typeface="Arial"/>
                        </a:rPr>
                        <a:t>Sweden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latin typeface="Arial"/>
                        </a:rPr>
                        <a:t>China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5968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Not applicable - I do not save items I am interested in online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38%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33%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39%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51%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50%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968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Adding items to an online shopping basket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38%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40%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29%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23%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24%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62%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19%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68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Favouriting or starring items on a website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26%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26%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24%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32%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25%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57%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31%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68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Creating a digital list / saving links of favourite items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22%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26%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68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Emailing links to products to yourself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16%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23%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20%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7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Sharing or posting items on a social network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latin typeface="Arial"/>
                        </a:rPr>
                        <a:t>22%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latin typeface="Arial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Arial"/>
              </a:rPr>
              <a:t>Source: nVision Research | Base: 1000-2000 online respondents per country aged 16+ (China 16-64), 2015 September</a:t>
            </a:r>
            <a:endParaRPr lang="en-GB" dirty="0" smtClean="0">
              <a:latin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13675" cy="443198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GB" dirty="0" smtClean="0">
                <a:latin typeface="Arial"/>
              </a:rPr>
              <a:t>Methods of saving items of </a:t>
            </a:r>
            <a:r>
              <a:rPr lang="en-GB" smtClean="0">
                <a:latin typeface="Arial"/>
              </a:rPr>
              <a:t>interest online</a:t>
            </a:r>
            <a:endParaRPr lang="en-GB" dirty="0">
              <a:latin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50824" y="1196752"/>
            <a:ext cx="8642349" cy="246221"/>
          </a:xfrm>
        </p:spPr>
        <p:txBody>
          <a:bodyPr lIns="0" rIns="0"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“Do you ever save items you are interested in online to refer to at a later stage by...”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0" name="Right Triangle 9"/>
            <p:cNvSpPr/>
            <p:nvPr>
              <p:custDataLst>
                <p:tags r:id="rId1"/>
              </p:custDataLst>
            </p:nvPr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 Placeholder 6"/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570969"/>
              </p:ext>
            </p:extLst>
          </p:nvPr>
        </p:nvGraphicFramePr>
        <p:xfrm>
          <a:off x="251520" y="1772816"/>
          <a:ext cx="2664296" cy="47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2002 online respondents aged 16-64, China,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Saving items to a wishlist by various methods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“Do you ever save items you are interested in online to refer to at a later stage by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…”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saved items via each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method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Chi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1000 online respondents aged 16+, France,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Saving items to a wishlist by various methods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“Do you ever save items you are interested in online to refer to at a later stage by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…”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saved items via each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method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Fra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1001 online respondents aged 16+, GB,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Saving items to a wishlist by various methods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“Do you ever save items you are interested in online to refer to at a later stage by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…”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saved items via each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method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G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1001 online respondents aged 16+, Japan,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Saving items to a wishlist by various methods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“Do you ever save items you are interested in online to refer to at a later stage by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…”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saved items via each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method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Jap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1002 online respondents aged 16+, Spain,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Saving items to a wishlist by various methods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“Do you ever save items you are interested in online to refer to at a later stage by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…”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saved items via each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method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Sp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1001 online respondents aged 16+, Sweden,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Saving items to a wishlist by various methods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“Do you ever save items you are interested in online to refer to at a later stage by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…”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saved items via each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method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Swed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50825" y="1916832"/>
          <a:ext cx="8642350" cy="4212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Source: nVision </a:t>
            </a:r>
            <a:r>
              <a:rPr lang="en-GB" smtClean="0"/>
              <a:t>Research | </a:t>
            </a:r>
            <a:r>
              <a:rPr lang="en-GB" dirty="0" smtClean="0"/>
              <a:t>Base: 2002 online respondents aged 16+, USA, 2015 September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60350"/>
            <a:ext cx="7849567" cy="44319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      Saving items to a wishlist by various methods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0825" y="1160463"/>
            <a:ext cx="8642349" cy="492443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“Do you ever save items you are interested in online to refer to at a later date by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…” | </a:t>
            </a:r>
            <a:r>
              <a:rPr lang="en-GB" kern="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% who saved items via each </a:t>
            </a:r>
            <a:r>
              <a:rPr lang="en-GB" kern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method | 2015</a:t>
            </a:r>
            <a:endParaRPr lang="en-GB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" name="Picture 1" descr="U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260350"/>
            <a:ext cx="684771" cy="39600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7812868" y="0"/>
            <a:ext cx="1331132" cy="1331132"/>
            <a:chOff x="7812868" y="0"/>
            <a:chExt cx="1331132" cy="1331132"/>
          </a:xfrm>
        </p:grpSpPr>
        <p:sp>
          <p:nvSpPr>
            <p:cNvPr id="13" name="Right Triangle 12"/>
            <p:cNvSpPr/>
            <p:nvPr/>
          </p:nvSpPr>
          <p:spPr>
            <a:xfrm rot="10800000">
              <a:off x="7812868" y="0"/>
              <a:ext cx="1331132" cy="133113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 Placeholder 6"/>
            <p:cNvSpPr txBox="1">
              <a:spLocks/>
            </p:cNvSpPr>
            <p:nvPr/>
          </p:nvSpPr>
          <p:spPr>
            <a:xfrm rot="2700000">
              <a:off x="8318546" y="325008"/>
              <a:ext cx="756000" cy="263149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lvl="0" algn="ctr" defTabSz="457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1" kern="0" cap="small" spc="3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nVision</a:t>
              </a:r>
              <a:r>
                <a:rPr lang="en-GB" sz="800" b="1" kern="0" cap="small" spc="27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research</a:t>
              </a:r>
              <a:endParaRPr kumimoji="0" lang="en-GB" sz="800" b="1" i="0" u="none" strike="noStrike" kern="0" cap="small" spc="27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0825" y="5883116"/>
            <a:ext cx="371385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Right-click on chart and select </a:t>
            </a:r>
            <a:r>
              <a:rPr lang="en-GB" sz="1000" b="1" i="0" kern="0" dirty="0" smtClean="0">
                <a:solidFill>
                  <a:schemeClr val="bg2"/>
                </a:solidFill>
                <a:latin typeface="Arial"/>
              </a:rPr>
              <a:t>Edit Data</a:t>
            </a:r>
            <a:r>
              <a:rPr lang="en-GB" sz="1000" i="0" kern="0" dirty="0" smtClean="0">
                <a:solidFill>
                  <a:schemeClr val="bg2"/>
                </a:solidFill>
                <a:latin typeface="Arial"/>
              </a:rPr>
              <a:t> </a:t>
            </a:r>
            <a:r>
              <a:rPr lang="en-GB" sz="1000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for demographic data</a:t>
            </a:r>
            <a:endParaRPr lang="en-GB" sz="1000" i="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INCOMPASS" val="RunInComPas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INCOMPASS" val="RunInComPas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INCOMPASS" val="RunInComPas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INCOMPASS" val="RunInComPass"/>
</p:tagLst>
</file>

<file path=ppt/theme/theme1.xml><?xml version="1.0" encoding="utf-8"?>
<a:theme xmlns:a="http://schemas.openxmlformats.org/drawingml/2006/main" name="FF2015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6908C9706DC43861724EF3F858898" ma:contentTypeVersion="0" ma:contentTypeDescription="Create a new document." ma:contentTypeScope="" ma:versionID="39b2408c7959e603139a5c954a71cf55">
  <xsd:schema xmlns:xsd="http://www.w3.org/2001/XMLSchema" xmlns:p="http://schemas.microsoft.com/office/2006/metadata/properties" targetNamespace="http://schemas.microsoft.com/office/2006/metadata/properties" ma:root="true" ma:fieldsID="2d9ac0e344db50f433fcb122b5d6bd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86D5A9E-AE7A-4A00-BCCA-B42292C400CC}"/>
</file>

<file path=customXml/itemProps2.xml><?xml version="1.0" encoding="utf-8"?>
<ds:datastoreItem xmlns:ds="http://schemas.openxmlformats.org/officeDocument/2006/customXml" ds:itemID="{361D0AD2-C8A4-4256-9DFC-466DE96A37EB}"/>
</file>

<file path=customXml/itemProps3.xml><?xml version="1.0" encoding="utf-8"?>
<ds:datastoreItem xmlns:ds="http://schemas.openxmlformats.org/officeDocument/2006/customXml" ds:itemID="{B9F3BCFC-2F69-4EAC-9215-A17C884F75C3}"/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7</TotalTime>
  <Words>1801</Words>
  <Application>Microsoft Office PowerPoint</Application>
  <PresentationFormat>On-screen Show (4:3)</PresentationFormat>
  <Paragraphs>245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FF2015</vt:lpstr>
      <vt:lpstr>Wishlisting</vt:lpstr>
      <vt:lpstr>Methods of saving items of interest online</vt:lpstr>
      <vt:lpstr>       Saving items to a wishlist by various methods</vt:lpstr>
      <vt:lpstr>       Saving items to a wishlist by various methods</vt:lpstr>
      <vt:lpstr>       Saving items to a wishlist by various methods</vt:lpstr>
      <vt:lpstr>       Saving items to a wishlist by various methods</vt:lpstr>
      <vt:lpstr>       Saving items to a wishlist by various methods</vt:lpstr>
      <vt:lpstr>       Saving items to a wishlist by various methods</vt:lpstr>
      <vt:lpstr>       Saving items to a wishlist by various methods</vt:lpstr>
      <vt:lpstr>Reasons for saving items online</vt:lpstr>
      <vt:lpstr>       Reasons for saving items to a wishlist</vt:lpstr>
      <vt:lpstr>       Reasons for saving items to a wishlist</vt:lpstr>
      <vt:lpstr>       Reasons for saving items to a wishlist</vt:lpstr>
      <vt:lpstr>       Reasons for saving items to a wishlist</vt:lpstr>
      <vt:lpstr>       Reasons for saving items to a wishlist</vt:lpstr>
      <vt:lpstr>       Reasons for saving items to a wishlist</vt:lpstr>
      <vt:lpstr>       Reasons for saving items to a wishlist</vt:lpstr>
      <vt:lpstr>Slide 18</vt:lpstr>
    </vt:vector>
  </TitlesOfParts>
  <Company>Future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Wishlisting</dc:title>
  <dc:creator>Villen</dc:creator>
  <cp:lastModifiedBy>Villen</cp:lastModifiedBy>
  <cp:revision>7</cp:revision>
  <dcterms:created xsi:type="dcterms:W3CDTF">2015-11-20T17:22:35Z</dcterms:created>
  <dcterms:modified xsi:type="dcterms:W3CDTF">2015-11-27T17:25:02Z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0x01010031D6908C9706DC43861724EF3F858898</vt:lpwstr>
  </property>
  <property fmtid="{D5CDD505-2E9C-101B-9397-08002B2CF9AE}" pid="3" name="NvisionDateOfInformation">
    <vt:filetime>2015-12-20T15:11:00Z</vt:filetime>
  </property>
  <property fmtid="{D5CDD505-2E9C-101B-9397-08002B2CF9AE}" pid="4" name="NvisionDateInput">
    <vt:filetime>2015-11-27T17:35:01Z</vt:filetime>
  </property>
  <property fmtid="{D5CDD505-2E9C-101B-9397-08002B2CF9AE}" pid="5" name="NvisionBusinessSubType">
    <vt:lpwstr/>
  </property>
  <property fmtid="{D5CDD505-2E9C-101B-9397-08002B2CF9AE}" pid="6" name="NvisionDateCreated">
    <vt:r8>17530101</vt:r8>
  </property>
  <property fmtid="{D5CDD505-2E9C-101B-9397-08002B2CF9AE}" pid="7" name="NvisionKeywords">
    <vt:lpwstr>2844;#2015charts;#2625;#Chart Deck;#1259;#ecommerce;#2776;#NonAlcoholClientackw;#2920;#nvresearchminiglobal2015;#2924;#Wishlisting</vt:lpwstr>
  </property>
  <property fmtid="{D5CDD505-2E9C-101B-9397-08002B2CF9AE}" pid="8" name="NVContentMetadata">
    <vt:lpwstr>&lt;?xml version="1.0" encoding="utf-16"?&gt;_x000d_
&lt;ReportMetadata xmlns:xsi="http://www.w3.org/2001/XMLSchema-instance" xmlns:xsd="http://www.w3.org/2001/XMLSchema"&gt;_x000d_
  &lt;Title&gt;Wishlisting&lt;/Title&gt;_x000d_
  &lt;Subtitle&gt;“Do you ever save items you are interested in online to refer to at a later stage?Which of the following best describes why you save items online”| 2015&lt;/Subtitle&gt;_x000d_
  &lt;Description&gt;nVision Global Research chart deck&lt;/Description&gt;_x000d_
  &lt;InternalID&gt;17fe6d73-655a-4ae6-9d47-6bb40848a08e&lt;/InternalID&gt;_x000d_
  &lt;ContentType&gt;nVisionDocument&lt;/ContentType&gt;_x000d_
  &lt;Systems&gt;_x000d_
    &lt;SystemID&gt;Global&lt;/SystemID&gt;_x000d_
  &lt;/Systems&gt;_x000d_
  &lt;BusinessTypes&gt;_x000d_
    &lt;BusinessTypes ID="7" Name="Chart Deck" /&gt;_x000d_
  &lt;/BusinessTypes&gt;_x000d_
  &lt;BusinessSubTypes /&gt;_x000d_
  &lt;NVisionDateCreated&gt;17530101&lt;/NVisionDateCreated&gt;_x000d_
  &lt;CreationDate&gt;2015-11-27T17:35:01.8493307+00:00&lt;/CreationDate&gt;_x000d_
  &lt;CreatedBy&gt;FUTURE\villen&lt;/CreatedBy&gt;_x000d_
  &lt;State State="Published"&gt;_x000d_
    &lt;ActionedBy&gt;FUTURE\jaredb&lt;/ActionedBy&gt;_x000d_
    &lt;ActionedDate&gt;2015-12-20T15:10:59.9663661+00:00&lt;/ActionedDate&gt;_x000d_
    &lt;Comment /&gt;_x000d_
  &lt;/State&gt;_x000d_
  &lt;History /&gt;_x000d_
  &lt;UsedBy /&gt;_x000d_
  &lt;DateOfInfo&gt;0001-01-01T00:00:00&lt;/DateOfInfo&gt;_x000d_
  &lt;Categories&gt;_x000d_
    &lt;Category Id="338"&gt;_x000d_
      &lt;Items&gt;1381&lt;/Items&gt;_x000d_
      &lt;Items&gt;1472&lt;/Items&gt;_x000d_
    &lt;/Category&gt;_x000d_
    &lt;Category Id="344"&gt;_x000d_
      &lt;Items&gt;1389&lt;/Items&gt;_x000d_
      &lt;Items&gt;1205&lt;/Items&gt;_x000d_
      &lt;Items&gt;825&lt;/Items&gt;_x000d_
      &lt;Items&gt;1208&lt;/Items&gt;_x000d_
      &lt;Items&gt;844&lt;/Items&gt;_x000d_
      &lt;Items&gt;845&lt;/Items&gt;_x000d_
      &lt;Items&gt;848&lt;/Items&gt;_x000d_
      &lt;Items&gt;1204&lt;/Items&gt;_x000d_
    &lt;/Category&gt;_x000d_
    &lt;Category Id="353"&gt;_x000d_
      &lt;Items&gt;1382&lt;/Items&gt;_x000d_
      &lt;Items&gt;1473&lt;/Items&gt;_x000d_
    &lt;/Category&gt;_x000d_
    &lt;Category Id="897"&gt;_x000d_
      &lt;Items&gt;1312&lt;/Items&gt;_x000d_
      &lt;Items&gt;1355&lt;/Items&gt;_x000d_
      &lt;Items&gt;910&lt;/Items&gt;_x000d_
    &lt;/Category&gt;_x000d_
  &lt;/Categories&gt;_x000d_
  &lt;Keywords&gt;_x000d_
    &lt;Keyword&gt;2844&lt;/Keyword&gt;_x000d_
    &lt;Keyword&gt;2625&lt;/Keyword&gt;_x000d_
    &lt;Keyword&gt;1259&lt;/Keyword&gt;_x000d_
    &lt;Keyword&gt;2776&lt;/Keyword&gt;_x000d_
    &lt;Keyword&gt;2920&lt;/Keyword&gt;_x000d_
    &lt;Keyword&gt;2924&lt;/Keyword&gt;_x000d_
  &lt;/Keywords&gt;_x000d_
  &lt;KeyTrend&gt;false&lt;/KeyTrend&gt;_x000d_
  &lt;ReportFormat&gt;Unknown&lt;/ReportFormat&gt;_x000d_
  &lt;ReportType&gt;Unknown&lt;/ReportType&gt;_x000d_
&lt;/ReportMetadata&gt;</vt:lpwstr>
  </property>
  <property fmtid="{D5CDD505-2E9C-101B-9397-08002B2CF9AE}" pid="9" name="NVInternalID">
    <vt:lpwstr>17fe6d73-655a-4ae6-9d47-6bb40848a08e</vt:lpwstr>
  </property>
  <property fmtid="{D5CDD505-2E9C-101B-9397-08002B2CF9AE}" pid="10" name="NvisionSystem">
    <vt:lpwstr>5;#Global</vt:lpwstr>
  </property>
  <property fmtid="{D5CDD505-2E9C-101B-9397-08002B2CF9AE}" pid="11" name="NvisionCategories">
    <vt:lpwstr>1381;#_Age;#1472;#Dummy;#1389;#_Country;#1205;#China;#825;#France;#1208;#Japan;#844;#Spain;#845;#Sweden;#848;#United Kingdom;#1204;#USA;#1382;#_Gender;#1473;#Dummy;#1312;#e-commerce;#1355;#retail;#910;#retail patterns</vt:lpwstr>
  </property>
  <property fmtid="{D5CDD505-2E9C-101B-9397-08002B2CF9AE}" pid="12" name="NvisionInputBy">
    <vt:lpwstr>100</vt:lpwstr>
  </property>
  <property fmtid="{D5CDD505-2E9C-101B-9397-08002B2CF9AE}" pid="13" name="NvisionSubtitle">
    <vt:lpwstr>“Do you ever save items you are interested in online to refer to at a later stage?Which of the following best describes why you save items online”| 2015</vt:lpwstr>
  </property>
  <property fmtid="{D5CDD505-2E9C-101B-9397-08002B2CF9AE}" pid="14" name="NVisionState">
    <vt:lpwstr>Published</vt:lpwstr>
  </property>
  <property fmtid="{D5CDD505-2E9C-101B-9397-08002B2CF9AE}" pid="15" name="NvisionBusinessType">
    <vt:lpwstr>7;#Chart Deck</vt:lpwstr>
  </property>
  <property fmtid="{D5CDD505-2E9C-101B-9397-08002B2CF9AE}" pid="16" name="NvisionDocumentFormat">
    <vt:lpwstr>nVisionDocument</vt:lpwstr>
  </property>
</Properties>
</file>