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ContentType="application/vnd.openxmlformats-officedocument.presentationml.slide+xml" PartName="/ppt/slides/slide1.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9">
          <p15:clr>
            <a:srgbClr val="A4A3A4"/>
          </p15:clr>
        </p15:guide>
        <p15:guide id="2" orient="horz" pos="3770">
          <p15:clr>
            <a:srgbClr val="A4A3A4"/>
          </p15:clr>
        </p15:guide>
        <p15:guide id="3" orient="horz" pos="3067">
          <p15:clr>
            <a:srgbClr val="A4A3A4"/>
          </p15:clr>
        </p15:guide>
        <p15:guide id="4" orient="horz" pos="3430">
          <p15:clr>
            <a:srgbClr val="A4A3A4"/>
          </p15:clr>
        </p15:guide>
        <p15:guide id="5" orient="horz" pos="164">
          <p15:clr>
            <a:srgbClr val="A4A3A4"/>
          </p15:clr>
        </p15:guide>
        <p15:guide id="6" orient="horz" pos="550">
          <p15:clr>
            <a:srgbClr val="A4A3A4"/>
          </p15:clr>
        </p15:guide>
        <p15:guide id="7" pos="158">
          <p15:clr>
            <a:srgbClr val="A4A3A4"/>
          </p15:clr>
        </p15:guide>
        <p15:guide id="8" pos="56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35BD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84" autoAdjust="0"/>
    <p:restoredTop sz="94624" autoAdjust="0"/>
  </p:normalViewPr>
  <p:slideViewPr>
    <p:cSldViewPr>
      <p:cViewPr varScale="1">
        <p:scale>
          <a:sx n="80" d="100"/>
          <a:sy n="80" d="100"/>
        </p:scale>
        <p:origin x="1188" y="96"/>
      </p:cViewPr>
      <p:guideLst>
        <p:guide orient="horz" pos="459"/>
        <p:guide orient="horz" pos="3770"/>
        <p:guide orient="horz" pos="3067"/>
        <p:guide orient="horz" pos="3430"/>
        <p:guide orient="horz" pos="164"/>
        <p:guide orient="horz" pos="550"/>
        <p:guide pos="158"/>
        <p:guide pos="5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
  <Relationship Id="rId1" Type="http://schemas.openxmlformats.org/officeDocument/2006/relationships/theme" Target="theme/theme1.xml"/>
  <Relationship Id="rId2" Type="http://schemas.openxmlformats.org/officeDocument/2006/relationships/viewProps" Target="viewProps.xml"/>
  <Relationship Id="rId3" Type="http://schemas.openxmlformats.org/officeDocument/2006/relationships/slideMaster" Target="slideMasters/slideMaster1.xml"/>
  <Relationship Id="rId4" Type="http://schemas.openxmlformats.org/officeDocument/2006/relationships/presProps" Target="presProps.xml"/>
  <Relationship Id="rId5" Type="http://schemas.openxmlformats.org/officeDocument/2006/relationships/tableStyles" Target="tableStyles.xml"/><Relationship Id="rId6" Target="slides/slide1.xml" Type="http://schemas.openxmlformats.org/officeDocument/2006/relationships/slide"/>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2F2F2"/>
        </a:solidFill>
        <a:effectLst/>
      </p:bgPr>
    </p:bg>
    <p:spTree>
      <p:nvGrpSpPr>
        <p:cNvPr id="1" name=""/>
        <p:cNvGrpSpPr/>
        <p:nvPr/>
      </p:nvGrpSpPr>
      <p:grpSpPr>
        <a:xfrm>
          <a:off x="0" y="0"/>
          <a:ext cx="0" cy="0"/>
          <a:chOff x="0" y="0"/>
          <a:chExt cx="0" cy="0"/>
        </a:xfrm>
      </p:grpSpPr>
      <p:sp>
        <p:nvSpPr>
          <p:cNvPr id="28" name="Freeform 6"/>
          <p:cNvSpPr>
            <a:spLocks noChangeAspect="1"/>
          </p:cNvSpPr>
          <p:nvPr userDrawn="1"/>
        </p:nvSpPr>
        <p:spPr bwMode="auto">
          <a:xfrm>
            <a:off x="2667" y="4159223"/>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endParaRPr>
          </a:p>
        </p:txBody>
      </p:sp>
      <p:sp>
        <p:nvSpPr>
          <p:cNvPr id="29" name="Rectangle 28"/>
          <p:cNvSpPr/>
          <p:nvPr userDrawn="1"/>
        </p:nvSpPr>
        <p:spPr>
          <a:xfrm>
            <a:off x="0" y="4480968"/>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30" name="Text Placeholder 29"/>
          <p:cNvSpPr>
            <a:spLocks noGrp="1"/>
          </p:cNvSpPr>
          <p:nvPr>
            <p:ph type="body" sz="quarter" idx="10" hasCustomPrompt="1"/>
          </p:nvPr>
        </p:nvSpPr>
        <p:spPr>
          <a:xfrm>
            <a:off x="250825" y="4868862"/>
            <a:ext cx="8642350" cy="612775"/>
          </a:xfrm>
          <a:prstGeom prst="rect">
            <a:avLst/>
          </a:prstGeom>
        </p:spPr>
        <p:txBody>
          <a:bodyPr lIns="0" tIns="0" rIns="0" bIns="0" anchor="b" anchorCtr="0">
            <a:noAutofit/>
          </a:bodyPr>
          <a:lstStyle>
            <a:lvl1pPr algn="ctr">
              <a:buFontTx/>
              <a:buNone/>
              <a:defRPr sz="4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TITLE&gt;</a:t>
            </a:r>
            <a:endParaRPr lang="en-GB" dirty="0"/>
          </a:p>
        </p:txBody>
      </p:sp>
      <p:sp>
        <p:nvSpPr>
          <p:cNvPr id="31" name="Text Placeholder 29"/>
          <p:cNvSpPr>
            <a:spLocks noGrp="1"/>
          </p:cNvSpPr>
          <p:nvPr>
            <p:ph type="body" sz="quarter" idx="11" hasCustomPrompt="1"/>
          </p:nvPr>
        </p:nvSpPr>
        <p:spPr>
          <a:xfrm>
            <a:off x="250825" y="5624513"/>
            <a:ext cx="8642350" cy="252412"/>
          </a:xfrm>
          <a:prstGeom prst="rect">
            <a:avLst/>
          </a:prstGeom>
        </p:spPr>
        <p:txBody>
          <a:bodyPr lIns="0" tIns="0" rIns="0" bIns="0">
            <a:noAutofit/>
          </a:bodyPr>
          <a:lstStyle>
            <a:lvl1pPr algn="ctr">
              <a:buFontTx/>
              <a:buNone/>
              <a:defRPr sz="1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SUBTITLE&gt;</a:t>
            </a:r>
            <a:endParaRPr lang="en-GB" dirty="0"/>
          </a:p>
        </p:txBody>
      </p:sp>
      <p:grpSp>
        <p:nvGrpSpPr>
          <p:cNvPr id="34" name="Group 24"/>
          <p:cNvGrpSpPr/>
          <p:nvPr userDrawn="1"/>
        </p:nvGrpSpPr>
        <p:grpSpPr>
          <a:xfrm>
            <a:off x="250826" y="260350"/>
            <a:ext cx="821085" cy="684000"/>
            <a:chOff x="250826" y="260350"/>
            <a:chExt cx="821085" cy="684000"/>
          </a:xfrm>
        </p:grpSpPr>
        <p:sp>
          <p:nvSpPr>
            <p:cNvPr id="35"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6"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7"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e Briefing">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The Briefing</a:t>
            </a:r>
          </a:p>
        </p:txBody>
      </p:sp>
      <p:grpSp>
        <p:nvGrpSpPr>
          <p:cNvPr id="2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6"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algn="ctr">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&lt;Insert Briefing text&gt;</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lobal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Global differences</a:t>
            </a:r>
          </a:p>
        </p:txBody>
      </p:sp>
      <p:grpSp>
        <p:nvGrpSpPr>
          <p:cNvPr id="1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marL="0" indent="0" algn="ctr">
              <a:spcAft>
                <a:spcPts val="600"/>
              </a:spcAft>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uropean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European differences</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marL="0" indent="0" algn="ctr">
              <a:spcAft>
                <a:spcPts val="600"/>
              </a:spcAft>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at to do">
    <p:spTree>
      <p:nvGrpSpPr>
        <p:cNvPr id="1" name=""/>
        <p:cNvGrpSpPr/>
        <p:nvPr/>
      </p:nvGrpSpPr>
      <p:grpSpPr>
        <a:xfrm>
          <a:off x="0" y="0"/>
          <a:ext cx="0" cy="0"/>
          <a:chOff x="0" y="0"/>
          <a:chExt cx="0" cy="0"/>
        </a:xfrm>
      </p:grpSpPr>
      <p:sp>
        <p:nvSpPr>
          <p:cNvPr id="18" name="Rectangle 17"/>
          <p:cNvSpPr/>
          <p:nvPr userDrawn="1"/>
        </p:nvSpPr>
        <p:spPr>
          <a:xfrm>
            <a:off x="0" y="0"/>
            <a:ext cx="9144000" cy="6858000"/>
          </a:xfrm>
          <a:prstGeom prst="rect">
            <a:avLst/>
          </a:prstGeom>
          <a:solidFill>
            <a:srgbClr val="35BDB2"/>
          </a:solidFill>
          <a:ln w="9525" cap="flat" cmpd="sng" algn="ctr">
            <a:noFill/>
            <a:prstDash val="solid"/>
          </a:ln>
          <a:effectLst/>
        </p:spPr>
        <p:txBody>
          <a:bodyPr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a typeface="+mn-ea"/>
              <a:cs typeface="+mn-cs"/>
            </a:endParaRPr>
          </a:p>
        </p:txBody>
      </p:sp>
      <p:sp>
        <p:nvSpPr>
          <p:cNvPr id="20" name="TextBox 19"/>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21" name="Straight Connector 20"/>
          <p:cNvCxnSpPr/>
          <p:nvPr userDrawn="1"/>
        </p:nvCxnSpPr>
        <p:spPr>
          <a:xfrm rot="5400000">
            <a:off x="8330221" y="6547429"/>
            <a:ext cx="619558" cy="1589"/>
          </a:xfrm>
          <a:prstGeom prst="line">
            <a:avLst/>
          </a:prstGeom>
          <a:noFill/>
          <a:ln w="19050" cap="flat" cmpd="sng" algn="ctr">
            <a:solidFill>
              <a:srgbClr val="FFFFFF"/>
            </a:solidFill>
            <a:prstDash val="solid"/>
          </a:ln>
          <a:effectLst/>
        </p:spPr>
      </p:cxnSp>
      <p:sp>
        <p:nvSpPr>
          <p:cNvPr id="22"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FFFFFF"/>
                </a:solidFill>
                <a:effectLst/>
                <a:uLnTx/>
                <a:uFillTx/>
              </a:rPr>
              <a:t>Insert source/photo credit here</a:t>
            </a:r>
          </a:p>
        </p:txBody>
      </p:sp>
      <p:sp>
        <p:nvSpPr>
          <p:cNvPr id="23"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FFFFFF"/>
                </a:solidFill>
                <a:effectLst/>
                <a:uLnTx/>
                <a:uFillTx/>
                <a:latin typeface="Arial" pitchFamily="34" charset="0"/>
                <a:cs typeface="Arial" pitchFamily="34" charset="0"/>
              </a:rPr>
              <a:t>What to do…</a:t>
            </a:r>
            <a:endParaRPr kumimoji="0" lang="en-US" sz="3200" b="0" i="0" u="none" strike="noStrike" kern="0" cap="none" spc="0" normalizeH="0" baseline="0" noProof="0" dirty="0">
              <a:ln>
                <a:noFill/>
              </a:ln>
              <a:solidFill>
                <a:srgbClr val="FFFFFF"/>
              </a:solidFill>
              <a:effectLst/>
              <a:uLnTx/>
              <a:uFillTx/>
              <a:latin typeface="Arial" pitchFamily="34" charset="0"/>
              <a:cs typeface="Arial" pitchFamily="34" charset="0"/>
            </a:endParaRPr>
          </a:p>
        </p:txBody>
      </p:sp>
      <p:grpSp>
        <p:nvGrpSpPr>
          <p:cNvPr id="24" name="Group 5"/>
          <p:cNvGrpSpPr>
            <a:grpSpLocks noChangeAspect="1"/>
          </p:cNvGrpSpPr>
          <p:nvPr userDrawn="1"/>
        </p:nvGrpSpPr>
        <p:grpSpPr bwMode="auto">
          <a:xfrm>
            <a:off x="250826" y="6236525"/>
            <a:ext cx="433388" cy="361125"/>
            <a:chOff x="-796" y="1752"/>
            <a:chExt cx="2267" cy="1889"/>
          </a:xfrm>
          <a:solidFill>
            <a:srgbClr val="FFFFFF"/>
          </a:solidFill>
        </p:grpSpPr>
        <p:sp>
          <p:nvSpPr>
            <p:cNvPr id="25"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6"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9" name="Text Placeholder 29"/>
          <p:cNvSpPr>
            <a:spLocks noGrp="1"/>
          </p:cNvSpPr>
          <p:nvPr>
            <p:ph type="body" sz="quarter" idx="11" hasCustomPrompt="1"/>
          </p:nvPr>
        </p:nvSpPr>
        <p:spPr>
          <a:xfrm>
            <a:off x="251520" y="1088740"/>
            <a:ext cx="8642350" cy="396453"/>
          </a:xfrm>
          <a:prstGeom prst="rect">
            <a:avLst/>
          </a:prstGeom>
        </p:spPr>
        <p:txBody>
          <a:bodyPr lIns="0" tIns="0" rIns="0" bIns="0" anchor="b" anchorCtr="0">
            <a:no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30" name="Text Placeholder 29"/>
          <p:cNvSpPr>
            <a:spLocks noGrp="1"/>
          </p:cNvSpPr>
          <p:nvPr>
            <p:ph type="body" sz="quarter" idx="12" hasCustomPrompt="1"/>
          </p:nvPr>
        </p:nvSpPr>
        <p:spPr>
          <a:xfrm>
            <a:off x="251520" y="1556792"/>
            <a:ext cx="8642350" cy="252437"/>
          </a:xfrm>
          <a:prstGeom prst="rect">
            <a:avLst/>
          </a:prstGeom>
        </p:spPr>
        <p:txBody>
          <a:bodyPr lIns="0" tIns="0" rIns="0" bIns="0" anchor="b" anchorCtr="0">
            <a:noAutofit/>
          </a:bodyPr>
          <a:lstStyle>
            <a:lvl1pPr algn="ctr">
              <a:buFontTx/>
              <a:buNone/>
              <a:defRPr sz="16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&lt;Text&gt;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or impac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Sector Impact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1" name="Text Placeholder 20"/>
          <p:cNvSpPr>
            <a:spLocks noGrp="1"/>
          </p:cNvSpPr>
          <p:nvPr>
            <p:ph type="body" sz="quarter" idx="11" hasCustomPrompt="1"/>
          </p:nvPr>
        </p:nvSpPr>
        <p:spPr>
          <a:xfrm>
            <a:off x="250825" y="873125"/>
            <a:ext cx="8642350" cy="5111750"/>
          </a:xfrm>
          <a:prstGeom prst="rect">
            <a:avLst/>
          </a:prstGeom>
        </p:spPr>
        <p:txBody>
          <a:bodyPr/>
          <a:lstStyle>
            <a:lvl1pPr>
              <a:buNone/>
              <a:defRPr lang="en-GB" sz="1600" kern="1200" spc="-30" baseline="0" dirty="0" smtClean="0">
                <a:solidFill>
                  <a:schemeClr val="tx1">
                    <a:lumMod val="65000"/>
                    <a:lumOff val="35000"/>
                  </a:schemeClr>
                </a:solidFill>
                <a:latin typeface="Arial" pitchFamily="34" charset="0"/>
                <a:ea typeface="+mn-ea"/>
                <a:cs typeface="Arial" pitchFamily="34" charset="0"/>
              </a:defRPr>
            </a:lvl1pPr>
          </a:lstStyle>
          <a:p>
            <a:pPr lvl="0"/>
            <a:r>
              <a:rPr lang="en-GB" dirty="0"/>
              <a:t>&lt;Sector name&gt;</a:t>
            </a:r>
          </a:p>
          <a:p>
            <a:pPr lvl="0"/>
            <a:r>
              <a:rPr lang="en-GB" dirty="0"/>
              <a:t>&lt;Text&gt;</a:t>
            </a:r>
          </a:p>
          <a:p>
            <a:pPr lvl="0"/>
            <a:r>
              <a:rPr lang="en-GB" dirty="0"/>
              <a:t>&lt;Sector name&gt;</a:t>
            </a:r>
          </a:p>
          <a:p>
            <a:pPr lvl="0"/>
            <a:r>
              <a:rPr lang="en-GB" dirty="0"/>
              <a:t>&lt;Text&gt;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at will happen nex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marL="0" marR="0" indent="0" algn="l" defTabSz="914400" eaLnBrk="1" fontAlgn="auto" latinLnBrk="0" hangingPunct="1">
              <a:lnSpc>
                <a:spcPct val="90000"/>
              </a:lnSpc>
              <a:spcBef>
                <a:spcPts val="0"/>
              </a:spcBef>
              <a:spcAft>
                <a:spcPts val="0"/>
              </a:spcAft>
              <a:buClrTx/>
              <a:buSzTx/>
              <a:buFontTx/>
              <a:buNone/>
              <a:tabLst/>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lang="en-GB" dirty="0"/>
              <a:t>What will happen next?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aphicFrame>
        <p:nvGraphicFramePr>
          <p:cNvPr id="12" name="Content Placeholder 18"/>
          <p:cNvGraphicFramePr>
            <a:graphicFrameLocks/>
          </p:cNvGraphicFramePr>
          <p:nvPr userDrawn="1">
            <p:extLst>
              <p:ext uri="{D42A27DB-BD31-4B8C-83A1-F6EECF244321}">
                <p14:modId xmlns:p14="http://schemas.microsoft.com/office/powerpoint/2010/main" val="1937981517"/>
              </p:ext>
            </p:extLst>
          </p:nvPr>
        </p:nvGraphicFramePr>
        <p:xfrm>
          <a:off x="250826" y="873125"/>
          <a:ext cx="8642348" cy="5107548"/>
        </p:xfrm>
        <a:graphic>
          <a:graphicData uri="http://schemas.openxmlformats.org/drawingml/2006/table">
            <a:tbl>
              <a:tblPr/>
              <a:tblGrid>
                <a:gridCol w="2741518">
                  <a:extLst>
                    <a:ext uri="{9D8B030D-6E8A-4147-A177-3AD203B41FA5}">
                      <a16:colId xmlns:a16="http://schemas.microsoft.com/office/drawing/2014/main" val="20000"/>
                    </a:ext>
                  </a:extLst>
                </a:gridCol>
                <a:gridCol w="208897">
                  <a:extLst>
                    <a:ext uri="{9D8B030D-6E8A-4147-A177-3AD203B41FA5}">
                      <a16:colId xmlns:a16="http://schemas.microsoft.com/office/drawing/2014/main" val="20001"/>
                    </a:ext>
                  </a:extLst>
                </a:gridCol>
                <a:gridCol w="2741518">
                  <a:extLst>
                    <a:ext uri="{9D8B030D-6E8A-4147-A177-3AD203B41FA5}">
                      <a16:colId xmlns:a16="http://schemas.microsoft.com/office/drawing/2014/main" val="20002"/>
                    </a:ext>
                  </a:extLst>
                </a:gridCol>
                <a:gridCol w="208897">
                  <a:extLst>
                    <a:ext uri="{9D8B030D-6E8A-4147-A177-3AD203B41FA5}">
                      <a16:colId xmlns:a16="http://schemas.microsoft.com/office/drawing/2014/main" val="20003"/>
                    </a:ext>
                  </a:extLst>
                </a:gridCol>
                <a:gridCol w="2741518">
                  <a:extLst>
                    <a:ext uri="{9D8B030D-6E8A-4147-A177-3AD203B41FA5}">
                      <a16:colId xmlns:a16="http://schemas.microsoft.com/office/drawing/2014/main" val="20004"/>
                    </a:ext>
                  </a:extLst>
                </a:gridCol>
              </a:tblGrid>
              <a:tr h="323627">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r>
                        <a:rPr lang="en-GB" sz="2400" b="1" spc="0" dirty="0">
                          <a:solidFill>
                            <a:schemeClr val="bg1"/>
                          </a:solidFill>
                          <a:latin typeface="Arial (Body)"/>
                        </a:rPr>
                        <a:t>5</a:t>
                      </a:r>
                      <a:r>
                        <a:rPr lang="en-GB" sz="2400" b="1" spc="0" baseline="0" dirty="0">
                          <a:solidFill>
                            <a:schemeClr val="bg1"/>
                          </a:solidFill>
                          <a:latin typeface="Arial (Body)"/>
                        </a:rPr>
                        <a:t> years ago</a:t>
                      </a:r>
                      <a:endParaRPr lang="en-GB" sz="2400" b="1" spc="0" dirty="0">
                        <a:solidFill>
                          <a:schemeClr val="bg1"/>
                        </a:solidFill>
                        <a:latin typeface="Arial (Body)"/>
                      </a:endParaRPr>
                    </a:p>
                  </a:txBody>
                  <a:tcPr marL="144000" marR="144000" marT="108000" marB="108000" anchor="ctr">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bg1"/>
                        </a:solidFill>
                        <a:latin typeface="Arial (Body)"/>
                      </a:endParaRPr>
                    </a:p>
                  </a:txBody>
                  <a:tcPr marL="72000" marR="72000" marT="108000" marB="108000" anchor="ctr">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r>
                        <a:rPr lang="en-GB" sz="2400" b="1" spc="0" dirty="0">
                          <a:solidFill>
                            <a:schemeClr val="tx1">
                              <a:lumMod val="85000"/>
                              <a:lumOff val="15000"/>
                            </a:schemeClr>
                          </a:solidFill>
                          <a:latin typeface="Arial (Body)"/>
                        </a:rPr>
                        <a:t>Now</a:t>
                      </a:r>
                    </a:p>
                  </a:txBody>
                  <a:tcPr marL="144000" marR="144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tx1">
                            <a:lumMod val="85000"/>
                            <a:lumOff val="15000"/>
                          </a:schemeClr>
                        </a:solidFill>
                        <a:latin typeface="Arial (Body)"/>
                      </a:endParaRPr>
                    </a:p>
                  </a:txBody>
                  <a:tcPr marL="72000" marR="72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r>
                        <a:rPr lang="en-GB" sz="2400" b="1" spc="0" baseline="0" dirty="0">
                          <a:solidFill>
                            <a:schemeClr val="tx1">
                              <a:lumMod val="85000"/>
                              <a:lumOff val="15000"/>
                            </a:schemeClr>
                          </a:solidFill>
                          <a:latin typeface="Arial (Body)"/>
                        </a:rPr>
                        <a:t>In </a:t>
                      </a:r>
                      <a:r>
                        <a:rPr lang="en-GB" sz="2400" b="1" spc="0" dirty="0">
                          <a:solidFill>
                            <a:schemeClr val="tx1">
                              <a:lumMod val="85000"/>
                              <a:lumOff val="15000"/>
                            </a:schemeClr>
                          </a:solidFill>
                          <a:latin typeface="Arial (Body)"/>
                        </a:rPr>
                        <a:t>5 years</a:t>
                      </a:r>
                    </a:p>
                  </a:txBody>
                  <a:tcPr marL="144000" marR="144000" marT="108000" marB="108000" anchor="ctr">
                    <a:lnL w="19050" cap="flat" cmpd="sng" algn="ctr">
                      <a:noFill/>
                      <a:prstDash val="solid"/>
                      <a:round/>
                      <a:headEnd type="none" w="med" len="med"/>
                      <a:tailEnd type="none" w="med" len="med"/>
                    </a:lnL>
                    <a:lnR w="12700" cmpd="sng">
                      <a:noFill/>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0"/>
                  </a:ext>
                </a:extLst>
              </a:tr>
              <a:tr h="1994800">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b="1"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1"/>
                  </a:ext>
                </a:extLst>
              </a:tr>
              <a:tr h="1520788">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2"/>
                  </a:ext>
                </a:extLst>
              </a:tr>
              <a:tr h="1046776">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solidFill>
                  </a:tcPr>
                </a:tc>
                <a:tc>
                  <a:txBody>
                    <a:bodyPr/>
                    <a:lstStyle/>
                    <a:p>
                      <a:endParaRPr lang="en-GB" dirty="0"/>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GB" dirty="0"/>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800" kern="1200" spc="-20" dirty="0">
                        <a:solidFill>
                          <a:schemeClr val="tx1">
                            <a:lumMod val="85000"/>
                            <a:lumOff val="15000"/>
                          </a:schemeClr>
                        </a:solidFill>
                        <a:latin typeface="Arial (Body)"/>
                        <a:ea typeface="+mn-ea"/>
                        <a:cs typeface="+mn-cs"/>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3"/>
                  </a:ext>
                </a:extLst>
              </a:tr>
            </a:tbl>
          </a:graphicData>
        </a:graphic>
      </p:graphicFrame>
      <p:sp>
        <p:nvSpPr>
          <p:cNvPr id="13" name="Text Placeholder 29"/>
          <p:cNvSpPr>
            <a:spLocks noGrp="1"/>
          </p:cNvSpPr>
          <p:nvPr>
            <p:ph type="body" sz="quarter" idx="12" hasCustomPrompt="1"/>
          </p:nvPr>
        </p:nvSpPr>
        <p:spPr>
          <a:xfrm>
            <a:off x="334177" y="1556793"/>
            <a:ext cx="2617644" cy="216023"/>
          </a:xfrm>
          <a:prstGeom prst="rect">
            <a:avLst/>
          </a:prstGeom>
        </p:spPr>
        <p:txBody>
          <a:bodyPr lIns="0" tIns="0" rIns="0" bIns="0" anchor="b" anchorCtr="0">
            <a:noAutofit/>
          </a:bodyPr>
          <a:lstStyle>
            <a:lvl1pPr algn="l">
              <a:buFontTx/>
              <a:buNone/>
              <a:defRPr sz="16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&lt;Text&gt;</a:t>
            </a:r>
            <a:endParaRPr lang="en-GB" dirty="0"/>
          </a:p>
        </p:txBody>
      </p:sp>
      <p:sp>
        <p:nvSpPr>
          <p:cNvPr id="14" name="Text Placeholder 29"/>
          <p:cNvSpPr>
            <a:spLocks noGrp="1"/>
          </p:cNvSpPr>
          <p:nvPr>
            <p:ph type="body" sz="quarter" idx="13" hasCustomPrompt="1"/>
          </p:nvPr>
        </p:nvSpPr>
        <p:spPr>
          <a:xfrm>
            <a:off x="334177" y="3498089"/>
            <a:ext cx="2617644" cy="252437"/>
          </a:xfrm>
          <a:prstGeom prst="rect">
            <a:avLst/>
          </a:prstGeom>
        </p:spPr>
        <p:txBody>
          <a:bodyPr lIns="0" tIns="0" rIns="0" bIns="0" anchor="b" anchorCtr="0">
            <a:noAutofit/>
          </a:bodyPr>
          <a:lstStyle>
            <a:lvl1pPr algn="l">
              <a:buFontTx/>
              <a:buNone/>
              <a:defRPr sz="16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&lt;Text&gt;</a:t>
            </a:r>
            <a:endParaRPr lang="en-GB" dirty="0"/>
          </a:p>
        </p:txBody>
      </p:sp>
      <p:sp>
        <p:nvSpPr>
          <p:cNvPr id="15" name="Text Placeholder 29"/>
          <p:cNvSpPr>
            <a:spLocks noGrp="1"/>
          </p:cNvSpPr>
          <p:nvPr>
            <p:ph type="body" sz="quarter" idx="14" hasCustomPrompt="1"/>
          </p:nvPr>
        </p:nvSpPr>
        <p:spPr>
          <a:xfrm>
            <a:off x="334177" y="5049180"/>
            <a:ext cx="2617644" cy="252437"/>
          </a:xfrm>
          <a:prstGeom prst="rect">
            <a:avLst/>
          </a:prstGeom>
        </p:spPr>
        <p:txBody>
          <a:bodyPr lIns="0" tIns="0" rIns="0" bIns="0" anchor="b" anchorCtr="0">
            <a:noAutofit/>
          </a:bodyPr>
          <a:lstStyle>
            <a:lvl1pPr algn="l">
              <a:buFontTx/>
              <a:buNone/>
              <a:defRPr sz="16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&lt;Text&gt;</a:t>
            </a:r>
            <a:endParaRPr lang="en-GB" dirty="0"/>
          </a:p>
        </p:txBody>
      </p:sp>
      <p:sp>
        <p:nvSpPr>
          <p:cNvPr id="16" name="Text Placeholder 29"/>
          <p:cNvSpPr>
            <a:spLocks noGrp="1"/>
          </p:cNvSpPr>
          <p:nvPr>
            <p:ph type="body" sz="quarter" idx="15" hasCustomPrompt="1"/>
          </p:nvPr>
        </p:nvSpPr>
        <p:spPr>
          <a:xfrm>
            <a:off x="3263178" y="1538585"/>
            <a:ext cx="2617644" cy="252437"/>
          </a:xfrm>
          <a:prstGeom prst="rect">
            <a:avLst/>
          </a:prstGeom>
        </p:spPr>
        <p:txBody>
          <a:bodyPr lIns="0" tIns="0" rIns="0" bIns="0" anchor="b" anchorCtr="0">
            <a:noAutofit/>
          </a:bodyPr>
          <a:lstStyle>
            <a:lvl1pPr algn="l">
              <a:buFontTx/>
              <a:buNone/>
              <a:defRPr sz="1600">
                <a:solidFill>
                  <a:schemeClr val="tx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&lt;Text&gt;</a:t>
            </a:r>
            <a:endParaRPr lang="en-GB" dirty="0"/>
          </a:p>
        </p:txBody>
      </p:sp>
      <p:sp>
        <p:nvSpPr>
          <p:cNvPr id="26" name="Text Placeholder 29"/>
          <p:cNvSpPr>
            <a:spLocks noGrp="1"/>
          </p:cNvSpPr>
          <p:nvPr>
            <p:ph type="body" sz="quarter" idx="16" hasCustomPrompt="1"/>
          </p:nvPr>
        </p:nvSpPr>
        <p:spPr>
          <a:xfrm>
            <a:off x="3263178" y="3498088"/>
            <a:ext cx="2617644" cy="252437"/>
          </a:xfrm>
          <a:prstGeom prst="rect">
            <a:avLst/>
          </a:prstGeom>
        </p:spPr>
        <p:txBody>
          <a:bodyPr lIns="0" tIns="0" rIns="0" bIns="0" anchor="b" anchorCtr="0">
            <a:noAutofit/>
          </a:bodyPr>
          <a:lstStyle>
            <a:lvl1pPr algn="l">
              <a:buFontTx/>
              <a:buNone/>
              <a:defRPr sz="1600">
                <a:solidFill>
                  <a:schemeClr val="tx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&lt;Text&gt;</a:t>
            </a:r>
            <a:endParaRPr lang="en-GB" dirty="0"/>
          </a:p>
        </p:txBody>
      </p:sp>
      <p:sp>
        <p:nvSpPr>
          <p:cNvPr id="27" name="Text Placeholder 29"/>
          <p:cNvSpPr>
            <a:spLocks noGrp="1"/>
          </p:cNvSpPr>
          <p:nvPr>
            <p:ph type="body" sz="quarter" idx="17" hasCustomPrompt="1"/>
          </p:nvPr>
        </p:nvSpPr>
        <p:spPr>
          <a:xfrm>
            <a:off x="3263178" y="5049179"/>
            <a:ext cx="2617644" cy="252437"/>
          </a:xfrm>
          <a:prstGeom prst="rect">
            <a:avLst/>
          </a:prstGeom>
        </p:spPr>
        <p:txBody>
          <a:bodyPr lIns="0" tIns="0" rIns="0" bIns="0" anchor="b" anchorCtr="0">
            <a:noAutofit/>
          </a:bodyPr>
          <a:lstStyle>
            <a:lvl1pPr algn="l">
              <a:buFontTx/>
              <a:buNone/>
              <a:defRPr sz="1600">
                <a:solidFill>
                  <a:schemeClr val="tx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&lt;Text&gt;</a:t>
            </a:r>
            <a:endParaRPr lang="en-GB" dirty="0"/>
          </a:p>
        </p:txBody>
      </p:sp>
      <p:sp>
        <p:nvSpPr>
          <p:cNvPr id="28" name="Text Placeholder 29"/>
          <p:cNvSpPr>
            <a:spLocks noGrp="1"/>
          </p:cNvSpPr>
          <p:nvPr>
            <p:ph type="body" sz="quarter" idx="18" hasCustomPrompt="1"/>
          </p:nvPr>
        </p:nvSpPr>
        <p:spPr>
          <a:xfrm>
            <a:off x="6234806" y="1538584"/>
            <a:ext cx="2617644" cy="252437"/>
          </a:xfrm>
          <a:prstGeom prst="rect">
            <a:avLst/>
          </a:prstGeom>
        </p:spPr>
        <p:txBody>
          <a:bodyPr lIns="0" tIns="0" rIns="0" bIns="0" anchor="b" anchorCtr="0">
            <a:noAutofit/>
          </a:bodyPr>
          <a:lstStyle>
            <a:lvl1pPr algn="l">
              <a:buFontTx/>
              <a:buNone/>
              <a:defRPr sz="1600">
                <a:solidFill>
                  <a:schemeClr val="tx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&lt;Text&gt;</a:t>
            </a:r>
            <a:endParaRPr lang="en-GB" dirty="0"/>
          </a:p>
        </p:txBody>
      </p:sp>
      <p:sp>
        <p:nvSpPr>
          <p:cNvPr id="29" name="Text Placeholder 29"/>
          <p:cNvSpPr>
            <a:spLocks noGrp="1"/>
          </p:cNvSpPr>
          <p:nvPr>
            <p:ph type="body" sz="quarter" idx="19" hasCustomPrompt="1"/>
          </p:nvPr>
        </p:nvSpPr>
        <p:spPr>
          <a:xfrm>
            <a:off x="6238832" y="3504445"/>
            <a:ext cx="2617644" cy="252437"/>
          </a:xfrm>
          <a:prstGeom prst="rect">
            <a:avLst/>
          </a:prstGeom>
        </p:spPr>
        <p:txBody>
          <a:bodyPr lIns="0" tIns="0" rIns="0" bIns="0" anchor="b" anchorCtr="0">
            <a:noAutofit/>
          </a:bodyPr>
          <a:lstStyle>
            <a:lvl1pPr algn="l">
              <a:buFontTx/>
              <a:buNone/>
              <a:defRPr sz="1600">
                <a:solidFill>
                  <a:schemeClr val="tx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&lt;Text&gt;</a:t>
            </a:r>
            <a:endParaRPr lang="en-GB" dirty="0"/>
          </a:p>
        </p:txBody>
      </p:sp>
      <p:sp>
        <p:nvSpPr>
          <p:cNvPr id="30" name="Text Placeholder 29"/>
          <p:cNvSpPr>
            <a:spLocks noGrp="1"/>
          </p:cNvSpPr>
          <p:nvPr>
            <p:ph type="body" sz="quarter" idx="20" hasCustomPrompt="1"/>
          </p:nvPr>
        </p:nvSpPr>
        <p:spPr>
          <a:xfrm>
            <a:off x="6238832" y="5038910"/>
            <a:ext cx="2617644" cy="252437"/>
          </a:xfrm>
          <a:prstGeom prst="rect">
            <a:avLst/>
          </a:prstGeom>
        </p:spPr>
        <p:txBody>
          <a:bodyPr lIns="0" tIns="0" rIns="0" bIns="0" anchor="b" anchorCtr="0">
            <a:noAutofit/>
          </a:bodyPr>
          <a:lstStyle>
            <a:lvl1pPr algn="l">
              <a:buFontTx/>
              <a:buNone/>
              <a:defRPr sz="1600">
                <a:solidFill>
                  <a:schemeClr val="tx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&lt;Text&gt;</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nal slide">
    <p:bg>
      <p:bgPr>
        <a:solidFill>
          <a:srgbClr val="F2F2F2"/>
        </a:solidFill>
        <a:effectLst/>
      </p:bgPr>
    </p:bg>
    <p:spTree>
      <p:nvGrpSpPr>
        <p:cNvPr id="1" name=""/>
        <p:cNvGrpSpPr/>
        <p:nvPr/>
      </p:nvGrpSpPr>
      <p:grpSpPr>
        <a:xfrm>
          <a:off x="0" y="0"/>
          <a:ext cx="0" cy="0"/>
          <a:chOff x="0" y="0"/>
          <a:chExt cx="0" cy="0"/>
        </a:xfrm>
      </p:grpSpPr>
      <p:grpSp>
        <p:nvGrpSpPr>
          <p:cNvPr id="2" name="Group 24"/>
          <p:cNvGrpSpPr/>
          <p:nvPr userDrawn="1"/>
        </p:nvGrpSpPr>
        <p:grpSpPr>
          <a:xfrm>
            <a:off x="250826" y="260350"/>
            <a:ext cx="821085" cy="684000"/>
            <a:chOff x="250826" y="260350"/>
            <a:chExt cx="821085" cy="684000"/>
          </a:xfrm>
        </p:grpSpPr>
        <p:sp>
          <p:nvSpPr>
            <p:cNvPr id="20"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1"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pSp>
        <p:nvGrpSpPr>
          <p:cNvPr id="3" name="Group 17"/>
          <p:cNvGrpSpPr/>
          <p:nvPr userDrawn="1"/>
        </p:nvGrpSpPr>
        <p:grpSpPr>
          <a:xfrm>
            <a:off x="-3175" y="4159224"/>
            <a:ext cx="9144000" cy="2698776"/>
            <a:chOff x="-3175" y="3107255"/>
            <a:chExt cx="9144000" cy="2698776"/>
          </a:xfrm>
        </p:grpSpPr>
        <p:sp>
          <p:nvSpPr>
            <p:cNvPr id="24" name="Freeform 6"/>
            <p:cNvSpPr>
              <a:spLocks noChangeAspect="1"/>
            </p:cNvSpPr>
            <p:nvPr/>
          </p:nvSpPr>
          <p:spPr bwMode="auto">
            <a:xfrm>
              <a:off x="-3175" y="3107255"/>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5" name="Rectangle 24"/>
            <p:cNvSpPr/>
            <p:nvPr/>
          </p:nvSpPr>
          <p:spPr>
            <a:xfrm>
              <a:off x="-3175" y="3428999"/>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a typeface="+mn-ea"/>
                <a:cs typeface="+mn-cs"/>
              </a:endParaRPr>
            </a:p>
          </p:txBody>
        </p:sp>
      </p:grpSp>
      <p:sp>
        <p:nvSpPr>
          <p:cNvPr id="17" name="Text Placeholder 16"/>
          <p:cNvSpPr>
            <a:spLocks noGrp="1"/>
          </p:cNvSpPr>
          <p:nvPr>
            <p:ph type="body" sz="quarter" idx="10" hasCustomPrompt="1"/>
          </p:nvPr>
        </p:nvSpPr>
        <p:spPr>
          <a:xfrm>
            <a:off x="250825" y="5265738"/>
            <a:ext cx="8642350" cy="719137"/>
          </a:xfrm>
          <a:prstGeom prst="rect">
            <a:avLst/>
          </a:prstGeom>
        </p:spPr>
        <p:txBody>
          <a:bodyPr>
            <a:noAutofit/>
          </a:bodyPr>
          <a:lstStyle>
            <a:lvl1pPr algn="ctr">
              <a:buNone/>
              <a:defRPr sz="1800" baseline="0">
                <a:solidFill>
                  <a:schemeClr val="bg1"/>
                </a:solidFill>
                <a:latin typeface="Arial (Body)"/>
              </a:defRPr>
            </a:lvl1pPr>
          </a:lstStyle>
          <a:p>
            <a:pPr lvl="0"/>
            <a:r>
              <a:rPr lang="en-GB" dirty="0"/>
              <a:t>For more information please contact: </a:t>
            </a:r>
            <a:br>
              <a:rPr lang="en-GB" dirty="0"/>
            </a:br>
            <a:r>
              <a:rPr lang="en-GB" dirty="0"/>
              <a:t>trends@futurefoundation.co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6" name="TextBox 15"/>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7" name="Straight Connector 16"/>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8"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9"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Blank slide</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0"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4" name="Text Placeholder 12"/>
          <p:cNvSpPr>
            <a:spLocks noGrp="1"/>
          </p:cNvSpPr>
          <p:nvPr>
            <p:ph type="body" sz="quarter" idx="11" hasCustomPrompt="1"/>
          </p:nvPr>
        </p:nvSpPr>
        <p:spPr>
          <a:xfrm>
            <a:off x="250825" y="873125"/>
            <a:ext cx="8642350" cy="5003800"/>
          </a:xfrm>
          <a:prstGeom prst="rect">
            <a:avLst/>
          </a:prstGeom>
        </p:spPr>
        <p:txBody>
          <a:bodyPr/>
          <a:lstStyle>
            <a:lvl1pPr marL="266700" marR="0" indent="-266700" algn="l" defTabSz="457200" rtl="0" eaLnBrk="1" fontAlgn="auto" latinLnBrk="0" hangingPunct="1">
              <a:lnSpc>
                <a:spcPct val="90000"/>
              </a:lnSpc>
              <a:spcBef>
                <a:spcPts val="0"/>
              </a:spcBef>
              <a:spcAft>
                <a:spcPts val="600"/>
              </a:spcAft>
              <a:buClr>
                <a:srgbClr val="35BDB2"/>
              </a:buClr>
              <a:buSzTx/>
              <a:buFontTx/>
              <a:buNone/>
              <a:tabLst/>
              <a:defRPr/>
            </a:lvl1pPr>
          </a:lstStyle>
          <a:p>
            <a:pPr marL="266700" marR="0" lvl="0" indent="-266700" algn="l" defTabSz="457200" rtl="0" eaLnBrk="1" fontAlgn="auto" latinLnBrk="0" hangingPunct="1">
              <a:lnSpc>
                <a:spcPct val="90000"/>
              </a:lnSpc>
              <a:spcBef>
                <a:spcPts val="0"/>
              </a:spcBef>
              <a:spcAft>
                <a:spcPts val="600"/>
              </a:spcAft>
              <a:buClr>
                <a:srgbClr val="35BDB2"/>
              </a:buClr>
              <a:buSzTx/>
              <a:buFontTx/>
              <a:buNone/>
              <a:tabLst/>
              <a:defRPr/>
            </a:pPr>
            <a:r>
              <a:rPr kumimoji="0" lang="en-GB" sz="1600" b="0" i="0" u="none" strike="noStrike" kern="1200" cap="none" spc="-30" normalizeH="0" baseline="0" noProof="0" dirty="0">
                <a:ln>
                  <a:noFill/>
                </a:ln>
                <a:solidFill>
                  <a:srgbClr val="000000">
                    <a:lumMod val="65000"/>
                    <a:lumOff val="35000"/>
                  </a:srgbClr>
                </a:solidFill>
                <a:effectLst/>
                <a:uLnTx/>
                <a:uFillTx/>
                <a:latin typeface="Arial" pitchFamily="34" charset="0"/>
                <a:ea typeface="+mn-ea"/>
                <a:cs typeface="Arial" pitchFamily="34" charset="0"/>
              </a:rPr>
              <a:t>&lt;TEXT&gt;</a:t>
            </a:r>
          </a:p>
        </p:txBody>
      </p:sp>
    </p:spTree>
  </p:cSld>
  <p:clrMapOvr>
    <a:masterClrMapping/>
  </p:clrMapOvr>
</p:sldLayout>
</file>

<file path=ppt/slideMasters/_rels/slideMaster1.xml.rels><?xml version="1.0" encoding="UTF-8" standalone="yes"?>
<Relationships xmlns="http://schemas.openxmlformats.org/package/2006/relationships">
  <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52" r:id="rId5"/>
    <p:sldLayoutId id="2147483656" r:id="rId6"/>
    <p:sldLayoutId id="2147483657" r:id="rId7"/>
    <p:sldLayoutId id="2147483658" r:id="rId8"/>
    <p:sldLayoutId id="2147483653"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lstStyle/>
          <a:p>
            <a:r>
              <a:rPr lang="en-GB" dirty="0"/>
              <a:t>Test Header</a:t>
            </a:r>
          </a:p>
        </p:txBody>
      </p:sp>
      <p:sp>
        <p:nvSpPr>
          <p:cNvPr id="4" name="Text Placeholder 3"/>
          <p:cNvSpPr>
            <a:spLocks noGrp="1"/>
          </p:cNvSpPr>
          <p:nvPr>
            <p:ph type="body" sz="quarter" idx="11"/>
          </p:nvPr>
        </p:nvSpPr>
        <p:spPr/>
        <p:txBody>
          <a:bodyPr/>
          <a:lstStyle/>
          <a:p>
            <a:r>
              <a:t xml:space="preserve">
Bedtime, and evening time in general, is being re-defined. For a significant number, the hours before sleep can be penetrated by a kind of light work; it is now so easy to curl round a laptop or a tablet and drop your boss an email, while scanning the latest news, while streaming on-demand movies, while online shopping for your mother’s birthday present, and so on.
</a:t>
            </a:r>
          </a:p>
          <a:p>
            <a:r>
              <a:t xml:space="preserve">
The consumer skips between sites and roles, merging personal and private life in these hours, in a state of fused brainstorming and multitasking.
</a:t>
            </a:r>
          </a:p>
          <a:p>
            <a:r>
              <a:t xml:space="preserve">
Work-life balance is redrawn under wider horizons. This is not just a story of more flexible working hours but a story of work encroaching into those times and places formerly reserved for rest: night time, bedrooms, even holidays. To many millennials, work-life balance is in revolution.
</a:t>
            </a:r>
          </a:p>
          <a:p>
            <a:r>
              <a:t xml:space="preserve">
More, online media and retail are accessed differently in these arenas. Remote technology for both work and socialising means that consumers are engaging with their devices, and their fellow human beings, in a totally new way.
</a:t>
            </a:r>
          </a:p>
          <a:p>
            <a:pPr>
              <a:pStyle a:val="Heading1"/>
            </a:pPr>
            <a:r>
              <a:t xml:space="preserve">
Global differences
</a:t>
            </a:r>
          </a:p>
          <a:p>
            <a:r>
              <a:t xml:space="preserve">
Usage of tech in bed before going to sleep is pronounced globally, with at least a third doing so across all markets surveyed. However, we see particularly high rates of portable device usage in South Korea, where smartphone ownership is high, and across emerging markets, where cheaper, tablet or smartphone ownership will sometimes replace laptop ownership. Watching TV on demand is still most commonly carried out via laptop, suggesting that late-night smartphone and tablet use is more likely to be focused on other activities, such as social media, email and messaging. Twitter activity in the US, UK, Australia and India peaks at bedtime, around 10pm. Morning bedtime Twitter activity is also on the rise.
</a:t>
            </a:r>
          </a:p>
          <a:p>
            <a:r>
              <a:t xml:space="preserve">
While checking personal emails in bed is, on the whole, more popular than checking work emails. In many emerging markets, such as India, Mexico and China, the difference is minimal suggesting a more entrenched 24/7 switched on culture. In Asia, this trend is further boosted by late night shop openings and typically later working hours than in Western markets.
</a:t>
            </a:r>
          </a:p>
        </p:txBody>
      </p:sp>
    </p:spTree>
    <p:extLst>
      <p:ext uri="{BB962C8B-B14F-4D97-AF65-F5344CB8AC3E}">
        <p14:creationId xmlns:p14="http://schemas.microsoft.com/office/powerpoint/2010/main" val="3291103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Words>
  <Application>Microsoft Office PowerPoint</Application>
  <PresentationFormat>On-screen Show (4:3)</PresentationFormat>
  <Paragraphs>25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Test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Dominic Harrison</dc:creator>
  <cp:lastModifiedBy>DELL</cp:lastModifiedBy>
  <cp:revision>20</cp:revision>
  <dcterms:created xsi:type="dcterms:W3CDTF">2016-08-16T13:45:38Z</dcterms:created>
  <dcterms:modified xsi:type="dcterms:W3CDTF">2016-11-09T11:20:47Z</dcterms:modified>
</cp:coreProperties>
</file>