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D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24" autoAdjust="0"/>
  </p:normalViewPr>
  <p:slideViewPr>
    <p:cSldViewPr>
      <p:cViewPr>
        <p:scale>
          <a:sx n="75" d="100"/>
          <a:sy n="75" d="100"/>
        </p:scale>
        <p:origin x="-394" y="-346"/>
      </p:cViewPr>
      <p:guideLst>
        <p:guide orient="horz" pos="459"/>
        <p:guide orient="horz" pos="3770"/>
        <p:guide orient="horz" pos="3067"/>
        <p:guide orient="horz" pos="3430"/>
        <p:guide orient="horz" pos="164"/>
        <p:guide orient="horz" pos="55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9" name="Group 24"/>
          <p:cNvGrpSpPr/>
          <p:nvPr userDrawn="1"/>
        </p:nvGrpSpPr>
        <p:grpSpPr>
          <a:xfrm>
            <a:off x="250826" y="260350"/>
            <a:ext cx="821085" cy="684000"/>
            <a:chOff x="250826" y="260350"/>
            <a:chExt cx="821085" cy="684000"/>
          </a:xfrm>
        </p:grpSpPr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35BD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rgbClr val="35BD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solidFill>
              <a:srgbClr val="35BD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oup 17"/>
          <p:cNvGrpSpPr/>
          <p:nvPr userDrawn="1"/>
        </p:nvGrpSpPr>
        <p:grpSpPr>
          <a:xfrm>
            <a:off x="-3175" y="4159224"/>
            <a:ext cx="9144000" cy="2698776"/>
            <a:chOff x="-3175" y="3107255"/>
            <a:chExt cx="9144000" cy="2698776"/>
          </a:xfrm>
        </p:grpSpPr>
        <p:sp>
          <p:nvSpPr>
            <p:cNvPr id="24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solidFill>
              <a:srgbClr val="37BD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3175" y="3428999"/>
              <a:ext cx="9144000" cy="2377032"/>
            </a:xfrm>
            <a:prstGeom prst="rect">
              <a:avLst/>
            </a:prstGeom>
            <a:solidFill>
              <a:srgbClr val="35BDB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4868862"/>
            <a:ext cx="8642350" cy="61277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&lt;TREND TITLE&gt;</a:t>
            </a:r>
            <a:endParaRPr lang="en-GB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5624513"/>
            <a:ext cx="8642350" cy="2524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buFontTx/>
              <a:buNone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&lt;TREND SUBTITLE&gt;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rief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1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Briefing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0768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lang="en-GB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&lt;Insert Briefing text&gt;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dif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Global differences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076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Aft>
                <a:spcPts val="600"/>
              </a:spcAft>
              <a:buNone/>
              <a:defRPr lang="en-GB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GB" sz="1800" dirty="0" smtClean="0"/>
              <a:t>&lt;GLOBAL DIFFERENCES TEXT HERE – IE TEXT THAT APPEARS BELOW THE MAP ON THE </a:t>
            </a:r>
            <a:r>
              <a:rPr lang="en-GB" sz="1800" b="1" dirty="0" smtClean="0"/>
              <a:t>EU </a:t>
            </a:r>
            <a:r>
              <a:rPr lang="en-GB" sz="1800" dirty="0" smtClean="0"/>
              <a:t>AND </a:t>
            </a:r>
            <a:r>
              <a:rPr lang="en-GB" sz="1800" b="1" dirty="0" smtClean="0"/>
              <a:t>GLOBAL </a:t>
            </a:r>
            <a:r>
              <a:rPr lang="en-GB" sz="1800" dirty="0" smtClean="0"/>
              <a:t>SYSTEMS ONLY&gt;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ropean dif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European differences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076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Aft>
                <a:spcPts val="600"/>
              </a:spcAft>
              <a:buNone/>
              <a:defRPr lang="en-GB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GB" sz="1800" dirty="0" smtClean="0"/>
              <a:t>&lt;GLOBAL DIFFERENCES TEXT HERE – IE TEXT THAT APPEARS BELOW THE MAP ON THE </a:t>
            </a:r>
            <a:r>
              <a:rPr lang="en-GB" sz="1800" b="1" dirty="0" smtClean="0"/>
              <a:t>EU </a:t>
            </a:r>
            <a:r>
              <a:rPr lang="en-GB" sz="1800" dirty="0" smtClean="0"/>
              <a:t>AND </a:t>
            </a:r>
            <a:r>
              <a:rPr lang="en-GB" sz="1800" b="1" dirty="0" smtClean="0"/>
              <a:t>GLOBAL </a:t>
            </a:r>
            <a:r>
              <a:rPr lang="en-GB" sz="1800" dirty="0" smtClean="0"/>
              <a:t>SYSTEMS ONLY&gt;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to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5BDB2"/>
          </a:solidFill>
          <a:ln w="9525" cap="flat" cmpd="sng" algn="ctr">
            <a:noFill/>
            <a:prstDash val="solid"/>
          </a:ln>
          <a:effectLst/>
        </p:spPr>
        <p:txBody>
          <a:bodyPr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2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What to do…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28" name="Content Placeholder 6"/>
          <p:cNvGraphicFramePr>
            <a:graphicFrameLocks/>
          </p:cNvGraphicFramePr>
          <p:nvPr userDrawn="1"/>
        </p:nvGraphicFramePr>
        <p:xfrm>
          <a:off x="250825" y="873125"/>
          <a:ext cx="8642350" cy="285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50"/>
              </a:tblGrid>
              <a:tr h="912080">
                <a:tc>
                  <a:txBody>
                    <a:bodyPr/>
                    <a:lstStyle/>
                    <a:p>
                      <a:pPr algn="ctr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400" b="1" i="0" u="none" strike="noStrike" kern="1200" baseline="0" noProof="0" dirty="0" smtClean="0">
                          <a:solidFill>
                            <a:schemeClr val="bg1"/>
                          </a:solidFill>
                          <a:latin typeface="Arial (Body)"/>
                          <a:ea typeface="+mn-ea"/>
                          <a:cs typeface="Arial" pitchFamily="34" charset="0"/>
                        </a:rPr>
                        <a:t>&lt;TITLE&gt;</a:t>
                      </a:r>
                    </a:p>
                    <a:p>
                      <a:pPr algn="ctr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200" baseline="0" noProof="0" dirty="0" smtClean="0">
                          <a:solidFill>
                            <a:schemeClr val="bg1"/>
                          </a:solidFill>
                          <a:latin typeface="Arial (Body)"/>
                          <a:ea typeface="+mn-ea"/>
                          <a:cs typeface="Arial" pitchFamily="34" charset="0"/>
                        </a:rPr>
                        <a:t>&lt;TEXT&gt;</a:t>
                      </a:r>
                      <a:endParaRPr lang="en-US" sz="1800" b="0" i="0" u="none" strike="noStrike" kern="1200" baseline="0" noProof="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Arial" pitchFamily="34" charset="0"/>
                      </a:endParaRPr>
                    </a:p>
                  </a:txBody>
                  <a:tcPr marB="21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1154">
                <a:tc>
                  <a:txBody>
                    <a:bodyPr/>
                    <a:lstStyle/>
                    <a:p>
                      <a:pPr algn="ctr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400" b="1" i="0" u="none" strike="noStrike" kern="1200" baseline="0" noProof="0" dirty="0" smtClean="0">
                          <a:solidFill>
                            <a:schemeClr val="bg1"/>
                          </a:solidFill>
                          <a:latin typeface="Arial (Body)"/>
                          <a:ea typeface="+mn-ea"/>
                          <a:cs typeface="Arial" pitchFamily="34" charset="0"/>
                        </a:rPr>
                        <a:t>&lt;TITLE&gt;</a:t>
                      </a:r>
                    </a:p>
                    <a:p>
                      <a:pPr algn="ctr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200" baseline="0" noProof="0" dirty="0" smtClean="0">
                          <a:solidFill>
                            <a:schemeClr val="bg1"/>
                          </a:solidFill>
                          <a:latin typeface="Arial (Body)"/>
                          <a:ea typeface="+mn-ea"/>
                          <a:cs typeface="Arial" pitchFamily="34" charset="0"/>
                        </a:rPr>
                        <a:t>&lt;TEXT&gt;</a:t>
                      </a:r>
                      <a:endParaRPr lang="en-US" sz="1800" b="0" i="0" u="none" strike="noStrike" kern="1200" baseline="0" noProof="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Arial" pitchFamily="34" charset="0"/>
                      </a:endParaRPr>
                    </a:p>
                  </a:txBody>
                  <a:tcPr marB="21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50673">
                <a:tc>
                  <a:txBody>
                    <a:bodyPr/>
                    <a:lstStyle/>
                    <a:p>
                      <a:pPr algn="ctr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2400" b="1" i="0" u="none" strike="noStrike" kern="1200" baseline="0" noProof="0" dirty="0" smtClean="0">
                          <a:solidFill>
                            <a:schemeClr val="bg1"/>
                          </a:solidFill>
                          <a:latin typeface="Arial (Body)"/>
                          <a:ea typeface="+mn-ea"/>
                          <a:cs typeface="Arial" pitchFamily="34" charset="0"/>
                        </a:rPr>
                        <a:t>&lt;TITLE&gt;</a:t>
                      </a:r>
                    </a:p>
                    <a:p>
                      <a:pPr algn="ctr" rtl="0" eaLnBrk="1" fontAlgn="t" latinLnBrk="0" hangingPunct="1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i="0" u="none" strike="noStrike" kern="1200" baseline="0" noProof="0" dirty="0" smtClean="0">
                          <a:solidFill>
                            <a:schemeClr val="bg1"/>
                          </a:solidFill>
                          <a:latin typeface="Arial (Body)"/>
                          <a:ea typeface="+mn-ea"/>
                          <a:cs typeface="Arial" pitchFamily="34" charset="0"/>
                        </a:rPr>
                        <a:t>&lt;TEXT&gt;</a:t>
                      </a:r>
                      <a:endParaRPr lang="en-US" sz="1800" b="0" i="0" u="none" strike="noStrike" kern="1200" baseline="0" noProof="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Arial" pitchFamily="34" charset="0"/>
                      </a:endParaRPr>
                    </a:p>
                  </a:txBody>
                  <a:tcPr marB="21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r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1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Sector Impact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111750"/>
          </a:xfrm>
          <a:prstGeom prst="rect">
            <a:avLst/>
          </a:prstGeom>
        </p:spPr>
        <p:txBody>
          <a:bodyPr/>
          <a:lstStyle>
            <a:lvl1pPr>
              <a:buNone/>
              <a:defRPr lang="en-GB" sz="1600" kern="1200" spc="-3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GB" dirty="0" smtClean="0"/>
              <a:t>&lt;Sector name&gt;</a:t>
            </a:r>
          </a:p>
          <a:p>
            <a:pPr lvl="0"/>
            <a:r>
              <a:rPr lang="en-GB" dirty="0" smtClean="0"/>
              <a:t>&lt;Text&gt;</a:t>
            </a:r>
          </a:p>
          <a:p>
            <a:pPr lvl="0"/>
            <a:r>
              <a:rPr lang="en-GB" dirty="0" smtClean="0"/>
              <a:t>&lt;Sector name&gt;</a:t>
            </a:r>
          </a:p>
          <a:p>
            <a:pPr lvl="0"/>
            <a:r>
              <a:rPr lang="en-GB" dirty="0" smtClean="0"/>
              <a:t>&lt;Text&gt;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ill happen nex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1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What will happen next?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2" name="Content Placeholder 18"/>
          <p:cNvGraphicFramePr>
            <a:graphicFrameLocks/>
          </p:cNvGraphicFramePr>
          <p:nvPr userDrawn="1"/>
        </p:nvGraphicFramePr>
        <p:xfrm>
          <a:off x="250826" y="873125"/>
          <a:ext cx="8642348" cy="5107548"/>
        </p:xfrm>
        <a:graphic>
          <a:graphicData uri="http://schemas.openxmlformats.org/drawingml/2006/table">
            <a:tbl>
              <a:tblPr/>
              <a:tblGrid>
                <a:gridCol w="2741518"/>
                <a:gridCol w="208897"/>
                <a:gridCol w="2741518"/>
                <a:gridCol w="208897"/>
                <a:gridCol w="2741518"/>
              </a:tblGrid>
              <a:tr h="3236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2400" b="1" spc="0" dirty="0" smtClean="0">
                          <a:solidFill>
                            <a:schemeClr val="bg1"/>
                          </a:solidFill>
                          <a:latin typeface="Arial (Body)"/>
                        </a:rPr>
                        <a:t>5</a:t>
                      </a:r>
                      <a:r>
                        <a:rPr lang="en-GB" sz="2400" b="1" spc="0" baseline="0" dirty="0" smtClean="0">
                          <a:solidFill>
                            <a:schemeClr val="bg1"/>
                          </a:solidFill>
                          <a:latin typeface="Arial (Body)"/>
                        </a:rPr>
                        <a:t> years ago</a:t>
                      </a:r>
                      <a:endParaRPr lang="en-GB" sz="2400" b="1" spc="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b="1" spc="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72000" marR="72000" marT="108000" marB="108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2400" b="1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</a:rPr>
                        <a:t>Now</a:t>
                      </a:r>
                      <a:endParaRPr lang="en-GB" sz="24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144000" marR="144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72000" marR="72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2400" b="1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</a:rPr>
                        <a:t>In </a:t>
                      </a:r>
                      <a:r>
                        <a:rPr lang="en-GB" sz="2400" b="1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</a:rPr>
                        <a:t>5 years</a:t>
                      </a:r>
                      <a:endParaRPr lang="en-GB" sz="2400" b="1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144000" marR="144000" marT="108000" marB="10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1994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bg1"/>
                          </a:solidFill>
                          <a:latin typeface="Arial (Body)"/>
                        </a:rPr>
                        <a:t>&lt;TEXT&gt;</a:t>
                      </a:r>
                      <a:endParaRPr lang="en-GB" sz="16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  <a:ea typeface="+mn-ea"/>
                          <a:cs typeface="+mn-cs"/>
                        </a:rPr>
                        <a:t>&lt;TEXT&gt;</a:t>
                      </a: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  <a:ea typeface="+mn-ea"/>
                          <a:cs typeface="+mn-cs"/>
                        </a:rPr>
                        <a:t>&lt;TEXT&gt;</a:t>
                      </a: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15207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bg1"/>
                          </a:solidFill>
                          <a:latin typeface="Arial (Body)"/>
                        </a:rPr>
                        <a:t>&lt;TEXT&gt;</a:t>
                      </a:r>
                      <a:endParaRPr lang="en-GB" sz="16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  <a:ea typeface="+mn-ea"/>
                          <a:cs typeface="+mn-cs"/>
                        </a:rPr>
                        <a:t>&lt;TEXT&gt;</a:t>
                      </a: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GB" sz="8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  <a:ea typeface="+mn-ea"/>
                          <a:cs typeface="+mn-cs"/>
                        </a:rPr>
                        <a:t>&lt;TEXT&gt;</a:t>
                      </a: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  <a:tr h="104677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GB" sz="1600" spc="-20" dirty="0" smtClean="0">
                          <a:solidFill>
                            <a:schemeClr val="bg1"/>
                          </a:solidFill>
                          <a:latin typeface="Arial (Body)"/>
                        </a:rPr>
                        <a:t>&lt;TEXT&gt;</a:t>
                      </a:r>
                      <a:endParaRPr lang="en-GB" sz="1600" spc="-20" dirty="0">
                        <a:solidFill>
                          <a:schemeClr val="bg1"/>
                        </a:solidFill>
                        <a:latin typeface="Arial (Body)"/>
                      </a:endParaRPr>
                    </a:p>
                  </a:txBody>
                  <a:tcPr marL="144000" marR="14400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kern="1200" spc="-20" dirty="0" smtClean="0">
                        <a:solidFill>
                          <a:schemeClr val="bg1"/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  <a:ea typeface="+mn-ea"/>
                          <a:cs typeface="+mn-cs"/>
                        </a:rPr>
                        <a:t>&lt;TEXT&gt;</a:t>
                      </a: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BDB2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spc="-2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(Body)"/>
                          <a:ea typeface="+mn-ea"/>
                          <a:cs typeface="+mn-cs"/>
                        </a:rPr>
                        <a:t>&lt;TEXT&gt;</a:t>
                      </a:r>
                      <a:endParaRPr lang="en-GB" sz="1600" kern="1200" spc="-2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(Body)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24"/>
          <p:cNvGrpSpPr/>
          <p:nvPr userDrawn="1"/>
        </p:nvGrpSpPr>
        <p:grpSpPr>
          <a:xfrm>
            <a:off x="250826" y="260350"/>
            <a:ext cx="821085" cy="684000"/>
            <a:chOff x="250826" y="260350"/>
            <a:chExt cx="821085" cy="684000"/>
          </a:xfrm>
        </p:grpSpPr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09331" y="260350"/>
              <a:ext cx="662580" cy="68400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69" y="383"/>
                </a:cxn>
                <a:cxn ang="0">
                  <a:pos x="0" y="383"/>
                </a:cxn>
                <a:cxn ang="0">
                  <a:pos x="0" y="479"/>
                </a:cxn>
                <a:cxn ang="0">
                  <a:pos x="464" y="479"/>
                </a:cxn>
                <a:cxn ang="0">
                  <a:pos x="464" y="0"/>
                </a:cxn>
                <a:cxn ang="0">
                  <a:pos x="369" y="0"/>
                </a:cxn>
              </a:cxnLst>
              <a:rect l="0" t="0" r="r" b="b"/>
              <a:pathLst>
                <a:path w="464" h="479">
                  <a:moveTo>
                    <a:pt x="369" y="0"/>
                  </a:moveTo>
                  <a:lnTo>
                    <a:pt x="369" y="383"/>
                  </a:lnTo>
                  <a:lnTo>
                    <a:pt x="0" y="383"/>
                  </a:lnTo>
                  <a:lnTo>
                    <a:pt x="0" y="479"/>
                  </a:lnTo>
                  <a:lnTo>
                    <a:pt x="464" y="479"/>
                  </a:lnTo>
                  <a:lnTo>
                    <a:pt x="464" y="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35BD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50826" y="260350"/>
              <a:ext cx="664008" cy="684000"/>
            </a:xfrm>
            <a:custGeom>
              <a:avLst/>
              <a:gdLst/>
              <a:ahLst/>
              <a:cxnLst>
                <a:cxn ang="0">
                  <a:pos x="465" y="96"/>
                </a:cxn>
                <a:cxn ang="0">
                  <a:pos x="465" y="0"/>
                </a:cxn>
                <a:cxn ang="0">
                  <a:pos x="0" y="0"/>
                </a:cxn>
                <a:cxn ang="0">
                  <a:pos x="0" y="479"/>
                </a:cxn>
                <a:cxn ang="0">
                  <a:pos x="96" y="479"/>
                </a:cxn>
                <a:cxn ang="0">
                  <a:pos x="96" y="96"/>
                </a:cxn>
                <a:cxn ang="0">
                  <a:pos x="465" y="96"/>
                </a:cxn>
              </a:cxnLst>
              <a:rect l="0" t="0" r="r" b="b"/>
              <a:pathLst>
                <a:path w="465" h="479">
                  <a:moveTo>
                    <a:pt x="465" y="96"/>
                  </a:moveTo>
                  <a:lnTo>
                    <a:pt x="465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96" y="479"/>
                  </a:lnTo>
                  <a:lnTo>
                    <a:pt x="96" y="96"/>
                  </a:lnTo>
                  <a:lnTo>
                    <a:pt x="465" y="96"/>
                  </a:lnTo>
                  <a:close/>
                </a:path>
              </a:pathLst>
            </a:custGeom>
            <a:solidFill>
              <a:srgbClr val="35BD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524997" y="534521"/>
              <a:ext cx="274171" cy="135658"/>
            </a:xfrm>
            <a:prstGeom prst="rect">
              <a:avLst/>
            </a:prstGeom>
            <a:solidFill>
              <a:srgbClr val="35BDB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17"/>
          <p:cNvGrpSpPr/>
          <p:nvPr userDrawn="1"/>
        </p:nvGrpSpPr>
        <p:grpSpPr>
          <a:xfrm>
            <a:off x="-3175" y="4159224"/>
            <a:ext cx="9144000" cy="2698776"/>
            <a:chOff x="-3175" y="3107255"/>
            <a:chExt cx="9144000" cy="2698776"/>
          </a:xfrm>
        </p:grpSpPr>
        <p:sp>
          <p:nvSpPr>
            <p:cNvPr id="24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solidFill>
              <a:srgbClr val="37BD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3175" y="3428999"/>
              <a:ext cx="9144000" cy="2377032"/>
            </a:xfrm>
            <a:prstGeom prst="rect">
              <a:avLst/>
            </a:prstGeom>
            <a:solidFill>
              <a:srgbClr val="35BDB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265738"/>
            <a:ext cx="8642350" cy="71913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baseline="0">
                <a:solidFill>
                  <a:schemeClr val="bg1"/>
                </a:solidFill>
                <a:latin typeface="Arial (Body)"/>
              </a:defRPr>
            </a:lvl1pPr>
          </a:lstStyle>
          <a:p>
            <a:pPr lvl="0"/>
            <a:r>
              <a:rPr lang="en-GB" dirty="0" smtClean="0"/>
              <a:t>For more information please contact: </a:t>
            </a:r>
            <a:br>
              <a:rPr lang="en-GB" dirty="0" smtClean="0"/>
            </a:br>
            <a:r>
              <a:rPr lang="en-GB" dirty="0" smtClean="0"/>
              <a:t>trends@futurefoundation.co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>
            <a:off x="8330221" y="6547429"/>
            <a:ext cx="619558" cy="1589"/>
          </a:xfrm>
          <a:prstGeom prst="line">
            <a:avLst/>
          </a:prstGeom>
          <a:noFill/>
          <a:ln w="19050" cap="flat" cmpd="sng" algn="ctr">
            <a:solidFill>
              <a:srgbClr val="35BDB2"/>
            </a:solidFill>
            <a:prstDash val="solid"/>
          </a:ln>
          <a:effectLst/>
        </p:spPr>
      </p:cxnSp>
      <p:sp>
        <p:nvSpPr>
          <p:cNvPr id="18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</a:rPr>
              <a:t>Insert source/photo credit here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rgbClr val="35BD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5BDB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Blank slide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5"/>
          <p:cNvGrpSpPr>
            <a:grpSpLocks noChangeAspect="1"/>
          </p:cNvGrpSpPr>
          <p:nvPr userDrawn="1"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rgbClr val="35BDB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5" y="873125"/>
            <a:ext cx="8642350" cy="5003800"/>
          </a:xfrm>
          <a:prstGeom prst="rect">
            <a:avLst/>
          </a:prstGeom>
        </p:spPr>
        <p:txBody>
          <a:bodyPr/>
          <a:lstStyle>
            <a:lvl1pPr marL="266700" marR="0" indent="-2667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5BDB2"/>
              </a:buClr>
              <a:buSzTx/>
              <a:buFontTx/>
              <a:buNone/>
              <a:tabLst/>
              <a:defRPr/>
            </a:lvl1pPr>
          </a:lstStyle>
          <a:p>
            <a:pPr marL="266700" marR="0" lvl="0" indent="-2667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5BDB2"/>
              </a:buClr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-3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&lt;TEXT&gt;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2" r:id="rId5"/>
    <p:sldLayoutId id="2147483656" r:id="rId6"/>
    <p:sldLayoutId id="2147483657" r:id="rId7"/>
    <p:sldLayoutId id="2147483658" r:id="rId8"/>
    <p:sldLayoutId id="2147483653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Dominic Harrison</dc:creator>
  <cp:lastModifiedBy>Dominic Harrison</cp:lastModifiedBy>
  <cp:revision>6</cp:revision>
  <dcterms:created xsi:type="dcterms:W3CDTF">2016-08-16T13:45:38Z</dcterms:created>
  <dcterms:modified xsi:type="dcterms:W3CDTF">2016-08-16T14:56:52Z</dcterms:modified>
</cp:coreProperties>
</file>