
<file path=[Content_Types].xml><?xml version="1.0" encoding="utf-8"?>
<Types xmlns="http://schemas.openxmlformats.org/package/2006/content-types">
  <Default ContentType="application/xml" Extension="xml"/>
  <Default ContentType="application/vnd.openxmlformats-package.relationships+xml" Extension="rels"/>
  <Default ContentType="image/jpeg" Extension="jpe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08"/>
    <p:restoredTop sz="94631"/>
  </p:normalViewPr>
  <p:slideViewPr>
    <p:cSldViewPr>
      <p:cViewPr varScale="1">
        <p:scale>
          <a:sx d="100" n="101"/>
          <a:sy d="100" n="101"/>
        </p:scale>
        <p:origin x="1424" y="200"/>
      </p:cViewPr>
      <p:guideLst>
        <p:guide orient="horz" pos="2160"/>
        <p:guide pos="2880"/>
      </p:guideLst>
    </p:cSldViewPr>
  </p:slid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esProps.xml" Type="http://schemas.openxmlformats.org/officeDocument/2006/relationships/presProps"/>
  <Relationship Id="rId3" Target="viewProps.xml" Type="http://schemas.openxmlformats.org/officeDocument/2006/relationships/viewProps"/>
  <Relationship Id="rId4" Target="theme/theme1.xml" Type="http://schemas.openxmlformats.org/officeDocument/2006/relationships/theme"/>
  <Relationship Id="rId5" Target="tableStyles.xml" Type="http://schemas.openxmlformats.org/officeDocument/2006/relationships/tableStyles"/>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 Id="rId12" Target="slides/slide7.xml" Type="http://schemas.openxmlformats.org/officeDocument/2006/relationships/slide"/>
  
    
    <Relationship Id="rId13" Target="slides/slide8.xml" Type="http://schemas.openxmlformats.org/officeDocument/2006/relationships/slide"/>
  
    
    <Relationship Id="rId14" Target="slides/slide9.xml" Type="http://schemas.openxmlformats.org/officeDocument/2006/relationships/slide"/>
  
    
    <Relationship Id="rId15" Target="slides/slide10.xml" Type="http://schemas.openxmlformats.org/officeDocument/2006/relationships/slide"/>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chart" Target="../charts/chart4.xml"/>
  <Relationship Id="rId2" Type="http://schemas.openxmlformats.org/officeDocument/2006/relationships/notesSlide" Target="../notesSlides/notesSlide4.xml"/>
  <Relationship Id="rId1" Type="http://schemas.openxmlformats.org/officeDocument/2006/relationships/slideLayout" Target="../slideLayouts/slideLayout26.xml"/>
  <Relationship Id="rId4" Type="http://schemas.openxmlformats.org/officeDocument/2006/relationships/image" Target="../media/image7.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4.jpeg" Type="http://schemas.openxmlformats.org/officeDocument/2006/relationships/image"/>
  
  <Relationship Id="rId3" Target="sample.pptx" TargetMode="External" Type="http://schemas.openxmlformats.org/officeDocument/2006/relationships/hyperlink"/>
  
</Relationships>
</file>

<file path=ppt/slides/_rels/slide7.xml.rels><?xml version="1.0" encoding="UTF-8" standalone="yes"?>
<Relationships xmlns="http://schemas.openxmlformats.org/package/2006/relationships">
  <Relationship Id="rId3" Type="http://schemas.openxmlformats.org/officeDocument/2006/relationships/chart" Target="../charts/chart1.xml"/>
  <Relationship Id="rId2" Type="http://schemas.openxmlformats.org/officeDocument/2006/relationships/notesSlide" Target="../notesSlides/notesSlide1.xml"/>
  <Relationship Id="rId1" Type="http://schemas.openxmlformats.org/officeDocument/2006/relationships/slideLayout" Target="../slideLayouts/slideLayout26.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
  <Relationship Id="rId3" Type="http://schemas.openxmlformats.org/officeDocument/2006/relationships/chart" Target="../charts/chart2.xml"/>
  <Relationship Id="rId2" Type="http://schemas.openxmlformats.org/officeDocument/2006/relationships/notesSlide" Target="../notesSlides/notesSlide2.xml"/>
  <Relationship Id="rId1" Type="http://schemas.openxmlformats.org/officeDocument/2006/relationships/slideLayout" Target="../slideLayouts/slideLayout26.xml"/>
  <Relationship Id="rId4" Type="http://schemas.openxmlformats.org/officeDocument/2006/relationships/image" Target="../media/image5.jpeg"/>
</Relationships>


</file>

<file path=ppt/slides/_rels/slide9.xml.rels><?xml version="1.0" encoding="UTF-8" standalone="yes"?>
<Relationships xmlns="http://schemas.openxmlformats.org/package/2006/relationships">
  <Relationship Id="rId3" Type="http://schemas.openxmlformats.org/officeDocument/2006/relationships/chart" Target="../charts/chart3.xml"/>
  <Relationship Id="rId2" Type="http://schemas.openxmlformats.org/officeDocument/2006/relationships/notesSlide" Target="../notesSlides/notesSlide3.xml"/>
  <Relationship Id="rId1" Type="http://schemas.openxmlformats.org/officeDocument/2006/relationships/slideLayout" Target="../slideLayouts/slideLayout26.xml"/>
  <Relationship Id="rId4"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cstate="print"/>
          <a:srcRect t="10899"/>
          <a:stretch>
            <a:fillRect/>
          </a:stretch>
        </p:blipFill>
        <p:spPr>
          <a:xfrm>
            <a:off x="0" y="                             0"/>
            <a:ext cx="9144000" cy="                                 6108700"/>
          </a:xfrm>
          <a:prstGeom prst="rect">
            <a:avLst/>
          </a:prstGeom>
        </p:spPr>
      </p:pic>
      <p:grpSp>
        <p:nvGrpSpPr>
          <p:cNvPr id="2" name="Group 17"/>
          <p:cNvGrpSpPr/>
          <p:nvPr/>
        </p:nvGrpSpPr>
        <p:grpSpPr>
          <a:xfrm>
            <a:off x="-3175" y="4159224"/>
            <a:ext cx="9144000" cy="2698776"/>
            <a:chOff x="-3175" y="3107255"/>
            <a:chExt cx="9144000" cy="2698776"/>
          </a:xfrm>
        </p:grpSpPr>
        <p:sp>
          <p:nvSpPr>
            <p:cNvPr id="10"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Rectangle 10"/>
            <p:cNvSpPr/>
            <p:nvPr/>
          </p:nvSpPr>
          <p:spPr>
            <a:xfrm>
              <a:off x="-3175" y="3428999"/>
              <a:ext cx="9144000" cy="23770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
        <p:nvSpPr>
          <p:cNvPr id="26" name="Title 25"/>
          <p:cNvSpPr>
            <a:spLocks noGrp="1"/>
          </p:cNvSpPr>
          <p:nvPr>
            <p:ph type="ctrTitle"/>
          </p:nvPr>
        </p:nvSpPr>
        <p:spPr>
          <a:xfrm>
            <a:off x="250825" y="4867494"/>
            <a:ext cx="8642350" cy="590931"/>
          </a:xfrm>
          <a:noFill/>
        </p:spPr>
        <p:txBody>
          <a:bodyPr lIns="0" tIns="0" rIns="0" bIns="0"/>
          <a:lstStyle/>
          <a:p>
            <a:pPr lvl="0" algn="ctr"/>
            <a:r>
              <a:rPr lang="en-GB" dirty="0" smtClean="0"/>
              <a:t>Cashless Society
                                    </a:t>
            </a:r>
            <a:endParaRPr lang="en-US" dirty="0"/>
          </a:p>
        </p:txBody>
      </p:sp>
      <p:sp>
        <p:nvSpPr>
          <p:cNvPr id="5" name="Rectangle 4"/>
          <p:cNvSpPr/>
          <p:nvPr/>
        </p:nvSpPr>
        <p:spPr>
          <a:xfrm>
            <a:off x="250825" y="5610926"/>
            <a:ext cx="8642350" cy="747897"/>
          </a:xfrm>
          <a:prstGeom prst="rect">
            <a:avLst/>
          </a:prstGeom>
          <a:noFill/>
        </p:spPr>
        <p:txBody>
          <a:bodyPr wrap="square" lIns="0" tIns="0" rIns="0" bIns="0">
            <a:spAutoFit/>
          </a:bodyPr>
          <a:lstStyle/>
          <a:p>
            <a:pPr algn="ctr">
              <a:lnSpc>
                <a:spcPct val="90000"/>
              </a:lnSpc>
            </a:pPr>
            <a:r>
              <a:rPr lang="en-GB" dirty="0">
                <a:solidFill>
                  <a:srgbClr val="FFFFFF"/>
                </a:solidFill>
              </a:rPr>
              <a:t>Contactless credit/debit cards, NFC- and web-enabled phones and digital wallets continue to transform the future of payment methods  -  with major implications for the way we will shop and interact with brands in the future.
                                    </a:t>
            </a:r>
            <a:endParaRPr lang="en-GB" dirty="0">
              <a:solidFill>
                <a:srgbClr val="FFFFFF"/>
              </a:solidFill>
            </a:endParaRPr>
          </a:p>
        </p:txBody>
      </p:sp>
      <p:grpSp>
        <p:nvGrpSpPr>
          <p:cNvPr id="3" name="Group 19"/>
          <p:cNvGrpSpPr>
            <a:grpSpLocks noChangeAspect="1"/>
          </p:cNvGrpSpPr>
          <p:nvPr/>
        </p:nvGrpSpPr>
        <p:grpSpPr>
          <a:xfrm>
            <a:off x="250825" y="260350"/>
            <a:ext cx="648225" cy="540000"/>
            <a:chOff x="250826" y="260350"/>
            <a:chExt cx="821085" cy="684000"/>
          </a:xfrm>
          <a:solidFill>
            <a:schemeClr val="bg2"/>
          </a:solidFill>
        </p:grpSpPr>
        <p:sp>
          <p:nvSpPr>
            <p:cNvPr id="1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Rectangle 24"/>
            <p:cNvSpPr>
              <a:spLocks noChangeArrowheads="1"/>
            </p:cNvSpPr>
            <p:nvPr/>
          </p:nvSpPr>
          <p:spPr bwMode="auto">
            <a:xfrm>
              <a:off x="524997" y="534521"/>
              <a:ext cx="274171" cy="13565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nvPr>
        </p:nvGraphicFramePr>
        <p:xfrm>
          <a:off x="250826" y="873125"/>
          <a:ext cx="8642348" cy="5107548"/>
        </p:xfrm>
        <a:graphic>
          <a:graphicData uri="http://schemas.openxmlformats.org/drawingml/2006/table">
            <a:tbl>
              <a:tblPr>
                <a:tableStyleId>{5C22544A-7EE6-4342-B048-85BDC9FD1C3A}</a:tableStyleId>
              </a:tblPr>
              <a:tblGrid>
                <a:gridCol w="2741518"/>
                <a:gridCol w="208897"/>
                <a:gridCol w="2741518"/>
                <a:gridCol w="208897"/>
                <a:gridCol w="2741518"/>
              </a:tblGrid>
              <a:tr h="762000">
                <a:tc>
                  <a:txBody>
                    <a:bodyPr/>
                    <a:lstStyle/>
                    <a:p>
                      <a:pPr algn="l">
                        <a:lnSpc>
                          <a:spcPct val="90000"/>
                        </a:lnSpc>
                        <a:spcAft>
                          <a:spcPts val="600"/>
                        </a:spcAft>
                      </a:pPr>
                      <a:r>
                        <a:rPr lang="en-GB" sz="2400" b="1" spc="0" dirty="0" smtClean="0">
                          <a:solidFill>
                            <a:schemeClr val="bg1"/>
                          </a:solidFill>
                        </a:rPr>
                        <a:t>5 years ago</a:t>
                      </a:r>
                      <a:endParaRPr lang="en-GB" sz="2400" b="1" spc="0" dirty="0">
                        <a:solidFill>
                          <a:schemeClr val="bg1"/>
                        </a:solidFill>
                      </a:endParaRPr>
                    </a:p>
                  </a:txBody>
                  <a:tcPr marL="144000" marR="144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b="1" spc="0" dirty="0">
                        <a:solidFill>
                          <a:schemeClr val="bg1"/>
                        </a:solidFill>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dirty="0" smtClean="0">
                          <a:solidFill>
                            <a:schemeClr val="tx1">
                              <a:lumMod val="85000"/>
                              <a:lumOff val="15000"/>
                            </a:schemeClr>
                          </a:solidFill>
                        </a:rPr>
                        <a:t>Now</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b="1" spc="0" dirty="0">
                        <a:solidFill>
                          <a:schemeClr val="tx1">
                            <a:lumMod val="85000"/>
                            <a:lumOff val="15000"/>
                          </a:schemeClr>
                        </a:solidFill>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baseline="0" dirty="0" smtClean="0">
                          <a:solidFill>
                            <a:schemeClr val="tx1">
                              <a:lumMod val="85000"/>
                              <a:lumOff val="15000"/>
                            </a:schemeClr>
                          </a:solidFill>
                        </a:rPr>
                        <a:t>in 5 years</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Social media platforms and review sites extend the range of products and services that consumers can publicly review. In 2012, 340 million tweets were posted per day. </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High smartphone ownership allows customers to quickly write or read reviews on the go. Semi-expert consumer voices have arisen in most sectors, whose opinions are given extra weight.</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An increase in attempts to verify identifies of reviewers in order to rate the trustworthiness of their voices. Fewer sites will allow anonymous reviews to be posted.</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Brand interaction with online customer complaints is limited, with customer service efforts focused on in-store feedback and complaints.</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Brands find new ways of interacting with customers across a range of social media channels, addressing and responding to concerns, complaints and compliments.</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Inviting and engaging consumers to react, review and critique in advance of product or service launches becomes more common for brands.</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CSR efforts become an increasingly common way for brands to enhance their brand and raise their profile.</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The transparency and lobby-building capacity of social media leads to CSR efforts deemed insincere or ineffectual more easily being called into question.</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To pre-empt the quick forming of lobbies and factions, brands’ CSR eschew the general and hone in on specifics  -  ensuring the presence of clear goals.</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18" name="Text Placeholder 17"/>
          <p:cNvSpPr>
            <a:spLocks noGrp="1"/>
          </p:cNvSpPr>
          <p:nvPr>
            <p:ph type="body" sz="quarter" idx="10"/>
          </p:nvPr>
        </p:nvSpPr>
        <p:spPr/>
        <p:txBody>
          <a:bodyPr/>
          <a:lstStyle/>
          <a:p>
            <a:r>
              <a:rPr lang="en-GB" smtClean="0"/>
              <a:t/>
            </a:r>
            <a:endParaRPr lang="en-GB" dirty="0"/>
          </a:p>
        </p:txBody>
      </p:sp>
      <p:sp>
        <p:nvSpPr>
          <p:cNvPr id="4" name="Title 3"/>
          <p:cNvSpPr>
            <a:spLocks noGrp="1"/>
          </p:cNvSpPr>
          <p:nvPr>
            <p:ph type="title"/>
          </p:nvPr>
        </p:nvSpPr>
        <p:spPr/>
        <p:txBody>
          <a:bodyPr/>
          <a:lstStyle/>
          <a:p>
            <a:r>
              <a:rPr lang="en-GB" smtClean="0"/>
              <a:t>What will happen next?</a:t>
            </a:r>
            <a:endParaRPr lang="en-GB" dirty="0"/>
          </a:p>
        </p:txBody>
      </p:sp>
      <p:grpSp>
        <p:nvGrpSpPr>
          <p:cNvPr id="2" name="Group 16"/>
          <p:cNvGrpSpPr/>
          <p:nvPr/>
        </p:nvGrpSpPr>
        <p:grpSpPr>
          <a:xfrm>
            <a:off x="2987824" y="2216716"/>
            <a:ext cx="3168353" cy="384192"/>
            <a:chOff x="2987824" y="1880828"/>
            <a:chExt cx="3168353" cy="384192"/>
          </a:xfrm>
        </p:grpSpPr>
        <p:sp>
          <p:nvSpPr>
            <p:cNvPr id="15" name="Isosceles Triangle 1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16" name="Isosceles Triangle 1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3" name="Group 23"/>
          <p:cNvGrpSpPr/>
          <p:nvPr/>
        </p:nvGrpSpPr>
        <p:grpSpPr>
          <a:xfrm>
            <a:off x="2987824" y="3969060"/>
            <a:ext cx="3168353" cy="384192"/>
            <a:chOff x="2987824" y="1880828"/>
            <a:chExt cx="3168353" cy="384192"/>
          </a:xfrm>
        </p:grpSpPr>
        <p:sp>
          <p:nvSpPr>
            <p:cNvPr id="25" name="Isosceles Triangle 2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6" name="Isosceles Triangle 2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5" name="Group 26"/>
          <p:cNvGrpSpPr/>
          <p:nvPr/>
        </p:nvGrpSpPr>
        <p:grpSpPr>
          <a:xfrm>
            <a:off x="2987824" y="5265204"/>
            <a:ext cx="3168353" cy="384192"/>
            <a:chOff x="2987824" y="1880828"/>
            <a:chExt cx="3168353" cy="384192"/>
          </a:xfrm>
        </p:grpSpPr>
        <p:sp>
          <p:nvSpPr>
            <p:cNvPr id="28" name="Isosceles Triangle 27"/>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9" name="Isosceles Triangle 28"/>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t xml:space="preserve">
The consumer skips between sites and roles, merging personal and private life in these hours, in a state of fused brainstorming and multitasking.
</a:t>
            </a:r>
          </a:p>
          <a:p>
            <a:r>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t xml:space="preserve">
More, online media and retail are accessed differently in these arenas. Remote technology for both work and socialising means that consumers are engaging with their devices, and their fellow human beings, in a totally new way.
</a:t>
            </a:r>
          </a:p>
          <a:p>
            <a:pPr>
              <a:pStyle a:val="Heading1"/>
            </a:pPr>
            <a:r>
              <a:t xml:space="preserve">
Global differences
</a:t>
            </a:r>
          </a:p>
          <a:p>
            <a:r>
              <a:t xml:space="preserve">
Usage of tech in bed before going to sleep is pronounced globally, with at least a third doing so across all markets surveyed. However, we see particularly high rates of portable device usage in South Korea, where smartphone ownership is high, and across emerging markets, where cheaper, tablet or smartphone ownership will sometimes replace laptop ownership. Watching TV on demand is still most commonly carried out via laptop, suggesting that late-night smartphone and tablet use is more likely to be focused on other activities, such as social media, email and messaging. Twitter activity in the US, UK, Australia and India peaks at bedtime, around 10pm. Morning bedtime Twitter activity is also on the rise.
</a:t>
            </a:r>
          </a:p>
          <a:p>
            <a:r>
              <a:t xml:space="preserve">
While checking personal emails in bed is, on the whole, more popular than checking work emails. In many emerging markets, such as India, Mexico and China, the difference is minimal suggesting a more entrenched 24/7 switched on culture. In Asia, this trend is further boosted by late night shop openings and typically later working hours than in Western markets.
</a:t>
            </a:r>
          </a:p>
        </p:txBody>
      </p:sp>
      <p:sp>
        <p:nvSpPr>
          <p:cNvPr id="3" name="Text Placeholder 2"/>
          <p:cNvSpPr>
            <a:spLocks noGrp="1"/>
          </p:cNvSpPr>
          <p:nvPr>
            <p:ph type="body" sz="quarter" idx="10"/>
          </p:nvPr>
        </p:nvSpPr>
        <p:spPr/>
        <p:txBody>
          <a:bodyPr/>
          <a:lstStyle/>
          <a:p>
            <a:r>
              <a:rPr lang="en-US" smtClean="0"/>
              <a:t/>
            </a:r>
            <a:endParaRPr lang="en-US" dirty="0"/>
          </a:p>
        </p:txBody>
      </p:sp>
      <p:sp>
        <p:nvSpPr>
          <p:cNvPr id="4" name="Title 3"/>
          <p:cNvSpPr>
            <a:spLocks noGrp="1"/>
          </p:cNvSpPr>
          <p:nvPr>
            <p:ph type="title"/>
          </p:nvPr>
        </p:nvSpPr>
        <p:spPr/>
        <p:txBody>
          <a:bodyPr/>
          <a:lstStyle/>
          <a:p>
            <a:r>
              <a:rPr lang="en-US" sz="3200" dirty="0" smtClean="0"/>
              <a:t>Test Header</a:t>
            </a:r>
            <a:endParaRPr lang="en-US" sz="3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
            </a:r>
          </a:p>
        </p:txBody>
      </p:sp>
      <p:sp>
        <p:nvSpPr>
          <p:cNvPr id="10" name="Title 9"/>
          <p:cNvSpPr>
            <a:spLocks noGrp="1"/>
          </p:cNvSpPr>
          <p:nvPr>
            <p:ph type="title"/>
          </p:nvPr>
        </p:nvSpPr>
        <p:spPr>
          <a:prstGeom prst="rect">
            <a:avLst/>
          </a:prstGeom>
        </p:spPr>
        <p:txBody>
          <a:bodyPr/>
          <a:lstStyle/>
          <a:p>
            <a:r>
              <a:rPr lang="en-US" sz="3200" dirty="0" smtClean="0"/>
              <a:t>Lorem Ipsum Dolor Sit Amet</a:t>
            </a:r>
            <a:endParaRPr lang="en-US" sz="3200" dirty="0"/>
          </a:p>
        </p:txBody>
      </p:sp>
      <p:graphicFrame>
        <p:nvGraphicFramePr>
          <p:cNvPr id="7" name="Content Placeholder 6"/>
          <p:cNvGraphicFramePr>
            <a:graphicFrameLocks noGrp="1"/>
          </p:cNvGraphicFramePr>
          <p:nvPr>
            <p:ph idx="1"/>
          </p:nvPr>
        </p:nvGraphicFramePr>
        <p:xfrm>
          <a:off x="250825" y="873125"/>
          <a:ext cx="8642350" cy="5073696"/>
        </p:xfrm>
        <a:graphic>
          <a:graphicData uri="http://schemas.openxmlformats.org/drawingml/2006/table">
            <a:tbl>
              <a:tblPr firstRow="1" bandRow="1">
                <a:tableStyleId>{5C22544A-7EE6-4342-B048-85BDC9FD1C3A}</a:tableStyleId>
              </a:tblPr>
              <a:tblGrid>
                <a:gridCol w="8642350"/>
              </a:tblGrid>
              <a:tr h="912080">
                <a:tc>
                  <a:txBody>
                    <a:bodyPr/>
                    <a:lstStyle/>
                    <a:p>
                      <a:pPr algn="ctr" rtl="0" eaLnBrk="1" fontAlgn="t" latinLnBrk="0" hangingPunct="1">
                        <a:lnSpc>
                          <a:spcPct val="90000"/>
                        </a:lnSpc>
                        <a:spcAft>
                          <a:spcPts val="600"/>
                        </a:spcAft>
                      </a:pPr>
                      <a:r>
                        <a:rPr lang="en-US" sz="2400" b="1" i="0" u="none" strike="noStrike" kern="1200" baseline="0" noProof="0" dirty="0" smtClean="0">
                          <a:solidFill>
                            <a:schemeClr val="bg1"/>
                          </a:solidFill>
                          <a:latin typeface="+mn-lt"/>
                          <a:ea typeface="+mn-ea"/>
                          <a:cs typeface="+mn-cs"/>
                        </a:rPr>
                        <a:t>Lorem Ipsum Dolor Consec</a:t>
                      </a:r>
                    </a:p>
                    <a:p>
                      <a:r>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
                                        <a:p>
                                            <a:pPr algn="ctr" rtl="0" eaLnBrk="1" fontAlgn="t" latinLnBrk="0" hangingPunct="1">
                                                <a:lnSpc>
                                                    <a:spcPct val="90000"/>
                                                </a:lnSpc>
                                                <a:spcAft>
                                                    <a:spcPts val="600"/>
                                                </a:spcAft>
                                            </a:pPr>
                                            <a:r>
                                                <a:rPr lang="en-US" sz="1600" b="0" i="0" u="none" strike="noStrike" kern="1200" baseline="0" noProof="0" dirty="0" smtClean="0">
                                                    <a:solidFill>
                                                        <a:schemeClr val="bg1"/>
                                                    </a:solidFill>
                                                    <a:latin typeface="+mn-lt"/>
                                                    <a:ea typeface="+mn-ea"/>
                                                    <a:cs typeface="+mn-cs"/>
                                                </a:rPr>
                                                <a:t>Expectations about the speed and ease of payments are reshaping and customers expect any payment delay to be eliminated. As payment processes are streamlined, cashiers </a:t>
                                            </a:r>
                                            <a:r>
                                                <a:rPr lang="en-US" sz="1600" b="0" i="0" u="none" strike="noStrike" kern="1200" baseline="0" noProof="0" dirty="0" err="1" smtClean="0">
                                                    <a:solidFill>
                                                        <a:schemeClr val="bg1"/>
                                                    </a:solidFill>
                                                    <a:latin typeface="+mn-lt"/>
                                                    <a:ea typeface="+mn-ea"/>
                                                    <a:cs typeface="+mn-cs"/>
                                                </a:rPr>
                                                <a:t>decentralised</a:t>
                                            </a:r>
                                            <a:r>
                                                <a:rPr lang="en-US" sz="1600" b="0" i="0" u="none" strike="noStrike" kern="1200" baseline="0" noProof="0" dirty="0" smtClean="0">
                                                    <a:solidFill>
                                                        <a:schemeClr val="bg1"/>
                                                    </a:solidFill>
                                                    <a:latin typeface="+mn-lt"/>
                                                    <a:ea typeface="+mn-ea"/>
                                                    <a:cs typeface="+mn-cs"/>
                                                </a:rPr>
                                                <a:t> and </a:t>
                                            </a:r>
                                            <a:r>
                                                <a:rPr lang="en-US" sz="1600" b="0" i="0" u="none" strike="noStrike" kern="1200" baseline="0" noProof="0" dirty="0" err="1" smtClean="0">
                                                    <a:solidFill>
                                                        <a:schemeClr val="bg1"/>
                                                    </a:solidFill>
                                                    <a:latin typeface="+mn-lt"/>
                                                    <a:ea typeface="+mn-ea"/>
                                                    <a:cs typeface="+mn-cs"/>
                                                </a:rPr>
                                                <a:t>painpoints</a:t>
                                            </a:r>
                                            <a:r>
                                                <a:rPr lang="en-US" sz="1600" b="0" i="0" u="none" strike="noStrike" kern="1200" baseline="0" noProof="0" dirty="0" smtClean="0">
                                                    <a:solidFill>
                                                        <a:schemeClr val="bg1"/>
                                                    </a:solidFill>
                                                    <a:latin typeface="+mn-lt"/>
                                                    <a:ea typeface="+mn-ea"/>
                                                    <a:cs typeface="+mn-cs"/>
                                                </a:rPr>
                                                <a:t> removed, payment will become near invisible. Brands who can provide these seamlessness or who experiment with novel ways to pay, such as biometric payments, will win favour.</a:t>
                                            </a:r>
                                            <a:endParaRPr lang="en-US" sz="1800" b="0" i="0" u="none" strike="noStrike" kern="1200" baseline="0" noProof="0" dirty="0" smtClean="0">
                                                <a:solidFill>
                                                    <a:schemeClr val="bg1"/>
                                                </a:solidFill>
                                                <a:latin typeface="+mn-lt"/>
                                                <a:ea typeface="+mn-ea"/>
                                                <a:cs typeface="+mn-cs"/>
                                            </a:endParaRPr>
                                        </a:p>
                                        //-->
                  </a:txBody>
                  <a:tcPr marB="216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881154">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Consectetur Adipiscing</a:t>
                      </a:r>
                    </a:p>
                    <a:p>
                      <a:r>
                        <a:t xml:space="preserve">Sum expectantes. Ego hodie expectantes. Expectantes, et misit unum de pueris Gus interficere. Et suus vos. Nescio quis, qui est bonus usus liberi ad Isai?</a:t>
                      </a:r>
                    </a:p>
                    <a:p>
                      <a:r>
                        <a:t xml:space="preserve">Qui nosti ... Quis dimisit filios ad necem ... hmm? Gus! Est, ante me factus singulis decem gradibus.</a:t>
                      </a:r>
                    </a:p>
                    <a:p>
                      <a:r>
                        <a:t xml:space="preserve">Et nunc ad aliud opus mihi tandem tollendum est puer ille consensus et nunc fugit. Ipse suus obtinuit eam. Non solum autem illa, sed te tractantur in se trahens felis. </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noProof="0" dirty="0" smtClean="0">
                                                    <a:solidFill>
                                                        <a:schemeClr val="bg1"/>
                                                    </a:solidFill>
                                                </a:rPr>
                                                <a:t>Privacy concerns surrounding how</a:t>
                                            </a:r>
                                            <a:r>
                                                <a:rPr lang="en-US" sz="1600" b="0" baseline="0" noProof="0" dirty="0" smtClean="0">
                                                    <a:solidFill>
                                                        <a:schemeClr val="bg1"/>
                                                    </a:solidFill>
                                                </a:rPr>
                                                <a:t> easily cashless payments can be tracked remain a barrier. Nonetheless, the convenience of cashless, combined with the greater tracking capabilities it gives to consumers themselves will help win many over, although we posit that cash will still have a limited place into the 2020s.</a:t>
                                            </a:r>
                                            <a:endParaRPr lang="en-US" sz="1800" b="0" noProof="0" dirty="0" smtClean="0">
                                                <a:solidFill>
                                                    <a:schemeClr val="bg1"/>
                                                </a:solidFill>
                                            </a:endParaRP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50673">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Pariatur Consectetur</a:t>
                      </a:r>
                    </a:p>
                    <a:p>
                      <a:r>
                        <a:t xml:space="preserve">Sum expectantes. Ego hodie expectantes. Expectantes, et misit unum de pueris Gus interficere. Et suus vos. Nescio quis, qui est bonus usus liberi ad Isai? Qui nosti ... Quis dimisit filios ad necem ... hmm? Gus! </a:t>
                      </a:r>
                    </a:p>
                    <a:p>
                      <a:r>
                        <a:t xml:space="preserve">Est, ante me factus singulis decem gradibus.</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i="0" u="none" strike="noStrike" kern="1200" baseline="0" noProof="0" dirty="0" smtClean="0">
                                                    <a:solidFill>
                                                        <a:schemeClr val="bg1"/>
                                                    </a:solidFill>
                                                    <a:latin typeface="+mn-lt"/>
                                                    <a:ea typeface="+mn-ea"/>
                                                    <a:cs typeface="+mn-cs"/>
                                                </a:rPr>
                                                <a:t>Interest in contactless card usage is highest in Gen Y but real usage is most differentiated by social grade. 15% more AB respondents use contactless cards that DE. Reasons for not adopting new payment technology were mostly due to unfamiliarity, followed by security fears. For the 65+  -  not owning technology such as </a:t>
                                            </a:r>
                                            <a:r>
                                                <a:rPr lang="en-US" sz="1600" b="0" i="0" u="none" strike="noStrike" kern="1200" baseline="0" noProof="0" dirty="0" err="1" smtClean="0">
                                                    <a:solidFill>
                                                        <a:schemeClr val="bg1"/>
                                                    </a:solidFill>
                                                    <a:latin typeface="+mn-lt"/>
                                                    <a:ea typeface="+mn-ea"/>
                                                    <a:cs typeface="+mn-cs"/>
                                                </a:rPr>
                                                <a:t>smartphones</a:t>
                                            </a:r>
                                            <a:r>
                                                <a:rPr lang="en-US" sz="1600" b="0" i="0" u="none" strike="noStrike" kern="1200" baseline="0" noProof="0" dirty="0" smtClean="0">
                                                    <a:solidFill>
                                                        <a:schemeClr val="bg1"/>
                                                    </a:solidFill>
                                                    <a:latin typeface="+mn-lt"/>
                                                    <a:ea typeface="+mn-ea"/>
                                                    <a:cs typeface="+mn-cs"/>
                                                </a:rPr>
                                                <a:t> is also a huge barrier and brands will have to ensure that they do not alienate consumers in an effort to be more efficient. </a:t>
                                            </a: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6" y="873126"/>
            <a:ext cx="8642348" cy="5111749"/>
          </a:xfrm>
        </p:spPr>
        <p:txBody>
          <a:bodyPr/>
          <a:lstStyle/>
          <a:p>
            <a:pPr>
              <a:spcBef>
                <a:spcPts val="0"/>
              </a:spcBef>
              <a:spcAft>
                <a:spcPts val="600"/>
              </a:spcAft>
              <a:buNone/>
            </a:pPr>
            <a:r>
              <a:rPr lang="en-GB" b="1" dirty="0" smtClean="0"/>
              <a:t>Alcohol</a:t>
            </a:r>
          </a:p>
          <a:p>
            <a:r>
              <a:t xml:space="preserve">Lorem ipsum dolar sit amet consectetur...</a:t>
            </a:r>
          </a:p>
          <a:p>
            <a:pPr>
              <a:spcBef>
                <a:spcPts val="0"/>
              </a:spcBef>
              <a:spcAft>
                <a:spcPts val="600"/>
              </a:spcAft>
              <a:buNone/>
            </a:pPr>
            <a:r>
              <a:rPr lang="en-GB" b="1" dirty="0" smtClean="0"/>
              <a:t>Beauty and Personal Care</a:t>
            </a:r>
          </a:p>
          <a:p>
            <a:r>
              <a:t xml:space="preserve">Lorem ipsum dolar sit amet consectetur...</a:t>
            </a:r>
          </a:p>
          <!--
                    <a:p>
                        <a:pPr>
                            <a:spcBef>
                                <a:spcPts val="0"/>
                            </a:spcBef>
                            <a:spcAft>
                                <a:spcPts val="600"/>
                            </a:spcAft>
                            <a:buNone/>
                        </a:pPr>
                        <a:r>
                            <a:rPr lang="en-GB" b="1" dirty="0" smtClean="0"/>
                            <a:t>Digital</a:t>
                        </a:r>
                        <a:endParaRPr lang="en-GB" b="1" dirty="0" smtClean="0"/>
                    </a:p>
                    <a:p>
                        <a:pPr>
                            <a:spcBef>
                                <a:spcPts val="0"/>
                            </a:spcBef>
                            <a:spcAft>
                                <a:spcPts val="600"/>
                            </a:spcAft>
                        </a:pPr>
                        <a:r>
                            <a:rPr lang="en-GB" dirty="0" smtClean="0"/>
                            <a:t>Consumer facing technology will be key to ensuring that cashless innovations keep up with consumer demand for speed, convenience and control. Importantly, consumers will seek technology that is capable of aggregating all of their spending and payment options, whilst fluidly switching across device or AI assistant. </a:t>
                        </a:r>
                    </a:p>
                    <a:p>
                        <a:pPr>
                            <a:spcBef>
                                <a:spcPts val="0"/>
                            </a:spcBef>
                            <a:spcAft>
                                <a:spcPts val="600"/>
                            </a:spcAft>
                            <a:buNone/>
                        </a:pPr>
                        <a:r>
                            <a:rPr lang="en-GB" b="1" dirty="0" smtClean="0"/>
                            <a:t>Financial Services</a:t>
                        </a:r>
                    </a:p>
                    <a:p>
                        <a:pPr>
                            <a:spcBef>
                                <a:spcPts val="0"/>
                            </a:spcBef>
                            <a:spcAft>
                                <a:spcPts val="600"/>
                            </a:spcAft>
                        </a:pPr>
                        <a:r>
                            <a:rPr lang="en-GB" dirty="0" smtClean="0"/>
                            <a:t>Banks either need to lead innovation or partner with third party contactless providers to ensure that their customers can always have early access to the newest payment options. Furthermore, due to the legacy of trust that banks hold, they may be instrumental in promoting consumer uptake of contactless services, either by improving or verifying safety or promoting the simplicity and security of payments compared to more traditional payment options and may be fundamental to facilitating cross border and social media payments.</a:t>
                        </a:r>
                    </a:p>
                    //-->
        </p:txBody>
      </p:sp>
      <p:sp>
        <p:nvSpPr>
          <p:cNvPr id="3" name="Text Placeholder 2"/>
          <p:cNvSpPr>
            <a:spLocks noGrp="1"/>
          </p:cNvSpPr>
          <p:nvPr>
            <p:ph type="body" sz="quarter" idx="10"/>
          </p:nvPr>
        </p:nvSpPr>
        <p:spPr/>
        <p:txBody>
          <a:bodyPr/>
          <a:lstStyle/>
          <a:p>
            <a:endParaRPr lang="en-GB"/>
          </a:p>
        </p:txBody>
      </p:sp>
      <p:sp>
        <p:nvSpPr>
          <p:cNvPr id="4" name="Title 3"/>
          <p:cNvSpPr>
            <a:spLocks noGrp="1"/>
          </p:cNvSpPr>
          <p:nvPr>
            <p:ph type="title"/>
          </p:nvPr>
        </p:nvSpPr>
        <p:spPr/>
        <p:txBody>
          <a:bodyPr/>
          <a:lstStyle/>
          <a:p>
            <a:r>
              <a:rPr lang="en-GB" dirty="0" smtClean="0"/>
              <a:t>Sector Implications</a:t>
            </a:r>
            <a:endParaRPr lang="en-GB"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cstate="print"/>
          <a:srcRect t="10899"/>
          <a:stretch>
            <a:fillRect/>
          </a:stretch>
        </p:blipFill>
        <p:spPr>
          <a:xfrm>
            <a:off x="0" y="                             0"/>
            <a:ext cx="9144000" cy="                                 6108700"/>
          </a:xfrm>
          <a:prstGeom prst="rect">
            <a:avLst/>
          </a:prstGeom>
        </p:spPr>
      </p:pic>
      <p:grpSp>
        <p:nvGrpSpPr>
          <p:cNvPr id="2" name="Group 17"/>
          <p:cNvGrpSpPr/>
          <p:nvPr/>
        </p:nvGrpSpPr>
        <p:grpSpPr>
          <a:xfrm>
            <a:off x="-3175" y="4159224"/>
            <a:ext cx="9144000" cy="2698776"/>
            <a:chOff x="-3175" y="3107255"/>
            <a:chExt cx="9144000" cy="2698776"/>
          </a:xfrm>
        </p:grpSpPr>
        <p:sp>
          <p:nvSpPr>
            <p:cNvPr id="10"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Rectangle 10"/>
            <p:cNvSpPr/>
            <p:nvPr/>
          </p:nvSpPr>
          <p:spPr>
            <a:xfrm>
              <a:off x="-3175" y="3428999"/>
              <a:ext cx="9144000" cy="23770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
        <p:nvSpPr>
          <p:cNvPr id="26" name="Title 25"/>
          <p:cNvSpPr>
            <a:spLocks noGrp="1"/>
          </p:cNvSpPr>
          <p:nvPr>
            <p:ph type="ctrTitle"/>
          </p:nvPr>
        </p:nvSpPr>
        <p:spPr>
          <a:xfrm>
            <a:off x="250825" y="4867494"/>
            <a:ext cx="8642350" cy="590931"/>
          </a:xfrm>
          <a:noFill/>
        </p:spPr>
        <p:txBody>
          <a:bodyPr lIns="0" tIns="0" rIns="0" bIns="0"/>
          <a:lstStyle/>
          <a:p>
            <a:pPr lvl="0" algn="ctr"/>
            <a:r>
              <a:rPr lang="en-GB" dirty="0" smtClean="0">
                <a:solidFill>
                  <a:srgbClr val="FFFFFF"/>
                </a:solidFill>
                <a:hlinkClick r:id="rId3" action="ppaction://hlinkpres?slideindex=1"/>
              </a:rPr>
              <a:t>Sample Asscociated Content Item
                                    </a:t>
            </a:r>
            <a:endParaRPr lang="en-US" dirty="0"/>
          </a:p>
        </p:txBody>
      </p:sp>
      <p:sp>
        <p:nvSpPr>
          <p:cNvPr id="5" name="Rectangle 4"/>
          <p:cNvSpPr/>
          <p:nvPr/>
        </p:nvSpPr>
        <p:spPr>
          <a:xfrm>
            <a:off x="250825" y="5610926"/>
            <a:ext cx="8642350" cy="747897"/>
          </a:xfrm>
          <a:prstGeom prst="rect">
            <a:avLst/>
          </a:prstGeom>
          <a:noFill/>
        </p:spPr>
        <p:txBody>
          <a:bodyPr wrap="square" lIns="0" tIns="0" rIns="0" bIns="0">
            <a:spAutoFit/>
          </a:bodyPr>
          <a:lstStyle/>
          <a:p>
            <a:pPr algn="ctr">
              <a:lnSpc>
                <a:spcPct val="90000"/>
              </a:lnSpc>
            </a:pPr>
            <a:r>
              <a:rPr lang="en-GB" dirty="0">
                <a:solidFill>
                  <a:srgbClr val="FFFFFF"/>
                </a:solidFill>
              </a:rPr>
              <a:t>Test Associated Content Subtitle
                                    </a:t>
            </a:r>
            <a:endParaRPr lang="en-GB" dirty="0">
              <a:solidFill>
                <a:srgbClr val="FFFFFF"/>
              </a:solidFill>
            </a:endParaRPr>
          </a:p>
        </p:txBody>
      </p:sp>
      <p:grpSp>
        <p:nvGrpSpPr>
          <p:cNvPr id="3" name="Group 19"/>
          <p:cNvGrpSpPr>
            <a:grpSpLocks noChangeAspect="1"/>
          </p:cNvGrpSpPr>
          <p:nvPr/>
        </p:nvGrpSpPr>
        <p:grpSpPr>
          <a:xfrm>
            <a:off x="250825" y="260350"/>
            <a:ext cx="648225" cy="540000"/>
            <a:chOff x="250826" y="260350"/>
            <a:chExt cx="821085" cy="684000"/>
          </a:xfrm>
          <a:solidFill>
            <a:schemeClr val="bg2"/>
          </a:solidFill>
        </p:grpSpPr>
        <p:sp>
          <p:nvSpPr>
            <p:cNvPr id="1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Rectangle 24"/>
            <p:cNvSpPr>
              <a:spLocks noChangeArrowheads="1"/>
            </p:cNvSpPr>
            <p:nvPr/>
          </p:nvSpPr>
          <p:spPr bwMode="auto">
            <a:xfrm>
              <a:off x="524997" y="534521"/>
              <a:ext cx="274171" cy="13565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Words>
  <Application>Microsoft Macintosh PowerPoint</Application>
  <PresentationFormat>On-screen Show (4:3)</PresentationFormat>
  <Paragraphs>15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Cashless Society</vt:lpstr>
      <vt:lpstr>What will happen next</vt:lpstr>
      <vt:lpstr>Test Header</vt:lpstr>
      <vt:lpstr>What to do</vt:lpstr>
      <vt:lpstr>Sector Impact</vt:lpstr>
      <vt:lpstr>Sample Asscociated Content Item</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dc:title>
  <cp:lastModifiedBy>Nobody</cp:lastModifiedBy>
  <cp:revision>1</cp:revision>
  <dcterms:modified xsi:type="dcterms:W3CDTF">2015-07-15T00:51:18Z</dcterms:modified>
</cp:coreProperties>
</file>