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>
        <c:manualLayout>
          <c:layoutTarget val="inner"/>
          <c:xMode val="edge"/>
          <c:yMode val="edge"/>
          <c:x val="7.2520090021811909E-2"/>
          <c:y val="2.5190961026375816E-2"/>
          <c:w val="0.68087441494501266"/>
          <c:h val="0.50778237729989562"/>
        </c:manualLayout>
      </c:layout>
      <c:barChart>
        <c:barDir val="col"/>
        <c:grouping val="stacked"/>
        <c:ser>
          <c:idx val="0"/>
          <c:order val="0"/>
          <c:tx>
            <c:strRef>
              <c:f>Chart!$A$6</c:f>
              <c:strCache>
                <c:ptCount val="1"/>
                <c:pt idx="0">
                  <c:v>Via Smartphone only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.00%">
                  <c:v>0.23532629999999999</c:v>
                </c:pt>
                <c:pt idx="2" formatCode="0.00%">
                  <c:v>0.26116210000000001</c:v>
                </c:pt>
                <c:pt idx="3" formatCode="0.00%">
                  <c:v>0.21197469999999999</c:v>
                </c:pt>
                <c:pt idx="5" formatCode="0.00%">
                  <c:v>0.50561100000000003</c:v>
                </c:pt>
                <c:pt idx="6" formatCode="0.00%">
                  <c:v>0.32340210000000036</c:v>
                </c:pt>
                <c:pt idx="7" formatCode="0.00%">
                  <c:v>0.23089280000000001</c:v>
                </c:pt>
                <c:pt idx="8" formatCode="0.00%">
                  <c:v>0.20945640000000007</c:v>
                </c:pt>
                <c:pt idx="9" formatCode="0.00%">
                  <c:v>0.10911419999999999</c:v>
                </c:pt>
                <c:pt idx="10" formatCode="0.00%">
                  <c:v>0.1113132</c:v>
                </c:pt>
                <c:pt idx="12" formatCode="0.00%">
                  <c:v>0.42851750000000016</c:v>
                </c:pt>
                <c:pt idx="13" formatCode="0.00%">
                  <c:v>0.22038849999999999</c:v>
                </c:pt>
                <c:pt idx="14" formatCode="0.00%">
                  <c:v>0.12078150000000004</c:v>
                </c:pt>
                <c:pt idx="16" formatCode="0.00%">
                  <c:v>0.29989020000000016</c:v>
                </c:pt>
                <c:pt idx="17" formatCode="0.00%">
                  <c:v>0.22277939999999999</c:v>
                </c:pt>
                <c:pt idx="18" formatCode="0.00%">
                  <c:v>0.16365749999999998</c:v>
                </c:pt>
              </c:numCache>
            </c:numRef>
          </c:val>
        </c:ser>
        <c:ser>
          <c:idx val="2"/>
          <c:order val="1"/>
          <c:tx>
            <c:strRef>
              <c:f>Chart!$A$7</c:f>
              <c:strCache>
                <c:ptCount val="1"/>
                <c:pt idx="0">
                  <c:v>Via Smartphone and Tablet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.00%">
                  <c:v>0.17842459999999999</c:v>
                </c:pt>
                <c:pt idx="2" formatCode="0.00%">
                  <c:v>0.1956389</c:v>
                </c:pt>
                <c:pt idx="3" formatCode="0.00%">
                  <c:v>0.1628656</c:v>
                </c:pt>
                <c:pt idx="5" formatCode="0.00%">
                  <c:v>0.21961140000000012</c:v>
                </c:pt>
                <c:pt idx="6" formatCode="0.00%">
                  <c:v>0.28261980000000014</c:v>
                </c:pt>
                <c:pt idx="7" formatCode="0.00%">
                  <c:v>0.21845480000000009</c:v>
                </c:pt>
                <c:pt idx="8" formatCode="0.00%">
                  <c:v>0.16609530000000008</c:v>
                </c:pt>
                <c:pt idx="9" formatCode="0.00%">
                  <c:v>0.14828920000000012</c:v>
                </c:pt>
                <c:pt idx="10" formatCode="0.00%">
                  <c:v>7.8698000000000004E-2</c:v>
                </c:pt>
                <c:pt idx="12" formatCode="0.00%">
                  <c:v>0.24686669999999999</c:v>
                </c:pt>
                <c:pt idx="13" formatCode="0.00%">
                  <c:v>0.19897989999999999</c:v>
                </c:pt>
                <c:pt idx="14" formatCode="0.00%">
                  <c:v>0.11490649999999998</c:v>
                </c:pt>
                <c:pt idx="16" formatCode="0.00%">
                  <c:v>0.15063830000000009</c:v>
                </c:pt>
                <c:pt idx="17" formatCode="0.00%">
                  <c:v>0.18082529999999999</c:v>
                </c:pt>
                <c:pt idx="18" formatCode="0.00%">
                  <c:v>0.22965149999999998</c:v>
                </c:pt>
              </c:numCache>
            </c:numRef>
          </c:val>
        </c:ser>
        <c:ser>
          <c:idx val="4"/>
          <c:order val="2"/>
          <c:tx>
            <c:strRef>
              <c:f>Chart!$A$8</c:f>
              <c:strCache>
                <c:ptCount val="1"/>
                <c:pt idx="0">
                  <c:v>Via Tablet only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.00%">
                  <c:v>5.4572400000000028E-2</c:v>
                </c:pt>
                <c:pt idx="2" formatCode="0.00%">
                  <c:v>5.3608999999999997E-2</c:v>
                </c:pt>
                <c:pt idx="3" formatCode="0.00%">
                  <c:v>5.5443199999999998E-2</c:v>
                </c:pt>
                <c:pt idx="5" formatCode="0.00%">
                  <c:v>2.7378099999999999E-2</c:v>
                </c:pt>
                <c:pt idx="6" formatCode="0.00%">
                  <c:v>7.4532100000000032E-2</c:v>
                </c:pt>
                <c:pt idx="7" formatCode="0.00%">
                  <c:v>5.8806700000000024E-2</c:v>
                </c:pt>
                <c:pt idx="8" formatCode="0.00%">
                  <c:v>7.3096200000000042E-2</c:v>
                </c:pt>
                <c:pt idx="9" formatCode="0.00%">
                  <c:v>4.6431699999999999E-2</c:v>
                </c:pt>
                <c:pt idx="10" formatCode="0.00%">
                  <c:v>4.6585599999999977E-2</c:v>
                </c:pt>
                <c:pt idx="12" formatCode="0.00%">
                  <c:v>4.8891400000000029E-2</c:v>
                </c:pt>
                <c:pt idx="13" formatCode="0.00%">
                  <c:v>6.6459900000000002E-2</c:v>
                </c:pt>
                <c:pt idx="14" formatCode="0.00%">
                  <c:v>4.7500100000000003E-2</c:v>
                </c:pt>
                <c:pt idx="16" formatCode="0.00%">
                  <c:v>4.4206600000000026E-2</c:v>
                </c:pt>
                <c:pt idx="17" formatCode="0.00%">
                  <c:v>7.3520600000000019E-2</c:v>
                </c:pt>
                <c:pt idx="18" formatCode="0.00%">
                  <c:v>4.9553800000000002E-2</c:v>
                </c:pt>
              </c:numCache>
            </c:numRef>
          </c:val>
        </c:ser>
        <c:ser>
          <c:idx val="5"/>
          <c:order val="3"/>
          <c:tx>
            <c:strRef>
              <c:f>Chart!$A$9</c:f>
              <c:strCache>
                <c:ptCount val="1"/>
                <c:pt idx="0">
                  <c:v>Not used at least once a month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.00%">
                  <c:v>0.36796950000000017</c:v>
                </c:pt>
                <c:pt idx="2" formatCode="0.00%">
                  <c:v>0.37130420000000025</c:v>
                </c:pt>
                <c:pt idx="3" formatCode="0.00%">
                  <c:v>0.36495550000000021</c:v>
                </c:pt>
                <c:pt idx="5" formatCode="0.00%">
                  <c:v>0.19927420000000001</c:v>
                </c:pt>
                <c:pt idx="6" formatCode="0.00%">
                  <c:v>0.25809600000000005</c:v>
                </c:pt>
                <c:pt idx="7" formatCode="0.00%">
                  <c:v>0.34462020000000021</c:v>
                </c:pt>
                <c:pt idx="8" formatCode="0.00%">
                  <c:v>0.40405170000000001</c:v>
                </c:pt>
                <c:pt idx="9" formatCode="0.00%">
                  <c:v>0.49865460000000017</c:v>
                </c:pt>
                <c:pt idx="10" formatCode="0.00%">
                  <c:v>0.45114000000000004</c:v>
                </c:pt>
                <c:pt idx="12" formatCode="0.00%">
                  <c:v>0.22028349999999999</c:v>
                </c:pt>
                <c:pt idx="13" formatCode="0.00%">
                  <c:v>0.37209960000000014</c:v>
                </c:pt>
                <c:pt idx="14" formatCode="0.00%">
                  <c:v>0.48567640000000017</c:v>
                </c:pt>
                <c:pt idx="16" formatCode="0.00%">
                  <c:v>0.31751650000000031</c:v>
                </c:pt>
                <c:pt idx="17" formatCode="0.00%">
                  <c:v>0.38786460000000039</c:v>
                </c:pt>
                <c:pt idx="18" formatCode="0.00%">
                  <c:v>0.43535050000000025</c:v>
                </c:pt>
              </c:numCache>
            </c:numRef>
          </c:val>
        </c:ser>
        <c:ser>
          <c:idx val="7"/>
          <c:order val="4"/>
          <c:tx>
            <c:strRef>
              <c:f>Chart!$A$10</c:f>
              <c:strCache>
                <c:ptCount val="1"/>
                <c:pt idx="0">
                  <c:v>Do not have smartphone or tablet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.00%">
                  <c:v>0.16370709999999999</c:v>
                </c:pt>
                <c:pt idx="2" formatCode="0.00%">
                  <c:v>0.11828569999999999</c:v>
                </c:pt>
                <c:pt idx="3" formatCode="0.00%">
                  <c:v>0.20476110000000008</c:v>
                </c:pt>
                <c:pt idx="5" formatCode="0.00%">
                  <c:v>4.81252E-2</c:v>
                </c:pt>
                <c:pt idx="6" formatCode="0.00%">
                  <c:v>6.1350000000000002E-2</c:v>
                </c:pt>
                <c:pt idx="7" formatCode="0.00%">
                  <c:v>0.14722540000000009</c:v>
                </c:pt>
                <c:pt idx="8" formatCode="0.00%">
                  <c:v>0.14730040000000008</c:v>
                </c:pt>
                <c:pt idx="9" formatCode="0.00%">
                  <c:v>0.19751040000000009</c:v>
                </c:pt>
                <c:pt idx="10" formatCode="0.00%">
                  <c:v>0.31226340000000002</c:v>
                </c:pt>
                <c:pt idx="12" formatCode="0.00%">
                  <c:v>5.5440900000000001E-2</c:v>
                </c:pt>
                <c:pt idx="13" formatCode="0.00%">
                  <c:v>0.14207210000000001</c:v>
                </c:pt>
                <c:pt idx="14" formatCode="0.00%">
                  <c:v>0.23113549999999999</c:v>
                </c:pt>
                <c:pt idx="16" formatCode="0.00%">
                  <c:v>0.18774850000000012</c:v>
                </c:pt>
                <c:pt idx="17" formatCode="0.00%">
                  <c:v>0.13501020000000008</c:v>
                </c:pt>
                <c:pt idx="18" formatCode="0.00%">
                  <c:v>0.12178670000000008</c:v>
                </c:pt>
              </c:numCache>
            </c:numRef>
          </c:val>
        </c:ser>
        <c:gapWidth val="50"/>
        <c:overlap val="100"/>
        <c:axId val="99272960"/>
        <c:axId val="99317632"/>
      </c:barChart>
      <c:catAx>
        <c:axId val="99272960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9317632"/>
        <c:crosses val="autoZero"/>
        <c:auto val="1"/>
        <c:lblAlgn val="ctr"/>
        <c:lblOffset val="100"/>
        <c:tickLblSkip val="1"/>
      </c:catAx>
      <c:valAx>
        <c:axId val="99317632"/>
        <c:scaling>
          <c:orientation val="minMax"/>
          <c:max val="1"/>
        </c:scaling>
        <c:axPos val="l"/>
        <c:numFmt formatCode="0%" sourceLinked="0"/>
        <c:tickLblPos val="nextTo"/>
        <c:crossAx val="99272960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76532540339144206"/>
          <c:y val="7.8095223424460712E-4"/>
          <c:w val="0.23467459660856058"/>
          <c:h val="0.99921904776575243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>
        <c:manualLayout>
          <c:layoutTarget val="inner"/>
          <c:xMode val="edge"/>
          <c:yMode val="edge"/>
          <c:x val="7.2520090021811909E-2"/>
          <c:y val="2.5190961026375816E-2"/>
          <c:w val="0.68087441494501266"/>
          <c:h val="0.50778237729989562"/>
        </c:manualLayout>
      </c:layout>
      <c:barChart>
        <c:barDir val="col"/>
        <c:grouping val="stacked"/>
        <c:ser>
          <c:idx val="0"/>
          <c:order val="0"/>
          <c:tx>
            <c:strRef>
              <c:f>Chart!$A$6</c:f>
              <c:strCache>
                <c:ptCount val="1"/>
                <c:pt idx="0">
                  <c:v>Via Smartphone only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.00%">
                  <c:v>0.2255636</c:v>
                </c:pt>
                <c:pt idx="2" formatCode="0.00%">
                  <c:v>0.22341190000000008</c:v>
                </c:pt>
                <c:pt idx="3" formatCode="0.00%">
                  <c:v>0.22758880000000001</c:v>
                </c:pt>
                <c:pt idx="5" formatCode="0.00%">
                  <c:v>0.45204509999999998</c:v>
                </c:pt>
                <c:pt idx="6" formatCode="0.00%">
                  <c:v>0.3284187000000004</c:v>
                </c:pt>
                <c:pt idx="7" formatCode="0.00%">
                  <c:v>0.28504010000000002</c:v>
                </c:pt>
                <c:pt idx="8" formatCode="0.00%">
                  <c:v>0.18990060000000009</c:v>
                </c:pt>
                <c:pt idx="9" formatCode="0.00%">
                  <c:v>0.10956900000000004</c:v>
                </c:pt>
                <c:pt idx="10" formatCode="0.00%">
                  <c:v>4.272390000000003E-2</c:v>
                </c:pt>
                <c:pt idx="12" formatCode="0.00%">
                  <c:v>0.39034270000000038</c:v>
                </c:pt>
                <c:pt idx="13" formatCode="0.00%">
                  <c:v>0.24194190000000013</c:v>
                </c:pt>
                <c:pt idx="14" formatCode="0.00%">
                  <c:v>9.0960500000000027E-2</c:v>
                </c:pt>
                <c:pt idx="16" formatCode="0.00%">
                  <c:v>0.22498670000000001</c:v>
                </c:pt>
                <c:pt idx="17" formatCode="0.00%">
                  <c:v>0.21078430000000009</c:v>
                </c:pt>
                <c:pt idx="18" formatCode="0.00%">
                  <c:v>0.25185650000000015</c:v>
                </c:pt>
              </c:numCache>
            </c:numRef>
          </c:val>
        </c:ser>
        <c:ser>
          <c:idx val="2"/>
          <c:order val="1"/>
          <c:tx>
            <c:strRef>
              <c:f>Chart!$A$7</c:f>
              <c:strCache>
                <c:ptCount val="1"/>
                <c:pt idx="0">
                  <c:v>Via Smartphone and Tablet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.00%">
                  <c:v>0.20433499999999999</c:v>
                </c:pt>
                <c:pt idx="2" formatCode="0.00%">
                  <c:v>0.18551280000000009</c:v>
                </c:pt>
                <c:pt idx="3" formatCode="0.00%">
                  <c:v>0.2220501</c:v>
                </c:pt>
                <c:pt idx="5" formatCode="0.00%">
                  <c:v>0.29516180000000014</c:v>
                </c:pt>
                <c:pt idx="6" formatCode="0.00%">
                  <c:v>0.30002030000000024</c:v>
                </c:pt>
                <c:pt idx="7" formatCode="0.00%">
                  <c:v>0.23840680000000009</c:v>
                </c:pt>
                <c:pt idx="8" formatCode="0.00%">
                  <c:v>0.24299280000000009</c:v>
                </c:pt>
                <c:pt idx="9" formatCode="0.00%">
                  <c:v>9.7236100000000006E-2</c:v>
                </c:pt>
                <c:pt idx="10" formatCode="0.00%">
                  <c:v>7.5653799999999993E-2</c:v>
                </c:pt>
                <c:pt idx="12" formatCode="0.00%">
                  <c:v>0.296234</c:v>
                </c:pt>
                <c:pt idx="13" formatCode="0.00%">
                  <c:v>0.24429510000000013</c:v>
                </c:pt>
                <c:pt idx="14" formatCode="0.00%">
                  <c:v>9.1609000000000024E-2</c:v>
                </c:pt>
                <c:pt idx="16" formatCode="0.00%">
                  <c:v>0.16892769999999999</c:v>
                </c:pt>
                <c:pt idx="17" formatCode="0.00%">
                  <c:v>0.19943880000000008</c:v>
                </c:pt>
                <c:pt idx="18" formatCode="0.00%">
                  <c:v>0.25382560000000015</c:v>
                </c:pt>
              </c:numCache>
            </c:numRef>
          </c:val>
        </c:ser>
        <c:ser>
          <c:idx val="4"/>
          <c:order val="2"/>
          <c:tx>
            <c:strRef>
              <c:f>Chart!$A$8</c:f>
              <c:strCache>
                <c:ptCount val="1"/>
                <c:pt idx="0">
                  <c:v>Via Tablet only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.00%">
                  <c:v>5.8054200000000014E-2</c:v>
                </c:pt>
                <c:pt idx="2" formatCode="0.00%">
                  <c:v>4.7066700000000031E-2</c:v>
                </c:pt>
                <c:pt idx="3" formatCode="0.00%">
                  <c:v>6.839530000000002E-2</c:v>
                </c:pt>
                <c:pt idx="5" formatCode="0.00%">
                  <c:v>2.3219E-2</c:v>
                </c:pt>
                <c:pt idx="6" formatCode="0.00%">
                  <c:v>6.1271499999999986E-2</c:v>
                </c:pt>
                <c:pt idx="7" formatCode="0.00%">
                  <c:v>3.1993400000000005E-2</c:v>
                </c:pt>
                <c:pt idx="8" formatCode="0.00%">
                  <c:v>5.3767200000000036E-2</c:v>
                </c:pt>
                <c:pt idx="9" formatCode="0.00%">
                  <c:v>0.10256040000000002</c:v>
                </c:pt>
                <c:pt idx="10" formatCode="0.00%">
                  <c:v>7.5809100000000004E-2</c:v>
                </c:pt>
                <c:pt idx="12" formatCode="0.00%">
                  <c:v>3.9126000000000001E-2</c:v>
                </c:pt>
                <c:pt idx="13" formatCode="0.00%">
                  <c:v>4.6017200000000022E-2</c:v>
                </c:pt>
                <c:pt idx="14" formatCode="0.00%">
                  <c:v>8.6956100000000064E-2</c:v>
                </c:pt>
                <c:pt idx="16" formatCode="0.00%">
                  <c:v>7.074560000000002E-2</c:v>
                </c:pt>
                <c:pt idx="17" formatCode="0.00%">
                  <c:v>5.2251199999999977E-2</c:v>
                </c:pt>
                <c:pt idx="18" formatCode="0.00%">
                  <c:v>4.8719500000000013E-2</c:v>
                </c:pt>
              </c:numCache>
            </c:numRef>
          </c:val>
        </c:ser>
        <c:ser>
          <c:idx val="5"/>
          <c:order val="3"/>
          <c:tx>
            <c:strRef>
              <c:f>Chart!$A$9</c:f>
              <c:strCache>
                <c:ptCount val="1"/>
                <c:pt idx="0">
                  <c:v>Not used at least once a month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.00%">
                  <c:v>0.36916610000000016</c:v>
                </c:pt>
                <c:pt idx="2" formatCode="0.00%">
                  <c:v>0.41280070000000024</c:v>
                </c:pt>
                <c:pt idx="3" formatCode="0.00%">
                  <c:v>0.32809820000000017</c:v>
                </c:pt>
                <c:pt idx="5" formatCode="0.00%">
                  <c:v>0.18889510000000012</c:v>
                </c:pt>
                <c:pt idx="6" formatCode="0.00%">
                  <c:v>0.28583990000000015</c:v>
                </c:pt>
                <c:pt idx="7" formatCode="0.00%">
                  <c:v>0.36375380000000002</c:v>
                </c:pt>
                <c:pt idx="8" formatCode="0.00%">
                  <c:v>0.40736840000000024</c:v>
                </c:pt>
                <c:pt idx="9" formatCode="0.00%">
                  <c:v>0.44579809999999997</c:v>
                </c:pt>
                <c:pt idx="10" formatCode="0.00%">
                  <c:v>0.48077330000000001</c:v>
                </c:pt>
                <c:pt idx="12" formatCode="0.00%">
                  <c:v>0.24048240000000012</c:v>
                </c:pt>
                <c:pt idx="13" formatCode="0.00%">
                  <c:v>0.37875820000000021</c:v>
                </c:pt>
                <c:pt idx="14" formatCode="0.00%">
                  <c:v>0.46905270000000021</c:v>
                </c:pt>
                <c:pt idx="16" formatCode="0.00%">
                  <c:v>0.35636670000000031</c:v>
                </c:pt>
                <c:pt idx="17" formatCode="0.00%">
                  <c:v>0.36757980000000018</c:v>
                </c:pt>
                <c:pt idx="18" formatCode="0.00%">
                  <c:v>0.37652070000000037</c:v>
                </c:pt>
              </c:numCache>
            </c:numRef>
          </c:val>
        </c:ser>
        <c:ser>
          <c:idx val="7"/>
          <c:order val="4"/>
          <c:tx>
            <c:strRef>
              <c:f>Chart!$A$10</c:f>
              <c:strCache>
                <c:ptCount val="1"/>
                <c:pt idx="0">
                  <c:v>Do not have smartphone or tablet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.00%">
                  <c:v>0.14288110000000001</c:v>
                </c:pt>
                <c:pt idx="2" formatCode="0.00%">
                  <c:v>0.13120789999999999</c:v>
                </c:pt>
                <c:pt idx="3" formatCode="0.00%">
                  <c:v>0.15386759999999999</c:v>
                </c:pt>
                <c:pt idx="5" formatCode="0.00%">
                  <c:v>4.0678999999999986E-2</c:v>
                </c:pt>
                <c:pt idx="6" formatCode="0.00%">
                  <c:v>2.4449599999999998E-2</c:v>
                </c:pt>
                <c:pt idx="7" formatCode="0.00%">
                  <c:v>8.0806000000000044E-2</c:v>
                </c:pt>
                <c:pt idx="8" formatCode="0.00%">
                  <c:v>0.10597100000000002</c:v>
                </c:pt>
                <c:pt idx="9" formatCode="0.00%">
                  <c:v>0.24483630000000009</c:v>
                </c:pt>
                <c:pt idx="10" formatCode="0.00%">
                  <c:v>0.32503990000000021</c:v>
                </c:pt>
                <c:pt idx="12" formatCode="0.00%">
                  <c:v>3.3814999999999998E-2</c:v>
                </c:pt>
                <c:pt idx="13" formatCode="0.00%">
                  <c:v>8.89876E-2</c:v>
                </c:pt>
                <c:pt idx="14" formatCode="0.00%">
                  <c:v>0.26142170000000015</c:v>
                </c:pt>
                <c:pt idx="16" formatCode="0.00%">
                  <c:v>0.17897340000000009</c:v>
                </c:pt>
                <c:pt idx="17" formatCode="0.00%">
                  <c:v>0.16994600000000012</c:v>
                </c:pt>
                <c:pt idx="18" formatCode="0.00%">
                  <c:v>6.9077700000000034E-2</c:v>
                </c:pt>
              </c:numCache>
            </c:numRef>
          </c:val>
        </c:ser>
        <c:gapWidth val="50"/>
        <c:overlap val="100"/>
        <c:axId val="99590144"/>
        <c:axId val="99768576"/>
      </c:barChart>
      <c:catAx>
        <c:axId val="99590144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9768576"/>
        <c:crosses val="autoZero"/>
        <c:auto val="1"/>
        <c:lblAlgn val="ctr"/>
        <c:lblOffset val="100"/>
        <c:tickLblSkip val="1"/>
      </c:catAx>
      <c:valAx>
        <c:axId val="99768576"/>
        <c:scaling>
          <c:orientation val="minMax"/>
          <c:max val="1"/>
        </c:scaling>
        <c:axPos val="l"/>
        <c:numFmt formatCode="0%" sourceLinked="0"/>
        <c:tickLblPos val="nextTo"/>
        <c:crossAx val="99590144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76532540339144206"/>
          <c:y val="7.8095223424460712E-4"/>
          <c:w val="0.23467459660856058"/>
          <c:h val="0.99921904776575243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>
        <c:manualLayout>
          <c:layoutTarget val="inner"/>
          <c:xMode val="edge"/>
          <c:yMode val="edge"/>
          <c:x val="7.2520090021811909E-2"/>
          <c:y val="2.5190961026375819E-2"/>
          <c:w val="0.68087441494501277"/>
          <c:h val="0.50778237729989562"/>
        </c:manualLayout>
      </c:layout>
      <c:barChart>
        <c:barDir val="col"/>
        <c:grouping val="stacked"/>
        <c:ser>
          <c:idx val="0"/>
          <c:order val="0"/>
          <c:tx>
            <c:strRef>
              <c:f>Chart!$A$6</c:f>
              <c:strCache>
                <c:ptCount val="1"/>
                <c:pt idx="0">
                  <c:v>Via Smartphone only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.00%">
                  <c:v>0.32275600000000021</c:v>
                </c:pt>
                <c:pt idx="2" formatCode="0.00%">
                  <c:v>0.31044120000000008</c:v>
                </c:pt>
                <c:pt idx="3" formatCode="0.00%">
                  <c:v>0.33436030000000033</c:v>
                </c:pt>
                <c:pt idx="5" formatCode="0.00%">
                  <c:v>0.46519460000000001</c:v>
                </c:pt>
                <c:pt idx="6" formatCode="0.00%">
                  <c:v>0.37155040000000017</c:v>
                </c:pt>
                <c:pt idx="7" formatCode="0.00%">
                  <c:v>0.26106760000000001</c:v>
                </c:pt>
                <c:pt idx="8" formatCode="0.00%">
                  <c:v>0.35225140000000005</c:v>
                </c:pt>
                <c:pt idx="9" formatCode="0.00%">
                  <c:v>0.28283130000000001</c:v>
                </c:pt>
                <c:pt idx="10" formatCode="0.00%">
                  <c:v>0.2582084</c:v>
                </c:pt>
                <c:pt idx="12" formatCode="0.00%">
                  <c:v>0.41640810000000017</c:v>
                </c:pt>
                <c:pt idx="13" formatCode="0.00%">
                  <c:v>0.30103820000000014</c:v>
                </c:pt>
                <c:pt idx="14" formatCode="0.00%">
                  <c:v>0.27546350000000008</c:v>
                </c:pt>
                <c:pt idx="16" formatCode="0.00%">
                  <c:v>0.39812370000000025</c:v>
                </c:pt>
                <c:pt idx="17" formatCode="0.00%">
                  <c:v>0.3092413</c:v>
                </c:pt>
                <c:pt idx="18" formatCode="0.00%">
                  <c:v>0.28703480000000015</c:v>
                </c:pt>
              </c:numCache>
            </c:numRef>
          </c:val>
        </c:ser>
        <c:ser>
          <c:idx val="2"/>
          <c:order val="1"/>
          <c:tx>
            <c:strRef>
              <c:f>Chart!$A$7</c:f>
              <c:strCache>
                <c:ptCount val="1"/>
                <c:pt idx="0">
                  <c:v>Via Smartphone and Tablet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.00%">
                  <c:v>0.29506360000000015</c:v>
                </c:pt>
                <c:pt idx="2" formatCode="0.00%">
                  <c:v>0.27709230000000001</c:v>
                </c:pt>
                <c:pt idx="3" formatCode="0.00%">
                  <c:v>0.31199810000000017</c:v>
                </c:pt>
                <c:pt idx="5" formatCode="0.00%">
                  <c:v>0.35876960000000002</c:v>
                </c:pt>
                <c:pt idx="6" formatCode="0.00%">
                  <c:v>0.38749690000000031</c:v>
                </c:pt>
                <c:pt idx="7" formatCode="0.00%">
                  <c:v>0.37387650000000033</c:v>
                </c:pt>
                <c:pt idx="8" formatCode="0.00%">
                  <c:v>0.30149090000000017</c:v>
                </c:pt>
                <c:pt idx="9" formatCode="0.00%">
                  <c:v>0.22823820000000009</c:v>
                </c:pt>
                <c:pt idx="10" formatCode="0.00%">
                  <c:v>0.13644100000000009</c:v>
                </c:pt>
                <c:pt idx="12" formatCode="0.00%">
                  <c:v>0.37272550000000021</c:v>
                </c:pt>
                <c:pt idx="13" formatCode="0.00%">
                  <c:v>0.34641310000000008</c:v>
                </c:pt>
                <c:pt idx="14" formatCode="0.00%">
                  <c:v>0.18560340000000008</c:v>
                </c:pt>
                <c:pt idx="16" formatCode="0.00%">
                  <c:v>0.23206109999999999</c:v>
                </c:pt>
                <c:pt idx="17" formatCode="0.00%">
                  <c:v>0.27991900000000008</c:v>
                </c:pt>
                <c:pt idx="18" formatCode="0.00%">
                  <c:v>0.34826990000000002</c:v>
                </c:pt>
              </c:numCache>
            </c:numRef>
          </c:val>
        </c:ser>
        <c:ser>
          <c:idx val="4"/>
          <c:order val="2"/>
          <c:tx>
            <c:strRef>
              <c:f>Chart!$A$8</c:f>
              <c:strCache>
                <c:ptCount val="1"/>
                <c:pt idx="0">
                  <c:v>Via Tablet only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.00%">
                  <c:v>7.8708899999999998E-2</c:v>
                </c:pt>
                <c:pt idx="2" formatCode="0.00%">
                  <c:v>9.1956200000000043E-2</c:v>
                </c:pt>
                <c:pt idx="3" formatCode="0.00%">
                  <c:v>6.6225899999999963E-2</c:v>
                </c:pt>
                <c:pt idx="5" formatCode="0.00%">
                  <c:v>2.476349999999999E-2</c:v>
                </c:pt>
                <c:pt idx="6" formatCode="0.00%">
                  <c:v>4.6531999999999997E-2</c:v>
                </c:pt>
                <c:pt idx="7" formatCode="0.00%">
                  <c:v>6.8826799999999994E-2</c:v>
                </c:pt>
                <c:pt idx="8" formatCode="0.00%">
                  <c:v>0.10408829999999998</c:v>
                </c:pt>
                <c:pt idx="9" formatCode="0.00%">
                  <c:v>0.14307159999999997</c:v>
                </c:pt>
                <c:pt idx="10" formatCode="0.00%">
                  <c:v>8.8878700000000005E-2</c:v>
                </c:pt>
                <c:pt idx="12" formatCode="0.00%">
                  <c:v>3.7314E-2</c:v>
                </c:pt>
                <c:pt idx="13" formatCode="0.00%">
                  <c:v>8.2494700000000018E-2</c:v>
                </c:pt>
                <c:pt idx="14" formatCode="0.00%">
                  <c:v>0.1093773</c:v>
                </c:pt>
                <c:pt idx="16" formatCode="0.00%">
                  <c:v>3.8731800000000011E-2</c:v>
                </c:pt>
                <c:pt idx="17" formatCode="0.00%">
                  <c:v>7.3462400000000039E-2</c:v>
                </c:pt>
                <c:pt idx="18" formatCode="0.00%">
                  <c:v>0.1145086</c:v>
                </c:pt>
              </c:numCache>
            </c:numRef>
          </c:val>
        </c:ser>
        <c:ser>
          <c:idx val="5"/>
          <c:order val="3"/>
          <c:tx>
            <c:strRef>
              <c:f>Chart!$A$9</c:f>
              <c:strCache>
                <c:ptCount val="1"/>
                <c:pt idx="0">
                  <c:v>Not used at least once a month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.00%">
                  <c:v>0.27523180000000003</c:v>
                </c:pt>
                <c:pt idx="2" formatCode="0.00%">
                  <c:v>0.29516150000000002</c:v>
                </c:pt>
                <c:pt idx="3" formatCode="0.00%">
                  <c:v>0.25645190000000001</c:v>
                </c:pt>
                <c:pt idx="5" formatCode="0.00%">
                  <c:v>0.14416930000000008</c:v>
                </c:pt>
                <c:pt idx="6" formatCode="0.00%">
                  <c:v>0.1944208</c:v>
                </c:pt>
                <c:pt idx="7" formatCode="0.00%">
                  <c:v>0.25953909999999997</c:v>
                </c:pt>
                <c:pt idx="8" formatCode="0.00%">
                  <c:v>0.23085459999999997</c:v>
                </c:pt>
                <c:pt idx="9" formatCode="0.00%">
                  <c:v>0.30010700000000001</c:v>
                </c:pt>
                <c:pt idx="10" formatCode="0.00%">
                  <c:v>0.45659729999999998</c:v>
                </c:pt>
                <c:pt idx="12" formatCode="0.00%">
                  <c:v>0.17059900000000008</c:v>
                </c:pt>
                <c:pt idx="13" formatCode="0.00%">
                  <c:v>0.24606750000000008</c:v>
                </c:pt>
                <c:pt idx="14" formatCode="0.00%">
                  <c:v>0.37606260000000025</c:v>
                </c:pt>
                <c:pt idx="16" formatCode="0.00%">
                  <c:v>0.29123739999999998</c:v>
                </c:pt>
                <c:pt idx="17" formatCode="0.00%">
                  <c:v>0.29993970000000014</c:v>
                </c:pt>
                <c:pt idx="18" formatCode="0.00%">
                  <c:v>0.23800530000000009</c:v>
                </c:pt>
              </c:numCache>
            </c:numRef>
          </c:val>
        </c:ser>
        <c:ser>
          <c:idx val="7"/>
          <c:order val="4"/>
          <c:tx>
            <c:strRef>
              <c:f>Chart!$A$10</c:f>
              <c:strCache>
                <c:ptCount val="1"/>
                <c:pt idx="0">
                  <c:v>Do not have smartphone or tablet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.00%">
                  <c:v>2.8239700000000013E-2</c:v>
                </c:pt>
                <c:pt idx="2" formatCode="0.00%">
                  <c:v>2.5348800000000001E-2</c:v>
                </c:pt>
                <c:pt idx="3" formatCode="0.00%">
                  <c:v>3.0963899999999999E-2</c:v>
                </c:pt>
                <c:pt idx="5" formatCode="0.00%">
                  <c:v>7.1029999999999999E-3</c:v>
                </c:pt>
                <c:pt idx="6" formatCode="0.00%">
                  <c:v>0</c:v>
                </c:pt>
                <c:pt idx="7" formatCode="0.00%">
                  <c:v>3.6690000000000021E-2</c:v>
                </c:pt>
                <c:pt idx="8" formatCode="0.00%">
                  <c:v>1.1314800000000003E-2</c:v>
                </c:pt>
                <c:pt idx="9" formatCode="0.00%">
                  <c:v>4.5751899999999998E-2</c:v>
                </c:pt>
                <c:pt idx="10" formatCode="0.00%">
                  <c:v>5.9874500000000004E-2</c:v>
                </c:pt>
                <c:pt idx="12" formatCode="0.00%">
                  <c:v>2.9534000000000001E-3</c:v>
                </c:pt>
                <c:pt idx="13" formatCode="0.00%">
                  <c:v>2.398649999999999E-2</c:v>
                </c:pt>
                <c:pt idx="14" formatCode="0.00%">
                  <c:v>5.3493200000000025E-2</c:v>
                </c:pt>
                <c:pt idx="16" formatCode="0.00%">
                  <c:v>3.9846000000000006E-2</c:v>
                </c:pt>
                <c:pt idx="17" formatCode="0.00%">
                  <c:v>3.7437600000000022E-2</c:v>
                </c:pt>
                <c:pt idx="18" formatCode="0.00%">
                  <c:v>1.2181400000000005E-2</c:v>
                </c:pt>
              </c:numCache>
            </c:numRef>
          </c:val>
        </c:ser>
        <c:gapWidth val="50"/>
        <c:overlap val="100"/>
        <c:axId val="93383296"/>
        <c:axId val="99431936"/>
      </c:barChart>
      <c:catAx>
        <c:axId val="93383296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9431936"/>
        <c:crosses val="autoZero"/>
        <c:auto val="1"/>
        <c:lblAlgn val="ctr"/>
        <c:lblOffset val="100"/>
        <c:tickLblSkip val="1"/>
      </c:catAx>
      <c:valAx>
        <c:axId val="99431936"/>
        <c:scaling>
          <c:orientation val="minMax"/>
          <c:max val="1"/>
        </c:scaling>
        <c:axPos val="l"/>
        <c:numFmt formatCode="0%" sourceLinked="0"/>
        <c:tickLblPos val="nextTo"/>
        <c:crossAx val="93383296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76532540339144206"/>
          <c:y val="7.8095223424460723E-4"/>
          <c:w val="0.23467459660856058"/>
          <c:h val="0.99921904776575243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>
        <c:manualLayout>
          <c:layoutTarget val="inner"/>
          <c:xMode val="edge"/>
          <c:yMode val="edge"/>
          <c:x val="7.2520090021811909E-2"/>
          <c:y val="2.5190961026375819E-2"/>
          <c:w val="0.68087441494501277"/>
          <c:h val="0.50778237729989562"/>
        </c:manualLayout>
      </c:layout>
      <c:barChart>
        <c:barDir val="col"/>
        <c:grouping val="stacked"/>
        <c:ser>
          <c:idx val="0"/>
          <c:order val="0"/>
          <c:tx>
            <c:strRef>
              <c:f>Chart!$A$6</c:f>
              <c:strCache>
                <c:ptCount val="1"/>
                <c:pt idx="0">
                  <c:v>Via Smartphone only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.00%">
                  <c:v>0.32964750000000015</c:v>
                </c:pt>
                <c:pt idx="2" formatCode="0.00%">
                  <c:v>0.31350920000000021</c:v>
                </c:pt>
                <c:pt idx="3" formatCode="0.00%">
                  <c:v>0.3451530000000001</c:v>
                </c:pt>
                <c:pt idx="5" formatCode="0.00%">
                  <c:v>0.50027509999999997</c:v>
                </c:pt>
                <c:pt idx="6" formatCode="0.00%">
                  <c:v>0.42427870000000018</c:v>
                </c:pt>
                <c:pt idx="7" formatCode="0.00%">
                  <c:v>0.37018340000000016</c:v>
                </c:pt>
                <c:pt idx="8" formatCode="0.00%">
                  <c:v>0.34179680000000001</c:v>
                </c:pt>
                <c:pt idx="9" formatCode="0.00%">
                  <c:v>0.19076290000000001</c:v>
                </c:pt>
                <c:pt idx="10" formatCode="0.00%">
                  <c:v>0.21985209999999999</c:v>
                </c:pt>
                <c:pt idx="12" formatCode="0.00%">
                  <c:v>0.46678320000000001</c:v>
                </c:pt>
                <c:pt idx="13" formatCode="0.00%">
                  <c:v>0.35882470000000033</c:v>
                </c:pt>
                <c:pt idx="14" formatCode="0.00%">
                  <c:v>0.19822390000000001</c:v>
                </c:pt>
                <c:pt idx="16" formatCode="0.00%">
                  <c:v>0.36552170000000017</c:v>
                </c:pt>
                <c:pt idx="17" formatCode="0.00%">
                  <c:v>0.36094450000000017</c:v>
                </c:pt>
                <c:pt idx="18" formatCode="0.00%">
                  <c:v>0.29922360000000015</c:v>
                </c:pt>
              </c:numCache>
            </c:numRef>
          </c:val>
        </c:ser>
        <c:ser>
          <c:idx val="2"/>
          <c:order val="1"/>
          <c:tx>
            <c:strRef>
              <c:f>Chart!$A$7</c:f>
              <c:strCache>
                <c:ptCount val="1"/>
                <c:pt idx="0">
                  <c:v>Via Smartphone and Tablet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.00%">
                  <c:v>0.19793240000000009</c:v>
                </c:pt>
                <c:pt idx="2" formatCode="0.00%">
                  <c:v>0.19922090000000001</c:v>
                </c:pt>
                <c:pt idx="3" formatCode="0.00%">
                  <c:v>0.19669439999999999</c:v>
                </c:pt>
                <c:pt idx="5" formatCode="0.00%">
                  <c:v>0.27980170000000021</c:v>
                </c:pt>
                <c:pt idx="6" formatCode="0.00%">
                  <c:v>0.22356799999999999</c:v>
                </c:pt>
                <c:pt idx="7" formatCode="0.00%">
                  <c:v>0.26746110000000001</c:v>
                </c:pt>
                <c:pt idx="8" formatCode="0.00%">
                  <c:v>0.15315989999999999</c:v>
                </c:pt>
                <c:pt idx="9" formatCode="0.00%">
                  <c:v>0.1251052</c:v>
                </c:pt>
                <c:pt idx="10" formatCode="0.00%">
                  <c:v>0.15816020000000008</c:v>
                </c:pt>
                <c:pt idx="12" formatCode="0.00%">
                  <c:v>0.25726680000000002</c:v>
                </c:pt>
                <c:pt idx="13" formatCode="0.00%">
                  <c:v>0.21149650000000009</c:v>
                </c:pt>
                <c:pt idx="14" formatCode="0.00%">
                  <c:v>0.13648959999999999</c:v>
                </c:pt>
                <c:pt idx="16" formatCode="0.00%">
                  <c:v>0.11594260000000002</c:v>
                </c:pt>
                <c:pt idx="17" formatCode="0.00%">
                  <c:v>0.1690219</c:v>
                </c:pt>
                <c:pt idx="18" formatCode="0.00%">
                  <c:v>0.26581710000000008</c:v>
                </c:pt>
              </c:numCache>
            </c:numRef>
          </c:val>
        </c:ser>
        <c:ser>
          <c:idx val="4"/>
          <c:order val="2"/>
          <c:tx>
            <c:strRef>
              <c:f>Chart!$A$8</c:f>
              <c:strCache>
                <c:ptCount val="1"/>
                <c:pt idx="0">
                  <c:v>Via Tablet only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.00%">
                  <c:v>4.4145699999999996E-2</c:v>
                </c:pt>
                <c:pt idx="2" formatCode="0.00%">
                  <c:v>4.3656899999999985E-2</c:v>
                </c:pt>
                <c:pt idx="3" formatCode="0.00%">
                  <c:v>4.4615300000000004E-2</c:v>
                </c:pt>
                <c:pt idx="5" formatCode="0.00%">
                  <c:v>5.7272300000000012E-2</c:v>
                </c:pt>
                <c:pt idx="6" formatCode="0.00%">
                  <c:v>4.8941099999999974E-2</c:v>
                </c:pt>
                <c:pt idx="7" formatCode="0.00%">
                  <c:v>4.9063200000000043E-2</c:v>
                </c:pt>
                <c:pt idx="8" formatCode="0.00%">
                  <c:v>2.4234100000000012E-2</c:v>
                </c:pt>
                <c:pt idx="9" formatCode="0.00%">
                  <c:v>5.9199300000000003E-2</c:v>
                </c:pt>
                <c:pt idx="10" formatCode="0.00%">
                  <c:v>3.2250500000000001E-2</c:v>
                </c:pt>
                <c:pt idx="12" formatCode="0.00%">
                  <c:v>4.9232900000000031E-2</c:v>
                </c:pt>
                <c:pt idx="13" formatCode="0.00%">
                  <c:v>4.1004400000000003E-2</c:v>
                </c:pt>
                <c:pt idx="14" formatCode="0.00%">
                  <c:v>5.1267300000000002E-2</c:v>
                </c:pt>
                <c:pt idx="16" formatCode="0.00%">
                  <c:v>4.2525599999999997E-2</c:v>
                </c:pt>
                <c:pt idx="17" formatCode="0.00%">
                  <c:v>4.3033200000000014E-2</c:v>
                </c:pt>
                <c:pt idx="18" formatCode="0.00%">
                  <c:v>4.6029599999999976E-2</c:v>
                </c:pt>
              </c:numCache>
            </c:numRef>
          </c:val>
        </c:ser>
        <c:ser>
          <c:idx val="5"/>
          <c:order val="3"/>
          <c:tx>
            <c:strRef>
              <c:f>Chart!$A$9</c:f>
              <c:strCache>
                <c:ptCount val="1"/>
                <c:pt idx="0">
                  <c:v>Not used at least once a month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.00%">
                  <c:v>0.32347900000000024</c:v>
                </c:pt>
                <c:pt idx="2" formatCode="0.00%">
                  <c:v>0.35490780000000016</c:v>
                </c:pt>
                <c:pt idx="3" formatCode="0.00%">
                  <c:v>0.29328270000000017</c:v>
                </c:pt>
                <c:pt idx="5" formatCode="0.00%">
                  <c:v>0.13442770000000001</c:v>
                </c:pt>
                <c:pt idx="6" formatCode="0.00%">
                  <c:v>0.27372550000000001</c:v>
                </c:pt>
                <c:pt idx="7" formatCode="0.00%">
                  <c:v>0.25083919999999998</c:v>
                </c:pt>
                <c:pt idx="8" formatCode="0.00%">
                  <c:v>0.38539880000000037</c:v>
                </c:pt>
                <c:pt idx="9" formatCode="0.00%">
                  <c:v>0.46091850000000018</c:v>
                </c:pt>
                <c:pt idx="10" formatCode="0.00%">
                  <c:v>0.38988960000000034</c:v>
                </c:pt>
                <c:pt idx="12" formatCode="0.00%">
                  <c:v>0.19588149999999999</c:v>
                </c:pt>
                <c:pt idx="13" formatCode="0.00%">
                  <c:v>0.31462880000000037</c:v>
                </c:pt>
                <c:pt idx="14" formatCode="0.00%">
                  <c:v>0.44661090000000014</c:v>
                </c:pt>
                <c:pt idx="16" formatCode="0.00%">
                  <c:v>0.27987850000000031</c:v>
                </c:pt>
                <c:pt idx="17" formatCode="0.00%">
                  <c:v>0.29472900000000002</c:v>
                </c:pt>
                <c:pt idx="18" formatCode="0.00%">
                  <c:v>0.33357660000000033</c:v>
                </c:pt>
              </c:numCache>
            </c:numRef>
          </c:val>
        </c:ser>
        <c:ser>
          <c:idx val="7"/>
          <c:order val="4"/>
          <c:tx>
            <c:strRef>
              <c:f>Chart!$A$10</c:f>
              <c:strCache>
                <c:ptCount val="1"/>
                <c:pt idx="0">
                  <c:v>Do not have smartphone or tablet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.00%">
                  <c:v>0.10479540000000007</c:v>
                </c:pt>
                <c:pt idx="2" formatCode="0.00%">
                  <c:v>8.8705100000000078E-2</c:v>
                </c:pt>
                <c:pt idx="3" formatCode="0.00%">
                  <c:v>0.12025460000000004</c:v>
                </c:pt>
                <c:pt idx="5" formatCode="0.00%">
                  <c:v>2.8223100000000001E-2</c:v>
                </c:pt>
                <c:pt idx="6" formatCode="0.00%">
                  <c:v>2.9486800000000011E-2</c:v>
                </c:pt>
                <c:pt idx="7" formatCode="0.00%">
                  <c:v>6.2453000000000029E-2</c:v>
                </c:pt>
                <c:pt idx="8" formatCode="0.00%">
                  <c:v>9.5410500000000009E-2</c:v>
                </c:pt>
                <c:pt idx="9" formatCode="0.00%">
                  <c:v>0.16401399999999999</c:v>
                </c:pt>
                <c:pt idx="10" formatCode="0.00%">
                  <c:v>0.19984759999999999</c:v>
                </c:pt>
                <c:pt idx="12" formatCode="0.00%">
                  <c:v>3.0835600000000019E-2</c:v>
                </c:pt>
                <c:pt idx="13" formatCode="0.00%">
                  <c:v>7.4045600000000003E-2</c:v>
                </c:pt>
                <c:pt idx="14" formatCode="0.00%">
                  <c:v>0.16740830000000012</c:v>
                </c:pt>
                <c:pt idx="16" formatCode="0.00%">
                  <c:v>0.19613169999999991</c:v>
                </c:pt>
                <c:pt idx="17" formatCode="0.00%">
                  <c:v>0.13227140000000001</c:v>
                </c:pt>
                <c:pt idx="18" formatCode="0.00%">
                  <c:v>5.5353100000000002E-2</c:v>
                </c:pt>
              </c:numCache>
            </c:numRef>
          </c:val>
        </c:ser>
        <c:gapWidth val="50"/>
        <c:overlap val="100"/>
        <c:axId val="100101504"/>
        <c:axId val="100121216"/>
      </c:barChart>
      <c:catAx>
        <c:axId val="100101504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0121216"/>
        <c:crosses val="autoZero"/>
        <c:auto val="1"/>
        <c:lblAlgn val="ctr"/>
        <c:lblOffset val="100"/>
        <c:tickLblSkip val="1"/>
      </c:catAx>
      <c:valAx>
        <c:axId val="100121216"/>
        <c:scaling>
          <c:orientation val="minMax"/>
          <c:max val="1"/>
        </c:scaling>
        <c:axPos val="l"/>
        <c:numFmt formatCode="0%" sourceLinked="0"/>
        <c:tickLblPos val="nextTo"/>
        <c:crossAx val="100101504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76532540339144206"/>
          <c:y val="7.8095223424460723E-4"/>
          <c:w val="0.23467459660856058"/>
          <c:h val="0.99921904776575243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5795E-B05D-4AED-B95B-280A47CACD51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B6B3-EDD5-4A07-9C02-78FA354A01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1079499" y="3878309"/>
            <a:ext cx="6985001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9499" y="3071066"/>
            <a:ext cx="6985001" cy="782504"/>
          </a:xfrm>
          <a:prstGeom prst="rect">
            <a:avLst/>
          </a:prstGeom>
        </p:spPr>
        <p:txBody>
          <a:bodyPr wrap="square" lIns="0" tIns="144000" anchor="b">
            <a:spAutoFit/>
          </a:bodyPr>
          <a:lstStyle>
            <a:lvl1pPr algn="ctr">
              <a:lnSpc>
                <a:spcPct val="80000"/>
              </a:lnSpc>
              <a:defRPr sz="4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499" y="3903048"/>
            <a:ext cx="6985001" cy="523220"/>
          </a:xfrm>
          <a:prstGeom prst="rect">
            <a:avLst/>
          </a:prstGeom>
        </p:spPr>
        <p:txBody>
          <a:bodyPr wrap="square" tIns="46800">
            <a:sp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bg1">
                    <a:lumMod val="75000"/>
                  </a:schemeClr>
                </a:solidFill>
              </a:rPr>
              <a:t> IMAGE</a:t>
            </a:r>
            <a:endParaRPr lang="en-GB" sz="54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3" y="258466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260350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bg1">
                    <a:lumMod val="8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bg1">
                    <a:lumMod val="85000"/>
                  </a:schemeClr>
                </a:solidFill>
              </a:rPr>
              <a:t> IMAGE</a:t>
            </a:r>
            <a:endParaRPr lang="en-GB" sz="5400" spc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4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3903048"/>
            <a:ext cx="8642349" cy="480131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</p:grpSpPr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458591"/>
            <a:ext cx="7775575" cy="1077218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936201" y="2862676"/>
            <a:ext cx="1793057" cy="158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052600" y="1966148"/>
            <a:ext cx="6840573" cy="2062103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4471" y="1966940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85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-40000" contrast="2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769525"/>
            <a:ext cx="8642348" cy="43598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536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592758"/>
            <a:ext cx="8642348" cy="45365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8863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br>
              <a:rPr lang="en-GB" dirty="0" smtClean="0"/>
            </a:br>
            <a:r>
              <a:rPr lang="en-GB" dirty="0" smtClean="0"/>
              <a:t>(second line)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68760"/>
            <a:ext cx="8642349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46"/>
          <p:cNvGrpSpPr/>
          <p:nvPr/>
        </p:nvGrpSpPr>
        <p:grpSpPr>
          <a:xfrm>
            <a:off x="2647254" y="2282465"/>
            <a:ext cx="3843553" cy="1426685"/>
            <a:chOff x="2625309" y="2282465"/>
            <a:chExt cx="3843553" cy="1426685"/>
          </a:xfrm>
        </p:grpSpPr>
        <p:grpSp>
          <p:nvGrpSpPr>
            <p:cNvPr id="3" name="Group 5"/>
            <p:cNvGrpSpPr>
              <a:grpSpLocks noChangeAspect="1"/>
            </p:cNvGrpSpPr>
            <p:nvPr userDrawn="1"/>
          </p:nvGrpSpPr>
          <p:grpSpPr bwMode="auto">
            <a:xfrm>
              <a:off x="2743995" y="2282465"/>
              <a:ext cx="3578400" cy="921535"/>
              <a:chOff x="158" y="938"/>
              <a:chExt cx="1860" cy="479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829" y="1031"/>
                <a:ext cx="107" cy="149"/>
              </a:xfrm>
              <a:custGeom>
                <a:avLst/>
                <a:gdLst/>
                <a:ahLst/>
                <a:cxnLst>
                  <a:cxn ang="0">
                    <a:pos x="604" y="163"/>
                  </a:cxn>
                  <a:cxn ang="0">
                    <a:pos x="173" y="163"/>
                  </a:cxn>
                  <a:cxn ang="0">
                    <a:pos x="173" y="383"/>
                  </a:cxn>
                  <a:cxn ang="0">
                    <a:pos x="413" y="383"/>
                  </a:cxn>
                  <a:cxn ang="0">
                    <a:pos x="492" y="465"/>
                  </a:cxn>
                  <a:cxn ang="0">
                    <a:pos x="413" y="545"/>
                  </a:cxn>
                  <a:cxn ang="0">
                    <a:pos x="173" y="545"/>
                  </a:cxn>
                  <a:cxn ang="0">
                    <a:pos x="173" y="866"/>
                  </a:cxn>
                  <a:cxn ang="0">
                    <a:pos x="87" y="952"/>
                  </a:cxn>
                  <a:cxn ang="0">
                    <a:pos x="0" y="866"/>
                  </a:cxn>
                  <a:cxn ang="0">
                    <a:pos x="0" y="86"/>
                  </a:cxn>
                  <a:cxn ang="0">
                    <a:pos x="87" y="0"/>
                  </a:cxn>
                  <a:cxn ang="0">
                    <a:pos x="604" y="0"/>
                  </a:cxn>
                  <a:cxn ang="0">
                    <a:pos x="684" y="81"/>
                  </a:cxn>
                  <a:cxn ang="0">
                    <a:pos x="604" y="163"/>
                  </a:cxn>
                </a:cxnLst>
                <a:rect l="0" t="0" r="r" b="b"/>
                <a:pathLst>
                  <a:path w="684" h="952">
                    <a:moveTo>
                      <a:pt x="604" y="163"/>
                    </a:moveTo>
                    <a:cubicBezTo>
                      <a:pt x="173" y="163"/>
                      <a:pt x="173" y="163"/>
                      <a:pt x="173" y="163"/>
                    </a:cubicBezTo>
                    <a:cubicBezTo>
                      <a:pt x="173" y="383"/>
                      <a:pt x="173" y="383"/>
                      <a:pt x="173" y="383"/>
                    </a:cubicBezTo>
                    <a:cubicBezTo>
                      <a:pt x="413" y="383"/>
                      <a:pt x="413" y="383"/>
                      <a:pt x="413" y="383"/>
                    </a:cubicBezTo>
                    <a:cubicBezTo>
                      <a:pt x="457" y="383"/>
                      <a:pt x="492" y="420"/>
                      <a:pt x="492" y="465"/>
                    </a:cubicBezTo>
                    <a:cubicBezTo>
                      <a:pt x="492" y="510"/>
                      <a:pt x="457" y="545"/>
                      <a:pt x="413" y="545"/>
                    </a:cubicBezTo>
                    <a:cubicBezTo>
                      <a:pt x="173" y="545"/>
                      <a:pt x="173" y="545"/>
                      <a:pt x="173" y="545"/>
                    </a:cubicBezTo>
                    <a:cubicBezTo>
                      <a:pt x="173" y="866"/>
                      <a:pt x="173" y="866"/>
                      <a:pt x="173" y="866"/>
                    </a:cubicBezTo>
                    <a:cubicBezTo>
                      <a:pt x="173" y="914"/>
                      <a:pt x="135" y="952"/>
                      <a:pt x="87" y="952"/>
                    </a:cubicBezTo>
                    <a:cubicBezTo>
                      <a:pt x="38" y="952"/>
                      <a:pt x="0" y="914"/>
                      <a:pt x="0" y="8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604" y="0"/>
                      <a:pt x="604" y="0"/>
                      <a:pt x="604" y="0"/>
                    </a:cubicBezTo>
                    <a:cubicBezTo>
                      <a:pt x="649" y="0"/>
                      <a:pt x="684" y="35"/>
                      <a:pt x="684" y="81"/>
                    </a:cubicBezTo>
                    <a:cubicBezTo>
                      <a:pt x="684" y="126"/>
                      <a:pt x="647" y="163"/>
                      <a:pt x="604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960" y="1029"/>
                <a:ext cx="126" cy="151"/>
              </a:xfrm>
              <a:custGeom>
                <a:avLst/>
                <a:gdLst/>
                <a:ahLst/>
                <a:cxnLst>
                  <a:cxn ang="0">
                    <a:pos x="632" y="87"/>
                  </a:cxn>
                  <a:cxn ang="0">
                    <a:pos x="719" y="0"/>
                  </a:cxn>
                  <a:cxn ang="0">
                    <a:pos x="805" y="87"/>
                  </a:cxn>
                  <a:cxn ang="0">
                    <a:pos x="805" y="572"/>
                  </a:cxn>
                  <a:cxn ang="0">
                    <a:pos x="402" y="969"/>
                  </a:cxn>
                  <a:cxn ang="0">
                    <a:pos x="0" y="572"/>
                  </a:cxn>
                  <a:cxn ang="0">
                    <a:pos x="0" y="87"/>
                  </a:cxn>
                  <a:cxn ang="0">
                    <a:pos x="86" y="0"/>
                  </a:cxn>
                  <a:cxn ang="0">
                    <a:pos x="172" y="87"/>
                  </a:cxn>
                  <a:cxn ang="0">
                    <a:pos x="172" y="590"/>
                  </a:cxn>
                  <a:cxn ang="0">
                    <a:pos x="402" y="813"/>
                  </a:cxn>
                  <a:cxn ang="0">
                    <a:pos x="632" y="590"/>
                  </a:cxn>
                  <a:cxn ang="0">
                    <a:pos x="632" y="87"/>
                  </a:cxn>
                </a:cxnLst>
                <a:rect l="0" t="0" r="r" b="b"/>
                <a:pathLst>
                  <a:path w="805" h="969">
                    <a:moveTo>
                      <a:pt x="632" y="87"/>
                    </a:moveTo>
                    <a:cubicBezTo>
                      <a:pt x="632" y="39"/>
                      <a:pt x="671" y="0"/>
                      <a:pt x="719" y="0"/>
                    </a:cubicBezTo>
                    <a:cubicBezTo>
                      <a:pt x="767" y="0"/>
                      <a:pt x="805" y="39"/>
                      <a:pt x="805" y="87"/>
                    </a:cubicBezTo>
                    <a:cubicBezTo>
                      <a:pt x="805" y="572"/>
                      <a:pt x="805" y="572"/>
                      <a:pt x="805" y="572"/>
                    </a:cubicBezTo>
                    <a:cubicBezTo>
                      <a:pt x="805" y="815"/>
                      <a:pt x="654" y="969"/>
                      <a:pt x="402" y="969"/>
                    </a:cubicBezTo>
                    <a:cubicBezTo>
                      <a:pt x="151" y="969"/>
                      <a:pt x="0" y="815"/>
                      <a:pt x="0" y="5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8" y="0"/>
                      <a:pt x="86" y="0"/>
                    </a:cubicBezTo>
                    <a:cubicBezTo>
                      <a:pt x="134" y="0"/>
                      <a:pt x="172" y="39"/>
                      <a:pt x="172" y="87"/>
                    </a:cubicBezTo>
                    <a:cubicBezTo>
                      <a:pt x="172" y="590"/>
                      <a:pt x="172" y="590"/>
                      <a:pt x="172" y="590"/>
                    </a:cubicBezTo>
                    <a:cubicBezTo>
                      <a:pt x="172" y="722"/>
                      <a:pt x="251" y="813"/>
                      <a:pt x="402" y="813"/>
                    </a:cubicBezTo>
                    <a:cubicBezTo>
                      <a:pt x="553" y="813"/>
                      <a:pt x="632" y="722"/>
                      <a:pt x="632" y="590"/>
                    </a:cubicBezTo>
                    <a:lnTo>
                      <a:pt x="632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1113" y="1031"/>
                <a:ext cx="128" cy="149"/>
              </a:xfrm>
              <a:custGeom>
                <a:avLst/>
                <a:gdLst/>
                <a:ahLst/>
                <a:cxnLst>
                  <a:cxn ang="0">
                    <a:pos x="739" y="163"/>
                  </a:cxn>
                  <a:cxn ang="0">
                    <a:pos x="498" y="163"/>
                  </a:cxn>
                  <a:cxn ang="0">
                    <a:pos x="498" y="865"/>
                  </a:cxn>
                  <a:cxn ang="0">
                    <a:pos x="410" y="952"/>
                  </a:cxn>
                  <a:cxn ang="0">
                    <a:pos x="325" y="865"/>
                  </a:cxn>
                  <a:cxn ang="0">
                    <a:pos x="325" y="163"/>
                  </a:cxn>
                  <a:cxn ang="0">
                    <a:pos x="82" y="163"/>
                  </a:cxn>
                  <a:cxn ang="0">
                    <a:pos x="0" y="82"/>
                  </a:cxn>
                  <a:cxn ang="0">
                    <a:pos x="82" y="0"/>
                  </a:cxn>
                  <a:cxn ang="0">
                    <a:pos x="739" y="0"/>
                  </a:cxn>
                  <a:cxn ang="0">
                    <a:pos x="821" y="82"/>
                  </a:cxn>
                  <a:cxn ang="0">
                    <a:pos x="739" y="163"/>
                  </a:cxn>
                </a:cxnLst>
                <a:rect l="0" t="0" r="r" b="b"/>
                <a:pathLst>
                  <a:path w="821" h="952">
                    <a:moveTo>
                      <a:pt x="739" y="163"/>
                    </a:moveTo>
                    <a:cubicBezTo>
                      <a:pt x="498" y="163"/>
                      <a:pt x="498" y="163"/>
                      <a:pt x="498" y="163"/>
                    </a:cubicBezTo>
                    <a:cubicBezTo>
                      <a:pt x="498" y="865"/>
                      <a:pt x="498" y="865"/>
                      <a:pt x="498" y="865"/>
                    </a:cubicBezTo>
                    <a:cubicBezTo>
                      <a:pt x="498" y="913"/>
                      <a:pt x="458" y="952"/>
                      <a:pt x="410" y="952"/>
                    </a:cubicBezTo>
                    <a:cubicBezTo>
                      <a:pt x="362" y="952"/>
                      <a:pt x="325" y="913"/>
                      <a:pt x="325" y="865"/>
                    </a:cubicBezTo>
                    <a:cubicBezTo>
                      <a:pt x="325" y="163"/>
                      <a:pt x="325" y="163"/>
                      <a:pt x="325" y="163"/>
                    </a:cubicBezTo>
                    <a:cubicBezTo>
                      <a:pt x="82" y="163"/>
                      <a:pt x="82" y="163"/>
                      <a:pt x="82" y="163"/>
                    </a:cubicBezTo>
                    <a:cubicBezTo>
                      <a:pt x="37" y="163"/>
                      <a:pt x="0" y="126"/>
                      <a:pt x="0" y="82"/>
                    </a:cubicBezTo>
                    <a:cubicBezTo>
                      <a:pt x="0" y="37"/>
                      <a:pt x="36" y="0"/>
                      <a:pt x="82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84" y="0"/>
                      <a:pt x="821" y="37"/>
                      <a:pt x="821" y="82"/>
                    </a:cubicBezTo>
                    <a:cubicBezTo>
                      <a:pt x="821" y="126"/>
                      <a:pt x="786" y="163"/>
                      <a:pt x="73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1268" y="1029"/>
                <a:ext cx="126" cy="151"/>
              </a:xfrm>
              <a:custGeom>
                <a:avLst/>
                <a:gdLst/>
                <a:ahLst/>
                <a:cxnLst>
                  <a:cxn ang="0">
                    <a:pos x="633" y="87"/>
                  </a:cxn>
                  <a:cxn ang="0">
                    <a:pos x="719" y="0"/>
                  </a:cxn>
                  <a:cxn ang="0">
                    <a:pos x="805" y="87"/>
                  </a:cxn>
                  <a:cxn ang="0">
                    <a:pos x="805" y="572"/>
                  </a:cxn>
                  <a:cxn ang="0">
                    <a:pos x="403" y="969"/>
                  </a:cxn>
                  <a:cxn ang="0">
                    <a:pos x="0" y="572"/>
                  </a:cxn>
                  <a:cxn ang="0">
                    <a:pos x="0" y="87"/>
                  </a:cxn>
                  <a:cxn ang="0">
                    <a:pos x="86" y="0"/>
                  </a:cxn>
                  <a:cxn ang="0">
                    <a:pos x="172" y="87"/>
                  </a:cxn>
                  <a:cxn ang="0">
                    <a:pos x="172" y="590"/>
                  </a:cxn>
                  <a:cxn ang="0">
                    <a:pos x="403" y="813"/>
                  </a:cxn>
                  <a:cxn ang="0">
                    <a:pos x="633" y="590"/>
                  </a:cxn>
                  <a:cxn ang="0">
                    <a:pos x="633" y="87"/>
                  </a:cxn>
                </a:cxnLst>
                <a:rect l="0" t="0" r="r" b="b"/>
                <a:pathLst>
                  <a:path w="805" h="969">
                    <a:moveTo>
                      <a:pt x="633" y="87"/>
                    </a:moveTo>
                    <a:cubicBezTo>
                      <a:pt x="633" y="39"/>
                      <a:pt x="671" y="0"/>
                      <a:pt x="719" y="0"/>
                    </a:cubicBezTo>
                    <a:cubicBezTo>
                      <a:pt x="767" y="0"/>
                      <a:pt x="805" y="39"/>
                      <a:pt x="805" y="87"/>
                    </a:cubicBezTo>
                    <a:cubicBezTo>
                      <a:pt x="805" y="572"/>
                      <a:pt x="805" y="572"/>
                      <a:pt x="805" y="572"/>
                    </a:cubicBezTo>
                    <a:cubicBezTo>
                      <a:pt x="805" y="815"/>
                      <a:pt x="654" y="969"/>
                      <a:pt x="403" y="969"/>
                    </a:cubicBezTo>
                    <a:cubicBezTo>
                      <a:pt x="151" y="969"/>
                      <a:pt x="0" y="815"/>
                      <a:pt x="0" y="5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8" y="0"/>
                      <a:pt x="86" y="0"/>
                    </a:cubicBezTo>
                    <a:cubicBezTo>
                      <a:pt x="134" y="0"/>
                      <a:pt x="172" y="39"/>
                      <a:pt x="172" y="87"/>
                    </a:cubicBezTo>
                    <a:cubicBezTo>
                      <a:pt x="172" y="590"/>
                      <a:pt x="172" y="590"/>
                      <a:pt x="172" y="590"/>
                    </a:cubicBezTo>
                    <a:cubicBezTo>
                      <a:pt x="172" y="722"/>
                      <a:pt x="251" y="813"/>
                      <a:pt x="403" y="813"/>
                    </a:cubicBezTo>
                    <a:cubicBezTo>
                      <a:pt x="554" y="813"/>
                      <a:pt x="633" y="722"/>
                      <a:pt x="633" y="590"/>
                    </a:cubicBezTo>
                    <a:lnTo>
                      <a:pt x="633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1430" y="1031"/>
                <a:ext cx="122" cy="149"/>
              </a:xfrm>
              <a:custGeom>
                <a:avLst/>
                <a:gdLst/>
                <a:ahLst/>
                <a:cxnLst>
                  <a:cxn ang="0">
                    <a:pos x="783" y="866"/>
                  </a:cxn>
                  <a:cxn ang="0">
                    <a:pos x="697" y="952"/>
                  </a:cxn>
                  <a:cxn ang="0">
                    <a:pos x="621" y="906"/>
                  </a:cxn>
                  <a:cxn ang="0">
                    <a:pos x="456" y="565"/>
                  </a:cxn>
                  <a:cxn ang="0">
                    <a:pos x="172" y="565"/>
                  </a:cxn>
                  <a:cxn ang="0">
                    <a:pos x="172" y="866"/>
                  </a:cxn>
                  <a:cxn ang="0">
                    <a:pos x="86" y="952"/>
                  </a:cxn>
                  <a:cxn ang="0">
                    <a:pos x="0" y="866"/>
                  </a:cxn>
                  <a:cxn ang="0">
                    <a:pos x="0" y="86"/>
                  </a:cxn>
                  <a:cxn ang="0">
                    <a:pos x="86" y="0"/>
                  </a:cxn>
                  <a:cxn ang="0">
                    <a:pos x="449" y="0"/>
                  </a:cxn>
                  <a:cxn ang="0">
                    <a:pos x="783" y="283"/>
                  </a:cxn>
                  <a:cxn ang="0">
                    <a:pos x="628" y="534"/>
                  </a:cxn>
                  <a:cxn ang="0">
                    <a:pos x="774" y="829"/>
                  </a:cxn>
                  <a:cxn ang="0">
                    <a:pos x="783" y="866"/>
                  </a:cxn>
                  <a:cxn ang="0">
                    <a:pos x="473" y="158"/>
                  </a:cxn>
                  <a:cxn ang="0">
                    <a:pos x="172" y="158"/>
                  </a:cxn>
                  <a:cxn ang="0">
                    <a:pos x="172" y="417"/>
                  </a:cxn>
                  <a:cxn ang="0">
                    <a:pos x="473" y="417"/>
                  </a:cxn>
                  <a:cxn ang="0">
                    <a:pos x="610" y="284"/>
                  </a:cxn>
                  <a:cxn ang="0">
                    <a:pos x="473" y="158"/>
                  </a:cxn>
                </a:cxnLst>
                <a:rect l="0" t="0" r="r" b="b"/>
                <a:pathLst>
                  <a:path w="783" h="952">
                    <a:moveTo>
                      <a:pt x="783" y="866"/>
                    </a:moveTo>
                    <a:cubicBezTo>
                      <a:pt x="783" y="910"/>
                      <a:pt x="750" y="952"/>
                      <a:pt x="697" y="952"/>
                    </a:cubicBezTo>
                    <a:cubicBezTo>
                      <a:pt x="659" y="952"/>
                      <a:pt x="635" y="935"/>
                      <a:pt x="621" y="906"/>
                    </a:cubicBezTo>
                    <a:cubicBezTo>
                      <a:pt x="456" y="565"/>
                      <a:pt x="456" y="565"/>
                      <a:pt x="456" y="565"/>
                    </a:cubicBezTo>
                    <a:cubicBezTo>
                      <a:pt x="172" y="565"/>
                      <a:pt x="172" y="565"/>
                      <a:pt x="172" y="565"/>
                    </a:cubicBezTo>
                    <a:cubicBezTo>
                      <a:pt x="172" y="866"/>
                      <a:pt x="172" y="866"/>
                      <a:pt x="172" y="866"/>
                    </a:cubicBezTo>
                    <a:cubicBezTo>
                      <a:pt x="172" y="914"/>
                      <a:pt x="134" y="952"/>
                      <a:pt x="86" y="952"/>
                    </a:cubicBezTo>
                    <a:cubicBezTo>
                      <a:pt x="38" y="952"/>
                      <a:pt x="0" y="914"/>
                      <a:pt x="0" y="8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449" y="0"/>
                      <a:pt x="449" y="0"/>
                      <a:pt x="449" y="0"/>
                    </a:cubicBezTo>
                    <a:cubicBezTo>
                      <a:pt x="683" y="0"/>
                      <a:pt x="783" y="116"/>
                      <a:pt x="783" y="283"/>
                    </a:cubicBezTo>
                    <a:cubicBezTo>
                      <a:pt x="783" y="393"/>
                      <a:pt x="735" y="487"/>
                      <a:pt x="628" y="534"/>
                    </a:cubicBezTo>
                    <a:cubicBezTo>
                      <a:pt x="774" y="829"/>
                      <a:pt x="774" y="829"/>
                      <a:pt x="774" y="829"/>
                    </a:cubicBezTo>
                    <a:cubicBezTo>
                      <a:pt x="779" y="841"/>
                      <a:pt x="783" y="853"/>
                      <a:pt x="783" y="866"/>
                    </a:cubicBezTo>
                    <a:close/>
                    <a:moveTo>
                      <a:pt x="473" y="158"/>
                    </a:moveTo>
                    <a:cubicBezTo>
                      <a:pt x="172" y="158"/>
                      <a:pt x="172" y="158"/>
                      <a:pt x="172" y="158"/>
                    </a:cubicBezTo>
                    <a:cubicBezTo>
                      <a:pt x="172" y="417"/>
                      <a:pt x="172" y="417"/>
                      <a:pt x="172" y="417"/>
                    </a:cubicBezTo>
                    <a:cubicBezTo>
                      <a:pt x="473" y="417"/>
                      <a:pt x="473" y="417"/>
                      <a:pt x="473" y="417"/>
                    </a:cubicBezTo>
                    <a:cubicBezTo>
                      <a:pt x="567" y="417"/>
                      <a:pt x="610" y="348"/>
                      <a:pt x="610" y="284"/>
                    </a:cubicBezTo>
                    <a:cubicBezTo>
                      <a:pt x="610" y="222"/>
                      <a:pt x="567" y="158"/>
                      <a:pt x="473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1589" y="1031"/>
                <a:ext cx="109" cy="147"/>
              </a:xfrm>
              <a:custGeom>
                <a:avLst/>
                <a:gdLst/>
                <a:ahLst/>
                <a:cxnLst>
                  <a:cxn ang="0">
                    <a:pos x="617" y="941"/>
                  </a:cxn>
                  <a:cxn ang="0">
                    <a:pos x="87" y="941"/>
                  </a:cxn>
                  <a:cxn ang="0">
                    <a:pos x="0" y="855"/>
                  </a:cxn>
                  <a:cxn ang="0">
                    <a:pos x="0" y="86"/>
                  </a:cxn>
                  <a:cxn ang="0">
                    <a:pos x="87" y="0"/>
                  </a:cxn>
                  <a:cxn ang="0">
                    <a:pos x="596" y="0"/>
                  </a:cxn>
                  <a:cxn ang="0">
                    <a:pos x="678" y="79"/>
                  </a:cxn>
                  <a:cxn ang="0">
                    <a:pos x="596" y="160"/>
                  </a:cxn>
                  <a:cxn ang="0">
                    <a:pos x="172" y="160"/>
                  </a:cxn>
                  <a:cxn ang="0">
                    <a:pos x="172" y="384"/>
                  </a:cxn>
                  <a:cxn ang="0">
                    <a:pos x="405" y="384"/>
                  </a:cxn>
                  <a:cxn ang="0">
                    <a:pos x="486" y="465"/>
                  </a:cxn>
                  <a:cxn ang="0">
                    <a:pos x="405" y="544"/>
                  </a:cxn>
                  <a:cxn ang="0">
                    <a:pos x="172" y="544"/>
                  </a:cxn>
                  <a:cxn ang="0">
                    <a:pos x="172" y="781"/>
                  </a:cxn>
                  <a:cxn ang="0">
                    <a:pos x="617" y="781"/>
                  </a:cxn>
                  <a:cxn ang="0">
                    <a:pos x="699" y="862"/>
                  </a:cxn>
                  <a:cxn ang="0">
                    <a:pos x="617" y="941"/>
                  </a:cxn>
                </a:cxnLst>
                <a:rect l="0" t="0" r="r" b="b"/>
                <a:pathLst>
                  <a:path w="699" h="941">
                    <a:moveTo>
                      <a:pt x="617" y="941"/>
                    </a:moveTo>
                    <a:cubicBezTo>
                      <a:pt x="87" y="941"/>
                      <a:pt x="87" y="941"/>
                      <a:pt x="87" y="941"/>
                    </a:cubicBezTo>
                    <a:cubicBezTo>
                      <a:pt x="39" y="941"/>
                      <a:pt x="0" y="903"/>
                      <a:pt x="0" y="85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9" y="0"/>
                      <a:pt x="87" y="0"/>
                    </a:cubicBezTo>
                    <a:cubicBezTo>
                      <a:pt x="596" y="0"/>
                      <a:pt x="596" y="0"/>
                      <a:pt x="596" y="0"/>
                    </a:cubicBezTo>
                    <a:cubicBezTo>
                      <a:pt x="641" y="0"/>
                      <a:pt x="678" y="34"/>
                      <a:pt x="678" y="79"/>
                    </a:cubicBezTo>
                    <a:cubicBezTo>
                      <a:pt x="678" y="124"/>
                      <a:pt x="641" y="160"/>
                      <a:pt x="596" y="160"/>
                    </a:cubicBezTo>
                    <a:cubicBezTo>
                      <a:pt x="172" y="160"/>
                      <a:pt x="172" y="160"/>
                      <a:pt x="172" y="160"/>
                    </a:cubicBezTo>
                    <a:cubicBezTo>
                      <a:pt x="172" y="384"/>
                      <a:pt x="172" y="384"/>
                      <a:pt x="172" y="384"/>
                    </a:cubicBezTo>
                    <a:cubicBezTo>
                      <a:pt x="405" y="384"/>
                      <a:pt x="405" y="384"/>
                      <a:pt x="405" y="384"/>
                    </a:cubicBezTo>
                    <a:cubicBezTo>
                      <a:pt x="449" y="384"/>
                      <a:pt x="486" y="420"/>
                      <a:pt x="486" y="465"/>
                    </a:cubicBezTo>
                    <a:cubicBezTo>
                      <a:pt x="486" y="510"/>
                      <a:pt x="449" y="544"/>
                      <a:pt x="405" y="544"/>
                    </a:cubicBezTo>
                    <a:cubicBezTo>
                      <a:pt x="172" y="544"/>
                      <a:pt x="172" y="544"/>
                      <a:pt x="172" y="544"/>
                    </a:cubicBezTo>
                    <a:cubicBezTo>
                      <a:pt x="172" y="781"/>
                      <a:pt x="172" y="781"/>
                      <a:pt x="172" y="781"/>
                    </a:cubicBezTo>
                    <a:cubicBezTo>
                      <a:pt x="617" y="781"/>
                      <a:pt x="617" y="781"/>
                      <a:pt x="617" y="781"/>
                    </a:cubicBezTo>
                    <a:cubicBezTo>
                      <a:pt x="662" y="781"/>
                      <a:pt x="699" y="817"/>
                      <a:pt x="699" y="862"/>
                    </a:cubicBezTo>
                    <a:cubicBezTo>
                      <a:pt x="699" y="907"/>
                      <a:pt x="662" y="941"/>
                      <a:pt x="617" y="9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829" y="1208"/>
                <a:ext cx="81" cy="124"/>
              </a:xfrm>
              <a:custGeom>
                <a:avLst/>
                <a:gdLst/>
                <a:ahLst/>
                <a:cxnLst>
                  <a:cxn ang="0">
                    <a:pos x="35" y="792"/>
                  </a:cxn>
                  <a:cxn ang="0">
                    <a:pos x="0" y="757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487" y="0"/>
                  </a:cxn>
                  <a:cxn ang="0">
                    <a:pos x="519" y="32"/>
                  </a:cxn>
                  <a:cxn ang="0">
                    <a:pos x="487" y="63"/>
                  </a:cxn>
                  <a:cxn ang="0">
                    <a:pos x="70" y="63"/>
                  </a:cxn>
                  <a:cxn ang="0">
                    <a:pos x="70" y="347"/>
                  </a:cxn>
                  <a:cxn ang="0">
                    <a:pos x="312" y="347"/>
                  </a:cxn>
                  <a:cxn ang="0">
                    <a:pos x="344" y="378"/>
                  </a:cxn>
                  <a:cxn ang="0">
                    <a:pos x="312" y="410"/>
                  </a:cxn>
                  <a:cxn ang="0">
                    <a:pos x="70" y="410"/>
                  </a:cxn>
                  <a:cxn ang="0">
                    <a:pos x="70" y="757"/>
                  </a:cxn>
                  <a:cxn ang="0">
                    <a:pos x="35" y="792"/>
                  </a:cxn>
                </a:cxnLst>
                <a:rect l="0" t="0" r="r" b="b"/>
                <a:pathLst>
                  <a:path w="519" h="792">
                    <a:moveTo>
                      <a:pt x="35" y="792"/>
                    </a:moveTo>
                    <a:cubicBezTo>
                      <a:pt x="15" y="792"/>
                      <a:pt x="0" y="777"/>
                      <a:pt x="0" y="75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505" y="0"/>
                      <a:pt x="519" y="14"/>
                      <a:pt x="519" y="32"/>
                    </a:cubicBezTo>
                    <a:cubicBezTo>
                      <a:pt x="519" y="49"/>
                      <a:pt x="505" y="63"/>
                      <a:pt x="487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347"/>
                      <a:pt x="70" y="347"/>
                      <a:pt x="70" y="347"/>
                    </a:cubicBezTo>
                    <a:cubicBezTo>
                      <a:pt x="312" y="347"/>
                      <a:pt x="312" y="347"/>
                      <a:pt x="312" y="347"/>
                    </a:cubicBezTo>
                    <a:cubicBezTo>
                      <a:pt x="330" y="347"/>
                      <a:pt x="344" y="361"/>
                      <a:pt x="344" y="378"/>
                    </a:cubicBezTo>
                    <a:cubicBezTo>
                      <a:pt x="344" y="396"/>
                      <a:pt x="330" y="410"/>
                      <a:pt x="312" y="410"/>
                    </a:cubicBezTo>
                    <a:cubicBezTo>
                      <a:pt x="70" y="410"/>
                      <a:pt x="70" y="410"/>
                      <a:pt x="70" y="410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77"/>
                      <a:pt x="55" y="792"/>
                      <a:pt x="35" y="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924" y="1206"/>
                <a:ext cx="123" cy="126"/>
              </a:xfrm>
              <a:custGeom>
                <a:avLst/>
                <a:gdLst/>
                <a:ahLst/>
                <a:cxnLst>
                  <a:cxn ang="0">
                    <a:pos x="394" y="811"/>
                  </a:cxn>
                  <a:cxn ang="0">
                    <a:pos x="0" y="405"/>
                  </a:cxn>
                  <a:cxn ang="0">
                    <a:pos x="394" y="0"/>
                  </a:cxn>
                  <a:cxn ang="0">
                    <a:pos x="787" y="405"/>
                  </a:cxn>
                  <a:cxn ang="0">
                    <a:pos x="394" y="811"/>
                  </a:cxn>
                  <a:cxn ang="0">
                    <a:pos x="394" y="62"/>
                  </a:cxn>
                  <a:cxn ang="0">
                    <a:pos x="70" y="405"/>
                  </a:cxn>
                  <a:cxn ang="0">
                    <a:pos x="394" y="748"/>
                  </a:cxn>
                  <a:cxn ang="0">
                    <a:pos x="716" y="405"/>
                  </a:cxn>
                  <a:cxn ang="0">
                    <a:pos x="394" y="62"/>
                  </a:cxn>
                </a:cxnLst>
                <a:rect l="0" t="0" r="r" b="b"/>
                <a:pathLst>
                  <a:path w="787" h="811">
                    <a:moveTo>
                      <a:pt x="394" y="811"/>
                    </a:moveTo>
                    <a:cubicBezTo>
                      <a:pt x="159" y="811"/>
                      <a:pt x="0" y="624"/>
                      <a:pt x="0" y="405"/>
                    </a:cubicBezTo>
                    <a:cubicBezTo>
                      <a:pt x="0" y="187"/>
                      <a:pt x="159" y="0"/>
                      <a:pt x="394" y="0"/>
                    </a:cubicBezTo>
                    <a:cubicBezTo>
                      <a:pt x="629" y="0"/>
                      <a:pt x="787" y="187"/>
                      <a:pt x="787" y="405"/>
                    </a:cubicBezTo>
                    <a:cubicBezTo>
                      <a:pt x="787" y="624"/>
                      <a:pt x="629" y="811"/>
                      <a:pt x="394" y="811"/>
                    </a:cubicBezTo>
                    <a:close/>
                    <a:moveTo>
                      <a:pt x="394" y="62"/>
                    </a:moveTo>
                    <a:cubicBezTo>
                      <a:pt x="192" y="62"/>
                      <a:pt x="70" y="226"/>
                      <a:pt x="70" y="405"/>
                    </a:cubicBezTo>
                    <a:cubicBezTo>
                      <a:pt x="70" y="585"/>
                      <a:pt x="192" y="748"/>
                      <a:pt x="394" y="748"/>
                    </a:cubicBezTo>
                    <a:cubicBezTo>
                      <a:pt x="596" y="748"/>
                      <a:pt x="716" y="585"/>
                      <a:pt x="716" y="405"/>
                    </a:cubicBezTo>
                    <a:cubicBezTo>
                      <a:pt x="716" y="226"/>
                      <a:pt x="596" y="62"/>
                      <a:pt x="394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079" y="1207"/>
                <a:ext cx="103" cy="125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0" y="35"/>
                  </a:cxn>
                  <a:cxn ang="0">
                    <a:pos x="36" y="0"/>
                  </a:cxn>
                  <a:cxn ang="0">
                    <a:pos x="71" y="35"/>
                  </a:cxn>
                  <a:cxn ang="0">
                    <a:pos x="71" y="488"/>
                  </a:cxn>
                  <a:cxn ang="0">
                    <a:pos x="330" y="743"/>
                  </a:cxn>
                  <a:cxn ang="0">
                    <a:pos x="590" y="488"/>
                  </a:cxn>
                  <a:cxn ang="0">
                    <a:pos x="590" y="35"/>
                  </a:cxn>
                  <a:cxn ang="0">
                    <a:pos x="625" y="0"/>
                  </a:cxn>
                  <a:cxn ang="0">
                    <a:pos x="661" y="35"/>
                  </a:cxn>
                  <a:cxn ang="0">
                    <a:pos x="661" y="484"/>
                  </a:cxn>
                  <a:cxn ang="0">
                    <a:pos x="330" y="806"/>
                  </a:cxn>
                  <a:cxn ang="0">
                    <a:pos x="0" y="484"/>
                  </a:cxn>
                </a:cxnLst>
                <a:rect l="0" t="0" r="r" b="b"/>
                <a:pathLst>
                  <a:path w="661" h="806">
                    <a:moveTo>
                      <a:pt x="0" y="484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6" y="0"/>
                      <a:pt x="36" y="0"/>
                    </a:cubicBezTo>
                    <a:cubicBezTo>
                      <a:pt x="55" y="0"/>
                      <a:pt x="71" y="15"/>
                      <a:pt x="71" y="35"/>
                    </a:cubicBezTo>
                    <a:cubicBezTo>
                      <a:pt x="71" y="488"/>
                      <a:pt x="71" y="488"/>
                      <a:pt x="71" y="488"/>
                    </a:cubicBezTo>
                    <a:cubicBezTo>
                      <a:pt x="71" y="641"/>
                      <a:pt x="150" y="743"/>
                      <a:pt x="330" y="743"/>
                    </a:cubicBezTo>
                    <a:cubicBezTo>
                      <a:pt x="511" y="743"/>
                      <a:pt x="590" y="641"/>
                      <a:pt x="590" y="488"/>
                    </a:cubicBezTo>
                    <a:cubicBezTo>
                      <a:pt x="590" y="35"/>
                      <a:pt x="590" y="35"/>
                      <a:pt x="590" y="35"/>
                    </a:cubicBezTo>
                    <a:cubicBezTo>
                      <a:pt x="590" y="15"/>
                      <a:pt x="605" y="0"/>
                      <a:pt x="625" y="0"/>
                    </a:cubicBezTo>
                    <a:cubicBezTo>
                      <a:pt x="645" y="0"/>
                      <a:pt x="661" y="15"/>
                      <a:pt x="661" y="35"/>
                    </a:cubicBezTo>
                    <a:cubicBezTo>
                      <a:pt x="661" y="484"/>
                      <a:pt x="661" y="484"/>
                      <a:pt x="661" y="484"/>
                    </a:cubicBezTo>
                    <a:cubicBezTo>
                      <a:pt x="661" y="680"/>
                      <a:pt x="535" y="806"/>
                      <a:pt x="330" y="806"/>
                    </a:cubicBezTo>
                    <a:cubicBezTo>
                      <a:pt x="126" y="806"/>
                      <a:pt x="0" y="680"/>
                      <a:pt x="0" y="4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1222" y="1207"/>
                <a:ext cx="97" cy="125"/>
              </a:xfrm>
              <a:custGeom>
                <a:avLst/>
                <a:gdLst/>
                <a:ahLst/>
                <a:cxnLst>
                  <a:cxn ang="0">
                    <a:pos x="592" y="801"/>
                  </a:cxn>
                  <a:cxn ang="0">
                    <a:pos x="565" y="786"/>
                  </a:cxn>
                  <a:cxn ang="0">
                    <a:pos x="67" y="129"/>
                  </a:cxn>
                  <a:cxn ang="0">
                    <a:pos x="67" y="768"/>
                  </a:cxn>
                  <a:cxn ang="0">
                    <a:pos x="34" y="801"/>
                  </a:cxn>
                  <a:cxn ang="0">
                    <a:pos x="0" y="768"/>
                  </a:cxn>
                  <a:cxn ang="0">
                    <a:pos x="0" y="34"/>
                  </a:cxn>
                  <a:cxn ang="0">
                    <a:pos x="35" y="0"/>
                  </a:cxn>
                  <a:cxn ang="0">
                    <a:pos x="62" y="15"/>
                  </a:cxn>
                  <a:cxn ang="0">
                    <a:pos x="559" y="673"/>
                  </a:cxn>
                  <a:cxn ang="0">
                    <a:pos x="559" y="34"/>
                  </a:cxn>
                  <a:cxn ang="0">
                    <a:pos x="593" y="0"/>
                  </a:cxn>
                  <a:cxn ang="0">
                    <a:pos x="626" y="34"/>
                  </a:cxn>
                  <a:cxn ang="0">
                    <a:pos x="626" y="768"/>
                  </a:cxn>
                  <a:cxn ang="0">
                    <a:pos x="592" y="801"/>
                  </a:cxn>
                </a:cxnLst>
                <a:rect l="0" t="0" r="r" b="b"/>
                <a:pathLst>
                  <a:path w="626" h="801">
                    <a:moveTo>
                      <a:pt x="592" y="801"/>
                    </a:moveTo>
                    <a:cubicBezTo>
                      <a:pt x="579" y="801"/>
                      <a:pt x="572" y="795"/>
                      <a:pt x="565" y="78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768"/>
                      <a:pt x="67" y="768"/>
                      <a:pt x="67" y="768"/>
                    </a:cubicBezTo>
                    <a:cubicBezTo>
                      <a:pt x="67" y="786"/>
                      <a:pt x="53" y="801"/>
                      <a:pt x="34" y="801"/>
                    </a:cubicBezTo>
                    <a:cubicBezTo>
                      <a:pt x="14" y="801"/>
                      <a:pt x="0" y="786"/>
                      <a:pt x="0" y="76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5" y="0"/>
                    </a:cubicBezTo>
                    <a:cubicBezTo>
                      <a:pt x="47" y="0"/>
                      <a:pt x="56" y="7"/>
                      <a:pt x="62" y="15"/>
                    </a:cubicBezTo>
                    <a:cubicBezTo>
                      <a:pt x="559" y="673"/>
                      <a:pt x="559" y="673"/>
                      <a:pt x="559" y="673"/>
                    </a:cubicBezTo>
                    <a:cubicBezTo>
                      <a:pt x="559" y="34"/>
                      <a:pt x="559" y="34"/>
                      <a:pt x="559" y="34"/>
                    </a:cubicBezTo>
                    <a:cubicBezTo>
                      <a:pt x="559" y="14"/>
                      <a:pt x="573" y="0"/>
                      <a:pt x="593" y="0"/>
                    </a:cubicBezTo>
                    <a:cubicBezTo>
                      <a:pt x="613" y="0"/>
                      <a:pt x="626" y="15"/>
                      <a:pt x="626" y="34"/>
                    </a:cubicBezTo>
                    <a:cubicBezTo>
                      <a:pt x="626" y="768"/>
                      <a:pt x="626" y="768"/>
                      <a:pt x="626" y="768"/>
                    </a:cubicBezTo>
                    <a:cubicBezTo>
                      <a:pt x="626" y="786"/>
                      <a:pt x="614" y="801"/>
                      <a:pt x="592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1359" y="1208"/>
                <a:ext cx="101" cy="122"/>
              </a:xfrm>
              <a:custGeom>
                <a:avLst/>
                <a:gdLst/>
                <a:ahLst/>
                <a:cxnLst>
                  <a:cxn ang="0">
                    <a:pos x="258" y="783"/>
                  </a:cxn>
                  <a:cxn ang="0">
                    <a:pos x="35" y="783"/>
                  </a:cxn>
                  <a:cxn ang="0">
                    <a:pos x="0" y="747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258" y="0"/>
                  </a:cxn>
                  <a:cxn ang="0">
                    <a:pos x="648" y="391"/>
                  </a:cxn>
                  <a:cxn ang="0">
                    <a:pos x="258" y="783"/>
                  </a:cxn>
                  <a:cxn ang="0">
                    <a:pos x="253" y="63"/>
                  </a:cxn>
                  <a:cxn ang="0">
                    <a:pos x="70" y="63"/>
                  </a:cxn>
                  <a:cxn ang="0">
                    <a:pos x="70" y="719"/>
                  </a:cxn>
                  <a:cxn ang="0">
                    <a:pos x="253" y="719"/>
                  </a:cxn>
                  <a:cxn ang="0">
                    <a:pos x="578" y="391"/>
                  </a:cxn>
                  <a:cxn ang="0">
                    <a:pos x="253" y="63"/>
                  </a:cxn>
                </a:cxnLst>
                <a:rect l="0" t="0" r="r" b="b"/>
                <a:pathLst>
                  <a:path w="648" h="783">
                    <a:moveTo>
                      <a:pt x="258" y="783"/>
                    </a:moveTo>
                    <a:cubicBezTo>
                      <a:pt x="35" y="783"/>
                      <a:pt x="35" y="783"/>
                      <a:pt x="35" y="783"/>
                    </a:cubicBezTo>
                    <a:cubicBezTo>
                      <a:pt x="14" y="783"/>
                      <a:pt x="0" y="766"/>
                      <a:pt x="0" y="74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495" y="0"/>
                      <a:pt x="648" y="173"/>
                      <a:pt x="648" y="391"/>
                    </a:cubicBezTo>
                    <a:cubicBezTo>
                      <a:pt x="648" y="610"/>
                      <a:pt x="495" y="783"/>
                      <a:pt x="258" y="783"/>
                    </a:cubicBezTo>
                    <a:close/>
                    <a:moveTo>
                      <a:pt x="253" y="63"/>
                    </a:move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19"/>
                      <a:pt x="70" y="719"/>
                      <a:pt x="70" y="719"/>
                    </a:cubicBezTo>
                    <a:cubicBezTo>
                      <a:pt x="253" y="719"/>
                      <a:pt x="253" y="719"/>
                      <a:pt x="253" y="719"/>
                    </a:cubicBezTo>
                    <a:cubicBezTo>
                      <a:pt x="458" y="719"/>
                      <a:pt x="578" y="576"/>
                      <a:pt x="578" y="391"/>
                    </a:cubicBezTo>
                    <a:cubicBezTo>
                      <a:pt x="578" y="207"/>
                      <a:pt x="458" y="63"/>
                      <a:pt x="25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7"/>
              <p:cNvSpPr>
                <a:spLocks noEditPoints="1"/>
              </p:cNvSpPr>
              <p:nvPr/>
            </p:nvSpPr>
            <p:spPr bwMode="auto">
              <a:xfrm>
                <a:off x="1476" y="1207"/>
                <a:ext cx="113" cy="125"/>
              </a:xfrm>
              <a:custGeom>
                <a:avLst/>
                <a:gdLst/>
                <a:ahLst/>
                <a:cxnLst>
                  <a:cxn ang="0">
                    <a:pos x="723" y="753"/>
                  </a:cxn>
                  <a:cxn ang="0">
                    <a:pos x="728" y="769"/>
                  </a:cxn>
                  <a:cxn ang="0">
                    <a:pos x="694" y="801"/>
                  </a:cxn>
                  <a:cxn ang="0">
                    <a:pos x="662" y="779"/>
                  </a:cxn>
                  <a:cxn ang="0">
                    <a:pos x="566" y="564"/>
                  </a:cxn>
                  <a:cxn ang="0">
                    <a:pos x="162" y="564"/>
                  </a:cxn>
                  <a:cxn ang="0">
                    <a:pos x="65" y="779"/>
                  </a:cxn>
                  <a:cxn ang="0">
                    <a:pos x="34" y="801"/>
                  </a:cxn>
                  <a:cxn ang="0">
                    <a:pos x="0" y="769"/>
                  </a:cxn>
                  <a:cxn ang="0">
                    <a:pos x="4" y="753"/>
                  </a:cxn>
                  <a:cxn ang="0">
                    <a:pos x="331" y="23"/>
                  </a:cxn>
                  <a:cxn ang="0">
                    <a:pos x="364" y="0"/>
                  </a:cxn>
                  <a:cxn ang="0">
                    <a:pos x="397" y="23"/>
                  </a:cxn>
                  <a:cxn ang="0">
                    <a:pos x="723" y="753"/>
                  </a:cxn>
                  <a:cxn ang="0">
                    <a:pos x="539" y="501"/>
                  </a:cxn>
                  <a:cxn ang="0">
                    <a:pos x="364" y="98"/>
                  </a:cxn>
                  <a:cxn ang="0">
                    <a:pos x="189" y="501"/>
                  </a:cxn>
                  <a:cxn ang="0">
                    <a:pos x="539" y="501"/>
                  </a:cxn>
                </a:cxnLst>
                <a:rect l="0" t="0" r="r" b="b"/>
                <a:pathLst>
                  <a:path w="728" h="801">
                    <a:moveTo>
                      <a:pt x="723" y="753"/>
                    </a:moveTo>
                    <a:cubicBezTo>
                      <a:pt x="726" y="758"/>
                      <a:pt x="728" y="763"/>
                      <a:pt x="728" y="769"/>
                    </a:cubicBezTo>
                    <a:cubicBezTo>
                      <a:pt x="728" y="787"/>
                      <a:pt x="715" y="801"/>
                      <a:pt x="694" y="801"/>
                    </a:cubicBezTo>
                    <a:cubicBezTo>
                      <a:pt x="676" y="801"/>
                      <a:pt x="667" y="790"/>
                      <a:pt x="662" y="779"/>
                    </a:cubicBezTo>
                    <a:cubicBezTo>
                      <a:pt x="566" y="564"/>
                      <a:pt x="566" y="564"/>
                      <a:pt x="566" y="564"/>
                    </a:cubicBezTo>
                    <a:cubicBezTo>
                      <a:pt x="162" y="564"/>
                      <a:pt x="162" y="564"/>
                      <a:pt x="162" y="564"/>
                    </a:cubicBezTo>
                    <a:cubicBezTo>
                      <a:pt x="65" y="779"/>
                      <a:pt x="65" y="779"/>
                      <a:pt x="65" y="779"/>
                    </a:cubicBezTo>
                    <a:cubicBezTo>
                      <a:pt x="61" y="790"/>
                      <a:pt x="51" y="801"/>
                      <a:pt x="34" y="801"/>
                    </a:cubicBezTo>
                    <a:cubicBezTo>
                      <a:pt x="13" y="801"/>
                      <a:pt x="0" y="787"/>
                      <a:pt x="0" y="769"/>
                    </a:cubicBezTo>
                    <a:cubicBezTo>
                      <a:pt x="0" y="763"/>
                      <a:pt x="2" y="758"/>
                      <a:pt x="4" y="753"/>
                    </a:cubicBezTo>
                    <a:cubicBezTo>
                      <a:pt x="331" y="23"/>
                      <a:pt x="331" y="23"/>
                      <a:pt x="331" y="23"/>
                    </a:cubicBezTo>
                    <a:cubicBezTo>
                      <a:pt x="338" y="8"/>
                      <a:pt x="347" y="0"/>
                      <a:pt x="364" y="0"/>
                    </a:cubicBezTo>
                    <a:cubicBezTo>
                      <a:pt x="380" y="0"/>
                      <a:pt x="390" y="8"/>
                      <a:pt x="397" y="23"/>
                    </a:cubicBezTo>
                    <a:lnTo>
                      <a:pt x="723" y="753"/>
                    </a:lnTo>
                    <a:close/>
                    <a:moveTo>
                      <a:pt x="539" y="501"/>
                    </a:moveTo>
                    <a:cubicBezTo>
                      <a:pt x="364" y="98"/>
                      <a:pt x="364" y="98"/>
                      <a:pt x="364" y="98"/>
                    </a:cubicBezTo>
                    <a:cubicBezTo>
                      <a:pt x="189" y="501"/>
                      <a:pt x="189" y="501"/>
                      <a:pt x="189" y="501"/>
                    </a:cubicBezTo>
                    <a:lnTo>
                      <a:pt x="539" y="5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1593" y="1208"/>
                <a:ext cx="100" cy="124"/>
              </a:xfrm>
              <a:custGeom>
                <a:avLst/>
                <a:gdLst/>
                <a:ahLst/>
                <a:cxnLst>
                  <a:cxn ang="0">
                    <a:pos x="320" y="792"/>
                  </a:cxn>
                  <a:cxn ang="0">
                    <a:pos x="285" y="757"/>
                  </a:cxn>
                  <a:cxn ang="0">
                    <a:pos x="285" y="63"/>
                  </a:cxn>
                  <a:cxn ang="0">
                    <a:pos x="31" y="63"/>
                  </a:cxn>
                  <a:cxn ang="0">
                    <a:pos x="0" y="32"/>
                  </a:cxn>
                  <a:cxn ang="0">
                    <a:pos x="31" y="0"/>
                  </a:cxn>
                  <a:cxn ang="0">
                    <a:pos x="610" y="0"/>
                  </a:cxn>
                  <a:cxn ang="0">
                    <a:pos x="641" y="32"/>
                  </a:cxn>
                  <a:cxn ang="0">
                    <a:pos x="610" y="63"/>
                  </a:cxn>
                  <a:cxn ang="0">
                    <a:pos x="356" y="63"/>
                  </a:cxn>
                  <a:cxn ang="0">
                    <a:pos x="356" y="757"/>
                  </a:cxn>
                  <a:cxn ang="0">
                    <a:pos x="320" y="792"/>
                  </a:cxn>
                </a:cxnLst>
                <a:rect l="0" t="0" r="r" b="b"/>
                <a:pathLst>
                  <a:path w="641" h="792">
                    <a:moveTo>
                      <a:pt x="320" y="792"/>
                    </a:moveTo>
                    <a:cubicBezTo>
                      <a:pt x="300" y="792"/>
                      <a:pt x="285" y="777"/>
                      <a:pt x="285" y="757"/>
                    </a:cubicBezTo>
                    <a:cubicBezTo>
                      <a:pt x="285" y="63"/>
                      <a:pt x="285" y="63"/>
                      <a:pt x="285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14" y="63"/>
                      <a:pt x="0" y="49"/>
                      <a:pt x="0" y="32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610" y="0"/>
                      <a:pt x="610" y="0"/>
                      <a:pt x="610" y="0"/>
                    </a:cubicBezTo>
                    <a:cubicBezTo>
                      <a:pt x="627" y="0"/>
                      <a:pt x="641" y="14"/>
                      <a:pt x="641" y="32"/>
                    </a:cubicBezTo>
                    <a:cubicBezTo>
                      <a:pt x="641" y="49"/>
                      <a:pt x="627" y="63"/>
                      <a:pt x="610" y="63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56" y="757"/>
                      <a:pt x="356" y="757"/>
                      <a:pt x="356" y="757"/>
                    </a:cubicBezTo>
                    <a:cubicBezTo>
                      <a:pt x="356" y="777"/>
                      <a:pt x="340" y="792"/>
                      <a:pt x="320" y="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721" y="1207"/>
                <a:ext cx="11" cy="125"/>
              </a:xfrm>
              <a:custGeom>
                <a:avLst/>
                <a:gdLst/>
                <a:ahLst/>
                <a:cxnLst>
                  <a:cxn ang="0">
                    <a:pos x="35" y="801"/>
                  </a:cxn>
                  <a:cxn ang="0">
                    <a:pos x="0" y="766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70" y="35"/>
                  </a:cxn>
                  <a:cxn ang="0">
                    <a:pos x="70" y="766"/>
                  </a:cxn>
                  <a:cxn ang="0">
                    <a:pos x="35" y="801"/>
                  </a:cxn>
                </a:cxnLst>
                <a:rect l="0" t="0" r="r" b="b"/>
                <a:pathLst>
                  <a:path w="70" h="801">
                    <a:moveTo>
                      <a:pt x="35" y="801"/>
                    </a:moveTo>
                    <a:cubicBezTo>
                      <a:pt x="15" y="801"/>
                      <a:pt x="0" y="786"/>
                      <a:pt x="0" y="76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55" y="0"/>
                      <a:pt x="70" y="15"/>
                      <a:pt x="70" y="35"/>
                    </a:cubicBezTo>
                    <a:cubicBezTo>
                      <a:pt x="70" y="766"/>
                      <a:pt x="70" y="766"/>
                      <a:pt x="70" y="766"/>
                    </a:cubicBezTo>
                    <a:cubicBezTo>
                      <a:pt x="70" y="786"/>
                      <a:pt x="55" y="801"/>
                      <a:pt x="35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1767" y="1206"/>
                <a:ext cx="123" cy="126"/>
              </a:xfrm>
              <a:custGeom>
                <a:avLst/>
                <a:gdLst/>
                <a:ahLst/>
                <a:cxnLst>
                  <a:cxn ang="0">
                    <a:pos x="395" y="811"/>
                  </a:cxn>
                  <a:cxn ang="0">
                    <a:pos x="0" y="405"/>
                  </a:cxn>
                  <a:cxn ang="0">
                    <a:pos x="395" y="0"/>
                  </a:cxn>
                  <a:cxn ang="0">
                    <a:pos x="787" y="405"/>
                  </a:cxn>
                  <a:cxn ang="0">
                    <a:pos x="395" y="811"/>
                  </a:cxn>
                  <a:cxn ang="0">
                    <a:pos x="395" y="62"/>
                  </a:cxn>
                  <a:cxn ang="0">
                    <a:pos x="71" y="405"/>
                  </a:cxn>
                  <a:cxn ang="0">
                    <a:pos x="395" y="748"/>
                  </a:cxn>
                  <a:cxn ang="0">
                    <a:pos x="717" y="405"/>
                  </a:cxn>
                  <a:cxn ang="0">
                    <a:pos x="395" y="62"/>
                  </a:cxn>
                </a:cxnLst>
                <a:rect l="0" t="0" r="r" b="b"/>
                <a:pathLst>
                  <a:path w="787" h="811">
                    <a:moveTo>
                      <a:pt x="395" y="811"/>
                    </a:moveTo>
                    <a:cubicBezTo>
                      <a:pt x="160" y="811"/>
                      <a:pt x="0" y="624"/>
                      <a:pt x="0" y="405"/>
                    </a:cubicBezTo>
                    <a:cubicBezTo>
                      <a:pt x="0" y="187"/>
                      <a:pt x="160" y="0"/>
                      <a:pt x="395" y="0"/>
                    </a:cubicBezTo>
                    <a:cubicBezTo>
                      <a:pt x="630" y="0"/>
                      <a:pt x="787" y="187"/>
                      <a:pt x="787" y="405"/>
                    </a:cubicBezTo>
                    <a:cubicBezTo>
                      <a:pt x="787" y="624"/>
                      <a:pt x="630" y="811"/>
                      <a:pt x="395" y="811"/>
                    </a:cubicBezTo>
                    <a:close/>
                    <a:moveTo>
                      <a:pt x="395" y="62"/>
                    </a:moveTo>
                    <a:cubicBezTo>
                      <a:pt x="193" y="62"/>
                      <a:pt x="71" y="226"/>
                      <a:pt x="71" y="405"/>
                    </a:cubicBezTo>
                    <a:cubicBezTo>
                      <a:pt x="71" y="585"/>
                      <a:pt x="193" y="748"/>
                      <a:pt x="395" y="748"/>
                    </a:cubicBezTo>
                    <a:cubicBezTo>
                      <a:pt x="597" y="748"/>
                      <a:pt x="717" y="585"/>
                      <a:pt x="717" y="405"/>
                    </a:cubicBezTo>
                    <a:cubicBezTo>
                      <a:pt x="717" y="226"/>
                      <a:pt x="597" y="62"/>
                      <a:pt x="395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1920" y="1207"/>
                <a:ext cx="98" cy="125"/>
              </a:xfrm>
              <a:custGeom>
                <a:avLst/>
                <a:gdLst/>
                <a:ahLst/>
                <a:cxnLst>
                  <a:cxn ang="0">
                    <a:pos x="592" y="801"/>
                  </a:cxn>
                  <a:cxn ang="0">
                    <a:pos x="565" y="786"/>
                  </a:cxn>
                  <a:cxn ang="0">
                    <a:pos x="67" y="129"/>
                  </a:cxn>
                  <a:cxn ang="0">
                    <a:pos x="67" y="768"/>
                  </a:cxn>
                  <a:cxn ang="0">
                    <a:pos x="34" y="801"/>
                  </a:cxn>
                  <a:cxn ang="0">
                    <a:pos x="0" y="768"/>
                  </a:cxn>
                  <a:cxn ang="0">
                    <a:pos x="0" y="34"/>
                  </a:cxn>
                  <a:cxn ang="0">
                    <a:pos x="35" y="0"/>
                  </a:cxn>
                  <a:cxn ang="0">
                    <a:pos x="62" y="15"/>
                  </a:cxn>
                  <a:cxn ang="0">
                    <a:pos x="559" y="673"/>
                  </a:cxn>
                  <a:cxn ang="0">
                    <a:pos x="559" y="34"/>
                  </a:cxn>
                  <a:cxn ang="0">
                    <a:pos x="593" y="0"/>
                  </a:cxn>
                  <a:cxn ang="0">
                    <a:pos x="626" y="34"/>
                  </a:cxn>
                  <a:cxn ang="0">
                    <a:pos x="626" y="768"/>
                  </a:cxn>
                  <a:cxn ang="0">
                    <a:pos x="592" y="801"/>
                  </a:cxn>
                </a:cxnLst>
                <a:rect l="0" t="0" r="r" b="b"/>
                <a:pathLst>
                  <a:path w="626" h="801">
                    <a:moveTo>
                      <a:pt x="592" y="801"/>
                    </a:moveTo>
                    <a:cubicBezTo>
                      <a:pt x="579" y="801"/>
                      <a:pt x="572" y="795"/>
                      <a:pt x="565" y="78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768"/>
                      <a:pt x="67" y="768"/>
                      <a:pt x="67" y="768"/>
                    </a:cubicBezTo>
                    <a:cubicBezTo>
                      <a:pt x="67" y="786"/>
                      <a:pt x="53" y="801"/>
                      <a:pt x="34" y="801"/>
                    </a:cubicBezTo>
                    <a:cubicBezTo>
                      <a:pt x="14" y="801"/>
                      <a:pt x="0" y="786"/>
                      <a:pt x="0" y="76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5" y="0"/>
                    </a:cubicBezTo>
                    <a:cubicBezTo>
                      <a:pt x="47" y="0"/>
                      <a:pt x="56" y="7"/>
                      <a:pt x="62" y="15"/>
                    </a:cubicBezTo>
                    <a:cubicBezTo>
                      <a:pt x="559" y="673"/>
                      <a:pt x="559" y="673"/>
                      <a:pt x="559" y="673"/>
                    </a:cubicBezTo>
                    <a:cubicBezTo>
                      <a:pt x="559" y="34"/>
                      <a:pt x="559" y="34"/>
                      <a:pt x="559" y="34"/>
                    </a:cubicBezTo>
                    <a:cubicBezTo>
                      <a:pt x="559" y="14"/>
                      <a:pt x="573" y="0"/>
                      <a:pt x="593" y="0"/>
                    </a:cubicBezTo>
                    <a:cubicBezTo>
                      <a:pt x="613" y="0"/>
                      <a:pt x="626" y="15"/>
                      <a:pt x="626" y="34"/>
                    </a:cubicBezTo>
                    <a:cubicBezTo>
                      <a:pt x="626" y="768"/>
                      <a:pt x="626" y="768"/>
                      <a:pt x="626" y="768"/>
                    </a:cubicBezTo>
                    <a:cubicBezTo>
                      <a:pt x="626" y="786"/>
                      <a:pt x="614" y="801"/>
                      <a:pt x="592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69" y="938"/>
                <a:ext cx="464" cy="479"/>
              </a:xfrm>
              <a:custGeom>
                <a:avLst/>
                <a:gdLst/>
                <a:ahLst/>
                <a:cxnLst>
                  <a:cxn ang="0">
                    <a:pos x="369" y="0"/>
                  </a:cxn>
                  <a:cxn ang="0">
                    <a:pos x="369" y="383"/>
                  </a:cxn>
                  <a:cxn ang="0">
                    <a:pos x="0" y="383"/>
                  </a:cxn>
                  <a:cxn ang="0">
                    <a:pos x="0" y="479"/>
                  </a:cxn>
                  <a:cxn ang="0">
                    <a:pos x="464" y="479"/>
                  </a:cxn>
                  <a:cxn ang="0">
                    <a:pos x="464" y="0"/>
                  </a:cxn>
                  <a:cxn ang="0">
                    <a:pos x="369" y="0"/>
                  </a:cxn>
                </a:cxnLst>
                <a:rect l="0" t="0" r="r" b="b"/>
                <a:pathLst>
                  <a:path w="464" h="479">
                    <a:moveTo>
                      <a:pt x="369" y="0"/>
                    </a:moveTo>
                    <a:lnTo>
                      <a:pt x="369" y="383"/>
                    </a:lnTo>
                    <a:lnTo>
                      <a:pt x="0" y="383"/>
                    </a:lnTo>
                    <a:lnTo>
                      <a:pt x="0" y="479"/>
                    </a:lnTo>
                    <a:lnTo>
                      <a:pt x="464" y="479"/>
                    </a:lnTo>
                    <a:lnTo>
                      <a:pt x="464" y="0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158" y="938"/>
                <a:ext cx="465" cy="479"/>
              </a:xfrm>
              <a:custGeom>
                <a:avLst/>
                <a:gdLst/>
                <a:ahLst/>
                <a:cxnLst>
                  <a:cxn ang="0">
                    <a:pos x="465" y="96"/>
                  </a:cxn>
                  <a:cxn ang="0">
                    <a:pos x="465" y="0"/>
                  </a:cxn>
                  <a:cxn ang="0">
                    <a:pos x="0" y="0"/>
                  </a:cxn>
                  <a:cxn ang="0">
                    <a:pos x="0" y="479"/>
                  </a:cxn>
                  <a:cxn ang="0">
                    <a:pos x="96" y="479"/>
                  </a:cxn>
                  <a:cxn ang="0">
                    <a:pos x="96" y="96"/>
                  </a:cxn>
                  <a:cxn ang="0">
                    <a:pos x="465" y="96"/>
                  </a:cxn>
                </a:cxnLst>
                <a:rect l="0" t="0" r="r" b="b"/>
                <a:pathLst>
                  <a:path w="465" h="479">
                    <a:moveTo>
                      <a:pt x="465" y="96"/>
                    </a:moveTo>
                    <a:lnTo>
                      <a:pt x="465" y="0"/>
                    </a:lnTo>
                    <a:lnTo>
                      <a:pt x="0" y="0"/>
                    </a:lnTo>
                    <a:lnTo>
                      <a:pt x="0" y="479"/>
                    </a:lnTo>
                    <a:lnTo>
                      <a:pt x="96" y="479"/>
                    </a:lnTo>
                    <a:lnTo>
                      <a:pt x="96" y="96"/>
                    </a:lnTo>
                    <a:lnTo>
                      <a:pt x="465" y="9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350" y="1130"/>
                <a:ext cx="192" cy="9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" name="TextBox 3"/>
            <p:cNvSpPr txBox="1"/>
            <p:nvPr userDrawn="1"/>
          </p:nvSpPr>
          <p:spPr>
            <a:xfrm>
              <a:off x="2625309" y="3401373"/>
              <a:ext cx="3843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130" dirty="0" smtClean="0">
                  <a:latin typeface="+mj-lt"/>
                  <a:cs typeface="Cabin Regular"/>
                </a:rPr>
                <a:t>LONDON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b="1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spc="130" dirty="0" smtClean="0">
                  <a:latin typeface="+mj-lt"/>
                  <a:cs typeface="Cabin Regular"/>
                </a:rPr>
                <a:t>NEW YORK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b="1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spc="130" dirty="0" smtClean="0">
                  <a:latin typeface="+mj-lt"/>
                  <a:cs typeface="Cabin Regular"/>
                </a:rPr>
                <a:t>STOCKHOLM</a:t>
              </a:r>
              <a:endParaRPr lang="en-US" sz="1400" spc="130" dirty="0">
                <a:latin typeface="+mj-lt"/>
                <a:cs typeface="Cabin Regular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8642349" cy="481222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  <a:solidFill>
            <a:schemeClr val="bg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noFill/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4033838" cy="425822"/>
          </a:xfrm>
          <a:prstGeom prst="rect">
            <a:avLst/>
          </a:prstGeom>
          <a:noFill/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7" y="3903048"/>
            <a:ext cx="4033838" cy="425822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  <a:solidFill>
            <a:schemeClr val="bg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52625"/>
          <a:ext cx="8642350" cy="424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1000 online respondents aged 16+, France,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13563" cy="443198"/>
          </a:xfrm>
        </p:spPr>
        <p:txBody>
          <a:bodyPr/>
          <a:lstStyle/>
          <a:p>
            <a:pPr>
              <a:defRPr/>
            </a:pPr>
            <a:r>
              <a:rPr lang="en-GB" smtClean="0"/>
              <a:t>       </a:t>
            </a:r>
            <a:r>
              <a:rPr lang="en-GB" dirty="0" smtClean="0"/>
              <a:t>Using social networking apps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kinds of apps do you use at least once a month via smartphone / via tablet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Social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networking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Fr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52625"/>
          <a:ext cx="8642350" cy="424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1001 online respondents aged 16+, GB,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13563" cy="443198"/>
          </a:xfrm>
        </p:spPr>
        <p:txBody>
          <a:bodyPr/>
          <a:lstStyle/>
          <a:p>
            <a:pPr>
              <a:defRPr/>
            </a:pPr>
            <a:r>
              <a:rPr lang="en-GB" smtClean="0"/>
              <a:t>       </a:t>
            </a:r>
            <a:r>
              <a:rPr lang="en-GB" dirty="0" smtClean="0"/>
              <a:t>Using social networking apps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kinds of apps do you use at least once a month via smartphone / via tablet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Social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networking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G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52625"/>
          <a:ext cx="8642350" cy="424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1002 online respondents aged 16+, Spain,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13563" cy="443198"/>
          </a:xfrm>
        </p:spPr>
        <p:txBody>
          <a:bodyPr/>
          <a:lstStyle/>
          <a:p>
            <a:pPr>
              <a:defRPr/>
            </a:pPr>
            <a:r>
              <a:rPr lang="en-GB" smtClean="0"/>
              <a:t>       </a:t>
            </a:r>
            <a:r>
              <a:rPr lang="en-GB" dirty="0" smtClean="0"/>
              <a:t>Using social networking apps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kinds of apps do you use at least once a month via smartphone / via tablet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Social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networking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Sp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52625"/>
          <a:ext cx="8642350" cy="424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1001 online respondents aged 16+, Sweden,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13563" cy="443198"/>
          </a:xfrm>
        </p:spPr>
        <p:txBody>
          <a:bodyPr/>
          <a:lstStyle/>
          <a:p>
            <a:pPr>
              <a:defRPr/>
            </a:pPr>
            <a:r>
              <a:rPr lang="en-GB" smtClean="0"/>
              <a:t>       </a:t>
            </a:r>
            <a:r>
              <a:rPr lang="en-GB" dirty="0" smtClean="0"/>
              <a:t>Using social networking apps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kinds of apps do you use at least once a month via smartphone / via tablet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Social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networking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Swed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F2015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6908C9706DC43861724EF3F858898" ma:contentTypeVersion="0" ma:contentTypeDescription="Create a new document." ma:contentTypeScope="" ma:versionID="39b2408c7959e603139a5c954a71cf55">
  <xsd:schema xmlns:xsd="http://www.w3.org/2001/XMLSchema" xmlns:p="http://schemas.microsoft.com/office/2006/metadata/properties" targetNamespace="http://schemas.microsoft.com/office/2006/metadata/properties" ma:root="true" ma:fieldsID="2d9ac0e344db50f433fcb122b5d6bd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8A7ADD2-AB10-4C60-B92D-060600F19D22}"/>
</file>

<file path=customXml/itemProps2.xml><?xml version="1.0" encoding="utf-8"?>
<ds:datastoreItem xmlns:ds="http://schemas.openxmlformats.org/officeDocument/2006/customXml" ds:itemID="{26FDDF5E-95BB-4F0C-9B00-5DBD3E936F11}"/>
</file>

<file path=customXml/itemProps3.xml><?xml version="1.0" encoding="utf-8"?>
<ds:datastoreItem xmlns:ds="http://schemas.openxmlformats.org/officeDocument/2006/customXml" ds:itemID="{19644EB1-8D84-456E-BE2A-FAD74A2F570B}"/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0</TotalTime>
  <Words>336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FF2015</vt:lpstr>
      <vt:lpstr>       Using social networking apps</vt:lpstr>
      <vt:lpstr>       Using social networking apps</vt:lpstr>
      <vt:lpstr>       Using social networking apps</vt:lpstr>
      <vt:lpstr>       Using social networking apps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social networking apps</dc:title>
  <dc:creator>Quant</dc:creator>
  <cp:lastModifiedBy>Quant</cp:lastModifiedBy>
  <cp:revision>1</cp:revision>
  <dcterms:created xsi:type="dcterms:W3CDTF">2015-11-23T12:06:18Z</dcterms:created>
  <dcterms:modified xsi:type="dcterms:W3CDTF">2015-11-23T12:06:20Z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0x01010031D6908C9706DC43861724EF3F858898</vt:lpwstr>
  </property>
  <property fmtid="{D5CDD505-2E9C-101B-9397-08002B2CF9AE}" pid="3" name="NvisionDateOfInformation">
    <vt:filetime>2015-12-20T14:16:21Z</vt:filetime>
  </property>
  <property fmtid="{D5CDD505-2E9C-101B-9397-08002B2CF9AE}" pid="4" name="NvisionDateInput">
    <vt:filetime>2015-12-01T10:09:15Z</vt:filetime>
  </property>
  <property fmtid="{D5CDD505-2E9C-101B-9397-08002B2CF9AE}" pid="5" name="NvisionBusinessSubType">
    <vt:lpwstr/>
  </property>
  <property fmtid="{D5CDD505-2E9C-101B-9397-08002B2CF9AE}" pid="6" name="NvisionDateCreated">
    <vt:r8>17530101</vt:r8>
  </property>
  <property fmtid="{D5CDD505-2E9C-101B-9397-08002B2CF9AE}" pid="7" name="NvisionKeywords">
    <vt:lpwstr>2551;#Mobile First;#2776;#NonAlcoholClientackw;#2782;#The Multi-Social Consumer;#2836;#Flagdeck;#2844;#2015charts;#2920;#nvresearchminiglobal2015</vt:lpwstr>
  </property>
  <property fmtid="{D5CDD505-2E9C-101B-9397-08002B2CF9AE}" pid="8" name="NVContentMetadata">
    <vt:lpwstr>&lt;?xml version="1.0" encoding="utf-16"?&gt;_x000d_
&lt;ReportMetadata xmlns:xsi="http://www.w3.org/2001/XMLSchema-instance" xmlns:xsd="http://www.w3.org/2001/XMLSchema"&gt;_x000d_
  &lt;Title&gt;Using social networking apps&lt;/Title&gt;_x000d_
  &lt;Subtitle&gt;“Which of the following kinds of apps do you use at least once a month via smartphone / via tablet?” | Social networking | 2015&lt;/Subtitle&gt;_x000d_
  &lt;Description /&gt;_x000d_
  &lt;InternalID&gt;401ea48c-e534-41ec-af99-e8c382a3ec26&lt;/InternalID&gt;_x000d_
  &lt;ContentType&gt;nVisionDocument&lt;/ContentType&gt;_x000d_
  &lt;Systems&gt;_x000d_
    &lt;SystemID&gt;EU&lt;/SystemID&gt;_x000d_
  &lt;/Systems&gt;_x000d_
  &lt;BusinessTypes&gt;_x000d_
    &lt;BusinessTypes ID="7" Name="Chart Deck" /&gt;_x000d_
  &lt;/BusinessTypes&gt;_x000d_
  &lt;BusinessSubTypes /&gt;_x000d_
  &lt;NVisionDateCreated&gt;17530101&lt;/NVisionDateCreated&gt;_x000d_
  &lt;CreationDate&gt;2015-12-01T10:09:15.0349392+00:00&lt;/CreationDate&gt;_x000d_
  &lt;CreatedBy&gt;FUTURE\villen&lt;/CreatedBy&gt;_x000d_
  &lt;State State="Published"&gt;_x000d_
    &lt;ActionedBy&gt;FUTURE\jaredb&lt;/ActionedBy&gt;_x000d_
    &lt;ActionedDate&gt;2015-12-20T14:16:16.018792+00:00&lt;/ActionedDate&gt;_x000d_
    &lt;Comment /&gt;_x000d_
  &lt;/State&gt;_x000d_
  &lt;History /&gt;_x000d_
  &lt;UsedBy /&gt;_x000d_
  &lt;DateOfInfo&gt;0001-01-01T00:00:00&lt;/DateOfInfo&gt;_x000d_
  &lt;Categories&gt;_x000d_
    &lt;Category Id="338"&gt;_x000d_
      &lt;Items&gt;1381&lt;/Items&gt;_x000d_
      &lt;Items&gt;1472&lt;/Items&gt;_x000d_
    &lt;/Category&gt;_x000d_
    &lt;Category Id="344"&gt;_x000d_
      &lt;Items&gt;1389&lt;/Items&gt;_x000d_
      &lt;Items&gt;825&lt;/Items&gt;_x000d_
      &lt;Items&gt;844&lt;/Items&gt;_x000d_
      &lt;Items&gt;845&lt;/Items&gt;_x000d_
      &lt;Items&gt;848&lt;/Items&gt;_x000d_
    &lt;/Category&gt;_x000d_
    &lt;Category Id="353"&gt;_x000d_
      &lt;Items&gt;1382&lt;/Items&gt;_x000d_
      &lt;Items&gt;1473&lt;/Items&gt;_x000d_
    &lt;/Category&gt;_x000d_
    &lt;Category Id="1408"&gt;_x000d_
      &lt;Items&gt;1425&lt;/Items&gt;_x000d_
      &lt;Items&gt;1412&lt;/Items&gt;_x000d_
    &lt;/Category&gt;_x000d_
  &lt;/Categories&gt;_x000d_
  &lt;Keywords&gt;_x000d_
    &lt;Keyword&gt;2551&lt;/Keyword&gt;_x000d_
    &lt;Keyword&gt;2776&lt;/Keyword&gt;_x000d_
    &lt;Keyword&gt;2782&lt;/Keyword&gt;_x000d_
    &lt;Keyword&gt;2836&lt;/Keyword&gt;_x000d_
    &lt;Keyword&gt;2844&lt;/Keyword&gt;_x000d_
    &lt;Keyword&gt;2920&lt;/Keyword&gt;_x000d_
  &lt;/Keywords&gt;_x000d_
  &lt;KeyTrend&gt;false&lt;/KeyTrend&gt;_x000d_
  &lt;ReportFormat&gt;Unknown&lt;/ReportFormat&gt;_x000d_
  &lt;ReportType&gt;Unknown&lt;/ReportType&gt;_x000d_
&lt;/ReportMetadata&gt;</vt:lpwstr>
  </property>
  <property fmtid="{D5CDD505-2E9C-101B-9397-08002B2CF9AE}" pid="9" name="NVInternalID">
    <vt:lpwstr>401ea48c-e534-41ec-af99-e8c382a3ec26</vt:lpwstr>
  </property>
  <property fmtid="{D5CDD505-2E9C-101B-9397-08002B2CF9AE}" pid="10" name="NvisionSystem">
    <vt:lpwstr>2;#EU</vt:lpwstr>
  </property>
  <property fmtid="{D5CDD505-2E9C-101B-9397-08002B2CF9AE}" pid="11" name="NvisionCategories">
    <vt:lpwstr>1381;#_Age;#1472;#Dummy;#1389;#_Country;#825;#France;#844;#Spain;#845;#Sweden;#848;#United Kingdom;#1382;#_Gender;#1473;#Dummy;#1425;#apps;#1412;#mobile technology and telecoms</vt:lpwstr>
  </property>
  <property fmtid="{D5CDD505-2E9C-101B-9397-08002B2CF9AE}" pid="12" name="NvisionInputBy">
    <vt:lpwstr>100</vt:lpwstr>
  </property>
  <property fmtid="{D5CDD505-2E9C-101B-9397-08002B2CF9AE}" pid="13" name="NvisionSubtitle">
    <vt:lpwstr>“Which of the following kinds of apps do you use at least once a month via smartphone / via tablet?” | Social networking | 2015</vt:lpwstr>
  </property>
  <property fmtid="{D5CDD505-2E9C-101B-9397-08002B2CF9AE}" pid="14" name="NVisionState">
    <vt:lpwstr>Published</vt:lpwstr>
  </property>
  <property fmtid="{D5CDD505-2E9C-101B-9397-08002B2CF9AE}" pid="15" name="NvisionBusinessType">
    <vt:lpwstr>7;#Chart Deck</vt:lpwstr>
  </property>
  <property fmtid="{D5CDD505-2E9C-101B-9397-08002B2CF9AE}" pid="16" name="NvisionDocumentFormat">
    <vt:lpwstr>nVisionDocument</vt:lpwstr>
  </property>
</Properties>
</file>