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master2/slideLayout1.xml" ContentType="application/vnd.openxmlformats-officedocument.presentationml.slideLayout+xml"/>
  <Override PartName="/ppt/slideLayouts/master2/slideLayout2.xml" ContentType="application/vnd.openxmlformats-officedocument.presentationml.slideLayout+xml"/>
  <Override PartName="/ppt/slideLayouts/master2/slideLayout3.xml" ContentType="application/vnd.openxmlformats-officedocument.presentationml.slideLayout+xml"/>
  <Override PartName="/ppt/slideLayouts/master2/slideLayout4.xml" ContentType="application/vnd.openxmlformats-officedocument.presentationml.slideLayout+xml"/>
  <Override PartName="/ppt/slideLayouts/master2/slideLayout5.xml" ContentType="application/vnd.openxmlformats-officedocument.presentationml.slideLayout+xml"/>
  <Override PartName="/ppt/slideLayouts/master2/slideLayout6.xml" ContentType="application/vnd.openxmlformats-officedocument.presentationml.slideLayout+xml"/>
  <Override PartName="/ppt/slideLayouts/master2/slideLayout7.xml" ContentType="application/vnd.openxmlformats-officedocument.presentationml.slideLayout+xml"/>
  <Override PartName="/ppt/slideLayouts/master2/slideLayout8.xml" ContentType="application/vnd.openxmlformats-officedocument.presentationml.slideLayout+xml"/>
  <Override PartName="/ppt/slideLayouts/master2/slideLayout9.xml" ContentType="application/vnd.openxmlformats-officedocument.presentationml.slideLayout+xml"/>
  <Override PartName="/ppt/slideLayouts/master2/slideLayout10.xml" ContentType="application/vnd.openxmlformats-officedocument.presentationml.slideLayout+xml"/>
  <Override PartName="/ppt/slideLayouts/master2/slideLayout11.xml" ContentType="application/vnd.openxmlformats-officedocument.presentationml.slideLayout+xml"/>
  <Override PartName="/ppt/slideLayouts/master2/slideLayout12.xml" ContentType="application/vnd.openxmlformats-officedocument.presentationml.slideLayout+xml"/>
  <Override PartName="/ppt/slideLayouts/master2/slideLayout13.xml" ContentType="application/vnd.openxmlformats-officedocument.presentationml.slideLayout+xml"/>
  <Override PartName="/ppt/slideLayouts/master2/slideLayout14.xml" ContentType="application/vnd.openxmlformats-officedocument.presentationml.slideLayout+xml"/>
  <Override PartName="/ppt/slideLayouts/master2/slideLayout15.xml" ContentType="application/vnd.openxmlformats-officedocument.presentationml.slideLayout+xml"/>
  <Override PartName="/ppt/slideLayouts/master2/slideLayout16.xml" ContentType="application/vnd.openxmlformats-officedocument.presentationml.slideLayout+xml"/>
  <Override PartName="/ppt/slideLayouts/master2/slideLayout17.xml" ContentType="application/vnd.openxmlformats-officedocument.presentationml.slideLayout+xml"/>
  <Override PartName="/ppt/slideLayouts/master2/slideLayout18.xml" ContentType="application/vnd.openxmlformats-officedocument.presentationml.slideLayout+xml"/>
  <Override PartName="/ppt/slideLayouts/master2/slideLayout19.xml" ContentType="application/vnd.openxmlformats-officedocument.presentationml.slideLayout+xml"/>
  <Override PartName="/ppt/slideLayouts/master2/slideLayout20.xml" ContentType="application/vnd.openxmlformats-officedocument.presentationml.slideLayout+xml"/>
  <Override PartName="/ppt/slideLayouts/master2/slideLayout21.xml" ContentType="application/vnd.openxmlformats-officedocument.presentationml.slideLayout+xml"/>
  <Override PartName="/ppt/slideLayouts/master2/slideLayout22.xml" ContentType="application/vnd.openxmlformats-officedocument.presentationml.slideLayout+xml"/>
  <Override PartName="/ppt/slideLayouts/master2/slideLayout23.xml" ContentType="application/vnd.openxmlformats-officedocument.presentationml.slideLayout+xml"/>
  <Override PartName="/ppt/slideLayouts/master2/slideLayout24.xml" ContentType="application/vnd.openxmlformats-officedocument.presentationml.slideLayout+xml"/>
  <Override PartName="/ppt/slideLayouts/master2/slideLayout25.xml" ContentType="application/vnd.openxmlformats-officedocument.presentationml.slideLayout+xml"/>
  <Override PartName="/ppt/slideLayouts/master2/slideLayout26.xml" ContentType="application/vnd.openxmlformats-officedocument.presentationml.slideLayout+xml"/>
  <Override PartName="/ppt/slideLayouts/master2/slideLayout27.xml" ContentType="application/vnd.openxmlformats-officedocument.presentationml.slideLayout+xml"/>
  <Override PartName="/ppt/slideLayouts/master2/slideLayout28.xml" ContentType="application/vnd.openxmlformats-officedocument.presentationml.slideLayout+xml"/>
  <Override PartName="/ppt/slideLayouts/master2/slideLayout29.xml" ContentType="application/vnd.openxmlformats-officedocument.presentationml.slideLayout+xml"/>
  <Override PartName="/ppt/slideLayouts/master2/slideLayout30.xml" ContentType="application/vnd.openxmlformats-officedocument.presentationml.slideLayout+xml"/>
  <Override PartName="/ppt/slideLayouts/master2/slideLayout3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4.jpeg" ContentType="image/jpeg"/>
  <Override PartName="/ppt/media/slide_6/image4.jpeg" ContentType="image/jpeg"/>
  <Override PartName="/ppt/charts/slide_6/chart1.xml" ContentType="application/vnd.openxmlformats-officedocument.drawingml.chart+xml"/>
  <Override PartName="/ppt/media/slide_7/image5.jpeg" ContentType="image/jpeg"/>
  <Override PartName="/ppt/charts/slide_7/chart2.xml" ContentType="application/vnd.openxmlformats-officedocument.drawingml.chart+xml"/>
  <Override PartName="/ppt/media/slide_8/image6.jpeg" ContentType="image/jpeg"/>
  <Override PartName="/ppt/charts/slide_8/chart3.xml" ContentType="application/vnd.openxmlformats-officedocument.drawingml.chart+xml"/>
  <Override PartName="/ppt/media/slide_9/image7.jpeg" ContentType="image/jpeg"/>
  <Override PartName="/ppt/charts/slide_9/chart4.xml" ContentType="application/vnd.openxmlformats-officedocument.drawingml.chart+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9999"/>
  </p:sldMasterIdLst>
  <p:notesMasterIdLst>
    <p:notesMasterId r:id="rId99999"/>
  </p:notesMasterIdLst>
  <p:sldIdLst>
    <p:sldId id="256" r:id="rId6"/>
    <p:sldId id="257" r:id="rId7"/>
    <p:sldId id="25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5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4" autoAdjust="0"/>
  </p:normalViewPr>
  <p:slideViewPr>
    <p:cSldViewPr>
      <p:cViewPr varScale="1">
        <p:scale>
          <a:sx n="97" d="100"/>
          <a:sy n="97" d="100"/>
        </p:scale>
        <p:origin x="165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presProps" Target="presProp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
  <Relationship Id="rId9999" Type="http://schemas.openxmlformats.org/officeDocument/2006/relationships/slideMaster" Target="slideMasters/slideMaster2.xml"/>
  <Relationship Id="rId99999" Type="http://schemas.openxmlformats.org/officeDocument/2006/relationships/notesMaster" Target="notesMasters/notesMaster1.xml"/>
  <Relationship Id="rId999991" Type="http://schemas.openxmlformats.org/officeDocument/2006/relationships/customXml" Target="../customXml/item1.xml"/>
  <Relationship Id="rId999992" Type="http://schemas.openxmlformats.org/officeDocument/2006/relationships/customXml" Target="../customXml/item2.xml"/>
  <Relationship Id="rId999993" Type="http://schemas.openxmlformats.org/officeDocument/2006/relationships/customXml" Target="../customXml/item3.xml"/>
</Relationships>
</file>

<file path=ppt/charts/slide_6/_rels/chart1.xml.rels><?xml version="1.0" encoding="UTF-8" standalone="yes"?>
<Relationships xmlns="http://schemas.openxmlformats.org/package/2006/relationships"><Relationship Id="rId1" Type="http://schemas.openxmlformats.org/officeDocument/2006/relationships/package" Target="../../embeddings/slide_6/Microsoft_Office_Excel_Worksheet1.xlsx"/></Relationships>
</file>

<file path=ppt/charts/slide_6/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Chart!$B$6:$T$6</c:f>
              <c:numCache>
                <c:formatCode>General</c:formatCode>
                <c:ptCount val="19"/>
                <c:pt idx="0" formatCode="0.00%">
                  <c:v>0.23532629999999999</c:v>
                </c:pt>
                <c:pt idx="2" formatCode="0.00%">
                  <c:v>0.26116210000000001</c:v>
                </c:pt>
                <c:pt idx="3" formatCode="0.00%">
                  <c:v>0.21197469999999999</c:v>
                </c:pt>
                <c:pt idx="5" formatCode="0.00%">
                  <c:v>0.50561100000000003</c:v>
                </c:pt>
                <c:pt idx="6" formatCode="0.00%">
                  <c:v>0.32340210000000036</c:v>
                </c:pt>
                <c:pt idx="7" formatCode="0.00%">
                  <c:v>0.23089280000000001</c:v>
                </c:pt>
                <c:pt idx="8" formatCode="0.00%">
                  <c:v>0.20945640000000007</c:v>
                </c:pt>
                <c:pt idx="9" formatCode="0.00%">
                  <c:v>0.10911419999999999</c:v>
                </c:pt>
                <c:pt idx="10" formatCode="0.00%">
                  <c:v>0.1113132</c:v>
                </c:pt>
                <c:pt idx="12" formatCode="0.00%">
                  <c:v>0.42851750000000016</c:v>
                </c:pt>
                <c:pt idx="13" formatCode="0.00%">
                  <c:v>0.22038849999999999</c:v>
                </c:pt>
                <c:pt idx="14" formatCode="0.00%">
                  <c:v>0.12078150000000004</c:v>
                </c:pt>
                <c:pt idx="16" formatCode="0.00%">
                  <c:v>0.29989020000000016</c:v>
                </c:pt>
                <c:pt idx="17" formatCode="0.00%">
                  <c:v>0.22277939999999999</c:v>
                </c:pt>
                <c:pt idx="18" formatCode="0.00%">
                  <c:v>0.16365749999999998</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Chart!$B$7:$T$7</c:f>
              <c:numCache>
                <c:formatCode>General</c:formatCode>
                <c:ptCount val="19"/>
                <c:pt idx="0" formatCode="0.00%">
                  <c:v>0.17842459999999999</c:v>
                </c:pt>
                <c:pt idx="2" formatCode="0.00%">
                  <c:v>0.1956389</c:v>
                </c:pt>
                <c:pt idx="3" formatCode="0.00%">
                  <c:v>0.1628656</c:v>
                </c:pt>
                <c:pt idx="5" formatCode="0.00%">
                  <c:v>0.21961140000000012</c:v>
                </c:pt>
                <c:pt idx="6" formatCode="0.00%">
                  <c:v>0.28261980000000014</c:v>
                </c:pt>
                <c:pt idx="7" formatCode="0.00%">
                  <c:v>0.21845480000000009</c:v>
                </c:pt>
                <c:pt idx="8" formatCode="0.00%">
                  <c:v>0.16609530000000008</c:v>
                </c:pt>
                <c:pt idx="9" formatCode="0.00%">
                  <c:v>0.14828920000000012</c:v>
                </c:pt>
                <c:pt idx="10" formatCode="0.00%">
                  <c:v>7.8698000000000004E-2</c:v>
                </c:pt>
                <c:pt idx="12" formatCode="0.00%">
                  <c:v>0.24686669999999999</c:v>
                </c:pt>
                <c:pt idx="13" formatCode="0.00%">
                  <c:v>0.19897989999999999</c:v>
                </c:pt>
                <c:pt idx="14" formatCode="0.00%">
                  <c:v>0.11490649999999998</c:v>
                </c:pt>
                <c:pt idx="16" formatCode="0.00%">
                  <c:v>0.15063830000000009</c:v>
                </c:pt>
                <c:pt idx="17" formatCode="0.00%">
                  <c:v>0.18082529999999999</c:v>
                </c:pt>
                <c:pt idx="18" formatCode="0.00%">
                  <c:v>0.22965149999999998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Chart!$B$8:$T$8</c:f>
              <c:numCache>
                <c:formatCode>General</c:formatCode>
                <c:ptCount val="19"/>
                <c:pt idx="0" formatCode="0.00%">
                  <c:v>5.4572400000000028E-2</c:v>
                </c:pt>
                <c:pt idx="2" formatCode="0.00%">
                  <c:v>5.3608999999999997E-2</c:v>
                </c:pt>
                <c:pt idx="3" formatCode="0.00%">
                  <c:v>5.5443199999999998E-2</c:v>
                </c:pt>
                <c:pt idx="5" formatCode="0.00%">
                  <c:v>2.7378099999999999E-2</c:v>
                </c:pt>
                <c:pt idx="6" formatCode="0.00%">
                  <c:v>7.4532100000000032E-2</c:v>
                </c:pt>
                <c:pt idx="7" formatCode="0.00%">
                  <c:v>5.8806700000000024E-2</c:v>
                </c:pt>
                <c:pt idx="8" formatCode="0.00%">
                  <c:v>7.3096200000000042E-2</c:v>
                </c:pt>
                <c:pt idx="9" formatCode="0.00%">
                  <c:v>4.6431699999999999E-2</c:v>
                </c:pt>
                <c:pt idx="10" formatCode="0.00%">
                  <c:v>4.6585599999999977E-2</c:v>
                </c:pt>
                <c:pt idx="12" formatCode="0.00%">
                  <c:v>4.8891400000000029E-2</c:v>
                </c:pt>
                <c:pt idx="13" formatCode="0.00%">
                  <c:v>6.6459900000000002E-2</c:v>
                </c:pt>
                <c:pt idx="14" formatCode="0.00%">
                  <c:v>4.7500100000000003E-2</c:v>
                </c:pt>
                <c:pt idx="16" formatCode="0.00%">
                  <c:v>4.4206600000000026E-2</c:v>
                </c:pt>
                <c:pt idx="17" formatCode="0.00%">
                  <c:v>7.3520600000000019E-2</c:v>
                </c:pt>
                <c:pt idx="18" formatCode="0.00%">
                  <c:v>4.9553800000000002E-2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Chart!$B$9:$T$9</c:f>
              <c:numCache>
                <c:formatCode>General</c:formatCode>
                <c:ptCount val="19"/>
                <c:pt idx="0" formatCode="0.00%">
                  <c:v>0.36796950000000017</c:v>
                </c:pt>
                <c:pt idx="2" formatCode="0.00%">
                  <c:v>0.37130420000000025</c:v>
                </c:pt>
                <c:pt idx="3" formatCode="0.00%">
                  <c:v>0.36495550000000021</c:v>
                </c:pt>
                <c:pt idx="5" formatCode="0.00%">
                  <c:v>0.19927420000000001</c:v>
                </c:pt>
                <c:pt idx="6" formatCode="0.00%">
                  <c:v>0.25809600000000005</c:v>
                </c:pt>
                <c:pt idx="7" formatCode="0.00%">
                  <c:v>0.34462020000000021</c:v>
                </c:pt>
                <c:pt idx="8" formatCode="0.00%">
                  <c:v>0.40405170000000001</c:v>
                </c:pt>
                <c:pt idx="9" formatCode="0.00%">
                  <c:v>0.49865460000000017</c:v>
                </c:pt>
                <c:pt idx="10" formatCode="0.00%">
                  <c:v>0.45114000000000004</c:v>
                </c:pt>
                <c:pt idx="12" formatCode="0.00%">
                  <c:v>0.22028349999999999</c:v>
                </c:pt>
                <c:pt idx="13" formatCode="0.00%">
                  <c:v>0.37209960000000014</c:v>
                </c:pt>
                <c:pt idx="14" formatCode="0.00%">
                  <c:v>0.48567640000000017</c:v>
                </c:pt>
                <c:pt idx="16" formatCode="0.00%">
                  <c:v>0.31751650000000031</c:v>
                </c:pt>
                <c:pt idx="17" formatCode="0.00%">
                  <c:v>0.38786460000000039</c:v>
                </c:pt>
                <c:pt idx="18" formatCode="0.00%">
                  <c:v>0.43535050000000025</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€1.4k HH income</c:v>
                </c:pt>
                <c:pt idx="17">
                  <c:v>€1.4k - 2.7k HH income</c:v>
                </c:pt>
                <c:pt idx="18">
                  <c:v>€2.7k+ HH income</c:v>
                </c:pt>
              </c:strCache>
            </c:strRef>
          </c:cat>
          <c:val>
            <c:numRef>
              <c:f>Chart!$B$10:$T$10</c:f>
              <c:numCache>
                <c:formatCode>General</c:formatCode>
                <c:ptCount val="19"/>
                <c:pt idx="0" formatCode="0.00%">
                  <c:v>0.16370709999999999</c:v>
                </c:pt>
                <c:pt idx="2" formatCode="0.00%">
                  <c:v>0.11828569999999999</c:v>
                </c:pt>
                <c:pt idx="3" formatCode="0.00%">
                  <c:v>0.20476110000000008</c:v>
                </c:pt>
                <c:pt idx="5" formatCode="0.00%">
                  <c:v>4.81252E-2</c:v>
                </c:pt>
                <c:pt idx="6" formatCode="0.00%">
                  <c:v>6.1350000000000002E-2</c:v>
                </c:pt>
                <c:pt idx="7" formatCode="0.00%">
                  <c:v>0.14722540000000009</c:v>
                </c:pt>
                <c:pt idx="8" formatCode="0.00%">
                  <c:v>0.14730040000000008</c:v>
                </c:pt>
                <c:pt idx="9" formatCode="0.00%">
                  <c:v>0.19751040000000009</c:v>
                </c:pt>
                <c:pt idx="10" formatCode="0.00%">
                  <c:v>0.31226340000000002</c:v>
                </c:pt>
                <c:pt idx="12" formatCode="0.00%">
                  <c:v>5.5440900000000001E-2</c:v>
                </c:pt>
                <c:pt idx="13" formatCode="0.00%">
                  <c:v>0.14207210000000001</c:v>
                </c:pt>
                <c:pt idx="14" formatCode="0.00%">
                  <c:v>0.23113549999999999</c:v>
                </c:pt>
                <c:pt idx="16" formatCode="0.00%">
                  <c:v>0.18774850000000012</c:v>
                </c:pt>
                <c:pt idx="17" formatCode="0.00%">
                  <c:v>0.13501020000000008</c:v>
                </c:pt>
                <c:pt idx="18" formatCode="0.00%">
                  <c:v>0.12178670000000008</c:v>
                </c:pt>
              </c:numCache>
            </c:numRef>
          </c:val>
        </c:ser>
        <c:gapWidth val="50"/>
        <c:overlap val="100"/>
        <c:axId val="99272960"/>
        <c:axId val="99317632"/>
      </c:barChart>
      <c:catAx>
        <c:axId val="99272960"/>
        <c:scaling>
          <c:orientation val="minMax"/>
        </c:scaling>
        <c:axPos val="b"/>
        <c:majorTickMark val="none"/>
        <c:tickLblPos val="nextTo"/>
        <c:txPr>
          <a:bodyPr rot="-5400000" vert="horz"/>
          <a:lstStyle/>
          <a:p>
            <a:pPr>
              <a:defRPr/>
            </a:pPr>
            <a:endParaRPr lang="en-US"/>
          </a:p>
        </c:txPr>
        <c:crossAx val="99317632"/>
        <c:crosses val="autoZero"/>
        <c:auto val="1"/>
        <c:lblAlgn val="ctr"/>
        <c:lblOffset val="100"/>
        <c:tickLblSkip val="1"/>
      </c:catAx>
      <c:valAx>
        <c:axId val="99317632"/>
        <c:scaling>
          <c:orientation val="minMax"/>
          <c:max val="1"/>
        </c:scaling>
        <c:axPos val="l"/>
        <c:numFmt formatCode="0%" sourceLinked="0"/>
        <c:tickLblPos val="nextTo"/>
        <c:crossAx val="99272960"/>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7/_rels/chart2.xml.rels><?xml version="1.0" encoding="UTF-8" standalone="yes"?>
<Relationships xmlns="http://schemas.openxmlformats.org/package/2006/relationships"><Relationship Id="rId1" Type="http://schemas.openxmlformats.org/officeDocument/2006/relationships/package" Target="../../embeddings/slide_7/Microsoft_Office_Excel_Worksheet2.xlsx"/></Relationships>
</file>

<file path=ppt/charts/slide_7/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6E-2"/>
          <c:w val="0.68087441494501266"/>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Chart!$B$6:$T$6</c:f>
              <c:numCache>
                <c:formatCode>General</c:formatCode>
                <c:ptCount val="19"/>
                <c:pt idx="0" formatCode="0.00%">
                  <c:v>0.2255636</c:v>
                </c:pt>
                <c:pt idx="2" formatCode="0.00%">
                  <c:v>0.22341190000000008</c:v>
                </c:pt>
                <c:pt idx="3" formatCode="0.00%">
                  <c:v>0.22758880000000001</c:v>
                </c:pt>
                <c:pt idx="5" formatCode="0.00%">
                  <c:v>0.45204509999999998</c:v>
                </c:pt>
                <c:pt idx="6" formatCode="0.00%">
                  <c:v>0.3284187000000004</c:v>
                </c:pt>
                <c:pt idx="7" formatCode="0.00%">
                  <c:v>0.28504010000000002</c:v>
                </c:pt>
                <c:pt idx="8" formatCode="0.00%">
                  <c:v>0.18990060000000009</c:v>
                </c:pt>
                <c:pt idx="9" formatCode="0.00%">
                  <c:v>0.10956900000000004</c:v>
                </c:pt>
                <c:pt idx="10" formatCode="0.00%">
                  <c:v>4.272390000000003E-2</c:v>
                </c:pt>
                <c:pt idx="12" formatCode="0.00%">
                  <c:v>0.39034270000000038</c:v>
                </c:pt>
                <c:pt idx="13" formatCode="0.00%">
                  <c:v>0.24194190000000013</c:v>
                </c:pt>
                <c:pt idx="14" formatCode="0.00%">
                  <c:v>9.0960500000000027E-2</c:v>
                </c:pt>
                <c:pt idx="16" formatCode="0.00%">
                  <c:v>0.22498670000000001</c:v>
                </c:pt>
                <c:pt idx="17" formatCode="0.00%">
                  <c:v>0.21078430000000009</c:v>
                </c:pt>
                <c:pt idx="18" formatCode="0.00%">
                  <c:v>0.25185650000000015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Chart!$B$7:$T$7</c:f>
              <c:numCache>
                <c:formatCode>General</c:formatCode>
                <c:ptCount val="19"/>
                <c:pt idx="0" formatCode="0.00%">
                  <c:v>0.20433499999999999</c:v>
                </c:pt>
                <c:pt idx="2" formatCode="0.00%">
                  <c:v>0.18551280000000009</c:v>
                </c:pt>
                <c:pt idx="3" formatCode="0.00%">
                  <c:v>0.2220501</c:v>
                </c:pt>
                <c:pt idx="5" formatCode="0.00%">
                  <c:v>0.29516180000000014</c:v>
                </c:pt>
                <c:pt idx="6" formatCode="0.00%">
                  <c:v>0.30002030000000024</c:v>
                </c:pt>
                <c:pt idx="7" formatCode="0.00%">
                  <c:v>0.23840680000000009</c:v>
                </c:pt>
                <c:pt idx="8" formatCode="0.00%">
                  <c:v>0.24299280000000009</c:v>
                </c:pt>
                <c:pt idx="9" formatCode="0.00%">
                  <c:v>9.7236100000000006E-2</c:v>
                </c:pt>
                <c:pt idx="10" formatCode="0.00%">
                  <c:v>7.5653799999999993E-2</c:v>
                </c:pt>
                <c:pt idx="12" formatCode="0.00%">
                  <c:v>0.296234</c:v>
                </c:pt>
                <c:pt idx="13" formatCode="0.00%">
                  <c:v>0.24429510000000013</c:v>
                </c:pt>
                <c:pt idx="14" formatCode="0.00%">
                  <c:v>9.1609000000000024E-2</c:v>
                </c:pt>
                <c:pt idx="16" formatCode="0.00%">
                  <c:v>0.16892769999999999</c:v>
                </c:pt>
                <c:pt idx="17" formatCode="0.00%">
                  <c:v>0.19943880000000008</c:v>
                </c:pt>
                <c:pt idx="18" formatCode="0.00%">
                  <c:v>0.25382560000000015</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Chart!$B$8:$T$8</c:f>
              <c:numCache>
                <c:formatCode>General</c:formatCode>
                <c:ptCount val="19"/>
                <c:pt idx="0" formatCode="0.00%">
                  <c:v>5.8054200000000014E-2</c:v>
                </c:pt>
                <c:pt idx="2" formatCode="0.00%">
                  <c:v>4.7066700000000031E-2</c:v>
                </c:pt>
                <c:pt idx="3" formatCode="0.00%">
                  <c:v>6.839530000000002E-2</c:v>
                </c:pt>
                <c:pt idx="5" formatCode="0.00%">
                  <c:v>2.3219E-2</c:v>
                </c:pt>
                <c:pt idx="6" formatCode="0.00%">
                  <c:v>6.1271499999999986E-2</c:v>
                </c:pt>
                <c:pt idx="7" formatCode="0.00%">
                  <c:v>3.1993400000000005E-2</c:v>
                </c:pt>
                <c:pt idx="8" formatCode="0.00%">
                  <c:v>5.3767200000000036E-2</c:v>
                </c:pt>
                <c:pt idx="9" formatCode="0.00%">
                  <c:v>0.10256040000000002</c:v>
                </c:pt>
                <c:pt idx="10" formatCode="0.00%">
                  <c:v>7.5809100000000004E-2</c:v>
                </c:pt>
                <c:pt idx="12" formatCode="0.00%">
                  <c:v>3.9126000000000001E-2</c:v>
                </c:pt>
                <c:pt idx="13" formatCode="0.00%">
                  <c:v>4.6017200000000022E-2</c:v>
                </c:pt>
                <c:pt idx="14" formatCode="0.00%">
                  <c:v>8.6956100000000064E-2</c:v>
                </c:pt>
                <c:pt idx="16" formatCode="0.00%">
                  <c:v>7.074560000000002E-2</c:v>
                </c:pt>
                <c:pt idx="17" formatCode="0.00%">
                  <c:v>5.2251199999999977E-2</c:v>
                </c:pt>
                <c:pt idx="18" formatCode="0.00%">
                  <c:v>4.8719500000000013E-2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Chart!$B$9:$T$9</c:f>
              <c:numCache>
                <c:formatCode>General</c:formatCode>
                <c:ptCount val="19"/>
                <c:pt idx="0" formatCode="0.00%">
                  <c:v>0.36916610000000016</c:v>
                </c:pt>
                <c:pt idx="2" formatCode="0.00%">
                  <c:v>0.41280070000000024</c:v>
                </c:pt>
                <c:pt idx="3" formatCode="0.00%">
                  <c:v>0.32809820000000017</c:v>
                </c:pt>
                <c:pt idx="5" formatCode="0.00%">
                  <c:v>0.18889510000000012</c:v>
                </c:pt>
                <c:pt idx="6" formatCode="0.00%">
                  <c:v>0.28583990000000015</c:v>
                </c:pt>
                <c:pt idx="7" formatCode="0.00%">
                  <c:v>0.36375380000000002</c:v>
                </c:pt>
                <c:pt idx="8" formatCode="0.00%">
                  <c:v>0.40736840000000024</c:v>
                </c:pt>
                <c:pt idx="9" formatCode="0.00%">
                  <c:v>0.44579809999999997</c:v>
                </c:pt>
                <c:pt idx="10" formatCode="0.00%">
                  <c:v>0.48077330000000001</c:v>
                </c:pt>
                <c:pt idx="12" formatCode="0.00%">
                  <c:v>0.24048240000000012</c:v>
                </c:pt>
                <c:pt idx="13" formatCode="0.00%">
                  <c:v>0.37875820000000021</c:v>
                </c:pt>
                <c:pt idx="14" formatCode="0.00%">
                  <c:v>0.46905270000000021</c:v>
                </c:pt>
                <c:pt idx="16" formatCode="0.00%">
                  <c:v>0.35636670000000031</c:v>
                </c:pt>
                <c:pt idx="17" formatCode="0.00%">
                  <c:v>0.36757980000000018</c:v>
                </c:pt>
                <c:pt idx="18" formatCode="0.00%">
                  <c:v>0.37652070000000037</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HH Income £0-18k</c:v>
                </c:pt>
                <c:pt idx="17">
                  <c:v>HH Income £18k-35k</c:v>
                </c:pt>
                <c:pt idx="18">
                  <c:v>HH Income £35k+</c:v>
                </c:pt>
              </c:strCache>
            </c:strRef>
          </c:cat>
          <c:val>
            <c:numRef>
              <c:f>Chart!$B$10:$T$10</c:f>
              <c:numCache>
                <c:formatCode>General</c:formatCode>
                <c:ptCount val="19"/>
                <c:pt idx="0" formatCode="0.00%">
                  <c:v>0.14288110000000001</c:v>
                </c:pt>
                <c:pt idx="2" formatCode="0.00%">
                  <c:v>0.13120789999999999</c:v>
                </c:pt>
                <c:pt idx="3" formatCode="0.00%">
                  <c:v>0.15386759999999999</c:v>
                </c:pt>
                <c:pt idx="5" formatCode="0.00%">
                  <c:v>4.0678999999999986E-2</c:v>
                </c:pt>
                <c:pt idx="6" formatCode="0.00%">
                  <c:v>2.4449599999999998E-2</c:v>
                </c:pt>
                <c:pt idx="7" formatCode="0.00%">
                  <c:v>8.0806000000000044E-2</c:v>
                </c:pt>
                <c:pt idx="8" formatCode="0.00%">
                  <c:v>0.10597100000000002</c:v>
                </c:pt>
                <c:pt idx="9" formatCode="0.00%">
                  <c:v>0.24483630000000009</c:v>
                </c:pt>
                <c:pt idx="10" formatCode="0.00%">
                  <c:v>0.32503990000000021</c:v>
                </c:pt>
                <c:pt idx="12" formatCode="0.00%">
                  <c:v>3.3814999999999998E-2</c:v>
                </c:pt>
                <c:pt idx="13" formatCode="0.00%">
                  <c:v>8.89876E-2</c:v>
                </c:pt>
                <c:pt idx="14" formatCode="0.00%">
                  <c:v>0.26142170000000015</c:v>
                </c:pt>
                <c:pt idx="16" formatCode="0.00%">
                  <c:v>0.17897340000000009</c:v>
                </c:pt>
                <c:pt idx="17" formatCode="0.00%">
                  <c:v>0.16994600000000012</c:v>
                </c:pt>
                <c:pt idx="18" formatCode="0.00%">
                  <c:v>6.9077700000000034E-2</c:v>
                </c:pt>
              </c:numCache>
            </c:numRef>
          </c:val>
        </c:ser>
        <c:gapWidth val="50"/>
        <c:overlap val="100"/>
        <c:axId val="99590144"/>
        <c:axId val="99768576"/>
      </c:barChart>
      <c:catAx>
        <c:axId val="99590144"/>
        <c:scaling>
          <c:orientation val="minMax"/>
        </c:scaling>
        <c:axPos val="b"/>
        <c:majorTickMark val="none"/>
        <c:tickLblPos val="nextTo"/>
        <c:txPr>
          <a:bodyPr rot="-5400000" vert="horz"/>
          <a:lstStyle/>
          <a:p>
            <a:pPr>
              <a:defRPr/>
            </a:pPr>
            <a:endParaRPr lang="en-US"/>
          </a:p>
        </c:txPr>
        <c:crossAx val="99768576"/>
        <c:crosses val="autoZero"/>
        <c:auto val="1"/>
        <c:lblAlgn val="ctr"/>
        <c:lblOffset val="100"/>
        <c:tickLblSkip val="1"/>
      </c:catAx>
      <c:valAx>
        <c:axId val="99768576"/>
        <c:scaling>
          <c:orientation val="minMax"/>
          <c:max val="1"/>
        </c:scaling>
        <c:axPos val="l"/>
        <c:numFmt formatCode="0%" sourceLinked="0"/>
        <c:tickLblPos val="nextTo"/>
        <c:crossAx val="99590144"/>
        <c:crosses val="autoZero"/>
        <c:crossBetween val="between"/>
        <c:majorUnit val="0.2"/>
        <c:minorUnit val="0.1"/>
      </c:valAx>
    </c:plotArea>
    <c:legend>
      <c:legendPos val="r"/>
      <c:layout>
        <c:manualLayout>
          <c:xMode val="edge"/>
          <c:yMode val="edge"/>
          <c:x val="0.76532540339144206"/>
          <c:y val="7.8095223424460712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8/_rels/chart3.xml.rels><?xml version="1.0" encoding="UTF-8" standalone="yes"?>
<Relationships xmlns="http://schemas.openxmlformats.org/package/2006/relationships"><Relationship Id="rId1" Type="http://schemas.openxmlformats.org/officeDocument/2006/relationships/package" Target="../../embeddings/slide_8/Microsoft_Office_Excel_Worksheet3.xlsx"/></Relationships>
</file>

<file path=ppt/charts/slide_8/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Chart!$B$6:$T$6</c:f>
              <c:numCache>
                <c:formatCode>General</c:formatCode>
                <c:ptCount val="19"/>
                <c:pt idx="0" formatCode="0.00%">
                  <c:v>0.32275600000000021</c:v>
                </c:pt>
                <c:pt idx="2" formatCode="0.00%">
                  <c:v>0.31044120000000008</c:v>
                </c:pt>
                <c:pt idx="3" formatCode="0.00%">
                  <c:v>0.33436030000000033</c:v>
                </c:pt>
                <c:pt idx="5" formatCode="0.00%">
                  <c:v>0.46519460000000001</c:v>
                </c:pt>
                <c:pt idx="6" formatCode="0.00%">
                  <c:v>0.37155040000000017</c:v>
                </c:pt>
                <c:pt idx="7" formatCode="0.00%">
                  <c:v>0.26106760000000001</c:v>
                </c:pt>
                <c:pt idx="8" formatCode="0.00%">
                  <c:v>0.35225140000000005</c:v>
                </c:pt>
                <c:pt idx="9" formatCode="0.00%">
                  <c:v>0.28283130000000001</c:v>
                </c:pt>
                <c:pt idx="10" formatCode="0.00%">
                  <c:v>0.2582084</c:v>
                </c:pt>
                <c:pt idx="12" formatCode="0.00%">
                  <c:v>0.41640810000000017</c:v>
                </c:pt>
                <c:pt idx="13" formatCode="0.00%">
                  <c:v>0.30103820000000014</c:v>
                </c:pt>
                <c:pt idx="14" formatCode="0.00%">
                  <c:v>0.27546350000000008</c:v>
                </c:pt>
                <c:pt idx="16" formatCode="0.00%">
                  <c:v>0.39812370000000025</c:v>
                </c:pt>
                <c:pt idx="17" formatCode="0.00%">
                  <c:v>0.3092413</c:v>
                </c:pt>
                <c:pt idx="18" formatCode="0.00%">
                  <c:v>0.28703480000000015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Chart!$B$7:$T$7</c:f>
              <c:numCache>
                <c:formatCode>General</c:formatCode>
                <c:ptCount val="19"/>
                <c:pt idx="0" formatCode="0.00%">
                  <c:v>0.29506360000000015</c:v>
                </c:pt>
                <c:pt idx="2" formatCode="0.00%">
                  <c:v>0.27709230000000001</c:v>
                </c:pt>
                <c:pt idx="3" formatCode="0.00%">
                  <c:v>0.31199810000000017</c:v>
                </c:pt>
                <c:pt idx="5" formatCode="0.00%">
                  <c:v>0.35876960000000002</c:v>
                </c:pt>
                <c:pt idx="6" formatCode="0.00%">
                  <c:v>0.38749690000000031</c:v>
                </c:pt>
                <c:pt idx="7" formatCode="0.00%">
                  <c:v>0.37387650000000033</c:v>
                </c:pt>
                <c:pt idx="8" formatCode="0.00%">
                  <c:v>0.30149090000000017</c:v>
                </c:pt>
                <c:pt idx="9" formatCode="0.00%">
                  <c:v>0.22823820000000009</c:v>
                </c:pt>
                <c:pt idx="10" formatCode="0.00%">
                  <c:v>0.13644100000000009</c:v>
                </c:pt>
                <c:pt idx="12" formatCode="0.00%">
                  <c:v>0.37272550000000021</c:v>
                </c:pt>
                <c:pt idx="13" formatCode="0.00%">
                  <c:v>0.34641310000000008</c:v>
                </c:pt>
                <c:pt idx="14" formatCode="0.00%">
                  <c:v>0.18560340000000008</c:v>
                </c:pt>
                <c:pt idx="16" formatCode="0.00%">
                  <c:v>0.23206109999999999</c:v>
                </c:pt>
                <c:pt idx="17" formatCode="0.00%">
                  <c:v>0.27991900000000008</c:v>
                </c:pt>
                <c:pt idx="18" formatCode="0.00%">
                  <c:v>0.34826990000000002</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Chart!$B$8:$T$8</c:f>
              <c:numCache>
                <c:formatCode>General</c:formatCode>
                <c:ptCount val="19"/>
                <c:pt idx="0" formatCode="0.00%">
                  <c:v>7.8708899999999998E-2</c:v>
                </c:pt>
                <c:pt idx="2" formatCode="0.00%">
                  <c:v>9.1956200000000043E-2</c:v>
                </c:pt>
                <c:pt idx="3" formatCode="0.00%">
                  <c:v>6.6225899999999963E-2</c:v>
                </c:pt>
                <c:pt idx="5" formatCode="0.00%">
                  <c:v>2.476349999999999E-2</c:v>
                </c:pt>
                <c:pt idx="6" formatCode="0.00%">
                  <c:v>4.6531999999999997E-2</c:v>
                </c:pt>
                <c:pt idx="7" formatCode="0.00%">
                  <c:v>6.8826799999999994E-2</c:v>
                </c:pt>
                <c:pt idx="8" formatCode="0.00%">
                  <c:v>0.10408829999999998</c:v>
                </c:pt>
                <c:pt idx="9" formatCode="0.00%">
                  <c:v>0.14307159999999997</c:v>
                </c:pt>
                <c:pt idx="10" formatCode="0.00%">
                  <c:v>8.8878700000000005E-2</c:v>
                </c:pt>
                <c:pt idx="12" formatCode="0.00%">
                  <c:v>3.7314E-2</c:v>
                </c:pt>
                <c:pt idx="13" formatCode="0.00%">
                  <c:v>8.2494700000000018E-2</c:v>
                </c:pt>
                <c:pt idx="14" formatCode="0.00%">
                  <c:v>0.1093773</c:v>
                </c:pt>
                <c:pt idx="16" formatCode="0.00%">
                  <c:v>3.8731800000000011E-2</c:v>
                </c:pt>
                <c:pt idx="17" formatCode="0.00%">
                  <c:v>7.3462400000000039E-2</c:v>
                </c:pt>
                <c:pt idx="18" formatCode="0.00%">
                  <c:v>0.1145086</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Chart!$B$9:$T$9</c:f>
              <c:numCache>
                <c:formatCode>General</c:formatCode>
                <c:ptCount val="19"/>
                <c:pt idx="0" formatCode="0.00%">
                  <c:v>0.27523180000000003</c:v>
                </c:pt>
                <c:pt idx="2" formatCode="0.00%">
                  <c:v>0.29516150000000002</c:v>
                </c:pt>
                <c:pt idx="3" formatCode="0.00%">
                  <c:v>0.25645190000000001</c:v>
                </c:pt>
                <c:pt idx="5" formatCode="0.00%">
                  <c:v>0.14416930000000008</c:v>
                </c:pt>
                <c:pt idx="6" formatCode="0.00%">
                  <c:v>0.1944208</c:v>
                </c:pt>
                <c:pt idx="7" formatCode="0.00%">
                  <c:v>0.25953909999999997</c:v>
                </c:pt>
                <c:pt idx="8" formatCode="0.00%">
                  <c:v>0.23085459999999997</c:v>
                </c:pt>
                <c:pt idx="9" formatCode="0.00%">
                  <c:v>0.30010700000000001</c:v>
                </c:pt>
                <c:pt idx="10" formatCode="0.00%">
                  <c:v>0.45659729999999998</c:v>
                </c:pt>
                <c:pt idx="12" formatCode="0.00%">
                  <c:v>0.17059900000000008</c:v>
                </c:pt>
                <c:pt idx="13" formatCode="0.00%">
                  <c:v>0.24606750000000008</c:v>
                </c:pt>
                <c:pt idx="14" formatCode="0.00%">
                  <c:v>0.37606260000000025</c:v>
                </c:pt>
                <c:pt idx="16" formatCode="0.00%">
                  <c:v>0.29123739999999998</c:v>
                </c:pt>
                <c:pt idx="17" formatCode="0.00%">
                  <c:v>0.29993970000000014</c:v>
                </c:pt>
                <c:pt idx="18" formatCode="0.00%">
                  <c:v>0.23800530000000009</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€1.1k HH income</c:v>
                </c:pt>
                <c:pt idx="17">
                  <c:v>€1.1k - 2.2k HH income</c:v>
                </c:pt>
                <c:pt idx="18">
                  <c:v>€2.2k+ HH income</c:v>
                </c:pt>
              </c:strCache>
            </c:strRef>
          </c:cat>
          <c:val>
            <c:numRef>
              <c:f>Chart!$B$10:$T$10</c:f>
              <c:numCache>
                <c:formatCode>General</c:formatCode>
                <c:ptCount val="19"/>
                <c:pt idx="0" formatCode="0.00%">
                  <c:v>2.8239700000000013E-2</c:v>
                </c:pt>
                <c:pt idx="2" formatCode="0.00%">
                  <c:v>2.5348800000000001E-2</c:v>
                </c:pt>
                <c:pt idx="3" formatCode="0.00%">
                  <c:v>3.0963899999999999E-2</c:v>
                </c:pt>
                <c:pt idx="5" formatCode="0.00%">
                  <c:v>7.1029999999999999E-3</c:v>
                </c:pt>
                <c:pt idx="6" formatCode="0.00%">
                  <c:v>0</c:v>
                </c:pt>
                <c:pt idx="7" formatCode="0.00%">
                  <c:v>3.6690000000000021E-2</c:v>
                </c:pt>
                <c:pt idx="8" formatCode="0.00%">
                  <c:v>1.1314800000000003E-2</c:v>
                </c:pt>
                <c:pt idx="9" formatCode="0.00%">
                  <c:v>4.5751899999999998E-2</c:v>
                </c:pt>
                <c:pt idx="10" formatCode="0.00%">
                  <c:v>5.9874500000000004E-2</c:v>
                </c:pt>
                <c:pt idx="12" formatCode="0.00%">
                  <c:v>2.9534000000000001E-3</c:v>
                </c:pt>
                <c:pt idx="13" formatCode="0.00%">
                  <c:v>2.398649999999999E-2</c:v>
                </c:pt>
                <c:pt idx="14" formatCode="0.00%">
                  <c:v>5.3493200000000025E-2</c:v>
                </c:pt>
                <c:pt idx="16" formatCode="0.00%">
                  <c:v>3.9846000000000006E-2</c:v>
                </c:pt>
                <c:pt idx="17" formatCode="0.00%">
                  <c:v>3.7437600000000022E-2</c:v>
                </c:pt>
                <c:pt idx="18" formatCode="0.00%">
                  <c:v>1.2181400000000005E-2</c:v>
                </c:pt>
              </c:numCache>
            </c:numRef>
          </c:val>
        </c:ser>
        <c:gapWidth val="50"/>
        <c:overlap val="100"/>
        <c:axId val="93383296"/>
        <c:axId val="99431936"/>
      </c:barChart>
      <c:catAx>
        <c:axId val="93383296"/>
        <c:scaling>
          <c:orientation val="minMax"/>
        </c:scaling>
        <c:axPos val="b"/>
        <c:majorTickMark val="none"/>
        <c:tickLblPos val="nextTo"/>
        <c:txPr>
          <a:bodyPr rot="-5400000" vert="horz"/>
          <a:lstStyle/>
          <a:p>
            <a:pPr>
              <a:defRPr/>
            </a:pPr>
            <a:endParaRPr lang="en-US"/>
          </a:p>
        </c:txPr>
        <c:crossAx val="99431936"/>
        <c:crosses val="autoZero"/>
        <c:auto val="1"/>
        <c:lblAlgn val="ctr"/>
        <c:lblOffset val="100"/>
        <c:tickLblSkip val="1"/>
      </c:catAx>
      <c:valAx>
        <c:axId val="99431936"/>
        <c:scaling>
          <c:orientation val="minMax"/>
          <c:max val="1"/>
        </c:scaling>
        <c:axPos val="l"/>
        <c:numFmt formatCode="0%" sourceLinked="0"/>
        <c:tickLblPos val="nextTo"/>
        <c:crossAx val="93383296"/>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slide_9/_rels/chart4.xml.rels><?xml version="1.0" encoding="UTF-8" standalone="yes"?>
<Relationships xmlns="http://schemas.openxmlformats.org/package/2006/relationships"><Relationship Id="rId1" Type="http://schemas.openxmlformats.org/officeDocument/2006/relationships/package" Target="../../embeddings/slide_9/Microsoft_Office_Excel_Worksheet4.xlsx"/></Relationships>
</file>

<file path=ppt/charts/slide_9/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520090021811909E-2"/>
          <c:y val="2.5190961026375819E-2"/>
          <c:w val="0.68087441494501277"/>
          <c:h val="0.50778237729989562"/>
        </c:manualLayout>
      </c:layout>
      <c:barChart>
        <c:barDir val="col"/>
        <c:grouping val="stacked"/>
        <c:ser>
          <c:idx val="0"/>
          <c:order val="0"/>
          <c:tx>
            <c:strRef>
              <c:f>Chart!$A$6</c:f>
              <c:strCache>
                <c:ptCount val="1"/>
                <c:pt idx="0">
                  <c:v>Via Smartphone only</c:v>
                </c:pt>
              </c:strCache>
            </c:strRef>
          </c:tx>
          <c:spPr>
            <a:solidFill>
              <a:schemeClr val="tx2">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Chart!$B$6:$T$6</c:f>
              <c:numCache>
                <c:formatCode>General</c:formatCode>
                <c:ptCount val="19"/>
                <c:pt idx="0" formatCode="0.00%">
                  <c:v>0.32964750000000015</c:v>
                </c:pt>
                <c:pt idx="2" formatCode="0.00%">
                  <c:v>0.31350920000000021</c:v>
                </c:pt>
                <c:pt idx="3" formatCode="0.00%">
                  <c:v>0.3451530000000001</c:v>
                </c:pt>
                <c:pt idx="5" formatCode="0.00%">
                  <c:v>0.50027509999999997</c:v>
                </c:pt>
                <c:pt idx="6" formatCode="0.00%">
                  <c:v>0.42427870000000018</c:v>
                </c:pt>
                <c:pt idx="7" formatCode="0.00%">
                  <c:v>0.37018340000000016</c:v>
                </c:pt>
                <c:pt idx="8" formatCode="0.00%">
                  <c:v>0.34179680000000001</c:v>
                </c:pt>
                <c:pt idx="9" formatCode="0.00%">
                  <c:v>0.19076290000000001</c:v>
                </c:pt>
                <c:pt idx="10" formatCode="0.00%">
                  <c:v>0.21985209999999999</c:v>
                </c:pt>
                <c:pt idx="12" formatCode="0.00%">
                  <c:v>0.46678320000000001</c:v>
                </c:pt>
                <c:pt idx="13" formatCode="0.00%">
                  <c:v>0.35882470000000033</c:v>
                </c:pt>
                <c:pt idx="14" formatCode="0.00%">
                  <c:v>0.19822390000000001</c:v>
                </c:pt>
                <c:pt idx="16" formatCode="0.00%">
                  <c:v>0.36552170000000017</c:v>
                </c:pt>
                <c:pt idx="17" formatCode="0.00%">
                  <c:v>0.36094450000000017</c:v>
                </c:pt>
                <c:pt idx="18" formatCode="0.00%">
                  <c:v>0.29922360000000015</c:v>
                </c:pt>
              </c:numCache>
            </c:numRef>
          </c:val>
        </c:ser>
        <c:ser>
          <c:idx val="2"/>
          <c:order val="1"/>
          <c:tx>
            <c:strRef>
              <c:f>Chart!$A$7</c:f>
              <c:strCache>
                <c:ptCount val="1"/>
                <c:pt idx="0">
                  <c:v>Via Smartphone and Tablet</c:v>
                </c:pt>
              </c:strCache>
            </c:strRef>
          </c:tx>
          <c:spPr>
            <a:solidFill>
              <a:schemeClr val="tx2"/>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Chart!$B$7:$T$7</c:f>
              <c:numCache>
                <c:formatCode>General</c:formatCode>
                <c:ptCount val="19"/>
                <c:pt idx="0" formatCode="0.00%">
                  <c:v>0.19793240000000009</c:v>
                </c:pt>
                <c:pt idx="2" formatCode="0.00%">
                  <c:v>0.19922090000000001</c:v>
                </c:pt>
                <c:pt idx="3" formatCode="0.00%">
                  <c:v>0.19669439999999999</c:v>
                </c:pt>
                <c:pt idx="5" formatCode="0.00%">
                  <c:v>0.27980170000000021</c:v>
                </c:pt>
                <c:pt idx="6" formatCode="0.00%">
                  <c:v>0.22356799999999999</c:v>
                </c:pt>
                <c:pt idx="7" formatCode="0.00%">
                  <c:v>0.26746110000000001</c:v>
                </c:pt>
                <c:pt idx="8" formatCode="0.00%">
                  <c:v>0.15315989999999999</c:v>
                </c:pt>
                <c:pt idx="9" formatCode="0.00%">
                  <c:v>0.1251052</c:v>
                </c:pt>
                <c:pt idx="10" formatCode="0.00%">
                  <c:v>0.15816020000000008</c:v>
                </c:pt>
                <c:pt idx="12" formatCode="0.00%">
                  <c:v>0.25726680000000002</c:v>
                </c:pt>
                <c:pt idx="13" formatCode="0.00%">
                  <c:v>0.21149650000000009</c:v>
                </c:pt>
                <c:pt idx="14" formatCode="0.00%">
                  <c:v>0.13648959999999999</c:v>
                </c:pt>
                <c:pt idx="16" formatCode="0.00%">
                  <c:v>0.11594260000000002</c:v>
                </c:pt>
                <c:pt idx="17" formatCode="0.00%">
                  <c:v>0.1690219</c:v>
                </c:pt>
                <c:pt idx="18" formatCode="0.00%">
                  <c:v>0.26581710000000008</c:v>
                </c:pt>
              </c:numCache>
            </c:numRef>
          </c:val>
        </c:ser>
        <c:ser>
          <c:idx val="4"/>
          <c:order val="2"/>
          <c:tx>
            <c:strRef>
              <c:f>Chart!$A$8</c:f>
              <c:strCache>
                <c:ptCount val="1"/>
                <c:pt idx="0">
                  <c:v>Via Tablet only</c:v>
                </c:pt>
              </c:strCache>
            </c:strRef>
          </c:tx>
          <c:spPr>
            <a:solidFill>
              <a:schemeClr val="bg2">
                <a:lumMod val="60000"/>
                <a:lumOff val="4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Chart!$B$8:$T$8</c:f>
              <c:numCache>
                <c:formatCode>General</c:formatCode>
                <c:ptCount val="19"/>
                <c:pt idx="0" formatCode="0.00%">
                  <c:v>4.4145699999999996E-2</c:v>
                </c:pt>
                <c:pt idx="2" formatCode="0.00%">
                  <c:v>4.3656899999999985E-2</c:v>
                </c:pt>
                <c:pt idx="3" formatCode="0.00%">
                  <c:v>4.4615300000000004E-2</c:v>
                </c:pt>
                <c:pt idx="5" formatCode="0.00%">
                  <c:v>5.7272300000000012E-2</c:v>
                </c:pt>
                <c:pt idx="6" formatCode="0.00%">
                  <c:v>4.8941099999999974E-2</c:v>
                </c:pt>
                <c:pt idx="7" formatCode="0.00%">
                  <c:v>4.9063200000000043E-2</c:v>
                </c:pt>
                <c:pt idx="8" formatCode="0.00%">
                  <c:v>2.4234100000000012E-2</c:v>
                </c:pt>
                <c:pt idx="9" formatCode="0.00%">
                  <c:v>5.9199300000000003E-2</c:v>
                </c:pt>
                <c:pt idx="10" formatCode="0.00%">
                  <c:v>3.2250500000000001E-2</c:v>
                </c:pt>
                <c:pt idx="12" formatCode="0.00%">
                  <c:v>4.9232900000000031E-2</c:v>
                </c:pt>
                <c:pt idx="13" formatCode="0.00%">
                  <c:v>4.1004400000000003E-2</c:v>
                </c:pt>
                <c:pt idx="14" formatCode="0.00%">
                  <c:v>5.1267300000000002E-2</c:v>
                </c:pt>
                <c:pt idx="16" formatCode="0.00%">
                  <c:v>4.2525599999999997E-2</c:v>
                </c:pt>
                <c:pt idx="17" formatCode="0.00%">
                  <c:v>4.3033200000000014E-2</c:v>
                </c:pt>
                <c:pt idx="18" formatCode="0.00%">
                  <c:v>4.6029599999999976E-2</c:v>
                </c:pt>
              </c:numCache>
            </c:numRef>
          </c:val>
        </c:ser>
        <c:ser>
          <c:idx val="5"/>
          <c:order val="3"/>
          <c:tx>
            <c:strRef>
              <c:f>Chart!$A$9</c:f>
              <c:strCache>
                <c:ptCount val="1"/>
                <c:pt idx="0">
                  <c:v>Not used at least once a month</c:v>
                </c:pt>
              </c:strCache>
            </c:strRef>
          </c:tx>
          <c:spPr>
            <a:solidFill>
              <a:schemeClr val="bg1">
                <a:lumMod val="85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Chart!$B$9:$T$9</c:f>
              <c:numCache>
                <c:formatCode>General</c:formatCode>
                <c:ptCount val="19"/>
                <c:pt idx="0" formatCode="0.00%">
                  <c:v>0.32347900000000024</c:v>
                </c:pt>
                <c:pt idx="2" formatCode="0.00%">
                  <c:v>0.35490780000000016</c:v>
                </c:pt>
                <c:pt idx="3" formatCode="0.00%">
                  <c:v>0.29328270000000017</c:v>
                </c:pt>
                <c:pt idx="5" formatCode="0.00%">
                  <c:v>0.13442770000000001</c:v>
                </c:pt>
                <c:pt idx="6" formatCode="0.00%">
                  <c:v>0.27372550000000001</c:v>
                </c:pt>
                <c:pt idx="7" formatCode="0.00%">
                  <c:v>0.25083919999999998</c:v>
                </c:pt>
                <c:pt idx="8" formatCode="0.00%">
                  <c:v>0.38539880000000037</c:v>
                </c:pt>
                <c:pt idx="9" formatCode="0.00%">
                  <c:v>0.46091850000000018</c:v>
                </c:pt>
                <c:pt idx="10" formatCode="0.00%">
                  <c:v>0.38988960000000034</c:v>
                </c:pt>
                <c:pt idx="12" formatCode="0.00%">
                  <c:v>0.19588149999999999</c:v>
                </c:pt>
                <c:pt idx="13" formatCode="0.00%">
                  <c:v>0.31462880000000037</c:v>
                </c:pt>
                <c:pt idx="14" formatCode="0.00%">
                  <c:v>0.44661090000000014</c:v>
                </c:pt>
                <c:pt idx="16" formatCode="0.00%">
                  <c:v>0.27987850000000031</c:v>
                </c:pt>
                <c:pt idx="17" formatCode="0.00%">
                  <c:v>0.29472900000000002</c:v>
                </c:pt>
                <c:pt idx="18" formatCode="0.00%">
                  <c:v>0.33357660000000033</c:v>
                </c:pt>
              </c:numCache>
            </c:numRef>
          </c:val>
        </c:ser>
        <c:ser>
          <c:idx val="7"/>
          <c:order val="4"/>
          <c:tx>
            <c:strRef>
              <c:f>Chart!$A$10</c:f>
              <c:strCache>
                <c:ptCount val="1"/>
                <c:pt idx="0">
                  <c:v>Do not have smartphone or tablet</c:v>
                </c:pt>
              </c:strCache>
            </c:strRef>
          </c:tx>
          <c:spPr>
            <a:solidFill>
              <a:schemeClr val="bg1">
                <a:lumMod val="50000"/>
              </a:schemeClr>
            </a:solidFill>
          </c:spPr>
          <c:cat>
            <c:strRef>
              <c:f>Chart!$B$5:$T$5</c:f>
              <c:strCache>
                <c:ptCount val="19"/>
                <c:pt idx="0">
                  <c:v>Total</c:v>
                </c:pt>
                <c:pt idx="2">
                  <c:v>Male</c:v>
                </c:pt>
                <c:pt idx="3">
                  <c:v>Female</c:v>
                </c:pt>
                <c:pt idx="5">
                  <c:v>16-24</c:v>
                </c:pt>
                <c:pt idx="6">
                  <c:v>25-34</c:v>
                </c:pt>
                <c:pt idx="7">
                  <c:v>35-44</c:v>
                </c:pt>
                <c:pt idx="8">
                  <c:v>45-54</c:v>
                </c:pt>
                <c:pt idx="9">
                  <c:v>55-64</c:v>
                </c:pt>
                <c:pt idx="10">
                  <c:v>65+</c:v>
                </c:pt>
                <c:pt idx="12">
                  <c:v>Generation Y</c:v>
                </c:pt>
                <c:pt idx="13">
                  <c:v>Generation X</c:v>
                </c:pt>
                <c:pt idx="14">
                  <c:v>Baby-boomers</c:v>
                </c:pt>
                <c:pt idx="16">
                  <c:v>&lt; kr13.8k HH income</c:v>
                </c:pt>
                <c:pt idx="17">
                  <c:v>kr13.8k - 26.4k HH income</c:v>
                </c:pt>
                <c:pt idx="18">
                  <c:v>kr26.4k+ HH income</c:v>
                </c:pt>
              </c:strCache>
            </c:strRef>
          </c:cat>
          <c:val>
            <c:numRef>
              <c:f>Chart!$B$10:$T$10</c:f>
              <c:numCache>
                <c:formatCode>General</c:formatCode>
                <c:ptCount val="19"/>
                <c:pt idx="0" formatCode="0.00%">
                  <c:v>0.10479540000000007</c:v>
                </c:pt>
                <c:pt idx="2" formatCode="0.00%">
                  <c:v>8.8705100000000078E-2</c:v>
                </c:pt>
                <c:pt idx="3" formatCode="0.00%">
                  <c:v>0.12025460000000004</c:v>
                </c:pt>
                <c:pt idx="5" formatCode="0.00%">
                  <c:v>2.8223100000000001E-2</c:v>
                </c:pt>
                <c:pt idx="6" formatCode="0.00%">
                  <c:v>2.9486800000000011E-2</c:v>
                </c:pt>
                <c:pt idx="7" formatCode="0.00%">
                  <c:v>6.2453000000000029E-2</c:v>
                </c:pt>
                <c:pt idx="8" formatCode="0.00%">
                  <c:v>9.5410500000000009E-2</c:v>
                </c:pt>
                <c:pt idx="9" formatCode="0.00%">
                  <c:v>0.16401399999999999</c:v>
                </c:pt>
                <c:pt idx="10" formatCode="0.00%">
                  <c:v>0.19984759999999999</c:v>
                </c:pt>
                <c:pt idx="12" formatCode="0.00%">
                  <c:v>3.0835600000000019E-2</c:v>
                </c:pt>
                <c:pt idx="13" formatCode="0.00%">
                  <c:v>7.4045600000000003E-2</c:v>
                </c:pt>
                <c:pt idx="14" formatCode="0.00%">
                  <c:v>0.16740830000000012</c:v>
                </c:pt>
                <c:pt idx="16" formatCode="0.00%">
                  <c:v>0.19613169999999991</c:v>
                </c:pt>
                <c:pt idx="17" formatCode="0.00%">
                  <c:v>0.13227140000000001</c:v>
                </c:pt>
                <c:pt idx="18" formatCode="0.00%">
                  <c:v>5.5353100000000002E-2</c:v>
                </c:pt>
              </c:numCache>
            </c:numRef>
          </c:val>
        </c:ser>
        <c:gapWidth val="50"/>
        <c:overlap val="100"/>
        <c:axId val="100101504"/>
        <c:axId val="100121216"/>
      </c:barChart>
      <c:catAx>
        <c:axId val="100101504"/>
        <c:scaling>
          <c:orientation val="minMax"/>
        </c:scaling>
        <c:axPos val="b"/>
        <c:majorTickMark val="none"/>
        <c:tickLblPos val="nextTo"/>
        <c:txPr>
          <a:bodyPr rot="-5400000" vert="horz"/>
          <a:lstStyle/>
          <a:p>
            <a:pPr>
              <a:defRPr/>
            </a:pPr>
            <a:endParaRPr lang="en-US"/>
          </a:p>
        </c:txPr>
        <c:crossAx val="100121216"/>
        <c:crosses val="autoZero"/>
        <c:auto val="1"/>
        <c:lblAlgn val="ctr"/>
        <c:lblOffset val="100"/>
        <c:tickLblSkip val="1"/>
      </c:catAx>
      <c:valAx>
        <c:axId val="100121216"/>
        <c:scaling>
          <c:orientation val="minMax"/>
          <c:max val="1"/>
        </c:scaling>
        <c:axPos val="l"/>
        <c:numFmt formatCode="0%" sourceLinked="0"/>
        <c:tickLblPos val="nextTo"/>
        <c:crossAx val="100101504"/>
        <c:crosses val="autoZero"/>
        <c:crossBetween val="between"/>
        <c:majorUnit val="0.2"/>
        <c:minorUnit val="0.1"/>
      </c:valAx>
    </c:plotArea>
    <c:legend>
      <c:legendPos val="r"/>
      <c:layout>
        <c:manualLayout>
          <c:xMode val="edge"/>
          <c:yMode val="edge"/>
          <c:x val="0.76532540339144206"/>
          <c:y val="7.8095223424460723E-4"/>
          <c:w val="0.23467459660856058"/>
          <c:h val="0.99921904776575243"/>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smtClean="0"/>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smtClean="0">
                <a:solidFill>
                  <a:schemeClr val="tx1"/>
                </a:solidFill>
                <a:latin typeface="Arial" pitchFamily="34" charset="0"/>
                <a:ea typeface="+mn-ea"/>
                <a:cs typeface="Arial" pitchFamily="34" charset="0"/>
              </a:rPr>
              <a:t>Additional data are included with this chart. </a:t>
            </a:r>
            <a:r>
              <a:rPr lang="en-GB" sz="1100" kern="1200" smtClean="0">
                <a:solidFill>
                  <a:schemeClr val="tx1"/>
                </a:solidFill>
                <a:latin typeface="Arial" pitchFamily="34" charset="0"/>
                <a:ea typeface="+mn-ea"/>
                <a:cs typeface="Arial" pitchFamily="34" charset="0"/>
              </a:rPr>
              <a:t>Right click and select “</a:t>
            </a:r>
            <a:r>
              <a:rPr lang="en-GB" sz="1100" b="1" kern="1200" smtClean="0">
                <a:solidFill>
                  <a:schemeClr val="tx1"/>
                </a:solidFill>
                <a:latin typeface="Arial" pitchFamily="34" charset="0"/>
                <a:ea typeface="+mn-ea"/>
                <a:cs typeface="Arial" pitchFamily="34" charset="0"/>
              </a:rPr>
              <a:t>Edit Data</a:t>
            </a:r>
            <a:r>
              <a:rPr lang="en-GB" sz="1100" kern="1200" smtClean="0">
                <a:solidFill>
                  <a:schemeClr val="tx1"/>
                </a:solidFill>
                <a:latin typeface="Arial" pitchFamily="34" charset="0"/>
                <a:ea typeface="+mn-ea"/>
                <a:cs typeface="Arial" pitchFamily="34" charset="0"/>
              </a:rPr>
              <a:t>” to find demographic breakdowns and definitions.</a:t>
            </a:r>
            <a:endParaRPr lang="en-GB" sz="11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smtClean="0"/>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master2/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master2/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master2/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master2/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master2/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sp>
        <p:nvSpPr>
          <p:cNvPr id="4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ransition/>
  <p:timing>
    <p:tnLst>
      <p:par>
        <p:cTn id="1" dur="indefinite" restart="never" nodeType="tmRoot"/>
      </p:par>
    </p:tnLst>
  </p:timing>
</p:sldLayout>
</file>

<file path=ppt/slideLayouts/master2/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3.xml><?xml version="1.0" encoding="utf-8"?>
<p:sldLayout xmlns:a="http://schemas.openxmlformats.org/drawingml/2006/main" xmlns:r="http://schemas.openxmlformats.org/officeDocument/2006/relationships" xmlns:p="http://schemas.openxmlformats.org/presentationml/2006/main" preserve="1">
  <p:cSld name="Title Only Teal">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7.xml><?xml version="1.0" encoding="utf-8"?>
<p:sldLayout xmlns:a="http://schemas.openxmlformats.org/drawingml/2006/main" xmlns:r="http://schemas.openxmlformats.org/officeDocument/2006/relationships" xmlns:p="http://schemas.openxmlformats.org/presentationml/2006/main" preserve="1">
  <p:cSld name="Blank Teal">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rgbClr val="FFFFFF">
                  <a:lumMod val="75000"/>
                </a:srgbClr>
              </a:solidFill>
            </a:endParaRPr>
          </a:p>
          <a:p>
            <a:pPr algn="ctr"/>
            <a:endParaRPr lang="en-GB" sz="5400" spc="600" dirty="0">
              <a:solidFill>
                <a:srgbClr val="FFFFFF">
                  <a:lumMod val="75000"/>
                </a:srgbClr>
              </a:solidFill>
            </a:endParaRPr>
          </a:p>
          <a:p>
            <a:pPr algn="ctr"/>
            <a:r>
              <a:rPr lang="en-GB" sz="5400" spc="600" dirty="0">
                <a:solidFill>
                  <a:srgbClr val="FFFFFF">
                    <a:lumMod val="75000"/>
                  </a:srgbClr>
                </a:solidFill>
              </a:rPr>
              <a:t>INSERT IMAGE</a:t>
            </a:r>
            <a:endParaRPr lang="en-GB" sz="5400" spc="600" dirty="0">
              <a:solidFill>
                <a:srgbClr val="FFFFFF">
                  <a:lumMod val="7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6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iming>
    <p:tnLst>
      <p:par>
        <p:cTn id="1" dur="indefinite" restart="never" nodeType="tmRoot"/>
      </p:par>
    </p:tnLst>
  </p:timing>
</p:sldLayout>
</file>

<file path=ppt/slideLayouts/master2/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4.xml><?xml version="1.0" encoding="utf-8"?>
<p:sldLayout xmlns:a="http://schemas.openxmlformats.org/drawingml/2006/main" xmlns:r="http://schemas.openxmlformats.org/officeDocument/2006/relationships" xmlns:p="http://schemas.openxmlformats.org/presentationml/2006/main" preserve="1">
  <p:cSld name="Pattern Teal">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6"/>
            <a:ext cx="8642348" cy="421535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196976"/>
            <a:ext cx="8642348" cy="478790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4" name="Text Placeholder 13"/>
          <p:cNvSpPr>
            <a:spLocks noGrp="1"/>
          </p:cNvSpPr>
          <p:nvPr>
            <p:ph type="body" sz="quarter" idx="11" hasCustomPrompt="1"/>
          </p:nvPr>
        </p:nvSpPr>
        <p:spPr>
          <a:xfrm>
            <a:off x="250824" y="873125"/>
            <a:ext cx="8642349" cy="193899"/>
          </a:xfrm>
          <a:prstGeom prst="rect">
            <a:avLst/>
          </a:prstGeom>
        </p:spPr>
        <p:txBody>
          <a:bodyPr lIns="0" tIns="0" rIns="0" bIns="0">
            <a:spAutoFit/>
          </a:bodyPr>
          <a:lstStyle>
            <a:lvl1pPr marL="0" indent="0">
              <a:lnSpc>
                <a:spcPct val="90000"/>
              </a:lnSpc>
              <a:spcBef>
                <a:spcPts val="0"/>
              </a:spcBef>
              <a:buNone/>
              <a:defRPr sz="14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nvGrpSpPr>
          <p:cNvPr id="2" name="Group 25"/>
          <p:cNvGrpSpPr/>
          <p:nvPr/>
        </p:nvGrpSpPr>
        <p:grpSpPr>
          <a:xfrm>
            <a:off x="2765940" y="2282465"/>
            <a:ext cx="1106226" cy="921535"/>
            <a:chOff x="2765940" y="2282465"/>
            <a:chExt cx="1106226" cy="921535"/>
          </a:xfrm>
        </p:grpSpPr>
        <p:sp>
          <p:nvSpPr>
            <p:cNvPr id="44" name="Freeform 22"/>
            <p:cNvSpPr>
              <a:spLocks/>
            </p:cNvSpPr>
            <p:nvPr/>
          </p:nvSpPr>
          <p:spPr bwMode="auto">
            <a:xfrm>
              <a:off x="2979490" y="2282465"/>
              <a:ext cx="892676" cy="921535"/>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765940" y="2282465"/>
              <a:ext cx="894600" cy="921535"/>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3135323" y="2651849"/>
              <a:ext cx="369383" cy="18276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28.xml><?xml version="1.0" encoding="utf-8"?>
<p:sldLayout xmlns:a="http://schemas.openxmlformats.org/drawingml/2006/main" xmlns:r="http://schemas.openxmlformats.org/officeDocument/2006/relationships" xmlns:p="http://schemas.openxmlformats.org/presentationml/2006/main">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29.xml><?xml version="1.0" encoding="utf-8"?>
<p:sldLayout xmlns:a="http://schemas.openxmlformats.org/drawingml/2006/main" xmlns:r="http://schemas.openxmlformats.org/officeDocument/2006/relationships" xmlns:p="http://schemas.openxmlformats.org/presentationml/2006/main" userDrawn="1">
  <p:cSld name="30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30.xml><?xml version="1.0" encoding="utf-8"?>
<p:sldLayout xmlns:a="http://schemas.openxmlformats.org/drawingml/2006/main" xmlns:r="http://schemas.openxmlformats.org/officeDocument/2006/relationships" xmlns:p="http://schemas.openxmlformats.org/presentationml/2006/main" userDrawn="1">
  <p:cSld name="1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master2/slideLayout3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Tree>
  </p:cSld>
  <p:clrMapOvr>
    <a:masterClrMapping/>
  </p:clrMapOvr>
  <p:transition/>
</p:sldLayout>
</file>

<file path=ppt/slideLayouts/master2/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5"/>
          <p:cNvGrpSpPr/>
          <p:nvPr/>
        </p:nvGrpSpPr>
        <p:grpSpPr>
          <a:xfrm>
            <a:off x="250826" y="260350"/>
            <a:ext cx="821085" cy="684000"/>
            <a:chOff x="250826" y="260350"/>
            <a:chExt cx="821085" cy="684000"/>
          </a:xfrm>
        </p:grpSpPr>
        <p:sp>
          <p:nvSpPr>
            <p:cNvPr id="6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7"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master2/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master2/slideLayout9.xml><?xml version="1.0" encoding="utf-8"?>
<p:sldLayout xmlns:a="http://schemas.openxmlformats.org/drawingml/2006/main" xmlns:r="http://schemas.openxmlformats.org/officeDocument/2006/relationships" xmlns:p="http://schemas.openxmlformats.org/presentationml/2006/main" preserve="1">
  <p:cSld name="Title and Content Teal">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smtClean="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smtClean="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kern="1200" spc="-30" baseline="0" dirty="0" smtClean="0">
                <a:solidFill>
                  <a:schemeClr val="tx1">
                    <a:lumMod val="65000"/>
                    <a:lumOff val="35000"/>
                  </a:schemeClr>
                </a:solidFill>
                <a:latin typeface="Arial" pitchFamily="34" charset="0"/>
                <a:ea typeface="+mn-ea"/>
                <a:cs typeface="Arial" pitchFamily="34" charset="0"/>
              </a:defRPr>
            </a:lvl1pPr>
          </a:lstStyle>
          <a:p>
            <a:pPr lvl="0"/>
            <a:r>
              <a:rPr lang="en-GB" dirty="0"/>
              <a:t>&lt;Sector name&gt;</a:t>
            </a:r>
          </a:p>
          <a:p>
            <a:pPr lvl="0"/>
            <a:r>
              <a:rPr lang="en-GB" dirty="0"/>
              <a:t>&lt;Text&gt;</a:t>
            </a:r>
          </a:p>
          <a:p>
            <a:pPr lvl="0"/>
            <a:r>
              <a:rPr lang="en-GB" dirty="0"/>
              <a:t>&lt;Sector name&gt;</a:t>
            </a:r>
          </a:p>
          <a:p>
            <a:pPr lvl="0"/>
            <a:r>
              <a:rPr lang="en-GB" dirty="0"/>
              <a:t>&lt;Text&gt;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val="1872917379"/>
              </p:ext>
            </p:extLst>
          </p:nvPr>
        </p:nvGraphicFramePr>
        <p:xfrm>
          <a:off x="250826" y="873125"/>
          <a:ext cx="8642348" cy="5107548"/>
        </p:xfrm>
        <a:graphic>
          <a:graphicData uri="http://schemas.openxmlformats.org/drawingml/2006/table">
            <a:tbl>
              <a:tblPr/>
              <a:tblGrid>
                <a:gridCol w="2741518">
                  <a:extLst>
                    <a:ext uri="{9D8B030D-6E8A-4147-A177-3AD203B41FA5}">
                      <a16:colId xmlns:a16="http://schemas.microsoft.com/office/drawing/2014/main" val="20000"/>
                    </a:ext>
                  </a:extLst>
                </a:gridCol>
                <a:gridCol w="208897">
                  <a:extLst>
                    <a:ext uri="{9D8B030D-6E8A-4147-A177-3AD203B41FA5}">
                      <a16:colId xmlns:a16="http://schemas.microsoft.com/office/drawing/2014/main" val="20001"/>
                    </a:ext>
                  </a:extLst>
                </a:gridCol>
                <a:gridCol w="2741518">
                  <a:extLst>
                    <a:ext uri="{9D8B030D-6E8A-4147-A177-3AD203B41FA5}">
                      <a16:colId xmlns:a16="http://schemas.microsoft.com/office/drawing/2014/main" val="20002"/>
                    </a:ext>
                  </a:extLst>
                </a:gridCol>
                <a:gridCol w="208897">
                  <a:extLst>
                    <a:ext uri="{9D8B030D-6E8A-4147-A177-3AD203B41FA5}">
                      <a16:colId xmlns:a16="http://schemas.microsoft.com/office/drawing/2014/main" val="20003"/>
                    </a:ext>
                  </a:extLst>
                </a:gridCol>
                <a:gridCol w="2741518">
                  <a:extLst>
                    <a:ext uri="{9D8B030D-6E8A-4147-A177-3AD203B41FA5}">
                      <a16:colId xmlns:a16="http://schemas.microsoft.com/office/drawing/2014/main" val="20004"/>
                    </a:ext>
                  </a:extLst>
                </a:gridCol>
              </a:tblGrid>
              <a:tr h="323627">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1994800">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152078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104677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790700"/>
          </a:xfrm>
          <a:prstGeom prst="rect">
            <a:avLst/>
          </a:prstGeom>
        </p:spPr>
        <p:txBody>
          <a:bodyPr>
            <a:normAutofit/>
          </a:bodyPr>
          <a:lstStyle>
            <a:lvl1pPr marL="0" indent="0">
              <a:buNone/>
              <a:defRPr sz="1800">
                <a:solidFill>
                  <a:schemeClr val="bg1"/>
                </a:solidFill>
              </a:defRPr>
            </a:lvl1pPr>
          </a:lstStyle>
          <a:p>
            <a:pPr lvl="0"/>
            <a:r>
              <a:rPr lang="en-GB" dirty="0"/>
              <a:t>&lt;Text&gt;</a:t>
            </a:r>
          </a:p>
        </p:txBody>
      </p:sp>
      <p:sp>
        <p:nvSpPr>
          <p:cNvPr id="8" name="Text Placeholder 7"/>
          <p:cNvSpPr>
            <a:spLocks noGrp="1"/>
          </p:cNvSpPr>
          <p:nvPr>
            <p:ph type="body" sz="quarter" idx="25" hasCustomPrompt="1"/>
          </p:nvPr>
        </p:nvSpPr>
        <p:spPr>
          <a:xfrm>
            <a:off x="334963" y="3500438"/>
            <a:ext cx="2544762" cy="1333500"/>
          </a:xfrm>
          <a:prstGeom prst="rect">
            <a:avLst/>
          </a:prstGeom>
        </p:spPr>
        <p:txBody>
          <a:bodyPr>
            <a:normAutofit/>
          </a:bodyPr>
          <a:lstStyle>
            <a:lvl1pPr marL="0" indent="0">
              <a:buNone/>
              <a:defRPr sz="1800" baseline="0">
                <a:solidFill>
                  <a:schemeClr val="bg1"/>
                </a:solidFill>
              </a:defRPr>
            </a:lvl1pPr>
          </a:lstStyle>
          <a:p>
            <a:pPr lvl="0"/>
            <a:r>
              <a:rPr lang="en-GB" dirty="0"/>
              <a:t>&lt;Text&gt;</a:t>
            </a:r>
          </a:p>
        </p:txBody>
      </p:sp>
      <p:sp>
        <p:nvSpPr>
          <p:cNvPr id="21" name="Text Placeholder 20"/>
          <p:cNvSpPr>
            <a:spLocks noGrp="1"/>
          </p:cNvSpPr>
          <p:nvPr>
            <p:ph type="body" sz="quarter" idx="26" hasCustomPrompt="1"/>
          </p:nvPr>
        </p:nvSpPr>
        <p:spPr>
          <a:xfrm>
            <a:off x="334963" y="5013325"/>
            <a:ext cx="2544762" cy="8636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16200" cy="17907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63900" y="3500438"/>
            <a:ext cx="2616200" cy="1333500"/>
          </a:xfrm>
          <a:prstGeom prst="rect">
            <a:avLst/>
          </a:prstGeom>
        </p:spPr>
        <p:txBody>
          <a:bodyPr>
            <a:normAutofit/>
          </a:bodyPr>
          <a:lstStyle>
            <a:lvl1pPr marL="0" indent="0">
              <a:buNone/>
              <a:defRPr sz="1800"/>
            </a:lvl1pPr>
          </a:lstStyle>
          <a:p>
            <a:pPr lvl="0"/>
            <a:r>
              <a:rPr lang="en-GB" dirty="0"/>
              <a:t>&lt;Text&gt;</a:t>
            </a:r>
          </a:p>
        </p:txBody>
      </p:sp>
      <p:sp>
        <p:nvSpPr>
          <p:cNvPr id="36" name="Text Placeholder 35"/>
          <p:cNvSpPr>
            <a:spLocks noGrp="1"/>
          </p:cNvSpPr>
          <p:nvPr>
            <p:ph type="body" sz="quarter" idx="29" hasCustomPrompt="1"/>
          </p:nvPr>
        </p:nvSpPr>
        <p:spPr>
          <a:xfrm>
            <a:off x="3263900" y="5013325"/>
            <a:ext cx="2616200" cy="863600"/>
          </a:xfrm>
          <a:prstGeom prst="rect">
            <a:avLst/>
          </a:prstGeom>
        </p:spPr>
        <p:txBody>
          <a:bodyPr>
            <a:normAutofit/>
          </a:bodyPr>
          <a:lstStyle>
            <a:lvl1pPr marL="0" indent="0">
              <a:buNone/>
              <a:defRPr sz="1800"/>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790700"/>
          </a:xfrm>
          <a:prstGeom prst="rect">
            <a:avLst/>
          </a:prstGeom>
        </p:spPr>
        <p:txBody>
          <a:bodyPr>
            <a:normAutofit/>
          </a:bodyPr>
          <a:lstStyle>
            <a:lvl1pPr marL="0" indent="0">
              <a:buNone/>
              <a:defRPr sz="1800"/>
            </a:lvl1pPr>
          </a:lstStyle>
          <a:p>
            <a:pPr lvl="0"/>
            <a:r>
              <a:rPr lang="en-GB" dirty="0"/>
              <a:t>&lt;Text&gt;</a:t>
            </a:r>
          </a:p>
        </p:txBody>
      </p:sp>
      <p:sp>
        <p:nvSpPr>
          <p:cNvPr id="40" name="Text Placeholder 39"/>
          <p:cNvSpPr>
            <a:spLocks noGrp="1"/>
          </p:cNvSpPr>
          <p:nvPr>
            <p:ph type="body" sz="quarter" idx="31" hasCustomPrompt="1"/>
          </p:nvPr>
        </p:nvSpPr>
        <p:spPr>
          <a:xfrm>
            <a:off x="6227763" y="3500438"/>
            <a:ext cx="2551112" cy="1333500"/>
          </a:xfrm>
          <a:prstGeom prst="rect">
            <a:avLst/>
          </a:prstGeom>
        </p:spPr>
        <p:txBody>
          <a:bodyPr>
            <a:normAutofit/>
          </a:bodyPr>
          <a:lstStyle>
            <a:lvl1pPr marL="0" indent="0">
              <a:buNone/>
              <a:defRPr sz="1800" baseline="0"/>
            </a:lvl1pPr>
          </a:lstStyle>
          <a:p>
            <a:pPr lvl="0"/>
            <a:r>
              <a:rPr lang="en-GB" dirty="0"/>
              <a:t>&lt;Text&gt;</a:t>
            </a:r>
          </a:p>
        </p:txBody>
      </p:sp>
      <p:sp>
        <p:nvSpPr>
          <p:cNvPr id="42" name="Text Placeholder 41"/>
          <p:cNvSpPr>
            <a:spLocks noGrp="1"/>
          </p:cNvSpPr>
          <p:nvPr>
            <p:ph type="body" sz="quarter" idx="32" hasCustomPrompt="1"/>
          </p:nvPr>
        </p:nvSpPr>
        <p:spPr>
          <a:xfrm>
            <a:off x="6227763" y="5013325"/>
            <a:ext cx="2551112" cy="863600"/>
          </a:xfrm>
          <a:prstGeom prst="rect">
            <a:avLst/>
          </a:prstGeom>
        </p:spPr>
        <p:txBody>
          <a:bodyPr>
            <a:normAutofit/>
          </a:bodyPr>
          <a:lstStyle>
            <a:lvl1pPr marL="0" indent="0">
              <a:buNone/>
              <a:defRPr sz="1800"/>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trends@foresightfactory.co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
  <Relationship Id="rId8" Type="http://schemas.openxmlformats.org/officeDocument/2006/relationships/slideLayout" Target="../slideLayouts/master2/slideLayout8.xml"/>
  <Relationship Id="rId13" Type="http://schemas.openxmlformats.org/officeDocument/2006/relationships/slideLayout" Target="../slideLayouts/master2/slideLayout13.xml"/>
  <Relationship Id="rId18" Type="http://schemas.openxmlformats.org/officeDocument/2006/relationships/slideLayout" Target="../slideLayouts/master2/slideLayout18.xml"/>
  <Relationship Id="rId26" Type="http://schemas.openxmlformats.org/officeDocument/2006/relationships/slideLayout" Target="../slideLayouts/master2/slideLayout26.xml"/>
  <Relationship Id="rId3" Type="http://schemas.openxmlformats.org/officeDocument/2006/relationships/slideLayout" Target="../slideLayouts/master2/slideLayout3.xml"/>
  <Relationship Id="rId21" Type="http://schemas.openxmlformats.org/officeDocument/2006/relationships/slideLayout" Target="../slideLayouts/master2/slideLayout21.xml"/>
  <Relationship Id="rId7" Type="http://schemas.openxmlformats.org/officeDocument/2006/relationships/slideLayout" Target="../slideLayouts/master2/slideLayout7.xml"/>
  <Relationship Id="rId12" Type="http://schemas.openxmlformats.org/officeDocument/2006/relationships/slideLayout" Target="../slideLayouts/master2/slideLayout12.xml"/>
  <Relationship Id="rId17" Type="http://schemas.openxmlformats.org/officeDocument/2006/relationships/slideLayout" Target="../slideLayouts/master2/slideLayout17.xml"/>
  <Relationship Id="rId25" Type="http://schemas.openxmlformats.org/officeDocument/2006/relationships/slideLayout" Target="../slideLayouts/master2/slideLayout25.xml"/>
  <Relationship Id="rId2" Type="http://schemas.openxmlformats.org/officeDocument/2006/relationships/slideLayout" Target="../slideLayouts/master2/slideLayout2.xml"/>
  <Relationship Id="rId16" Type="http://schemas.openxmlformats.org/officeDocument/2006/relationships/slideLayout" Target="../slideLayouts/master2/slideLayout16.xml"/>
  <Relationship Id="rId20" Type="http://schemas.openxmlformats.org/officeDocument/2006/relationships/slideLayout" Target="../slideLayouts/master2/slideLayout20.xml"/>
  <Relationship Id="rId29" Type="http://schemas.openxmlformats.org/officeDocument/2006/relationships/slideLayout" Target="../slideLayouts/master2/slideLayout29.xml"/>
  <Relationship Id="rId1" Type="http://schemas.openxmlformats.org/officeDocument/2006/relationships/slideLayout" Target="../slideLayouts/master2/slideLayout1.xml"/>
  <Relationship Id="rId6" Type="http://schemas.openxmlformats.org/officeDocument/2006/relationships/slideLayout" Target="../slideLayouts/master2/slideLayout6.xml"/>
  <Relationship Id="rId11" Type="http://schemas.openxmlformats.org/officeDocument/2006/relationships/slideLayout" Target="../slideLayouts/master2/slideLayout11.xml"/>
  <Relationship Id="rId24" Type="http://schemas.openxmlformats.org/officeDocument/2006/relationships/slideLayout" Target="../slideLayouts/master2/slideLayout24.xml"/>
  <Relationship Id="rId32" Type="http://schemas.openxmlformats.org/officeDocument/2006/relationships/theme" Target="../theme/theme2.xml"/>
  <Relationship Id="rId5" Type="http://schemas.openxmlformats.org/officeDocument/2006/relationships/slideLayout" Target="../slideLayouts/master2/slideLayout5.xml"/>
  <Relationship Id="rId15" Type="http://schemas.openxmlformats.org/officeDocument/2006/relationships/slideLayout" Target="../slideLayouts/master2/slideLayout15.xml"/>
  <Relationship Id="rId23" Type="http://schemas.openxmlformats.org/officeDocument/2006/relationships/slideLayout" Target="../slideLayouts/master2/slideLayout23.xml"/>
  <Relationship Id="rId28" Type="http://schemas.openxmlformats.org/officeDocument/2006/relationships/slideLayout" Target="../slideLayouts/master2/slideLayout28.xml"/>
  <Relationship Id="rId10" Type="http://schemas.openxmlformats.org/officeDocument/2006/relationships/slideLayout" Target="../slideLayouts/master2/slideLayout10.xml"/>
  <Relationship Id="rId19" Type="http://schemas.openxmlformats.org/officeDocument/2006/relationships/slideLayout" Target="../slideLayouts/master2/slideLayout19.xml"/>
  <Relationship Id="rId31" Type="http://schemas.openxmlformats.org/officeDocument/2006/relationships/slideLayout" Target="../slideLayouts/master2/slideLayout31.xml"/>
  <Relationship Id="rId4" Type="http://schemas.openxmlformats.org/officeDocument/2006/relationships/slideLayout" Target="../slideLayouts/master2/slideLayout4.xml"/>
  <Relationship Id="rId9" Type="http://schemas.openxmlformats.org/officeDocument/2006/relationships/slideLayout" Target="../slideLayouts/master2/slideLayout9.xml"/>
  <Relationship Id="rId14" Type="http://schemas.openxmlformats.org/officeDocument/2006/relationships/slideLayout" Target="../slideLayouts/master2/slideLayout14.xml"/>
  <Relationship Id="rId22" Type="http://schemas.openxmlformats.org/officeDocument/2006/relationships/slideLayout" Target="../slideLayouts/master2/slideLayout22.xml"/>
  <Relationship Id="rId27" Type="http://schemas.openxmlformats.org/officeDocument/2006/relationships/slideLayout" Target="../slideLayouts/master2/slideLayout27.xml"/>
  <Relationship Id="rId30" Type="http://schemas.openxmlformats.org/officeDocument/2006/relationships/slideLayout" Target="../slideLayouts/master2/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52" r:id="rId5"/>
    <p:sldLayoutId id="2147483656" r:id="rId6"/>
    <p:sldLayoutId id="2147483657" r:id="rId7"/>
    <p:sldLayoutId id="2147483658" r:id="rId8"/>
    <p:sldLayoutId id="2147483653"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chart" Target="../charts/slide_6/chart1.xml"/>
  <Relationship Id="rId2" Type="http://schemas.openxmlformats.org/officeDocument/2006/relationships/notesSlide" Target="../notesSlides/notesSlide6.xml"/>
  <Relationship Id="rId1" Type="http://schemas.openxmlformats.org/officeDocument/2006/relationships/slideLayout" Target="../slideLayouts/master2/slideLayout26.xml"/>
  <Relationship Id="rId4" Type="http://schemas.openxmlformats.org/officeDocument/2006/relationships/image" Target="../media/slide_6/image4.jpeg"/>
</Relationships>

</file>

<file path=ppt/slides/_rels/slide7.xml.rels><?xml version="1.0" encoding="UTF-8" standalone="yes"?>
<Relationships xmlns="http://schemas.openxmlformats.org/package/2006/relationships">
  <Relationship Id="rId3" Type="http://schemas.openxmlformats.org/officeDocument/2006/relationships/chart" Target="../charts/slide_7/chart2.xml"/>
  <Relationship Id="rId2" Type="http://schemas.openxmlformats.org/officeDocument/2006/relationships/notesSlide" Target="../notesSlides/notesSlide7.xml"/>
  <Relationship Id="rId1" Type="http://schemas.openxmlformats.org/officeDocument/2006/relationships/slideLayout" Target="../slideLayouts/master2/slideLayout26.xml"/>
  <Relationship Id="rId4" Type="http://schemas.openxmlformats.org/officeDocument/2006/relationships/image" Target="../media/slide_7/image5.jpeg"/>
</Relationships>

</file>

<file path=ppt/slides/_rels/slide8.xml.rels><?xml version="1.0" encoding="UTF-8" standalone="yes"?>
<Relationships xmlns="http://schemas.openxmlformats.org/package/2006/relationships">
  <Relationship Id="rId3" Type="http://schemas.openxmlformats.org/officeDocument/2006/relationships/chart" Target="../charts/slide_8/chart3.xml"/>
  <Relationship Id="rId2" Type="http://schemas.openxmlformats.org/officeDocument/2006/relationships/notesSlide" Target="../notesSlides/notesSlide8.xml"/>
  <Relationship Id="rId1" Type="http://schemas.openxmlformats.org/officeDocument/2006/relationships/slideLayout" Target="../slideLayouts/master2/slideLayout26.xml"/>
  <Relationship Id="rId4" Type="http://schemas.openxmlformats.org/officeDocument/2006/relationships/image" Target="../media/slide_8/image6.jpeg"/>
</Relationships>

</file>

<file path=ppt/slides/_rels/slide9.xml.rels><?xml version="1.0" encoding="UTF-8" standalone="yes"?>
<Relationships xmlns="http://schemas.openxmlformats.org/package/2006/relationships">
  <Relationship Id="rId3" Type="http://schemas.openxmlformats.org/officeDocument/2006/relationships/chart" Target="../charts/slide_9/chart4.xml"/>
  <Relationship Id="rId2" Type="http://schemas.openxmlformats.org/officeDocument/2006/relationships/notesSlide" Target="../notesSlides/notesSlide9.xml"/>
  <Relationship Id="rId1" Type="http://schemas.openxmlformats.org/officeDocument/2006/relationships/slideLayout" Target="../slideLayouts/master2/slideLayout26.xml"/>
  <Relationship Id="rId4" Type="http://schemas.openxmlformats.org/officeDocument/2006/relationships/image" Target="../media/slide_9/image7.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Cashless Society</a:t>
            </a:r>
          </a:p>
        </p:txBody>
      </p:sp>
      <p:sp>
        <p:nvSpPr>
          <p:cNvPr id="3" name="Text Placeholder 2"/>
          <p:cNvSpPr>
            <a:spLocks noGrp="1"/>
          </p:cNvSpPr>
          <p:nvPr>
            <p:ph type="body" sz="quarter" idx="11"/>
          </p:nvPr>
        </p:nvSpPr>
        <p:spPr/>
        <p:txBody>
          <a:bodyPr/>
          <a:lstStyle/>
          <a:p>
            <a:r>
              <a:rPr lang="en-GB" dirty="0"/>
              <a:t>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val="29857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a:t>Test Header</a:t>
            </a:r>
          </a:p>
        </p:txBody>
      </p:sp>
      <p:sp>
        <p:nvSpPr>
          <p:cNvPr id="4" name="Text Placeholder 3"/>
          <p:cNvSpPr>
            <a:spLocks noGrp="1"/>
          </p:cNvSpPr>
          <p:nvPr>
            <p:ph type="body" sz="quarter" idx="11"/>
          </p:nvPr>
        </p:nvSpPr>
        <p:spPr/>
        <p:txBody>
          <a:bodyPr/>
          <a:lstStyle/>
          <a:p>
            <a:r>
              <a:rPr lang="en-GB" b="1" dirty="0"/>
              <a:t xml:space="preserve">Sub Heading 1</a:t>
            </a:r>
          </a:p>
          <a:p>
            <a:r>
              <a:rPr lang="en-GB" dirty="0"/>
              <a:t xml:space="preserve">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xml:space="preserve">
The consumer skips between sites and roles, merging personal and private life in these hours, in a state of fused brainstorming and multitasking.
</a:t>
            </a:r>
          </a:p>
          <a:p>
            <a:r>
              <a:rPr lang="en-GB" b="1" dirty="0"/>
              <a:t xml:space="preserve">Sub Heading 2</a:t>
            </a:r>
          </a:p>
          <a:p>
            <a:r>
              <a:rPr lang="en-GB" dirty="0"/>
              <a:t xml:space="preserve">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xml:space="preserve">
More, online media and retail are accessed differently in these arenas. Remote technology for both work and socialising means that consumers are engaging with their devices, and their fellow human beings, in a totally new way.
</a:t>
            </a:r>
          </a:p>
        </p:txBody>
      </p:sp>
    </p:spTree>
    <p:extLst>
      <p:ext uri="{BB962C8B-B14F-4D97-AF65-F5344CB8AC3E}">
        <p14:creationId xmlns:p14="http://schemas.microsoft.com/office/powerpoint/2010/main" val="329110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Lorem Ipsum Dolor Sit Amet</a:t>
            </a:r>
          </a:p>
        </p:txBody>
      </p:sp>
      <p:sp>
        <p:nvSpPr>
          <p:cNvPr id="4" name="Text Placeholder 3"/>
          <p:cNvSpPr>
            <a:spLocks noGrp="1"/>
          </p:cNvSpPr>
          <p:nvPr>
            <p:ph type="body" sz="quarter" idx="11"/>
          </p:nvPr>
        </p:nvSpPr>
        <p:spPr/>
        <p:txBody>
          <a:bodyPr/>
          <a:lstStyle/>
          <a:p>
            <a:r>
              <a:rPr lang="en-GB" dirty="0"/>
              <a:t>Lorem Ipsum Dolor Consec</a:t>
            </a:r>
          </a:p>
        </p:txBody>
      </p:sp>
      <p:sp>
        <p:nvSpPr>
          <p:cNvPr id="5" name="Text Placeholder 4"/>
          <p:cNvSpPr>
            <a:spLocks noGrp="1"/>
          </p:cNvSpPr>
          <p:nvPr>
            <p:ph type="body" sz="quarter" idx="13"/>
          </p:nvPr>
        </p:nvSpPr>
        <p:spPr/>
        <p:txBody>
          <a:bodyPr/>
          <a:lstStyle/>
          <a:p>
            <a:r>
              <a:rPr lang="en-GB" dirty="0"/>
              <a:t>Consectetur Adipiscing</a:t>
            </a:r>
          </a:p>
        </p:txBody>
      </p:sp>
      <p:sp>
        <p:nvSpPr>
          <p:cNvPr id="6" name="Text Placeholder 5"/>
          <p:cNvSpPr>
            <a:spLocks noGrp="1"/>
          </p:cNvSpPr>
          <p:nvPr>
            <p:ph type="body" sz="quarter" idx="15"/>
          </p:nvPr>
        </p:nvSpPr>
        <p:spPr/>
        <p:txBody>
          <a:bodyPr/>
          <a:lstStyle/>
          <a:p>
            <a:r>
              <a:rPr lang="en-GB" dirty="0"/>
              <a:t>Pariatur Consectetur</a:t>
            </a:r>
          </a:p>
        </p:txBody>
      </p:sp>
      <p:sp>
        <p:nvSpPr>
          <p:cNvPr id="7" name="Text Placeholder 6"/>
          <p:cNvSpPr>
            <a:spLocks noGrp="1"/>
          </p:cNvSpPr>
          <p:nvPr>
            <p:ph type="body" sz="quarter" idx="17"/>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lstStyle/>
          <a:p>
            <a:r>
              <a:rPr lang="en-GB" dirty="0"/>
              <a:t xml:space="preserve">Sum expectantes. Ego hodie expectantes. Expectantes, et misit unum de pueris Gus interficere. Et suus vos. Nescio quis, qui est bonus usus liberi ad Isai?</a:t>
            </a:r>
          </a:p>
          <a:p>
            <a:r>
              <a:rPr lang="en-GB" dirty="0"/>
              <a:t xml:space="preserve">Qui nosti ... Quis dimisit filios ad necem ... hmm? Gus! Est, ante me factus singulis decem gradibus.</a:t>
            </a:r>
          </a:p>
          <a:p>
            <a:r>
              <a:rPr lang="en-GB" dirty="0"/>
              <a:t xml:space="preserve">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lstStyle/>
          <a:p>
            <a:r>
              <a:rPr lang="en-GB" dirty="0"/>
              <a:t xml:space="preserve">Sum expectantes. Ego hodie expectantes. Expectantes, et misit unum de pueris Gus interficere. Et suus vos. Nescio quis, qui est bonus usus liberi ad Isai? Qui nosti ... Quis dimisit filios ad necem ... hmm? Gus! </a:t>
            </a:r>
          </a:p>
          <a:p>
            <a:r>
              <a:rPr lang="en-GB" dirty="0"/>
              <a:t xml:space="preserve">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lstStyle/>
          <a:p>
            <a:r>
              <a:rPr lang="en-GB" dirty="0"/>
              <a:t>5 years ago</a:t>
            </a:r>
          </a:p>
        </p:txBody>
      </p:sp>
      <p:sp>
        <p:nvSpPr>
          <p:cNvPr id="5" name="Text Placeholder 4"/>
          <p:cNvSpPr>
            <a:spLocks noGrp="1"/>
          </p:cNvSpPr>
          <p:nvPr>
            <p:ph type="body" sz="quarter" idx="22"/>
          </p:nvPr>
        </p:nvSpPr>
        <p:spPr/>
        <p:txBody>
          <a:bodyPr/>
          <a:lstStyle/>
          <a:p>
            <a:r>
              <a:rPr lang="en-GB" dirty="0"/>
              <a:t>Now</a:t>
            </a:r>
          </a:p>
        </p:txBody>
      </p:sp>
      <p:sp>
        <p:nvSpPr>
          <p:cNvPr id="6" name="Text Placeholder 5"/>
          <p:cNvSpPr>
            <a:spLocks noGrp="1"/>
          </p:cNvSpPr>
          <p:nvPr>
            <p:ph type="body" sz="quarter" idx="23"/>
          </p:nvPr>
        </p:nvSpPr>
        <p:spPr/>
        <p:txBody>
          <a:bodyPr/>
          <a:lstStyle/>
          <a:p>
            <a:r>
              <a:rPr lang="en-GB" dirty="0"/>
              <a:t>in 5 years</a:t>
            </a:r>
          </a:p>
        </p:txBody>
      </p:sp>
      <p:sp>
        <p:nvSpPr>
          <p:cNvPr id="7" name="Text Placeholder 6"/>
          <p:cNvSpPr>
            <a:spLocks noGrp="1"/>
          </p:cNvSpPr>
          <p:nvPr>
            <p:ph type="body" sz="quarter" idx="24"/>
          </p:nvPr>
        </p:nvSpPr>
        <p:spPr/>
        <p:txBody>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lstStyle/>
          <a:p>
            <a:r>
              <a:rPr lang="en-GB" dirty="0"/>
              <a:t>High smartphone ownership allows customers to quickly write or read reviews on the go. Semi-expert consumer voices have arisen in most sectors, whose opinions are given extra weight.</a:t>
            </a:r>
          </a:p>
        </p:txBody>
      </p:sp>
      <p:sp>
        <p:nvSpPr>
          <p:cNvPr id="9" name="Text Placeholder 8"/>
          <p:cNvSpPr>
            <a:spLocks noGrp="1"/>
          </p:cNvSpPr>
          <p:nvPr>
            <p:ph type="body" sz="quarter" idx="26"/>
          </p:nvPr>
        </p:nvSpPr>
        <p:spPr/>
        <p:txBody>
          <a:bodyPr/>
          <a:lstStyle/>
          <a:p>
            <a:r>
              <a:rPr lang="en-GB" dirty="0"/>
              <a:t>An increase in attempts to verify identifies of reviewers in order to rate the trustworthiness of their voices. Fewer sites will allow anonymous reviews to be posted.</a:t>
            </a:r>
          </a:p>
        </p:txBody>
      </p:sp>
      <p:sp>
        <p:nvSpPr>
          <p:cNvPr id="10" name="Text Placeholder 9"/>
          <p:cNvSpPr>
            <a:spLocks noGrp="1"/>
          </p:cNvSpPr>
          <p:nvPr>
            <p:ph type="body" sz="quarter" idx="27"/>
          </p:nvPr>
        </p:nvSpPr>
        <p:spPr/>
        <p:txBody>
          <a:bodyPr/>
          <a:lstStyle/>
          <a:p>
            <a:r>
              <a:rPr lang="en-GB" dirty="0"/>
              <a:t>Brand interaction with online customer complaints is limited, with customer service efforts focused on in-store feedback and complaints.</a:t>
            </a:r>
          </a:p>
        </p:txBody>
      </p:sp>
      <p:sp>
        <p:nvSpPr>
          <p:cNvPr id="11" name="Text Placeholder 10"/>
          <p:cNvSpPr>
            <a:spLocks noGrp="1"/>
          </p:cNvSpPr>
          <p:nvPr>
            <p:ph type="body" sz="quarter" idx="28"/>
          </p:nvPr>
        </p:nvSpPr>
        <p:spPr/>
        <p:txBody>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lstStyle/>
          <a:p>
            <a:r>
              <a:rPr lang="en-GB" dirty="0"/>
              <a:t>Inviting and engaging consumers to react, review and critique in advance of product or service launches becomes more common for brands.</a:t>
            </a:r>
          </a:p>
        </p:txBody>
      </p:sp>
      <p:sp>
        <p:nvSpPr>
          <p:cNvPr id="13" name="Text Placeholder 12"/>
          <p:cNvSpPr>
            <a:spLocks noGrp="1"/>
          </p:cNvSpPr>
          <p:nvPr>
            <p:ph type="body" sz="quarter" idx="30"/>
          </p:nvPr>
        </p:nvSpPr>
        <p:spPr/>
        <p:txBody>
          <a:bodyPr/>
          <a:lstStyle/>
          <a:p>
            <a:r>
              <a:rPr lang="en-GB" dirty="0"/>
              <a:t>CSR efforts become an increasingly common way for brands to enhance their brand and raise their profile.</a:t>
            </a:r>
          </a:p>
        </p:txBody>
      </p:sp>
      <p:sp>
        <p:nvSpPr>
          <p:cNvPr id="14" name="Text Placeholder 13"/>
          <p:cNvSpPr>
            <a:spLocks noGrp="1"/>
          </p:cNvSpPr>
          <p:nvPr>
            <p:ph type="body" sz="quarter" idx="31"/>
          </p:nvPr>
        </p:nvSpPr>
        <p:spPr/>
        <p:txBody>
          <a:bodyPr/>
          <a:lstStyle/>
          <a:p>
            <a:r>
              <a:rPr lang="en-GB" dirty="0"/>
              <a:t>The transparency and lobby-building capacity of social media leads to CSR efforts deemed insincere or ineffectual more easily being called into question.</a:t>
            </a:r>
          </a:p>
        </p:txBody>
      </p:sp>
      <p:sp>
        <p:nvSpPr>
          <p:cNvPr id="15" name="Text Placeholder 14"/>
          <p:cNvSpPr>
            <a:spLocks noGrp="1"/>
          </p:cNvSpPr>
          <p:nvPr>
            <p:ph type="body" sz="quarter" idx="32"/>
          </p:nvPr>
        </p:nvSpPr>
        <p:spPr/>
        <p:txBody>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b="1" dirty="0"/>
              <a:t>Sector Impact</a:t>
            </a:r>
          </a:p>
        </p:txBody>
      </p:sp>
      <p:sp>
        <p:nvSpPr>
          <p:cNvPr id="4" name="Text Placeholder 3"/>
          <p:cNvSpPr>
            <a:spLocks noGrp="1"/>
          </p:cNvSpPr>
          <p:nvPr>
            <p:ph type="body" sz="quarter" idx="11"/>
          </p:nvPr>
        </p:nvSpPr>
        <p:spPr/>
        <p:txBody>
          <a:bodyPr/>
          <a:lstStyle/>
          <a:p>
            <a:r>
              <a:rPr lang="en-GB" b="1" dirty="0"/>
              <a:t>Alcohol</a:t>
            </a:r>
          </a:p>
          <a:p>
            <a:r>
              <a:rPr lang="en-GB" dirty="0"/>
              <a:t xml:space="preserve">Lorem ipsum dolar sit amet consectetur...</a:t>
            </a:r>
          </a:p>
          <a:p>
            <a:r>
              <a:rPr lang="en-GB" b="1" dirty="0"/>
              <a:t/>
            </a:r>
          </a:p>
          <a:p>
            <a:r>
              <a:rPr lang="en-GB" b="1" dirty="0"/>
              <a:t>Beauty and Personal Care</a:t>
            </a:r>
          </a:p>
          <a:p>
            <a:r>
              <a:rPr lang="en-GB" dirty="0"/>
              <a:t xml:space="preserve">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1000 online respondents aged 16+, France,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GB,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1002 online respondents aged 16+, Spain,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952625"/>
          <a:ext cx="8642350" cy="424850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smtClean="0"/>
              <a:t>Source: nVision </a:t>
            </a:r>
            <a:r>
              <a:rPr lang="en-GB" smtClean="0"/>
              <a:t>Research | </a:t>
            </a:r>
            <a:r>
              <a:rPr lang="en-GB" dirty="0" smtClean="0"/>
              <a:t>Base: 1001 online respondents aged 16+, Sweden, 2015 September</a:t>
            </a:r>
          </a:p>
        </p:txBody>
      </p:sp>
      <p:sp>
        <p:nvSpPr>
          <p:cNvPr id="4" name="Title 3"/>
          <p:cNvSpPr>
            <a:spLocks noGrp="1"/>
          </p:cNvSpPr>
          <p:nvPr>
            <p:ph type="title"/>
          </p:nvPr>
        </p:nvSpPr>
        <p:spPr>
          <a:xfrm>
            <a:off x="250825" y="260350"/>
            <a:ext cx="7813563" cy="443198"/>
          </a:xfrm>
        </p:spPr>
        <p:txBody>
          <a:bodyPr/>
          <a:lstStyle/>
          <a:p>
            <a:pPr>
              <a:defRPr/>
            </a:pPr>
            <a:r>
              <a:rPr lang="en-GB" smtClean="0"/>
              <a:t>       </a:t>
            </a:r>
            <a:r>
              <a:rPr lang="en-GB" dirty="0" smtClean="0"/>
              <a:t>Using social networking apps</a:t>
            </a:r>
            <a:endParaRPr lang="en-GB" dirty="0"/>
          </a:p>
        </p:txBody>
      </p:sp>
      <p:sp>
        <p:nvSpPr>
          <p:cNvPr id="7" name="Text Placeholder 6"/>
          <p:cNvSpPr>
            <a:spLocks noGrp="1"/>
          </p:cNvSpPr>
          <p:nvPr>
            <p:ph type="body" sz="quarter" idx="11"/>
          </p:nvPr>
        </p:nvSpPr>
        <p:spPr>
          <a:xfrm>
            <a:off x="250825" y="1160463"/>
            <a:ext cx="8642349" cy="492443"/>
          </a:xfrm>
        </p:spPr>
        <p:txBody>
          <a:bodyPr/>
          <a:lstStyle/>
          <a:p>
            <a:pPr fontAlgn="base">
              <a:lnSpc>
                <a:spcPct val="100000"/>
              </a:lnSpc>
              <a:spcBef>
                <a:spcPct val="0"/>
              </a:spcBef>
              <a:spcAft>
                <a:spcPct val="0"/>
              </a:spcAft>
              <a:defRPr/>
            </a:pPr>
            <a:r>
              <a:rPr lang="en-GB" kern="0" dirty="0" smtClean="0">
                <a:solidFill>
                  <a:srgbClr val="000000">
                    <a:lumMod val="65000"/>
                    <a:lumOff val="35000"/>
                  </a:srgbClr>
                </a:solidFill>
              </a:rPr>
              <a:t>“Which of the following kinds of apps do you use at least once a month via smartphone / via tablet</a:t>
            </a:r>
            <a:r>
              <a:rPr lang="en-GB" kern="0" smtClean="0">
                <a:solidFill>
                  <a:srgbClr val="000000">
                    <a:lumMod val="65000"/>
                    <a:lumOff val="35000"/>
                  </a:srgbClr>
                </a:solidFill>
              </a:rPr>
              <a:t>?” | </a:t>
            </a:r>
            <a:r>
              <a:rPr lang="en-GB" kern="0" dirty="0" smtClean="0">
                <a:solidFill>
                  <a:srgbClr val="000000">
                    <a:lumMod val="65000"/>
                    <a:lumOff val="35000"/>
                  </a:srgbClr>
                </a:solidFill>
              </a:rPr>
              <a:t>Social </a:t>
            </a:r>
            <a:r>
              <a:rPr lang="en-GB" kern="0" smtClean="0">
                <a:solidFill>
                  <a:srgbClr val="000000">
                    <a:lumMod val="65000"/>
                    <a:lumOff val="35000"/>
                  </a:srgbClr>
                </a:solidFill>
              </a:rPr>
              <a:t>networking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smtClean="0">
                  <a:solidFill>
                    <a:schemeClr val="bg1"/>
                  </a:solidFill>
                  <a:latin typeface="Arial" pitchFamily="34" charset="0"/>
                  <a:cs typeface="Arial" pitchFamily="34" charset="0"/>
                </a:rPr>
                <a:t>nVision</a:t>
              </a:r>
              <a:r>
                <a:rPr lang="en-GB" sz="800" b="1" kern="0" cap="small" spc="270" dirty="0" smtClean="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smtClean="0">
                <a:solidFill>
                  <a:schemeClr val="tx1">
                    <a:lumMod val="65000"/>
                    <a:lumOff val="35000"/>
                  </a:schemeClr>
                </a:solidFill>
                <a:latin typeface="Arial"/>
              </a:rPr>
              <a:t>Right-click on chart and select </a:t>
            </a:r>
            <a:r>
              <a:rPr lang="en-GB" sz="1000" b="1" i="0" kern="0" dirty="0" smtClean="0">
                <a:solidFill>
                  <a:schemeClr val="bg2"/>
                </a:solidFill>
                <a:latin typeface="Arial"/>
              </a:rPr>
              <a:t>Edit Data</a:t>
            </a:r>
            <a:r>
              <a:rPr lang="en-GB" sz="1000" i="0" kern="0" dirty="0" smtClean="0">
                <a:solidFill>
                  <a:schemeClr val="bg2"/>
                </a:solidFill>
                <a:latin typeface="Arial"/>
              </a:rPr>
              <a:t> </a:t>
            </a:r>
            <a:r>
              <a:rPr lang="en-GB" sz="1000" i="0" kern="0" dirty="0" smtClean="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9</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Office Theme</vt:lpstr>
      <vt:lpstr>Wingdings</vt:lpstr>
      <vt:lpstr>Wingdings 3</vt:lpstr>
      <vt:lpstr>Office Theme</vt:lpstr>
      <vt:lpstr>FF2016</vt:lpstr>
      <vt:lpstr>Cashless Society</vt:lpstr>
      <vt:lpstr>Test Header</vt:lpstr>
      <vt:lpstr>What to do</vt:lpstr>
      <vt:lpstr>What will happen next</vt:lpstr>
      <vt:lpstr>Sector Impact</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