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70" d="100"/>
          <a:sy n="70" d="100"/>
        </p:scale>
        <p:origin x="-173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0.xlsx"/><Relationship Id="rId1" Type="http://schemas.openxmlformats.org/officeDocument/2006/relationships/themeOverride" Target="../theme/themeOverride7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1.xlsx"/><Relationship Id="rId1" Type="http://schemas.openxmlformats.org/officeDocument/2006/relationships/themeOverride" Target="../theme/themeOverride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4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5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6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7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8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9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>
        <c:manualLayout>
          <c:layoutTarget val="inner"/>
          <c:xMode val="edge"/>
          <c:yMode val="edge"/>
          <c:x val="6.2486013642124708E-2"/>
          <c:y val="0"/>
          <c:w val="0.93751398635787719"/>
          <c:h val="0.88585161287179393"/>
        </c:manualLayout>
      </c:layout>
      <c:barChart>
        <c:barDir val="bar"/>
        <c:grouping val="clustered"/>
        <c:ser>
          <c:idx val="0"/>
          <c:order val="0"/>
          <c:tx>
            <c:strRef>
              <c:f>Chart!$D$5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</c:spPr>
          <c:cat>
            <c:strRef>
              <c:f>Chart!$A$6:$A$13</c:f>
              <c:strCache>
                <c:ptCount val="8"/>
                <c:pt idx="0">
                  <c:v>Sun/beach</c:v>
                </c:pt>
                <c:pt idx="1">
                  <c:v>Visiting family/friends/relatives</c:v>
                </c:pt>
                <c:pt idx="2">
                  <c:v>Nature (mountain, lake, landscape etc…)</c:v>
                </c:pt>
                <c:pt idx="3">
                  <c:v>City trips</c:v>
                </c:pt>
                <c:pt idx="4">
                  <c:v>Culture (e.g. religious, gastronomy, arts)</c:v>
                </c:pt>
                <c:pt idx="5">
                  <c:v>Wellness/Spa/Health treatment</c:v>
                </c:pt>
                <c:pt idx="6">
                  <c:v>Sport-related activities (e.g. scuba-diving, cycling etc…)</c:v>
                </c:pt>
                <c:pt idx="7">
                  <c:v>Specific events (Sporting events/festivals/clubbing)</c:v>
                </c:pt>
              </c:strCache>
            </c:strRef>
          </c:cat>
          <c:val>
            <c:numRef>
              <c:f>Chart!$D$6:$D$13</c:f>
              <c:numCache>
                <c:formatCode>0%</c:formatCode>
                <c:ptCount val="8"/>
                <c:pt idx="0">
                  <c:v>0.46</c:v>
                </c:pt>
                <c:pt idx="1">
                  <c:v>0.34</c:v>
                </c:pt>
                <c:pt idx="2">
                  <c:v>0.3</c:v>
                </c:pt>
                <c:pt idx="3">
                  <c:v>0.23</c:v>
                </c:pt>
                <c:pt idx="4">
                  <c:v>0.25</c:v>
                </c:pt>
                <c:pt idx="5">
                  <c:v>0.13</c:v>
                </c:pt>
                <c:pt idx="6">
                  <c:v>0.14000000000000001</c:v>
                </c:pt>
                <c:pt idx="7">
                  <c:v>0.08</c:v>
                </c:pt>
              </c:numCache>
            </c:numRef>
          </c:val>
        </c:ser>
        <c:ser>
          <c:idx val="1"/>
          <c:order val="1"/>
          <c:tx>
            <c:strRef>
              <c:f>Chart!$E$5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Chart!$A$6:$A$13</c:f>
              <c:strCache>
                <c:ptCount val="8"/>
                <c:pt idx="0">
                  <c:v>Sun/beach</c:v>
                </c:pt>
                <c:pt idx="1">
                  <c:v>Visiting family/friends/relatives</c:v>
                </c:pt>
                <c:pt idx="2">
                  <c:v>Nature (mountain, lake, landscape etc…)</c:v>
                </c:pt>
                <c:pt idx="3">
                  <c:v>City trips</c:v>
                </c:pt>
                <c:pt idx="4">
                  <c:v>Culture (e.g. religious, gastronomy, arts)</c:v>
                </c:pt>
                <c:pt idx="5">
                  <c:v>Wellness/Spa/Health treatment</c:v>
                </c:pt>
                <c:pt idx="6">
                  <c:v>Sport-related activities (e.g. scuba-diving, cycling etc…)</c:v>
                </c:pt>
                <c:pt idx="7">
                  <c:v>Specific events (Sporting events/festivals/clubbing)</c:v>
                </c:pt>
              </c:strCache>
            </c:strRef>
          </c:cat>
          <c:val>
            <c:numRef>
              <c:f>Chart!$E$6:$E$13</c:f>
              <c:numCache>
                <c:formatCode>0%</c:formatCode>
                <c:ptCount val="8"/>
                <c:pt idx="0">
                  <c:v>0.48</c:v>
                </c:pt>
                <c:pt idx="1">
                  <c:v>0.36</c:v>
                </c:pt>
                <c:pt idx="2">
                  <c:v>0.31</c:v>
                </c:pt>
                <c:pt idx="3">
                  <c:v>0.25</c:v>
                </c:pt>
                <c:pt idx="4">
                  <c:v>0.27</c:v>
                </c:pt>
                <c:pt idx="5">
                  <c:v>0.13</c:v>
                </c:pt>
                <c:pt idx="6">
                  <c:v>0.12</c:v>
                </c:pt>
                <c:pt idx="7">
                  <c:v>0.08</c:v>
                </c:pt>
              </c:numCache>
            </c:numRef>
          </c:val>
        </c:ser>
        <c:ser>
          <c:idx val="2"/>
          <c:order val="2"/>
          <c:tx>
            <c:strRef>
              <c:f>Chart!$F$5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val>
            <c:numRef>
              <c:f>Chart!$F$6:$F$13</c:f>
              <c:numCache>
                <c:formatCode>0%</c:formatCode>
                <c:ptCount val="8"/>
                <c:pt idx="0">
                  <c:v>0.39</c:v>
                </c:pt>
                <c:pt idx="1">
                  <c:v>0.38</c:v>
                </c:pt>
                <c:pt idx="2">
                  <c:v>0.31</c:v>
                </c:pt>
                <c:pt idx="3">
                  <c:v>0.27</c:v>
                </c:pt>
                <c:pt idx="4">
                  <c:v>0.26</c:v>
                </c:pt>
                <c:pt idx="5">
                  <c:v>0.13</c:v>
                </c:pt>
                <c:pt idx="6">
                  <c:v>0.12</c:v>
                </c:pt>
                <c:pt idx="7">
                  <c:v>0.09</c:v>
                </c:pt>
              </c:numCache>
            </c:numRef>
          </c:val>
        </c:ser>
        <c:gapWidth val="50"/>
        <c:axId val="87588864"/>
        <c:axId val="87590400"/>
      </c:barChart>
      <c:catAx>
        <c:axId val="87588864"/>
        <c:scaling>
          <c:orientation val="maxMin"/>
        </c:scaling>
        <c:axPos val="l"/>
        <c:numFmt formatCode="General" sourceLinked="1"/>
        <c:majorTickMark val="none"/>
        <c:tickLblPos val="nextTo"/>
        <c:txPr>
          <a:bodyPr rot="0" vert="horz"/>
          <a:lstStyle/>
          <a:p>
            <a:pPr>
              <a:defRPr sz="1200"/>
            </a:pPr>
            <a:endParaRPr lang="en-US"/>
          </a:p>
        </c:txPr>
        <c:crossAx val="87590400"/>
        <c:crosses val="autoZero"/>
        <c:auto val="1"/>
        <c:lblAlgn val="ctr"/>
        <c:lblOffset val="100"/>
      </c:catAx>
      <c:valAx>
        <c:axId val="87590400"/>
        <c:scaling>
          <c:orientation val="minMax"/>
          <c:max val="1"/>
        </c:scaling>
        <c:axPos val="t"/>
        <c:numFmt formatCode="0%" sourceLinked="0"/>
        <c:minorTickMark val="out"/>
        <c:tickLblPos val="nextTo"/>
        <c:txPr>
          <a:bodyPr rot="0" vert="horz"/>
          <a:lstStyle/>
          <a:p>
            <a:pPr>
              <a:defRPr sz="1400"/>
            </a:pPr>
            <a:endParaRPr lang="en-US"/>
          </a:p>
        </c:txPr>
        <c:crossAx val="87588864"/>
        <c:crosses val="autoZero"/>
        <c:crossBetween val="between"/>
        <c:majorUnit val="0.2"/>
        <c:minorUnit val="0.1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2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7.2520090021811534E-2"/>
          <c:y val="2.3341793168447221E-2"/>
          <c:w val="0.92747990997818885"/>
          <c:h val="0.7259829078975365"/>
        </c:manualLayout>
      </c:layout>
      <c:barChart>
        <c:barDir val="col"/>
        <c:grouping val="clustered"/>
        <c:ser>
          <c:idx val="6"/>
          <c:order val="0"/>
          <c:tx>
            <c:strRef>
              <c:f>Chart!$B$1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35BDB2">
                <a:lumMod val="40000"/>
                <a:lumOff val="60000"/>
              </a:srgbClr>
            </a:solidFill>
          </c:spPr>
          <c:cat>
            <c:strRef>
              <c:f>(Chart!$A$2:$A$7,Chart!$A$9:$A$18,Chart!$A$21,Chart!$A$23:$A$24,Chart!$A$27:$A$28,Chart!$A$30:$A$32,Chart!$A$34)</c:f>
              <c:strCache>
                <c:ptCount val="25"/>
                <c:pt idx="0">
                  <c:v>EU 28</c:v>
                </c:pt>
                <c:pt idx="2">
                  <c:v>Austria</c:v>
                </c:pt>
                <c:pt idx="3">
                  <c:v>Czech Rep</c:v>
                </c:pt>
                <c:pt idx="4">
                  <c:v>Belgium</c:v>
                </c:pt>
                <c:pt idx="5">
                  <c:v>Poland</c:v>
                </c:pt>
                <c:pt idx="6">
                  <c:v>Finland</c:v>
                </c:pt>
                <c:pt idx="7">
                  <c:v>Iceland</c:v>
                </c:pt>
                <c:pt idx="8">
                  <c:v>Netherlands</c:v>
                </c:pt>
                <c:pt idx="9">
                  <c:v>Slovakia</c:v>
                </c:pt>
                <c:pt idx="10">
                  <c:v>Germany</c:v>
                </c:pt>
                <c:pt idx="11">
                  <c:v>France</c:v>
                </c:pt>
                <c:pt idx="12">
                  <c:v>Sweden</c:v>
                </c:pt>
                <c:pt idx="13">
                  <c:v>Denmark</c:v>
                </c:pt>
                <c:pt idx="14">
                  <c:v>Croatia</c:v>
                </c:pt>
                <c:pt idx="15">
                  <c:v>Ireland</c:v>
                </c:pt>
                <c:pt idx="16">
                  <c:v>UK</c:v>
                </c:pt>
                <c:pt idx="17">
                  <c:v>Slovenia</c:v>
                </c:pt>
                <c:pt idx="18">
                  <c:v>Greece</c:v>
                </c:pt>
                <c:pt idx="19">
                  <c:v>Romania</c:v>
                </c:pt>
                <c:pt idx="20">
                  <c:v>Hungary</c:v>
                </c:pt>
                <c:pt idx="21">
                  <c:v>Portugal</c:v>
                </c:pt>
                <c:pt idx="22">
                  <c:v>Spain</c:v>
                </c:pt>
                <c:pt idx="23">
                  <c:v>Bulgaria</c:v>
                </c:pt>
                <c:pt idx="24">
                  <c:v>Italy</c:v>
                </c:pt>
              </c:strCache>
            </c:strRef>
          </c:cat>
          <c:val>
            <c:numRef>
              <c:f>(Chart!$B$2:$B$7,Chart!$B$9:$B$18,Chart!$B$21,Chart!$B$23:$B$24,Chart!$B$27:$B$28,Chart!$B$30:$B$32,Chart!$B$34)</c:f>
              <c:numCache>
                <c:formatCode>General</c:formatCode>
                <c:ptCount val="25"/>
                <c:pt idx="0" formatCode="0%">
                  <c:v>0.1</c:v>
                </c:pt>
                <c:pt idx="2" formatCode="0%">
                  <c:v>0.17</c:v>
                </c:pt>
                <c:pt idx="3" formatCode="0%">
                  <c:v>0.24000000000000021</c:v>
                </c:pt>
                <c:pt idx="4" formatCode="0%">
                  <c:v>0.18000000000000024</c:v>
                </c:pt>
                <c:pt idx="5" formatCode="0%">
                  <c:v>0.11</c:v>
                </c:pt>
                <c:pt idx="6" formatCode="0%">
                  <c:v>0.14000000000000001</c:v>
                </c:pt>
                <c:pt idx="7" formatCode="0%">
                  <c:v>8.0000000000000043E-2</c:v>
                </c:pt>
                <c:pt idx="8" formatCode="0%">
                  <c:v>0.18000000000000024</c:v>
                </c:pt>
                <c:pt idx="9" formatCode="0%">
                  <c:v>0.14000000000000001</c:v>
                </c:pt>
                <c:pt idx="10" formatCode="0%">
                  <c:v>0.17</c:v>
                </c:pt>
                <c:pt idx="11" formatCode="0%">
                  <c:v>8.0000000000000043E-2</c:v>
                </c:pt>
                <c:pt idx="12" formatCode="0%">
                  <c:v>0.12000000000000002</c:v>
                </c:pt>
                <c:pt idx="13" formatCode="0%">
                  <c:v>0.11</c:v>
                </c:pt>
                <c:pt idx="14" formatCode="0%">
                  <c:v>9.0000000000000024E-2</c:v>
                </c:pt>
                <c:pt idx="15" formatCode="0%">
                  <c:v>9.0000000000000024E-2</c:v>
                </c:pt>
                <c:pt idx="16" formatCode="0%">
                  <c:v>9.0000000000000024E-2</c:v>
                </c:pt>
                <c:pt idx="17" formatCode="0%">
                  <c:v>0.11</c:v>
                </c:pt>
                <c:pt idx="18" formatCode="0%">
                  <c:v>4.0000000000000022E-2</c:v>
                </c:pt>
                <c:pt idx="19" formatCode="0%">
                  <c:v>2.0000000000000011E-2</c:v>
                </c:pt>
                <c:pt idx="20" formatCode="0%">
                  <c:v>9.0000000000000024E-2</c:v>
                </c:pt>
                <c:pt idx="21" formatCode="0%">
                  <c:v>8.0000000000000043E-2</c:v>
                </c:pt>
                <c:pt idx="22" formatCode="0%">
                  <c:v>0.05</c:v>
                </c:pt>
                <c:pt idx="23" formatCode="0%">
                  <c:v>2.0000000000000011E-2</c:v>
                </c:pt>
                <c:pt idx="24" formatCode="0%">
                  <c:v>4.0000000000000022E-2</c:v>
                </c:pt>
              </c:numCache>
            </c:numRef>
          </c:val>
        </c:ser>
        <c:ser>
          <c:idx val="0"/>
          <c:order val="1"/>
          <c:tx>
            <c:strRef>
              <c:f>Chart!$C$1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35BDB2"/>
            </a:solidFill>
          </c:spPr>
          <c:cat>
            <c:strRef>
              <c:f>(Chart!$A$2:$A$7,Chart!$A$9:$A$18,Chart!$A$21,Chart!$A$23:$A$24,Chart!$A$27:$A$28,Chart!$A$30:$A$32,Chart!$A$34)</c:f>
              <c:strCache>
                <c:ptCount val="25"/>
                <c:pt idx="0">
                  <c:v>EU 28</c:v>
                </c:pt>
                <c:pt idx="2">
                  <c:v>Austria</c:v>
                </c:pt>
                <c:pt idx="3">
                  <c:v>Czech Rep</c:v>
                </c:pt>
                <c:pt idx="4">
                  <c:v>Belgium</c:v>
                </c:pt>
                <c:pt idx="5">
                  <c:v>Poland</c:v>
                </c:pt>
                <c:pt idx="6">
                  <c:v>Finland</c:v>
                </c:pt>
                <c:pt idx="7">
                  <c:v>Iceland</c:v>
                </c:pt>
                <c:pt idx="8">
                  <c:v>Netherlands</c:v>
                </c:pt>
                <c:pt idx="9">
                  <c:v>Slovakia</c:v>
                </c:pt>
                <c:pt idx="10">
                  <c:v>Germany</c:v>
                </c:pt>
                <c:pt idx="11">
                  <c:v>France</c:v>
                </c:pt>
                <c:pt idx="12">
                  <c:v>Sweden</c:v>
                </c:pt>
                <c:pt idx="13">
                  <c:v>Denmark</c:v>
                </c:pt>
                <c:pt idx="14">
                  <c:v>Croatia</c:v>
                </c:pt>
                <c:pt idx="15">
                  <c:v>Ireland</c:v>
                </c:pt>
                <c:pt idx="16">
                  <c:v>UK</c:v>
                </c:pt>
                <c:pt idx="17">
                  <c:v>Slovenia</c:v>
                </c:pt>
                <c:pt idx="18">
                  <c:v>Greece</c:v>
                </c:pt>
                <c:pt idx="19">
                  <c:v>Romania</c:v>
                </c:pt>
                <c:pt idx="20">
                  <c:v>Hungary</c:v>
                </c:pt>
                <c:pt idx="21">
                  <c:v>Portugal</c:v>
                </c:pt>
                <c:pt idx="22">
                  <c:v>Spain</c:v>
                </c:pt>
                <c:pt idx="23">
                  <c:v>Bulgaria</c:v>
                </c:pt>
                <c:pt idx="24">
                  <c:v>Italy</c:v>
                </c:pt>
              </c:strCache>
            </c:strRef>
          </c:cat>
          <c:val>
            <c:numRef>
              <c:f>(Chart!$C$2:$C$7,Chart!$C$9:$C$18,Chart!$C$21,Chart!$C$23:$C$24,Chart!$C$27:$C$28,Chart!$C$30:$C$32,Chart!$C$34)</c:f>
              <c:numCache>
                <c:formatCode>General</c:formatCode>
                <c:ptCount val="25"/>
                <c:pt idx="0" formatCode="0%">
                  <c:v>0.14000000000000001</c:v>
                </c:pt>
                <c:pt idx="2" formatCode="0%">
                  <c:v>0.25</c:v>
                </c:pt>
                <c:pt idx="3" formatCode="0%">
                  <c:v>0.25</c:v>
                </c:pt>
                <c:pt idx="4" formatCode="0%">
                  <c:v>0.18000000000000024</c:v>
                </c:pt>
                <c:pt idx="5" formatCode="0%">
                  <c:v>0.18000000000000024</c:v>
                </c:pt>
                <c:pt idx="6" formatCode="0%">
                  <c:v>0.19</c:v>
                </c:pt>
                <c:pt idx="7" formatCode="0%">
                  <c:v>0.12000000000000002</c:v>
                </c:pt>
                <c:pt idx="8" formatCode="0%">
                  <c:v>0.17</c:v>
                </c:pt>
                <c:pt idx="9" formatCode="0%">
                  <c:v>0.11</c:v>
                </c:pt>
                <c:pt idx="10" formatCode="0%">
                  <c:v>0.2</c:v>
                </c:pt>
                <c:pt idx="11" formatCode="0%">
                  <c:v>0.14000000000000001</c:v>
                </c:pt>
                <c:pt idx="12" formatCode="0%">
                  <c:v>0.14000000000000001</c:v>
                </c:pt>
                <c:pt idx="13" formatCode="0%">
                  <c:v>0.13</c:v>
                </c:pt>
                <c:pt idx="14" formatCode="0%">
                  <c:v>0.16</c:v>
                </c:pt>
                <c:pt idx="15" formatCode="0%">
                  <c:v>0.11</c:v>
                </c:pt>
                <c:pt idx="16" formatCode="0%">
                  <c:v>0.11</c:v>
                </c:pt>
                <c:pt idx="17" formatCode="0%">
                  <c:v>0.1</c:v>
                </c:pt>
                <c:pt idx="18" formatCode="0%">
                  <c:v>6.0000000000000032E-2</c:v>
                </c:pt>
                <c:pt idx="19" formatCode="0%">
                  <c:v>8.0000000000000043E-2</c:v>
                </c:pt>
                <c:pt idx="20" formatCode="0%">
                  <c:v>7.0000000000000021E-2</c:v>
                </c:pt>
                <c:pt idx="21" formatCode="0%">
                  <c:v>7.0000000000000021E-2</c:v>
                </c:pt>
                <c:pt idx="22" formatCode="0%">
                  <c:v>6.0000000000000032E-2</c:v>
                </c:pt>
                <c:pt idx="23" formatCode="0%">
                  <c:v>6.0000000000000032E-2</c:v>
                </c:pt>
                <c:pt idx="24" formatCode="0%">
                  <c:v>7.0000000000000021E-2</c:v>
                </c:pt>
              </c:numCache>
            </c:numRef>
          </c:val>
        </c:ser>
        <c:ser>
          <c:idx val="1"/>
          <c:order val="2"/>
          <c:tx>
            <c:strRef>
              <c:f>Chart!$D$1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>
                <a:lumMod val="75000"/>
              </a:srgbClr>
            </a:solidFill>
          </c:spPr>
          <c:cat>
            <c:strRef>
              <c:f>(Chart!$A$2:$A$7,Chart!$A$9:$A$18,Chart!$A$21,Chart!$A$23:$A$24,Chart!$A$27:$A$28,Chart!$A$30:$A$32,Chart!$A$34)</c:f>
              <c:strCache>
                <c:ptCount val="25"/>
                <c:pt idx="0">
                  <c:v>EU 28</c:v>
                </c:pt>
                <c:pt idx="2">
                  <c:v>Austria</c:v>
                </c:pt>
                <c:pt idx="3">
                  <c:v>Czech Rep</c:v>
                </c:pt>
                <c:pt idx="4">
                  <c:v>Belgium</c:v>
                </c:pt>
                <c:pt idx="5">
                  <c:v>Poland</c:v>
                </c:pt>
                <c:pt idx="6">
                  <c:v>Finland</c:v>
                </c:pt>
                <c:pt idx="7">
                  <c:v>Iceland</c:v>
                </c:pt>
                <c:pt idx="8">
                  <c:v>Netherlands</c:v>
                </c:pt>
                <c:pt idx="9">
                  <c:v>Slovakia</c:v>
                </c:pt>
                <c:pt idx="10">
                  <c:v>Germany</c:v>
                </c:pt>
                <c:pt idx="11">
                  <c:v>France</c:v>
                </c:pt>
                <c:pt idx="12">
                  <c:v>Sweden</c:v>
                </c:pt>
                <c:pt idx="13">
                  <c:v>Denmark</c:v>
                </c:pt>
                <c:pt idx="14">
                  <c:v>Croatia</c:v>
                </c:pt>
                <c:pt idx="15">
                  <c:v>Ireland</c:v>
                </c:pt>
                <c:pt idx="16">
                  <c:v>UK</c:v>
                </c:pt>
                <c:pt idx="17">
                  <c:v>Slovenia</c:v>
                </c:pt>
                <c:pt idx="18">
                  <c:v>Greece</c:v>
                </c:pt>
                <c:pt idx="19">
                  <c:v>Romania</c:v>
                </c:pt>
                <c:pt idx="20">
                  <c:v>Hungary</c:v>
                </c:pt>
                <c:pt idx="21">
                  <c:v>Portugal</c:v>
                </c:pt>
                <c:pt idx="22">
                  <c:v>Spain</c:v>
                </c:pt>
                <c:pt idx="23">
                  <c:v>Bulgaria</c:v>
                </c:pt>
                <c:pt idx="24">
                  <c:v>Italy</c:v>
                </c:pt>
              </c:strCache>
            </c:strRef>
          </c:cat>
          <c:val>
            <c:numRef>
              <c:f>(Chart!$D$2:$D$7,Chart!$D$9:$D$18,Chart!$D$21,Chart!$D$23:$D$24,Chart!$D$27:$D$28,Chart!$D$30:$D$32,Chart!$D$34)</c:f>
              <c:numCache>
                <c:formatCode>General</c:formatCode>
                <c:ptCount val="25"/>
                <c:pt idx="0" formatCode="0%">
                  <c:v>0.12000000000000002</c:v>
                </c:pt>
                <c:pt idx="2" formatCode="0%">
                  <c:v>0.25</c:v>
                </c:pt>
                <c:pt idx="3" formatCode="0%">
                  <c:v>0.29000000000000031</c:v>
                </c:pt>
                <c:pt idx="4" formatCode="0%">
                  <c:v>0.21000000000000021</c:v>
                </c:pt>
                <c:pt idx="5" formatCode="0%">
                  <c:v>0.19</c:v>
                </c:pt>
                <c:pt idx="6" formatCode="0%">
                  <c:v>0.22</c:v>
                </c:pt>
                <c:pt idx="7" formatCode="0%">
                  <c:v>0.11</c:v>
                </c:pt>
                <c:pt idx="8" formatCode="0%">
                  <c:v>0.16</c:v>
                </c:pt>
                <c:pt idx="9" formatCode="0%">
                  <c:v>0.16</c:v>
                </c:pt>
                <c:pt idx="10" formatCode="0%">
                  <c:v>0.17</c:v>
                </c:pt>
                <c:pt idx="11" formatCode="0%">
                  <c:v>0.12000000000000002</c:v>
                </c:pt>
                <c:pt idx="12" formatCode="0%">
                  <c:v>0.18000000000000024</c:v>
                </c:pt>
                <c:pt idx="13" formatCode="0%">
                  <c:v>9.0000000000000024E-2</c:v>
                </c:pt>
                <c:pt idx="14" formatCode="0%">
                  <c:v>0.11</c:v>
                </c:pt>
                <c:pt idx="15" formatCode="0%">
                  <c:v>0.11</c:v>
                </c:pt>
                <c:pt idx="16" formatCode="0%">
                  <c:v>0.1</c:v>
                </c:pt>
                <c:pt idx="17" formatCode="0%">
                  <c:v>0.15000000000000024</c:v>
                </c:pt>
                <c:pt idx="18" formatCode="0%">
                  <c:v>6.0000000000000032E-2</c:v>
                </c:pt>
                <c:pt idx="19" formatCode="0%">
                  <c:v>0.05</c:v>
                </c:pt>
                <c:pt idx="20" formatCode="0%">
                  <c:v>8.0000000000000043E-2</c:v>
                </c:pt>
                <c:pt idx="21" formatCode="0%">
                  <c:v>3.0000000000000002E-2</c:v>
                </c:pt>
                <c:pt idx="22" formatCode="0%">
                  <c:v>4.0000000000000022E-2</c:v>
                </c:pt>
                <c:pt idx="23" formatCode="0%">
                  <c:v>4.0000000000000022E-2</c:v>
                </c:pt>
                <c:pt idx="24" formatCode="0%">
                  <c:v>3.0000000000000002E-2</c:v>
                </c:pt>
              </c:numCache>
            </c:numRef>
          </c:val>
        </c:ser>
        <c:ser>
          <c:idx val="2"/>
          <c:order val="3"/>
          <c:tx>
            <c:strRef>
              <c:f>Chart!$E$1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35BDB2">
                <a:lumMod val="50000"/>
              </a:srgbClr>
            </a:solidFill>
          </c:spPr>
          <c:cat>
            <c:strRef>
              <c:f>(Chart!$A$2:$A$7,Chart!$A$9:$A$18,Chart!$A$21,Chart!$A$23:$A$24,Chart!$A$27:$A$28,Chart!$A$30:$A$32,Chart!$A$34)</c:f>
              <c:strCache>
                <c:ptCount val="25"/>
                <c:pt idx="0">
                  <c:v>EU 28</c:v>
                </c:pt>
                <c:pt idx="2">
                  <c:v>Austria</c:v>
                </c:pt>
                <c:pt idx="3">
                  <c:v>Czech Rep</c:v>
                </c:pt>
                <c:pt idx="4">
                  <c:v>Belgium</c:v>
                </c:pt>
                <c:pt idx="5">
                  <c:v>Poland</c:v>
                </c:pt>
                <c:pt idx="6">
                  <c:v>Finland</c:v>
                </c:pt>
                <c:pt idx="7">
                  <c:v>Iceland</c:v>
                </c:pt>
                <c:pt idx="8">
                  <c:v>Netherlands</c:v>
                </c:pt>
                <c:pt idx="9">
                  <c:v>Slovakia</c:v>
                </c:pt>
                <c:pt idx="10">
                  <c:v>Germany</c:v>
                </c:pt>
                <c:pt idx="11">
                  <c:v>France</c:v>
                </c:pt>
                <c:pt idx="12">
                  <c:v>Sweden</c:v>
                </c:pt>
                <c:pt idx="13">
                  <c:v>Denmark</c:v>
                </c:pt>
                <c:pt idx="14">
                  <c:v>Croatia</c:v>
                </c:pt>
                <c:pt idx="15">
                  <c:v>Ireland</c:v>
                </c:pt>
                <c:pt idx="16">
                  <c:v>UK</c:v>
                </c:pt>
                <c:pt idx="17">
                  <c:v>Slovenia</c:v>
                </c:pt>
                <c:pt idx="18">
                  <c:v>Greece</c:v>
                </c:pt>
                <c:pt idx="19">
                  <c:v>Romania</c:v>
                </c:pt>
                <c:pt idx="20">
                  <c:v>Hungary</c:v>
                </c:pt>
                <c:pt idx="21">
                  <c:v>Portugal</c:v>
                </c:pt>
                <c:pt idx="22">
                  <c:v>Spain</c:v>
                </c:pt>
                <c:pt idx="23">
                  <c:v>Bulgaria</c:v>
                </c:pt>
                <c:pt idx="24">
                  <c:v>Italy</c:v>
                </c:pt>
              </c:strCache>
            </c:strRef>
          </c:cat>
          <c:val>
            <c:numRef>
              <c:f>(Chart!$E$2:$E$7,Chart!$E$9:$E$18,Chart!$E$21,Chart!$E$23:$E$24,Chart!$E$27:$E$28,Chart!$E$30:$E$32,Chart!$E$34)</c:f>
              <c:numCache>
                <c:formatCode>General</c:formatCode>
                <c:ptCount val="25"/>
                <c:pt idx="0" formatCode="0%">
                  <c:v>0.12000000000000002</c:v>
                </c:pt>
                <c:pt idx="2" formatCode="0%">
                  <c:v>0.26</c:v>
                </c:pt>
                <c:pt idx="3" formatCode="0%">
                  <c:v>0.24000000000000021</c:v>
                </c:pt>
                <c:pt idx="4" formatCode="0%">
                  <c:v>0.21000000000000021</c:v>
                </c:pt>
                <c:pt idx="5" formatCode="0%">
                  <c:v>0.19</c:v>
                </c:pt>
                <c:pt idx="6" formatCode="0%">
                  <c:v>0.17</c:v>
                </c:pt>
                <c:pt idx="7" formatCode="0%">
                  <c:v>0.16</c:v>
                </c:pt>
                <c:pt idx="8" formatCode="0%">
                  <c:v>0.16</c:v>
                </c:pt>
                <c:pt idx="9" formatCode="0%">
                  <c:v>0.16</c:v>
                </c:pt>
                <c:pt idx="10" formatCode="0%">
                  <c:v>0.15000000000000024</c:v>
                </c:pt>
                <c:pt idx="11" formatCode="0%">
                  <c:v>0.14000000000000001</c:v>
                </c:pt>
                <c:pt idx="12" formatCode="0%">
                  <c:v>0.13</c:v>
                </c:pt>
                <c:pt idx="13" formatCode="0%">
                  <c:v>0.12000000000000002</c:v>
                </c:pt>
                <c:pt idx="14" formatCode="0%">
                  <c:v>0.11</c:v>
                </c:pt>
                <c:pt idx="15" formatCode="0%">
                  <c:v>0.11</c:v>
                </c:pt>
                <c:pt idx="16" formatCode="0%">
                  <c:v>0.1</c:v>
                </c:pt>
                <c:pt idx="17" formatCode="0%">
                  <c:v>7.0000000000000021E-2</c:v>
                </c:pt>
                <c:pt idx="18" formatCode="0%">
                  <c:v>6.0000000000000032E-2</c:v>
                </c:pt>
                <c:pt idx="19" formatCode="0%">
                  <c:v>6.0000000000000032E-2</c:v>
                </c:pt>
                <c:pt idx="20" formatCode="0%">
                  <c:v>0.05</c:v>
                </c:pt>
                <c:pt idx="21" formatCode="0%">
                  <c:v>0.05</c:v>
                </c:pt>
                <c:pt idx="22" formatCode="0%">
                  <c:v>0.05</c:v>
                </c:pt>
                <c:pt idx="23" formatCode="0%">
                  <c:v>4.0000000000000022E-2</c:v>
                </c:pt>
                <c:pt idx="24" formatCode="0%">
                  <c:v>3.0000000000000002E-2</c:v>
                </c:pt>
              </c:numCache>
            </c:numRef>
          </c:val>
        </c:ser>
        <c:gapWidth val="50"/>
        <c:axId val="119517568"/>
        <c:axId val="119519104"/>
      </c:barChart>
      <c:catAx>
        <c:axId val="11951756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19519104"/>
        <c:crosses val="autoZero"/>
        <c:auto val="1"/>
        <c:lblAlgn val="ctr"/>
        <c:lblOffset val="100"/>
      </c:catAx>
      <c:valAx>
        <c:axId val="119519104"/>
        <c:scaling>
          <c:orientation val="minMax"/>
          <c:max val="1"/>
        </c:scaling>
        <c:axPos val="l"/>
        <c:numFmt formatCode="0%" sourceLinked="1"/>
        <c:minorTickMark val="out"/>
        <c:tickLblPos val="nextTo"/>
        <c:crossAx val="119517568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0.38039838701279644"/>
          <c:y val="1.7069701280227601E-2"/>
          <c:w val="0.31893767320231375"/>
          <c:h val="6.3673611887396522E-2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7.2520090021811534E-2"/>
          <c:y val="2.3341793168447221E-2"/>
          <c:w val="0.92747990997818885"/>
          <c:h val="0.7259829078975365"/>
        </c:manualLayout>
      </c:layout>
      <c:barChart>
        <c:barDir val="col"/>
        <c:grouping val="clustered"/>
        <c:ser>
          <c:idx val="6"/>
          <c:order val="0"/>
          <c:tx>
            <c:strRef>
              <c:f>Chart!$B$1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35BDB2">
                <a:lumMod val="40000"/>
                <a:lumOff val="60000"/>
              </a:srgbClr>
            </a:solidFill>
          </c:spPr>
          <c:cat>
            <c:strRef>
              <c:f>(Chart!$A$2:$A$3,Chart!$A$6,Chart!$A$8:$A$17,Chart!$A$20:$A$24,Chart!$A$26:$A$29,Chart!$A$31,Chart!$A$34:$A$35)</c:f>
              <c:strCache>
                <c:ptCount val="25"/>
                <c:pt idx="0">
                  <c:v>EU 28</c:v>
                </c:pt>
                <c:pt idx="2">
                  <c:v>Finland</c:v>
                </c:pt>
                <c:pt idx="3">
                  <c:v>Iceland</c:v>
                </c:pt>
                <c:pt idx="4">
                  <c:v>Ireland</c:v>
                </c:pt>
                <c:pt idx="5">
                  <c:v>UK</c:v>
                </c:pt>
                <c:pt idx="6">
                  <c:v>Sweden</c:v>
                </c:pt>
                <c:pt idx="7">
                  <c:v>Croatia</c:v>
                </c:pt>
                <c:pt idx="8">
                  <c:v>Hungary</c:v>
                </c:pt>
                <c:pt idx="9">
                  <c:v>Poland</c:v>
                </c:pt>
                <c:pt idx="10">
                  <c:v>Austria</c:v>
                </c:pt>
                <c:pt idx="11">
                  <c:v>Belgium</c:v>
                </c:pt>
                <c:pt idx="12">
                  <c:v>Denmark</c:v>
                </c:pt>
                <c:pt idx="13">
                  <c:v>Czech Rep</c:v>
                </c:pt>
                <c:pt idx="14">
                  <c:v>France</c:v>
                </c:pt>
                <c:pt idx="15">
                  <c:v>Italy</c:v>
                </c:pt>
                <c:pt idx="16">
                  <c:v>Netherlands</c:v>
                </c:pt>
                <c:pt idx="17">
                  <c:v>Slovenia</c:v>
                </c:pt>
                <c:pt idx="18">
                  <c:v>Greece</c:v>
                </c:pt>
                <c:pt idx="19">
                  <c:v>Portugal</c:v>
                </c:pt>
                <c:pt idx="20">
                  <c:v>Slovakia</c:v>
                </c:pt>
                <c:pt idx="21">
                  <c:v>Bulgaria</c:v>
                </c:pt>
                <c:pt idx="22">
                  <c:v>Spain</c:v>
                </c:pt>
                <c:pt idx="23">
                  <c:v>Romania</c:v>
                </c:pt>
                <c:pt idx="24">
                  <c:v>Germany</c:v>
                </c:pt>
              </c:strCache>
            </c:strRef>
          </c:cat>
          <c:val>
            <c:numRef>
              <c:f>(Chart!$B$2:$B$3,Chart!$B$6,Chart!$B$8:$B$17,Chart!$B$20:$B$24,Chart!$B$26:$B$29,Chart!$B$31,Chart!$B$34:$B$35)</c:f>
              <c:numCache>
                <c:formatCode>General</c:formatCode>
                <c:ptCount val="25"/>
                <c:pt idx="0" formatCode="0%">
                  <c:v>7.0000000000000021E-2</c:v>
                </c:pt>
                <c:pt idx="2" formatCode="0%">
                  <c:v>0.1</c:v>
                </c:pt>
                <c:pt idx="3" formatCode="0%">
                  <c:v>0.14000000000000001</c:v>
                </c:pt>
                <c:pt idx="4" formatCode="0%">
                  <c:v>0.15000000000000024</c:v>
                </c:pt>
                <c:pt idx="5" formatCode="0%">
                  <c:v>0.11</c:v>
                </c:pt>
                <c:pt idx="6" formatCode="0%">
                  <c:v>0.1</c:v>
                </c:pt>
                <c:pt idx="7" formatCode="0%">
                  <c:v>0.05</c:v>
                </c:pt>
                <c:pt idx="8" formatCode="0%">
                  <c:v>6.0000000000000032E-2</c:v>
                </c:pt>
                <c:pt idx="9" formatCode="0%">
                  <c:v>7.0000000000000021E-2</c:v>
                </c:pt>
                <c:pt idx="10" formatCode="0%">
                  <c:v>6.0000000000000032E-2</c:v>
                </c:pt>
                <c:pt idx="11" formatCode="0%">
                  <c:v>6.0000000000000032E-2</c:v>
                </c:pt>
                <c:pt idx="12" formatCode="0%">
                  <c:v>6.0000000000000032E-2</c:v>
                </c:pt>
                <c:pt idx="13" formatCode="0%">
                  <c:v>0.1</c:v>
                </c:pt>
                <c:pt idx="14" formatCode="0%">
                  <c:v>0.05</c:v>
                </c:pt>
                <c:pt idx="15" formatCode="0%">
                  <c:v>6.0000000000000032E-2</c:v>
                </c:pt>
                <c:pt idx="16" formatCode="0%">
                  <c:v>6.0000000000000032E-2</c:v>
                </c:pt>
                <c:pt idx="17" formatCode="0%">
                  <c:v>8.0000000000000043E-2</c:v>
                </c:pt>
                <c:pt idx="18" formatCode="0%">
                  <c:v>0.1</c:v>
                </c:pt>
                <c:pt idx="19" formatCode="0%">
                  <c:v>9.0000000000000024E-2</c:v>
                </c:pt>
                <c:pt idx="20" formatCode="0%">
                  <c:v>8.0000000000000043E-2</c:v>
                </c:pt>
                <c:pt idx="21" formatCode="0%">
                  <c:v>0.05</c:v>
                </c:pt>
                <c:pt idx="22" formatCode="0%">
                  <c:v>6.0000000000000032E-2</c:v>
                </c:pt>
                <c:pt idx="23" formatCode="0%">
                  <c:v>8.0000000000000043E-2</c:v>
                </c:pt>
                <c:pt idx="24" formatCode="0%">
                  <c:v>0.05</c:v>
                </c:pt>
              </c:numCache>
            </c:numRef>
          </c:val>
        </c:ser>
        <c:ser>
          <c:idx val="0"/>
          <c:order val="1"/>
          <c:tx>
            <c:strRef>
              <c:f>Chart!$C$1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35BDB2"/>
            </a:solidFill>
          </c:spPr>
          <c:cat>
            <c:strRef>
              <c:f>(Chart!$A$2:$A$3,Chart!$A$6,Chart!$A$8:$A$17,Chart!$A$20:$A$24,Chart!$A$26:$A$29,Chart!$A$31,Chart!$A$34:$A$35)</c:f>
              <c:strCache>
                <c:ptCount val="25"/>
                <c:pt idx="0">
                  <c:v>EU 28</c:v>
                </c:pt>
                <c:pt idx="2">
                  <c:v>Finland</c:v>
                </c:pt>
                <c:pt idx="3">
                  <c:v>Iceland</c:v>
                </c:pt>
                <c:pt idx="4">
                  <c:v>Ireland</c:v>
                </c:pt>
                <c:pt idx="5">
                  <c:v>UK</c:v>
                </c:pt>
                <c:pt idx="6">
                  <c:v>Sweden</c:v>
                </c:pt>
                <c:pt idx="7">
                  <c:v>Croatia</c:v>
                </c:pt>
                <c:pt idx="8">
                  <c:v>Hungary</c:v>
                </c:pt>
                <c:pt idx="9">
                  <c:v>Poland</c:v>
                </c:pt>
                <c:pt idx="10">
                  <c:v>Austria</c:v>
                </c:pt>
                <c:pt idx="11">
                  <c:v>Belgium</c:v>
                </c:pt>
                <c:pt idx="12">
                  <c:v>Denmark</c:v>
                </c:pt>
                <c:pt idx="13">
                  <c:v>Czech Rep</c:v>
                </c:pt>
                <c:pt idx="14">
                  <c:v>France</c:v>
                </c:pt>
                <c:pt idx="15">
                  <c:v>Italy</c:v>
                </c:pt>
                <c:pt idx="16">
                  <c:v>Netherlands</c:v>
                </c:pt>
                <c:pt idx="17">
                  <c:v>Slovenia</c:v>
                </c:pt>
                <c:pt idx="18">
                  <c:v>Greece</c:v>
                </c:pt>
                <c:pt idx="19">
                  <c:v>Portugal</c:v>
                </c:pt>
                <c:pt idx="20">
                  <c:v>Slovakia</c:v>
                </c:pt>
                <c:pt idx="21">
                  <c:v>Bulgaria</c:v>
                </c:pt>
                <c:pt idx="22">
                  <c:v>Spain</c:v>
                </c:pt>
                <c:pt idx="23">
                  <c:v>Romania</c:v>
                </c:pt>
                <c:pt idx="24">
                  <c:v>Germany</c:v>
                </c:pt>
              </c:strCache>
            </c:strRef>
          </c:cat>
          <c:val>
            <c:numRef>
              <c:f>(Chart!$C$2:$C$3,Chart!$C$6,Chart!$C$8:$C$17,Chart!$C$20:$C$24,Chart!$C$26:$C$29,Chart!$C$31,Chart!$C$34:$C$35)</c:f>
              <c:numCache>
                <c:formatCode>General</c:formatCode>
                <c:ptCount val="25"/>
                <c:pt idx="0" formatCode="0%">
                  <c:v>8.0000000000000043E-2</c:v>
                </c:pt>
                <c:pt idx="2" formatCode="0%">
                  <c:v>0.1</c:v>
                </c:pt>
                <c:pt idx="3" formatCode="0%">
                  <c:v>0.18000000000000024</c:v>
                </c:pt>
                <c:pt idx="4" formatCode="0%">
                  <c:v>0.14000000000000001</c:v>
                </c:pt>
                <c:pt idx="5" formatCode="0%">
                  <c:v>0.12000000000000002</c:v>
                </c:pt>
                <c:pt idx="6" formatCode="0%">
                  <c:v>9.0000000000000024E-2</c:v>
                </c:pt>
                <c:pt idx="7" formatCode="0%">
                  <c:v>0.1</c:v>
                </c:pt>
                <c:pt idx="8" formatCode="0%">
                  <c:v>0.1</c:v>
                </c:pt>
                <c:pt idx="9" formatCode="0%">
                  <c:v>0.1</c:v>
                </c:pt>
                <c:pt idx="10" formatCode="0%">
                  <c:v>9.0000000000000024E-2</c:v>
                </c:pt>
                <c:pt idx="11" formatCode="0%">
                  <c:v>0.05</c:v>
                </c:pt>
                <c:pt idx="12" formatCode="0%">
                  <c:v>8.0000000000000043E-2</c:v>
                </c:pt>
                <c:pt idx="13" formatCode="0%">
                  <c:v>7.0000000000000021E-2</c:v>
                </c:pt>
                <c:pt idx="14" formatCode="0%">
                  <c:v>8.0000000000000043E-2</c:v>
                </c:pt>
                <c:pt idx="15" formatCode="0%">
                  <c:v>7.0000000000000021E-2</c:v>
                </c:pt>
                <c:pt idx="16" formatCode="0%">
                  <c:v>0.05</c:v>
                </c:pt>
                <c:pt idx="17" formatCode="0%">
                  <c:v>0.1</c:v>
                </c:pt>
                <c:pt idx="18" formatCode="0%">
                  <c:v>0.12000000000000002</c:v>
                </c:pt>
                <c:pt idx="19" formatCode="0%">
                  <c:v>6.0000000000000032E-2</c:v>
                </c:pt>
                <c:pt idx="20" formatCode="0%">
                  <c:v>9.0000000000000024E-2</c:v>
                </c:pt>
                <c:pt idx="21" formatCode="0%">
                  <c:v>7.0000000000000021E-2</c:v>
                </c:pt>
                <c:pt idx="22" formatCode="0%">
                  <c:v>7.0000000000000021E-2</c:v>
                </c:pt>
                <c:pt idx="23" formatCode="0%">
                  <c:v>0.11</c:v>
                </c:pt>
                <c:pt idx="24" formatCode="0%">
                  <c:v>0.05</c:v>
                </c:pt>
              </c:numCache>
            </c:numRef>
          </c:val>
        </c:ser>
        <c:ser>
          <c:idx val="3"/>
          <c:order val="2"/>
          <c:tx>
            <c:strRef>
              <c:f>Chart!$D$1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>
                <a:lumMod val="75000"/>
              </a:srgbClr>
            </a:solidFill>
          </c:spPr>
          <c:cat>
            <c:strRef>
              <c:f>(Chart!$A$2:$A$3,Chart!$A$6,Chart!$A$8:$A$17,Chart!$A$20:$A$24,Chart!$A$26:$A$29,Chart!$A$31,Chart!$A$34:$A$35)</c:f>
              <c:strCache>
                <c:ptCount val="25"/>
                <c:pt idx="0">
                  <c:v>EU 28</c:v>
                </c:pt>
                <c:pt idx="2">
                  <c:v>Finland</c:v>
                </c:pt>
                <c:pt idx="3">
                  <c:v>Iceland</c:v>
                </c:pt>
                <c:pt idx="4">
                  <c:v>Ireland</c:v>
                </c:pt>
                <c:pt idx="5">
                  <c:v>UK</c:v>
                </c:pt>
                <c:pt idx="6">
                  <c:v>Sweden</c:v>
                </c:pt>
                <c:pt idx="7">
                  <c:v>Croatia</c:v>
                </c:pt>
                <c:pt idx="8">
                  <c:v>Hungary</c:v>
                </c:pt>
                <c:pt idx="9">
                  <c:v>Poland</c:v>
                </c:pt>
                <c:pt idx="10">
                  <c:v>Austria</c:v>
                </c:pt>
                <c:pt idx="11">
                  <c:v>Belgium</c:v>
                </c:pt>
                <c:pt idx="12">
                  <c:v>Denmark</c:v>
                </c:pt>
                <c:pt idx="13">
                  <c:v>Czech Rep</c:v>
                </c:pt>
                <c:pt idx="14">
                  <c:v>France</c:v>
                </c:pt>
                <c:pt idx="15">
                  <c:v>Italy</c:v>
                </c:pt>
                <c:pt idx="16">
                  <c:v>Netherlands</c:v>
                </c:pt>
                <c:pt idx="17">
                  <c:v>Slovenia</c:v>
                </c:pt>
                <c:pt idx="18">
                  <c:v>Greece</c:v>
                </c:pt>
                <c:pt idx="19">
                  <c:v>Portugal</c:v>
                </c:pt>
                <c:pt idx="20">
                  <c:v>Slovakia</c:v>
                </c:pt>
                <c:pt idx="21">
                  <c:v>Bulgaria</c:v>
                </c:pt>
                <c:pt idx="22">
                  <c:v>Spain</c:v>
                </c:pt>
                <c:pt idx="23">
                  <c:v>Romania</c:v>
                </c:pt>
                <c:pt idx="24">
                  <c:v>Germany</c:v>
                </c:pt>
              </c:strCache>
            </c:strRef>
          </c:cat>
          <c:val>
            <c:numRef>
              <c:f>(Chart!$D$2:$D$3,Chart!$D$6,Chart!$D$8:$D$17,Chart!$D$20:$D$24,Chart!$D$26:$D$29,Chart!$D$31,Chart!$D$34:$D$35)</c:f>
              <c:numCache>
                <c:formatCode>General</c:formatCode>
                <c:ptCount val="25"/>
                <c:pt idx="0" formatCode="0%">
                  <c:v>8.0000000000000043E-2</c:v>
                </c:pt>
                <c:pt idx="2" formatCode="0%">
                  <c:v>0.13</c:v>
                </c:pt>
                <c:pt idx="3" formatCode="0%">
                  <c:v>0.12000000000000002</c:v>
                </c:pt>
                <c:pt idx="4" formatCode="0%">
                  <c:v>0.14000000000000001</c:v>
                </c:pt>
                <c:pt idx="5" formatCode="0%">
                  <c:v>0.13</c:v>
                </c:pt>
                <c:pt idx="6" formatCode="0%">
                  <c:v>0.1</c:v>
                </c:pt>
                <c:pt idx="7" formatCode="0%">
                  <c:v>8.0000000000000043E-2</c:v>
                </c:pt>
                <c:pt idx="8" formatCode="0%">
                  <c:v>6.0000000000000032E-2</c:v>
                </c:pt>
                <c:pt idx="9" formatCode="0%">
                  <c:v>7.0000000000000021E-2</c:v>
                </c:pt>
                <c:pt idx="10" formatCode="0%">
                  <c:v>9.0000000000000024E-2</c:v>
                </c:pt>
                <c:pt idx="11" formatCode="0%">
                  <c:v>7.0000000000000021E-2</c:v>
                </c:pt>
                <c:pt idx="12" formatCode="0%">
                  <c:v>9.0000000000000024E-2</c:v>
                </c:pt>
                <c:pt idx="13" formatCode="0%">
                  <c:v>0.1</c:v>
                </c:pt>
                <c:pt idx="14" formatCode="0%">
                  <c:v>7.0000000000000021E-2</c:v>
                </c:pt>
                <c:pt idx="15" formatCode="0%">
                  <c:v>0.05</c:v>
                </c:pt>
                <c:pt idx="16" formatCode="0%">
                  <c:v>6.0000000000000032E-2</c:v>
                </c:pt>
                <c:pt idx="17" formatCode="0%">
                  <c:v>0.1</c:v>
                </c:pt>
                <c:pt idx="18" formatCode="0%">
                  <c:v>8.0000000000000043E-2</c:v>
                </c:pt>
                <c:pt idx="19" formatCode="0%">
                  <c:v>0.11</c:v>
                </c:pt>
                <c:pt idx="20" formatCode="0%">
                  <c:v>0.1</c:v>
                </c:pt>
                <c:pt idx="21" formatCode="0%">
                  <c:v>8.0000000000000043E-2</c:v>
                </c:pt>
                <c:pt idx="22" formatCode="0%">
                  <c:v>6.0000000000000032E-2</c:v>
                </c:pt>
                <c:pt idx="23" formatCode="0%">
                  <c:v>7.0000000000000021E-2</c:v>
                </c:pt>
                <c:pt idx="24" formatCode="0%">
                  <c:v>4.0000000000000022E-2</c:v>
                </c:pt>
              </c:numCache>
            </c:numRef>
          </c:val>
        </c:ser>
        <c:ser>
          <c:idx val="5"/>
          <c:order val="3"/>
          <c:tx>
            <c:strRef>
              <c:f>Chart!$E$1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35BDB2">
                <a:lumMod val="50000"/>
              </a:srgbClr>
            </a:solidFill>
          </c:spPr>
          <c:cat>
            <c:strRef>
              <c:f>(Chart!$A$2:$A$3,Chart!$A$6,Chart!$A$8:$A$17,Chart!$A$20:$A$24,Chart!$A$26:$A$29,Chart!$A$31,Chart!$A$34:$A$35)</c:f>
              <c:strCache>
                <c:ptCount val="25"/>
                <c:pt idx="0">
                  <c:v>EU 28</c:v>
                </c:pt>
                <c:pt idx="2">
                  <c:v>Finland</c:v>
                </c:pt>
                <c:pt idx="3">
                  <c:v>Iceland</c:v>
                </c:pt>
                <c:pt idx="4">
                  <c:v>Ireland</c:v>
                </c:pt>
                <c:pt idx="5">
                  <c:v>UK</c:v>
                </c:pt>
                <c:pt idx="6">
                  <c:v>Sweden</c:v>
                </c:pt>
                <c:pt idx="7">
                  <c:v>Croatia</c:v>
                </c:pt>
                <c:pt idx="8">
                  <c:v>Hungary</c:v>
                </c:pt>
                <c:pt idx="9">
                  <c:v>Poland</c:v>
                </c:pt>
                <c:pt idx="10">
                  <c:v>Austria</c:v>
                </c:pt>
                <c:pt idx="11">
                  <c:v>Belgium</c:v>
                </c:pt>
                <c:pt idx="12">
                  <c:v>Denmark</c:v>
                </c:pt>
                <c:pt idx="13">
                  <c:v>Czech Rep</c:v>
                </c:pt>
                <c:pt idx="14">
                  <c:v>France</c:v>
                </c:pt>
                <c:pt idx="15">
                  <c:v>Italy</c:v>
                </c:pt>
                <c:pt idx="16">
                  <c:v>Netherlands</c:v>
                </c:pt>
                <c:pt idx="17">
                  <c:v>Slovenia</c:v>
                </c:pt>
                <c:pt idx="18">
                  <c:v>Greece</c:v>
                </c:pt>
                <c:pt idx="19">
                  <c:v>Portugal</c:v>
                </c:pt>
                <c:pt idx="20">
                  <c:v>Slovakia</c:v>
                </c:pt>
                <c:pt idx="21">
                  <c:v>Bulgaria</c:v>
                </c:pt>
                <c:pt idx="22">
                  <c:v>Spain</c:v>
                </c:pt>
                <c:pt idx="23">
                  <c:v>Romania</c:v>
                </c:pt>
                <c:pt idx="24">
                  <c:v>Germany</c:v>
                </c:pt>
              </c:strCache>
            </c:strRef>
          </c:cat>
          <c:val>
            <c:numRef>
              <c:f>(Chart!$E$2:$E$3,Chart!$E$6,Chart!$E$8:$E$17,Chart!$E$20:$E$24,Chart!$E$26:$E$29,Chart!$E$31,Chart!$E$34:$E$35)</c:f>
              <c:numCache>
                <c:formatCode>General</c:formatCode>
                <c:ptCount val="25"/>
                <c:pt idx="0" formatCode="0%">
                  <c:v>9.0000000000000024E-2</c:v>
                </c:pt>
                <c:pt idx="2" formatCode="0%">
                  <c:v>0.18000000000000024</c:v>
                </c:pt>
                <c:pt idx="3" formatCode="0%">
                  <c:v>0.14000000000000001</c:v>
                </c:pt>
                <c:pt idx="4" formatCode="0%">
                  <c:v>0.14000000000000001</c:v>
                </c:pt>
                <c:pt idx="5" formatCode="0%">
                  <c:v>0.13</c:v>
                </c:pt>
                <c:pt idx="6" formatCode="0%">
                  <c:v>0.12000000000000002</c:v>
                </c:pt>
                <c:pt idx="7" formatCode="0%">
                  <c:v>0.11</c:v>
                </c:pt>
                <c:pt idx="8" formatCode="0%">
                  <c:v>0.11</c:v>
                </c:pt>
                <c:pt idx="9" formatCode="0%">
                  <c:v>0.11</c:v>
                </c:pt>
                <c:pt idx="10" formatCode="0%">
                  <c:v>0.1</c:v>
                </c:pt>
                <c:pt idx="11" formatCode="0%">
                  <c:v>0.1</c:v>
                </c:pt>
                <c:pt idx="12" formatCode="0%">
                  <c:v>0.1</c:v>
                </c:pt>
                <c:pt idx="13" formatCode="0%">
                  <c:v>9.0000000000000024E-2</c:v>
                </c:pt>
                <c:pt idx="14" formatCode="0%">
                  <c:v>9.0000000000000024E-2</c:v>
                </c:pt>
                <c:pt idx="15" formatCode="0%">
                  <c:v>9.0000000000000024E-2</c:v>
                </c:pt>
                <c:pt idx="16" formatCode="0%">
                  <c:v>9.0000000000000024E-2</c:v>
                </c:pt>
                <c:pt idx="17" formatCode="0%">
                  <c:v>9.0000000000000024E-2</c:v>
                </c:pt>
                <c:pt idx="18" formatCode="0%">
                  <c:v>8.0000000000000043E-2</c:v>
                </c:pt>
                <c:pt idx="19" formatCode="0%">
                  <c:v>8.0000000000000043E-2</c:v>
                </c:pt>
                <c:pt idx="20" formatCode="0%">
                  <c:v>8.0000000000000043E-2</c:v>
                </c:pt>
                <c:pt idx="21" formatCode="0%">
                  <c:v>7.0000000000000021E-2</c:v>
                </c:pt>
                <c:pt idx="22" formatCode="0%">
                  <c:v>7.0000000000000021E-2</c:v>
                </c:pt>
                <c:pt idx="23" formatCode="0%">
                  <c:v>6.0000000000000032E-2</c:v>
                </c:pt>
                <c:pt idx="24" formatCode="0%">
                  <c:v>0.05</c:v>
                </c:pt>
              </c:numCache>
            </c:numRef>
          </c:val>
        </c:ser>
        <c:gapWidth val="50"/>
        <c:axId val="119287808"/>
        <c:axId val="119289344"/>
      </c:barChart>
      <c:catAx>
        <c:axId val="11928780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19289344"/>
        <c:crosses val="autoZero"/>
        <c:auto val="1"/>
        <c:lblAlgn val="ctr"/>
        <c:lblOffset val="100"/>
      </c:catAx>
      <c:valAx>
        <c:axId val="119289344"/>
        <c:scaling>
          <c:orientation val="minMax"/>
          <c:max val="1"/>
        </c:scaling>
        <c:axPos val="l"/>
        <c:numFmt formatCode="0%" sourceLinked="1"/>
        <c:minorTickMark val="out"/>
        <c:tickLblPos val="nextTo"/>
        <c:crossAx val="119287808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0.38039838701279588"/>
          <c:y val="1.7069701280227601E-2"/>
          <c:w val="0.31893767320231314"/>
          <c:h val="6.7652686685109598E-2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6.2486013642124534E-2"/>
          <c:y val="0"/>
          <c:w val="0.93751398635787719"/>
          <c:h val="0.88585161287179304"/>
        </c:manualLayout>
      </c:layout>
      <c:barChart>
        <c:barDir val="bar"/>
        <c:grouping val="clustered"/>
        <c:ser>
          <c:idx val="6"/>
          <c:order val="0"/>
          <c:tx>
            <c:strRef>
              <c:f>Chart!$B$5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Chart!$A$6:$A$13</c:f>
              <c:strCache>
                <c:ptCount val="8"/>
                <c:pt idx="0">
                  <c:v>Sun/beach</c:v>
                </c:pt>
                <c:pt idx="1">
                  <c:v>Visiting family/friends/relatives</c:v>
                </c:pt>
                <c:pt idx="2">
                  <c:v>Nature (mountain, lake, landscape etc…)</c:v>
                </c:pt>
                <c:pt idx="3">
                  <c:v>Culture (e.g. religious, gastronomy, arts)</c:v>
                </c:pt>
                <c:pt idx="4">
                  <c:v>City trips</c:v>
                </c:pt>
                <c:pt idx="5">
                  <c:v>Wellness/Spa/Health treatment</c:v>
                </c:pt>
                <c:pt idx="6">
                  <c:v>Sport-related activities (e.g. scuba-diving, cycling etc…)</c:v>
                </c:pt>
                <c:pt idx="7">
                  <c:v>Specific events (Sporting events/festivals/clubbing)</c:v>
                </c:pt>
              </c:strCache>
            </c:strRef>
          </c:cat>
          <c:val>
            <c:numRef>
              <c:f>Chart!$B$6:$B$13</c:f>
              <c:numCache>
                <c:formatCode>0%</c:formatCode>
                <c:ptCount val="8"/>
                <c:pt idx="0">
                  <c:v>0.37000000000000038</c:v>
                </c:pt>
                <c:pt idx="1">
                  <c:v>0.33000000000000163</c:v>
                </c:pt>
                <c:pt idx="2">
                  <c:v>0.30000000000000032</c:v>
                </c:pt>
                <c:pt idx="3">
                  <c:v>0.26</c:v>
                </c:pt>
                <c:pt idx="4">
                  <c:v>0.27</c:v>
                </c:pt>
                <c:pt idx="5">
                  <c:v>0.12000000000000002</c:v>
                </c:pt>
                <c:pt idx="6">
                  <c:v>0.14000000000000001</c:v>
                </c:pt>
                <c:pt idx="7">
                  <c:v>0.11</c:v>
                </c:pt>
              </c:numCache>
            </c:numRef>
          </c:val>
        </c:ser>
        <c:ser>
          <c:idx val="0"/>
          <c:order val="1"/>
          <c:tx>
            <c:strRef>
              <c:f>Chart!$C$5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Chart!$A$6:$A$13</c:f>
              <c:strCache>
                <c:ptCount val="8"/>
                <c:pt idx="0">
                  <c:v>Sun/beach</c:v>
                </c:pt>
                <c:pt idx="1">
                  <c:v>Visiting family/friends/relatives</c:v>
                </c:pt>
                <c:pt idx="2">
                  <c:v>Nature (mountain, lake, landscape etc…)</c:v>
                </c:pt>
                <c:pt idx="3">
                  <c:v>Culture (e.g. religious, gastronomy, arts)</c:v>
                </c:pt>
                <c:pt idx="4">
                  <c:v>City trips</c:v>
                </c:pt>
                <c:pt idx="5">
                  <c:v>Wellness/Spa/Health treatment</c:v>
                </c:pt>
                <c:pt idx="6">
                  <c:v>Sport-related activities (e.g. scuba-diving, cycling etc…)</c:v>
                </c:pt>
                <c:pt idx="7">
                  <c:v>Specific events (Sporting events/festivals/clubbing)</c:v>
                </c:pt>
              </c:strCache>
            </c:strRef>
          </c:cat>
          <c:val>
            <c:numRef>
              <c:f>Chart!$C$6:$C$13</c:f>
              <c:numCache>
                <c:formatCode>0%</c:formatCode>
                <c:ptCount val="8"/>
                <c:pt idx="0">
                  <c:v>0.41000000000000031</c:v>
                </c:pt>
                <c:pt idx="1">
                  <c:v>0.39000000000000146</c:v>
                </c:pt>
                <c:pt idx="2">
                  <c:v>0.31000000000000127</c:v>
                </c:pt>
                <c:pt idx="3">
                  <c:v>0.28000000000000008</c:v>
                </c:pt>
                <c:pt idx="4">
                  <c:v>0.27</c:v>
                </c:pt>
                <c:pt idx="5">
                  <c:v>0.14000000000000001</c:v>
                </c:pt>
                <c:pt idx="6">
                  <c:v>0.1</c:v>
                </c:pt>
                <c:pt idx="7">
                  <c:v>8.0000000000000043E-2</c:v>
                </c:pt>
              </c:numCache>
            </c:numRef>
          </c:val>
        </c:ser>
        <c:gapWidth val="50"/>
        <c:axId val="76997760"/>
        <c:axId val="76999296"/>
      </c:barChart>
      <c:catAx>
        <c:axId val="76997760"/>
        <c:scaling>
          <c:orientation val="maxMin"/>
        </c:scaling>
        <c:axPos val="l"/>
        <c:numFmt formatCode="General" sourceLinked="1"/>
        <c:majorTickMark val="none"/>
        <c:tickLblPos val="nextTo"/>
        <c:txPr>
          <a:bodyPr rot="0" vert="horz"/>
          <a:lstStyle/>
          <a:p>
            <a:pPr>
              <a:defRPr sz="1200"/>
            </a:pPr>
            <a:endParaRPr lang="en-US"/>
          </a:p>
        </c:txPr>
        <c:crossAx val="76999296"/>
        <c:crosses val="autoZero"/>
        <c:auto val="1"/>
        <c:lblAlgn val="ctr"/>
        <c:lblOffset val="100"/>
      </c:catAx>
      <c:valAx>
        <c:axId val="76999296"/>
        <c:scaling>
          <c:orientation val="minMax"/>
          <c:max val="1"/>
        </c:scaling>
        <c:axPos val="t"/>
        <c:numFmt formatCode="0%" sourceLinked="0"/>
        <c:minorTickMark val="out"/>
        <c:tickLblPos val="nextTo"/>
        <c:txPr>
          <a:bodyPr rot="0" vert="horz"/>
          <a:lstStyle/>
          <a:p>
            <a:pPr>
              <a:defRPr sz="1400"/>
            </a:pPr>
            <a:endParaRPr lang="en-US"/>
          </a:p>
        </c:txPr>
        <c:crossAx val="76997760"/>
        <c:crosses val="autoZero"/>
        <c:crossBetween val="between"/>
        <c:majorUnit val="0.2"/>
        <c:minorUnit val="0.1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2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6.2486013642124534E-2"/>
          <c:y val="0"/>
          <c:w val="0.93751398635787719"/>
          <c:h val="0.88585161287179315"/>
        </c:manualLayout>
      </c:layout>
      <c:barChart>
        <c:barDir val="bar"/>
        <c:grouping val="clustered"/>
        <c:ser>
          <c:idx val="6"/>
          <c:order val="0"/>
          <c:tx>
            <c:strRef>
              <c:f>Chart!$B$5</c:f>
              <c:strCache>
                <c:ptCount val="1"/>
                <c:pt idx="0">
                  <c:v>15-24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Chart!$A$6:$A$13</c:f>
              <c:strCache>
                <c:ptCount val="8"/>
                <c:pt idx="0">
                  <c:v>Sun/beach</c:v>
                </c:pt>
                <c:pt idx="1">
                  <c:v>Visiting family/friends/relatives</c:v>
                </c:pt>
                <c:pt idx="2">
                  <c:v>Nature (mountain, lake, landscape etc…)</c:v>
                </c:pt>
                <c:pt idx="3">
                  <c:v>City trips</c:v>
                </c:pt>
                <c:pt idx="4">
                  <c:v>Culture (e.g. religious, gastronomy, arts)</c:v>
                </c:pt>
                <c:pt idx="5">
                  <c:v>Sport-related activities (e.g. scuba-diving, cycling etc…)</c:v>
                </c:pt>
                <c:pt idx="6">
                  <c:v>Wellness/Spa/Health treatment</c:v>
                </c:pt>
                <c:pt idx="7">
                  <c:v>Specific events (Sporting events/festivals/clubbing)</c:v>
                </c:pt>
              </c:strCache>
            </c:strRef>
          </c:cat>
          <c:val>
            <c:numRef>
              <c:f>Chart!$B$6:$B$13</c:f>
              <c:numCache>
                <c:formatCode>0%</c:formatCode>
                <c:ptCount val="8"/>
                <c:pt idx="0">
                  <c:v>0.4</c:v>
                </c:pt>
                <c:pt idx="1">
                  <c:v>0.45</c:v>
                </c:pt>
                <c:pt idx="2">
                  <c:v>0.25</c:v>
                </c:pt>
                <c:pt idx="3">
                  <c:v>0.31000000000000127</c:v>
                </c:pt>
                <c:pt idx="4">
                  <c:v>0.26</c:v>
                </c:pt>
                <c:pt idx="5">
                  <c:v>0.16</c:v>
                </c:pt>
                <c:pt idx="6">
                  <c:v>8.0000000000000043E-2</c:v>
                </c:pt>
                <c:pt idx="7">
                  <c:v>0.18000000000000024</c:v>
                </c:pt>
              </c:numCache>
            </c:numRef>
          </c:val>
        </c:ser>
        <c:ser>
          <c:idx val="0"/>
          <c:order val="1"/>
          <c:tx>
            <c:strRef>
              <c:f>Chart!$C$5</c:f>
              <c:strCache>
                <c:ptCount val="1"/>
                <c:pt idx="0">
                  <c:v>25-39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Chart!$A$6:$A$13</c:f>
              <c:strCache>
                <c:ptCount val="8"/>
                <c:pt idx="0">
                  <c:v>Sun/beach</c:v>
                </c:pt>
                <c:pt idx="1">
                  <c:v>Visiting family/friends/relatives</c:v>
                </c:pt>
                <c:pt idx="2">
                  <c:v>Nature (mountain, lake, landscape etc…)</c:v>
                </c:pt>
                <c:pt idx="3">
                  <c:v>City trips</c:v>
                </c:pt>
                <c:pt idx="4">
                  <c:v>Culture (e.g. religious, gastronomy, arts)</c:v>
                </c:pt>
                <c:pt idx="5">
                  <c:v>Sport-related activities (e.g. scuba-diving, cycling etc…)</c:v>
                </c:pt>
                <c:pt idx="6">
                  <c:v>Wellness/Spa/Health treatment</c:v>
                </c:pt>
                <c:pt idx="7">
                  <c:v>Specific events (Sporting events/festivals/clubbing)</c:v>
                </c:pt>
              </c:strCache>
            </c:strRef>
          </c:cat>
          <c:val>
            <c:numRef>
              <c:f>Chart!$C$6:$C$13</c:f>
              <c:numCache>
                <c:formatCode>0%</c:formatCode>
                <c:ptCount val="8"/>
                <c:pt idx="0">
                  <c:v>0.44</c:v>
                </c:pt>
                <c:pt idx="1">
                  <c:v>0.41000000000000031</c:v>
                </c:pt>
                <c:pt idx="2">
                  <c:v>0.31000000000000127</c:v>
                </c:pt>
                <c:pt idx="3">
                  <c:v>0.23</c:v>
                </c:pt>
                <c:pt idx="4">
                  <c:v>0.24000000000000021</c:v>
                </c:pt>
                <c:pt idx="5">
                  <c:v>0.12000000000000002</c:v>
                </c:pt>
                <c:pt idx="6">
                  <c:v>0.12000000000000002</c:v>
                </c:pt>
                <c:pt idx="7">
                  <c:v>9.0000000000000024E-2</c:v>
                </c:pt>
              </c:numCache>
            </c:numRef>
          </c:val>
        </c:ser>
        <c:ser>
          <c:idx val="1"/>
          <c:order val="2"/>
          <c:tx>
            <c:strRef>
              <c:f>Chart!$D$5</c:f>
              <c:strCache>
                <c:ptCount val="1"/>
                <c:pt idx="0">
                  <c:v>40-54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cat>
            <c:strRef>
              <c:f>Chart!$A$6:$A$13</c:f>
              <c:strCache>
                <c:ptCount val="8"/>
                <c:pt idx="0">
                  <c:v>Sun/beach</c:v>
                </c:pt>
                <c:pt idx="1">
                  <c:v>Visiting family/friends/relatives</c:v>
                </c:pt>
                <c:pt idx="2">
                  <c:v>Nature (mountain, lake, landscape etc…)</c:v>
                </c:pt>
                <c:pt idx="3">
                  <c:v>City trips</c:v>
                </c:pt>
                <c:pt idx="4">
                  <c:v>Culture (e.g. religious, gastronomy, arts)</c:v>
                </c:pt>
                <c:pt idx="5">
                  <c:v>Sport-related activities (e.g. scuba-diving, cycling etc…)</c:v>
                </c:pt>
                <c:pt idx="6">
                  <c:v>Wellness/Spa/Health treatment</c:v>
                </c:pt>
                <c:pt idx="7">
                  <c:v>Specific events (Sporting events/festivals/clubbing)</c:v>
                </c:pt>
              </c:strCache>
            </c:strRef>
          </c:cat>
          <c:val>
            <c:numRef>
              <c:f>Chart!$D$6:$D$13</c:f>
              <c:numCache>
                <c:formatCode>0%</c:formatCode>
                <c:ptCount val="8"/>
                <c:pt idx="0">
                  <c:v>0.43000000000000038</c:v>
                </c:pt>
                <c:pt idx="1">
                  <c:v>0.33000000000000163</c:v>
                </c:pt>
                <c:pt idx="2">
                  <c:v>0.33000000000000163</c:v>
                </c:pt>
                <c:pt idx="3">
                  <c:v>0.25</c:v>
                </c:pt>
                <c:pt idx="4">
                  <c:v>0.26</c:v>
                </c:pt>
                <c:pt idx="5">
                  <c:v>0.12000000000000002</c:v>
                </c:pt>
                <c:pt idx="6">
                  <c:v>0.13</c:v>
                </c:pt>
                <c:pt idx="7">
                  <c:v>8.0000000000000043E-2</c:v>
                </c:pt>
              </c:numCache>
            </c:numRef>
          </c:val>
        </c:ser>
        <c:ser>
          <c:idx val="2"/>
          <c:order val="3"/>
          <c:tx>
            <c:strRef>
              <c:f>Chart!$E$5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Chart!$A$6:$A$13</c:f>
              <c:strCache>
                <c:ptCount val="8"/>
                <c:pt idx="0">
                  <c:v>Sun/beach</c:v>
                </c:pt>
                <c:pt idx="1">
                  <c:v>Visiting family/friends/relatives</c:v>
                </c:pt>
                <c:pt idx="2">
                  <c:v>Nature (mountain, lake, landscape etc…)</c:v>
                </c:pt>
                <c:pt idx="3">
                  <c:v>City trips</c:v>
                </c:pt>
                <c:pt idx="4">
                  <c:v>Culture (e.g. religious, gastronomy, arts)</c:v>
                </c:pt>
                <c:pt idx="5">
                  <c:v>Sport-related activities (e.g. scuba-diving, cycling etc…)</c:v>
                </c:pt>
                <c:pt idx="6">
                  <c:v>Wellness/Spa/Health treatment</c:v>
                </c:pt>
                <c:pt idx="7">
                  <c:v>Specific events (Sporting events/festivals/clubbing)</c:v>
                </c:pt>
              </c:strCache>
            </c:strRef>
          </c:cat>
          <c:val>
            <c:numRef>
              <c:f>Chart!$E$6:$E$13</c:f>
              <c:numCache>
                <c:formatCode>0%</c:formatCode>
                <c:ptCount val="8"/>
                <c:pt idx="0">
                  <c:v>0.30000000000000032</c:v>
                </c:pt>
                <c:pt idx="1">
                  <c:v>0.38000000000000145</c:v>
                </c:pt>
                <c:pt idx="2">
                  <c:v>0.31000000000000127</c:v>
                </c:pt>
                <c:pt idx="3">
                  <c:v>0.30000000000000032</c:v>
                </c:pt>
                <c:pt idx="4">
                  <c:v>0.30000000000000032</c:v>
                </c:pt>
                <c:pt idx="5">
                  <c:v>9.0000000000000024E-2</c:v>
                </c:pt>
                <c:pt idx="6">
                  <c:v>0.15000000000000024</c:v>
                </c:pt>
                <c:pt idx="7">
                  <c:v>6.0000000000000032E-2</c:v>
                </c:pt>
              </c:numCache>
            </c:numRef>
          </c:val>
        </c:ser>
        <c:gapWidth val="50"/>
        <c:axId val="99936896"/>
        <c:axId val="108007808"/>
      </c:barChart>
      <c:catAx>
        <c:axId val="99936896"/>
        <c:scaling>
          <c:orientation val="maxMin"/>
        </c:scaling>
        <c:axPos val="l"/>
        <c:numFmt formatCode="General" sourceLinked="1"/>
        <c:majorTickMark val="none"/>
        <c:tickLblPos val="nextTo"/>
        <c:txPr>
          <a:bodyPr rot="0" vert="horz"/>
          <a:lstStyle/>
          <a:p>
            <a:pPr>
              <a:defRPr sz="1200"/>
            </a:pPr>
            <a:endParaRPr lang="en-US"/>
          </a:p>
        </c:txPr>
        <c:crossAx val="108007808"/>
        <c:crosses val="autoZero"/>
        <c:auto val="1"/>
        <c:lblAlgn val="ctr"/>
        <c:lblOffset val="100"/>
      </c:catAx>
      <c:valAx>
        <c:axId val="108007808"/>
        <c:scaling>
          <c:orientation val="minMax"/>
          <c:max val="1"/>
        </c:scaling>
        <c:axPos val="t"/>
        <c:numFmt formatCode="0%" sourceLinked="0"/>
        <c:minorTickMark val="out"/>
        <c:tickLblPos val="nextTo"/>
        <c:txPr>
          <a:bodyPr rot="0" vert="horz"/>
          <a:lstStyle/>
          <a:p>
            <a:pPr>
              <a:defRPr sz="1400"/>
            </a:pPr>
            <a:endParaRPr lang="en-US"/>
          </a:p>
        </c:txPr>
        <c:crossAx val="99936896"/>
        <c:crosses val="autoZero"/>
        <c:crossBetween val="between"/>
        <c:majorUnit val="0.2"/>
        <c:minorUnit val="0.1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2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7.2520090021811534E-2"/>
          <c:y val="2.3341793168447221E-2"/>
          <c:w val="0.92747990997818885"/>
          <c:h val="0.7259829078975365"/>
        </c:manualLayout>
      </c:layout>
      <c:barChart>
        <c:barDir val="col"/>
        <c:grouping val="clustered"/>
        <c:ser>
          <c:idx val="6"/>
          <c:order val="0"/>
          <c:tx>
            <c:strRef>
              <c:f>Chart!$B$2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35BDB2">
                <a:lumMod val="40000"/>
                <a:lumOff val="60000"/>
              </a:srgbClr>
            </a:solidFill>
          </c:spPr>
          <c:cat>
            <c:strRef>
              <c:f>(Chart!$A$3:$A$8,Chart!$A$10:$A$11,Chart!$A$13:$A$19,Chart!$A$21,Chart!$A$29,Chart!$A$33)</c:f>
              <c:strCache>
                <c:ptCount val="18"/>
                <c:pt idx="0">
                  <c:v>EU 28</c:v>
                </c:pt>
                <c:pt idx="2">
                  <c:v>Slovenia</c:v>
                </c:pt>
                <c:pt idx="3">
                  <c:v>Greece</c:v>
                </c:pt>
                <c:pt idx="4">
                  <c:v>Croatia</c:v>
                </c:pt>
                <c:pt idx="5">
                  <c:v>Austria</c:v>
                </c:pt>
                <c:pt idx="6">
                  <c:v>UK</c:v>
                </c:pt>
                <c:pt idx="7">
                  <c:v>Bulgaria</c:v>
                </c:pt>
                <c:pt idx="8">
                  <c:v>Portugal</c:v>
                </c:pt>
                <c:pt idx="9">
                  <c:v>France</c:v>
                </c:pt>
                <c:pt idx="10">
                  <c:v>Poland</c:v>
                </c:pt>
                <c:pt idx="11">
                  <c:v>Netherlands</c:v>
                </c:pt>
                <c:pt idx="12">
                  <c:v>Hungary</c:v>
                </c:pt>
                <c:pt idx="13">
                  <c:v>Slovakia</c:v>
                </c:pt>
                <c:pt idx="14">
                  <c:v>Germany</c:v>
                </c:pt>
                <c:pt idx="15">
                  <c:v>Spain</c:v>
                </c:pt>
                <c:pt idx="16">
                  <c:v>Romania</c:v>
                </c:pt>
                <c:pt idx="17">
                  <c:v>Finland</c:v>
                </c:pt>
              </c:strCache>
            </c:strRef>
          </c:cat>
          <c:val>
            <c:numRef>
              <c:f>(Chart!$B$3:$B$8,Chart!$B$10:$B$11,Chart!$B$13:$B$19,Chart!$B$21,Chart!$B$29,Chart!$B$33)</c:f>
              <c:numCache>
                <c:formatCode>General</c:formatCode>
                <c:ptCount val="18"/>
                <c:pt idx="0" formatCode="0%">
                  <c:v>0.4</c:v>
                </c:pt>
                <c:pt idx="2" formatCode="0%">
                  <c:v>0.58000000000000007</c:v>
                </c:pt>
                <c:pt idx="3" formatCode="0%">
                  <c:v>0.5</c:v>
                </c:pt>
                <c:pt idx="4" formatCode="0%">
                  <c:v>0.41000000000000031</c:v>
                </c:pt>
                <c:pt idx="5" formatCode="0%">
                  <c:v>0.42000000000000032</c:v>
                </c:pt>
                <c:pt idx="6" formatCode="0%">
                  <c:v>0.43000000000000038</c:v>
                </c:pt>
                <c:pt idx="7" formatCode="0%">
                  <c:v>0.39000000000000101</c:v>
                </c:pt>
                <c:pt idx="8" formatCode="0%">
                  <c:v>0.56000000000000005</c:v>
                </c:pt>
                <c:pt idx="9" formatCode="0%">
                  <c:v>0.41000000000000031</c:v>
                </c:pt>
                <c:pt idx="10" formatCode="0%">
                  <c:v>0.29000000000000031</c:v>
                </c:pt>
                <c:pt idx="11" formatCode="0%">
                  <c:v>0.4</c:v>
                </c:pt>
                <c:pt idx="12" formatCode="0%">
                  <c:v>0.32000000000000101</c:v>
                </c:pt>
                <c:pt idx="13" formatCode="0%">
                  <c:v>0.33000000000000113</c:v>
                </c:pt>
                <c:pt idx="14" formatCode="0%">
                  <c:v>0.35000000000000031</c:v>
                </c:pt>
                <c:pt idx="15" formatCode="0%">
                  <c:v>0.43000000000000038</c:v>
                </c:pt>
                <c:pt idx="16" formatCode="0%">
                  <c:v>0.37000000000000038</c:v>
                </c:pt>
                <c:pt idx="17" formatCode="0%">
                  <c:v>0.29000000000000031</c:v>
                </c:pt>
              </c:numCache>
            </c:numRef>
          </c:val>
        </c:ser>
        <c:ser>
          <c:idx val="0"/>
          <c:order val="1"/>
          <c:tx>
            <c:strRef>
              <c:f>Chart!$C$2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35BDB2"/>
            </a:solidFill>
          </c:spPr>
          <c:cat>
            <c:strRef>
              <c:f>(Chart!$A$3:$A$8,Chart!$A$10:$A$11,Chart!$A$13:$A$19,Chart!$A$21,Chart!$A$29,Chart!$A$33)</c:f>
              <c:strCache>
                <c:ptCount val="18"/>
                <c:pt idx="0">
                  <c:v>EU 28</c:v>
                </c:pt>
                <c:pt idx="2">
                  <c:v>Slovenia</c:v>
                </c:pt>
                <c:pt idx="3">
                  <c:v>Greece</c:v>
                </c:pt>
                <c:pt idx="4">
                  <c:v>Croatia</c:v>
                </c:pt>
                <c:pt idx="5">
                  <c:v>Austria</c:v>
                </c:pt>
                <c:pt idx="6">
                  <c:v>UK</c:v>
                </c:pt>
                <c:pt idx="7">
                  <c:v>Bulgaria</c:v>
                </c:pt>
                <c:pt idx="8">
                  <c:v>Portugal</c:v>
                </c:pt>
                <c:pt idx="9">
                  <c:v>France</c:v>
                </c:pt>
                <c:pt idx="10">
                  <c:v>Poland</c:v>
                </c:pt>
                <c:pt idx="11">
                  <c:v>Netherlands</c:v>
                </c:pt>
                <c:pt idx="12">
                  <c:v>Hungary</c:v>
                </c:pt>
                <c:pt idx="13">
                  <c:v>Slovakia</c:v>
                </c:pt>
                <c:pt idx="14">
                  <c:v>Germany</c:v>
                </c:pt>
                <c:pt idx="15">
                  <c:v>Spain</c:v>
                </c:pt>
                <c:pt idx="16">
                  <c:v>Romania</c:v>
                </c:pt>
                <c:pt idx="17">
                  <c:v>Finland</c:v>
                </c:pt>
              </c:strCache>
            </c:strRef>
          </c:cat>
          <c:val>
            <c:numRef>
              <c:f>(Chart!$C$3:$C$8,Chart!$C$10:$C$11,Chart!$C$13:$C$19,Chart!$C$21,Chart!$C$29,Chart!$C$33)</c:f>
              <c:numCache>
                <c:formatCode>General</c:formatCode>
                <c:ptCount val="18"/>
                <c:pt idx="0" formatCode="0%">
                  <c:v>0.46</c:v>
                </c:pt>
                <c:pt idx="2" formatCode="0%">
                  <c:v>0.66000000000000225</c:v>
                </c:pt>
                <c:pt idx="3" formatCode="0%">
                  <c:v>0.61000000000000065</c:v>
                </c:pt>
                <c:pt idx="4" formatCode="0%">
                  <c:v>0.56999999999999995</c:v>
                </c:pt>
                <c:pt idx="5" formatCode="0%">
                  <c:v>0.47000000000000008</c:v>
                </c:pt>
                <c:pt idx="6" formatCode="0%">
                  <c:v>0.49000000000000032</c:v>
                </c:pt>
                <c:pt idx="7" formatCode="0%">
                  <c:v>0.55000000000000004</c:v>
                </c:pt>
                <c:pt idx="8" formatCode="0%">
                  <c:v>0.56999999999999995</c:v>
                </c:pt>
                <c:pt idx="9" formatCode="0%">
                  <c:v>0.42000000000000032</c:v>
                </c:pt>
                <c:pt idx="10" formatCode="0%">
                  <c:v>0.4</c:v>
                </c:pt>
                <c:pt idx="11" formatCode="0%">
                  <c:v>0.5</c:v>
                </c:pt>
                <c:pt idx="12" formatCode="0%">
                  <c:v>0.51</c:v>
                </c:pt>
                <c:pt idx="13" formatCode="0%">
                  <c:v>0.5</c:v>
                </c:pt>
                <c:pt idx="14" formatCode="0%">
                  <c:v>0.44</c:v>
                </c:pt>
                <c:pt idx="15" formatCode="0%">
                  <c:v>0.43000000000000038</c:v>
                </c:pt>
                <c:pt idx="16" formatCode="0%">
                  <c:v>0.37000000000000038</c:v>
                </c:pt>
                <c:pt idx="17" formatCode="0%">
                  <c:v>0.33000000000000113</c:v>
                </c:pt>
              </c:numCache>
            </c:numRef>
          </c:val>
        </c:ser>
        <c:ser>
          <c:idx val="1"/>
          <c:order val="2"/>
          <c:tx>
            <c:strRef>
              <c:f>Chart!$D$2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>
                <a:lumMod val="75000"/>
              </a:srgbClr>
            </a:solidFill>
          </c:spPr>
          <c:cat>
            <c:strRef>
              <c:f>(Chart!$A$3:$A$8,Chart!$A$10:$A$11,Chart!$A$13:$A$19,Chart!$A$21,Chart!$A$29,Chart!$A$33)</c:f>
              <c:strCache>
                <c:ptCount val="18"/>
                <c:pt idx="0">
                  <c:v>EU 28</c:v>
                </c:pt>
                <c:pt idx="2">
                  <c:v>Slovenia</c:v>
                </c:pt>
                <c:pt idx="3">
                  <c:v>Greece</c:v>
                </c:pt>
                <c:pt idx="4">
                  <c:v>Croatia</c:v>
                </c:pt>
                <c:pt idx="5">
                  <c:v>Austria</c:v>
                </c:pt>
                <c:pt idx="6">
                  <c:v>UK</c:v>
                </c:pt>
                <c:pt idx="7">
                  <c:v>Bulgaria</c:v>
                </c:pt>
                <c:pt idx="8">
                  <c:v>Portugal</c:v>
                </c:pt>
                <c:pt idx="9">
                  <c:v>France</c:v>
                </c:pt>
                <c:pt idx="10">
                  <c:v>Poland</c:v>
                </c:pt>
                <c:pt idx="11">
                  <c:v>Netherlands</c:v>
                </c:pt>
                <c:pt idx="12">
                  <c:v>Hungary</c:v>
                </c:pt>
                <c:pt idx="13">
                  <c:v>Slovakia</c:v>
                </c:pt>
                <c:pt idx="14">
                  <c:v>Germany</c:v>
                </c:pt>
                <c:pt idx="15">
                  <c:v>Spain</c:v>
                </c:pt>
                <c:pt idx="16">
                  <c:v>Romania</c:v>
                </c:pt>
                <c:pt idx="17">
                  <c:v>Finland</c:v>
                </c:pt>
              </c:strCache>
            </c:strRef>
          </c:cat>
          <c:val>
            <c:numRef>
              <c:f>(Chart!$D$3:$D$8,Chart!$D$10:$D$11,Chart!$D$13:$D$19,Chart!$D$21,Chart!$D$29,Chart!$D$33)</c:f>
              <c:numCache>
                <c:formatCode>General</c:formatCode>
                <c:ptCount val="18"/>
                <c:pt idx="0" formatCode="0%">
                  <c:v>0.48000000000000032</c:v>
                </c:pt>
                <c:pt idx="2" formatCode="0%">
                  <c:v>0.73000000000000065</c:v>
                </c:pt>
                <c:pt idx="3" formatCode="0%">
                  <c:v>0.54</c:v>
                </c:pt>
                <c:pt idx="4" formatCode="0%">
                  <c:v>0.61000000000000065</c:v>
                </c:pt>
                <c:pt idx="5" formatCode="0%">
                  <c:v>0.49000000000000032</c:v>
                </c:pt>
                <c:pt idx="6" formatCode="0%">
                  <c:v>0.55000000000000004</c:v>
                </c:pt>
                <c:pt idx="7" formatCode="0%">
                  <c:v>0.53</c:v>
                </c:pt>
                <c:pt idx="8" formatCode="0%">
                  <c:v>0.57000000000000062</c:v>
                </c:pt>
                <c:pt idx="9" formatCode="0%">
                  <c:v>0.48000000000000032</c:v>
                </c:pt>
                <c:pt idx="10" formatCode="0%">
                  <c:v>0.41000000000000031</c:v>
                </c:pt>
                <c:pt idx="11" formatCode="0%">
                  <c:v>0.42000000000000032</c:v>
                </c:pt>
                <c:pt idx="12" formatCode="0%">
                  <c:v>0.51</c:v>
                </c:pt>
                <c:pt idx="13" formatCode="0%">
                  <c:v>0.49000000000000032</c:v>
                </c:pt>
                <c:pt idx="14" formatCode="0%">
                  <c:v>0.45</c:v>
                </c:pt>
                <c:pt idx="15" formatCode="0%">
                  <c:v>0.47000000000000008</c:v>
                </c:pt>
                <c:pt idx="16" formatCode="0%">
                  <c:v>0.42000000000000032</c:v>
                </c:pt>
                <c:pt idx="17" formatCode="0%">
                  <c:v>0.31000000000000089</c:v>
                </c:pt>
              </c:numCache>
            </c:numRef>
          </c:val>
        </c:ser>
        <c:ser>
          <c:idx val="2"/>
          <c:order val="3"/>
          <c:tx>
            <c:strRef>
              <c:f>Chart!$E$2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35BDB2">
                <a:lumMod val="50000"/>
              </a:srgbClr>
            </a:solidFill>
          </c:spPr>
          <c:cat>
            <c:strRef>
              <c:f>(Chart!$A$3:$A$8,Chart!$A$10:$A$11,Chart!$A$13:$A$19,Chart!$A$21,Chart!$A$29,Chart!$A$33)</c:f>
              <c:strCache>
                <c:ptCount val="18"/>
                <c:pt idx="0">
                  <c:v>EU 28</c:v>
                </c:pt>
                <c:pt idx="2">
                  <c:v>Slovenia</c:v>
                </c:pt>
                <c:pt idx="3">
                  <c:v>Greece</c:v>
                </c:pt>
                <c:pt idx="4">
                  <c:v>Croatia</c:v>
                </c:pt>
                <c:pt idx="5">
                  <c:v>Austria</c:v>
                </c:pt>
                <c:pt idx="6">
                  <c:v>UK</c:v>
                </c:pt>
                <c:pt idx="7">
                  <c:v>Bulgaria</c:v>
                </c:pt>
                <c:pt idx="8">
                  <c:v>Portugal</c:v>
                </c:pt>
                <c:pt idx="9">
                  <c:v>France</c:v>
                </c:pt>
                <c:pt idx="10">
                  <c:v>Poland</c:v>
                </c:pt>
                <c:pt idx="11">
                  <c:v>Netherlands</c:v>
                </c:pt>
                <c:pt idx="12">
                  <c:v>Hungary</c:v>
                </c:pt>
                <c:pt idx="13">
                  <c:v>Slovakia</c:v>
                </c:pt>
                <c:pt idx="14">
                  <c:v>Germany</c:v>
                </c:pt>
                <c:pt idx="15">
                  <c:v>Spain</c:v>
                </c:pt>
                <c:pt idx="16">
                  <c:v>Romania</c:v>
                </c:pt>
                <c:pt idx="17">
                  <c:v>Finland</c:v>
                </c:pt>
              </c:strCache>
            </c:strRef>
          </c:cat>
          <c:val>
            <c:numRef>
              <c:f>(Chart!$E$3:$E$8,Chart!$E$10:$E$11,Chart!$E$13:$E$19,Chart!$E$21,Chart!$E$29,Chart!$E$33)</c:f>
              <c:numCache>
                <c:formatCode>General</c:formatCode>
                <c:ptCount val="18"/>
                <c:pt idx="0" formatCode="0%">
                  <c:v>0.39000000000000101</c:v>
                </c:pt>
                <c:pt idx="2" formatCode="0%">
                  <c:v>0.66000000000000225</c:v>
                </c:pt>
                <c:pt idx="3" formatCode="0%">
                  <c:v>0.54</c:v>
                </c:pt>
                <c:pt idx="4" formatCode="0%">
                  <c:v>0.48000000000000032</c:v>
                </c:pt>
                <c:pt idx="5" formatCode="0%">
                  <c:v>0.44</c:v>
                </c:pt>
                <c:pt idx="6" formatCode="0%">
                  <c:v>0.44</c:v>
                </c:pt>
                <c:pt idx="7" formatCode="0%">
                  <c:v>0.43000000000000038</c:v>
                </c:pt>
                <c:pt idx="8" formatCode="0%">
                  <c:v>0.41000000000000031</c:v>
                </c:pt>
                <c:pt idx="9" formatCode="0%">
                  <c:v>0.4</c:v>
                </c:pt>
                <c:pt idx="10" formatCode="0%">
                  <c:v>0.4</c:v>
                </c:pt>
                <c:pt idx="11" formatCode="0%">
                  <c:v>0.39000000000000101</c:v>
                </c:pt>
                <c:pt idx="12" formatCode="0%">
                  <c:v>0.380000000000001</c:v>
                </c:pt>
                <c:pt idx="13" formatCode="0%">
                  <c:v>0.380000000000001</c:v>
                </c:pt>
                <c:pt idx="14" formatCode="0%">
                  <c:v>0.37000000000000038</c:v>
                </c:pt>
                <c:pt idx="15" formatCode="0%">
                  <c:v>0.37000000000000038</c:v>
                </c:pt>
                <c:pt idx="16" formatCode="0%">
                  <c:v>0.32000000000000101</c:v>
                </c:pt>
                <c:pt idx="17" formatCode="0%">
                  <c:v>0.23</c:v>
                </c:pt>
              </c:numCache>
            </c:numRef>
          </c:val>
        </c:ser>
        <c:gapWidth val="50"/>
        <c:axId val="108202240"/>
        <c:axId val="108212224"/>
      </c:barChart>
      <c:catAx>
        <c:axId val="10820224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8212224"/>
        <c:crosses val="autoZero"/>
        <c:auto val="1"/>
        <c:lblAlgn val="ctr"/>
        <c:lblOffset val="100"/>
      </c:catAx>
      <c:valAx>
        <c:axId val="108212224"/>
        <c:scaling>
          <c:orientation val="minMax"/>
          <c:max val="1"/>
        </c:scaling>
        <c:axPos val="l"/>
        <c:numFmt formatCode="0%" sourceLinked="1"/>
        <c:minorTickMark val="out"/>
        <c:tickLblPos val="nextTo"/>
        <c:crossAx val="108202240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0.38039838701279588"/>
          <c:y val="1.7069701280227601E-2"/>
          <c:w val="0.31893767320231398"/>
          <c:h val="6.47619119957491E-2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7.2520090021811534E-2"/>
          <c:y val="2.3341793168447221E-2"/>
          <c:w val="0.92747990997818885"/>
          <c:h val="0.7259829078975365"/>
        </c:manualLayout>
      </c:layout>
      <c:barChart>
        <c:barDir val="col"/>
        <c:grouping val="clustered"/>
        <c:ser>
          <c:idx val="0"/>
          <c:order val="0"/>
          <c:tx>
            <c:strRef>
              <c:f>Chart!$B$1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35BDB2">
                <a:lumMod val="40000"/>
                <a:lumOff val="60000"/>
              </a:srgbClr>
            </a:solidFill>
          </c:spPr>
          <c:cat>
            <c:strRef>
              <c:f>Chart!$A$2:$A$39</c:f>
              <c:strCache>
                <c:ptCount val="23"/>
                <c:pt idx="0">
                  <c:v>EU 28</c:v>
                </c:pt>
                <c:pt idx="2">
                  <c:v>France</c:v>
                </c:pt>
                <c:pt idx="3">
                  <c:v>Greece</c:v>
                </c:pt>
                <c:pt idx="4">
                  <c:v>Finland</c:v>
                </c:pt>
                <c:pt idx="5">
                  <c:v>Iceland</c:v>
                </c:pt>
                <c:pt idx="6">
                  <c:v>Croatia</c:v>
                </c:pt>
                <c:pt idx="7">
                  <c:v>UK</c:v>
                </c:pt>
                <c:pt idx="8">
                  <c:v>Poland</c:v>
                </c:pt>
                <c:pt idx="9">
                  <c:v>Ireland</c:v>
                </c:pt>
                <c:pt idx="10">
                  <c:v>Portugal</c:v>
                </c:pt>
                <c:pt idx="11">
                  <c:v>Spain</c:v>
                </c:pt>
                <c:pt idx="12">
                  <c:v>Romania</c:v>
                </c:pt>
                <c:pt idx="13">
                  <c:v>Hungary</c:v>
                </c:pt>
                <c:pt idx="14">
                  <c:v>Germany</c:v>
                </c:pt>
                <c:pt idx="15">
                  <c:v>Belgium</c:v>
                </c:pt>
                <c:pt idx="16">
                  <c:v>Bulgaria</c:v>
                </c:pt>
                <c:pt idx="17">
                  <c:v>Austria</c:v>
                </c:pt>
                <c:pt idx="18">
                  <c:v>Denmark</c:v>
                </c:pt>
                <c:pt idx="19">
                  <c:v>Italy</c:v>
                </c:pt>
                <c:pt idx="20">
                  <c:v>Netherlands</c:v>
                </c:pt>
                <c:pt idx="21">
                  <c:v>Slovakia</c:v>
                </c:pt>
                <c:pt idx="22">
                  <c:v>Czech Rep</c:v>
                </c:pt>
              </c:strCache>
            </c:strRef>
          </c:cat>
          <c:val>
            <c:numRef>
              <c:f>Chart!$B$2:$B$39</c:f>
              <c:numCache>
                <c:formatCode>General</c:formatCode>
                <c:ptCount val="23"/>
                <c:pt idx="0" formatCode="0%">
                  <c:v>0.36000000000000032</c:v>
                </c:pt>
                <c:pt idx="2" formatCode="0%">
                  <c:v>0.45</c:v>
                </c:pt>
                <c:pt idx="3" formatCode="0%">
                  <c:v>0.41000000000000031</c:v>
                </c:pt>
                <c:pt idx="4" formatCode="0%">
                  <c:v>0.37000000000000038</c:v>
                </c:pt>
                <c:pt idx="5" formatCode="0%">
                  <c:v>0.44</c:v>
                </c:pt>
                <c:pt idx="6" formatCode="0%">
                  <c:v>0.4</c:v>
                </c:pt>
                <c:pt idx="7" formatCode="0%">
                  <c:v>0.35000000000000031</c:v>
                </c:pt>
                <c:pt idx="8" formatCode="0%">
                  <c:v>0.39000000000000146</c:v>
                </c:pt>
                <c:pt idx="9" formatCode="0%">
                  <c:v>0.38000000000000145</c:v>
                </c:pt>
                <c:pt idx="10" formatCode="0%">
                  <c:v>0.39000000000000146</c:v>
                </c:pt>
                <c:pt idx="11" formatCode="0%">
                  <c:v>0.38000000000000145</c:v>
                </c:pt>
                <c:pt idx="12" formatCode="0%">
                  <c:v>0.35000000000000031</c:v>
                </c:pt>
                <c:pt idx="13" formatCode="0%">
                  <c:v>0.45</c:v>
                </c:pt>
                <c:pt idx="14" formatCode="0%">
                  <c:v>0.34</c:v>
                </c:pt>
                <c:pt idx="15" formatCode="0%">
                  <c:v>0.27</c:v>
                </c:pt>
                <c:pt idx="16" formatCode="0%">
                  <c:v>0.32000000000000145</c:v>
                </c:pt>
                <c:pt idx="17" formatCode="0%">
                  <c:v>0.35000000000000031</c:v>
                </c:pt>
                <c:pt idx="18" formatCode="0%">
                  <c:v>0.28000000000000008</c:v>
                </c:pt>
                <c:pt idx="19" formatCode="0%">
                  <c:v>0.34</c:v>
                </c:pt>
                <c:pt idx="20" formatCode="0%">
                  <c:v>0.24000000000000021</c:v>
                </c:pt>
                <c:pt idx="21" formatCode="0%">
                  <c:v>0.28000000000000008</c:v>
                </c:pt>
                <c:pt idx="22" formatCode="0%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35BDB2"/>
            </a:solidFill>
          </c:spPr>
          <c:cat>
            <c:strRef>
              <c:f>Chart!$A$2:$A$39</c:f>
              <c:strCache>
                <c:ptCount val="23"/>
                <c:pt idx="0">
                  <c:v>EU 28</c:v>
                </c:pt>
                <c:pt idx="2">
                  <c:v>France</c:v>
                </c:pt>
                <c:pt idx="3">
                  <c:v>Greece</c:v>
                </c:pt>
                <c:pt idx="4">
                  <c:v>Finland</c:v>
                </c:pt>
                <c:pt idx="5">
                  <c:v>Iceland</c:v>
                </c:pt>
                <c:pt idx="6">
                  <c:v>Croatia</c:v>
                </c:pt>
                <c:pt idx="7">
                  <c:v>UK</c:v>
                </c:pt>
                <c:pt idx="8">
                  <c:v>Poland</c:v>
                </c:pt>
                <c:pt idx="9">
                  <c:v>Ireland</c:v>
                </c:pt>
                <c:pt idx="10">
                  <c:v>Portugal</c:v>
                </c:pt>
                <c:pt idx="11">
                  <c:v>Spain</c:v>
                </c:pt>
                <c:pt idx="12">
                  <c:v>Romania</c:v>
                </c:pt>
                <c:pt idx="13">
                  <c:v>Hungary</c:v>
                </c:pt>
                <c:pt idx="14">
                  <c:v>Germany</c:v>
                </c:pt>
                <c:pt idx="15">
                  <c:v>Belgium</c:v>
                </c:pt>
                <c:pt idx="16">
                  <c:v>Bulgaria</c:v>
                </c:pt>
                <c:pt idx="17">
                  <c:v>Austria</c:v>
                </c:pt>
                <c:pt idx="18">
                  <c:v>Denmark</c:v>
                </c:pt>
                <c:pt idx="19">
                  <c:v>Italy</c:v>
                </c:pt>
                <c:pt idx="20">
                  <c:v>Netherlands</c:v>
                </c:pt>
                <c:pt idx="21">
                  <c:v>Slovakia</c:v>
                </c:pt>
                <c:pt idx="22">
                  <c:v>Czech Rep</c:v>
                </c:pt>
              </c:strCache>
            </c:strRef>
          </c:cat>
          <c:val>
            <c:numRef>
              <c:f>Chart!$C$2:$C$39</c:f>
              <c:numCache>
                <c:formatCode>General</c:formatCode>
                <c:ptCount val="23"/>
                <c:pt idx="0" formatCode="0%">
                  <c:v>0.34</c:v>
                </c:pt>
                <c:pt idx="2" formatCode="0%">
                  <c:v>0.45</c:v>
                </c:pt>
                <c:pt idx="3" formatCode="0%">
                  <c:v>0.41000000000000031</c:v>
                </c:pt>
                <c:pt idx="4" formatCode="0%">
                  <c:v>0.43000000000000038</c:v>
                </c:pt>
                <c:pt idx="5" formatCode="0%">
                  <c:v>0.43000000000000038</c:v>
                </c:pt>
                <c:pt idx="6" formatCode="0%">
                  <c:v>0.4</c:v>
                </c:pt>
                <c:pt idx="7" formatCode="0%">
                  <c:v>0.4</c:v>
                </c:pt>
                <c:pt idx="8" formatCode="0%">
                  <c:v>0.38000000000000145</c:v>
                </c:pt>
                <c:pt idx="9" formatCode="0%">
                  <c:v>0.39000000000000146</c:v>
                </c:pt>
                <c:pt idx="10" formatCode="0%">
                  <c:v>0.37000000000000038</c:v>
                </c:pt>
                <c:pt idx="11" formatCode="0%">
                  <c:v>0.35000000000000031</c:v>
                </c:pt>
                <c:pt idx="12" formatCode="0%">
                  <c:v>0.37000000000000038</c:v>
                </c:pt>
                <c:pt idx="13" formatCode="0%">
                  <c:v>0.28000000000000008</c:v>
                </c:pt>
                <c:pt idx="14" formatCode="0%">
                  <c:v>0.32000000000000145</c:v>
                </c:pt>
                <c:pt idx="15" formatCode="0%">
                  <c:v>0.26</c:v>
                </c:pt>
                <c:pt idx="16" formatCode="0%">
                  <c:v>0.29000000000000031</c:v>
                </c:pt>
                <c:pt idx="17" formatCode="0%">
                  <c:v>0.28000000000000008</c:v>
                </c:pt>
                <c:pt idx="18" formatCode="0%">
                  <c:v>0.24000000000000021</c:v>
                </c:pt>
                <c:pt idx="19" formatCode="0%">
                  <c:v>0.27</c:v>
                </c:pt>
                <c:pt idx="20" formatCode="0%">
                  <c:v>0.25</c:v>
                </c:pt>
                <c:pt idx="21" formatCode="0%">
                  <c:v>0.30000000000000032</c:v>
                </c:pt>
                <c:pt idx="22" formatCode="0%">
                  <c:v>0.23</c:v>
                </c:pt>
              </c:numCache>
            </c:numRef>
          </c:val>
        </c:ser>
        <c:ser>
          <c:idx val="2"/>
          <c:order val="2"/>
          <c:tx>
            <c:strRef>
              <c:f>Chart!$D$1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>
                <a:lumMod val="75000"/>
              </a:srgbClr>
            </a:solidFill>
          </c:spPr>
          <c:cat>
            <c:strRef>
              <c:f>Chart!$A$2:$A$39</c:f>
              <c:strCache>
                <c:ptCount val="23"/>
                <c:pt idx="0">
                  <c:v>EU 28</c:v>
                </c:pt>
                <c:pt idx="2">
                  <c:v>France</c:v>
                </c:pt>
                <c:pt idx="3">
                  <c:v>Greece</c:v>
                </c:pt>
                <c:pt idx="4">
                  <c:v>Finland</c:v>
                </c:pt>
                <c:pt idx="5">
                  <c:v>Iceland</c:v>
                </c:pt>
                <c:pt idx="6">
                  <c:v>Croatia</c:v>
                </c:pt>
                <c:pt idx="7">
                  <c:v>UK</c:v>
                </c:pt>
                <c:pt idx="8">
                  <c:v>Poland</c:v>
                </c:pt>
                <c:pt idx="9">
                  <c:v>Ireland</c:v>
                </c:pt>
                <c:pt idx="10">
                  <c:v>Portugal</c:v>
                </c:pt>
                <c:pt idx="11">
                  <c:v>Spain</c:v>
                </c:pt>
                <c:pt idx="12">
                  <c:v>Romania</c:v>
                </c:pt>
                <c:pt idx="13">
                  <c:v>Hungary</c:v>
                </c:pt>
                <c:pt idx="14">
                  <c:v>Germany</c:v>
                </c:pt>
                <c:pt idx="15">
                  <c:v>Belgium</c:v>
                </c:pt>
                <c:pt idx="16">
                  <c:v>Bulgaria</c:v>
                </c:pt>
                <c:pt idx="17">
                  <c:v>Austria</c:v>
                </c:pt>
                <c:pt idx="18">
                  <c:v>Denmark</c:v>
                </c:pt>
                <c:pt idx="19">
                  <c:v>Italy</c:v>
                </c:pt>
                <c:pt idx="20">
                  <c:v>Netherlands</c:v>
                </c:pt>
                <c:pt idx="21">
                  <c:v>Slovakia</c:v>
                </c:pt>
                <c:pt idx="22">
                  <c:v>Czech Rep</c:v>
                </c:pt>
              </c:strCache>
            </c:strRef>
          </c:cat>
          <c:val>
            <c:numRef>
              <c:f>Chart!$D$2:$D$39</c:f>
              <c:numCache>
                <c:formatCode>General</c:formatCode>
                <c:ptCount val="23"/>
                <c:pt idx="0" formatCode="0%">
                  <c:v>0.36000000000000032</c:v>
                </c:pt>
                <c:pt idx="2" formatCode="0%">
                  <c:v>0.48000000000000032</c:v>
                </c:pt>
                <c:pt idx="3" formatCode="0%">
                  <c:v>0.48000000000000032</c:v>
                </c:pt>
                <c:pt idx="4" formatCode="0%">
                  <c:v>0.41000000000000031</c:v>
                </c:pt>
                <c:pt idx="5" formatCode="0%">
                  <c:v>0.39000000000000146</c:v>
                </c:pt>
                <c:pt idx="6" formatCode="0%">
                  <c:v>0.43000000000000038</c:v>
                </c:pt>
                <c:pt idx="7" formatCode="0%">
                  <c:v>0.37000000000000038</c:v>
                </c:pt>
                <c:pt idx="8" formatCode="0%">
                  <c:v>0.4</c:v>
                </c:pt>
                <c:pt idx="9" formatCode="0%">
                  <c:v>0.39000000000000146</c:v>
                </c:pt>
                <c:pt idx="10" formatCode="0%">
                  <c:v>0.39000000000000146</c:v>
                </c:pt>
                <c:pt idx="11" formatCode="0%">
                  <c:v>0.37000000000000038</c:v>
                </c:pt>
                <c:pt idx="12" formatCode="0%">
                  <c:v>0.37000000000000038</c:v>
                </c:pt>
                <c:pt idx="13" formatCode="0%">
                  <c:v>0.38000000000000145</c:v>
                </c:pt>
                <c:pt idx="14" formatCode="0%">
                  <c:v>0.32000000000000145</c:v>
                </c:pt>
                <c:pt idx="15" formatCode="0%">
                  <c:v>0.38000000000000145</c:v>
                </c:pt>
                <c:pt idx="16" formatCode="0%">
                  <c:v>0.28000000000000008</c:v>
                </c:pt>
                <c:pt idx="17" formatCode="0%">
                  <c:v>0.29000000000000031</c:v>
                </c:pt>
                <c:pt idx="18" formatCode="0%">
                  <c:v>0.31000000000000127</c:v>
                </c:pt>
                <c:pt idx="19" formatCode="0%">
                  <c:v>0.30000000000000032</c:v>
                </c:pt>
                <c:pt idx="20" formatCode="0%">
                  <c:v>0.30000000000000032</c:v>
                </c:pt>
                <c:pt idx="21" formatCode="0%">
                  <c:v>0.23</c:v>
                </c:pt>
                <c:pt idx="22" formatCode="0%">
                  <c:v>0.24000000000000021</c:v>
                </c:pt>
              </c:numCache>
            </c:numRef>
          </c:val>
        </c:ser>
        <c:ser>
          <c:idx val="3"/>
          <c:order val="3"/>
          <c:tx>
            <c:strRef>
              <c:f>Chart!$E$1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35BDB2">
                <a:lumMod val="50000"/>
              </a:srgbClr>
            </a:solidFill>
          </c:spPr>
          <c:cat>
            <c:strRef>
              <c:f>Chart!$A$2:$A$39</c:f>
              <c:strCache>
                <c:ptCount val="23"/>
                <c:pt idx="0">
                  <c:v>EU 28</c:v>
                </c:pt>
                <c:pt idx="2">
                  <c:v>France</c:v>
                </c:pt>
                <c:pt idx="3">
                  <c:v>Greece</c:v>
                </c:pt>
                <c:pt idx="4">
                  <c:v>Finland</c:v>
                </c:pt>
                <c:pt idx="5">
                  <c:v>Iceland</c:v>
                </c:pt>
                <c:pt idx="6">
                  <c:v>Croatia</c:v>
                </c:pt>
                <c:pt idx="7">
                  <c:v>UK</c:v>
                </c:pt>
                <c:pt idx="8">
                  <c:v>Poland</c:v>
                </c:pt>
                <c:pt idx="9">
                  <c:v>Ireland</c:v>
                </c:pt>
                <c:pt idx="10">
                  <c:v>Portugal</c:v>
                </c:pt>
                <c:pt idx="11">
                  <c:v>Spain</c:v>
                </c:pt>
                <c:pt idx="12">
                  <c:v>Romania</c:v>
                </c:pt>
                <c:pt idx="13">
                  <c:v>Hungary</c:v>
                </c:pt>
                <c:pt idx="14">
                  <c:v>Germany</c:v>
                </c:pt>
                <c:pt idx="15">
                  <c:v>Belgium</c:v>
                </c:pt>
                <c:pt idx="16">
                  <c:v>Bulgaria</c:v>
                </c:pt>
                <c:pt idx="17">
                  <c:v>Austria</c:v>
                </c:pt>
                <c:pt idx="18">
                  <c:v>Denmark</c:v>
                </c:pt>
                <c:pt idx="19">
                  <c:v>Italy</c:v>
                </c:pt>
                <c:pt idx="20">
                  <c:v>Netherlands</c:v>
                </c:pt>
                <c:pt idx="21">
                  <c:v>Slovakia</c:v>
                </c:pt>
                <c:pt idx="22">
                  <c:v>Czech Rep</c:v>
                </c:pt>
              </c:strCache>
            </c:strRef>
          </c:cat>
          <c:val>
            <c:numRef>
              <c:f>Chart!$E$2:$E$39</c:f>
              <c:numCache>
                <c:formatCode>General</c:formatCode>
                <c:ptCount val="23"/>
                <c:pt idx="0" formatCode="0%">
                  <c:v>0.38000000000000145</c:v>
                </c:pt>
                <c:pt idx="2" formatCode="0%">
                  <c:v>0.48000000000000032</c:v>
                </c:pt>
                <c:pt idx="3" formatCode="0%">
                  <c:v>0.48000000000000032</c:v>
                </c:pt>
                <c:pt idx="4" formatCode="0%">
                  <c:v>0.47000000000000008</c:v>
                </c:pt>
                <c:pt idx="5" formatCode="0%">
                  <c:v>0.48000000000000032</c:v>
                </c:pt>
                <c:pt idx="6" formatCode="0%">
                  <c:v>0.42000000000000032</c:v>
                </c:pt>
                <c:pt idx="7" formatCode="0%">
                  <c:v>0.45</c:v>
                </c:pt>
                <c:pt idx="8" formatCode="0%">
                  <c:v>0.41000000000000031</c:v>
                </c:pt>
                <c:pt idx="9" formatCode="0%">
                  <c:v>0.38000000000000145</c:v>
                </c:pt>
                <c:pt idx="10" formatCode="0%">
                  <c:v>0.38000000000000145</c:v>
                </c:pt>
                <c:pt idx="11" formatCode="0%">
                  <c:v>0.4</c:v>
                </c:pt>
                <c:pt idx="12" formatCode="0%">
                  <c:v>0.35000000000000031</c:v>
                </c:pt>
                <c:pt idx="13" formatCode="0%">
                  <c:v>0.39000000000000146</c:v>
                </c:pt>
                <c:pt idx="14" formatCode="0%">
                  <c:v>0.36000000000000032</c:v>
                </c:pt>
                <c:pt idx="15" formatCode="0%">
                  <c:v>0.35000000000000031</c:v>
                </c:pt>
                <c:pt idx="16" formatCode="0%">
                  <c:v>0.37000000000000038</c:v>
                </c:pt>
                <c:pt idx="17" formatCode="0%">
                  <c:v>0.33000000000000163</c:v>
                </c:pt>
                <c:pt idx="18" formatCode="0%">
                  <c:v>0.33000000000000163</c:v>
                </c:pt>
                <c:pt idx="19" formatCode="0%">
                  <c:v>0.28000000000000008</c:v>
                </c:pt>
                <c:pt idx="20" formatCode="0%">
                  <c:v>0.28000000000000008</c:v>
                </c:pt>
                <c:pt idx="21" formatCode="0%">
                  <c:v>0.29000000000000031</c:v>
                </c:pt>
                <c:pt idx="22" formatCode="0%">
                  <c:v>0.32000000000000145</c:v>
                </c:pt>
              </c:numCache>
            </c:numRef>
          </c:val>
        </c:ser>
        <c:gapWidth val="50"/>
        <c:axId val="108313984"/>
        <c:axId val="108319872"/>
      </c:barChart>
      <c:catAx>
        <c:axId val="10831398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8319872"/>
        <c:crosses val="autoZero"/>
        <c:auto val="1"/>
        <c:lblAlgn val="ctr"/>
        <c:lblOffset val="100"/>
      </c:catAx>
      <c:valAx>
        <c:axId val="108319872"/>
        <c:scaling>
          <c:orientation val="minMax"/>
          <c:max val="1"/>
        </c:scaling>
        <c:axPos val="l"/>
        <c:numFmt formatCode="0%" sourceLinked="1"/>
        <c:minorTickMark val="out"/>
        <c:tickLblPos val="nextTo"/>
        <c:crossAx val="108313984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0.38039838701279594"/>
          <c:y val="1.7069701280227601E-2"/>
          <c:w val="0.31893767320231403"/>
          <c:h val="6.4761911995749114E-2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7.2520090021811534E-2"/>
          <c:y val="2.3341793168447221E-2"/>
          <c:w val="0.92747990997818885"/>
          <c:h val="0.7259829078975365"/>
        </c:manualLayout>
      </c:layout>
      <c:barChart>
        <c:barDir val="col"/>
        <c:grouping val="clustered"/>
        <c:ser>
          <c:idx val="6"/>
          <c:order val="0"/>
          <c:tx>
            <c:strRef>
              <c:f>Chart!$B$1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35BDB2">
                <a:lumMod val="40000"/>
                <a:lumOff val="60000"/>
              </a:srgbClr>
            </a:solidFill>
          </c:spPr>
          <c:cat>
            <c:strRef>
              <c:f>(Chart!$A$2:$A$8,Chart!$A$11:$A$18,Chart!$A$21,Chart!$A$23:$A$27,Chart!$A$29:$A$30,Chart!$A$33,Chart!$A$35)</c:f>
              <c:strCache>
                <c:ptCount val="25"/>
                <c:pt idx="0">
                  <c:v>EU 28</c:v>
                </c:pt>
                <c:pt idx="2">
                  <c:v>Czech Rep</c:v>
                </c:pt>
                <c:pt idx="3">
                  <c:v>Netherlands</c:v>
                </c:pt>
                <c:pt idx="4">
                  <c:v>Poland</c:v>
                </c:pt>
                <c:pt idx="5">
                  <c:v>Belgium</c:v>
                </c:pt>
                <c:pt idx="6">
                  <c:v>Austria</c:v>
                </c:pt>
                <c:pt idx="7">
                  <c:v>Bulgaria</c:v>
                </c:pt>
                <c:pt idx="8">
                  <c:v>France</c:v>
                </c:pt>
                <c:pt idx="9">
                  <c:v>Romania</c:v>
                </c:pt>
                <c:pt idx="10">
                  <c:v>Slovakia</c:v>
                </c:pt>
                <c:pt idx="11">
                  <c:v>Croatia</c:v>
                </c:pt>
                <c:pt idx="12">
                  <c:v>Denmark</c:v>
                </c:pt>
                <c:pt idx="13">
                  <c:v>Germany</c:v>
                </c:pt>
                <c:pt idx="14">
                  <c:v>Hungary</c:v>
                </c:pt>
                <c:pt idx="15">
                  <c:v>Finland</c:v>
                </c:pt>
                <c:pt idx="16">
                  <c:v>Slovenia</c:v>
                </c:pt>
                <c:pt idx="17">
                  <c:v>Greece</c:v>
                </c:pt>
                <c:pt idx="18">
                  <c:v>Spain</c:v>
                </c:pt>
                <c:pt idx="19">
                  <c:v>UK</c:v>
                </c:pt>
                <c:pt idx="20">
                  <c:v>Sweden</c:v>
                </c:pt>
                <c:pt idx="21">
                  <c:v>Iceland</c:v>
                </c:pt>
                <c:pt idx="22">
                  <c:v>Italy</c:v>
                </c:pt>
                <c:pt idx="23">
                  <c:v>Ireland</c:v>
                </c:pt>
                <c:pt idx="24">
                  <c:v>Portugal</c:v>
                </c:pt>
              </c:strCache>
            </c:strRef>
          </c:cat>
          <c:val>
            <c:numRef>
              <c:f>(Chart!$B$2:$B$8,Chart!$B$11:$B$18,Chart!$B$21,Chart!$B$23:$B$27,Chart!$B$29:$B$30,Chart!$B$33,Chart!$B$35)</c:f>
              <c:numCache>
                <c:formatCode>General</c:formatCode>
                <c:ptCount val="25"/>
                <c:pt idx="0" formatCode="0%">
                  <c:v>0.26</c:v>
                </c:pt>
                <c:pt idx="2" formatCode="0%">
                  <c:v>0.41000000000000031</c:v>
                </c:pt>
                <c:pt idx="3" formatCode="0%">
                  <c:v>0.42000000000000032</c:v>
                </c:pt>
                <c:pt idx="4" formatCode="0%">
                  <c:v>0.29000000000000031</c:v>
                </c:pt>
                <c:pt idx="5" formatCode="0%">
                  <c:v>0.39000000000000146</c:v>
                </c:pt>
                <c:pt idx="6" formatCode="0%">
                  <c:v>0.30000000000000032</c:v>
                </c:pt>
                <c:pt idx="7" formatCode="0%">
                  <c:v>0.22</c:v>
                </c:pt>
                <c:pt idx="8" formatCode="0%">
                  <c:v>0.24000000000000021</c:v>
                </c:pt>
                <c:pt idx="9" formatCode="0%">
                  <c:v>0.26</c:v>
                </c:pt>
                <c:pt idx="10" formatCode="0%">
                  <c:v>0.35000000000000031</c:v>
                </c:pt>
                <c:pt idx="11" formatCode="0%">
                  <c:v>0.19</c:v>
                </c:pt>
                <c:pt idx="12" formatCode="0%">
                  <c:v>0.30000000000000032</c:v>
                </c:pt>
                <c:pt idx="13" formatCode="0%">
                  <c:v>0.33000000000000163</c:v>
                </c:pt>
                <c:pt idx="14" formatCode="0%">
                  <c:v>0.23</c:v>
                </c:pt>
                <c:pt idx="15" formatCode="0%">
                  <c:v>0.25</c:v>
                </c:pt>
                <c:pt idx="16" formatCode="0%">
                  <c:v>0.21000000000000021</c:v>
                </c:pt>
                <c:pt idx="17" formatCode="0%">
                  <c:v>0.23</c:v>
                </c:pt>
                <c:pt idx="18" formatCode="0%">
                  <c:v>0.19</c:v>
                </c:pt>
                <c:pt idx="19" formatCode="0%">
                  <c:v>0.17</c:v>
                </c:pt>
                <c:pt idx="20" formatCode="0%">
                  <c:v>0.21000000000000021</c:v>
                </c:pt>
                <c:pt idx="21" formatCode="0%">
                  <c:v>0.19</c:v>
                </c:pt>
                <c:pt idx="22" formatCode="0%">
                  <c:v>0.21000000000000021</c:v>
                </c:pt>
                <c:pt idx="23" formatCode="0%">
                  <c:v>8.0000000000000043E-2</c:v>
                </c:pt>
                <c:pt idx="24" formatCode="0%">
                  <c:v>0.19</c:v>
                </c:pt>
              </c:numCache>
            </c:numRef>
          </c:val>
        </c:ser>
        <c:ser>
          <c:idx val="0"/>
          <c:order val="1"/>
          <c:tx>
            <c:strRef>
              <c:f>Chart!$C$1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35BDB2"/>
            </a:solidFill>
          </c:spPr>
          <c:cat>
            <c:strRef>
              <c:f>(Chart!$A$2:$A$8,Chart!$A$11:$A$18,Chart!$A$21,Chart!$A$23:$A$27,Chart!$A$29:$A$30,Chart!$A$33,Chart!$A$35)</c:f>
              <c:strCache>
                <c:ptCount val="25"/>
                <c:pt idx="0">
                  <c:v>EU 28</c:v>
                </c:pt>
                <c:pt idx="2">
                  <c:v>Czech Rep</c:v>
                </c:pt>
                <c:pt idx="3">
                  <c:v>Netherlands</c:v>
                </c:pt>
                <c:pt idx="4">
                  <c:v>Poland</c:v>
                </c:pt>
                <c:pt idx="5">
                  <c:v>Belgium</c:v>
                </c:pt>
                <c:pt idx="6">
                  <c:v>Austria</c:v>
                </c:pt>
                <c:pt idx="7">
                  <c:v>Bulgaria</c:v>
                </c:pt>
                <c:pt idx="8">
                  <c:v>France</c:v>
                </c:pt>
                <c:pt idx="9">
                  <c:v>Romania</c:v>
                </c:pt>
                <c:pt idx="10">
                  <c:v>Slovakia</c:v>
                </c:pt>
                <c:pt idx="11">
                  <c:v>Croatia</c:v>
                </c:pt>
                <c:pt idx="12">
                  <c:v>Denmark</c:v>
                </c:pt>
                <c:pt idx="13">
                  <c:v>Germany</c:v>
                </c:pt>
                <c:pt idx="14">
                  <c:v>Hungary</c:v>
                </c:pt>
                <c:pt idx="15">
                  <c:v>Finland</c:v>
                </c:pt>
                <c:pt idx="16">
                  <c:v>Slovenia</c:v>
                </c:pt>
                <c:pt idx="17">
                  <c:v>Greece</c:v>
                </c:pt>
                <c:pt idx="18">
                  <c:v>Spain</c:v>
                </c:pt>
                <c:pt idx="19">
                  <c:v>UK</c:v>
                </c:pt>
                <c:pt idx="20">
                  <c:v>Sweden</c:v>
                </c:pt>
                <c:pt idx="21">
                  <c:v>Iceland</c:v>
                </c:pt>
                <c:pt idx="22">
                  <c:v>Italy</c:v>
                </c:pt>
                <c:pt idx="23">
                  <c:v>Ireland</c:v>
                </c:pt>
                <c:pt idx="24">
                  <c:v>Portugal</c:v>
                </c:pt>
              </c:strCache>
            </c:strRef>
          </c:cat>
          <c:val>
            <c:numRef>
              <c:f>(Chart!$C$2:$C$8,Chart!$C$11:$C$18,Chart!$C$21,Chart!$C$23:$C$27,Chart!$C$29:$C$30,Chart!$C$33,Chart!$C$35)</c:f>
              <c:numCache>
                <c:formatCode>General</c:formatCode>
                <c:ptCount val="25"/>
                <c:pt idx="0" formatCode="0%">
                  <c:v>0.30000000000000032</c:v>
                </c:pt>
                <c:pt idx="2" formatCode="0%">
                  <c:v>0.54</c:v>
                </c:pt>
                <c:pt idx="3" formatCode="0%">
                  <c:v>0.43000000000000038</c:v>
                </c:pt>
                <c:pt idx="4" formatCode="0%">
                  <c:v>0.39000000000000146</c:v>
                </c:pt>
                <c:pt idx="5" formatCode="0%">
                  <c:v>0.41000000000000031</c:v>
                </c:pt>
                <c:pt idx="6" formatCode="0%">
                  <c:v>0.38000000000000145</c:v>
                </c:pt>
                <c:pt idx="7" formatCode="0%">
                  <c:v>0.36000000000000032</c:v>
                </c:pt>
                <c:pt idx="8" formatCode="0%">
                  <c:v>0.34</c:v>
                </c:pt>
                <c:pt idx="9" formatCode="0%">
                  <c:v>0.34</c:v>
                </c:pt>
                <c:pt idx="10" formatCode="0%">
                  <c:v>0.32000000000000145</c:v>
                </c:pt>
                <c:pt idx="11" formatCode="0%">
                  <c:v>0.35000000000000031</c:v>
                </c:pt>
                <c:pt idx="12" formatCode="0%">
                  <c:v>0.29000000000000031</c:v>
                </c:pt>
                <c:pt idx="13" formatCode="0%">
                  <c:v>0.38000000000000145</c:v>
                </c:pt>
                <c:pt idx="14" formatCode="0%">
                  <c:v>0.30000000000000032</c:v>
                </c:pt>
                <c:pt idx="15" formatCode="0%">
                  <c:v>0.29000000000000031</c:v>
                </c:pt>
                <c:pt idx="16" formatCode="0%">
                  <c:v>0.24000000000000021</c:v>
                </c:pt>
                <c:pt idx="17" formatCode="0%">
                  <c:v>0.24000000000000021</c:v>
                </c:pt>
                <c:pt idx="18" formatCode="0%">
                  <c:v>0.22</c:v>
                </c:pt>
                <c:pt idx="19" formatCode="0%">
                  <c:v>0.18000000000000024</c:v>
                </c:pt>
                <c:pt idx="20" formatCode="0%">
                  <c:v>0.21000000000000021</c:v>
                </c:pt>
                <c:pt idx="21" formatCode="0%">
                  <c:v>0.2</c:v>
                </c:pt>
                <c:pt idx="22" formatCode="0%">
                  <c:v>0.24000000000000021</c:v>
                </c:pt>
                <c:pt idx="23" formatCode="0%">
                  <c:v>0.15000000000000024</c:v>
                </c:pt>
                <c:pt idx="24" formatCode="0%">
                  <c:v>0.18000000000000024</c:v>
                </c:pt>
              </c:numCache>
            </c:numRef>
          </c:val>
        </c:ser>
        <c:ser>
          <c:idx val="1"/>
          <c:order val="2"/>
          <c:tx>
            <c:strRef>
              <c:f>Chart!$D$1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>
                <a:lumMod val="75000"/>
              </a:srgbClr>
            </a:solidFill>
          </c:spPr>
          <c:cat>
            <c:strRef>
              <c:f>(Chart!$A$2:$A$8,Chart!$A$11:$A$18,Chart!$A$21,Chart!$A$23:$A$27,Chart!$A$29:$A$30,Chart!$A$33,Chart!$A$35)</c:f>
              <c:strCache>
                <c:ptCount val="25"/>
                <c:pt idx="0">
                  <c:v>EU 28</c:v>
                </c:pt>
                <c:pt idx="2">
                  <c:v>Czech Rep</c:v>
                </c:pt>
                <c:pt idx="3">
                  <c:v>Netherlands</c:v>
                </c:pt>
                <c:pt idx="4">
                  <c:v>Poland</c:v>
                </c:pt>
                <c:pt idx="5">
                  <c:v>Belgium</c:v>
                </c:pt>
                <c:pt idx="6">
                  <c:v>Austria</c:v>
                </c:pt>
                <c:pt idx="7">
                  <c:v>Bulgaria</c:v>
                </c:pt>
                <c:pt idx="8">
                  <c:v>France</c:v>
                </c:pt>
                <c:pt idx="9">
                  <c:v>Romania</c:v>
                </c:pt>
                <c:pt idx="10">
                  <c:v>Slovakia</c:v>
                </c:pt>
                <c:pt idx="11">
                  <c:v>Croatia</c:v>
                </c:pt>
                <c:pt idx="12">
                  <c:v>Denmark</c:v>
                </c:pt>
                <c:pt idx="13">
                  <c:v>Germany</c:v>
                </c:pt>
                <c:pt idx="14">
                  <c:v>Hungary</c:v>
                </c:pt>
                <c:pt idx="15">
                  <c:v>Finland</c:v>
                </c:pt>
                <c:pt idx="16">
                  <c:v>Slovenia</c:v>
                </c:pt>
                <c:pt idx="17">
                  <c:v>Greece</c:v>
                </c:pt>
                <c:pt idx="18">
                  <c:v>Spain</c:v>
                </c:pt>
                <c:pt idx="19">
                  <c:v>UK</c:v>
                </c:pt>
                <c:pt idx="20">
                  <c:v>Sweden</c:v>
                </c:pt>
                <c:pt idx="21">
                  <c:v>Iceland</c:v>
                </c:pt>
                <c:pt idx="22">
                  <c:v>Italy</c:v>
                </c:pt>
                <c:pt idx="23">
                  <c:v>Ireland</c:v>
                </c:pt>
                <c:pt idx="24">
                  <c:v>Portugal</c:v>
                </c:pt>
              </c:strCache>
            </c:strRef>
          </c:cat>
          <c:val>
            <c:numRef>
              <c:f>(Chart!$D$2:$D$8,Chart!$D$11:$D$18,Chart!$D$21,Chart!$D$23:$D$27,Chart!$D$29:$D$30,Chart!$D$33,Chart!$D$35)</c:f>
              <c:numCache>
                <c:formatCode>General</c:formatCode>
                <c:ptCount val="25"/>
                <c:pt idx="0" formatCode="0%">
                  <c:v>0.31000000000000127</c:v>
                </c:pt>
                <c:pt idx="2" formatCode="0%">
                  <c:v>0.52</c:v>
                </c:pt>
                <c:pt idx="3" formatCode="0%">
                  <c:v>0.43000000000000038</c:v>
                </c:pt>
                <c:pt idx="4" formatCode="0%">
                  <c:v>0.4</c:v>
                </c:pt>
                <c:pt idx="5" formatCode="0%">
                  <c:v>0.55000000000000004</c:v>
                </c:pt>
                <c:pt idx="6" formatCode="0%">
                  <c:v>0.37000000000000038</c:v>
                </c:pt>
                <c:pt idx="7" formatCode="0%">
                  <c:v>0.33000000000000163</c:v>
                </c:pt>
                <c:pt idx="8" formatCode="0%">
                  <c:v>0.37000000000000038</c:v>
                </c:pt>
                <c:pt idx="9" formatCode="0%">
                  <c:v>0.29000000000000031</c:v>
                </c:pt>
                <c:pt idx="10" formatCode="0%">
                  <c:v>0.28000000000000008</c:v>
                </c:pt>
                <c:pt idx="11" formatCode="0%">
                  <c:v>0.29000000000000031</c:v>
                </c:pt>
                <c:pt idx="12" formatCode="0%">
                  <c:v>0.33000000000000163</c:v>
                </c:pt>
                <c:pt idx="13" formatCode="0%">
                  <c:v>0.33000000000000163</c:v>
                </c:pt>
                <c:pt idx="14" formatCode="0%">
                  <c:v>0.39000000000000146</c:v>
                </c:pt>
                <c:pt idx="15" formatCode="0%">
                  <c:v>0.28000000000000008</c:v>
                </c:pt>
                <c:pt idx="16" formatCode="0%">
                  <c:v>0.37000000000000038</c:v>
                </c:pt>
                <c:pt idx="17" formatCode="0%">
                  <c:v>0.23</c:v>
                </c:pt>
                <c:pt idx="18" formatCode="0%">
                  <c:v>0.18000000000000024</c:v>
                </c:pt>
                <c:pt idx="19" formatCode="0%">
                  <c:v>0.24000000000000021</c:v>
                </c:pt>
                <c:pt idx="20" formatCode="0%">
                  <c:v>0.25</c:v>
                </c:pt>
                <c:pt idx="21" formatCode="0%">
                  <c:v>0.19</c:v>
                </c:pt>
                <c:pt idx="22" formatCode="0%">
                  <c:v>0.21000000000000021</c:v>
                </c:pt>
                <c:pt idx="23" formatCode="0%">
                  <c:v>0.14000000000000001</c:v>
                </c:pt>
                <c:pt idx="24" formatCode="0%">
                  <c:v>0.21000000000000021</c:v>
                </c:pt>
              </c:numCache>
            </c:numRef>
          </c:val>
        </c:ser>
        <c:ser>
          <c:idx val="2"/>
          <c:order val="3"/>
          <c:tx>
            <c:strRef>
              <c:f>Chart!$E$1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35BDB2">
                <a:lumMod val="50000"/>
              </a:srgbClr>
            </a:solidFill>
          </c:spPr>
          <c:cat>
            <c:strRef>
              <c:f>(Chart!$A$2:$A$8,Chart!$A$11:$A$18,Chart!$A$21,Chart!$A$23:$A$27,Chart!$A$29:$A$30,Chart!$A$33,Chart!$A$35)</c:f>
              <c:strCache>
                <c:ptCount val="25"/>
                <c:pt idx="0">
                  <c:v>EU 28</c:v>
                </c:pt>
                <c:pt idx="2">
                  <c:v>Czech Rep</c:v>
                </c:pt>
                <c:pt idx="3">
                  <c:v>Netherlands</c:v>
                </c:pt>
                <c:pt idx="4">
                  <c:v>Poland</c:v>
                </c:pt>
                <c:pt idx="5">
                  <c:v>Belgium</c:v>
                </c:pt>
                <c:pt idx="6">
                  <c:v>Austria</c:v>
                </c:pt>
                <c:pt idx="7">
                  <c:v>Bulgaria</c:v>
                </c:pt>
                <c:pt idx="8">
                  <c:v>France</c:v>
                </c:pt>
                <c:pt idx="9">
                  <c:v>Romania</c:v>
                </c:pt>
                <c:pt idx="10">
                  <c:v>Slovakia</c:v>
                </c:pt>
                <c:pt idx="11">
                  <c:v>Croatia</c:v>
                </c:pt>
                <c:pt idx="12">
                  <c:v>Denmark</c:v>
                </c:pt>
                <c:pt idx="13">
                  <c:v>Germany</c:v>
                </c:pt>
                <c:pt idx="14">
                  <c:v>Hungary</c:v>
                </c:pt>
                <c:pt idx="15">
                  <c:v>Finland</c:v>
                </c:pt>
                <c:pt idx="16">
                  <c:v>Slovenia</c:v>
                </c:pt>
                <c:pt idx="17">
                  <c:v>Greece</c:v>
                </c:pt>
                <c:pt idx="18">
                  <c:v>Spain</c:v>
                </c:pt>
                <c:pt idx="19">
                  <c:v>UK</c:v>
                </c:pt>
                <c:pt idx="20">
                  <c:v>Sweden</c:v>
                </c:pt>
                <c:pt idx="21">
                  <c:v>Iceland</c:v>
                </c:pt>
                <c:pt idx="22">
                  <c:v>Italy</c:v>
                </c:pt>
                <c:pt idx="23">
                  <c:v>Ireland</c:v>
                </c:pt>
                <c:pt idx="24">
                  <c:v>Portugal</c:v>
                </c:pt>
              </c:strCache>
            </c:strRef>
          </c:cat>
          <c:val>
            <c:numRef>
              <c:f>(Chart!$E$2:$E$8,Chart!$E$11:$E$18,Chart!$E$21,Chart!$E$23:$E$27,Chart!$E$29:$E$30,Chart!$E$33,Chart!$E$35)</c:f>
              <c:numCache>
                <c:formatCode>General</c:formatCode>
                <c:ptCount val="25"/>
                <c:pt idx="0" formatCode="0%">
                  <c:v>0.31000000000000127</c:v>
                </c:pt>
                <c:pt idx="2" formatCode="0%">
                  <c:v>0.55000000000000004</c:v>
                </c:pt>
                <c:pt idx="3" formatCode="0%">
                  <c:v>0.5</c:v>
                </c:pt>
                <c:pt idx="4" formatCode="0%">
                  <c:v>0.49000000000000032</c:v>
                </c:pt>
                <c:pt idx="5" formatCode="0%">
                  <c:v>0.41000000000000031</c:v>
                </c:pt>
                <c:pt idx="6" formatCode="0%">
                  <c:v>0.4</c:v>
                </c:pt>
                <c:pt idx="7" formatCode="0%">
                  <c:v>0.37000000000000038</c:v>
                </c:pt>
                <c:pt idx="8" formatCode="0%">
                  <c:v>0.37000000000000038</c:v>
                </c:pt>
                <c:pt idx="9" formatCode="0%">
                  <c:v>0.35000000000000031</c:v>
                </c:pt>
                <c:pt idx="10" formatCode="0%">
                  <c:v>0.35000000000000031</c:v>
                </c:pt>
                <c:pt idx="11" formatCode="0%">
                  <c:v>0.33000000000000163</c:v>
                </c:pt>
                <c:pt idx="12" formatCode="0%">
                  <c:v>0.33000000000000163</c:v>
                </c:pt>
                <c:pt idx="13" formatCode="0%">
                  <c:v>0.30000000000000032</c:v>
                </c:pt>
                <c:pt idx="14" formatCode="0%">
                  <c:v>0.30000000000000032</c:v>
                </c:pt>
                <c:pt idx="15" formatCode="0%">
                  <c:v>0.28000000000000008</c:v>
                </c:pt>
                <c:pt idx="16" formatCode="0%">
                  <c:v>0.27</c:v>
                </c:pt>
                <c:pt idx="17" formatCode="0%">
                  <c:v>0.23</c:v>
                </c:pt>
                <c:pt idx="18" formatCode="0%">
                  <c:v>0.23</c:v>
                </c:pt>
                <c:pt idx="19" formatCode="0%">
                  <c:v>0.23</c:v>
                </c:pt>
                <c:pt idx="20" formatCode="0%">
                  <c:v>0.22</c:v>
                </c:pt>
                <c:pt idx="21" formatCode="0%">
                  <c:v>0.19</c:v>
                </c:pt>
                <c:pt idx="22" formatCode="0%">
                  <c:v>0.18000000000000024</c:v>
                </c:pt>
                <c:pt idx="23" formatCode="0%">
                  <c:v>0.15000000000000024</c:v>
                </c:pt>
                <c:pt idx="24" formatCode="0%">
                  <c:v>0.15000000000000024</c:v>
                </c:pt>
              </c:numCache>
            </c:numRef>
          </c:val>
        </c:ser>
        <c:gapWidth val="50"/>
        <c:axId val="108369408"/>
        <c:axId val="108370944"/>
      </c:barChart>
      <c:catAx>
        <c:axId val="10836940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8370944"/>
        <c:crosses val="autoZero"/>
        <c:auto val="1"/>
        <c:lblAlgn val="ctr"/>
        <c:lblOffset val="100"/>
      </c:catAx>
      <c:valAx>
        <c:axId val="108370944"/>
        <c:scaling>
          <c:orientation val="minMax"/>
          <c:max val="1"/>
        </c:scaling>
        <c:axPos val="l"/>
        <c:numFmt formatCode="0%" sourceLinked="1"/>
        <c:minorTickMark val="out"/>
        <c:tickLblPos val="nextTo"/>
        <c:crossAx val="108369408"/>
        <c:crosses val="autoZero"/>
        <c:crossBetween val="between"/>
        <c:majorUnit val="0.2"/>
        <c:minorUnit val="0.1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38039838701279605"/>
          <c:y val="1.7069701280227601E-2"/>
          <c:w val="0.31893767320231375"/>
          <c:h val="6.4761911995749016E-2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7.2520090021811534E-2"/>
          <c:y val="2.3341793168447221E-2"/>
          <c:w val="0.92747990997818885"/>
          <c:h val="0.7259829078975365"/>
        </c:manualLayout>
      </c:layout>
      <c:barChart>
        <c:barDir val="col"/>
        <c:grouping val="clustered"/>
        <c:ser>
          <c:idx val="6"/>
          <c:order val="0"/>
          <c:tx>
            <c:strRef>
              <c:f>Chart!$B$1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35BDB2">
                <a:lumMod val="40000"/>
                <a:lumOff val="60000"/>
              </a:srgbClr>
            </a:solidFill>
          </c:spPr>
          <c:cat>
            <c:strRef>
              <c:f>(Chart!$A$2:$A$5,Chart!$A$9,Chart!$A$12:$A$16,Chart!$A$18,Chart!$A$20,Chart!$A$23:$A$24,Chart!$A$26:$A$27,Chart!$A$30:$A$34)</c:f>
              <c:strCache>
                <c:ptCount val="21"/>
                <c:pt idx="0">
                  <c:v>EU 28</c:v>
                </c:pt>
                <c:pt idx="2">
                  <c:v>Netherlands</c:v>
                </c:pt>
                <c:pt idx="3">
                  <c:v>Austria</c:v>
                </c:pt>
                <c:pt idx="4">
                  <c:v>Belgium</c:v>
                </c:pt>
                <c:pt idx="5">
                  <c:v>France</c:v>
                </c:pt>
                <c:pt idx="6">
                  <c:v>Italy</c:v>
                </c:pt>
                <c:pt idx="7">
                  <c:v>Spain</c:v>
                </c:pt>
                <c:pt idx="8">
                  <c:v>Germany</c:v>
                </c:pt>
                <c:pt idx="9">
                  <c:v>UK</c:v>
                </c:pt>
                <c:pt idx="10">
                  <c:v>Sweden</c:v>
                </c:pt>
                <c:pt idx="11">
                  <c:v>Czech Rep</c:v>
                </c:pt>
                <c:pt idx="12">
                  <c:v>Portugal</c:v>
                </c:pt>
                <c:pt idx="13">
                  <c:v>Ireland</c:v>
                </c:pt>
                <c:pt idx="14">
                  <c:v>Iceland</c:v>
                </c:pt>
                <c:pt idx="15">
                  <c:v>Poland</c:v>
                </c:pt>
                <c:pt idx="16">
                  <c:v>Romania</c:v>
                </c:pt>
                <c:pt idx="17">
                  <c:v>Slovenia</c:v>
                </c:pt>
                <c:pt idx="18">
                  <c:v>Hungary</c:v>
                </c:pt>
                <c:pt idx="19">
                  <c:v>Greece</c:v>
                </c:pt>
                <c:pt idx="20">
                  <c:v>Bulgaria</c:v>
                </c:pt>
              </c:strCache>
            </c:strRef>
          </c:cat>
          <c:val>
            <c:numRef>
              <c:f>(Chart!$B$2:$B$5,Chart!$B$9,Chart!$B$12:$B$16,Chart!$B$18,Chart!$B$20,Chart!$B$23:$B$24,Chart!$B$26:$B$27,Chart!$B$30:$B$34)</c:f>
              <c:numCache>
                <c:formatCode>General</c:formatCode>
                <c:ptCount val="21"/>
                <c:pt idx="0" formatCode="0%">
                  <c:v>0.22</c:v>
                </c:pt>
                <c:pt idx="2" formatCode="0%">
                  <c:v>0.33000000000000163</c:v>
                </c:pt>
                <c:pt idx="3" formatCode="0%">
                  <c:v>0.30000000000000032</c:v>
                </c:pt>
                <c:pt idx="4" formatCode="0%">
                  <c:v>0.35000000000000031</c:v>
                </c:pt>
                <c:pt idx="5" formatCode="0%">
                  <c:v>0.19</c:v>
                </c:pt>
                <c:pt idx="6" formatCode="0%">
                  <c:v>0.23</c:v>
                </c:pt>
                <c:pt idx="7" formatCode="0%">
                  <c:v>0.27</c:v>
                </c:pt>
                <c:pt idx="8" formatCode="0%">
                  <c:v>0.27</c:v>
                </c:pt>
                <c:pt idx="9" formatCode="0%">
                  <c:v>0.18000000000000024</c:v>
                </c:pt>
                <c:pt idx="10" formatCode="0%">
                  <c:v>0.22</c:v>
                </c:pt>
                <c:pt idx="11" formatCode="0%">
                  <c:v>0.17</c:v>
                </c:pt>
                <c:pt idx="12" formatCode="0%">
                  <c:v>0.24000000000000021</c:v>
                </c:pt>
                <c:pt idx="13" formatCode="0%">
                  <c:v>0.16</c:v>
                </c:pt>
                <c:pt idx="14" formatCode="0%">
                  <c:v>0.12000000000000002</c:v>
                </c:pt>
                <c:pt idx="15" formatCode="0%">
                  <c:v>0.12000000000000002</c:v>
                </c:pt>
                <c:pt idx="16" formatCode="0%">
                  <c:v>0.1</c:v>
                </c:pt>
                <c:pt idx="17" formatCode="0%">
                  <c:v>0.12000000000000002</c:v>
                </c:pt>
                <c:pt idx="18" formatCode="0%">
                  <c:v>0.12000000000000002</c:v>
                </c:pt>
                <c:pt idx="19" formatCode="0%">
                  <c:v>0.12000000000000002</c:v>
                </c:pt>
                <c:pt idx="20" formatCode="0%">
                  <c:v>9.0000000000000024E-2</c:v>
                </c:pt>
              </c:numCache>
            </c:numRef>
          </c:val>
        </c:ser>
        <c:ser>
          <c:idx val="0"/>
          <c:order val="1"/>
          <c:tx>
            <c:strRef>
              <c:f>Chart!$C$1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35BDB2"/>
            </a:solidFill>
          </c:spPr>
          <c:cat>
            <c:strRef>
              <c:f>(Chart!$A$2:$A$5,Chart!$A$9,Chart!$A$12:$A$16,Chart!$A$18,Chart!$A$20,Chart!$A$23:$A$24,Chart!$A$26:$A$27,Chart!$A$30:$A$34)</c:f>
              <c:strCache>
                <c:ptCount val="21"/>
                <c:pt idx="0">
                  <c:v>EU 28</c:v>
                </c:pt>
                <c:pt idx="2">
                  <c:v>Netherlands</c:v>
                </c:pt>
                <c:pt idx="3">
                  <c:v>Austria</c:v>
                </c:pt>
                <c:pt idx="4">
                  <c:v>Belgium</c:v>
                </c:pt>
                <c:pt idx="5">
                  <c:v>France</c:v>
                </c:pt>
                <c:pt idx="6">
                  <c:v>Italy</c:v>
                </c:pt>
                <c:pt idx="7">
                  <c:v>Spain</c:v>
                </c:pt>
                <c:pt idx="8">
                  <c:v>Germany</c:v>
                </c:pt>
                <c:pt idx="9">
                  <c:v>UK</c:v>
                </c:pt>
                <c:pt idx="10">
                  <c:v>Sweden</c:v>
                </c:pt>
                <c:pt idx="11">
                  <c:v>Czech Rep</c:v>
                </c:pt>
                <c:pt idx="12">
                  <c:v>Portugal</c:v>
                </c:pt>
                <c:pt idx="13">
                  <c:v>Ireland</c:v>
                </c:pt>
                <c:pt idx="14">
                  <c:v>Iceland</c:v>
                </c:pt>
                <c:pt idx="15">
                  <c:v>Poland</c:v>
                </c:pt>
                <c:pt idx="16">
                  <c:v>Romania</c:v>
                </c:pt>
                <c:pt idx="17">
                  <c:v>Slovenia</c:v>
                </c:pt>
                <c:pt idx="18">
                  <c:v>Hungary</c:v>
                </c:pt>
                <c:pt idx="19">
                  <c:v>Greece</c:v>
                </c:pt>
                <c:pt idx="20">
                  <c:v>Bulgaria</c:v>
                </c:pt>
              </c:strCache>
            </c:strRef>
          </c:cat>
          <c:val>
            <c:numRef>
              <c:f>(Chart!$C$2:$C$5,Chart!$C$9,Chart!$C$12:$C$16,Chart!$C$18,Chart!$C$20,Chart!$C$23:$C$24,Chart!$C$26:$C$27,Chart!$C$30:$C$34)</c:f>
              <c:numCache>
                <c:formatCode>General</c:formatCode>
                <c:ptCount val="21"/>
                <c:pt idx="0" formatCode="0%">
                  <c:v>0.25</c:v>
                </c:pt>
                <c:pt idx="2" formatCode="0%">
                  <c:v>0.37000000000000038</c:v>
                </c:pt>
                <c:pt idx="3" formatCode="0%">
                  <c:v>0.38000000000000145</c:v>
                </c:pt>
                <c:pt idx="4" formatCode="0%">
                  <c:v>0.36000000000000032</c:v>
                </c:pt>
                <c:pt idx="5" formatCode="0%">
                  <c:v>0.26</c:v>
                </c:pt>
                <c:pt idx="6" formatCode="0%">
                  <c:v>0.28000000000000008</c:v>
                </c:pt>
                <c:pt idx="7" formatCode="0%">
                  <c:v>0.29000000000000031</c:v>
                </c:pt>
                <c:pt idx="8" formatCode="0%">
                  <c:v>0.27</c:v>
                </c:pt>
                <c:pt idx="9" formatCode="0%">
                  <c:v>0.22</c:v>
                </c:pt>
                <c:pt idx="10" formatCode="0%">
                  <c:v>0.23</c:v>
                </c:pt>
                <c:pt idx="11" formatCode="0%">
                  <c:v>0.18000000000000024</c:v>
                </c:pt>
                <c:pt idx="12" formatCode="0%">
                  <c:v>0.24000000000000021</c:v>
                </c:pt>
                <c:pt idx="13" formatCode="0%">
                  <c:v>0.18000000000000024</c:v>
                </c:pt>
                <c:pt idx="14" formatCode="0%">
                  <c:v>0.16</c:v>
                </c:pt>
                <c:pt idx="15" formatCode="0%">
                  <c:v>0.13</c:v>
                </c:pt>
                <c:pt idx="16" formatCode="0%">
                  <c:v>0.14000000000000001</c:v>
                </c:pt>
                <c:pt idx="17" formatCode="0%">
                  <c:v>0.18000000000000024</c:v>
                </c:pt>
                <c:pt idx="18" formatCode="0%">
                  <c:v>0.2</c:v>
                </c:pt>
                <c:pt idx="19" formatCode="0%">
                  <c:v>0.11</c:v>
                </c:pt>
                <c:pt idx="20" formatCode="0%">
                  <c:v>0.14000000000000001</c:v>
                </c:pt>
              </c:numCache>
            </c:numRef>
          </c:val>
        </c:ser>
        <c:ser>
          <c:idx val="1"/>
          <c:order val="2"/>
          <c:tx>
            <c:strRef>
              <c:f>Chart!$D$1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>
                <a:lumMod val="75000"/>
              </a:srgbClr>
            </a:solidFill>
          </c:spPr>
          <c:cat>
            <c:strRef>
              <c:f>(Chart!$A$2:$A$5,Chart!$A$9,Chart!$A$12:$A$16,Chart!$A$18,Chart!$A$20,Chart!$A$23:$A$24,Chart!$A$26:$A$27,Chart!$A$30:$A$34)</c:f>
              <c:strCache>
                <c:ptCount val="21"/>
                <c:pt idx="0">
                  <c:v>EU 28</c:v>
                </c:pt>
                <c:pt idx="2">
                  <c:v>Netherlands</c:v>
                </c:pt>
                <c:pt idx="3">
                  <c:v>Austria</c:v>
                </c:pt>
                <c:pt idx="4">
                  <c:v>Belgium</c:v>
                </c:pt>
                <c:pt idx="5">
                  <c:v>France</c:v>
                </c:pt>
                <c:pt idx="6">
                  <c:v>Italy</c:v>
                </c:pt>
                <c:pt idx="7">
                  <c:v>Spain</c:v>
                </c:pt>
                <c:pt idx="8">
                  <c:v>Germany</c:v>
                </c:pt>
                <c:pt idx="9">
                  <c:v>UK</c:v>
                </c:pt>
                <c:pt idx="10">
                  <c:v>Sweden</c:v>
                </c:pt>
                <c:pt idx="11">
                  <c:v>Czech Rep</c:v>
                </c:pt>
                <c:pt idx="12">
                  <c:v>Portugal</c:v>
                </c:pt>
                <c:pt idx="13">
                  <c:v>Ireland</c:v>
                </c:pt>
                <c:pt idx="14">
                  <c:v>Iceland</c:v>
                </c:pt>
                <c:pt idx="15">
                  <c:v>Poland</c:v>
                </c:pt>
                <c:pt idx="16">
                  <c:v>Romania</c:v>
                </c:pt>
                <c:pt idx="17">
                  <c:v>Slovenia</c:v>
                </c:pt>
                <c:pt idx="18">
                  <c:v>Hungary</c:v>
                </c:pt>
                <c:pt idx="19">
                  <c:v>Greece</c:v>
                </c:pt>
                <c:pt idx="20">
                  <c:v>Bulgaria</c:v>
                </c:pt>
              </c:strCache>
            </c:strRef>
          </c:cat>
          <c:val>
            <c:numRef>
              <c:f>(Chart!$D$2:$D$5,Chart!$D$9,Chart!$D$12:$D$16,Chart!$D$18,Chart!$D$20,Chart!$D$23:$D$24,Chart!$D$26:$D$27,Chart!$D$30:$D$34)</c:f>
              <c:numCache>
                <c:formatCode>General</c:formatCode>
                <c:ptCount val="21"/>
                <c:pt idx="0" formatCode="0%">
                  <c:v>0.27</c:v>
                </c:pt>
                <c:pt idx="2" formatCode="0%">
                  <c:v>0.35000000000000031</c:v>
                </c:pt>
                <c:pt idx="3" formatCode="0%">
                  <c:v>0.38000000000000145</c:v>
                </c:pt>
                <c:pt idx="4" formatCode="0%">
                  <c:v>0.42000000000000032</c:v>
                </c:pt>
                <c:pt idx="5" formatCode="0%">
                  <c:v>0.28000000000000008</c:v>
                </c:pt>
                <c:pt idx="6" formatCode="0%">
                  <c:v>0.29000000000000031</c:v>
                </c:pt>
                <c:pt idx="7" formatCode="0%">
                  <c:v>0.30000000000000032</c:v>
                </c:pt>
                <c:pt idx="8" formatCode="0%">
                  <c:v>0.26</c:v>
                </c:pt>
                <c:pt idx="9" formatCode="0%">
                  <c:v>0.27</c:v>
                </c:pt>
                <c:pt idx="10" formatCode="0%">
                  <c:v>0.27</c:v>
                </c:pt>
                <c:pt idx="11" formatCode="0%">
                  <c:v>0.26</c:v>
                </c:pt>
                <c:pt idx="12" formatCode="0%">
                  <c:v>0.22</c:v>
                </c:pt>
                <c:pt idx="13" formatCode="0%">
                  <c:v>0.23</c:v>
                </c:pt>
                <c:pt idx="14" formatCode="0%">
                  <c:v>0.18000000000000024</c:v>
                </c:pt>
                <c:pt idx="15" formatCode="0%">
                  <c:v>0.15000000000000024</c:v>
                </c:pt>
                <c:pt idx="16" formatCode="0%">
                  <c:v>0.16</c:v>
                </c:pt>
                <c:pt idx="17" formatCode="0%">
                  <c:v>0.13</c:v>
                </c:pt>
                <c:pt idx="18" formatCode="0%">
                  <c:v>0.22</c:v>
                </c:pt>
                <c:pt idx="19" formatCode="0%">
                  <c:v>0.12000000000000002</c:v>
                </c:pt>
                <c:pt idx="20" formatCode="0%">
                  <c:v>0.14000000000000001</c:v>
                </c:pt>
              </c:numCache>
            </c:numRef>
          </c:val>
        </c:ser>
        <c:ser>
          <c:idx val="2"/>
          <c:order val="3"/>
          <c:tx>
            <c:strRef>
              <c:f>Chart!$E$1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35BDB2">
                <a:lumMod val="50000"/>
              </a:srgbClr>
            </a:solidFill>
          </c:spPr>
          <c:cat>
            <c:strRef>
              <c:f>(Chart!$A$2:$A$5,Chart!$A$9,Chart!$A$12:$A$16,Chart!$A$18,Chart!$A$20,Chart!$A$23:$A$24,Chart!$A$26:$A$27,Chart!$A$30:$A$34)</c:f>
              <c:strCache>
                <c:ptCount val="21"/>
                <c:pt idx="0">
                  <c:v>EU 28</c:v>
                </c:pt>
                <c:pt idx="2">
                  <c:v>Netherlands</c:v>
                </c:pt>
                <c:pt idx="3">
                  <c:v>Austria</c:v>
                </c:pt>
                <c:pt idx="4">
                  <c:v>Belgium</c:v>
                </c:pt>
                <c:pt idx="5">
                  <c:v>France</c:v>
                </c:pt>
                <c:pt idx="6">
                  <c:v>Italy</c:v>
                </c:pt>
                <c:pt idx="7">
                  <c:v>Spain</c:v>
                </c:pt>
                <c:pt idx="8">
                  <c:v>Germany</c:v>
                </c:pt>
                <c:pt idx="9">
                  <c:v>UK</c:v>
                </c:pt>
                <c:pt idx="10">
                  <c:v>Sweden</c:v>
                </c:pt>
                <c:pt idx="11">
                  <c:v>Czech Rep</c:v>
                </c:pt>
                <c:pt idx="12">
                  <c:v>Portugal</c:v>
                </c:pt>
                <c:pt idx="13">
                  <c:v>Ireland</c:v>
                </c:pt>
                <c:pt idx="14">
                  <c:v>Iceland</c:v>
                </c:pt>
                <c:pt idx="15">
                  <c:v>Poland</c:v>
                </c:pt>
                <c:pt idx="16">
                  <c:v>Romania</c:v>
                </c:pt>
                <c:pt idx="17">
                  <c:v>Slovenia</c:v>
                </c:pt>
                <c:pt idx="18">
                  <c:v>Hungary</c:v>
                </c:pt>
                <c:pt idx="19">
                  <c:v>Greece</c:v>
                </c:pt>
                <c:pt idx="20">
                  <c:v>Bulgaria</c:v>
                </c:pt>
              </c:strCache>
            </c:strRef>
          </c:cat>
          <c:val>
            <c:numRef>
              <c:f>(Chart!$E$2:$E$5,Chart!$E$9,Chart!$E$12:$E$16,Chart!$E$18,Chart!$E$20,Chart!$E$23:$E$24,Chart!$E$26:$E$27,Chart!$E$30:$E$34)</c:f>
              <c:numCache>
                <c:formatCode>General</c:formatCode>
                <c:ptCount val="21"/>
                <c:pt idx="0" formatCode="0%">
                  <c:v>0.26</c:v>
                </c:pt>
                <c:pt idx="2" formatCode="0%">
                  <c:v>0.39000000000000146</c:v>
                </c:pt>
                <c:pt idx="3" formatCode="0%">
                  <c:v>0.37000000000000038</c:v>
                </c:pt>
                <c:pt idx="4" formatCode="0%">
                  <c:v>0.34</c:v>
                </c:pt>
                <c:pt idx="5" formatCode="0%">
                  <c:v>0.31000000000000127</c:v>
                </c:pt>
                <c:pt idx="6" formatCode="0%">
                  <c:v>0.30000000000000032</c:v>
                </c:pt>
                <c:pt idx="7" formatCode="0%">
                  <c:v>0.29000000000000031</c:v>
                </c:pt>
                <c:pt idx="8" formatCode="0%">
                  <c:v>0.26</c:v>
                </c:pt>
                <c:pt idx="9" formatCode="0%">
                  <c:v>0.26</c:v>
                </c:pt>
                <c:pt idx="10" formatCode="0%">
                  <c:v>0.25</c:v>
                </c:pt>
                <c:pt idx="11" formatCode="0%">
                  <c:v>0.24000000000000021</c:v>
                </c:pt>
                <c:pt idx="12" formatCode="0%">
                  <c:v>0.23</c:v>
                </c:pt>
                <c:pt idx="13" formatCode="0%">
                  <c:v>0.2</c:v>
                </c:pt>
                <c:pt idx="14" formatCode="0%">
                  <c:v>0.16</c:v>
                </c:pt>
                <c:pt idx="15" formatCode="0%">
                  <c:v>0.16</c:v>
                </c:pt>
                <c:pt idx="16" formatCode="0%">
                  <c:v>0.15000000000000024</c:v>
                </c:pt>
                <c:pt idx="17" formatCode="0%">
                  <c:v>0.14000000000000001</c:v>
                </c:pt>
                <c:pt idx="18" formatCode="0%">
                  <c:v>0.13</c:v>
                </c:pt>
                <c:pt idx="19" formatCode="0%">
                  <c:v>0.12000000000000002</c:v>
                </c:pt>
                <c:pt idx="20" formatCode="0%">
                  <c:v>0.1</c:v>
                </c:pt>
              </c:numCache>
            </c:numRef>
          </c:val>
        </c:ser>
        <c:gapWidth val="50"/>
        <c:axId val="108677760"/>
        <c:axId val="108683648"/>
      </c:barChart>
      <c:catAx>
        <c:axId val="10867776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8683648"/>
        <c:crosses val="autoZero"/>
        <c:auto val="1"/>
        <c:lblAlgn val="ctr"/>
        <c:lblOffset val="100"/>
      </c:catAx>
      <c:valAx>
        <c:axId val="108683648"/>
        <c:scaling>
          <c:orientation val="minMax"/>
          <c:max val="1"/>
        </c:scaling>
        <c:axPos val="l"/>
        <c:numFmt formatCode="0%" sourceLinked="1"/>
        <c:minorTickMark val="out"/>
        <c:tickLblPos val="nextTo"/>
        <c:crossAx val="108677760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0.38039838701279616"/>
          <c:y val="1.7069701280227601E-2"/>
          <c:w val="0.31893767320231375"/>
          <c:h val="6.5320133100406824E-2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7.2520090021811215E-2"/>
          <c:y val="2.3452294246176255E-2"/>
          <c:w val="0.92747990997818885"/>
          <c:h val="0.7259829078975365"/>
        </c:manualLayout>
      </c:layout>
      <c:barChart>
        <c:barDir val="col"/>
        <c:grouping val="clustered"/>
        <c:ser>
          <c:idx val="6"/>
          <c:order val="0"/>
          <c:tx>
            <c:strRef>
              <c:f>Chart!$B$1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35BDB2">
                <a:lumMod val="40000"/>
                <a:lumOff val="60000"/>
              </a:srgbClr>
            </a:solidFill>
          </c:spPr>
          <c:cat>
            <c:strRef>
              <c:f>(Chart!$A$2:$A$5,Chart!$A$7:$A$8,Chart!$A$11,Chart!$A$13:$A$14,Chart!$A$16,Chart!$A$18:$A$25,Chart!$A$29:$A$35)</c:f>
              <c:strCache>
                <c:ptCount val="25"/>
                <c:pt idx="0">
                  <c:v>EU 28</c:v>
                </c:pt>
                <c:pt idx="2">
                  <c:v>Poland</c:v>
                </c:pt>
                <c:pt idx="3">
                  <c:v>Croatia</c:v>
                </c:pt>
                <c:pt idx="4">
                  <c:v>Austria</c:v>
                </c:pt>
                <c:pt idx="5">
                  <c:v>Italy</c:v>
                </c:pt>
                <c:pt idx="6">
                  <c:v>Finland</c:v>
                </c:pt>
                <c:pt idx="7">
                  <c:v>France</c:v>
                </c:pt>
                <c:pt idx="8">
                  <c:v>Hungary</c:v>
                </c:pt>
                <c:pt idx="9">
                  <c:v>Belgium</c:v>
                </c:pt>
                <c:pt idx="10">
                  <c:v>Netherlands</c:v>
                </c:pt>
                <c:pt idx="11">
                  <c:v>Denmark</c:v>
                </c:pt>
                <c:pt idx="12">
                  <c:v>Germany</c:v>
                </c:pt>
                <c:pt idx="13">
                  <c:v>Iceland</c:v>
                </c:pt>
                <c:pt idx="14">
                  <c:v>Ireland</c:v>
                </c:pt>
                <c:pt idx="15">
                  <c:v>Slovenia</c:v>
                </c:pt>
                <c:pt idx="16">
                  <c:v>UK</c:v>
                </c:pt>
                <c:pt idx="17">
                  <c:v>Spain</c:v>
                </c:pt>
                <c:pt idx="18">
                  <c:v>Slovakia</c:v>
                </c:pt>
                <c:pt idx="19">
                  <c:v>Czech Rep</c:v>
                </c:pt>
                <c:pt idx="20">
                  <c:v>Romania</c:v>
                </c:pt>
                <c:pt idx="21">
                  <c:v>Greece</c:v>
                </c:pt>
                <c:pt idx="22">
                  <c:v>Sweden</c:v>
                </c:pt>
                <c:pt idx="23">
                  <c:v>Portugal</c:v>
                </c:pt>
                <c:pt idx="24">
                  <c:v>Bulgaria</c:v>
                </c:pt>
              </c:strCache>
            </c:strRef>
          </c:cat>
          <c:val>
            <c:numRef>
              <c:f>(Chart!$B$2:$B$5,Chart!$B$7:$B$8,Chart!$B$11,Chart!$B$13:$B$14,Chart!$B$16,Chart!$B$18:$B$25,Chart!$B$29:$B$35)</c:f>
              <c:numCache>
                <c:formatCode>General</c:formatCode>
                <c:ptCount val="25"/>
                <c:pt idx="0" formatCode="0%">
                  <c:v>0.2</c:v>
                </c:pt>
                <c:pt idx="2" formatCode="0%">
                  <c:v>0.26</c:v>
                </c:pt>
                <c:pt idx="3" formatCode="0%">
                  <c:v>0.17</c:v>
                </c:pt>
                <c:pt idx="4" formatCode="0%">
                  <c:v>0.22</c:v>
                </c:pt>
                <c:pt idx="5" formatCode="0%">
                  <c:v>0.27</c:v>
                </c:pt>
                <c:pt idx="6" formatCode="0%">
                  <c:v>0.27</c:v>
                </c:pt>
                <c:pt idx="7" formatCode="0%">
                  <c:v>0.19</c:v>
                </c:pt>
                <c:pt idx="8" formatCode="0%">
                  <c:v>0.25</c:v>
                </c:pt>
                <c:pt idx="9" formatCode="0%">
                  <c:v>0.25</c:v>
                </c:pt>
                <c:pt idx="10" formatCode="0%">
                  <c:v>0.21000000000000021</c:v>
                </c:pt>
                <c:pt idx="11" formatCode="0%">
                  <c:v>0.18000000000000024</c:v>
                </c:pt>
                <c:pt idx="12" formatCode="0%">
                  <c:v>0.21000000000000021</c:v>
                </c:pt>
                <c:pt idx="13" formatCode="0%">
                  <c:v>0.13</c:v>
                </c:pt>
                <c:pt idx="14" formatCode="0%">
                  <c:v>0.14000000000000001</c:v>
                </c:pt>
                <c:pt idx="15" formatCode="0%">
                  <c:v>0.13</c:v>
                </c:pt>
                <c:pt idx="16" formatCode="0%">
                  <c:v>0.15000000000000024</c:v>
                </c:pt>
                <c:pt idx="17" formatCode="0%">
                  <c:v>0.2</c:v>
                </c:pt>
                <c:pt idx="18" formatCode="0%">
                  <c:v>0.24000000000000021</c:v>
                </c:pt>
                <c:pt idx="19" formatCode="0%">
                  <c:v>0.11</c:v>
                </c:pt>
                <c:pt idx="20" formatCode="0%">
                  <c:v>0.16</c:v>
                </c:pt>
                <c:pt idx="21" formatCode="0%">
                  <c:v>0.16</c:v>
                </c:pt>
                <c:pt idx="22" formatCode="0%">
                  <c:v>0.19</c:v>
                </c:pt>
                <c:pt idx="23" formatCode="0%">
                  <c:v>8.0000000000000043E-2</c:v>
                </c:pt>
                <c:pt idx="24" formatCode="0%">
                  <c:v>8.0000000000000043E-2</c:v>
                </c:pt>
              </c:numCache>
            </c:numRef>
          </c:val>
        </c:ser>
        <c:ser>
          <c:idx val="0"/>
          <c:order val="1"/>
          <c:tx>
            <c:strRef>
              <c:f>Chart!$C$1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35BDB2"/>
            </a:solidFill>
          </c:spPr>
          <c:cat>
            <c:strRef>
              <c:f>(Chart!$A$2:$A$5,Chart!$A$7:$A$8,Chart!$A$11,Chart!$A$13:$A$14,Chart!$A$16,Chart!$A$18:$A$25,Chart!$A$29:$A$35)</c:f>
              <c:strCache>
                <c:ptCount val="25"/>
                <c:pt idx="0">
                  <c:v>EU 28</c:v>
                </c:pt>
                <c:pt idx="2">
                  <c:v>Poland</c:v>
                </c:pt>
                <c:pt idx="3">
                  <c:v>Croatia</c:v>
                </c:pt>
                <c:pt idx="4">
                  <c:v>Austria</c:v>
                </c:pt>
                <c:pt idx="5">
                  <c:v>Italy</c:v>
                </c:pt>
                <c:pt idx="6">
                  <c:v>Finland</c:v>
                </c:pt>
                <c:pt idx="7">
                  <c:v>France</c:v>
                </c:pt>
                <c:pt idx="8">
                  <c:v>Hungary</c:v>
                </c:pt>
                <c:pt idx="9">
                  <c:v>Belgium</c:v>
                </c:pt>
                <c:pt idx="10">
                  <c:v>Netherlands</c:v>
                </c:pt>
                <c:pt idx="11">
                  <c:v>Denmark</c:v>
                </c:pt>
                <c:pt idx="12">
                  <c:v>Germany</c:v>
                </c:pt>
                <c:pt idx="13">
                  <c:v>Iceland</c:v>
                </c:pt>
                <c:pt idx="14">
                  <c:v>Ireland</c:v>
                </c:pt>
                <c:pt idx="15">
                  <c:v>Slovenia</c:v>
                </c:pt>
                <c:pt idx="16">
                  <c:v>UK</c:v>
                </c:pt>
                <c:pt idx="17">
                  <c:v>Spain</c:v>
                </c:pt>
                <c:pt idx="18">
                  <c:v>Slovakia</c:v>
                </c:pt>
                <c:pt idx="19">
                  <c:v>Czech Rep</c:v>
                </c:pt>
                <c:pt idx="20">
                  <c:v>Romania</c:v>
                </c:pt>
                <c:pt idx="21">
                  <c:v>Greece</c:v>
                </c:pt>
                <c:pt idx="22">
                  <c:v>Sweden</c:v>
                </c:pt>
                <c:pt idx="23">
                  <c:v>Portugal</c:v>
                </c:pt>
                <c:pt idx="24">
                  <c:v>Bulgaria</c:v>
                </c:pt>
              </c:strCache>
            </c:strRef>
          </c:cat>
          <c:val>
            <c:numRef>
              <c:f>(Chart!$C$2:$C$5,Chart!$C$7:$C$8,Chart!$C$11,Chart!$C$13:$C$14,Chart!$C$16,Chart!$C$18:$C$25,Chart!$C$29:$C$35)</c:f>
              <c:numCache>
                <c:formatCode>General</c:formatCode>
                <c:ptCount val="25"/>
                <c:pt idx="0" formatCode="0%">
                  <c:v>0.23</c:v>
                </c:pt>
                <c:pt idx="2" formatCode="0%">
                  <c:v>0.34</c:v>
                </c:pt>
                <c:pt idx="3" formatCode="0%">
                  <c:v>0.27</c:v>
                </c:pt>
                <c:pt idx="4" formatCode="0%">
                  <c:v>0.30000000000000032</c:v>
                </c:pt>
                <c:pt idx="5" formatCode="0%">
                  <c:v>0.29000000000000031</c:v>
                </c:pt>
                <c:pt idx="6" formatCode="0%">
                  <c:v>0.31000000000000127</c:v>
                </c:pt>
                <c:pt idx="7" formatCode="0%">
                  <c:v>0.29000000000000031</c:v>
                </c:pt>
                <c:pt idx="8" formatCode="0%">
                  <c:v>0.35000000000000031</c:v>
                </c:pt>
                <c:pt idx="9" formatCode="0%">
                  <c:v>0.25</c:v>
                </c:pt>
                <c:pt idx="10" formatCode="0%">
                  <c:v>0.26</c:v>
                </c:pt>
                <c:pt idx="11" formatCode="0%">
                  <c:v>0.24000000000000021</c:v>
                </c:pt>
                <c:pt idx="12" formatCode="0%">
                  <c:v>0.21000000000000021</c:v>
                </c:pt>
                <c:pt idx="13" formatCode="0%">
                  <c:v>0.2</c:v>
                </c:pt>
                <c:pt idx="14" formatCode="0%">
                  <c:v>0.22</c:v>
                </c:pt>
                <c:pt idx="15" formatCode="0%">
                  <c:v>0.33000000000000163</c:v>
                </c:pt>
                <c:pt idx="16" formatCode="0%">
                  <c:v>0.14000000000000001</c:v>
                </c:pt>
                <c:pt idx="17" formatCode="0%">
                  <c:v>0.21000000000000021</c:v>
                </c:pt>
                <c:pt idx="18" formatCode="0%">
                  <c:v>0.22</c:v>
                </c:pt>
                <c:pt idx="19" formatCode="0%">
                  <c:v>0.2</c:v>
                </c:pt>
                <c:pt idx="20" formatCode="0%">
                  <c:v>0.24000000000000021</c:v>
                </c:pt>
                <c:pt idx="21" formatCode="0%">
                  <c:v>0.17</c:v>
                </c:pt>
                <c:pt idx="22" formatCode="0%">
                  <c:v>0.2</c:v>
                </c:pt>
                <c:pt idx="23" formatCode="0%">
                  <c:v>0.1</c:v>
                </c:pt>
                <c:pt idx="24" formatCode="0%">
                  <c:v>6.0000000000000032E-2</c:v>
                </c:pt>
              </c:numCache>
            </c:numRef>
          </c:val>
        </c:ser>
        <c:ser>
          <c:idx val="1"/>
          <c:order val="2"/>
          <c:tx>
            <c:strRef>
              <c:f>Chart!$D$1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>
                <a:lumMod val="75000"/>
              </a:srgbClr>
            </a:solidFill>
          </c:spPr>
          <c:cat>
            <c:strRef>
              <c:f>(Chart!$A$2:$A$5,Chart!$A$7:$A$8,Chart!$A$11,Chart!$A$13:$A$14,Chart!$A$16,Chart!$A$18:$A$25,Chart!$A$29:$A$35)</c:f>
              <c:strCache>
                <c:ptCount val="25"/>
                <c:pt idx="0">
                  <c:v>EU 28</c:v>
                </c:pt>
                <c:pt idx="2">
                  <c:v>Poland</c:v>
                </c:pt>
                <c:pt idx="3">
                  <c:v>Croatia</c:v>
                </c:pt>
                <c:pt idx="4">
                  <c:v>Austria</c:v>
                </c:pt>
                <c:pt idx="5">
                  <c:v>Italy</c:v>
                </c:pt>
                <c:pt idx="6">
                  <c:v>Finland</c:v>
                </c:pt>
                <c:pt idx="7">
                  <c:v>France</c:v>
                </c:pt>
                <c:pt idx="8">
                  <c:v>Hungary</c:v>
                </c:pt>
                <c:pt idx="9">
                  <c:v>Belgium</c:v>
                </c:pt>
                <c:pt idx="10">
                  <c:v>Netherlands</c:v>
                </c:pt>
                <c:pt idx="11">
                  <c:v>Denmark</c:v>
                </c:pt>
                <c:pt idx="12">
                  <c:v>Germany</c:v>
                </c:pt>
                <c:pt idx="13">
                  <c:v>Iceland</c:v>
                </c:pt>
                <c:pt idx="14">
                  <c:v>Ireland</c:v>
                </c:pt>
                <c:pt idx="15">
                  <c:v>Slovenia</c:v>
                </c:pt>
                <c:pt idx="16">
                  <c:v>UK</c:v>
                </c:pt>
                <c:pt idx="17">
                  <c:v>Spain</c:v>
                </c:pt>
                <c:pt idx="18">
                  <c:v>Slovakia</c:v>
                </c:pt>
                <c:pt idx="19">
                  <c:v>Czech Rep</c:v>
                </c:pt>
                <c:pt idx="20">
                  <c:v>Romania</c:v>
                </c:pt>
                <c:pt idx="21">
                  <c:v>Greece</c:v>
                </c:pt>
                <c:pt idx="22">
                  <c:v>Sweden</c:v>
                </c:pt>
                <c:pt idx="23">
                  <c:v>Portugal</c:v>
                </c:pt>
                <c:pt idx="24">
                  <c:v>Bulgaria</c:v>
                </c:pt>
              </c:strCache>
            </c:strRef>
          </c:cat>
          <c:val>
            <c:numRef>
              <c:f>(Chart!$D$2:$D$5,Chart!$D$7:$D$8,Chart!$D$11,Chart!$D$13:$D$14,Chart!$D$16,Chart!$D$18:$D$25,Chart!$D$29:$D$35)</c:f>
              <c:numCache>
                <c:formatCode>General</c:formatCode>
                <c:ptCount val="25"/>
                <c:pt idx="0" formatCode="0%">
                  <c:v>0.25</c:v>
                </c:pt>
                <c:pt idx="2" formatCode="0%">
                  <c:v>0.38000000000000145</c:v>
                </c:pt>
                <c:pt idx="3" formatCode="0%">
                  <c:v>0.39000000000000146</c:v>
                </c:pt>
                <c:pt idx="4" formatCode="0%">
                  <c:v>0.33000000000000163</c:v>
                </c:pt>
                <c:pt idx="5" formatCode="0%">
                  <c:v>0.31000000000000127</c:v>
                </c:pt>
                <c:pt idx="6" formatCode="0%">
                  <c:v>0.30000000000000032</c:v>
                </c:pt>
                <c:pt idx="7" formatCode="0%">
                  <c:v>0.23</c:v>
                </c:pt>
                <c:pt idx="8" formatCode="0%">
                  <c:v>0.38000000000000145</c:v>
                </c:pt>
                <c:pt idx="9" formatCode="0%">
                  <c:v>0.35000000000000031</c:v>
                </c:pt>
                <c:pt idx="10" formatCode="0%">
                  <c:v>0.24000000000000021</c:v>
                </c:pt>
                <c:pt idx="11" formatCode="0%">
                  <c:v>0.25</c:v>
                </c:pt>
                <c:pt idx="12" formatCode="0%">
                  <c:v>0.24000000000000021</c:v>
                </c:pt>
                <c:pt idx="13" formatCode="0%">
                  <c:v>0.24000000000000021</c:v>
                </c:pt>
                <c:pt idx="14" formatCode="0%">
                  <c:v>0.16</c:v>
                </c:pt>
                <c:pt idx="15" formatCode="0%">
                  <c:v>0.23</c:v>
                </c:pt>
                <c:pt idx="16" formatCode="0%">
                  <c:v>0.2</c:v>
                </c:pt>
                <c:pt idx="17" formatCode="0%">
                  <c:v>0.25</c:v>
                </c:pt>
                <c:pt idx="18" formatCode="0%">
                  <c:v>0.21000000000000021</c:v>
                </c:pt>
                <c:pt idx="19" formatCode="0%">
                  <c:v>0.18000000000000024</c:v>
                </c:pt>
                <c:pt idx="20" formatCode="0%">
                  <c:v>0.17</c:v>
                </c:pt>
                <c:pt idx="21" formatCode="0%">
                  <c:v>0.18000000000000024</c:v>
                </c:pt>
                <c:pt idx="22" formatCode="0%">
                  <c:v>0.22</c:v>
                </c:pt>
                <c:pt idx="23" formatCode="0%">
                  <c:v>9.0000000000000024E-2</c:v>
                </c:pt>
                <c:pt idx="24" formatCode="0%">
                  <c:v>0.1</c:v>
                </c:pt>
              </c:numCache>
            </c:numRef>
          </c:val>
        </c:ser>
        <c:ser>
          <c:idx val="2"/>
          <c:order val="3"/>
          <c:tx>
            <c:strRef>
              <c:f>Chart!$E$1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35BDB2">
                <a:lumMod val="50000"/>
              </a:srgbClr>
            </a:solidFill>
          </c:spPr>
          <c:cat>
            <c:strRef>
              <c:f>(Chart!$A$2:$A$5,Chart!$A$7:$A$8,Chart!$A$11,Chart!$A$13:$A$14,Chart!$A$16,Chart!$A$18:$A$25,Chart!$A$29:$A$35)</c:f>
              <c:strCache>
                <c:ptCount val="25"/>
                <c:pt idx="0">
                  <c:v>EU 28</c:v>
                </c:pt>
                <c:pt idx="2">
                  <c:v>Poland</c:v>
                </c:pt>
                <c:pt idx="3">
                  <c:v>Croatia</c:v>
                </c:pt>
                <c:pt idx="4">
                  <c:v>Austria</c:v>
                </c:pt>
                <c:pt idx="5">
                  <c:v>Italy</c:v>
                </c:pt>
                <c:pt idx="6">
                  <c:v>Finland</c:v>
                </c:pt>
                <c:pt idx="7">
                  <c:v>France</c:v>
                </c:pt>
                <c:pt idx="8">
                  <c:v>Hungary</c:v>
                </c:pt>
                <c:pt idx="9">
                  <c:v>Belgium</c:v>
                </c:pt>
                <c:pt idx="10">
                  <c:v>Netherlands</c:v>
                </c:pt>
                <c:pt idx="11">
                  <c:v>Denmark</c:v>
                </c:pt>
                <c:pt idx="12">
                  <c:v>Germany</c:v>
                </c:pt>
                <c:pt idx="13">
                  <c:v>Iceland</c:v>
                </c:pt>
                <c:pt idx="14">
                  <c:v>Ireland</c:v>
                </c:pt>
                <c:pt idx="15">
                  <c:v>Slovenia</c:v>
                </c:pt>
                <c:pt idx="16">
                  <c:v>UK</c:v>
                </c:pt>
                <c:pt idx="17">
                  <c:v>Spain</c:v>
                </c:pt>
                <c:pt idx="18">
                  <c:v>Slovakia</c:v>
                </c:pt>
                <c:pt idx="19">
                  <c:v>Czech Rep</c:v>
                </c:pt>
                <c:pt idx="20">
                  <c:v>Romania</c:v>
                </c:pt>
                <c:pt idx="21">
                  <c:v>Greece</c:v>
                </c:pt>
                <c:pt idx="22">
                  <c:v>Sweden</c:v>
                </c:pt>
                <c:pt idx="23">
                  <c:v>Portugal</c:v>
                </c:pt>
                <c:pt idx="24">
                  <c:v>Bulgaria</c:v>
                </c:pt>
              </c:strCache>
            </c:strRef>
          </c:cat>
          <c:val>
            <c:numRef>
              <c:f>(Chart!$E$2:$E$5,Chart!$E$7:$E$8,Chart!$E$11,Chart!$E$13:$E$14,Chart!$E$16,Chart!$E$18:$E$25,Chart!$E$29:$E$35)</c:f>
              <c:numCache>
                <c:formatCode>General</c:formatCode>
                <c:ptCount val="25"/>
                <c:pt idx="0" formatCode="0%">
                  <c:v>0.27</c:v>
                </c:pt>
                <c:pt idx="2" formatCode="0%">
                  <c:v>0.42000000000000032</c:v>
                </c:pt>
                <c:pt idx="3" formatCode="0%">
                  <c:v>0.41000000000000031</c:v>
                </c:pt>
                <c:pt idx="4" formatCode="0%">
                  <c:v>0.36000000000000032</c:v>
                </c:pt>
                <c:pt idx="5" formatCode="0%">
                  <c:v>0.36000000000000032</c:v>
                </c:pt>
                <c:pt idx="6" formatCode="0%">
                  <c:v>0.32000000000000145</c:v>
                </c:pt>
                <c:pt idx="7" formatCode="0%">
                  <c:v>0.31000000000000127</c:v>
                </c:pt>
                <c:pt idx="8" formatCode="0%">
                  <c:v>0.31000000000000127</c:v>
                </c:pt>
                <c:pt idx="9" formatCode="0%">
                  <c:v>0.30000000000000032</c:v>
                </c:pt>
                <c:pt idx="10" formatCode="0%">
                  <c:v>0.26</c:v>
                </c:pt>
                <c:pt idx="11" formatCode="0%">
                  <c:v>0.25</c:v>
                </c:pt>
                <c:pt idx="12" formatCode="0%">
                  <c:v>0.24000000000000021</c:v>
                </c:pt>
                <c:pt idx="13" formatCode="0%">
                  <c:v>0.24000000000000021</c:v>
                </c:pt>
                <c:pt idx="14" formatCode="0%">
                  <c:v>0.23</c:v>
                </c:pt>
                <c:pt idx="15" formatCode="0%">
                  <c:v>0.23</c:v>
                </c:pt>
                <c:pt idx="16" formatCode="0%">
                  <c:v>0.22</c:v>
                </c:pt>
                <c:pt idx="17" formatCode="0%">
                  <c:v>0.21000000000000021</c:v>
                </c:pt>
                <c:pt idx="18" formatCode="0%">
                  <c:v>0.2</c:v>
                </c:pt>
                <c:pt idx="19" formatCode="0%">
                  <c:v>0.19</c:v>
                </c:pt>
                <c:pt idx="20" formatCode="0%">
                  <c:v>0.19</c:v>
                </c:pt>
                <c:pt idx="21" formatCode="0%">
                  <c:v>0.18000000000000024</c:v>
                </c:pt>
                <c:pt idx="22" formatCode="0%">
                  <c:v>0.18000000000000024</c:v>
                </c:pt>
                <c:pt idx="23" formatCode="0%">
                  <c:v>0.1</c:v>
                </c:pt>
                <c:pt idx="24" formatCode="0%">
                  <c:v>9.0000000000000024E-2</c:v>
                </c:pt>
              </c:numCache>
            </c:numRef>
          </c:val>
        </c:ser>
        <c:gapWidth val="50"/>
        <c:axId val="112127360"/>
        <c:axId val="112163072"/>
      </c:barChart>
      <c:catAx>
        <c:axId val="11212736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12163072"/>
        <c:crosses val="autoZero"/>
        <c:auto val="1"/>
        <c:lblAlgn val="ctr"/>
        <c:lblOffset val="100"/>
      </c:catAx>
      <c:valAx>
        <c:axId val="112163072"/>
        <c:scaling>
          <c:orientation val="minMax"/>
          <c:max val="1"/>
        </c:scaling>
        <c:axPos val="l"/>
        <c:numFmt formatCode="0%" sourceLinked="1"/>
        <c:minorTickMark val="out"/>
        <c:tickLblPos val="nextTo"/>
        <c:crossAx val="112127360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0.38039838701279627"/>
          <c:y val="1.7069701280227601E-2"/>
          <c:w val="0.31893767320231375"/>
          <c:h val="6.4761911995749016E-2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7.2520090021811534E-2"/>
          <c:y val="2.3341793168447221E-2"/>
          <c:w val="0.92747990997818885"/>
          <c:h val="0.7259829078975365"/>
        </c:manualLayout>
      </c:layout>
      <c:barChart>
        <c:barDir val="col"/>
        <c:grouping val="clustered"/>
        <c:ser>
          <c:idx val="6"/>
          <c:order val="0"/>
          <c:spPr>
            <a:solidFill>
              <a:srgbClr val="35BDB2">
                <a:lumMod val="40000"/>
                <a:lumOff val="60000"/>
              </a:srgbClr>
            </a:solidFill>
          </c:spPr>
          <c:cat>
            <c:strRef>
              <c:f>(Chart!$A$2:$A$9,Chart!$A$11:$A$12,Chart!$A$15:$A$19,Chart!$A$22:$A$24,Chart!$A$27,Chart!$A$29,Chart!$A$31:$A$35)</c:f>
              <c:strCache>
                <c:ptCount val="25"/>
                <c:pt idx="0">
                  <c:v>EU 28</c:v>
                </c:pt>
                <c:pt idx="2">
                  <c:v>Iceland</c:v>
                </c:pt>
                <c:pt idx="3">
                  <c:v>Sweden</c:v>
                </c:pt>
                <c:pt idx="4">
                  <c:v>Hungary</c:v>
                </c:pt>
                <c:pt idx="5">
                  <c:v>Portugal</c:v>
                </c:pt>
                <c:pt idx="6">
                  <c:v>Slovakia</c:v>
                </c:pt>
                <c:pt idx="7">
                  <c:v>Austria</c:v>
                </c:pt>
                <c:pt idx="8">
                  <c:v>Czech Rep</c:v>
                </c:pt>
                <c:pt idx="9">
                  <c:v>Finland</c:v>
                </c:pt>
                <c:pt idx="10">
                  <c:v>France</c:v>
                </c:pt>
                <c:pt idx="11">
                  <c:v>Italy</c:v>
                </c:pt>
                <c:pt idx="12">
                  <c:v>Germany</c:v>
                </c:pt>
                <c:pt idx="13">
                  <c:v>Romania</c:v>
                </c:pt>
                <c:pt idx="14">
                  <c:v>Belgium</c:v>
                </c:pt>
                <c:pt idx="15">
                  <c:v>Bulgaria</c:v>
                </c:pt>
                <c:pt idx="16">
                  <c:v>Greece</c:v>
                </c:pt>
                <c:pt idx="17">
                  <c:v>Croatia</c:v>
                </c:pt>
                <c:pt idx="18">
                  <c:v>Slovenia</c:v>
                </c:pt>
                <c:pt idx="19">
                  <c:v>Poland</c:v>
                </c:pt>
                <c:pt idx="20">
                  <c:v>Denmark</c:v>
                </c:pt>
                <c:pt idx="21">
                  <c:v>Ireland</c:v>
                </c:pt>
                <c:pt idx="22">
                  <c:v>UK</c:v>
                </c:pt>
                <c:pt idx="23">
                  <c:v>Spain</c:v>
                </c:pt>
                <c:pt idx="24">
                  <c:v>Netherlands</c:v>
                </c:pt>
              </c:strCache>
            </c:strRef>
          </c:cat>
          <c:val>
            <c:numRef>
              <c:f>(Chart!$B$2:$B$9,Chart!$B$11:$B$12,Chart!$B$15:$B$19,Chart!$B$22:$B$24,Chart!$B$27,Chart!$B$29,Chart!$B$31:$B$35)</c:f>
              <c:numCache>
                <c:formatCode>General</c:formatCode>
                <c:ptCount val="25"/>
                <c:pt idx="0" formatCode="0%">
                  <c:v>0.12000000000000002</c:v>
                </c:pt>
                <c:pt idx="2" formatCode="0%">
                  <c:v>0.35000000000000031</c:v>
                </c:pt>
                <c:pt idx="3" formatCode="0%">
                  <c:v>0.2</c:v>
                </c:pt>
                <c:pt idx="4" formatCode="0%">
                  <c:v>0.2</c:v>
                </c:pt>
                <c:pt idx="5" formatCode="0%">
                  <c:v>0.24000000000000021</c:v>
                </c:pt>
                <c:pt idx="6" formatCode="0%">
                  <c:v>0.19</c:v>
                </c:pt>
                <c:pt idx="7" formatCode="0%">
                  <c:v>0.18000000000000024</c:v>
                </c:pt>
                <c:pt idx="8" formatCode="0%">
                  <c:v>0.14000000000000001</c:v>
                </c:pt>
                <c:pt idx="9" formatCode="0%">
                  <c:v>0.14000000000000001</c:v>
                </c:pt>
                <c:pt idx="10" formatCode="0%">
                  <c:v>0.17</c:v>
                </c:pt>
                <c:pt idx="11" formatCode="0%">
                  <c:v>0.13</c:v>
                </c:pt>
                <c:pt idx="12" formatCode="0%">
                  <c:v>0.16</c:v>
                </c:pt>
                <c:pt idx="13" formatCode="0%">
                  <c:v>0.12000000000000002</c:v>
                </c:pt>
                <c:pt idx="14" formatCode="0%">
                  <c:v>0.12000000000000002</c:v>
                </c:pt>
                <c:pt idx="15" formatCode="0%">
                  <c:v>0.11</c:v>
                </c:pt>
                <c:pt idx="16" formatCode="0%">
                  <c:v>0.05</c:v>
                </c:pt>
                <c:pt idx="17" formatCode="0%">
                  <c:v>8.0000000000000043E-2</c:v>
                </c:pt>
                <c:pt idx="18" formatCode="0%">
                  <c:v>0.15000000000000024</c:v>
                </c:pt>
                <c:pt idx="19" formatCode="0%">
                  <c:v>8.0000000000000043E-2</c:v>
                </c:pt>
                <c:pt idx="20" formatCode="0%">
                  <c:v>3.0000000000000002E-2</c:v>
                </c:pt>
                <c:pt idx="21" formatCode="0%">
                  <c:v>6.0000000000000032E-2</c:v>
                </c:pt>
                <c:pt idx="22" formatCode="0%">
                  <c:v>4.0000000000000022E-2</c:v>
                </c:pt>
                <c:pt idx="23" formatCode="0%">
                  <c:v>7.0000000000000021E-2</c:v>
                </c:pt>
                <c:pt idx="24" formatCode="0%">
                  <c:v>4.0000000000000022E-2</c:v>
                </c:pt>
              </c:numCache>
            </c:numRef>
          </c:val>
        </c:ser>
        <c:ser>
          <c:idx val="0"/>
          <c:order val="1"/>
          <c:spPr>
            <a:solidFill>
              <a:srgbClr val="35BDB2"/>
            </a:solidFill>
          </c:spPr>
          <c:cat>
            <c:strRef>
              <c:f>(Chart!$A$2:$A$9,Chart!$A$11:$A$12,Chart!$A$15:$A$19,Chart!$A$22:$A$24,Chart!$A$27,Chart!$A$29,Chart!$A$31:$A$35)</c:f>
              <c:strCache>
                <c:ptCount val="25"/>
                <c:pt idx="0">
                  <c:v>EU 28</c:v>
                </c:pt>
                <c:pt idx="2">
                  <c:v>Iceland</c:v>
                </c:pt>
                <c:pt idx="3">
                  <c:v>Sweden</c:v>
                </c:pt>
                <c:pt idx="4">
                  <c:v>Hungary</c:v>
                </c:pt>
                <c:pt idx="5">
                  <c:v>Portugal</c:v>
                </c:pt>
                <c:pt idx="6">
                  <c:v>Slovakia</c:v>
                </c:pt>
                <c:pt idx="7">
                  <c:v>Austria</c:v>
                </c:pt>
                <c:pt idx="8">
                  <c:v>Czech Rep</c:v>
                </c:pt>
                <c:pt idx="9">
                  <c:v>Finland</c:v>
                </c:pt>
                <c:pt idx="10">
                  <c:v>France</c:v>
                </c:pt>
                <c:pt idx="11">
                  <c:v>Italy</c:v>
                </c:pt>
                <c:pt idx="12">
                  <c:v>Germany</c:v>
                </c:pt>
                <c:pt idx="13">
                  <c:v>Romania</c:v>
                </c:pt>
                <c:pt idx="14">
                  <c:v>Belgium</c:v>
                </c:pt>
                <c:pt idx="15">
                  <c:v>Bulgaria</c:v>
                </c:pt>
                <c:pt idx="16">
                  <c:v>Greece</c:v>
                </c:pt>
                <c:pt idx="17">
                  <c:v>Croatia</c:v>
                </c:pt>
                <c:pt idx="18">
                  <c:v>Slovenia</c:v>
                </c:pt>
                <c:pt idx="19">
                  <c:v>Poland</c:v>
                </c:pt>
                <c:pt idx="20">
                  <c:v>Denmark</c:v>
                </c:pt>
                <c:pt idx="21">
                  <c:v>Ireland</c:v>
                </c:pt>
                <c:pt idx="22">
                  <c:v>UK</c:v>
                </c:pt>
                <c:pt idx="23">
                  <c:v>Spain</c:v>
                </c:pt>
                <c:pt idx="24">
                  <c:v>Netherlands</c:v>
                </c:pt>
              </c:strCache>
            </c:strRef>
          </c:cat>
          <c:val>
            <c:numRef>
              <c:f>(Chart!$C$2:$C$9,Chart!$C$11:$C$12,Chart!$C$15:$C$19,Chart!$C$22:$C$24,Chart!$C$27,Chart!$C$29,Chart!$C$31:$C$35)</c:f>
              <c:numCache>
                <c:formatCode>General</c:formatCode>
                <c:ptCount val="25"/>
                <c:pt idx="0" formatCode="0%">
                  <c:v>0.13</c:v>
                </c:pt>
                <c:pt idx="2" formatCode="0%">
                  <c:v>0.38000000000000145</c:v>
                </c:pt>
                <c:pt idx="3" formatCode="0%">
                  <c:v>0.23</c:v>
                </c:pt>
                <c:pt idx="4" formatCode="0%">
                  <c:v>0.2</c:v>
                </c:pt>
                <c:pt idx="5" formatCode="0%">
                  <c:v>0.19</c:v>
                </c:pt>
                <c:pt idx="6" formatCode="0%">
                  <c:v>0.21000000000000021</c:v>
                </c:pt>
                <c:pt idx="7" formatCode="0%">
                  <c:v>0.24000000000000021</c:v>
                </c:pt>
                <c:pt idx="8" formatCode="0%">
                  <c:v>0.2</c:v>
                </c:pt>
                <c:pt idx="9" formatCode="0%">
                  <c:v>0.2</c:v>
                </c:pt>
                <c:pt idx="10" formatCode="0%">
                  <c:v>0.21000000000000021</c:v>
                </c:pt>
                <c:pt idx="11" formatCode="0%">
                  <c:v>0.14000000000000001</c:v>
                </c:pt>
                <c:pt idx="12" formatCode="0%">
                  <c:v>0.15000000000000024</c:v>
                </c:pt>
                <c:pt idx="13" formatCode="0%">
                  <c:v>0.1</c:v>
                </c:pt>
                <c:pt idx="14" formatCode="0%">
                  <c:v>0.11</c:v>
                </c:pt>
                <c:pt idx="15" formatCode="0%">
                  <c:v>0.15000000000000024</c:v>
                </c:pt>
                <c:pt idx="16" formatCode="0%">
                  <c:v>0.1</c:v>
                </c:pt>
                <c:pt idx="17" formatCode="0%">
                  <c:v>8.0000000000000043E-2</c:v>
                </c:pt>
                <c:pt idx="18" formatCode="0%">
                  <c:v>0.16</c:v>
                </c:pt>
                <c:pt idx="19" formatCode="0%">
                  <c:v>0.12000000000000002</c:v>
                </c:pt>
                <c:pt idx="20" formatCode="0%">
                  <c:v>3.0000000000000002E-2</c:v>
                </c:pt>
                <c:pt idx="21" formatCode="0%">
                  <c:v>9.0000000000000024E-2</c:v>
                </c:pt>
                <c:pt idx="22" formatCode="0%">
                  <c:v>0.05</c:v>
                </c:pt>
                <c:pt idx="23" formatCode="0%">
                  <c:v>7.0000000000000021E-2</c:v>
                </c:pt>
                <c:pt idx="24" formatCode="0%">
                  <c:v>4.0000000000000022E-2</c:v>
                </c:pt>
              </c:numCache>
            </c:numRef>
          </c:val>
        </c:ser>
        <c:ser>
          <c:idx val="1"/>
          <c:order val="2"/>
          <c:spPr>
            <a:solidFill>
              <a:srgbClr val="35BDB2">
                <a:lumMod val="75000"/>
              </a:srgbClr>
            </a:solidFill>
          </c:spPr>
          <c:cat>
            <c:strRef>
              <c:f>(Chart!$A$2:$A$9,Chart!$A$11:$A$12,Chart!$A$15:$A$19,Chart!$A$22:$A$24,Chart!$A$27,Chart!$A$29,Chart!$A$31:$A$35)</c:f>
              <c:strCache>
                <c:ptCount val="25"/>
                <c:pt idx="0">
                  <c:v>EU 28</c:v>
                </c:pt>
                <c:pt idx="2">
                  <c:v>Iceland</c:v>
                </c:pt>
                <c:pt idx="3">
                  <c:v>Sweden</c:v>
                </c:pt>
                <c:pt idx="4">
                  <c:v>Hungary</c:v>
                </c:pt>
                <c:pt idx="5">
                  <c:v>Portugal</c:v>
                </c:pt>
                <c:pt idx="6">
                  <c:v>Slovakia</c:v>
                </c:pt>
                <c:pt idx="7">
                  <c:v>Austria</c:v>
                </c:pt>
                <c:pt idx="8">
                  <c:v>Czech Rep</c:v>
                </c:pt>
                <c:pt idx="9">
                  <c:v>Finland</c:v>
                </c:pt>
                <c:pt idx="10">
                  <c:v>France</c:v>
                </c:pt>
                <c:pt idx="11">
                  <c:v>Italy</c:v>
                </c:pt>
                <c:pt idx="12">
                  <c:v>Germany</c:v>
                </c:pt>
                <c:pt idx="13">
                  <c:v>Romania</c:v>
                </c:pt>
                <c:pt idx="14">
                  <c:v>Belgium</c:v>
                </c:pt>
                <c:pt idx="15">
                  <c:v>Bulgaria</c:v>
                </c:pt>
                <c:pt idx="16">
                  <c:v>Greece</c:v>
                </c:pt>
                <c:pt idx="17">
                  <c:v>Croatia</c:v>
                </c:pt>
                <c:pt idx="18">
                  <c:v>Slovenia</c:v>
                </c:pt>
                <c:pt idx="19">
                  <c:v>Poland</c:v>
                </c:pt>
                <c:pt idx="20">
                  <c:v>Denmark</c:v>
                </c:pt>
                <c:pt idx="21">
                  <c:v>Ireland</c:v>
                </c:pt>
                <c:pt idx="22">
                  <c:v>UK</c:v>
                </c:pt>
                <c:pt idx="23">
                  <c:v>Spain</c:v>
                </c:pt>
                <c:pt idx="24">
                  <c:v>Netherlands</c:v>
                </c:pt>
              </c:strCache>
            </c:strRef>
          </c:cat>
          <c:val>
            <c:numRef>
              <c:f>(Chart!$D$2:$D$9,Chart!$D$11:$D$12,Chart!$D$15:$D$19,Chart!$D$22:$D$24,Chart!$D$27,Chart!$D$29,Chart!$D$31:$D$35)</c:f>
              <c:numCache>
                <c:formatCode>General</c:formatCode>
                <c:ptCount val="25"/>
                <c:pt idx="0" formatCode="0%">
                  <c:v>0.13</c:v>
                </c:pt>
                <c:pt idx="2" formatCode="0%">
                  <c:v>0.35000000000000031</c:v>
                </c:pt>
                <c:pt idx="3" formatCode="0%">
                  <c:v>0.27</c:v>
                </c:pt>
                <c:pt idx="4" formatCode="0%">
                  <c:v>0.22</c:v>
                </c:pt>
                <c:pt idx="5" formatCode="0%">
                  <c:v>0.23</c:v>
                </c:pt>
                <c:pt idx="6" formatCode="0%">
                  <c:v>0.26</c:v>
                </c:pt>
                <c:pt idx="7" formatCode="0%">
                  <c:v>0.2</c:v>
                </c:pt>
                <c:pt idx="8" formatCode="0%">
                  <c:v>0.15000000000000024</c:v>
                </c:pt>
                <c:pt idx="9" formatCode="0%">
                  <c:v>0.16</c:v>
                </c:pt>
                <c:pt idx="10" formatCode="0%">
                  <c:v>0.16</c:v>
                </c:pt>
                <c:pt idx="11" formatCode="0%">
                  <c:v>0.13</c:v>
                </c:pt>
                <c:pt idx="12" formatCode="0%">
                  <c:v>0.19</c:v>
                </c:pt>
                <c:pt idx="13" formatCode="0%">
                  <c:v>0.12000000000000002</c:v>
                </c:pt>
                <c:pt idx="14" formatCode="0%">
                  <c:v>0.12000000000000002</c:v>
                </c:pt>
                <c:pt idx="15" formatCode="0%">
                  <c:v>0.15000000000000024</c:v>
                </c:pt>
                <c:pt idx="16" formatCode="0%">
                  <c:v>0.11</c:v>
                </c:pt>
                <c:pt idx="17" formatCode="0%">
                  <c:v>8.0000000000000043E-2</c:v>
                </c:pt>
                <c:pt idx="18" formatCode="0%">
                  <c:v>0.12000000000000002</c:v>
                </c:pt>
                <c:pt idx="19" formatCode="0%">
                  <c:v>0.11</c:v>
                </c:pt>
                <c:pt idx="20" formatCode="0%">
                  <c:v>6.0000000000000032E-2</c:v>
                </c:pt>
                <c:pt idx="21" formatCode="0%">
                  <c:v>7.0000000000000021E-2</c:v>
                </c:pt>
                <c:pt idx="22" formatCode="0%">
                  <c:v>7.0000000000000021E-2</c:v>
                </c:pt>
                <c:pt idx="23" formatCode="0%">
                  <c:v>0.05</c:v>
                </c:pt>
                <c:pt idx="24" formatCode="0%">
                  <c:v>0.05</c:v>
                </c:pt>
              </c:numCache>
            </c:numRef>
          </c:val>
        </c:ser>
        <c:ser>
          <c:idx val="2"/>
          <c:order val="3"/>
          <c:spPr>
            <a:solidFill>
              <a:srgbClr val="35BDB2">
                <a:lumMod val="50000"/>
              </a:srgbClr>
            </a:solidFill>
          </c:spPr>
          <c:cat>
            <c:strRef>
              <c:f>(Chart!$A$2:$A$9,Chart!$A$11:$A$12,Chart!$A$15:$A$19,Chart!$A$22:$A$24,Chart!$A$27,Chart!$A$29,Chart!$A$31:$A$35)</c:f>
              <c:strCache>
                <c:ptCount val="25"/>
                <c:pt idx="0">
                  <c:v>EU 28</c:v>
                </c:pt>
                <c:pt idx="2">
                  <c:v>Iceland</c:v>
                </c:pt>
                <c:pt idx="3">
                  <c:v>Sweden</c:v>
                </c:pt>
                <c:pt idx="4">
                  <c:v>Hungary</c:v>
                </c:pt>
                <c:pt idx="5">
                  <c:v>Portugal</c:v>
                </c:pt>
                <c:pt idx="6">
                  <c:v>Slovakia</c:v>
                </c:pt>
                <c:pt idx="7">
                  <c:v>Austria</c:v>
                </c:pt>
                <c:pt idx="8">
                  <c:v>Czech Rep</c:v>
                </c:pt>
                <c:pt idx="9">
                  <c:v>Finland</c:v>
                </c:pt>
                <c:pt idx="10">
                  <c:v>France</c:v>
                </c:pt>
                <c:pt idx="11">
                  <c:v>Italy</c:v>
                </c:pt>
                <c:pt idx="12">
                  <c:v>Germany</c:v>
                </c:pt>
                <c:pt idx="13">
                  <c:v>Romania</c:v>
                </c:pt>
                <c:pt idx="14">
                  <c:v>Belgium</c:v>
                </c:pt>
                <c:pt idx="15">
                  <c:v>Bulgaria</c:v>
                </c:pt>
                <c:pt idx="16">
                  <c:v>Greece</c:v>
                </c:pt>
                <c:pt idx="17">
                  <c:v>Croatia</c:v>
                </c:pt>
                <c:pt idx="18">
                  <c:v>Slovenia</c:v>
                </c:pt>
                <c:pt idx="19">
                  <c:v>Poland</c:v>
                </c:pt>
                <c:pt idx="20">
                  <c:v>Denmark</c:v>
                </c:pt>
                <c:pt idx="21">
                  <c:v>Ireland</c:v>
                </c:pt>
                <c:pt idx="22">
                  <c:v>UK</c:v>
                </c:pt>
                <c:pt idx="23">
                  <c:v>Spain</c:v>
                </c:pt>
                <c:pt idx="24">
                  <c:v>Netherlands</c:v>
                </c:pt>
              </c:strCache>
            </c:strRef>
          </c:cat>
          <c:val>
            <c:numRef>
              <c:f>(Chart!$E$2:$E$9,Chart!$E$11:$E$12,Chart!$E$15:$E$19,Chart!$E$22:$E$24,Chart!$E$27,Chart!$E$29,Chart!$E$31:$E$35)</c:f>
              <c:numCache>
                <c:formatCode>General</c:formatCode>
                <c:ptCount val="25"/>
                <c:pt idx="0" formatCode="0%">
                  <c:v>0.13</c:v>
                </c:pt>
                <c:pt idx="2" formatCode="0%">
                  <c:v>0.35000000000000031</c:v>
                </c:pt>
                <c:pt idx="3" formatCode="0%">
                  <c:v>0.29000000000000031</c:v>
                </c:pt>
                <c:pt idx="4" formatCode="0%">
                  <c:v>0.28000000000000008</c:v>
                </c:pt>
                <c:pt idx="5" formatCode="0%">
                  <c:v>0.27</c:v>
                </c:pt>
                <c:pt idx="6" formatCode="0%">
                  <c:v>0.25</c:v>
                </c:pt>
                <c:pt idx="7" formatCode="0%">
                  <c:v>0.22</c:v>
                </c:pt>
                <c:pt idx="8" formatCode="0%">
                  <c:v>0.19</c:v>
                </c:pt>
                <c:pt idx="9" formatCode="0%">
                  <c:v>0.18000000000000024</c:v>
                </c:pt>
                <c:pt idx="10" formatCode="0%">
                  <c:v>0.16</c:v>
                </c:pt>
                <c:pt idx="11" formatCode="0%">
                  <c:v>0.16</c:v>
                </c:pt>
                <c:pt idx="12" formatCode="0%">
                  <c:v>0.14000000000000001</c:v>
                </c:pt>
                <c:pt idx="13" formatCode="0%">
                  <c:v>0.13</c:v>
                </c:pt>
                <c:pt idx="14" formatCode="0%">
                  <c:v>0.12000000000000002</c:v>
                </c:pt>
                <c:pt idx="15" formatCode="0%">
                  <c:v>0.11</c:v>
                </c:pt>
                <c:pt idx="16" formatCode="0%">
                  <c:v>0.11</c:v>
                </c:pt>
                <c:pt idx="17" formatCode="0%">
                  <c:v>9.0000000000000024E-2</c:v>
                </c:pt>
                <c:pt idx="18" formatCode="0%">
                  <c:v>9.0000000000000024E-2</c:v>
                </c:pt>
                <c:pt idx="19" formatCode="0%">
                  <c:v>8.0000000000000043E-2</c:v>
                </c:pt>
                <c:pt idx="20" formatCode="0%">
                  <c:v>7.0000000000000021E-2</c:v>
                </c:pt>
                <c:pt idx="21" formatCode="0%">
                  <c:v>7.0000000000000021E-2</c:v>
                </c:pt>
                <c:pt idx="22" formatCode="0%">
                  <c:v>7.0000000000000021E-2</c:v>
                </c:pt>
                <c:pt idx="23" formatCode="0%">
                  <c:v>6.0000000000000032E-2</c:v>
                </c:pt>
                <c:pt idx="24" formatCode="0%">
                  <c:v>3.0000000000000002E-2</c:v>
                </c:pt>
              </c:numCache>
            </c:numRef>
          </c:val>
        </c:ser>
        <c:gapWidth val="50"/>
        <c:axId val="119272192"/>
        <c:axId val="119273728"/>
      </c:barChart>
      <c:catAx>
        <c:axId val="119272192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19273728"/>
        <c:crosses val="autoZero"/>
        <c:auto val="1"/>
        <c:lblAlgn val="ctr"/>
        <c:lblOffset val="100"/>
      </c:catAx>
      <c:valAx>
        <c:axId val="119273728"/>
        <c:scaling>
          <c:orientation val="minMax"/>
          <c:max val="1"/>
        </c:scaling>
        <c:axPos val="l"/>
        <c:numFmt formatCode="0%" sourceLinked="1"/>
        <c:minorTickMark val="out"/>
        <c:tickLblPos val="nextTo"/>
        <c:crossAx val="119272192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0.38039838701279638"/>
          <c:y val="1.7069701280227601E-2"/>
          <c:w val="0.43408852916163077"/>
          <c:h val="6.4761911995749016E-2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ECBF-F842-4AEE-A3EC-9CDABB94C63C}" type="datetimeFigureOut">
              <a:rPr lang="en-GB" smtClean="0"/>
              <a:pPr/>
              <a:t>28/07/2016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0370E-B4DB-4DA9-B04E-37E8FCD833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Image: CC </a:t>
            </a:r>
            <a:r>
              <a:rPr lang="en-GB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iStock</a:t>
            </a:r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15974-A27C-894B-AE17-1483197233B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Sun/beach</a:t>
            </a:r>
            <a:r>
              <a:rPr lang="en-GB" dirty="0" smtClean="0"/>
              <a:t>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Visiting family/friends/relatives</a:t>
            </a:r>
            <a:r>
              <a:rPr lang="en-GB" dirty="0" smtClean="0"/>
              <a:t>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Nature (mountain, lake, landscape etc…)</a:t>
            </a:r>
            <a:r>
              <a:rPr lang="en-GB" dirty="0" smtClean="0"/>
              <a:t>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City trips</a:t>
            </a:r>
            <a:r>
              <a:rPr lang="en-GB" dirty="0" smtClean="0"/>
              <a:t>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 (e.g. religious, gastronomy, arts)</a:t>
            </a:r>
            <a:r>
              <a:rPr lang="en-GB" dirty="0" smtClean="0"/>
              <a:t>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Wellness/Spa/Health treatment</a:t>
            </a:r>
            <a:r>
              <a:rPr lang="en-GB" dirty="0" smtClean="0"/>
              <a:t>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Sport-related activities (e.g. scuba-diving, cycling etc…)</a:t>
            </a:r>
            <a:r>
              <a:rPr lang="en-GB" dirty="0" smtClean="0"/>
              <a:t>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events (Sporting events/festivals/clubbing)</a:t>
            </a:r>
            <a:r>
              <a:rPr lang="en-GB" dirty="0" smtClean="0"/>
              <a:t>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Rest/recreation (including</a:t>
            </a:r>
            <a:b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Wellness/health treatment)</a:t>
            </a:r>
            <a:r>
              <a:rPr lang="en-GB" dirty="0" smtClean="0"/>
              <a:t>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Spending time with your family</a:t>
            </a:r>
            <a:r>
              <a:rPr lang="en-GB" dirty="0" smtClean="0"/>
              <a:t> </a:t>
            </a:r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Flash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Eurobarometer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432, Preferences of Europeans Towards Tourism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Fieldwork was completed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January 2016.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7D03D-3E8D-4FB2-AA7E-29BE378DD36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1079499" y="3878309"/>
            <a:ext cx="6985001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79499" y="3071066"/>
            <a:ext cx="6985001" cy="782504"/>
          </a:xfrm>
          <a:prstGeom prst="rect">
            <a:avLst/>
          </a:prstGeom>
        </p:spPr>
        <p:txBody>
          <a:bodyPr wrap="square" lIns="0" tIns="144000" anchor="b">
            <a:spAutoFit/>
          </a:bodyPr>
          <a:lstStyle>
            <a:lvl1pPr algn="ctr">
              <a:lnSpc>
                <a:spcPct val="80000"/>
              </a:lnSpc>
              <a:defRPr sz="4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499" y="3903048"/>
            <a:ext cx="6985001" cy="523220"/>
          </a:xfrm>
          <a:prstGeom prst="rect">
            <a:avLst/>
          </a:prstGeom>
        </p:spPr>
        <p:txBody>
          <a:bodyPr wrap="square" tIns="46800">
            <a:sp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4000" cy="500632"/>
            <a:chOff x="158" y="938"/>
            <a:chExt cx="1860" cy="479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bg1">
                    <a:lumMod val="75000"/>
                  </a:schemeClr>
                </a:solidFill>
              </a:rPr>
              <a:t> IMAGE</a:t>
            </a:r>
            <a:endParaRPr lang="en-GB" sz="5400" spc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3" y="258466"/>
            <a:ext cx="8642351" cy="5858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6800" anchor="ctr" anchorCtr="0">
            <a:spAutoFit/>
          </a:bodyPr>
          <a:lstStyle>
            <a:lvl1pPr>
              <a:buNone/>
              <a:def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17733"/>
            <a:ext cx="8642351" cy="315023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IMAGE</a:t>
            </a:r>
            <a:endParaRPr lang="en-GB" sz="5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260350"/>
            <a:ext cx="8642351" cy="5858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6800" anchor="ctr" anchorCtr="0">
            <a:spAutoFit/>
          </a:bodyPr>
          <a:lstStyle>
            <a:lvl1pPr>
              <a:buNone/>
              <a:def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17733"/>
            <a:ext cx="8642351" cy="315023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bg1">
                    <a:lumMod val="8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bg1">
                    <a:lumMod val="85000"/>
                  </a:schemeClr>
                </a:solidFill>
              </a:rPr>
              <a:t> IMAGE</a:t>
            </a:r>
            <a:endParaRPr lang="en-GB" sz="5400" spc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4" y="3071066"/>
            <a:ext cx="8642350" cy="782504"/>
          </a:xfrm>
          <a:prstGeom prst="rect">
            <a:avLst/>
          </a:prstGeom>
          <a:solidFill>
            <a:schemeClr val="bg2"/>
          </a:solidFill>
        </p:spPr>
        <p:txBody>
          <a:bodyPr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3903048"/>
            <a:ext cx="8642349" cy="480131"/>
          </a:xfrm>
          <a:prstGeom prst="rect">
            <a:avLst/>
          </a:prstGeo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5" name="Group 5"/>
          <p:cNvGrpSpPr>
            <a:grpSpLocks noChangeAspect="1"/>
          </p:cNvGrpSpPr>
          <p:nvPr userDrawn="1"/>
        </p:nvGrpSpPr>
        <p:grpSpPr bwMode="auto">
          <a:xfrm>
            <a:off x="250825" y="260350"/>
            <a:ext cx="1944000" cy="500632"/>
            <a:chOff x="158" y="938"/>
            <a:chExt cx="1860" cy="479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458591"/>
            <a:ext cx="7775575" cy="1077218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936201" y="2862676"/>
            <a:ext cx="1793057" cy="1588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052600" y="1966148"/>
            <a:ext cx="6840573" cy="2062103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4471" y="1966940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85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3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-40000" contrast="2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1769525"/>
            <a:ext cx="8642348" cy="43598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5366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Description box</a:t>
            </a:r>
          </a:p>
          <a:p>
            <a:pPr lvl="0"/>
            <a:r>
              <a:rPr lang="en-GB" dirty="0" smtClean="0"/>
              <a:t>(second line)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592758"/>
            <a:ext cx="8642348" cy="45365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8863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br>
              <a:rPr lang="en-GB" dirty="0" smtClean="0"/>
            </a:br>
            <a:r>
              <a:rPr lang="en-GB" dirty="0" smtClean="0"/>
              <a:t>(second line)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268760"/>
            <a:ext cx="8642349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46"/>
          <p:cNvGrpSpPr/>
          <p:nvPr/>
        </p:nvGrpSpPr>
        <p:grpSpPr>
          <a:xfrm>
            <a:off x="2647254" y="2282465"/>
            <a:ext cx="3843553" cy="1426685"/>
            <a:chOff x="2625309" y="2282465"/>
            <a:chExt cx="3843553" cy="1426685"/>
          </a:xfrm>
        </p:grpSpPr>
        <p:grpSp>
          <p:nvGrpSpPr>
            <p:cNvPr id="3" name="Group 5"/>
            <p:cNvGrpSpPr>
              <a:grpSpLocks noChangeAspect="1"/>
            </p:cNvGrpSpPr>
            <p:nvPr userDrawn="1"/>
          </p:nvGrpSpPr>
          <p:grpSpPr bwMode="auto">
            <a:xfrm>
              <a:off x="2743995" y="2282465"/>
              <a:ext cx="3578400" cy="921535"/>
              <a:chOff x="158" y="938"/>
              <a:chExt cx="1860" cy="479"/>
            </a:xfrm>
          </p:grpSpPr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829" y="1031"/>
                <a:ext cx="107" cy="149"/>
              </a:xfrm>
              <a:custGeom>
                <a:avLst/>
                <a:gdLst/>
                <a:ahLst/>
                <a:cxnLst>
                  <a:cxn ang="0">
                    <a:pos x="604" y="163"/>
                  </a:cxn>
                  <a:cxn ang="0">
                    <a:pos x="173" y="163"/>
                  </a:cxn>
                  <a:cxn ang="0">
                    <a:pos x="173" y="383"/>
                  </a:cxn>
                  <a:cxn ang="0">
                    <a:pos x="413" y="383"/>
                  </a:cxn>
                  <a:cxn ang="0">
                    <a:pos x="492" y="465"/>
                  </a:cxn>
                  <a:cxn ang="0">
                    <a:pos x="413" y="545"/>
                  </a:cxn>
                  <a:cxn ang="0">
                    <a:pos x="173" y="545"/>
                  </a:cxn>
                  <a:cxn ang="0">
                    <a:pos x="173" y="866"/>
                  </a:cxn>
                  <a:cxn ang="0">
                    <a:pos x="87" y="952"/>
                  </a:cxn>
                  <a:cxn ang="0">
                    <a:pos x="0" y="866"/>
                  </a:cxn>
                  <a:cxn ang="0">
                    <a:pos x="0" y="86"/>
                  </a:cxn>
                  <a:cxn ang="0">
                    <a:pos x="87" y="0"/>
                  </a:cxn>
                  <a:cxn ang="0">
                    <a:pos x="604" y="0"/>
                  </a:cxn>
                  <a:cxn ang="0">
                    <a:pos x="684" y="81"/>
                  </a:cxn>
                  <a:cxn ang="0">
                    <a:pos x="604" y="163"/>
                  </a:cxn>
                </a:cxnLst>
                <a:rect l="0" t="0" r="r" b="b"/>
                <a:pathLst>
                  <a:path w="684" h="952">
                    <a:moveTo>
                      <a:pt x="604" y="163"/>
                    </a:moveTo>
                    <a:cubicBezTo>
                      <a:pt x="173" y="163"/>
                      <a:pt x="173" y="163"/>
                      <a:pt x="173" y="163"/>
                    </a:cubicBezTo>
                    <a:cubicBezTo>
                      <a:pt x="173" y="383"/>
                      <a:pt x="173" y="383"/>
                      <a:pt x="173" y="383"/>
                    </a:cubicBezTo>
                    <a:cubicBezTo>
                      <a:pt x="413" y="383"/>
                      <a:pt x="413" y="383"/>
                      <a:pt x="413" y="383"/>
                    </a:cubicBezTo>
                    <a:cubicBezTo>
                      <a:pt x="457" y="383"/>
                      <a:pt x="492" y="420"/>
                      <a:pt x="492" y="465"/>
                    </a:cubicBezTo>
                    <a:cubicBezTo>
                      <a:pt x="492" y="510"/>
                      <a:pt x="457" y="545"/>
                      <a:pt x="413" y="545"/>
                    </a:cubicBezTo>
                    <a:cubicBezTo>
                      <a:pt x="173" y="545"/>
                      <a:pt x="173" y="545"/>
                      <a:pt x="173" y="545"/>
                    </a:cubicBezTo>
                    <a:cubicBezTo>
                      <a:pt x="173" y="866"/>
                      <a:pt x="173" y="866"/>
                      <a:pt x="173" y="866"/>
                    </a:cubicBezTo>
                    <a:cubicBezTo>
                      <a:pt x="173" y="914"/>
                      <a:pt x="135" y="952"/>
                      <a:pt x="87" y="952"/>
                    </a:cubicBezTo>
                    <a:cubicBezTo>
                      <a:pt x="38" y="952"/>
                      <a:pt x="0" y="914"/>
                      <a:pt x="0" y="8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604" y="0"/>
                      <a:pt x="604" y="0"/>
                      <a:pt x="604" y="0"/>
                    </a:cubicBezTo>
                    <a:cubicBezTo>
                      <a:pt x="649" y="0"/>
                      <a:pt x="684" y="35"/>
                      <a:pt x="684" y="81"/>
                    </a:cubicBezTo>
                    <a:cubicBezTo>
                      <a:pt x="684" y="126"/>
                      <a:pt x="647" y="163"/>
                      <a:pt x="604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960" y="1029"/>
                <a:ext cx="126" cy="151"/>
              </a:xfrm>
              <a:custGeom>
                <a:avLst/>
                <a:gdLst/>
                <a:ahLst/>
                <a:cxnLst>
                  <a:cxn ang="0">
                    <a:pos x="632" y="87"/>
                  </a:cxn>
                  <a:cxn ang="0">
                    <a:pos x="719" y="0"/>
                  </a:cxn>
                  <a:cxn ang="0">
                    <a:pos x="805" y="87"/>
                  </a:cxn>
                  <a:cxn ang="0">
                    <a:pos x="805" y="572"/>
                  </a:cxn>
                  <a:cxn ang="0">
                    <a:pos x="402" y="969"/>
                  </a:cxn>
                  <a:cxn ang="0">
                    <a:pos x="0" y="572"/>
                  </a:cxn>
                  <a:cxn ang="0">
                    <a:pos x="0" y="87"/>
                  </a:cxn>
                  <a:cxn ang="0">
                    <a:pos x="86" y="0"/>
                  </a:cxn>
                  <a:cxn ang="0">
                    <a:pos x="172" y="87"/>
                  </a:cxn>
                  <a:cxn ang="0">
                    <a:pos x="172" y="590"/>
                  </a:cxn>
                  <a:cxn ang="0">
                    <a:pos x="402" y="813"/>
                  </a:cxn>
                  <a:cxn ang="0">
                    <a:pos x="632" y="590"/>
                  </a:cxn>
                  <a:cxn ang="0">
                    <a:pos x="632" y="87"/>
                  </a:cxn>
                </a:cxnLst>
                <a:rect l="0" t="0" r="r" b="b"/>
                <a:pathLst>
                  <a:path w="805" h="969">
                    <a:moveTo>
                      <a:pt x="632" y="87"/>
                    </a:moveTo>
                    <a:cubicBezTo>
                      <a:pt x="632" y="39"/>
                      <a:pt x="671" y="0"/>
                      <a:pt x="719" y="0"/>
                    </a:cubicBezTo>
                    <a:cubicBezTo>
                      <a:pt x="767" y="0"/>
                      <a:pt x="805" y="39"/>
                      <a:pt x="805" y="87"/>
                    </a:cubicBezTo>
                    <a:cubicBezTo>
                      <a:pt x="805" y="572"/>
                      <a:pt x="805" y="572"/>
                      <a:pt x="805" y="572"/>
                    </a:cubicBezTo>
                    <a:cubicBezTo>
                      <a:pt x="805" y="815"/>
                      <a:pt x="654" y="969"/>
                      <a:pt x="402" y="969"/>
                    </a:cubicBezTo>
                    <a:cubicBezTo>
                      <a:pt x="151" y="969"/>
                      <a:pt x="0" y="815"/>
                      <a:pt x="0" y="572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8" y="0"/>
                      <a:pt x="86" y="0"/>
                    </a:cubicBezTo>
                    <a:cubicBezTo>
                      <a:pt x="134" y="0"/>
                      <a:pt x="172" y="39"/>
                      <a:pt x="172" y="87"/>
                    </a:cubicBezTo>
                    <a:cubicBezTo>
                      <a:pt x="172" y="590"/>
                      <a:pt x="172" y="590"/>
                      <a:pt x="172" y="590"/>
                    </a:cubicBezTo>
                    <a:cubicBezTo>
                      <a:pt x="172" y="722"/>
                      <a:pt x="251" y="813"/>
                      <a:pt x="402" y="813"/>
                    </a:cubicBezTo>
                    <a:cubicBezTo>
                      <a:pt x="553" y="813"/>
                      <a:pt x="632" y="722"/>
                      <a:pt x="632" y="590"/>
                    </a:cubicBezTo>
                    <a:lnTo>
                      <a:pt x="632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1113" y="1031"/>
                <a:ext cx="128" cy="149"/>
              </a:xfrm>
              <a:custGeom>
                <a:avLst/>
                <a:gdLst/>
                <a:ahLst/>
                <a:cxnLst>
                  <a:cxn ang="0">
                    <a:pos x="739" y="163"/>
                  </a:cxn>
                  <a:cxn ang="0">
                    <a:pos x="498" y="163"/>
                  </a:cxn>
                  <a:cxn ang="0">
                    <a:pos x="498" y="865"/>
                  </a:cxn>
                  <a:cxn ang="0">
                    <a:pos x="410" y="952"/>
                  </a:cxn>
                  <a:cxn ang="0">
                    <a:pos x="325" y="865"/>
                  </a:cxn>
                  <a:cxn ang="0">
                    <a:pos x="325" y="163"/>
                  </a:cxn>
                  <a:cxn ang="0">
                    <a:pos x="82" y="163"/>
                  </a:cxn>
                  <a:cxn ang="0">
                    <a:pos x="0" y="82"/>
                  </a:cxn>
                  <a:cxn ang="0">
                    <a:pos x="82" y="0"/>
                  </a:cxn>
                  <a:cxn ang="0">
                    <a:pos x="739" y="0"/>
                  </a:cxn>
                  <a:cxn ang="0">
                    <a:pos x="821" y="82"/>
                  </a:cxn>
                  <a:cxn ang="0">
                    <a:pos x="739" y="163"/>
                  </a:cxn>
                </a:cxnLst>
                <a:rect l="0" t="0" r="r" b="b"/>
                <a:pathLst>
                  <a:path w="821" h="952">
                    <a:moveTo>
                      <a:pt x="739" y="163"/>
                    </a:moveTo>
                    <a:cubicBezTo>
                      <a:pt x="498" y="163"/>
                      <a:pt x="498" y="163"/>
                      <a:pt x="498" y="163"/>
                    </a:cubicBezTo>
                    <a:cubicBezTo>
                      <a:pt x="498" y="865"/>
                      <a:pt x="498" y="865"/>
                      <a:pt x="498" y="865"/>
                    </a:cubicBezTo>
                    <a:cubicBezTo>
                      <a:pt x="498" y="913"/>
                      <a:pt x="458" y="952"/>
                      <a:pt x="410" y="952"/>
                    </a:cubicBezTo>
                    <a:cubicBezTo>
                      <a:pt x="362" y="952"/>
                      <a:pt x="325" y="913"/>
                      <a:pt x="325" y="865"/>
                    </a:cubicBezTo>
                    <a:cubicBezTo>
                      <a:pt x="325" y="163"/>
                      <a:pt x="325" y="163"/>
                      <a:pt x="325" y="163"/>
                    </a:cubicBezTo>
                    <a:cubicBezTo>
                      <a:pt x="82" y="163"/>
                      <a:pt x="82" y="163"/>
                      <a:pt x="82" y="163"/>
                    </a:cubicBezTo>
                    <a:cubicBezTo>
                      <a:pt x="37" y="163"/>
                      <a:pt x="0" y="126"/>
                      <a:pt x="0" y="82"/>
                    </a:cubicBezTo>
                    <a:cubicBezTo>
                      <a:pt x="0" y="37"/>
                      <a:pt x="36" y="0"/>
                      <a:pt x="82" y="0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84" y="0"/>
                      <a:pt x="821" y="37"/>
                      <a:pt x="821" y="82"/>
                    </a:cubicBezTo>
                    <a:cubicBezTo>
                      <a:pt x="821" y="126"/>
                      <a:pt x="786" y="163"/>
                      <a:pt x="739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1268" y="1029"/>
                <a:ext cx="126" cy="151"/>
              </a:xfrm>
              <a:custGeom>
                <a:avLst/>
                <a:gdLst/>
                <a:ahLst/>
                <a:cxnLst>
                  <a:cxn ang="0">
                    <a:pos x="633" y="87"/>
                  </a:cxn>
                  <a:cxn ang="0">
                    <a:pos x="719" y="0"/>
                  </a:cxn>
                  <a:cxn ang="0">
                    <a:pos x="805" y="87"/>
                  </a:cxn>
                  <a:cxn ang="0">
                    <a:pos x="805" y="572"/>
                  </a:cxn>
                  <a:cxn ang="0">
                    <a:pos x="403" y="969"/>
                  </a:cxn>
                  <a:cxn ang="0">
                    <a:pos x="0" y="572"/>
                  </a:cxn>
                  <a:cxn ang="0">
                    <a:pos x="0" y="87"/>
                  </a:cxn>
                  <a:cxn ang="0">
                    <a:pos x="86" y="0"/>
                  </a:cxn>
                  <a:cxn ang="0">
                    <a:pos x="172" y="87"/>
                  </a:cxn>
                  <a:cxn ang="0">
                    <a:pos x="172" y="590"/>
                  </a:cxn>
                  <a:cxn ang="0">
                    <a:pos x="403" y="813"/>
                  </a:cxn>
                  <a:cxn ang="0">
                    <a:pos x="633" y="590"/>
                  </a:cxn>
                  <a:cxn ang="0">
                    <a:pos x="633" y="87"/>
                  </a:cxn>
                </a:cxnLst>
                <a:rect l="0" t="0" r="r" b="b"/>
                <a:pathLst>
                  <a:path w="805" h="969">
                    <a:moveTo>
                      <a:pt x="633" y="87"/>
                    </a:moveTo>
                    <a:cubicBezTo>
                      <a:pt x="633" y="39"/>
                      <a:pt x="671" y="0"/>
                      <a:pt x="719" y="0"/>
                    </a:cubicBezTo>
                    <a:cubicBezTo>
                      <a:pt x="767" y="0"/>
                      <a:pt x="805" y="39"/>
                      <a:pt x="805" y="87"/>
                    </a:cubicBezTo>
                    <a:cubicBezTo>
                      <a:pt x="805" y="572"/>
                      <a:pt x="805" y="572"/>
                      <a:pt x="805" y="572"/>
                    </a:cubicBezTo>
                    <a:cubicBezTo>
                      <a:pt x="805" y="815"/>
                      <a:pt x="654" y="969"/>
                      <a:pt x="403" y="969"/>
                    </a:cubicBezTo>
                    <a:cubicBezTo>
                      <a:pt x="151" y="969"/>
                      <a:pt x="0" y="815"/>
                      <a:pt x="0" y="572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8" y="0"/>
                      <a:pt x="86" y="0"/>
                    </a:cubicBezTo>
                    <a:cubicBezTo>
                      <a:pt x="134" y="0"/>
                      <a:pt x="172" y="39"/>
                      <a:pt x="172" y="87"/>
                    </a:cubicBezTo>
                    <a:cubicBezTo>
                      <a:pt x="172" y="590"/>
                      <a:pt x="172" y="590"/>
                      <a:pt x="172" y="590"/>
                    </a:cubicBezTo>
                    <a:cubicBezTo>
                      <a:pt x="172" y="722"/>
                      <a:pt x="251" y="813"/>
                      <a:pt x="403" y="813"/>
                    </a:cubicBezTo>
                    <a:cubicBezTo>
                      <a:pt x="554" y="813"/>
                      <a:pt x="633" y="722"/>
                      <a:pt x="633" y="590"/>
                    </a:cubicBezTo>
                    <a:lnTo>
                      <a:pt x="633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1430" y="1031"/>
                <a:ext cx="122" cy="149"/>
              </a:xfrm>
              <a:custGeom>
                <a:avLst/>
                <a:gdLst/>
                <a:ahLst/>
                <a:cxnLst>
                  <a:cxn ang="0">
                    <a:pos x="783" y="866"/>
                  </a:cxn>
                  <a:cxn ang="0">
                    <a:pos x="697" y="952"/>
                  </a:cxn>
                  <a:cxn ang="0">
                    <a:pos x="621" y="906"/>
                  </a:cxn>
                  <a:cxn ang="0">
                    <a:pos x="456" y="565"/>
                  </a:cxn>
                  <a:cxn ang="0">
                    <a:pos x="172" y="565"/>
                  </a:cxn>
                  <a:cxn ang="0">
                    <a:pos x="172" y="866"/>
                  </a:cxn>
                  <a:cxn ang="0">
                    <a:pos x="86" y="952"/>
                  </a:cxn>
                  <a:cxn ang="0">
                    <a:pos x="0" y="866"/>
                  </a:cxn>
                  <a:cxn ang="0">
                    <a:pos x="0" y="86"/>
                  </a:cxn>
                  <a:cxn ang="0">
                    <a:pos x="86" y="0"/>
                  </a:cxn>
                  <a:cxn ang="0">
                    <a:pos x="449" y="0"/>
                  </a:cxn>
                  <a:cxn ang="0">
                    <a:pos x="783" y="283"/>
                  </a:cxn>
                  <a:cxn ang="0">
                    <a:pos x="628" y="534"/>
                  </a:cxn>
                  <a:cxn ang="0">
                    <a:pos x="774" y="829"/>
                  </a:cxn>
                  <a:cxn ang="0">
                    <a:pos x="783" y="866"/>
                  </a:cxn>
                  <a:cxn ang="0">
                    <a:pos x="473" y="158"/>
                  </a:cxn>
                  <a:cxn ang="0">
                    <a:pos x="172" y="158"/>
                  </a:cxn>
                  <a:cxn ang="0">
                    <a:pos x="172" y="417"/>
                  </a:cxn>
                  <a:cxn ang="0">
                    <a:pos x="473" y="417"/>
                  </a:cxn>
                  <a:cxn ang="0">
                    <a:pos x="610" y="284"/>
                  </a:cxn>
                  <a:cxn ang="0">
                    <a:pos x="473" y="158"/>
                  </a:cxn>
                </a:cxnLst>
                <a:rect l="0" t="0" r="r" b="b"/>
                <a:pathLst>
                  <a:path w="783" h="952">
                    <a:moveTo>
                      <a:pt x="783" y="866"/>
                    </a:moveTo>
                    <a:cubicBezTo>
                      <a:pt x="783" y="910"/>
                      <a:pt x="750" y="952"/>
                      <a:pt x="697" y="952"/>
                    </a:cubicBezTo>
                    <a:cubicBezTo>
                      <a:pt x="659" y="952"/>
                      <a:pt x="635" y="935"/>
                      <a:pt x="621" y="906"/>
                    </a:cubicBezTo>
                    <a:cubicBezTo>
                      <a:pt x="456" y="565"/>
                      <a:pt x="456" y="565"/>
                      <a:pt x="456" y="565"/>
                    </a:cubicBezTo>
                    <a:cubicBezTo>
                      <a:pt x="172" y="565"/>
                      <a:pt x="172" y="565"/>
                      <a:pt x="172" y="565"/>
                    </a:cubicBezTo>
                    <a:cubicBezTo>
                      <a:pt x="172" y="866"/>
                      <a:pt x="172" y="866"/>
                      <a:pt x="172" y="866"/>
                    </a:cubicBezTo>
                    <a:cubicBezTo>
                      <a:pt x="172" y="914"/>
                      <a:pt x="134" y="952"/>
                      <a:pt x="86" y="952"/>
                    </a:cubicBezTo>
                    <a:cubicBezTo>
                      <a:pt x="38" y="952"/>
                      <a:pt x="0" y="914"/>
                      <a:pt x="0" y="8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8" y="0"/>
                      <a:pt x="86" y="0"/>
                    </a:cubicBezTo>
                    <a:cubicBezTo>
                      <a:pt x="449" y="0"/>
                      <a:pt x="449" y="0"/>
                      <a:pt x="449" y="0"/>
                    </a:cubicBezTo>
                    <a:cubicBezTo>
                      <a:pt x="683" y="0"/>
                      <a:pt x="783" y="116"/>
                      <a:pt x="783" y="283"/>
                    </a:cubicBezTo>
                    <a:cubicBezTo>
                      <a:pt x="783" y="393"/>
                      <a:pt x="735" y="487"/>
                      <a:pt x="628" y="534"/>
                    </a:cubicBezTo>
                    <a:cubicBezTo>
                      <a:pt x="774" y="829"/>
                      <a:pt x="774" y="829"/>
                      <a:pt x="774" y="829"/>
                    </a:cubicBezTo>
                    <a:cubicBezTo>
                      <a:pt x="779" y="841"/>
                      <a:pt x="783" y="853"/>
                      <a:pt x="783" y="866"/>
                    </a:cubicBezTo>
                    <a:close/>
                    <a:moveTo>
                      <a:pt x="473" y="158"/>
                    </a:moveTo>
                    <a:cubicBezTo>
                      <a:pt x="172" y="158"/>
                      <a:pt x="172" y="158"/>
                      <a:pt x="172" y="158"/>
                    </a:cubicBezTo>
                    <a:cubicBezTo>
                      <a:pt x="172" y="417"/>
                      <a:pt x="172" y="417"/>
                      <a:pt x="172" y="417"/>
                    </a:cubicBezTo>
                    <a:cubicBezTo>
                      <a:pt x="473" y="417"/>
                      <a:pt x="473" y="417"/>
                      <a:pt x="473" y="417"/>
                    </a:cubicBezTo>
                    <a:cubicBezTo>
                      <a:pt x="567" y="417"/>
                      <a:pt x="610" y="348"/>
                      <a:pt x="610" y="284"/>
                    </a:cubicBezTo>
                    <a:cubicBezTo>
                      <a:pt x="610" y="222"/>
                      <a:pt x="567" y="158"/>
                      <a:pt x="473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1589" y="1031"/>
                <a:ext cx="109" cy="147"/>
              </a:xfrm>
              <a:custGeom>
                <a:avLst/>
                <a:gdLst/>
                <a:ahLst/>
                <a:cxnLst>
                  <a:cxn ang="0">
                    <a:pos x="617" y="941"/>
                  </a:cxn>
                  <a:cxn ang="0">
                    <a:pos x="87" y="941"/>
                  </a:cxn>
                  <a:cxn ang="0">
                    <a:pos x="0" y="855"/>
                  </a:cxn>
                  <a:cxn ang="0">
                    <a:pos x="0" y="86"/>
                  </a:cxn>
                  <a:cxn ang="0">
                    <a:pos x="87" y="0"/>
                  </a:cxn>
                  <a:cxn ang="0">
                    <a:pos x="596" y="0"/>
                  </a:cxn>
                  <a:cxn ang="0">
                    <a:pos x="678" y="79"/>
                  </a:cxn>
                  <a:cxn ang="0">
                    <a:pos x="596" y="160"/>
                  </a:cxn>
                  <a:cxn ang="0">
                    <a:pos x="172" y="160"/>
                  </a:cxn>
                  <a:cxn ang="0">
                    <a:pos x="172" y="384"/>
                  </a:cxn>
                  <a:cxn ang="0">
                    <a:pos x="405" y="384"/>
                  </a:cxn>
                  <a:cxn ang="0">
                    <a:pos x="486" y="465"/>
                  </a:cxn>
                  <a:cxn ang="0">
                    <a:pos x="405" y="544"/>
                  </a:cxn>
                  <a:cxn ang="0">
                    <a:pos x="172" y="544"/>
                  </a:cxn>
                  <a:cxn ang="0">
                    <a:pos x="172" y="781"/>
                  </a:cxn>
                  <a:cxn ang="0">
                    <a:pos x="617" y="781"/>
                  </a:cxn>
                  <a:cxn ang="0">
                    <a:pos x="699" y="862"/>
                  </a:cxn>
                  <a:cxn ang="0">
                    <a:pos x="617" y="941"/>
                  </a:cxn>
                </a:cxnLst>
                <a:rect l="0" t="0" r="r" b="b"/>
                <a:pathLst>
                  <a:path w="699" h="941">
                    <a:moveTo>
                      <a:pt x="617" y="941"/>
                    </a:moveTo>
                    <a:cubicBezTo>
                      <a:pt x="87" y="941"/>
                      <a:pt x="87" y="941"/>
                      <a:pt x="87" y="941"/>
                    </a:cubicBezTo>
                    <a:cubicBezTo>
                      <a:pt x="39" y="941"/>
                      <a:pt x="0" y="903"/>
                      <a:pt x="0" y="85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9" y="0"/>
                      <a:pt x="87" y="0"/>
                    </a:cubicBezTo>
                    <a:cubicBezTo>
                      <a:pt x="596" y="0"/>
                      <a:pt x="596" y="0"/>
                      <a:pt x="596" y="0"/>
                    </a:cubicBezTo>
                    <a:cubicBezTo>
                      <a:pt x="641" y="0"/>
                      <a:pt x="678" y="34"/>
                      <a:pt x="678" y="79"/>
                    </a:cubicBezTo>
                    <a:cubicBezTo>
                      <a:pt x="678" y="124"/>
                      <a:pt x="641" y="160"/>
                      <a:pt x="596" y="160"/>
                    </a:cubicBezTo>
                    <a:cubicBezTo>
                      <a:pt x="172" y="160"/>
                      <a:pt x="172" y="160"/>
                      <a:pt x="172" y="160"/>
                    </a:cubicBezTo>
                    <a:cubicBezTo>
                      <a:pt x="172" y="384"/>
                      <a:pt x="172" y="384"/>
                      <a:pt x="172" y="384"/>
                    </a:cubicBezTo>
                    <a:cubicBezTo>
                      <a:pt x="405" y="384"/>
                      <a:pt x="405" y="384"/>
                      <a:pt x="405" y="384"/>
                    </a:cubicBezTo>
                    <a:cubicBezTo>
                      <a:pt x="449" y="384"/>
                      <a:pt x="486" y="420"/>
                      <a:pt x="486" y="465"/>
                    </a:cubicBezTo>
                    <a:cubicBezTo>
                      <a:pt x="486" y="510"/>
                      <a:pt x="449" y="544"/>
                      <a:pt x="405" y="544"/>
                    </a:cubicBezTo>
                    <a:cubicBezTo>
                      <a:pt x="172" y="544"/>
                      <a:pt x="172" y="544"/>
                      <a:pt x="172" y="544"/>
                    </a:cubicBezTo>
                    <a:cubicBezTo>
                      <a:pt x="172" y="781"/>
                      <a:pt x="172" y="781"/>
                      <a:pt x="172" y="781"/>
                    </a:cubicBezTo>
                    <a:cubicBezTo>
                      <a:pt x="617" y="781"/>
                      <a:pt x="617" y="781"/>
                      <a:pt x="617" y="781"/>
                    </a:cubicBezTo>
                    <a:cubicBezTo>
                      <a:pt x="662" y="781"/>
                      <a:pt x="699" y="817"/>
                      <a:pt x="699" y="862"/>
                    </a:cubicBezTo>
                    <a:cubicBezTo>
                      <a:pt x="699" y="907"/>
                      <a:pt x="662" y="941"/>
                      <a:pt x="617" y="9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829" y="1208"/>
                <a:ext cx="81" cy="124"/>
              </a:xfrm>
              <a:custGeom>
                <a:avLst/>
                <a:gdLst/>
                <a:ahLst/>
                <a:cxnLst>
                  <a:cxn ang="0">
                    <a:pos x="35" y="792"/>
                  </a:cxn>
                  <a:cxn ang="0">
                    <a:pos x="0" y="757"/>
                  </a:cxn>
                  <a:cxn ang="0">
                    <a:pos x="0" y="35"/>
                  </a:cxn>
                  <a:cxn ang="0">
                    <a:pos x="35" y="0"/>
                  </a:cxn>
                  <a:cxn ang="0">
                    <a:pos x="487" y="0"/>
                  </a:cxn>
                  <a:cxn ang="0">
                    <a:pos x="519" y="32"/>
                  </a:cxn>
                  <a:cxn ang="0">
                    <a:pos x="487" y="63"/>
                  </a:cxn>
                  <a:cxn ang="0">
                    <a:pos x="70" y="63"/>
                  </a:cxn>
                  <a:cxn ang="0">
                    <a:pos x="70" y="347"/>
                  </a:cxn>
                  <a:cxn ang="0">
                    <a:pos x="312" y="347"/>
                  </a:cxn>
                  <a:cxn ang="0">
                    <a:pos x="344" y="378"/>
                  </a:cxn>
                  <a:cxn ang="0">
                    <a:pos x="312" y="410"/>
                  </a:cxn>
                  <a:cxn ang="0">
                    <a:pos x="70" y="410"/>
                  </a:cxn>
                  <a:cxn ang="0">
                    <a:pos x="70" y="757"/>
                  </a:cxn>
                  <a:cxn ang="0">
                    <a:pos x="35" y="792"/>
                  </a:cxn>
                </a:cxnLst>
                <a:rect l="0" t="0" r="r" b="b"/>
                <a:pathLst>
                  <a:path w="519" h="792">
                    <a:moveTo>
                      <a:pt x="35" y="792"/>
                    </a:moveTo>
                    <a:cubicBezTo>
                      <a:pt x="15" y="792"/>
                      <a:pt x="0" y="777"/>
                      <a:pt x="0" y="75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487" y="0"/>
                      <a:pt x="487" y="0"/>
                      <a:pt x="487" y="0"/>
                    </a:cubicBezTo>
                    <a:cubicBezTo>
                      <a:pt x="505" y="0"/>
                      <a:pt x="519" y="14"/>
                      <a:pt x="519" y="32"/>
                    </a:cubicBezTo>
                    <a:cubicBezTo>
                      <a:pt x="519" y="49"/>
                      <a:pt x="505" y="63"/>
                      <a:pt x="487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347"/>
                      <a:pt x="70" y="347"/>
                      <a:pt x="70" y="347"/>
                    </a:cubicBezTo>
                    <a:cubicBezTo>
                      <a:pt x="312" y="347"/>
                      <a:pt x="312" y="347"/>
                      <a:pt x="312" y="347"/>
                    </a:cubicBezTo>
                    <a:cubicBezTo>
                      <a:pt x="330" y="347"/>
                      <a:pt x="344" y="361"/>
                      <a:pt x="344" y="378"/>
                    </a:cubicBezTo>
                    <a:cubicBezTo>
                      <a:pt x="344" y="396"/>
                      <a:pt x="330" y="410"/>
                      <a:pt x="312" y="410"/>
                    </a:cubicBezTo>
                    <a:cubicBezTo>
                      <a:pt x="70" y="410"/>
                      <a:pt x="70" y="410"/>
                      <a:pt x="70" y="410"/>
                    </a:cubicBezTo>
                    <a:cubicBezTo>
                      <a:pt x="70" y="757"/>
                      <a:pt x="70" y="757"/>
                      <a:pt x="70" y="757"/>
                    </a:cubicBezTo>
                    <a:cubicBezTo>
                      <a:pt x="70" y="777"/>
                      <a:pt x="55" y="792"/>
                      <a:pt x="35" y="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924" y="1206"/>
                <a:ext cx="123" cy="126"/>
              </a:xfrm>
              <a:custGeom>
                <a:avLst/>
                <a:gdLst/>
                <a:ahLst/>
                <a:cxnLst>
                  <a:cxn ang="0">
                    <a:pos x="394" y="811"/>
                  </a:cxn>
                  <a:cxn ang="0">
                    <a:pos x="0" y="405"/>
                  </a:cxn>
                  <a:cxn ang="0">
                    <a:pos x="394" y="0"/>
                  </a:cxn>
                  <a:cxn ang="0">
                    <a:pos x="787" y="405"/>
                  </a:cxn>
                  <a:cxn ang="0">
                    <a:pos x="394" y="811"/>
                  </a:cxn>
                  <a:cxn ang="0">
                    <a:pos x="394" y="62"/>
                  </a:cxn>
                  <a:cxn ang="0">
                    <a:pos x="70" y="405"/>
                  </a:cxn>
                  <a:cxn ang="0">
                    <a:pos x="394" y="748"/>
                  </a:cxn>
                  <a:cxn ang="0">
                    <a:pos x="716" y="405"/>
                  </a:cxn>
                  <a:cxn ang="0">
                    <a:pos x="394" y="62"/>
                  </a:cxn>
                </a:cxnLst>
                <a:rect l="0" t="0" r="r" b="b"/>
                <a:pathLst>
                  <a:path w="787" h="811">
                    <a:moveTo>
                      <a:pt x="394" y="811"/>
                    </a:moveTo>
                    <a:cubicBezTo>
                      <a:pt x="159" y="811"/>
                      <a:pt x="0" y="624"/>
                      <a:pt x="0" y="405"/>
                    </a:cubicBezTo>
                    <a:cubicBezTo>
                      <a:pt x="0" y="187"/>
                      <a:pt x="159" y="0"/>
                      <a:pt x="394" y="0"/>
                    </a:cubicBezTo>
                    <a:cubicBezTo>
                      <a:pt x="629" y="0"/>
                      <a:pt x="787" y="187"/>
                      <a:pt x="787" y="405"/>
                    </a:cubicBezTo>
                    <a:cubicBezTo>
                      <a:pt x="787" y="624"/>
                      <a:pt x="629" y="811"/>
                      <a:pt x="394" y="811"/>
                    </a:cubicBezTo>
                    <a:close/>
                    <a:moveTo>
                      <a:pt x="394" y="62"/>
                    </a:moveTo>
                    <a:cubicBezTo>
                      <a:pt x="192" y="62"/>
                      <a:pt x="70" y="226"/>
                      <a:pt x="70" y="405"/>
                    </a:cubicBezTo>
                    <a:cubicBezTo>
                      <a:pt x="70" y="585"/>
                      <a:pt x="192" y="748"/>
                      <a:pt x="394" y="748"/>
                    </a:cubicBezTo>
                    <a:cubicBezTo>
                      <a:pt x="596" y="748"/>
                      <a:pt x="716" y="585"/>
                      <a:pt x="716" y="405"/>
                    </a:cubicBezTo>
                    <a:cubicBezTo>
                      <a:pt x="716" y="226"/>
                      <a:pt x="596" y="62"/>
                      <a:pt x="394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1079" y="1207"/>
                <a:ext cx="103" cy="125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0" y="35"/>
                  </a:cxn>
                  <a:cxn ang="0">
                    <a:pos x="36" y="0"/>
                  </a:cxn>
                  <a:cxn ang="0">
                    <a:pos x="71" y="35"/>
                  </a:cxn>
                  <a:cxn ang="0">
                    <a:pos x="71" y="488"/>
                  </a:cxn>
                  <a:cxn ang="0">
                    <a:pos x="330" y="743"/>
                  </a:cxn>
                  <a:cxn ang="0">
                    <a:pos x="590" y="488"/>
                  </a:cxn>
                  <a:cxn ang="0">
                    <a:pos x="590" y="35"/>
                  </a:cxn>
                  <a:cxn ang="0">
                    <a:pos x="625" y="0"/>
                  </a:cxn>
                  <a:cxn ang="0">
                    <a:pos x="661" y="35"/>
                  </a:cxn>
                  <a:cxn ang="0">
                    <a:pos x="661" y="484"/>
                  </a:cxn>
                  <a:cxn ang="0">
                    <a:pos x="330" y="806"/>
                  </a:cxn>
                  <a:cxn ang="0">
                    <a:pos x="0" y="484"/>
                  </a:cxn>
                </a:cxnLst>
                <a:rect l="0" t="0" r="r" b="b"/>
                <a:pathLst>
                  <a:path w="661" h="806">
                    <a:moveTo>
                      <a:pt x="0" y="484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6" y="0"/>
                      <a:pt x="36" y="0"/>
                    </a:cubicBezTo>
                    <a:cubicBezTo>
                      <a:pt x="55" y="0"/>
                      <a:pt x="71" y="15"/>
                      <a:pt x="71" y="35"/>
                    </a:cubicBezTo>
                    <a:cubicBezTo>
                      <a:pt x="71" y="488"/>
                      <a:pt x="71" y="488"/>
                      <a:pt x="71" y="488"/>
                    </a:cubicBezTo>
                    <a:cubicBezTo>
                      <a:pt x="71" y="641"/>
                      <a:pt x="150" y="743"/>
                      <a:pt x="330" y="743"/>
                    </a:cubicBezTo>
                    <a:cubicBezTo>
                      <a:pt x="511" y="743"/>
                      <a:pt x="590" y="641"/>
                      <a:pt x="590" y="488"/>
                    </a:cubicBezTo>
                    <a:cubicBezTo>
                      <a:pt x="590" y="35"/>
                      <a:pt x="590" y="35"/>
                      <a:pt x="590" y="35"/>
                    </a:cubicBezTo>
                    <a:cubicBezTo>
                      <a:pt x="590" y="15"/>
                      <a:pt x="605" y="0"/>
                      <a:pt x="625" y="0"/>
                    </a:cubicBezTo>
                    <a:cubicBezTo>
                      <a:pt x="645" y="0"/>
                      <a:pt x="661" y="15"/>
                      <a:pt x="661" y="35"/>
                    </a:cubicBezTo>
                    <a:cubicBezTo>
                      <a:pt x="661" y="484"/>
                      <a:pt x="661" y="484"/>
                      <a:pt x="661" y="484"/>
                    </a:cubicBezTo>
                    <a:cubicBezTo>
                      <a:pt x="661" y="680"/>
                      <a:pt x="535" y="806"/>
                      <a:pt x="330" y="806"/>
                    </a:cubicBezTo>
                    <a:cubicBezTo>
                      <a:pt x="126" y="806"/>
                      <a:pt x="0" y="680"/>
                      <a:pt x="0" y="4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1222" y="1207"/>
                <a:ext cx="97" cy="125"/>
              </a:xfrm>
              <a:custGeom>
                <a:avLst/>
                <a:gdLst/>
                <a:ahLst/>
                <a:cxnLst>
                  <a:cxn ang="0">
                    <a:pos x="592" y="801"/>
                  </a:cxn>
                  <a:cxn ang="0">
                    <a:pos x="565" y="786"/>
                  </a:cxn>
                  <a:cxn ang="0">
                    <a:pos x="67" y="129"/>
                  </a:cxn>
                  <a:cxn ang="0">
                    <a:pos x="67" y="768"/>
                  </a:cxn>
                  <a:cxn ang="0">
                    <a:pos x="34" y="801"/>
                  </a:cxn>
                  <a:cxn ang="0">
                    <a:pos x="0" y="768"/>
                  </a:cxn>
                  <a:cxn ang="0">
                    <a:pos x="0" y="34"/>
                  </a:cxn>
                  <a:cxn ang="0">
                    <a:pos x="35" y="0"/>
                  </a:cxn>
                  <a:cxn ang="0">
                    <a:pos x="62" y="15"/>
                  </a:cxn>
                  <a:cxn ang="0">
                    <a:pos x="559" y="673"/>
                  </a:cxn>
                  <a:cxn ang="0">
                    <a:pos x="559" y="34"/>
                  </a:cxn>
                  <a:cxn ang="0">
                    <a:pos x="593" y="0"/>
                  </a:cxn>
                  <a:cxn ang="0">
                    <a:pos x="626" y="34"/>
                  </a:cxn>
                  <a:cxn ang="0">
                    <a:pos x="626" y="768"/>
                  </a:cxn>
                  <a:cxn ang="0">
                    <a:pos x="592" y="801"/>
                  </a:cxn>
                </a:cxnLst>
                <a:rect l="0" t="0" r="r" b="b"/>
                <a:pathLst>
                  <a:path w="626" h="801">
                    <a:moveTo>
                      <a:pt x="592" y="801"/>
                    </a:moveTo>
                    <a:cubicBezTo>
                      <a:pt x="579" y="801"/>
                      <a:pt x="572" y="795"/>
                      <a:pt x="565" y="786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768"/>
                      <a:pt x="67" y="768"/>
                      <a:pt x="67" y="768"/>
                    </a:cubicBezTo>
                    <a:cubicBezTo>
                      <a:pt x="67" y="786"/>
                      <a:pt x="53" y="801"/>
                      <a:pt x="34" y="801"/>
                    </a:cubicBezTo>
                    <a:cubicBezTo>
                      <a:pt x="14" y="801"/>
                      <a:pt x="0" y="786"/>
                      <a:pt x="0" y="76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4"/>
                      <a:pt x="14" y="0"/>
                      <a:pt x="35" y="0"/>
                    </a:cubicBezTo>
                    <a:cubicBezTo>
                      <a:pt x="47" y="0"/>
                      <a:pt x="56" y="7"/>
                      <a:pt x="62" y="15"/>
                    </a:cubicBezTo>
                    <a:cubicBezTo>
                      <a:pt x="559" y="673"/>
                      <a:pt x="559" y="673"/>
                      <a:pt x="559" y="673"/>
                    </a:cubicBezTo>
                    <a:cubicBezTo>
                      <a:pt x="559" y="34"/>
                      <a:pt x="559" y="34"/>
                      <a:pt x="559" y="34"/>
                    </a:cubicBezTo>
                    <a:cubicBezTo>
                      <a:pt x="559" y="14"/>
                      <a:pt x="573" y="0"/>
                      <a:pt x="593" y="0"/>
                    </a:cubicBezTo>
                    <a:cubicBezTo>
                      <a:pt x="613" y="0"/>
                      <a:pt x="626" y="15"/>
                      <a:pt x="626" y="34"/>
                    </a:cubicBezTo>
                    <a:cubicBezTo>
                      <a:pt x="626" y="768"/>
                      <a:pt x="626" y="768"/>
                      <a:pt x="626" y="768"/>
                    </a:cubicBezTo>
                    <a:cubicBezTo>
                      <a:pt x="626" y="786"/>
                      <a:pt x="614" y="801"/>
                      <a:pt x="592" y="8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6"/>
              <p:cNvSpPr>
                <a:spLocks noEditPoints="1"/>
              </p:cNvSpPr>
              <p:nvPr/>
            </p:nvSpPr>
            <p:spPr bwMode="auto">
              <a:xfrm>
                <a:off x="1359" y="1208"/>
                <a:ext cx="101" cy="122"/>
              </a:xfrm>
              <a:custGeom>
                <a:avLst/>
                <a:gdLst/>
                <a:ahLst/>
                <a:cxnLst>
                  <a:cxn ang="0">
                    <a:pos x="258" y="783"/>
                  </a:cxn>
                  <a:cxn ang="0">
                    <a:pos x="35" y="783"/>
                  </a:cxn>
                  <a:cxn ang="0">
                    <a:pos x="0" y="747"/>
                  </a:cxn>
                  <a:cxn ang="0">
                    <a:pos x="0" y="35"/>
                  </a:cxn>
                  <a:cxn ang="0">
                    <a:pos x="35" y="0"/>
                  </a:cxn>
                  <a:cxn ang="0">
                    <a:pos x="258" y="0"/>
                  </a:cxn>
                  <a:cxn ang="0">
                    <a:pos x="648" y="391"/>
                  </a:cxn>
                  <a:cxn ang="0">
                    <a:pos x="258" y="783"/>
                  </a:cxn>
                  <a:cxn ang="0">
                    <a:pos x="253" y="63"/>
                  </a:cxn>
                  <a:cxn ang="0">
                    <a:pos x="70" y="63"/>
                  </a:cxn>
                  <a:cxn ang="0">
                    <a:pos x="70" y="719"/>
                  </a:cxn>
                  <a:cxn ang="0">
                    <a:pos x="253" y="719"/>
                  </a:cxn>
                  <a:cxn ang="0">
                    <a:pos x="578" y="391"/>
                  </a:cxn>
                  <a:cxn ang="0">
                    <a:pos x="253" y="63"/>
                  </a:cxn>
                </a:cxnLst>
                <a:rect l="0" t="0" r="r" b="b"/>
                <a:pathLst>
                  <a:path w="648" h="783">
                    <a:moveTo>
                      <a:pt x="258" y="783"/>
                    </a:moveTo>
                    <a:cubicBezTo>
                      <a:pt x="35" y="783"/>
                      <a:pt x="35" y="783"/>
                      <a:pt x="35" y="783"/>
                    </a:cubicBezTo>
                    <a:cubicBezTo>
                      <a:pt x="14" y="783"/>
                      <a:pt x="0" y="766"/>
                      <a:pt x="0" y="74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495" y="0"/>
                      <a:pt x="648" y="173"/>
                      <a:pt x="648" y="391"/>
                    </a:cubicBezTo>
                    <a:cubicBezTo>
                      <a:pt x="648" y="610"/>
                      <a:pt x="495" y="783"/>
                      <a:pt x="258" y="783"/>
                    </a:cubicBezTo>
                    <a:close/>
                    <a:moveTo>
                      <a:pt x="253" y="63"/>
                    </a:move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19"/>
                      <a:pt x="70" y="719"/>
                      <a:pt x="70" y="719"/>
                    </a:cubicBezTo>
                    <a:cubicBezTo>
                      <a:pt x="253" y="719"/>
                      <a:pt x="253" y="719"/>
                      <a:pt x="253" y="719"/>
                    </a:cubicBezTo>
                    <a:cubicBezTo>
                      <a:pt x="458" y="719"/>
                      <a:pt x="578" y="576"/>
                      <a:pt x="578" y="391"/>
                    </a:cubicBezTo>
                    <a:cubicBezTo>
                      <a:pt x="578" y="207"/>
                      <a:pt x="458" y="63"/>
                      <a:pt x="25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7"/>
              <p:cNvSpPr>
                <a:spLocks noEditPoints="1"/>
              </p:cNvSpPr>
              <p:nvPr/>
            </p:nvSpPr>
            <p:spPr bwMode="auto">
              <a:xfrm>
                <a:off x="1476" y="1207"/>
                <a:ext cx="113" cy="125"/>
              </a:xfrm>
              <a:custGeom>
                <a:avLst/>
                <a:gdLst/>
                <a:ahLst/>
                <a:cxnLst>
                  <a:cxn ang="0">
                    <a:pos x="723" y="753"/>
                  </a:cxn>
                  <a:cxn ang="0">
                    <a:pos x="728" y="769"/>
                  </a:cxn>
                  <a:cxn ang="0">
                    <a:pos x="694" y="801"/>
                  </a:cxn>
                  <a:cxn ang="0">
                    <a:pos x="662" y="779"/>
                  </a:cxn>
                  <a:cxn ang="0">
                    <a:pos x="566" y="564"/>
                  </a:cxn>
                  <a:cxn ang="0">
                    <a:pos x="162" y="564"/>
                  </a:cxn>
                  <a:cxn ang="0">
                    <a:pos x="65" y="779"/>
                  </a:cxn>
                  <a:cxn ang="0">
                    <a:pos x="34" y="801"/>
                  </a:cxn>
                  <a:cxn ang="0">
                    <a:pos x="0" y="769"/>
                  </a:cxn>
                  <a:cxn ang="0">
                    <a:pos x="4" y="753"/>
                  </a:cxn>
                  <a:cxn ang="0">
                    <a:pos x="331" y="23"/>
                  </a:cxn>
                  <a:cxn ang="0">
                    <a:pos x="364" y="0"/>
                  </a:cxn>
                  <a:cxn ang="0">
                    <a:pos x="397" y="23"/>
                  </a:cxn>
                  <a:cxn ang="0">
                    <a:pos x="723" y="753"/>
                  </a:cxn>
                  <a:cxn ang="0">
                    <a:pos x="539" y="501"/>
                  </a:cxn>
                  <a:cxn ang="0">
                    <a:pos x="364" y="98"/>
                  </a:cxn>
                  <a:cxn ang="0">
                    <a:pos x="189" y="501"/>
                  </a:cxn>
                  <a:cxn ang="0">
                    <a:pos x="539" y="501"/>
                  </a:cxn>
                </a:cxnLst>
                <a:rect l="0" t="0" r="r" b="b"/>
                <a:pathLst>
                  <a:path w="728" h="801">
                    <a:moveTo>
                      <a:pt x="723" y="753"/>
                    </a:moveTo>
                    <a:cubicBezTo>
                      <a:pt x="726" y="758"/>
                      <a:pt x="728" y="763"/>
                      <a:pt x="728" y="769"/>
                    </a:cubicBezTo>
                    <a:cubicBezTo>
                      <a:pt x="728" y="787"/>
                      <a:pt x="715" y="801"/>
                      <a:pt x="694" y="801"/>
                    </a:cubicBezTo>
                    <a:cubicBezTo>
                      <a:pt x="676" y="801"/>
                      <a:pt x="667" y="790"/>
                      <a:pt x="662" y="779"/>
                    </a:cubicBezTo>
                    <a:cubicBezTo>
                      <a:pt x="566" y="564"/>
                      <a:pt x="566" y="564"/>
                      <a:pt x="566" y="564"/>
                    </a:cubicBezTo>
                    <a:cubicBezTo>
                      <a:pt x="162" y="564"/>
                      <a:pt x="162" y="564"/>
                      <a:pt x="162" y="564"/>
                    </a:cubicBezTo>
                    <a:cubicBezTo>
                      <a:pt x="65" y="779"/>
                      <a:pt x="65" y="779"/>
                      <a:pt x="65" y="779"/>
                    </a:cubicBezTo>
                    <a:cubicBezTo>
                      <a:pt x="61" y="790"/>
                      <a:pt x="51" y="801"/>
                      <a:pt x="34" y="801"/>
                    </a:cubicBezTo>
                    <a:cubicBezTo>
                      <a:pt x="13" y="801"/>
                      <a:pt x="0" y="787"/>
                      <a:pt x="0" y="769"/>
                    </a:cubicBezTo>
                    <a:cubicBezTo>
                      <a:pt x="0" y="763"/>
                      <a:pt x="2" y="758"/>
                      <a:pt x="4" y="753"/>
                    </a:cubicBezTo>
                    <a:cubicBezTo>
                      <a:pt x="331" y="23"/>
                      <a:pt x="331" y="23"/>
                      <a:pt x="331" y="23"/>
                    </a:cubicBezTo>
                    <a:cubicBezTo>
                      <a:pt x="338" y="8"/>
                      <a:pt x="347" y="0"/>
                      <a:pt x="364" y="0"/>
                    </a:cubicBezTo>
                    <a:cubicBezTo>
                      <a:pt x="380" y="0"/>
                      <a:pt x="390" y="8"/>
                      <a:pt x="397" y="23"/>
                    </a:cubicBezTo>
                    <a:lnTo>
                      <a:pt x="723" y="753"/>
                    </a:lnTo>
                    <a:close/>
                    <a:moveTo>
                      <a:pt x="539" y="501"/>
                    </a:moveTo>
                    <a:cubicBezTo>
                      <a:pt x="364" y="98"/>
                      <a:pt x="364" y="98"/>
                      <a:pt x="364" y="98"/>
                    </a:cubicBezTo>
                    <a:cubicBezTo>
                      <a:pt x="189" y="501"/>
                      <a:pt x="189" y="501"/>
                      <a:pt x="189" y="501"/>
                    </a:cubicBezTo>
                    <a:lnTo>
                      <a:pt x="539" y="5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1593" y="1208"/>
                <a:ext cx="100" cy="124"/>
              </a:xfrm>
              <a:custGeom>
                <a:avLst/>
                <a:gdLst/>
                <a:ahLst/>
                <a:cxnLst>
                  <a:cxn ang="0">
                    <a:pos x="320" y="792"/>
                  </a:cxn>
                  <a:cxn ang="0">
                    <a:pos x="285" y="757"/>
                  </a:cxn>
                  <a:cxn ang="0">
                    <a:pos x="285" y="63"/>
                  </a:cxn>
                  <a:cxn ang="0">
                    <a:pos x="31" y="63"/>
                  </a:cxn>
                  <a:cxn ang="0">
                    <a:pos x="0" y="32"/>
                  </a:cxn>
                  <a:cxn ang="0">
                    <a:pos x="31" y="0"/>
                  </a:cxn>
                  <a:cxn ang="0">
                    <a:pos x="610" y="0"/>
                  </a:cxn>
                  <a:cxn ang="0">
                    <a:pos x="641" y="32"/>
                  </a:cxn>
                  <a:cxn ang="0">
                    <a:pos x="610" y="63"/>
                  </a:cxn>
                  <a:cxn ang="0">
                    <a:pos x="356" y="63"/>
                  </a:cxn>
                  <a:cxn ang="0">
                    <a:pos x="356" y="757"/>
                  </a:cxn>
                  <a:cxn ang="0">
                    <a:pos x="320" y="792"/>
                  </a:cxn>
                </a:cxnLst>
                <a:rect l="0" t="0" r="r" b="b"/>
                <a:pathLst>
                  <a:path w="641" h="792">
                    <a:moveTo>
                      <a:pt x="320" y="792"/>
                    </a:moveTo>
                    <a:cubicBezTo>
                      <a:pt x="300" y="792"/>
                      <a:pt x="285" y="777"/>
                      <a:pt x="285" y="757"/>
                    </a:cubicBezTo>
                    <a:cubicBezTo>
                      <a:pt x="285" y="63"/>
                      <a:pt x="285" y="63"/>
                      <a:pt x="285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14" y="63"/>
                      <a:pt x="0" y="49"/>
                      <a:pt x="0" y="32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610" y="0"/>
                      <a:pt x="610" y="0"/>
                      <a:pt x="610" y="0"/>
                    </a:cubicBezTo>
                    <a:cubicBezTo>
                      <a:pt x="627" y="0"/>
                      <a:pt x="641" y="14"/>
                      <a:pt x="641" y="32"/>
                    </a:cubicBezTo>
                    <a:cubicBezTo>
                      <a:pt x="641" y="49"/>
                      <a:pt x="627" y="63"/>
                      <a:pt x="610" y="63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56" y="757"/>
                      <a:pt x="356" y="757"/>
                      <a:pt x="356" y="757"/>
                    </a:cubicBezTo>
                    <a:cubicBezTo>
                      <a:pt x="356" y="777"/>
                      <a:pt x="340" y="792"/>
                      <a:pt x="320" y="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1721" y="1207"/>
                <a:ext cx="11" cy="125"/>
              </a:xfrm>
              <a:custGeom>
                <a:avLst/>
                <a:gdLst/>
                <a:ahLst/>
                <a:cxnLst>
                  <a:cxn ang="0">
                    <a:pos x="35" y="801"/>
                  </a:cxn>
                  <a:cxn ang="0">
                    <a:pos x="0" y="766"/>
                  </a:cxn>
                  <a:cxn ang="0">
                    <a:pos x="0" y="35"/>
                  </a:cxn>
                  <a:cxn ang="0">
                    <a:pos x="35" y="0"/>
                  </a:cxn>
                  <a:cxn ang="0">
                    <a:pos x="70" y="35"/>
                  </a:cxn>
                  <a:cxn ang="0">
                    <a:pos x="70" y="766"/>
                  </a:cxn>
                  <a:cxn ang="0">
                    <a:pos x="35" y="801"/>
                  </a:cxn>
                </a:cxnLst>
                <a:rect l="0" t="0" r="r" b="b"/>
                <a:pathLst>
                  <a:path w="70" h="801">
                    <a:moveTo>
                      <a:pt x="35" y="801"/>
                    </a:moveTo>
                    <a:cubicBezTo>
                      <a:pt x="15" y="801"/>
                      <a:pt x="0" y="786"/>
                      <a:pt x="0" y="76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55" y="0"/>
                      <a:pt x="70" y="15"/>
                      <a:pt x="70" y="35"/>
                    </a:cubicBezTo>
                    <a:cubicBezTo>
                      <a:pt x="70" y="766"/>
                      <a:pt x="70" y="766"/>
                      <a:pt x="70" y="766"/>
                    </a:cubicBezTo>
                    <a:cubicBezTo>
                      <a:pt x="70" y="786"/>
                      <a:pt x="55" y="801"/>
                      <a:pt x="35" y="8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20"/>
              <p:cNvSpPr>
                <a:spLocks noEditPoints="1"/>
              </p:cNvSpPr>
              <p:nvPr/>
            </p:nvSpPr>
            <p:spPr bwMode="auto">
              <a:xfrm>
                <a:off x="1767" y="1206"/>
                <a:ext cx="123" cy="126"/>
              </a:xfrm>
              <a:custGeom>
                <a:avLst/>
                <a:gdLst/>
                <a:ahLst/>
                <a:cxnLst>
                  <a:cxn ang="0">
                    <a:pos x="395" y="811"/>
                  </a:cxn>
                  <a:cxn ang="0">
                    <a:pos x="0" y="405"/>
                  </a:cxn>
                  <a:cxn ang="0">
                    <a:pos x="395" y="0"/>
                  </a:cxn>
                  <a:cxn ang="0">
                    <a:pos x="787" y="405"/>
                  </a:cxn>
                  <a:cxn ang="0">
                    <a:pos x="395" y="811"/>
                  </a:cxn>
                  <a:cxn ang="0">
                    <a:pos x="395" y="62"/>
                  </a:cxn>
                  <a:cxn ang="0">
                    <a:pos x="71" y="405"/>
                  </a:cxn>
                  <a:cxn ang="0">
                    <a:pos x="395" y="748"/>
                  </a:cxn>
                  <a:cxn ang="0">
                    <a:pos x="717" y="405"/>
                  </a:cxn>
                  <a:cxn ang="0">
                    <a:pos x="395" y="62"/>
                  </a:cxn>
                </a:cxnLst>
                <a:rect l="0" t="0" r="r" b="b"/>
                <a:pathLst>
                  <a:path w="787" h="811">
                    <a:moveTo>
                      <a:pt x="395" y="811"/>
                    </a:moveTo>
                    <a:cubicBezTo>
                      <a:pt x="160" y="811"/>
                      <a:pt x="0" y="624"/>
                      <a:pt x="0" y="405"/>
                    </a:cubicBezTo>
                    <a:cubicBezTo>
                      <a:pt x="0" y="187"/>
                      <a:pt x="160" y="0"/>
                      <a:pt x="395" y="0"/>
                    </a:cubicBezTo>
                    <a:cubicBezTo>
                      <a:pt x="630" y="0"/>
                      <a:pt x="787" y="187"/>
                      <a:pt x="787" y="405"/>
                    </a:cubicBezTo>
                    <a:cubicBezTo>
                      <a:pt x="787" y="624"/>
                      <a:pt x="630" y="811"/>
                      <a:pt x="395" y="811"/>
                    </a:cubicBezTo>
                    <a:close/>
                    <a:moveTo>
                      <a:pt x="395" y="62"/>
                    </a:moveTo>
                    <a:cubicBezTo>
                      <a:pt x="193" y="62"/>
                      <a:pt x="71" y="226"/>
                      <a:pt x="71" y="405"/>
                    </a:cubicBezTo>
                    <a:cubicBezTo>
                      <a:pt x="71" y="585"/>
                      <a:pt x="193" y="748"/>
                      <a:pt x="395" y="748"/>
                    </a:cubicBezTo>
                    <a:cubicBezTo>
                      <a:pt x="597" y="748"/>
                      <a:pt x="717" y="585"/>
                      <a:pt x="717" y="405"/>
                    </a:cubicBezTo>
                    <a:cubicBezTo>
                      <a:pt x="717" y="226"/>
                      <a:pt x="597" y="62"/>
                      <a:pt x="395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1920" y="1207"/>
                <a:ext cx="98" cy="125"/>
              </a:xfrm>
              <a:custGeom>
                <a:avLst/>
                <a:gdLst/>
                <a:ahLst/>
                <a:cxnLst>
                  <a:cxn ang="0">
                    <a:pos x="592" y="801"/>
                  </a:cxn>
                  <a:cxn ang="0">
                    <a:pos x="565" y="786"/>
                  </a:cxn>
                  <a:cxn ang="0">
                    <a:pos x="67" y="129"/>
                  </a:cxn>
                  <a:cxn ang="0">
                    <a:pos x="67" y="768"/>
                  </a:cxn>
                  <a:cxn ang="0">
                    <a:pos x="34" y="801"/>
                  </a:cxn>
                  <a:cxn ang="0">
                    <a:pos x="0" y="768"/>
                  </a:cxn>
                  <a:cxn ang="0">
                    <a:pos x="0" y="34"/>
                  </a:cxn>
                  <a:cxn ang="0">
                    <a:pos x="35" y="0"/>
                  </a:cxn>
                  <a:cxn ang="0">
                    <a:pos x="62" y="15"/>
                  </a:cxn>
                  <a:cxn ang="0">
                    <a:pos x="559" y="673"/>
                  </a:cxn>
                  <a:cxn ang="0">
                    <a:pos x="559" y="34"/>
                  </a:cxn>
                  <a:cxn ang="0">
                    <a:pos x="593" y="0"/>
                  </a:cxn>
                  <a:cxn ang="0">
                    <a:pos x="626" y="34"/>
                  </a:cxn>
                  <a:cxn ang="0">
                    <a:pos x="626" y="768"/>
                  </a:cxn>
                  <a:cxn ang="0">
                    <a:pos x="592" y="801"/>
                  </a:cxn>
                </a:cxnLst>
                <a:rect l="0" t="0" r="r" b="b"/>
                <a:pathLst>
                  <a:path w="626" h="801">
                    <a:moveTo>
                      <a:pt x="592" y="801"/>
                    </a:moveTo>
                    <a:cubicBezTo>
                      <a:pt x="579" y="801"/>
                      <a:pt x="572" y="795"/>
                      <a:pt x="565" y="786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768"/>
                      <a:pt x="67" y="768"/>
                      <a:pt x="67" y="768"/>
                    </a:cubicBezTo>
                    <a:cubicBezTo>
                      <a:pt x="67" y="786"/>
                      <a:pt x="53" y="801"/>
                      <a:pt x="34" y="801"/>
                    </a:cubicBezTo>
                    <a:cubicBezTo>
                      <a:pt x="14" y="801"/>
                      <a:pt x="0" y="786"/>
                      <a:pt x="0" y="76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4"/>
                      <a:pt x="14" y="0"/>
                      <a:pt x="35" y="0"/>
                    </a:cubicBezTo>
                    <a:cubicBezTo>
                      <a:pt x="47" y="0"/>
                      <a:pt x="56" y="7"/>
                      <a:pt x="62" y="15"/>
                    </a:cubicBezTo>
                    <a:cubicBezTo>
                      <a:pt x="559" y="673"/>
                      <a:pt x="559" y="673"/>
                      <a:pt x="559" y="673"/>
                    </a:cubicBezTo>
                    <a:cubicBezTo>
                      <a:pt x="559" y="34"/>
                      <a:pt x="559" y="34"/>
                      <a:pt x="559" y="34"/>
                    </a:cubicBezTo>
                    <a:cubicBezTo>
                      <a:pt x="559" y="14"/>
                      <a:pt x="573" y="0"/>
                      <a:pt x="593" y="0"/>
                    </a:cubicBezTo>
                    <a:cubicBezTo>
                      <a:pt x="613" y="0"/>
                      <a:pt x="626" y="15"/>
                      <a:pt x="626" y="34"/>
                    </a:cubicBezTo>
                    <a:cubicBezTo>
                      <a:pt x="626" y="768"/>
                      <a:pt x="626" y="768"/>
                      <a:pt x="626" y="768"/>
                    </a:cubicBezTo>
                    <a:cubicBezTo>
                      <a:pt x="626" y="786"/>
                      <a:pt x="614" y="801"/>
                      <a:pt x="592" y="8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269" y="938"/>
                <a:ext cx="464" cy="479"/>
              </a:xfrm>
              <a:custGeom>
                <a:avLst/>
                <a:gdLst/>
                <a:ahLst/>
                <a:cxnLst>
                  <a:cxn ang="0">
                    <a:pos x="369" y="0"/>
                  </a:cxn>
                  <a:cxn ang="0">
                    <a:pos x="369" y="383"/>
                  </a:cxn>
                  <a:cxn ang="0">
                    <a:pos x="0" y="383"/>
                  </a:cxn>
                  <a:cxn ang="0">
                    <a:pos x="0" y="479"/>
                  </a:cxn>
                  <a:cxn ang="0">
                    <a:pos x="464" y="479"/>
                  </a:cxn>
                  <a:cxn ang="0">
                    <a:pos x="464" y="0"/>
                  </a:cxn>
                  <a:cxn ang="0">
                    <a:pos x="369" y="0"/>
                  </a:cxn>
                </a:cxnLst>
                <a:rect l="0" t="0" r="r" b="b"/>
                <a:pathLst>
                  <a:path w="464" h="479">
                    <a:moveTo>
                      <a:pt x="369" y="0"/>
                    </a:moveTo>
                    <a:lnTo>
                      <a:pt x="369" y="383"/>
                    </a:lnTo>
                    <a:lnTo>
                      <a:pt x="0" y="383"/>
                    </a:lnTo>
                    <a:lnTo>
                      <a:pt x="0" y="479"/>
                    </a:lnTo>
                    <a:lnTo>
                      <a:pt x="464" y="479"/>
                    </a:lnTo>
                    <a:lnTo>
                      <a:pt x="464" y="0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158" y="938"/>
                <a:ext cx="465" cy="479"/>
              </a:xfrm>
              <a:custGeom>
                <a:avLst/>
                <a:gdLst/>
                <a:ahLst/>
                <a:cxnLst>
                  <a:cxn ang="0">
                    <a:pos x="465" y="96"/>
                  </a:cxn>
                  <a:cxn ang="0">
                    <a:pos x="465" y="0"/>
                  </a:cxn>
                  <a:cxn ang="0">
                    <a:pos x="0" y="0"/>
                  </a:cxn>
                  <a:cxn ang="0">
                    <a:pos x="0" y="479"/>
                  </a:cxn>
                  <a:cxn ang="0">
                    <a:pos x="96" y="479"/>
                  </a:cxn>
                  <a:cxn ang="0">
                    <a:pos x="96" y="96"/>
                  </a:cxn>
                  <a:cxn ang="0">
                    <a:pos x="465" y="96"/>
                  </a:cxn>
                </a:cxnLst>
                <a:rect l="0" t="0" r="r" b="b"/>
                <a:pathLst>
                  <a:path w="465" h="479">
                    <a:moveTo>
                      <a:pt x="465" y="96"/>
                    </a:moveTo>
                    <a:lnTo>
                      <a:pt x="465" y="0"/>
                    </a:lnTo>
                    <a:lnTo>
                      <a:pt x="0" y="0"/>
                    </a:lnTo>
                    <a:lnTo>
                      <a:pt x="0" y="479"/>
                    </a:lnTo>
                    <a:lnTo>
                      <a:pt x="96" y="479"/>
                    </a:lnTo>
                    <a:lnTo>
                      <a:pt x="96" y="96"/>
                    </a:lnTo>
                    <a:lnTo>
                      <a:pt x="465" y="9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350" y="1130"/>
                <a:ext cx="192" cy="9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" name="TextBox 3"/>
            <p:cNvSpPr txBox="1"/>
            <p:nvPr userDrawn="1"/>
          </p:nvSpPr>
          <p:spPr>
            <a:xfrm>
              <a:off x="2625309" y="3401373"/>
              <a:ext cx="3843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130" dirty="0" smtClean="0">
                  <a:latin typeface="+mj-lt"/>
                  <a:cs typeface="Cabin Regular"/>
                </a:rPr>
                <a:t>LONDON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b="1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|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spc="130" dirty="0" smtClean="0">
                  <a:latin typeface="+mj-lt"/>
                  <a:cs typeface="Cabin Regular"/>
                </a:rPr>
                <a:t>NEW YORK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b="1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|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spc="130" dirty="0" smtClean="0">
                  <a:latin typeface="+mj-lt"/>
                  <a:cs typeface="Cabin Regular"/>
                </a:rPr>
                <a:t>STOCKHOLM</a:t>
              </a:r>
              <a:endParaRPr lang="en-US" sz="1400" spc="130" dirty="0">
                <a:latin typeface="+mj-lt"/>
                <a:cs typeface="Cabin Regular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: FF Ic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7"/>
          <p:cNvGrpSpPr/>
          <p:nvPr userDrawn="1"/>
        </p:nvGrpSpPr>
        <p:grpSpPr>
          <a:xfrm>
            <a:off x="-3175" y="4095836"/>
            <a:ext cx="9144000" cy="2762164"/>
            <a:chOff x="-3175" y="3107255"/>
            <a:chExt cx="9144000" cy="2762164"/>
          </a:xfrm>
        </p:grpSpPr>
        <p:sp>
          <p:nvSpPr>
            <p:cNvPr id="15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solidFill>
              <a:srgbClr val="37BD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3175" y="3428999"/>
              <a:ext cx="9144000" cy="24404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4" y="4774388"/>
            <a:ext cx="8642350" cy="541687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3" name="Group 12"/>
          <p:cNvGrpSpPr/>
          <p:nvPr userDrawn="1"/>
        </p:nvGrpSpPr>
        <p:grpSpPr>
          <a:xfrm>
            <a:off x="250825" y="260350"/>
            <a:ext cx="647896" cy="540000"/>
            <a:chOff x="250825" y="260350"/>
            <a:chExt cx="647896" cy="540000"/>
          </a:xfrm>
        </p:grpSpPr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375463" y="260350"/>
              <a:ext cx="523258" cy="540000"/>
            </a:xfrm>
            <a:custGeom>
              <a:avLst/>
              <a:gdLst/>
              <a:ahLst/>
              <a:cxnLst>
                <a:cxn ang="0">
                  <a:pos x="5582" y="0"/>
                </a:cxn>
                <a:cxn ang="0">
                  <a:pos x="5582" y="5807"/>
                </a:cxn>
                <a:cxn ang="0">
                  <a:pos x="0" y="5807"/>
                </a:cxn>
                <a:cxn ang="0">
                  <a:pos x="0" y="7257"/>
                </a:cxn>
                <a:cxn ang="0">
                  <a:pos x="7032" y="7257"/>
                </a:cxn>
                <a:cxn ang="0">
                  <a:pos x="7032" y="0"/>
                </a:cxn>
                <a:cxn ang="0">
                  <a:pos x="5582" y="0"/>
                </a:cxn>
              </a:cxnLst>
              <a:rect l="0" t="0" r="r" b="b"/>
              <a:pathLst>
                <a:path w="7032" h="7257">
                  <a:moveTo>
                    <a:pt x="5582" y="0"/>
                  </a:moveTo>
                  <a:lnTo>
                    <a:pt x="5582" y="5807"/>
                  </a:lnTo>
                  <a:lnTo>
                    <a:pt x="0" y="5807"/>
                  </a:lnTo>
                  <a:lnTo>
                    <a:pt x="0" y="7257"/>
                  </a:lnTo>
                  <a:lnTo>
                    <a:pt x="7032" y="7257"/>
                  </a:lnTo>
                  <a:lnTo>
                    <a:pt x="7032" y="0"/>
                  </a:lnTo>
                  <a:lnTo>
                    <a:pt x="558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50825" y="260350"/>
              <a:ext cx="523481" cy="540000"/>
            </a:xfrm>
            <a:custGeom>
              <a:avLst/>
              <a:gdLst/>
              <a:ahLst/>
              <a:cxnLst>
                <a:cxn ang="0">
                  <a:pos x="7035" y="1450"/>
                </a:cxn>
                <a:cxn ang="0">
                  <a:pos x="7035" y="0"/>
                </a:cxn>
                <a:cxn ang="0">
                  <a:pos x="0" y="0"/>
                </a:cxn>
                <a:cxn ang="0">
                  <a:pos x="0" y="7257"/>
                </a:cxn>
                <a:cxn ang="0">
                  <a:pos x="1450" y="7257"/>
                </a:cxn>
                <a:cxn ang="0">
                  <a:pos x="1450" y="1450"/>
                </a:cxn>
                <a:cxn ang="0">
                  <a:pos x="7035" y="1450"/>
                </a:cxn>
              </a:cxnLst>
              <a:rect l="0" t="0" r="r" b="b"/>
              <a:pathLst>
                <a:path w="7035" h="7257">
                  <a:moveTo>
                    <a:pt x="7035" y="1450"/>
                  </a:moveTo>
                  <a:lnTo>
                    <a:pt x="7035" y="0"/>
                  </a:lnTo>
                  <a:lnTo>
                    <a:pt x="0" y="0"/>
                  </a:lnTo>
                  <a:lnTo>
                    <a:pt x="0" y="7257"/>
                  </a:lnTo>
                  <a:lnTo>
                    <a:pt x="1450" y="7257"/>
                  </a:lnTo>
                  <a:lnTo>
                    <a:pt x="1450" y="1450"/>
                  </a:lnTo>
                  <a:lnTo>
                    <a:pt x="7035" y="145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466840" y="476365"/>
              <a:ext cx="216015" cy="10797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IMAGE</a:t>
            </a:r>
            <a:endParaRPr lang="en-GB" sz="5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3071066"/>
            <a:ext cx="8642350" cy="782504"/>
          </a:xfrm>
          <a:prstGeom prst="rect">
            <a:avLst/>
          </a:prstGeom>
          <a:solidFill>
            <a:schemeClr val="bg2"/>
          </a:solidFill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6" y="3903048"/>
            <a:ext cx="8642349" cy="481222"/>
          </a:xfrm>
          <a:prstGeom prst="rect">
            <a:avLst/>
          </a:prstGeo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1"/>
            <a:ext cx="1944000" cy="500633"/>
            <a:chOff x="158" y="938"/>
            <a:chExt cx="1860" cy="479"/>
          </a:xfrm>
          <a:solidFill>
            <a:schemeClr val="bg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Half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6" y="3169555"/>
            <a:ext cx="4033838" cy="684015"/>
          </a:xfrm>
          <a:prstGeom prst="rect">
            <a:avLst/>
          </a:prstGeom>
          <a:noFill/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6" y="3903048"/>
            <a:ext cx="4033838" cy="425822"/>
          </a:xfrm>
          <a:prstGeom prst="rect">
            <a:avLst/>
          </a:prstGeom>
          <a:noFill/>
        </p:spPr>
        <p:txBody>
          <a:bodyPr wrap="square"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4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description</a:t>
            </a:r>
            <a:endParaRPr lang="en-US" dirty="0"/>
          </a:p>
        </p:txBody>
      </p:sp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250825" y="260350"/>
            <a:ext cx="1944000" cy="500632"/>
            <a:chOff x="158" y="938"/>
            <a:chExt cx="1860" cy="47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IMAGE</a:t>
            </a:r>
            <a:endParaRPr lang="en-GB" sz="5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6" y="3169555"/>
            <a:ext cx="4033838" cy="684015"/>
          </a:xfrm>
          <a:prstGeom prst="rect">
            <a:avLst/>
          </a:prstGeom>
          <a:solidFill>
            <a:schemeClr val="bg2"/>
          </a:solidFill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7" y="3903048"/>
            <a:ext cx="4033838" cy="425822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description</a:t>
            </a:r>
            <a:endParaRPr lang="en-US" dirty="0"/>
          </a:p>
        </p:txBody>
      </p:sp>
      <p:grpSp>
        <p:nvGrpSpPr>
          <p:cNvPr id="25" name="Group 5"/>
          <p:cNvGrpSpPr>
            <a:grpSpLocks noChangeAspect="1"/>
          </p:cNvGrpSpPr>
          <p:nvPr userDrawn="1"/>
        </p:nvGrpSpPr>
        <p:grpSpPr bwMode="auto">
          <a:xfrm>
            <a:off x="250826" y="260351"/>
            <a:ext cx="1944000" cy="500633"/>
            <a:chOff x="158" y="938"/>
            <a:chExt cx="1860" cy="479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O:\Visual Resources\IMAGES\iStock_000023306503Medium - couple joined hands union friends relationship together beach sunset.jpg"/>
          <p:cNvPicPr>
            <a:picLocks noChangeAspect="1" noChangeArrowheads="1"/>
          </p:cNvPicPr>
          <p:nvPr/>
        </p:nvPicPr>
        <p:blipFill>
          <a:blip r:embed="rId3" cstate="print"/>
          <a:srcRect l="9098" r="209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2" name="Group 17"/>
          <p:cNvGrpSpPr/>
          <p:nvPr/>
        </p:nvGrpSpPr>
        <p:grpSpPr>
          <a:xfrm>
            <a:off x="-3175" y="4257092"/>
            <a:ext cx="9144000" cy="2600908"/>
            <a:chOff x="-3175" y="3107255"/>
            <a:chExt cx="9144000" cy="2762164"/>
          </a:xfrm>
        </p:grpSpPr>
        <p:sp>
          <p:nvSpPr>
            <p:cNvPr id="10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solidFill>
              <a:srgbClr val="37BD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3175" y="3428999"/>
              <a:ext cx="9144000" cy="24404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250824" y="4977172"/>
            <a:ext cx="8642350" cy="609398"/>
          </a:xfrm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FFFFFF"/>
                </a:solidFill>
              </a:rPr>
              <a:t>Reasons for going on holiday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50825" y="6456065"/>
            <a:ext cx="8642350" cy="575542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>
          <a:xfrm>
            <a:off x="250825" y="260350"/>
            <a:ext cx="648225" cy="540000"/>
            <a:chOff x="250826" y="260350"/>
            <a:chExt cx="821085" cy="684000"/>
          </a:xfrm>
          <a:solidFill>
            <a:schemeClr val="bg2"/>
          </a:solidFill>
        </p:grpSpPr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250824" y="5860547"/>
            <a:ext cx="8642349" cy="664797"/>
          </a:xfrm>
        </p:spPr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“What were your main reasons for going on holiday in 2015? Firstly? And then?”  </a:t>
            </a:r>
            <a:r>
              <a:rPr lang="en-GB" dirty="0" smtClean="0">
                <a:solidFill>
                  <a:srgbClr val="FFFFFF">
                    <a:lumMod val="95000"/>
                  </a:srgbClr>
                </a:solidFill>
              </a:rPr>
              <a:t>| EU </a:t>
            </a:r>
            <a:r>
              <a:rPr lang="en-GB" dirty="0" err="1" smtClean="0">
                <a:solidFill>
                  <a:srgbClr val="FFFFFF">
                    <a:lumMod val="95000"/>
                  </a:srgbClr>
                </a:solidFill>
              </a:rPr>
              <a:t>topline</a:t>
            </a:r>
            <a:r>
              <a:rPr lang="en-GB" dirty="0" smtClean="0">
                <a:solidFill>
                  <a:srgbClr val="FFFFFF">
                    <a:lumMod val="95000"/>
                  </a:srgbClr>
                </a:solidFill>
              </a:rPr>
              <a:t> and by country | 2016</a:t>
            </a:r>
            <a:endParaRPr lang="en-GB" dirty="0" smtClean="0">
              <a:solidFill>
                <a:srgbClr val="35BDB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2350" cy="421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Wellness / Spa / Health treatment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0824" y="944724"/>
            <a:ext cx="8642349" cy="443198"/>
          </a:xfrm>
        </p:spPr>
        <p:txBody>
          <a:bodyPr/>
          <a:lstStyle/>
          <a:p>
            <a:r>
              <a:rPr lang="en-GB" dirty="0" smtClean="0"/>
              <a:t>“What were your main reasons for going on holiday in 2015? Firstly? And then? Wellness / Spa / Health treatment” | EU 28 | 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more countries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2350" cy="4285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Sport-related activities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0824" y="939149"/>
            <a:ext cx="8642349" cy="443198"/>
          </a:xfrm>
        </p:spPr>
        <p:txBody>
          <a:bodyPr/>
          <a:lstStyle/>
          <a:p>
            <a:r>
              <a:rPr lang="en-GB" dirty="0" smtClean="0"/>
              <a:t>“What were your main reasons for going on holiday in 2015? Firstly? And then? </a:t>
            </a:r>
            <a:r>
              <a:rPr lang="en-US" dirty="0" smtClean="0"/>
              <a:t>Sport-related activities (e.g. scuba-diving, cycling etc.)”</a:t>
            </a:r>
            <a:r>
              <a:rPr lang="en-GB" dirty="0" smtClean="0"/>
              <a:t> | EU 28 | 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more countries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2350" cy="403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Source: </a:t>
            </a:r>
            <a:r>
              <a:rPr lang="en-GB" dirty="0" err="1" smtClean="0"/>
              <a:t>Eurobarometer</a:t>
            </a:r>
            <a:r>
              <a:rPr lang="en-GB" dirty="0" smtClean="0"/>
              <a:t>/</a:t>
            </a:r>
            <a:r>
              <a:rPr lang="en-GB" dirty="0" err="1" smtClean="0"/>
              <a:t>FFOnline</a:t>
            </a:r>
            <a:r>
              <a:rPr lang="en-GB" dirty="0" smtClean="0"/>
              <a:t> </a:t>
            </a:r>
            <a:r>
              <a:rPr lang="en-GB" dirty="0" smtClean="0"/>
              <a:t>| Base: 30,105 respondents aged 15+, 2016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 events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0824" y="944724"/>
            <a:ext cx="8642349" cy="443198"/>
          </a:xfrm>
        </p:spPr>
        <p:txBody>
          <a:bodyPr/>
          <a:lstStyle/>
          <a:p>
            <a:r>
              <a:rPr lang="en-GB" dirty="0" smtClean="0"/>
              <a:t>“What were your main reasons for going on holiday in 2015? Firstly? And then? </a:t>
            </a:r>
            <a:r>
              <a:rPr lang="en-US" dirty="0" smtClean="0"/>
              <a:t>Specific events (sporting events/festivals/ clubbing)”</a:t>
            </a:r>
            <a:r>
              <a:rPr lang="en-GB" dirty="0" smtClean="0"/>
              <a:t> | EU 28 | 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more countries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2132856"/>
          <a:ext cx="8642350" cy="3996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 for going on holidays in 2015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250824" y="1164186"/>
            <a:ext cx="8642349" cy="758221"/>
          </a:xfrm>
        </p:spPr>
        <p:txBody>
          <a:bodyPr/>
          <a:lstStyle/>
          <a:p>
            <a:r>
              <a:rPr lang="en-GB" dirty="0" smtClean="0"/>
              <a:t>Sun and beach are still the most popular reasons given for travelling but it has lost some popularity in the last year.  Sun alone is less of a determining factor for holiday choices, as consumers look to gain more from their precious moments of downtime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0826" y="873125"/>
            <a:ext cx="8642349" cy="387798"/>
          </a:xfrm>
        </p:spPr>
        <p:txBody>
          <a:bodyPr/>
          <a:lstStyle/>
          <a:p>
            <a:r>
              <a:rPr lang="en-US" dirty="0" smtClean="0"/>
              <a:t>“What were your main reasons for going on holiday in 2015? Firstly? And then?” </a:t>
            </a:r>
            <a:r>
              <a:rPr lang="en-GB" dirty="0" smtClean="0"/>
              <a:t>| EU 28 | 2016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2350" cy="453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50824" y="260350"/>
            <a:ext cx="8642349" cy="443198"/>
          </a:xfrm>
        </p:spPr>
        <p:txBody>
          <a:bodyPr/>
          <a:lstStyle/>
          <a:p>
            <a:r>
              <a:rPr lang="en-GB" dirty="0" smtClean="0"/>
              <a:t>Reasons for going on holidays in 2015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0824" y="944724"/>
            <a:ext cx="8642349" cy="443198"/>
          </a:xfrm>
        </p:spPr>
        <p:txBody>
          <a:bodyPr/>
          <a:lstStyle/>
          <a:p>
            <a:r>
              <a:rPr lang="en-US" dirty="0" smtClean="0"/>
              <a:t>“What were your main reasons for going on holiday in 2015? Firstly? And then?” </a:t>
            </a:r>
            <a:r>
              <a:rPr lang="en-GB" dirty="0" smtClean="0"/>
              <a:t>| By gender | EU 28 | 2016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770063"/>
          <a:ext cx="8642350" cy="435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 for going on holidays in 2015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250824" y="1164186"/>
            <a:ext cx="8642349" cy="536622"/>
          </a:xfrm>
        </p:spPr>
        <p:txBody>
          <a:bodyPr/>
          <a:lstStyle/>
          <a:p>
            <a:pPr lvl="0"/>
            <a:r>
              <a:rPr lang="en-GB" dirty="0" smtClean="0"/>
              <a:t>Sun seeking is less popular with older respondents, who instead are more motivated by cultural holidays.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0826" y="873125"/>
            <a:ext cx="8642349" cy="387798"/>
          </a:xfrm>
        </p:spPr>
        <p:txBody>
          <a:bodyPr/>
          <a:lstStyle/>
          <a:p>
            <a:r>
              <a:rPr lang="en-US" dirty="0" smtClean="0"/>
              <a:t>“What were your main reasons for going on holiday in 2015? Firstly? And then?” </a:t>
            </a:r>
            <a:r>
              <a:rPr lang="en-GB" dirty="0" smtClean="0"/>
              <a:t>| By age | EU 28 | 2016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2350" cy="421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Sun/beach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0824" y="980728"/>
            <a:ext cx="8642349" cy="443198"/>
          </a:xfrm>
        </p:spPr>
        <p:txBody>
          <a:bodyPr/>
          <a:lstStyle/>
          <a:p>
            <a:r>
              <a:rPr lang="en-US" dirty="0" smtClean="0"/>
              <a:t>“What were your main reasons for going on holiday in 2015? Firstly? And then? </a:t>
            </a:r>
            <a:r>
              <a:rPr lang="en-GB" dirty="0" smtClean="0"/>
              <a:t>Sun/beach” | EU 28 | 2016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more countries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2350" cy="421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Visiting family / friends / relatives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0824" y="903145"/>
            <a:ext cx="8642349" cy="443198"/>
          </a:xfrm>
        </p:spPr>
        <p:txBody>
          <a:bodyPr/>
          <a:lstStyle/>
          <a:p>
            <a:r>
              <a:rPr lang="en-US" dirty="0" smtClean="0"/>
              <a:t>“What were your main reasons for going on holiday in 2015? Firstly? And then? </a:t>
            </a:r>
            <a:r>
              <a:rPr lang="en-GB" dirty="0" smtClean="0"/>
              <a:t>Visiting family / friends / relatives” | EU 28 | 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more countries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2350" cy="421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Nature (mountain, lake, landscape etc)</a:t>
            </a:r>
            <a:endParaRPr lang="en-GB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0824" y="872716"/>
            <a:ext cx="8642349" cy="443198"/>
          </a:xfrm>
        </p:spPr>
        <p:txBody>
          <a:bodyPr/>
          <a:lstStyle/>
          <a:p>
            <a:r>
              <a:rPr lang="en-GB" dirty="0" smtClean="0"/>
              <a:t>“What were your main reasons for going on holiday in 2014? Firstly? And then? Nature (mountain, lake, landscape etc)” | EU 28 | 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more countries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2350" cy="4176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Culture (religious, gastronomy, arts)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0824" y="944724"/>
            <a:ext cx="8642349" cy="443198"/>
          </a:xfrm>
        </p:spPr>
        <p:txBody>
          <a:bodyPr/>
          <a:lstStyle/>
          <a:p>
            <a:r>
              <a:rPr lang="en-GB" dirty="0" smtClean="0"/>
              <a:t>“What were your main reasons for going on holiday in 2015? Firstly? And then? Culture (religious, gastronomy, arts)” | EU 28 | 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more countries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2096852"/>
          <a:ext cx="8642350" cy="4032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Source: </a:t>
            </a:r>
            <a:r>
              <a:rPr dirty="0" err="1" smtClean="0"/>
              <a:t>Eurobarometer</a:t>
            </a:r>
            <a:r>
              <a:rPr dirty="0" smtClean="0"/>
              <a:t>/</a:t>
            </a:r>
            <a:r>
              <a:rPr lang="en-GB" dirty="0" err="1" smtClean="0"/>
              <a:t>FFOnline</a:t>
            </a:r>
            <a:r>
              <a:rPr dirty="0" smtClean="0"/>
              <a:t> </a:t>
            </a:r>
            <a:r>
              <a:rPr dirty="0" smtClean="0"/>
              <a:t>| Base: 30,105 respondents aged 15+, 2016</a:t>
            </a:r>
            <a:endParaRPr lang="en-GB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City Trips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250824" y="1164186"/>
            <a:ext cx="8642349" cy="758221"/>
          </a:xfrm>
        </p:spPr>
        <p:txBody>
          <a:bodyPr/>
          <a:lstStyle/>
          <a:p>
            <a:r>
              <a:rPr lang="en-GB" dirty="0" smtClean="0"/>
              <a:t>The popularity of city holiday destinations continues; going on city trips has increased by 35% among the EU28 population since  2013.City holidays are most popular with the youngest and oldest respondents and among Poles, Czechs, Italians and Britons.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826" y="873125"/>
            <a:ext cx="8642349" cy="387798"/>
          </a:xfrm>
        </p:spPr>
        <p:txBody>
          <a:bodyPr/>
          <a:lstStyle/>
          <a:p>
            <a:r>
              <a:rPr lang="en-GB" dirty="0" smtClean="0"/>
              <a:t>“What were your main reasons for going on holiday in 2015? Firstly? And then? City trips” | EU 28 | 2016</a:t>
            </a:r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more countries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F2015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FIX2014">
    <a:dk1>
      <a:srgbClr val="000000"/>
    </a:dk1>
    <a:lt1>
      <a:srgbClr val="FFFFFF"/>
    </a:lt1>
    <a:dk2>
      <a:srgbClr val="278D85"/>
    </a:dk2>
    <a:lt2>
      <a:srgbClr val="35BDB2"/>
    </a:lt2>
    <a:accent1>
      <a:srgbClr val="F47B20"/>
    </a:accent1>
    <a:accent2>
      <a:srgbClr val="A54399"/>
    </a:accent2>
    <a:accent3>
      <a:srgbClr val="54B948"/>
    </a:accent3>
    <a:accent4>
      <a:srgbClr val="ED174F"/>
    </a:accent4>
    <a:accent5>
      <a:srgbClr val="009DDC"/>
    </a:accent5>
    <a:accent6>
      <a:srgbClr val="E7A614"/>
    </a:accent6>
    <a:hlink>
      <a:srgbClr val="35BDB2"/>
    </a:hlink>
    <a:folHlink>
      <a:srgbClr val="35BDB2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FFIX2014">
    <a:dk1>
      <a:srgbClr val="000000"/>
    </a:dk1>
    <a:lt1>
      <a:srgbClr val="FFFFFF"/>
    </a:lt1>
    <a:dk2>
      <a:srgbClr val="278D85"/>
    </a:dk2>
    <a:lt2>
      <a:srgbClr val="35BDB2"/>
    </a:lt2>
    <a:accent1>
      <a:srgbClr val="F47B20"/>
    </a:accent1>
    <a:accent2>
      <a:srgbClr val="A54399"/>
    </a:accent2>
    <a:accent3>
      <a:srgbClr val="54B948"/>
    </a:accent3>
    <a:accent4>
      <a:srgbClr val="ED174F"/>
    </a:accent4>
    <a:accent5>
      <a:srgbClr val="009DDC"/>
    </a:accent5>
    <a:accent6>
      <a:srgbClr val="E7A614"/>
    </a:accent6>
    <a:hlink>
      <a:srgbClr val="35BDB2"/>
    </a:hlink>
    <a:folHlink>
      <a:srgbClr val="35BDB2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FFIX2014">
    <a:dk1>
      <a:srgbClr val="000000"/>
    </a:dk1>
    <a:lt1>
      <a:srgbClr val="FFFFFF"/>
    </a:lt1>
    <a:dk2>
      <a:srgbClr val="278D85"/>
    </a:dk2>
    <a:lt2>
      <a:srgbClr val="35BDB2"/>
    </a:lt2>
    <a:accent1>
      <a:srgbClr val="F47B20"/>
    </a:accent1>
    <a:accent2>
      <a:srgbClr val="A54399"/>
    </a:accent2>
    <a:accent3>
      <a:srgbClr val="54B948"/>
    </a:accent3>
    <a:accent4>
      <a:srgbClr val="ED174F"/>
    </a:accent4>
    <a:accent5>
      <a:srgbClr val="009DDC"/>
    </a:accent5>
    <a:accent6>
      <a:srgbClr val="E7A614"/>
    </a:accent6>
    <a:hlink>
      <a:srgbClr val="35BDB2"/>
    </a:hlink>
    <a:folHlink>
      <a:srgbClr val="35BDB2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FFIX2014">
    <a:dk1>
      <a:srgbClr val="000000"/>
    </a:dk1>
    <a:lt1>
      <a:srgbClr val="FFFFFF"/>
    </a:lt1>
    <a:dk2>
      <a:srgbClr val="278D85"/>
    </a:dk2>
    <a:lt2>
      <a:srgbClr val="35BDB2"/>
    </a:lt2>
    <a:accent1>
      <a:srgbClr val="F47B20"/>
    </a:accent1>
    <a:accent2>
      <a:srgbClr val="A54399"/>
    </a:accent2>
    <a:accent3>
      <a:srgbClr val="54B948"/>
    </a:accent3>
    <a:accent4>
      <a:srgbClr val="ED174F"/>
    </a:accent4>
    <a:accent5>
      <a:srgbClr val="009DDC"/>
    </a:accent5>
    <a:accent6>
      <a:srgbClr val="E7A614"/>
    </a:accent6>
    <a:hlink>
      <a:srgbClr val="35BDB2"/>
    </a:hlink>
    <a:folHlink>
      <a:srgbClr val="35BDB2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FFIX2014">
    <a:dk1>
      <a:srgbClr val="000000"/>
    </a:dk1>
    <a:lt1>
      <a:srgbClr val="FFFFFF"/>
    </a:lt1>
    <a:dk2>
      <a:srgbClr val="278D85"/>
    </a:dk2>
    <a:lt2>
      <a:srgbClr val="35BDB2"/>
    </a:lt2>
    <a:accent1>
      <a:srgbClr val="F47B20"/>
    </a:accent1>
    <a:accent2>
      <a:srgbClr val="A54399"/>
    </a:accent2>
    <a:accent3>
      <a:srgbClr val="54B948"/>
    </a:accent3>
    <a:accent4>
      <a:srgbClr val="ED174F"/>
    </a:accent4>
    <a:accent5>
      <a:srgbClr val="009DDC"/>
    </a:accent5>
    <a:accent6>
      <a:srgbClr val="E7A614"/>
    </a:accent6>
    <a:hlink>
      <a:srgbClr val="35BDB2"/>
    </a:hlink>
    <a:folHlink>
      <a:srgbClr val="35BDB2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FFIX2014">
    <a:dk1>
      <a:srgbClr val="000000"/>
    </a:dk1>
    <a:lt1>
      <a:srgbClr val="FFFFFF"/>
    </a:lt1>
    <a:dk2>
      <a:srgbClr val="278D85"/>
    </a:dk2>
    <a:lt2>
      <a:srgbClr val="35BDB2"/>
    </a:lt2>
    <a:accent1>
      <a:srgbClr val="F47B20"/>
    </a:accent1>
    <a:accent2>
      <a:srgbClr val="A54399"/>
    </a:accent2>
    <a:accent3>
      <a:srgbClr val="54B948"/>
    </a:accent3>
    <a:accent4>
      <a:srgbClr val="ED174F"/>
    </a:accent4>
    <a:accent5>
      <a:srgbClr val="009DDC"/>
    </a:accent5>
    <a:accent6>
      <a:srgbClr val="E7A614"/>
    </a:accent6>
    <a:hlink>
      <a:srgbClr val="35BDB2"/>
    </a:hlink>
    <a:folHlink>
      <a:srgbClr val="35BDB2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FFIX2014">
    <a:dk1>
      <a:srgbClr val="000000"/>
    </a:dk1>
    <a:lt1>
      <a:srgbClr val="FFFFFF"/>
    </a:lt1>
    <a:dk2>
      <a:srgbClr val="278D85"/>
    </a:dk2>
    <a:lt2>
      <a:srgbClr val="35BDB2"/>
    </a:lt2>
    <a:accent1>
      <a:srgbClr val="F47B20"/>
    </a:accent1>
    <a:accent2>
      <a:srgbClr val="A54399"/>
    </a:accent2>
    <a:accent3>
      <a:srgbClr val="54B948"/>
    </a:accent3>
    <a:accent4>
      <a:srgbClr val="ED174F"/>
    </a:accent4>
    <a:accent5>
      <a:srgbClr val="009DDC"/>
    </a:accent5>
    <a:accent6>
      <a:srgbClr val="E7A614"/>
    </a:accent6>
    <a:hlink>
      <a:srgbClr val="35BDB2"/>
    </a:hlink>
    <a:folHlink>
      <a:srgbClr val="35BDB2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FFIX2014">
    <a:dk1>
      <a:srgbClr val="000000"/>
    </a:dk1>
    <a:lt1>
      <a:srgbClr val="FFFFFF"/>
    </a:lt1>
    <a:dk2>
      <a:srgbClr val="278D85"/>
    </a:dk2>
    <a:lt2>
      <a:srgbClr val="35BDB2"/>
    </a:lt2>
    <a:accent1>
      <a:srgbClr val="F47B20"/>
    </a:accent1>
    <a:accent2>
      <a:srgbClr val="A54399"/>
    </a:accent2>
    <a:accent3>
      <a:srgbClr val="54B948"/>
    </a:accent3>
    <a:accent4>
      <a:srgbClr val="ED174F"/>
    </a:accent4>
    <a:accent5>
      <a:srgbClr val="009DDC"/>
    </a:accent5>
    <a:accent6>
      <a:srgbClr val="E7A614"/>
    </a:accent6>
    <a:hlink>
      <a:srgbClr val="35BDB2"/>
    </a:hlink>
    <a:folHlink>
      <a:srgbClr val="35BDB2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FF2015</Template>
  <TotalTime>12</TotalTime>
  <Words>984</Words>
  <Application>Microsoft Office PowerPoint</Application>
  <PresentationFormat>On-screen Show (4:3)</PresentationFormat>
  <Paragraphs>84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FF2015</vt:lpstr>
      <vt:lpstr>Reasons for going on holiday</vt:lpstr>
      <vt:lpstr>Reasons for going on holidays in 2015</vt:lpstr>
      <vt:lpstr>Reasons for going on holidays in 2015</vt:lpstr>
      <vt:lpstr>Reasons for going on holidays in 2015</vt:lpstr>
      <vt:lpstr>Sun/beach</vt:lpstr>
      <vt:lpstr>Visiting family / friends / relatives</vt:lpstr>
      <vt:lpstr>Nature (mountain, lake, landscape etc)</vt:lpstr>
      <vt:lpstr>Culture (religious, gastronomy, arts)</vt:lpstr>
      <vt:lpstr>City Trips</vt:lpstr>
      <vt:lpstr>Wellness / Spa / Health treatment</vt:lpstr>
      <vt:lpstr>Sport-related activities</vt:lpstr>
      <vt:lpstr>Specific 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points</dc:title>
  <dc:creator>Parimal Makwana</dc:creator>
  <cp:lastModifiedBy>Parimal Makwana</cp:lastModifiedBy>
  <cp:revision>4</cp:revision>
  <dcterms:created xsi:type="dcterms:W3CDTF">2016-05-12T09:36:46Z</dcterms:created>
  <dcterms:modified xsi:type="dcterms:W3CDTF">2016-07-28T10:28:22Z</dcterms:modified>
</cp:coreProperties>
</file>