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xlsx"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master2/slideLayout1.xml" ContentType="application/vnd.openxmlformats-officedocument.presentationml.slideLayout+xml"/>
  <Override PartName="/ppt/slideLayouts/master2/slideLayout2.xml" ContentType="application/vnd.openxmlformats-officedocument.presentationml.slideLayout+xml"/>
  <Override PartName="/ppt/slideLayouts/master2/slideLayout3.xml" ContentType="application/vnd.openxmlformats-officedocument.presentationml.slideLayout+xml"/>
  <Override PartName="/ppt/slideLayouts/master2/slideLayout4.xml" ContentType="application/vnd.openxmlformats-officedocument.presentationml.slideLayout+xml"/>
  <Override PartName="/ppt/slideLayouts/master2/slideLayout5.xml" ContentType="application/vnd.openxmlformats-officedocument.presentationml.slideLayout+xml"/>
  <Override PartName="/ppt/slideLayouts/master2/slideLayout6.xml" ContentType="application/vnd.openxmlformats-officedocument.presentationml.slideLayout+xml"/>
  <Override PartName="/ppt/slideLayouts/master2/slideLayout7.xml" ContentType="application/vnd.openxmlformats-officedocument.presentationml.slideLayout+xml"/>
  <Override PartName="/ppt/slideLayouts/master2/slideLayout8.xml" ContentType="application/vnd.openxmlformats-officedocument.presentationml.slideLayout+xml"/>
  <Override PartName="/ppt/slideLayouts/master2/slideLayout9.xml" ContentType="application/vnd.openxmlformats-officedocument.presentationml.slideLayout+xml"/>
  <Override PartName="/ppt/slideLayouts/master2/slideLayout10.xml" ContentType="application/vnd.openxmlformats-officedocument.presentationml.slideLayout+xml"/>
  <Override PartName="/ppt/slideLayouts/master2/slideLayout11.xml" ContentType="application/vnd.openxmlformats-officedocument.presentationml.slideLayout+xml"/>
  <Override PartName="/ppt/slideLayouts/master2/slideLayout12.xml" ContentType="application/vnd.openxmlformats-officedocument.presentationml.slideLayout+xml"/>
  <Override PartName="/ppt/slideLayouts/master2/slideLayout13.xml" ContentType="application/vnd.openxmlformats-officedocument.presentationml.slideLayout+xml"/>
  <Override PartName="/ppt/slideLayouts/master2/slideLayout14.xml" ContentType="application/vnd.openxmlformats-officedocument.presentationml.slideLayout+xml"/>
  <Override PartName="/ppt/slideLayouts/master2/slideLayout15.xml" ContentType="application/vnd.openxmlformats-officedocument.presentationml.slideLayout+xml"/>
  <Override PartName="/ppt/slideLayouts/master2/slideLayout16.xml" ContentType="application/vnd.openxmlformats-officedocument.presentationml.slideLayout+xml"/>
  <Override PartName="/ppt/slideLayouts/master2/slideLayout17.xml" ContentType="application/vnd.openxmlformats-officedocument.presentationml.slideLayout+xml"/>
  <Override PartName="/ppt/slideLayouts/master2/slideLayout18.xml" ContentType="application/vnd.openxmlformats-officedocument.presentationml.slideLayout+xml"/>
  <Override PartName="/ppt/slideLayouts/master2/slideLayout19.xml" ContentType="application/vnd.openxmlformats-officedocument.presentationml.slideLayout+xml"/>
  <Override PartName="/ppt/slideLayouts/master2/slideLayout20.xml" ContentType="application/vnd.openxmlformats-officedocument.presentationml.slideLayout+xml"/>
  <Override PartName="/ppt/slideLayouts/master2/slideLayout21.xml" ContentType="application/vnd.openxmlformats-officedocument.presentationml.slideLayout+xml"/>
  <Override PartName="/ppt/slideLayouts/master2/slideLayout22.xml" ContentType="application/vnd.openxmlformats-officedocument.presentationml.slideLayout+xml"/>
  <Override PartName="/ppt/slideLayouts/master2/slideLayout23.xml" ContentType="application/vnd.openxmlformats-officedocument.presentationml.slideLayout+xml"/>
  <Override PartName="/ppt/slideLayouts/master2/slideLayout24.xml" ContentType="application/vnd.openxmlformats-officedocument.presentationml.slideLayout+xml"/>
  <Override PartName="/ppt/slideLayouts/master2/slideLayout25.xml" ContentType="application/vnd.openxmlformats-officedocument.presentationml.slideLayout+xml"/>
  <Override PartName="/ppt/slideLayouts/master2/slideLayout26.xml" ContentType="application/vnd.openxmlformats-officedocument.presentationml.slideLayout+xml"/>
  <Override PartName="/ppt/slideLayouts/master2/slideLayout27.xml" ContentType="application/vnd.openxmlformats-officedocument.presentationml.slideLayout+xml"/>
  <Override PartName="/ppt/slideLayouts/master2/slideLayout28.xml" ContentType="application/vnd.openxmlformats-officedocument.presentationml.slideLayout+xml"/>
  <Override PartName="/ppt/slideLayouts/master2/slideLayout29.xml" ContentType="application/vnd.openxmlformats-officedocument.presentationml.slideLayout+xml"/>
  <Override PartName="/ppt/slideLayouts/master2/slideLayout30.xml" ContentType="application/vnd.openxmlformats-officedocument.presentationml.slideLayout+xml"/>
  <Override PartName="/ppt/slideLayouts/master2/slideLayout31.xml" ContentType="application/vnd.openxmlformats-officedocument.presentationml.slideLayout+xml"/>
  <Override PartName="/ppt/media/image4.jpeg" ContentType="image/jpeg"/>
  <Override PartName="/ppt/media/slide_6/image4.jpeg" ContentType="image/jpeg"/>
  <Override PartName="/ppt/media/slide_7/image4.jpeg" ContentType="image/jpeg"/>
  <Override PartName="/ppt/media/slide_7/image5.png" ContentType="image/png"/>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9999"/>
  </p:sldMasterIdLst>
  <p:notesMasterIdLst>
    <p:notesMasterId r:id="rId99999"/>
  </p:notesMasterIdLst>
  <p:sldIdLst>
    <p:sldId id="256" r:id="rId6"/>
    <p:sldId id="257" r:id="rId7"/>
    <p:sldId id="258" r:id="rId8"/>
    <p:sldId id="259"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5B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4" autoAdjust="0"/>
  </p:normalViewPr>
  <p:slideViewPr>
    <p:cSldViewPr>
      <p:cViewPr varScale="1">
        <p:scale>
          <a:sx n="97" d="100"/>
          <a:sy n="97" d="100"/>
        </p:scale>
        <p:origin x="1650" y="90"/>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presProps" Target="presProps.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
  <Relationship Id="rId9999" Type="http://schemas.openxmlformats.org/officeDocument/2006/relationships/slideMaster" Target="slideMasters/slideMaster2.xml"/>
  <Relationship Id="rId99999" Type="http://schemas.openxmlformats.org/officeDocument/2006/relationships/notesMaster" Target="notesMasters/notesMaster1.xml"/>
  <Relationship Id="rId999991" Type="http://schemas.openxmlformats.org/officeDocument/2006/relationships/customXml" Target="../customXml/item1.xml"/>
  <Relationship Id="rId999992" Type="http://schemas.openxmlformats.org/officeDocument/2006/relationships/customXml" Target="../customXml/item2.xml"/>
  <Relationship Id="rId999993" Type="http://schemas.openxmlformats.org/officeDocument/2006/relationships/customXml" Target="../customXml/item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smtClean="0"/>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master2/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master2/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master2/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sp>
        <p:nvSpPr>
          <p:cNvPr id="4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transition/>
  <p:timing>
    <p:tnLst>
      <p:par>
        <p:cTn id="1" dur="indefinite" restart="never" nodeType="tmRoot"/>
      </p:par>
    </p:tnLst>
  </p:timing>
</p:sldLayout>
</file>

<file path=ppt/slideLayouts/master2/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1.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12.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3.xml><?xml version="1.0" encoding="utf-8"?>
<p:sldLayout xmlns:a="http://schemas.openxmlformats.org/drawingml/2006/main" xmlns:r="http://schemas.openxmlformats.org/officeDocument/2006/relationships" xmlns:p="http://schemas.openxmlformats.org/presentationml/2006/main" preserve="1">
  <p:cSld name="Title Only Teal">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5.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6.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7.xml><?xml version="1.0" encoding="utf-8"?>
<p:sldLayout xmlns:a="http://schemas.openxmlformats.org/drawingml/2006/main" xmlns:r="http://schemas.openxmlformats.org/officeDocument/2006/relationships" xmlns:p="http://schemas.openxmlformats.org/presentationml/2006/main" preserve="1">
  <p:cSld name="Blank Teal">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18.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a:solidFill>
                <a:srgbClr val="FFFFFF">
                  <a:lumMod val="75000"/>
                </a:srgbClr>
              </a:solidFill>
            </a:endParaRPr>
          </a:p>
          <a:p>
            <a:pPr algn="ctr"/>
            <a:endParaRPr lang="en-GB" sz="5400" spc="600" dirty="0">
              <a:solidFill>
                <a:srgbClr val="FFFFFF">
                  <a:lumMod val="75000"/>
                </a:srgbClr>
              </a:solidFill>
            </a:endParaRPr>
          </a:p>
          <a:p>
            <a:pPr algn="ctr"/>
            <a:r>
              <a:rPr lang="en-GB" sz="5400" spc="600" dirty="0">
                <a:solidFill>
                  <a:srgbClr val="FFFFFF">
                    <a:lumMod val="75000"/>
                  </a:srgbClr>
                </a:solidFill>
              </a:rPr>
              <a:t>INSERT IMAGE</a:t>
            </a:r>
            <a:endParaRPr lang="en-GB" sz="5400" spc="600" dirty="0">
              <a:solidFill>
                <a:srgbClr val="FFFFFF">
                  <a:lumMod val="7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9.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6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iming>
    <p:tnLst>
      <p:par>
        <p:cTn id="1" dur="indefinite" restart="never" nodeType="tmRoot"/>
      </p:par>
    </p:tnLst>
  </p:timing>
</p:sldLayout>
</file>

<file path=ppt/slideLayouts/master2/slideLayout22.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3.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4.xml><?xml version="1.0" encoding="utf-8"?>
<p:sldLayout xmlns:a="http://schemas.openxmlformats.org/drawingml/2006/main" xmlns:r="http://schemas.openxmlformats.org/officeDocument/2006/relationships" xmlns:p="http://schemas.openxmlformats.org/presentationml/2006/main" preserve="1">
  <p:cSld name="Pattern Teal">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5.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6"/>
            <a:ext cx="8642348" cy="421535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6.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196976"/>
            <a:ext cx="8642348" cy="478790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4" name="Text Placeholder 13"/>
          <p:cNvSpPr>
            <a:spLocks noGrp="1"/>
          </p:cNvSpPr>
          <p:nvPr>
            <p:ph type="body" sz="quarter" idx="11" hasCustomPrompt="1"/>
          </p:nvPr>
        </p:nvSpPr>
        <p:spPr>
          <a:xfrm>
            <a:off x="250824" y="873125"/>
            <a:ext cx="8642349" cy="193899"/>
          </a:xfrm>
          <a:prstGeom prst="rect">
            <a:avLst/>
          </a:prstGeom>
        </p:spPr>
        <p:txBody>
          <a:bodyPr lIns="0" tIns="0" rIns="0" bIns="0">
            <a:spAutoFit/>
          </a:bodyPr>
          <a:lstStyle>
            <a:lvl1pPr marL="0" indent="0">
              <a:lnSpc>
                <a:spcPct val="90000"/>
              </a:lnSpc>
              <a:spcBef>
                <a:spcPts val="0"/>
              </a:spcBef>
              <a:buNone/>
              <a:defRPr sz="14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nvGrpSpPr>
          <p:cNvPr id="2" name="Group 25"/>
          <p:cNvGrpSpPr/>
          <p:nvPr/>
        </p:nvGrpSpPr>
        <p:grpSpPr>
          <a:xfrm>
            <a:off x="2765940" y="2282465"/>
            <a:ext cx="1106226" cy="921535"/>
            <a:chOff x="2765940" y="2282465"/>
            <a:chExt cx="1106226" cy="921535"/>
          </a:xfrm>
        </p:grpSpPr>
        <p:sp>
          <p:nvSpPr>
            <p:cNvPr id="44" name="Freeform 22"/>
            <p:cNvSpPr>
              <a:spLocks/>
            </p:cNvSpPr>
            <p:nvPr/>
          </p:nvSpPr>
          <p:spPr bwMode="auto">
            <a:xfrm>
              <a:off x="2979490" y="2282465"/>
              <a:ext cx="892676" cy="921535"/>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765940" y="2282465"/>
              <a:ext cx="894600" cy="921535"/>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3135323" y="2651849"/>
              <a:ext cx="369383" cy="18276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8.xml><?xml version="1.0" encoding="utf-8"?>
<p:sldLayout xmlns:a="http://schemas.openxmlformats.org/drawingml/2006/main" xmlns:r="http://schemas.openxmlformats.org/officeDocument/2006/relationships" xmlns:p="http://schemas.openxmlformats.org/presentationml/2006/main">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9.xml><?xml version="1.0" encoding="utf-8"?>
<p:sldLayout xmlns:a="http://schemas.openxmlformats.org/drawingml/2006/main" xmlns:r="http://schemas.openxmlformats.org/officeDocument/2006/relationships" xmlns:p="http://schemas.openxmlformats.org/presentationml/2006/main" userDrawn="1">
  <p:cSld name="30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master2/slideLayout3.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30.xml><?xml version="1.0" encoding="utf-8"?>
<p:sldLayout xmlns:a="http://schemas.openxmlformats.org/drawingml/2006/main" xmlns:r="http://schemas.openxmlformats.org/officeDocument/2006/relationships" xmlns:p="http://schemas.openxmlformats.org/presentationml/2006/main" userDrawn="1">
  <p:cSld name="11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master2/slideLayout3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Tree>
  </p:cSld>
  <p:clrMapOvr>
    <a:masterClrMapping/>
  </p:clrMapOvr>
  <p:transition/>
</p:sldLayout>
</file>

<file path=ppt/slideLayouts/master2/slideLayout4.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5"/>
          <p:cNvGrpSpPr/>
          <p:nvPr/>
        </p:nvGrpSpPr>
        <p:grpSpPr>
          <a:xfrm>
            <a:off x="250826" y="260350"/>
            <a:ext cx="821085" cy="684000"/>
            <a:chOff x="250826" y="260350"/>
            <a:chExt cx="821085" cy="684000"/>
          </a:xfrm>
        </p:grpSpPr>
        <p:sp>
          <p:nvSpPr>
            <p:cNvPr id="6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7"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5.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7.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8.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9.xml><?xml version="1.0" encoding="utf-8"?>
<p:sldLayout xmlns:a="http://schemas.openxmlformats.org/drawingml/2006/main" xmlns:r="http://schemas.openxmlformats.org/officeDocument/2006/relationships" xmlns:p="http://schemas.openxmlformats.org/presentationml/2006/main" preserve="1">
  <p:cSld name="Title and Content Teal">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smtClean="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kern="1200" spc="-30" baseline="0" dirty="0" smtClean="0">
                <a:solidFill>
                  <a:schemeClr val="tx1">
                    <a:lumMod val="65000"/>
                    <a:lumOff val="35000"/>
                  </a:schemeClr>
                </a:solidFill>
                <a:latin typeface="Arial" pitchFamily="34" charset="0"/>
                <a:ea typeface="+mn-ea"/>
                <a:cs typeface="Arial" pitchFamily="34" charset="0"/>
              </a:defRPr>
            </a:lvl1pPr>
          </a:lstStyle>
          <a:p>
            <a:pPr lvl="0"/>
            <a:r>
              <a:rPr lang="en-GB" dirty="0"/>
              <a:t>&lt;Sector name&gt;</a:t>
            </a:r>
          </a:p>
          <a:p>
            <a:pPr lvl="0"/>
            <a:r>
              <a:rPr lang="en-GB" dirty="0"/>
              <a:t>&lt;Text&gt;</a:t>
            </a:r>
          </a:p>
          <a:p>
            <a:pPr lvl="0"/>
            <a:r>
              <a:rPr lang="en-GB" dirty="0"/>
              <a:t>&lt;Sector name&gt;</a:t>
            </a:r>
          </a:p>
          <a:p>
            <a:pPr lvl="0"/>
            <a:r>
              <a:rPr lang="en-GB" dirty="0"/>
              <a:t>&lt;Text&gt;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val="1872917379"/>
              </p:ext>
            </p:extLst>
          </p:nvPr>
        </p:nvGraphicFramePr>
        <p:xfrm>
          <a:off x="250826" y="873125"/>
          <a:ext cx="8642348" cy="5107548"/>
        </p:xfrm>
        <a:graphic>
          <a:graphicData uri="http://schemas.openxmlformats.org/drawingml/2006/table">
            <a:tbl>
              <a:tblPr/>
              <a:tblGrid>
                <a:gridCol w="2741518">
                  <a:extLst>
                    <a:ext uri="{9D8B030D-6E8A-4147-A177-3AD203B41FA5}">
                      <a16:colId xmlns:a16="http://schemas.microsoft.com/office/drawing/2014/main" val="20000"/>
                    </a:ext>
                  </a:extLst>
                </a:gridCol>
                <a:gridCol w="208897">
                  <a:extLst>
                    <a:ext uri="{9D8B030D-6E8A-4147-A177-3AD203B41FA5}">
                      <a16:colId xmlns:a16="http://schemas.microsoft.com/office/drawing/2014/main" val="20001"/>
                    </a:ext>
                  </a:extLst>
                </a:gridCol>
                <a:gridCol w="2741518">
                  <a:extLst>
                    <a:ext uri="{9D8B030D-6E8A-4147-A177-3AD203B41FA5}">
                      <a16:colId xmlns:a16="http://schemas.microsoft.com/office/drawing/2014/main" val="20002"/>
                    </a:ext>
                  </a:extLst>
                </a:gridCol>
                <a:gridCol w="208897">
                  <a:extLst>
                    <a:ext uri="{9D8B030D-6E8A-4147-A177-3AD203B41FA5}">
                      <a16:colId xmlns:a16="http://schemas.microsoft.com/office/drawing/2014/main" val="20003"/>
                    </a:ext>
                  </a:extLst>
                </a:gridCol>
                <a:gridCol w="2741518">
                  <a:extLst>
                    <a:ext uri="{9D8B030D-6E8A-4147-A177-3AD203B41FA5}">
                      <a16:colId xmlns:a16="http://schemas.microsoft.com/office/drawing/2014/main" val="20004"/>
                    </a:ext>
                  </a:extLst>
                </a:gridCol>
              </a:tblGrid>
              <a:tr h="323627">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199480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152078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104677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790700"/>
          </a:xfrm>
          <a:prstGeom prst="rect">
            <a:avLst/>
          </a:prstGeom>
        </p:spPr>
        <p:txBody>
          <a:bodyPr>
            <a:normAutofit/>
          </a:bodyPr>
          <a:lstStyle>
            <a:lvl1pPr marL="0" indent="0">
              <a:buNone/>
              <a:defRPr sz="1800">
                <a:solidFill>
                  <a:schemeClr val="bg1"/>
                </a:solidFill>
              </a:defRPr>
            </a:lvl1pPr>
          </a:lstStyle>
          <a:p>
            <a:pPr lvl="0"/>
            <a:r>
              <a:rPr lang="en-GB" dirty="0"/>
              <a:t>&lt;Text&gt;</a:t>
            </a:r>
          </a:p>
        </p:txBody>
      </p:sp>
      <p:sp>
        <p:nvSpPr>
          <p:cNvPr id="8" name="Text Placeholder 7"/>
          <p:cNvSpPr>
            <a:spLocks noGrp="1"/>
          </p:cNvSpPr>
          <p:nvPr>
            <p:ph type="body" sz="quarter" idx="25" hasCustomPrompt="1"/>
          </p:nvPr>
        </p:nvSpPr>
        <p:spPr>
          <a:xfrm>
            <a:off x="334963" y="3500438"/>
            <a:ext cx="2544762" cy="1333500"/>
          </a:xfrm>
          <a:prstGeom prst="rect">
            <a:avLst/>
          </a:prstGeom>
        </p:spPr>
        <p:txBody>
          <a:bodyPr>
            <a:normAutofit/>
          </a:bodyPr>
          <a:lstStyle>
            <a:lvl1pPr marL="0" indent="0">
              <a:buNone/>
              <a:defRPr sz="1800" baseline="0">
                <a:solidFill>
                  <a:schemeClr val="bg1"/>
                </a:solidFill>
              </a:defRPr>
            </a:lvl1pPr>
          </a:lstStyle>
          <a:p>
            <a:pPr lvl="0"/>
            <a:r>
              <a:rPr lang="en-GB" dirty="0"/>
              <a:t>&lt;Text&gt;</a:t>
            </a:r>
          </a:p>
        </p:txBody>
      </p:sp>
      <p:sp>
        <p:nvSpPr>
          <p:cNvPr id="21" name="Text Placeholder 20"/>
          <p:cNvSpPr>
            <a:spLocks noGrp="1"/>
          </p:cNvSpPr>
          <p:nvPr>
            <p:ph type="body" sz="quarter" idx="26" hasCustomPrompt="1"/>
          </p:nvPr>
        </p:nvSpPr>
        <p:spPr>
          <a:xfrm>
            <a:off x="334963" y="5013325"/>
            <a:ext cx="2544762" cy="8636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16200" cy="17907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63900" y="3500438"/>
            <a:ext cx="2616200" cy="1333500"/>
          </a:xfrm>
          <a:prstGeom prst="rect">
            <a:avLst/>
          </a:prstGeom>
        </p:spPr>
        <p:txBody>
          <a:bodyPr>
            <a:normAutofit/>
          </a:bodyPr>
          <a:lstStyle>
            <a:lvl1pPr marL="0" indent="0">
              <a:buNone/>
              <a:defRPr sz="1800"/>
            </a:lvl1pPr>
          </a:lstStyle>
          <a:p>
            <a:pPr lvl="0"/>
            <a:r>
              <a:rPr lang="en-GB" dirty="0"/>
              <a:t>&lt;Text&gt;</a:t>
            </a:r>
          </a:p>
        </p:txBody>
      </p:sp>
      <p:sp>
        <p:nvSpPr>
          <p:cNvPr id="36" name="Text Placeholder 35"/>
          <p:cNvSpPr>
            <a:spLocks noGrp="1"/>
          </p:cNvSpPr>
          <p:nvPr>
            <p:ph type="body" sz="quarter" idx="29" hasCustomPrompt="1"/>
          </p:nvPr>
        </p:nvSpPr>
        <p:spPr>
          <a:xfrm>
            <a:off x="3263900" y="5013325"/>
            <a:ext cx="2616200" cy="863600"/>
          </a:xfrm>
          <a:prstGeom prst="rect">
            <a:avLst/>
          </a:prstGeom>
        </p:spPr>
        <p:txBody>
          <a:bodyPr>
            <a:normAutofit/>
          </a:bodyPr>
          <a:lstStyle>
            <a:lvl1pPr marL="0" indent="0">
              <a:buNone/>
              <a:defRPr sz="1800"/>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790700"/>
          </a:xfrm>
          <a:prstGeom prst="rect">
            <a:avLst/>
          </a:prstGeom>
        </p:spPr>
        <p:txBody>
          <a:bodyPr>
            <a:normAutofit/>
          </a:bodyPr>
          <a:lstStyle>
            <a:lvl1pPr marL="0" indent="0">
              <a:buNone/>
              <a:defRPr sz="1800"/>
            </a:lvl1pPr>
          </a:lstStyle>
          <a:p>
            <a:pPr lvl="0"/>
            <a:r>
              <a:rPr lang="en-GB" dirty="0"/>
              <a:t>&lt;Text&gt;</a:t>
            </a:r>
          </a:p>
        </p:txBody>
      </p:sp>
      <p:sp>
        <p:nvSpPr>
          <p:cNvPr id="40" name="Text Placeholder 39"/>
          <p:cNvSpPr>
            <a:spLocks noGrp="1"/>
          </p:cNvSpPr>
          <p:nvPr>
            <p:ph type="body" sz="quarter" idx="31" hasCustomPrompt="1"/>
          </p:nvPr>
        </p:nvSpPr>
        <p:spPr>
          <a:xfrm>
            <a:off x="6227763" y="3500438"/>
            <a:ext cx="2551112" cy="1333500"/>
          </a:xfrm>
          <a:prstGeom prst="rect">
            <a:avLst/>
          </a:prstGeom>
        </p:spPr>
        <p:txBody>
          <a:bodyPr>
            <a:normAutofit/>
          </a:bodyPr>
          <a:lstStyle>
            <a:lvl1pPr marL="0" indent="0">
              <a:buNone/>
              <a:defRPr sz="1800" baseline="0"/>
            </a:lvl1pPr>
          </a:lstStyle>
          <a:p>
            <a:pPr lvl="0"/>
            <a:r>
              <a:rPr lang="en-GB" dirty="0"/>
              <a:t>&lt;Text&gt;</a:t>
            </a:r>
          </a:p>
        </p:txBody>
      </p:sp>
      <p:sp>
        <p:nvSpPr>
          <p:cNvPr id="42" name="Text Placeholder 41"/>
          <p:cNvSpPr>
            <a:spLocks noGrp="1"/>
          </p:cNvSpPr>
          <p:nvPr>
            <p:ph type="body" sz="quarter" idx="32" hasCustomPrompt="1"/>
          </p:nvPr>
        </p:nvSpPr>
        <p:spPr>
          <a:xfrm>
            <a:off x="6227763" y="5013325"/>
            <a:ext cx="2551112" cy="863600"/>
          </a:xfrm>
          <a:prstGeom prst="rect">
            <a:avLst/>
          </a:prstGeom>
        </p:spPr>
        <p:txBody>
          <a:bodyPr>
            <a:normAutofit/>
          </a:bodyPr>
          <a:lstStyle>
            <a:lvl1pPr marL="0" indent="0">
              <a:buNone/>
              <a:defRPr sz="1800"/>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trends@foresightfactory.co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
  <Relationship Id="rId8" Type="http://schemas.openxmlformats.org/officeDocument/2006/relationships/slideLayout" Target="../slideLayouts/master2/slideLayout8.xml"/>
  <Relationship Id="rId13" Type="http://schemas.openxmlformats.org/officeDocument/2006/relationships/slideLayout" Target="../slideLayouts/master2/slideLayout13.xml"/>
  <Relationship Id="rId18" Type="http://schemas.openxmlformats.org/officeDocument/2006/relationships/slideLayout" Target="../slideLayouts/master2/slideLayout18.xml"/>
  <Relationship Id="rId26" Type="http://schemas.openxmlformats.org/officeDocument/2006/relationships/slideLayout" Target="../slideLayouts/master2/slideLayout26.xml"/>
  <Relationship Id="rId3" Type="http://schemas.openxmlformats.org/officeDocument/2006/relationships/slideLayout" Target="../slideLayouts/master2/slideLayout3.xml"/>
  <Relationship Id="rId21" Type="http://schemas.openxmlformats.org/officeDocument/2006/relationships/slideLayout" Target="../slideLayouts/master2/slideLayout21.xml"/>
  <Relationship Id="rId7" Type="http://schemas.openxmlformats.org/officeDocument/2006/relationships/slideLayout" Target="../slideLayouts/master2/slideLayout7.xml"/>
  <Relationship Id="rId12" Type="http://schemas.openxmlformats.org/officeDocument/2006/relationships/slideLayout" Target="../slideLayouts/master2/slideLayout12.xml"/>
  <Relationship Id="rId17" Type="http://schemas.openxmlformats.org/officeDocument/2006/relationships/slideLayout" Target="../slideLayouts/master2/slideLayout17.xml"/>
  <Relationship Id="rId25" Type="http://schemas.openxmlformats.org/officeDocument/2006/relationships/slideLayout" Target="../slideLayouts/master2/slideLayout25.xml"/>
  <Relationship Id="rId2" Type="http://schemas.openxmlformats.org/officeDocument/2006/relationships/slideLayout" Target="../slideLayouts/master2/slideLayout2.xml"/>
  <Relationship Id="rId16" Type="http://schemas.openxmlformats.org/officeDocument/2006/relationships/slideLayout" Target="../slideLayouts/master2/slideLayout16.xml"/>
  <Relationship Id="rId20" Type="http://schemas.openxmlformats.org/officeDocument/2006/relationships/slideLayout" Target="../slideLayouts/master2/slideLayout20.xml"/>
  <Relationship Id="rId29" Type="http://schemas.openxmlformats.org/officeDocument/2006/relationships/slideLayout" Target="../slideLayouts/master2/slideLayout29.xml"/>
  <Relationship Id="rId1" Type="http://schemas.openxmlformats.org/officeDocument/2006/relationships/slideLayout" Target="../slideLayouts/master2/slideLayout1.xml"/>
  <Relationship Id="rId6" Type="http://schemas.openxmlformats.org/officeDocument/2006/relationships/slideLayout" Target="../slideLayouts/master2/slideLayout6.xml"/>
  <Relationship Id="rId11" Type="http://schemas.openxmlformats.org/officeDocument/2006/relationships/slideLayout" Target="../slideLayouts/master2/slideLayout11.xml"/>
  <Relationship Id="rId24" Type="http://schemas.openxmlformats.org/officeDocument/2006/relationships/slideLayout" Target="../slideLayouts/master2/slideLayout24.xml"/>
  <Relationship Id="rId32" Type="http://schemas.openxmlformats.org/officeDocument/2006/relationships/theme" Target="../theme/theme2.xml"/>
  <Relationship Id="rId5" Type="http://schemas.openxmlformats.org/officeDocument/2006/relationships/slideLayout" Target="../slideLayouts/master2/slideLayout5.xml"/>
  <Relationship Id="rId15" Type="http://schemas.openxmlformats.org/officeDocument/2006/relationships/slideLayout" Target="../slideLayouts/master2/slideLayout15.xml"/>
  <Relationship Id="rId23" Type="http://schemas.openxmlformats.org/officeDocument/2006/relationships/slideLayout" Target="../slideLayouts/master2/slideLayout23.xml"/>
  <Relationship Id="rId28" Type="http://schemas.openxmlformats.org/officeDocument/2006/relationships/slideLayout" Target="../slideLayouts/master2/slideLayout28.xml"/>
  <Relationship Id="rId10" Type="http://schemas.openxmlformats.org/officeDocument/2006/relationships/slideLayout" Target="../slideLayouts/master2/slideLayout10.xml"/>
  <Relationship Id="rId19" Type="http://schemas.openxmlformats.org/officeDocument/2006/relationships/slideLayout" Target="../slideLayouts/master2/slideLayout19.xml"/>
  <Relationship Id="rId31" Type="http://schemas.openxmlformats.org/officeDocument/2006/relationships/slideLayout" Target="../slideLayouts/master2/slideLayout31.xml"/>
  <Relationship Id="rId4" Type="http://schemas.openxmlformats.org/officeDocument/2006/relationships/slideLayout" Target="../slideLayouts/master2/slideLayout4.xml"/>
  <Relationship Id="rId9" Type="http://schemas.openxmlformats.org/officeDocument/2006/relationships/slideLayout" Target="../slideLayouts/master2/slideLayout9.xml"/>
  <Relationship Id="rId14" Type="http://schemas.openxmlformats.org/officeDocument/2006/relationships/slideLayout" Target="../slideLayouts/master2/slideLayout14.xml"/>
  <Relationship Id="rId22" Type="http://schemas.openxmlformats.org/officeDocument/2006/relationships/slideLayout" Target="../slideLayouts/master2/slideLayout22.xml"/>
  <Relationship Id="rId27" Type="http://schemas.openxmlformats.org/officeDocument/2006/relationships/slideLayout" Target="../slideLayouts/master2/slideLayout27.xml"/>
  <Relationship Id="rId30" Type="http://schemas.openxmlformats.org/officeDocument/2006/relationships/slideLayout" Target="../slideLayouts/master2/slideLayout3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52" r:id="rId5"/>
    <p:sldLayoutId id="2147483656" r:id="rId6"/>
    <p:sldLayoutId id="2147483657" r:id="rId7"/>
    <p:sldLayoutId id="2147483658" r:id="rId8"/>
    <p:sldLayoutId id="2147483653"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image" Target="../media/slide_6/image4.jpeg"/>
  <Relationship Id="rId2" Type="http://schemas.openxmlformats.org/officeDocument/2006/relationships/slideLayout" Target="../slideLayouts/master2/slideLayout11.xml"/>
  <Relationship Id="rId1" Type="http://schemas.openxmlformats.org/officeDocument/2006/relationships/tags" Target="../tags/tag1.xml"/>
</Relationships>

</file>

<file path=ppt/slides/_rels/slide7.xml.rels><?xml version="1.0" encoding="UTF-8" standalone="yes"?>
<Relationships xmlns="http://schemas.openxmlformats.org/package/2006/relationships">
  <Relationship Id="rId3" Type="http://schemas.openxmlformats.org/officeDocument/2006/relationships/image" Target="../media/slide_7/image4.jpeg"/>
  <Relationship Id="rId2" Type="http://schemas.openxmlformats.org/officeDocument/2006/relationships/slideLayout" Target="../slideLayouts/master2/slideLayout11.xml"/>
  <Relationship Id="rId1" Type="http://schemas.openxmlformats.org/officeDocument/2006/relationships/tags" Target="../tags/tag2.xml"/>
  <Relationship Id="rId4" Type="http://schemas.openxmlformats.org/officeDocument/2006/relationships/image" Target="../media/slide_7/image5.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Cashless Society</a:t>
            </a:r>
          </a:p>
        </p:txBody>
      </p:sp>
      <p:sp>
        <p:nvSpPr>
          <p:cNvPr id="3" name="Text Placeholder 2"/>
          <p:cNvSpPr>
            <a:spLocks noGrp="1"/>
          </p:cNvSpPr>
          <p:nvPr>
            <p:ph type="body" sz="quarter" idx="11"/>
          </p:nvPr>
        </p:nvSpPr>
        <p:spPr/>
        <p:txBody>
          <a:bodyPr/>
          <a:lstStyle/>
          <a:p>
            <a:r>
              <a:rPr lang="en-GB" dirty="0"/>
              <a:t>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val="298575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a:t>Test Header</a:t>
            </a:r>
          </a:p>
        </p:txBody>
      </p:sp>
      <p:sp>
        <p:nvSpPr>
          <p:cNvPr id="4" name="Text Placeholder 3"/>
          <p:cNvSpPr>
            <a:spLocks noGrp="1"/>
          </p:cNvSpPr>
          <p:nvPr>
            <p:ph type="body" sz="quarter" idx="11"/>
          </p:nvPr>
        </p:nvSpPr>
        <p:spPr/>
        <p:txBody>
          <a:bodyPr/>
          <a:lstStyle/>
          <a:p>
            <a:r>
              <a:rPr lang="en-GB" b="1" dirty="0"/>
              <a:t xml:space="preserve">Sub Heading 1</a:t>
            </a:r>
          </a:p>
          <a:p>
            <a:r>
              <a:rPr lang="en-GB" dirty="0"/>
              <a:t xml:space="preserve">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xml:space="preserve">
The consumer skips between sites and roles, merging personal and private life in these hours, in a state of fused brainstorming and multitasking.
</a:t>
            </a:r>
          </a:p>
          <a:p>
            <a:r>
              <a:rPr lang="en-GB" b="1" dirty="0"/>
              <a:t xml:space="preserve">Sub Heading 2</a:t>
            </a:r>
          </a:p>
          <a:p>
            <a:r>
              <a:rPr lang="en-GB" dirty="0"/>
              <a:t xml:space="preserve">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xml:space="preserve">
More, online media and retail are accessed differently in these arenas. Remote technology for both work and socialising means that consumers are engaging with their devices, and their fellow human beings, in a totally new way.
</a:t>
            </a:r>
          </a:p>
        </p:txBody>
      </p:sp>
    </p:spTree>
    <p:extLst>
      <p:ext uri="{BB962C8B-B14F-4D97-AF65-F5344CB8AC3E}">
        <p14:creationId xmlns:p14="http://schemas.microsoft.com/office/powerpoint/2010/main" val="329110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Lorem Ipsum Dolor Sit Amet</a:t>
            </a:r>
          </a:p>
        </p:txBody>
      </p:sp>
      <p:sp>
        <p:nvSpPr>
          <p:cNvPr id="4" name="Text Placeholder 3"/>
          <p:cNvSpPr>
            <a:spLocks noGrp="1"/>
          </p:cNvSpPr>
          <p:nvPr>
            <p:ph type="body" sz="quarter" idx="11"/>
          </p:nvPr>
        </p:nvSpPr>
        <p:spPr/>
        <p:txBody>
          <a:bodyPr/>
          <a:lstStyle/>
          <a:p>
            <a:r>
              <a:rPr lang="en-GB" dirty="0"/>
              <a:t>Lorem Ipsum Dolor Consec</a:t>
            </a:r>
          </a:p>
        </p:txBody>
      </p:sp>
      <p:sp>
        <p:nvSpPr>
          <p:cNvPr id="5" name="Text Placeholder 4"/>
          <p:cNvSpPr>
            <a:spLocks noGrp="1"/>
          </p:cNvSpPr>
          <p:nvPr>
            <p:ph type="body" sz="quarter" idx="13"/>
          </p:nvPr>
        </p:nvSpPr>
        <p:spPr/>
        <p:txBody>
          <a:bodyPr/>
          <a:lstStyle/>
          <a:p>
            <a:r>
              <a:rPr lang="en-GB" dirty="0"/>
              <a:t>Consectetur Adipiscing</a:t>
            </a:r>
          </a:p>
        </p:txBody>
      </p:sp>
      <p:sp>
        <p:nvSpPr>
          <p:cNvPr id="6" name="Text Placeholder 5"/>
          <p:cNvSpPr>
            <a:spLocks noGrp="1"/>
          </p:cNvSpPr>
          <p:nvPr>
            <p:ph type="body" sz="quarter" idx="15"/>
          </p:nvPr>
        </p:nvSpPr>
        <p:spPr/>
        <p:txBody>
          <a:bodyPr/>
          <a:lstStyle/>
          <a:p>
            <a:r>
              <a:rPr lang="en-GB" dirty="0"/>
              <a:t>Pariatur Consectetur</a:t>
            </a:r>
          </a:p>
        </p:txBody>
      </p:sp>
      <p:sp>
        <p:nvSpPr>
          <p:cNvPr id="7" name="Text Placeholder 6"/>
          <p:cNvSpPr>
            <a:spLocks noGrp="1"/>
          </p:cNvSpPr>
          <p:nvPr>
            <p:ph type="body" sz="quarter" idx="17"/>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lstStyle/>
          <a:p>
            <a:r>
              <a:rPr lang="en-GB" dirty="0"/>
              <a:t xml:space="preserve">Sum expectantes. Ego hodie expectantes. Expectantes, et misit unum de pueris Gus interficere. Et suus vos. Nescio quis, qui est bonus usus liberi ad Isai?</a:t>
            </a:r>
          </a:p>
          <a:p>
            <a:r>
              <a:rPr lang="en-GB" dirty="0"/>
              <a:t xml:space="preserve">Qui nosti ... Quis dimisit filios ad necem ... hmm? Gus! Est, ante me factus singulis decem gradibus.</a:t>
            </a:r>
          </a:p>
          <a:p>
            <a:r>
              <a:rPr lang="en-GB" dirty="0"/>
              <a:t xml:space="preserve">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a:t>
            </a:r>
          </a:p>
          <a:p>
            <a:r>
              <a:rPr lang="en-GB" dirty="0"/>
              <a:t xml:space="preserve">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lstStyle/>
          <a:p>
            <a:r>
              <a:rPr lang="en-GB" dirty="0"/>
              <a:t>5 years ago</a:t>
            </a:r>
          </a:p>
        </p:txBody>
      </p:sp>
      <p:sp>
        <p:nvSpPr>
          <p:cNvPr id="5" name="Text Placeholder 4"/>
          <p:cNvSpPr>
            <a:spLocks noGrp="1"/>
          </p:cNvSpPr>
          <p:nvPr>
            <p:ph type="body" sz="quarter" idx="22"/>
          </p:nvPr>
        </p:nvSpPr>
        <p:spPr/>
        <p:txBody>
          <a:bodyPr/>
          <a:lstStyle/>
          <a:p>
            <a:r>
              <a:rPr lang="en-GB" dirty="0"/>
              <a:t>Now</a:t>
            </a:r>
          </a:p>
        </p:txBody>
      </p:sp>
      <p:sp>
        <p:nvSpPr>
          <p:cNvPr id="6" name="Text Placeholder 5"/>
          <p:cNvSpPr>
            <a:spLocks noGrp="1"/>
          </p:cNvSpPr>
          <p:nvPr>
            <p:ph type="body" sz="quarter" idx="23"/>
          </p:nvPr>
        </p:nvSpPr>
        <p:spPr/>
        <p:txBody>
          <a:bodyPr/>
          <a:lstStyle/>
          <a:p>
            <a:r>
              <a:rPr lang="en-GB" dirty="0"/>
              <a:t>in 5 years</a:t>
            </a:r>
          </a:p>
        </p:txBody>
      </p:sp>
      <p:sp>
        <p:nvSpPr>
          <p:cNvPr id="7" name="Text Placeholder 6"/>
          <p:cNvSpPr>
            <a:spLocks noGrp="1"/>
          </p:cNvSpPr>
          <p:nvPr>
            <p:ph type="body" sz="quarter" idx="24"/>
          </p:nvPr>
        </p:nvSpPr>
        <p:spPr/>
        <p:txBody>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lstStyle/>
          <a:p>
            <a:r>
              <a:rPr lang="en-GB" dirty="0"/>
              <a:t>High smartphone ownership allows customers to quickly write or read reviews on the go. Semi-expert consumer voices have arisen in most sectors, whose opinions are given extra weight.</a:t>
            </a:r>
          </a:p>
        </p:txBody>
      </p:sp>
      <p:sp>
        <p:nvSpPr>
          <p:cNvPr id="9" name="Text Placeholder 8"/>
          <p:cNvSpPr>
            <a:spLocks noGrp="1"/>
          </p:cNvSpPr>
          <p:nvPr>
            <p:ph type="body" sz="quarter" idx="26"/>
          </p:nvPr>
        </p:nvSpPr>
        <p:spPr/>
        <p:txBody>
          <a:bodyPr/>
          <a:lstStyle/>
          <a:p>
            <a:r>
              <a:rPr lang="en-GB" dirty="0"/>
              <a:t>An increase in attempts to verify identifies of reviewers in order to rate the trustworthiness of their voices. Fewer sites will allow anonymous reviews to be posted.</a:t>
            </a:r>
          </a:p>
        </p:txBody>
      </p:sp>
      <p:sp>
        <p:nvSpPr>
          <p:cNvPr id="10" name="Text Placeholder 9"/>
          <p:cNvSpPr>
            <a:spLocks noGrp="1"/>
          </p:cNvSpPr>
          <p:nvPr>
            <p:ph type="body" sz="quarter" idx="27"/>
          </p:nvPr>
        </p:nvSpPr>
        <p:spPr/>
        <p:txBody>
          <a:bodyPr/>
          <a:lstStyle/>
          <a:p>
            <a:r>
              <a:rPr lang="en-GB" dirty="0"/>
              <a:t>Brand interaction with online customer complaints is limited, with customer service efforts focused on in-store feedback and complaints.</a:t>
            </a:r>
          </a:p>
        </p:txBody>
      </p:sp>
      <p:sp>
        <p:nvSpPr>
          <p:cNvPr id="11" name="Text Placeholder 10"/>
          <p:cNvSpPr>
            <a:spLocks noGrp="1"/>
          </p:cNvSpPr>
          <p:nvPr>
            <p:ph type="body" sz="quarter" idx="28"/>
          </p:nvPr>
        </p:nvSpPr>
        <p:spPr/>
        <p:txBody>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lstStyle/>
          <a:p>
            <a:r>
              <a:rPr lang="en-GB" dirty="0"/>
              <a:t>Inviting and engaging consumers to react, review and critique in advance of product or service launches becomes more common for brands.</a:t>
            </a:r>
          </a:p>
        </p:txBody>
      </p:sp>
      <p:sp>
        <p:nvSpPr>
          <p:cNvPr id="13" name="Text Placeholder 12"/>
          <p:cNvSpPr>
            <a:spLocks noGrp="1"/>
          </p:cNvSpPr>
          <p:nvPr>
            <p:ph type="body" sz="quarter" idx="30"/>
          </p:nvPr>
        </p:nvSpPr>
        <p:spPr/>
        <p:txBody>
          <a:bodyPr/>
          <a:lstStyle/>
          <a:p>
            <a:r>
              <a:rPr lang="en-GB" dirty="0"/>
              <a:t>CSR efforts become an increasingly common way for brands to enhance their brand and raise their profile.</a:t>
            </a:r>
          </a:p>
        </p:txBody>
      </p:sp>
      <p:sp>
        <p:nvSpPr>
          <p:cNvPr id="14" name="Text Placeholder 13"/>
          <p:cNvSpPr>
            <a:spLocks noGrp="1"/>
          </p:cNvSpPr>
          <p:nvPr>
            <p:ph type="body" sz="quarter" idx="31"/>
          </p:nvPr>
        </p:nvSpPr>
        <p:spPr/>
        <p:txBody>
          <a:bodyPr/>
          <a:lstStyle/>
          <a:p>
            <a:r>
              <a:rPr lang="en-GB" dirty="0"/>
              <a:t>The transparency and lobby-building capacity of social media leads to CSR efforts deemed insincere or ineffectual more easily being called into question.</a:t>
            </a:r>
          </a:p>
        </p:txBody>
      </p:sp>
      <p:sp>
        <p:nvSpPr>
          <p:cNvPr id="15" name="Text Placeholder 14"/>
          <p:cNvSpPr>
            <a:spLocks noGrp="1"/>
          </p:cNvSpPr>
          <p:nvPr>
            <p:ph type="body" sz="quarter" idx="32"/>
          </p:nvPr>
        </p:nvSpPr>
        <p:spPr/>
        <p:txBody>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b="1" dirty="0"/>
              <a:t>Sector Impact</a:t>
            </a:r>
          </a:p>
        </p:txBody>
      </p:sp>
      <p:sp>
        <p:nvSpPr>
          <p:cNvPr id="4" name="Text Placeholder 3"/>
          <p:cNvSpPr>
            <a:spLocks noGrp="1"/>
          </p:cNvSpPr>
          <p:nvPr>
            <p:ph type="body" sz="quarter" idx="11"/>
          </p:nvPr>
        </p:nvSpPr>
        <p:spPr/>
        <p:txBody>
          <a:bodyPr/>
          <a:lstStyle/>
          <a:p>
            <a:r>
              <a:rPr lang="en-GB" b="1" dirty="0"/>
              <a:t>Alcohol</a:t>
            </a:r>
          </a:p>
          <a:p>
            <a:r>
              <a:rPr lang="en-GB" dirty="0"/>
              <a:t xml:space="preserve">Lorem ipsum dolar sit amet consectetur...</a:t>
            </a:r>
          </a:p>
          <a:p>
            <a:r>
              <a:rPr lang="en-GB" b="1" dirty="0"/>
              <a:t/>
            </a:r>
          </a:p>
          <a:p>
            <a:r>
              <a:rPr lang="en-GB" b="1" dirty="0"/>
              <a:t>Beauty and Personal Care</a:t>
            </a:r>
          </a:p>
          <a:p>
            <a:r>
              <a:rPr lang="en-GB" dirty="0"/>
              <a:t xml:space="preserve">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1628800"/>
            <a:ext cx="9144000" cy="439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itle 11"/>
          <p:cNvSpPr>
            <a:spLocks noGrp="1"/>
          </p:cNvSpPr>
          <p:nvPr>
            <p:ph type="title"/>
          </p:nvPr>
        </p:nvSpPr>
        <p:spPr/>
        <p:txBody>
          <a:bodyPr/>
          <a:lstStyle/>
          <a:p>
            <a:r>
              <a:rPr lang="en-GB" dirty="0" smtClean="0"/>
              <a:t>Durability vs. following trends in China</a:t>
            </a:r>
            <a:endParaRPr lang="en-GB" dirty="0"/>
          </a:p>
        </p:txBody>
      </p:sp>
      <p:sp>
        <p:nvSpPr>
          <p:cNvPr id="2" name="Content Placeholder 1"/>
          <p:cNvSpPr>
            <a:spLocks noGrp="1"/>
          </p:cNvSpPr>
          <p:nvPr>
            <p:ph type="body" sz="quarter" idx="10"/>
          </p:nvPr>
        </p:nvSpPr>
        <p:spPr/>
        <p:txBody>
          <a:bodyPr/>
          <a:lstStyle/>
          <a:p>
            <a:r>
              <a:rPr lang="en-GB" dirty="0" smtClean="0"/>
              <a:t>Source: Global Trendspotter Network, 2016</a:t>
            </a:r>
            <a:endParaRPr lang="en-GB" dirty="0"/>
          </a:p>
        </p:txBody>
      </p:sp>
      <p:sp>
        <p:nvSpPr>
          <p:cNvPr id="1027" name="Rectangle 3"/>
          <p:cNvSpPr>
            <a:spLocks noChangeArrowheads="1"/>
          </p:cNvSpPr>
          <p:nvPr/>
        </p:nvSpPr>
        <p:spPr bwMode="auto">
          <a:xfrm>
            <a:off x="2771800" y="1878746"/>
            <a:ext cx="5688632" cy="25299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lnSpc>
                <a:spcPct val="90000"/>
              </a:lnSpc>
              <a:spcAft>
                <a:spcPts val="600"/>
              </a:spcAft>
            </a:pPr>
            <a:r>
              <a:rPr lang="en-GB" sz="1600" b="1" dirty="0" smtClean="0">
                <a:solidFill>
                  <a:schemeClr val="bg2"/>
                </a:solidFill>
              </a:rPr>
              <a:t>These days I </a:t>
            </a:r>
            <a:r>
              <a:rPr lang="en-GB" sz="1600" b="1" dirty="0" smtClean="0">
                <a:solidFill>
                  <a:schemeClr val="bg2"/>
                </a:solidFill>
              </a:rPr>
              <a:t>prefer buying products that will last </a:t>
            </a:r>
            <a:r>
              <a:rPr lang="en-GB" sz="1600" b="1" dirty="0" smtClean="0">
                <a:solidFill>
                  <a:schemeClr val="bg2"/>
                </a:solidFill>
              </a:rPr>
              <a:t>longer</a:t>
            </a:r>
            <a:r>
              <a:rPr lang="en-GB" sz="1600" dirty="0" smtClean="0">
                <a:solidFill>
                  <a:schemeClr val="bg2"/>
                </a:solidFill>
              </a:rPr>
              <a:t> </a:t>
            </a:r>
            <a:r>
              <a:rPr lang="en-GB" sz="1600" b="1" dirty="0" smtClean="0">
                <a:solidFill>
                  <a:schemeClr val="bg2"/>
                </a:solidFill>
              </a:rPr>
              <a:t>but</a:t>
            </a:r>
            <a:r>
              <a:rPr lang="en-GB" sz="1600" b="1" dirty="0" smtClean="0">
                <a:solidFill>
                  <a:schemeClr val="bg2"/>
                </a:solidFill>
              </a:rPr>
              <a:t> </a:t>
            </a:r>
            <a:r>
              <a:rPr lang="en-GB" sz="1600" b="1" dirty="0" smtClean="0">
                <a:solidFill>
                  <a:schemeClr val="bg2"/>
                </a:solidFill>
              </a:rPr>
              <a:t>I used to care less about the durability and more about the ever-changing trends. </a:t>
            </a:r>
            <a:r>
              <a:rPr lang="en-GB" sz="1600" dirty="0" smtClean="0">
                <a:solidFill>
                  <a:schemeClr val="tx1">
                    <a:lumMod val="65000"/>
                    <a:lumOff val="35000"/>
                  </a:schemeClr>
                </a:solidFill>
              </a:rPr>
              <a:t>Take clothes and shoes for example, I used to enjoy following fashion trends and update my wardrobe with seasonal trending items</a:t>
            </a:r>
            <a:r>
              <a:rPr lang="en-GB" sz="1600" dirty="0" smtClean="0">
                <a:solidFill>
                  <a:schemeClr val="bg2"/>
                </a:solidFill>
              </a:rPr>
              <a:t>.</a:t>
            </a:r>
            <a:r>
              <a:rPr lang="en-GB" sz="1600" dirty="0" smtClean="0">
                <a:solidFill>
                  <a:schemeClr val="tx1">
                    <a:lumMod val="65000"/>
                    <a:lumOff val="35000"/>
                  </a:schemeClr>
                </a:solidFill>
              </a:rPr>
              <a:t> This is no longer the case since I switched to a more environmentally friendly approach of consumption. On the other hand, fast consuming products can still be used up and replaced quickly</a:t>
            </a:r>
            <a:r>
              <a:rPr lang="en-GB" sz="1600" dirty="0" smtClean="0">
                <a:solidFill>
                  <a:schemeClr val="bg2"/>
                </a:solidFill>
              </a:rPr>
              <a:t>. </a:t>
            </a:r>
            <a:r>
              <a:rPr lang="en-GB" sz="1600" b="1" dirty="0" smtClean="0">
                <a:solidFill>
                  <a:schemeClr val="bg2"/>
                </a:solidFill>
              </a:rPr>
              <a:t>Electronic products like phones, tablets, and cameras are also updated more frequently due to system incompatibility</a:t>
            </a:r>
            <a:r>
              <a:rPr lang="en-GB" sz="1600" dirty="0" smtClean="0">
                <a:solidFill>
                  <a:schemeClr val="bg2"/>
                </a:solidFill>
              </a:rPr>
              <a:t>. </a:t>
            </a:r>
            <a:endParaRPr kumimoji="0" lang="en-US" altLang="zh-CN" sz="1600" i="0" u="none" strike="noStrike" cap="none" normalizeH="0" baseline="0" dirty="0" smtClean="0">
              <a:ln>
                <a:noFill/>
              </a:ln>
              <a:solidFill>
                <a:schemeClr val="bg2"/>
              </a:solidFill>
              <a:effectLst/>
              <a:latin typeface="+mj-lt"/>
              <a:cs typeface="Arial" pitchFamily="34" charset="0"/>
            </a:endParaRPr>
          </a:p>
        </p:txBody>
      </p:sp>
      <p:sp>
        <p:nvSpPr>
          <p:cNvPr id="24" name="TextBox 23"/>
          <p:cNvSpPr txBox="1"/>
          <p:nvPr/>
        </p:nvSpPr>
        <p:spPr>
          <a:xfrm>
            <a:off x="250824" y="873125"/>
            <a:ext cx="8007435" cy="664797"/>
          </a:xfrm>
          <a:prstGeom prst="rect">
            <a:avLst/>
          </a:prstGeom>
          <a:noFill/>
        </p:spPr>
        <p:txBody>
          <a:bodyPr wrap="square" lIns="0" tIns="0" rIns="0" bIns="0" rtlCol="0">
            <a:spAutoFit/>
          </a:bodyPr>
          <a:lstStyle/>
          <a:p>
            <a:pPr>
              <a:lnSpc>
                <a:spcPct val="90000"/>
              </a:lnSpc>
              <a:spcAft>
                <a:spcPts val="600"/>
              </a:spcAft>
            </a:pPr>
            <a:r>
              <a:rPr lang="en-GB" sz="1600" dirty="0" smtClean="0">
                <a:solidFill>
                  <a:schemeClr val="tx1">
                    <a:lumMod val="65000"/>
                    <a:lumOff val="35000"/>
                  </a:schemeClr>
                </a:solidFill>
              </a:rPr>
              <a:t>While some Chinese consumers are paying increased attention to the durability of the products they buy, a </a:t>
            </a:r>
            <a:r>
              <a:rPr lang="en-GB" sz="1600" dirty="0" smtClean="0">
                <a:solidFill>
                  <a:schemeClr val="tx1">
                    <a:lumMod val="65000"/>
                    <a:lumOff val="35000"/>
                  </a:schemeClr>
                </a:solidFill>
              </a:rPr>
              <a:t>large group of people are still spending a lot of money of following the latest trends in a bid to be “Zhuang Bi”.</a:t>
            </a:r>
            <a:endParaRPr lang="en-GB" sz="1600" dirty="0" smtClean="0">
              <a:solidFill>
                <a:schemeClr val="tx1">
                  <a:lumMod val="65000"/>
                  <a:lumOff val="35000"/>
                </a:schemeClr>
              </a:solidFill>
            </a:endParaRPr>
          </a:p>
        </p:txBody>
      </p:sp>
      <p:pic>
        <p:nvPicPr>
          <p:cNvPr id="17" name="Picture 1" descr="C:\Users\Josh\Downloads\IMG_1862.jpg"/>
          <p:cNvPicPr>
            <a:picLocks noChangeAspect="1" noChangeArrowheads="1"/>
          </p:cNvPicPr>
          <p:nvPr/>
        </p:nvPicPr>
        <p:blipFill>
          <a:blip r:embed="rId3" cstate="print"/>
          <a:srcRect l="39537" t="33981" r="27497" b="37854"/>
          <a:stretch>
            <a:fillRect/>
          </a:stretch>
        </p:blipFill>
        <p:spPr bwMode="auto">
          <a:xfrm>
            <a:off x="250825" y="1881188"/>
            <a:ext cx="1441451" cy="1439863"/>
          </a:xfrm>
          <a:prstGeom prst="ellipse">
            <a:avLst/>
          </a:prstGeom>
          <a:noFill/>
          <a:ln>
            <a:noFill/>
          </a:ln>
        </p:spPr>
      </p:pic>
      <p:sp>
        <p:nvSpPr>
          <p:cNvPr id="22" name="TextBox 21"/>
          <p:cNvSpPr txBox="1"/>
          <p:nvPr/>
        </p:nvSpPr>
        <p:spPr>
          <a:xfrm>
            <a:off x="250825" y="3394076"/>
            <a:ext cx="1440001" cy="387798"/>
          </a:xfrm>
          <a:prstGeom prst="rect">
            <a:avLst/>
          </a:prstGeom>
          <a:noFill/>
        </p:spPr>
        <p:txBody>
          <a:bodyPr wrap="square" lIns="0" tIns="0" rIns="0" bIns="0" rtlCol="0">
            <a:spAutoFit/>
          </a:bodyPr>
          <a:lstStyle/>
          <a:p>
            <a:pPr algn="ctr">
              <a:lnSpc>
                <a:spcPct val="90000"/>
              </a:lnSpc>
            </a:pPr>
            <a:r>
              <a:rPr lang="en-GB" sz="1400" b="1" dirty="0" smtClean="0">
                <a:solidFill>
                  <a:schemeClr val="bg2"/>
                </a:solidFill>
              </a:rPr>
              <a:t>Jenny</a:t>
            </a:r>
          </a:p>
          <a:p>
            <a:pPr algn="ctr">
              <a:lnSpc>
                <a:spcPct val="90000"/>
              </a:lnSpc>
            </a:pPr>
            <a:r>
              <a:rPr lang="en-GB" sz="1400" b="1" spc="100" dirty="0" smtClean="0">
                <a:solidFill>
                  <a:schemeClr val="bg2"/>
                </a:solidFill>
              </a:rPr>
              <a:t>CHINA</a:t>
            </a:r>
            <a:endParaRPr lang="en-GB" sz="1400" b="1" spc="100" dirty="0">
              <a:solidFill>
                <a:schemeClr val="bg2"/>
              </a:solidFill>
            </a:endParaRPr>
          </a:p>
        </p:txBody>
      </p:sp>
      <p:grpSp>
        <p:nvGrpSpPr>
          <p:cNvPr id="3" name="Group 31"/>
          <p:cNvGrpSpPr>
            <a:grpSpLocks noChangeAspect="1"/>
          </p:cNvGrpSpPr>
          <p:nvPr/>
        </p:nvGrpSpPr>
        <p:grpSpPr>
          <a:xfrm>
            <a:off x="2195736" y="1878746"/>
            <a:ext cx="528083" cy="542142"/>
            <a:chOff x="247650" y="646113"/>
            <a:chExt cx="895326" cy="919162"/>
          </a:xfrm>
        </p:grpSpPr>
        <p:sp>
          <p:nvSpPr>
            <p:cNvPr id="26" name="Freeform 17"/>
            <p:cNvSpPr>
              <a:spLocks/>
            </p:cNvSpPr>
            <p:nvPr/>
          </p:nvSpPr>
          <p:spPr bwMode="auto">
            <a:xfrm>
              <a:off x="247650" y="646113"/>
              <a:ext cx="400050" cy="919162"/>
            </a:xfrm>
            <a:custGeom>
              <a:avLst/>
              <a:gdLst/>
              <a:ahLst/>
              <a:cxnLst>
                <a:cxn ang="0">
                  <a:pos x="98" y="139"/>
                </a:cxn>
                <a:cxn ang="0">
                  <a:pos x="98" y="245"/>
                </a:cxn>
                <a:cxn ang="0">
                  <a:pos x="0" y="245"/>
                </a:cxn>
                <a:cxn ang="0">
                  <a:pos x="0" y="161"/>
                </a:cxn>
                <a:cxn ang="0">
                  <a:pos x="16" y="62"/>
                </a:cxn>
                <a:cxn ang="0">
                  <a:pos x="84" y="0"/>
                </a:cxn>
                <a:cxn ang="0">
                  <a:pos x="107" y="36"/>
                </a:cxn>
                <a:cxn ang="0">
                  <a:pos x="65" y="71"/>
                </a:cxn>
                <a:cxn ang="0">
                  <a:pos x="50" y="139"/>
                </a:cxn>
                <a:cxn ang="0">
                  <a:pos x="98" y="139"/>
                </a:cxn>
              </a:cxnLst>
              <a:rect l="0" t="0" r="r" b="b"/>
              <a:pathLst>
                <a:path w="107" h="245">
                  <a:moveTo>
                    <a:pt x="98" y="139"/>
                  </a:moveTo>
                  <a:cubicBezTo>
                    <a:pt x="98" y="245"/>
                    <a:pt x="98" y="245"/>
                    <a:pt x="98" y="245"/>
                  </a:cubicBezTo>
                  <a:cubicBezTo>
                    <a:pt x="0" y="245"/>
                    <a:pt x="0" y="245"/>
                    <a:pt x="0" y="245"/>
                  </a:cubicBezTo>
                  <a:cubicBezTo>
                    <a:pt x="0" y="161"/>
                    <a:pt x="0" y="161"/>
                    <a:pt x="0" y="161"/>
                  </a:cubicBezTo>
                  <a:cubicBezTo>
                    <a:pt x="0" y="116"/>
                    <a:pt x="5" y="83"/>
                    <a:pt x="16" y="62"/>
                  </a:cubicBezTo>
                  <a:cubicBezTo>
                    <a:pt x="31" y="35"/>
                    <a:pt x="53" y="14"/>
                    <a:pt x="84" y="0"/>
                  </a:cubicBezTo>
                  <a:cubicBezTo>
                    <a:pt x="107" y="36"/>
                    <a:pt x="107" y="36"/>
                    <a:pt x="107" y="36"/>
                  </a:cubicBezTo>
                  <a:cubicBezTo>
                    <a:pt x="88" y="44"/>
                    <a:pt x="74" y="56"/>
                    <a:pt x="65" y="71"/>
                  </a:cubicBezTo>
                  <a:cubicBezTo>
                    <a:pt x="56" y="87"/>
                    <a:pt x="51" y="109"/>
                    <a:pt x="50" y="139"/>
                  </a:cubicBezTo>
                  <a:lnTo>
                    <a:pt x="98" y="139"/>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7"/>
            <p:cNvSpPr>
              <a:spLocks/>
            </p:cNvSpPr>
            <p:nvPr/>
          </p:nvSpPr>
          <p:spPr bwMode="auto">
            <a:xfrm>
              <a:off x="742926" y="646113"/>
              <a:ext cx="400050" cy="919162"/>
            </a:xfrm>
            <a:custGeom>
              <a:avLst/>
              <a:gdLst/>
              <a:ahLst/>
              <a:cxnLst>
                <a:cxn ang="0">
                  <a:pos x="98" y="139"/>
                </a:cxn>
                <a:cxn ang="0">
                  <a:pos x="98" y="245"/>
                </a:cxn>
                <a:cxn ang="0">
                  <a:pos x="0" y="245"/>
                </a:cxn>
                <a:cxn ang="0">
                  <a:pos x="0" y="161"/>
                </a:cxn>
                <a:cxn ang="0">
                  <a:pos x="16" y="62"/>
                </a:cxn>
                <a:cxn ang="0">
                  <a:pos x="84" y="0"/>
                </a:cxn>
                <a:cxn ang="0">
                  <a:pos x="107" y="36"/>
                </a:cxn>
                <a:cxn ang="0">
                  <a:pos x="65" y="71"/>
                </a:cxn>
                <a:cxn ang="0">
                  <a:pos x="50" y="139"/>
                </a:cxn>
                <a:cxn ang="0">
                  <a:pos x="98" y="139"/>
                </a:cxn>
              </a:cxnLst>
              <a:rect l="0" t="0" r="r" b="b"/>
              <a:pathLst>
                <a:path w="107" h="245">
                  <a:moveTo>
                    <a:pt x="98" y="139"/>
                  </a:moveTo>
                  <a:cubicBezTo>
                    <a:pt x="98" y="245"/>
                    <a:pt x="98" y="245"/>
                    <a:pt x="98" y="245"/>
                  </a:cubicBezTo>
                  <a:cubicBezTo>
                    <a:pt x="0" y="245"/>
                    <a:pt x="0" y="245"/>
                    <a:pt x="0" y="245"/>
                  </a:cubicBezTo>
                  <a:cubicBezTo>
                    <a:pt x="0" y="161"/>
                    <a:pt x="0" y="161"/>
                    <a:pt x="0" y="161"/>
                  </a:cubicBezTo>
                  <a:cubicBezTo>
                    <a:pt x="0" y="116"/>
                    <a:pt x="5" y="83"/>
                    <a:pt x="16" y="62"/>
                  </a:cubicBezTo>
                  <a:cubicBezTo>
                    <a:pt x="31" y="35"/>
                    <a:pt x="53" y="14"/>
                    <a:pt x="84" y="0"/>
                  </a:cubicBezTo>
                  <a:cubicBezTo>
                    <a:pt x="107" y="36"/>
                    <a:pt x="107" y="36"/>
                    <a:pt x="107" y="36"/>
                  </a:cubicBezTo>
                  <a:cubicBezTo>
                    <a:pt x="88" y="44"/>
                    <a:pt x="74" y="56"/>
                    <a:pt x="65" y="71"/>
                  </a:cubicBezTo>
                  <a:cubicBezTo>
                    <a:pt x="56" y="87"/>
                    <a:pt x="51" y="109"/>
                    <a:pt x="50" y="139"/>
                  </a:cubicBezTo>
                  <a:lnTo>
                    <a:pt x="98" y="139"/>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4" name="Group 30"/>
          <p:cNvGrpSpPr>
            <a:grpSpLocks noChangeAspect="1"/>
          </p:cNvGrpSpPr>
          <p:nvPr/>
        </p:nvGrpSpPr>
        <p:grpSpPr>
          <a:xfrm>
            <a:off x="8366270" y="4038986"/>
            <a:ext cx="526210" cy="542142"/>
            <a:chOff x="8001024" y="4462967"/>
            <a:chExt cx="892151" cy="919162"/>
          </a:xfrm>
        </p:grpSpPr>
        <p:sp>
          <p:nvSpPr>
            <p:cNvPr id="29" name="Freeform 21"/>
            <p:cNvSpPr>
              <a:spLocks/>
            </p:cNvSpPr>
            <p:nvPr/>
          </p:nvSpPr>
          <p:spPr bwMode="auto">
            <a:xfrm>
              <a:off x="8493125" y="4462967"/>
              <a:ext cx="400050" cy="919162"/>
            </a:xfrm>
            <a:custGeom>
              <a:avLst/>
              <a:gdLst/>
              <a:ahLst/>
              <a:cxnLst>
                <a:cxn ang="0">
                  <a:pos x="8" y="107"/>
                </a:cxn>
                <a:cxn ang="0">
                  <a:pos x="8" y="0"/>
                </a:cxn>
                <a:cxn ang="0">
                  <a:pos x="106" y="0"/>
                </a:cxn>
                <a:cxn ang="0">
                  <a:pos x="106" y="84"/>
                </a:cxn>
                <a:cxn ang="0">
                  <a:pos x="91" y="183"/>
                </a:cxn>
                <a:cxn ang="0">
                  <a:pos x="22" y="245"/>
                </a:cxn>
                <a:cxn ang="0">
                  <a:pos x="0" y="209"/>
                </a:cxn>
                <a:cxn ang="0">
                  <a:pos x="41" y="173"/>
                </a:cxn>
                <a:cxn ang="0">
                  <a:pos x="56" y="107"/>
                </a:cxn>
                <a:cxn ang="0">
                  <a:pos x="8" y="107"/>
                </a:cxn>
              </a:cxnLst>
              <a:rect l="0" t="0" r="r" b="b"/>
              <a:pathLst>
                <a:path w="106" h="245">
                  <a:moveTo>
                    <a:pt x="8" y="107"/>
                  </a:moveTo>
                  <a:cubicBezTo>
                    <a:pt x="8" y="0"/>
                    <a:pt x="8" y="0"/>
                    <a:pt x="8" y="0"/>
                  </a:cubicBezTo>
                  <a:cubicBezTo>
                    <a:pt x="106" y="0"/>
                    <a:pt x="106" y="0"/>
                    <a:pt x="106" y="0"/>
                  </a:cubicBezTo>
                  <a:cubicBezTo>
                    <a:pt x="106" y="84"/>
                    <a:pt x="106" y="84"/>
                    <a:pt x="106" y="84"/>
                  </a:cubicBezTo>
                  <a:cubicBezTo>
                    <a:pt x="106" y="130"/>
                    <a:pt x="101" y="163"/>
                    <a:pt x="91" y="183"/>
                  </a:cubicBezTo>
                  <a:cubicBezTo>
                    <a:pt x="76" y="210"/>
                    <a:pt x="53" y="231"/>
                    <a:pt x="22" y="245"/>
                  </a:cubicBezTo>
                  <a:cubicBezTo>
                    <a:pt x="0" y="209"/>
                    <a:pt x="0" y="209"/>
                    <a:pt x="0" y="209"/>
                  </a:cubicBezTo>
                  <a:cubicBezTo>
                    <a:pt x="18" y="201"/>
                    <a:pt x="32" y="189"/>
                    <a:pt x="41" y="173"/>
                  </a:cubicBezTo>
                  <a:cubicBezTo>
                    <a:pt x="50" y="157"/>
                    <a:pt x="55" y="135"/>
                    <a:pt x="56" y="107"/>
                  </a:cubicBezTo>
                  <a:lnTo>
                    <a:pt x="8" y="107"/>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1"/>
            <p:cNvSpPr>
              <a:spLocks/>
            </p:cNvSpPr>
            <p:nvPr/>
          </p:nvSpPr>
          <p:spPr bwMode="auto">
            <a:xfrm>
              <a:off x="8001024" y="4462967"/>
              <a:ext cx="400050" cy="919162"/>
            </a:xfrm>
            <a:custGeom>
              <a:avLst/>
              <a:gdLst/>
              <a:ahLst/>
              <a:cxnLst>
                <a:cxn ang="0">
                  <a:pos x="8" y="107"/>
                </a:cxn>
                <a:cxn ang="0">
                  <a:pos x="8" y="0"/>
                </a:cxn>
                <a:cxn ang="0">
                  <a:pos x="106" y="0"/>
                </a:cxn>
                <a:cxn ang="0">
                  <a:pos x="106" y="84"/>
                </a:cxn>
                <a:cxn ang="0">
                  <a:pos x="91" y="183"/>
                </a:cxn>
                <a:cxn ang="0">
                  <a:pos x="22" y="245"/>
                </a:cxn>
                <a:cxn ang="0">
                  <a:pos x="0" y="209"/>
                </a:cxn>
                <a:cxn ang="0">
                  <a:pos x="41" y="173"/>
                </a:cxn>
                <a:cxn ang="0">
                  <a:pos x="56" y="107"/>
                </a:cxn>
                <a:cxn ang="0">
                  <a:pos x="8" y="107"/>
                </a:cxn>
              </a:cxnLst>
              <a:rect l="0" t="0" r="r" b="b"/>
              <a:pathLst>
                <a:path w="106" h="245">
                  <a:moveTo>
                    <a:pt x="8" y="107"/>
                  </a:moveTo>
                  <a:cubicBezTo>
                    <a:pt x="8" y="0"/>
                    <a:pt x="8" y="0"/>
                    <a:pt x="8" y="0"/>
                  </a:cubicBezTo>
                  <a:cubicBezTo>
                    <a:pt x="106" y="0"/>
                    <a:pt x="106" y="0"/>
                    <a:pt x="106" y="0"/>
                  </a:cubicBezTo>
                  <a:cubicBezTo>
                    <a:pt x="106" y="84"/>
                    <a:pt x="106" y="84"/>
                    <a:pt x="106" y="84"/>
                  </a:cubicBezTo>
                  <a:cubicBezTo>
                    <a:pt x="106" y="130"/>
                    <a:pt x="101" y="163"/>
                    <a:pt x="91" y="183"/>
                  </a:cubicBezTo>
                  <a:cubicBezTo>
                    <a:pt x="76" y="210"/>
                    <a:pt x="53" y="231"/>
                    <a:pt x="22" y="245"/>
                  </a:cubicBezTo>
                  <a:cubicBezTo>
                    <a:pt x="0" y="209"/>
                    <a:pt x="0" y="209"/>
                    <a:pt x="0" y="209"/>
                  </a:cubicBezTo>
                  <a:cubicBezTo>
                    <a:pt x="18" y="201"/>
                    <a:pt x="32" y="189"/>
                    <a:pt x="41" y="173"/>
                  </a:cubicBezTo>
                  <a:cubicBezTo>
                    <a:pt x="50" y="157"/>
                    <a:pt x="55" y="135"/>
                    <a:pt x="56" y="107"/>
                  </a:cubicBezTo>
                  <a:lnTo>
                    <a:pt x="8" y="107"/>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7" name="Group 46"/>
          <p:cNvGrpSpPr/>
          <p:nvPr/>
        </p:nvGrpSpPr>
        <p:grpSpPr>
          <a:xfrm>
            <a:off x="8091483" y="-3"/>
            <a:ext cx="1052515" cy="1052515"/>
            <a:chOff x="8091483" y="-3"/>
            <a:chExt cx="1052515" cy="1052515"/>
          </a:xfrm>
        </p:grpSpPr>
        <p:sp>
          <p:nvSpPr>
            <p:cNvPr id="48" name="Right Triangle 47"/>
            <p:cNvSpPr/>
            <p:nvPr>
              <p:custDataLst>
                <p:tags r:id="rId1"/>
              </p:custDataLst>
            </p:nvPr>
          </p:nvSpPr>
          <p:spPr>
            <a:xfrm rot="10800000">
              <a:off x="8091483" y="-3"/>
              <a:ext cx="1052515" cy="1052515"/>
            </a:xfrm>
            <a:prstGeom prst="r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8" name="Group 18"/>
            <p:cNvGrpSpPr>
              <a:grpSpLocks noChangeAspect="1"/>
            </p:cNvGrpSpPr>
            <p:nvPr/>
          </p:nvGrpSpPr>
          <p:grpSpPr bwMode="auto">
            <a:xfrm>
              <a:off x="8612263" y="130888"/>
              <a:ext cx="432000" cy="353599"/>
              <a:chOff x="-469" y="-567"/>
              <a:chExt cx="4298" cy="3518"/>
            </a:xfrm>
            <a:solidFill>
              <a:schemeClr val="accent4"/>
            </a:solidFill>
          </p:grpSpPr>
          <p:sp>
            <p:nvSpPr>
              <p:cNvPr id="50" name="Freeform 19"/>
              <p:cNvSpPr>
                <a:spLocks/>
              </p:cNvSpPr>
              <p:nvPr/>
            </p:nvSpPr>
            <p:spPr bwMode="auto">
              <a:xfrm>
                <a:off x="1126" y="733"/>
                <a:ext cx="2703" cy="2218"/>
              </a:xfrm>
              <a:custGeom>
                <a:avLst/>
                <a:gdLst/>
                <a:ahLst/>
                <a:cxnLst>
                  <a:cxn ang="0">
                    <a:pos x="2098" y="0"/>
                  </a:cxn>
                  <a:cxn ang="0">
                    <a:pos x="2098" y="1353"/>
                  </a:cxn>
                  <a:cxn ang="0">
                    <a:pos x="0" y="1353"/>
                  </a:cxn>
                  <a:cxn ang="0">
                    <a:pos x="0" y="1920"/>
                  </a:cxn>
                  <a:cxn ang="0">
                    <a:pos x="1658" y="1920"/>
                  </a:cxn>
                  <a:cxn ang="0">
                    <a:pos x="1961" y="2218"/>
                  </a:cxn>
                  <a:cxn ang="0">
                    <a:pos x="2258" y="1920"/>
                  </a:cxn>
                  <a:cxn ang="0">
                    <a:pos x="2703" y="1920"/>
                  </a:cxn>
                  <a:cxn ang="0">
                    <a:pos x="2703" y="0"/>
                  </a:cxn>
                  <a:cxn ang="0">
                    <a:pos x="2098" y="0"/>
                  </a:cxn>
                </a:cxnLst>
                <a:rect l="0" t="0" r="r" b="b"/>
                <a:pathLst>
                  <a:path w="2703" h="2218">
                    <a:moveTo>
                      <a:pt x="2098" y="0"/>
                    </a:moveTo>
                    <a:lnTo>
                      <a:pt x="2098" y="1353"/>
                    </a:lnTo>
                    <a:lnTo>
                      <a:pt x="0" y="1353"/>
                    </a:lnTo>
                    <a:lnTo>
                      <a:pt x="0" y="1920"/>
                    </a:lnTo>
                    <a:lnTo>
                      <a:pt x="1658" y="1920"/>
                    </a:lnTo>
                    <a:lnTo>
                      <a:pt x="1961" y="2218"/>
                    </a:lnTo>
                    <a:lnTo>
                      <a:pt x="2258" y="1920"/>
                    </a:lnTo>
                    <a:lnTo>
                      <a:pt x="2703" y="1920"/>
                    </a:lnTo>
                    <a:lnTo>
                      <a:pt x="2703" y="0"/>
                    </a:lnTo>
                    <a:lnTo>
                      <a:pt x="209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20"/>
              <p:cNvSpPr>
                <a:spLocks/>
              </p:cNvSpPr>
              <p:nvPr/>
            </p:nvSpPr>
            <p:spPr bwMode="auto">
              <a:xfrm>
                <a:off x="-469" y="-567"/>
                <a:ext cx="3452" cy="2802"/>
              </a:xfrm>
              <a:custGeom>
                <a:avLst/>
                <a:gdLst/>
                <a:ahLst/>
                <a:cxnLst>
                  <a:cxn ang="0">
                    <a:pos x="0" y="0"/>
                  </a:cxn>
                  <a:cxn ang="0">
                    <a:pos x="0" y="2419"/>
                  </a:cxn>
                  <a:cxn ang="0">
                    <a:pos x="548" y="2419"/>
                  </a:cxn>
                  <a:cxn ang="0">
                    <a:pos x="929" y="2802"/>
                  </a:cxn>
                  <a:cxn ang="0">
                    <a:pos x="1311" y="2419"/>
                  </a:cxn>
                  <a:cxn ang="0">
                    <a:pos x="1352" y="2419"/>
                  </a:cxn>
                  <a:cxn ang="0">
                    <a:pos x="3452" y="2419"/>
                  </a:cxn>
                  <a:cxn ang="0">
                    <a:pos x="3452" y="1066"/>
                  </a:cxn>
                  <a:cxn ang="0">
                    <a:pos x="3452" y="0"/>
                  </a:cxn>
                  <a:cxn ang="0">
                    <a:pos x="0" y="0"/>
                  </a:cxn>
                </a:cxnLst>
                <a:rect l="0" t="0" r="r" b="b"/>
                <a:pathLst>
                  <a:path w="3452" h="2802">
                    <a:moveTo>
                      <a:pt x="0" y="0"/>
                    </a:moveTo>
                    <a:lnTo>
                      <a:pt x="0" y="2419"/>
                    </a:lnTo>
                    <a:lnTo>
                      <a:pt x="548" y="2419"/>
                    </a:lnTo>
                    <a:lnTo>
                      <a:pt x="929" y="2802"/>
                    </a:lnTo>
                    <a:lnTo>
                      <a:pt x="1311" y="2419"/>
                    </a:lnTo>
                    <a:lnTo>
                      <a:pt x="1352" y="2419"/>
                    </a:lnTo>
                    <a:lnTo>
                      <a:pt x="3452" y="2419"/>
                    </a:lnTo>
                    <a:lnTo>
                      <a:pt x="3452" y="1066"/>
                    </a:lnTo>
                    <a:lnTo>
                      <a:pt x="3452"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grpSp>
      <p:sp>
        <p:nvSpPr>
          <p:cNvPr id="32" name="Rectangle 31"/>
          <p:cNvSpPr/>
          <p:nvPr/>
        </p:nvSpPr>
        <p:spPr>
          <a:xfrm>
            <a:off x="827584" y="4653136"/>
            <a:ext cx="7272808" cy="886397"/>
          </a:xfrm>
          <a:prstGeom prst="rect">
            <a:avLst/>
          </a:prstGeom>
          <a:noFill/>
        </p:spPr>
        <p:txBody>
          <a:bodyPr wrap="square" lIns="0" tIns="0" rIns="0" bIns="0">
            <a:spAutoFit/>
          </a:bodyPr>
          <a:lstStyle/>
          <a:p>
            <a:pPr marL="0" lvl="1" algn="ctr">
              <a:lnSpc>
                <a:spcPct val="90000"/>
              </a:lnSpc>
              <a:spcAft>
                <a:spcPts val="600"/>
              </a:spcAft>
            </a:pPr>
            <a:r>
              <a:rPr lang="en-GB" sz="1600" dirty="0" smtClean="0">
                <a:solidFill>
                  <a:schemeClr val="tx1">
                    <a:lumMod val="65000"/>
                    <a:lumOff val="35000"/>
                  </a:schemeClr>
                </a:solidFill>
              </a:rPr>
              <a:t>There’s </a:t>
            </a:r>
            <a:r>
              <a:rPr lang="en-GB" sz="1600" dirty="0" smtClean="0">
                <a:solidFill>
                  <a:schemeClr val="tx1">
                    <a:lumMod val="65000"/>
                    <a:lumOff val="35000"/>
                  </a:schemeClr>
                </a:solidFill>
              </a:rPr>
              <a:t>an </a:t>
            </a:r>
            <a:r>
              <a:rPr lang="en-GB" sz="1600" dirty="0" smtClean="0">
                <a:solidFill>
                  <a:schemeClr val="tx1">
                    <a:lumMod val="65000"/>
                    <a:lumOff val="35000"/>
                  </a:schemeClr>
                </a:solidFill>
              </a:rPr>
              <a:t>trending expression </a:t>
            </a:r>
            <a:r>
              <a:rPr lang="en-GB" sz="1600" dirty="0" smtClean="0">
                <a:solidFill>
                  <a:schemeClr val="tx1">
                    <a:lumMod val="65000"/>
                    <a:lumOff val="35000"/>
                  </a:schemeClr>
                </a:solidFill>
              </a:rPr>
              <a:t>online in Chinese, </a:t>
            </a:r>
            <a:r>
              <a:rPr lang="en-GB" sz="1600" dirty="0" smtClean="0">
                <a:solidFill>
                  <a:schemeClr val="tx1">
                    <a:lumMod val="65000"/>
                    <a:lumOff val="35000"/>
                  </a:schemeClr>
                </a:solidFill>
              </a:rPr>
              <a:t>meaning to </a:t>
            </a:r>
            <a:r>
              <a:rPr lang="en-GB" sz="1600" b="1" dirty="0" smtClean="0">
                <a:solidFill>
                  <a:schemeClr val="bg2"/>
                </a:solidFill>
              </a:rPr>
              <a:t>‘pretend to be cool, </a:t>
            </a:r>
            <a:r>
              <a:rPr lang="en-GB" sz="1600" b="1" dirty="0" smtClean="0">
                <a:solidFill>
                  <a:schemeClr val="bg2"/>
                </a:solidFill>
              </a:rPr>
              <a:t>pro-like </a:t>
            </a:r>
            <a:r>
              <a:rPr lang="en-GB" sz="1600" b="1" dirty="0" smtClean="0">
                <a:solidFill>
                  <a:schemeClr val="bg2"/>
                </a:solidFill>
              </a:rPr>
              <a:t>or pretentious (in Chinese: Zhuang Bi)’</a:t>
            </a:r>
            <a:r>
              <a:rPr lang="en-GB" sz="1600" dirty="0" smtClean="0">
                <a:solidFill>
                  <a:schemeClr val="tx1">
                    <a:lumMod val="65000"/>
                    <a:lumOff val="35000"/>
                  </a:schemeClr>
                </a:solidFill>
              </a:rPr>
              <a:t>, indicating </a:t>
            </a:r>
            <a:r>
              <a:rPr lang="en-GB" sz="1600" dirty="0" smtClean="0">
                <a:solidFill>
                  <a:schemeClr val="tx1">
                    <a:lumMod val="65000"/>
                    <a:lumOff val="35000"/>
                  </a:schemeClr>
                </a:solidFill>
              </a:rPr>
              <a:t>a </a:t>
            </a:r>
            <a:r>
              <a:rPr lang="en-GB" sz="1600" dirty="0" smtClean="0">
                <a:solidFill>
                  <a:schemeClr val="tx1">
                    <a:lumMod val="65000"/>
                    <a:lumOff val="35000"/>
                  </a:schemeClr>
                </a:solidFill>
              </a:rPr>
              <a:t>group of Chinese people who would </a:t>
            </a:r>
            <a:r>
              <a:rPr lang="en-GB" sz="1600" b="1" dirty="0" smtClean="0">
                <a:solidFill>
                  <a:schemeClr val="bg2"/>
                </a:solidFill>
              </a:rPr>
              <a:t>willingly spend a good amount of money to make themselves look good or superior than others.</a:t>
            </a:r>
          </a:p>
        </p:txBody>
      </p:sp>
      <p:grpSp>
        <p:nvGrpSpPr>
          <p:cNvPr id="35" name="Group 31"/>
          <p:cNvGrpSpPr>
            <a:grpSpLocks noChangeAspect="1"/>
          </p:cNvGrpSpPr>
          <p:nvPr/>
        </p:nvGrpSpPr>
        <p:grpSpPr>
          <a:xfrm>
            <a:off x="227493" y="4399026"/>
            <a:ext cx="528083" cy="542142"/>
            <a:chOff x="247650" y="646113"/>
            <a:chExt cx="895326" cy="919162"/>
          </a:xfrm>
        </p:grpSpPr>
        <p:sp>
          <p:nvSpPr>
            <p:cNvPr id="36" name="Freeform 17"/>
            <p:cNvSpPr>
              <a:spLocks/>
            </p:cNvSpPr>
            <p:nvPr/>
          </p:nvSpPr>
          <p:spPr bwMode="auto">
            <a:xfrm>
              <a:off x="247650" y="646113"/>
              <a:ext cx="400050" cy="919162"/>
            </a:xfrm>
            <a:custGeom>
              <a:avLst/>
              <a:gdLst/>
              <a:ahLst/>
              <a:cxnLst>
                <a:cxn ang="0">
                  <a:pos x="98" y="139"/>
                </a:cxn>
                <a:cxn ang="0">
                  <a:pos x="98" y="245"/>
                </a:cxn>
                <a:cxn ang="0">
                  <a:pos x="0" y="245"/>
                </a:cxn>
                <a:cxn ang="0">
                  <a:pos x="0" y="161"/>
                </a:cxn>
                <a:cxn ang="0">
                  <a:pos x="16" y="62"/>
                </a:cxn>
                <a:cxn ang="0">
                  <a:pos x="84" y="0"/>
                </a:cxn>
                <a:cxn ang="0">
                  <a:pos x="107" y="36"/>
                </a:cxn>
                <a:cxn ang="0">
                  <a:pos x="65" y="71"/>
                </a:cxn>
                <a:cxn ang="0">
                  <a:pos x="50" y="139"/>
                </a:cxn>
                <a:cxn ang="0">
                  <a:pos x="98" y="139"/>
                </a:cxn>
              </a:cxnLst>
              <a:rect l="0" t="0" r="r" b="b"/>
              <a:pathLst>
                <a:path w="107" h="245">
                  <a:moveTo>
                    <a:pt x="98" y="139"/>
                  </a:moveTo>
                  <a:cubicBezTo>
                    <a:pt x="98" y="245"/>
                    <a:pt x="98" y="245"/>
                    <a:pt x="98" y="245"/>
                  </a:cubicBezTo>
                  <a:cubicBezTo>
                    <a:pt x="0" y="245"/>
                    <a:pt x="0" y="245"/>
                    <a:pt x="0" y="245"/>
                  </a:cubicBezTo>
                  <a:cubicBezTo>
                    <a:pt x="0" y="161"/>
                    <a:pt x="0" y="161"/>
                    <a:pt x="0" y="161"/>
                  </a:cubicBezTo>
                  <a:cubicBezTo>
                    <a:pt x="0" y="116"/>
                    <a:pt x="5" y="83"/>
                    <a:pt x="16" y="62"/>
                  </a:cubicBezTo>
                  <a:cubicBezTo>
                    <a:pt x="31" y="35"/>
                    <a:pt x="53" y="14"/>
                    <a:pt x="84" y="0"/>
                  </a:cubicBezTo>
                  <a:cubicBezTo>
                    <a:pt x="107" y="36"/>
                    <a:pt x="107" y="36"/>
                    <a:pt x="107" y="36"/>
                  </a:cubicBezTo>
                  <a:cubicBezTo>
                    <a:pt x="88" y="44"/>
                    <a:pt x="74" y="56"/>
                    <a:pt x="65" y="71"/>
                  </a:cubicBezTo>
                  <a:cubicBezTo>
                    <a:pt x="56" y="87"/>
                    <a:pt x="51" y="109"/>
                    <a:pt x="50" y="139"/>
                  </a:cubicBezTo>
                  <a:lnTo>
                    <a:pt x="98" y="139"/>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7"/>
            <p:cNvSpPr>
              <a:spLocks/>
            </p:cNvSpPr>
            <p:nvPr/>
          </p:nvSpPr>
          <p:spPr bwMode="auto">
            <a:xfrm>
              <a:off x="742926" y="646113"/>
              <a:ext cx="400050" cy="919162"/>
            </a:xfrm>
            <a:custGeom>
              <a:avLst/>
              <a:gdLst/>
              <a:ahLst/>
              <a:cxnLst>
                <a:cxn ang="0">
                  <a:pos x="98" y="139"/>
                </a:cxn>
                <a:cxn ang="0">
                  <a:pos x="98" y="245"/>
                </a:cxn>
                <a:cxn ang="0">
                  <a:pos x="0" y="245"/>
                </a:cxn>
                <a:cxn ang="0">
                  <a:pos x="0" y="161"/>
                </a:cxn>
                <a:cxn ang="0">
                  <a:pos x="16" y="62"/>
                </a:cxn>
                <a:cxn ang="0">
                  <a:pos x="84" y="0"/>
                </a:cxn>
                <a:cxn ang="0">
                  <a:pos x="107" y="36"/>
                </a:cxn>
                <a:cxn ang="0">
                  <a:pos x="65" y="71"/>
                </a:cxn>
                <a:cxn ang="0">
                  <a:pos x="50" y="139"/>
                </a:cxn>
                <a:cxn ang="0">
                  <a:pos x="98" y="139"/>
                </a:cxn>
              </a:cxnLst>
              <a:rect l="0" t="0" r="r" b="b"/>
              <a:pathLst>
                <a:path w="107" h="245">
                  <a:moveTo>
                    <a:pt x="98" y="139"/>
                  </a:moveTo>
                  <a:cubicBezTo>
                    <a:pt x="98" y="245"/>
                    <a:pt x="98" y="245"/>
                    <a:pt x="98" y="245"/>
                  </a:cubicBezTo>
                  <a:cubicBezTo>
                    <a:pt x="0" y="245"/>
                    <a:pt x="0" y="245"/>
                    <a:pt x="0" y="245"/>
                  </a:cubicBezTo>
                  <a:cubicBezTo>
                    <a:pt x="0" y="161"/>
                    <a:pt x="0" y="161"/>
                    <a:pt x="0" y="161"/>
                  </a:cubicBezTo>
                  <a:cubicBezTo>
                    <a:pt x="0" y="116"/>
                    <a:pt x="5" y="83"/>
                    <a:pt x="16" y="62"/>
                  </a:cubicBezTo>
                  <a:cubicBezTo>
                    <a:pt x="31" y="35"/>
                    <a:pt x="53" y="14"/>
                    <a:pt x="84" y="0"/>
                  </a:cubicBezTo>
                  <a:cubicBezTo>
                    <a:pt x="107" y="36"/>
                    <a:pt x="107" y="36"/>
                    <a:pt x="107" y="36"/>
                  </a:cubicBezTo>
                  <a:cubicBezTo>
                    <a:pt x="88" y="44"/>
                    <a:pt x="74" y="56"/>
                    <a:pt x="65" y="71"/>
                  </a:cubicBezTo>
                  <a:cubicBezTo>
                    <a:pt x="56" y="87"/>
                    <a:pt x="51" y="109"/>
                    <a:pt x="50" y="139"/>
                  </a:cubicBezTo>
                  <a:lnTo>
                    <a:pt x="98" y="139"/>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47" name="Group 30"/>
          <p:cNvGrpSpPr>
            <a:grpSpLocks noChangeAspect="1"/>
          </p:cNvGrpSpPr>
          <p:nvPr/>
        </p:nvGrpSpPr>
        <p:grpSpPr>
          <a:xfrm>
            <a:off x="8366270" y="5301208"/>
            <a:ext cx="526210" cy="542142"/>
            <a:chOff x="8001024" y="4462967"/>
            <a:chExt cx="892151" cy="919162"/>
          </a:xfrm>
        </p:grpSpPr>
        <p:sp>
          <p:nvSpPr>
            <p:cNvPr id="49" name="Freeform 21"/>
            <p:cNvSpPr>
              <a:spLocks/>
            </p:cNvSpPr>
            <p:nvPr/>
          </p:nvSpPr>
          <p:spPr bwMode="auto">
            <a:xfrm>
              <a:off x="8493125" y="4462967"/>
              <a:ext cx="400050" cy="919162"/>
            </a:xfrm>
            <a:custGeom>
              <a:avLst/>
              <a:gdLst/>
              <a:ahLst/>
              <a:cxnLst>
                <a:cxn ang="0">
                  <a:pos x="8" y="107"/>
                </a:cxn>
                <a:cxn ang="0">
                  <a:pos x="8" y="0"/>
                </a:cxn>
                <a:cxn ang="0">
                  <a:pos x="106" y="0"/>
                </a:cxn>
                <a:cxn ang="0">
                  <a:pos x="106" y="84"/>
                </a:cxn>
                <a:cxn ang="0">
                  <a:pos x="91" y="183"/>
                </a:cxn>
                <a:cxn ang="0">
                  <a:pos x="22" y="245"/>
                </a:cxn>
                <a:cxn ang="0">
                  <a:pos x="0" y="209"/>
                </a:cxn>
                <a:cxn ang="0">
                  <a:pos x="41" y="173"/>
                </a:cxn>
                <a:cxn ang="0">
                  <a:pos x="56" y="107"/>
                </a:cxn>
                <a:cxn ang="0">
                  <a:pos x="8" y="107"/>
                </a:cxn>
              </a:cxnLst>
              <a:rect l="0" t="0" r="r" b="b"/>
              <a:pathLst>
                <a:path w="106" h="245">
                  <a:moveTo>
                    <a:pt x="8" y="107"/>
                  </a:moveTo>
                  <a:cubicBezTo>
                    <a:pt x="8" y="0"/>
                    <a:pt x="8" y="0"/>
                    <a:pt x="8" y="0"/>
                  </a:cubicBezTo>
                  <a:cubicBezTo>
                    <a:pt x="106" y="0"/>
                    <a:pt x="106" y="0"/>
                    <a:pt x="106" y="0"/>
                  </a:cubicBezTo>
                  <a:cubicBezTo>
                    <a:pt x="106" y="84"/>
                    <a:pt x="106" y="84"/>
                    <a:pt x="106" y="84"/>
                  </a:cubicBezTo>
                  <a:cubicBezTo>
                    <a:pt x="106" y="130"/>
                    <a:pt x="101" y="163"/>
                    <a:pt x="91" y="183"/>
                  </a:cubicBezTo>
                  <a:cubicBezTo>
                    <a:pt x="76" y="210"/>
                    <a:pt x="53" y="231"/>
                    <a:pt x="22" y="245"/>
                  </a:cubicBezTo>
                  <a:cubicBezTo>
                    <a:pt x="0" y="209"/>
                    <a:pt x="0" y="209"/>
                    <a:pt x="0" y="209"/>
                  </a:cubicBezTo>
                  <a:cubicBezTo>
                    <a:pt x="18" y="201"/>
                    <a:pt x="32" y="189"/>
                    <a:pt x="41" y="173"/>
                  </a:cubicBezTo>
                  <a:cubicBezTo>
                    <a:pt x="50" y="157"/>
                    <a:pt x="55" y="135"/>
                    <a:pt x="56" y="107"/>
                  </a:cubicBezTo>
                  <a:lnTo>
                    <a:pt x="8" y="107"/>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21"/>
            <p:cNvSpPr>
              <a:spLocks/>
            </p:cNvSpPr>
            <p:nvPr/>
          </p:nvSpPr>
          <p:spPr bwMode="auto">
            <a:xfrm>
              <a:off x="8001024" y="4462967"/>
              <a:ext cx="400050" cy="919162"/>
            </a:xfrm>
            <a:custGeom>
              <a:avLst/>
              <a:gdLst/>
              <a:ahLst/>
              <a:cxnLst>
                <a:cxn ang="0">
                  <a:pos x="8" y="107"/>
                </a:cxn>
                <a:cxn ang="0">
                  <a:pos x="8" y="0"/>
                </a:cxn>
                <a:cxn ang="0">
                  <a:pos x="106" y="0"/>
                </a:cxn>
                <a:cxn ang="0">
                  <a:pos x="106" y="84"/>
                </a:cxn>
                <a:cxn ang="0">
                  <a:pos x="91" y="183"/>
                </a:cxn>
                <a:cxn ang="0">
                  <a:pos x="22" y="245"/>
                </a:cxn>
                <a:cxn ang="0">
                  <a:pos x="0" y="209"/>
                </a:cxn>
                <a:cxn ang="0">
                  <a:pos x="41" y="173"/>
                </a:cxn>
                <a:cxn ang="0">
                  <a:pos x="56" y="107"/>
                </a:cxn>
                <a:cxn ang="0">
                  <a:pos x="8" y="107"/>
                </a:cxn>
              </a:cxnLst>
              <a:rect l="0" t="0" r="r" b="b"/>
              <a:pathLst>
                <a:path w="106" h="245">
                  <a:moveTo>
                    <a:pt x="8" y="107"/>
                  </a:moveTo>
                  <a:cubicBezTo>
                    <a:pt x="8" y="0"/>
                    <a:pt x="8" y="0"/>
                    <a:pt x="8" y="0"/>
                  </a:cubicBezTo>
                  <a:cubicBezTo>
                    <a:pt x="106" y="0"/>
                    <a:pt x="106" y="0"/>
                    <a:pt x="106" y="0"/>
                  </a:cubicBezTo>
                  <a:cubicBezTo>
                    <a:pt x="106" y="84"/>
                    <a:pt x="106" y="84"/>
                    <a:pt x="106" y="84"/>
                  </a:cubicBezTo>
                  <a:cubicBezTo>
                    <a:pt x="106" y="130"/>
                    <a:pt x="101" y="163"/>
                    <a:pt x="91" y="183"/>
                  </a:cubicBezTo>
                  <a:cubicBezTo>
                    <a:pt x="76" y="210"/>
                    <a:pt x="53" y="231"/>
                    <a:pt x="22" y="245"/>
                  </a:cubicBezTo>
                  <a:cubicBezTo>
                    <a:pt x="0" y="209"/>
                    <a:pt x="0" y="209"/>
                    <a:pt x="0" y="209"/>
                  </a:cubicBezTo>
                  <a:cubicBezTo>
                    <a:pt x="18" y="201"/>
                    <a:pt x="32" y="189"/>
                    <a:pt x="41" y="173"/>
                  </a:cubicBezTo>
                  <a:cubicBezTo>
                    <a:pt x="50" y="157"/>
                    <a:pt x="55" y="135"/>
                    <a:pt x="56" y="107"/>
                  </a:cubicBezTo>
                  <a:lnTo>
                    <a:pt x="8" y="107"/>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 y="1484784"/>
            <a:ext cx="9144000" cy="4572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itle 11"/>
          <p:cNvSpPr>
            <a:spLocks noGrp="1"/>
          </p:cNvSpPr>
          <p:nvPr>
            <p:ph type="title"/>
          </p:nvPr>
        </p:nvSpPr>
        <p:spPr>
          <a:xfrm>
            <a:off x="250827" y="260350"/>
            <a:ext cx="8642348" cy="443198"/>
          </a:xfrm>
        </p:spPr>
        <p:txBody>
          <a:bodyPr/>
          <a:lstStyle/>
          <a:p>
            <a:r>
              <a:rPr lang="en-GB" dirty="0" smtClean="0"/>
              <a:t>Adidas: example of Brief Encounters in China</a:t>
            </a:r>
            <a:endParaRPr lang="en-GB" dirty="0"/>
          </a:p>
        </p:txBody>
      </p:sp>
      <p:sp>
        <p:nvSpPr>
          <p:cNvPr id="2" name="Content Placeholder 1"/>
          <p:cNvSpPr>
            <a:spLocks noGrp="1"/>
          </p:cNvSpPr>
          <p:nvPr>
            <p:ph type="body" sz="quarter" idx="10"/>
          </p:nvPr>
        </p:nvSpPr>
        <p:spPr/>
        <p:txBody>
          <a:bodyPr/>
          <a:lstStyle/>
          <a:p>
            <a:r>
              <a:rPr lang="en-GB" dirty="0" smtClean="0"/>
              <a:t>Source: Global Trendspotter Network, 2016</a:t>
            </a:r>
            <a:endParaRPr lang="en-GB" dirty="0"/>
          </a:p>
        </p:txBody>
      </p:sp>
      <p:sp>
        <p:nvSpPr>
          <p:cNvPr id="1027" name="Rectangle 3"/>
          <p:cNvSpPr>
            <a:spLocks noChangeArrowheads="1"/>
          </p:cNvSpPr>
          <p:nvPr/>
        </p:nvSpPr>
        <p:spPr bwMode="auto">
          <a:xfrm>
            <a:off x="4111763" y="1700808"/>
            <a:ext cx="4176464" cy="16435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lnSpc>
                <a:spcPct val="90000"/>
              </a:lnSpc>
              <a:spcAft>
                <a:spcPts val="600"/>
              </a:spcAft>
            </a:pPr>
            <a:r>
              <a:rPr lang="en-GB" sz="1600" dirty="0" smtClean="0">
                <a:solidFill>
                  <a:schemeClr val="tx1">
                    <a:lumMod val="65000"/>
                    <a:lumOff val="35000"/>
                  </a:schemeClr>
                </a:solidFill>
              </a:rPr>
              <a:t>Chinese people </a:t>
            </a:r>
            <a:r>
              <a:rPr lang="en-GB" sz="1600" b="1" dirty="0" smtClean="0">
                <a:solidFill>
                  <a:schemeClr val="bg2"/>
                </a:solidFill>
              </a:rPr>
              <a:t>are prepared to spend </a:t>
            </a:r>
            <a:r>
              <a:rPr lang="en-GB" sz="1600" dirty="0" smtClean="0">
                <a:solidFill>
                  <a:schemeClr val="tx1">
                    <a:lumMod val="65000"/>
                    <a:lumOff val="35000"/>
                  </a:schemeClr>
                </a:solidFill>
              </a:rPr>
              <a:t>a lot of money </a:t>
            </a:r>
            <a:r>
              <a:rPr lang="en-GB" sz="1600" b="1" dirty="0" smtClean="0">
                <a:solidFill>
                  <a:schemeClr val="bg2"/>
                </a:solidFill>
              </a:rPr>
              <a:t>on soon-to-be replaced products</a:t>
            </a:r>
            <a:r>
              <a:rPr lang="en-GB" sz="1600" dirty="0" smtClean="0">
                <a:solidFill>
                  <a:schemeClr val="tx1">
                    <a:lumMod val="65000"/>
                    <a:lumOff val="35000"/>
                  </a:schemeClr>
                </a:solidFill>
              </a:rPr>
              <a:t>. They </a:t>
            </a:r>
            <a:r>
              <a:rPr lang="en-GB" sz="1600" b="1" dirty="0" smtClean="0">
                <a:solidFill>
                  <a:schemeClr val="bg2"/>
                </a:solidFill>
              </a:rPr>
              <a:t>will wait in line for the latest model</a:t>
            </a:r>
            <a:r>
              <a:rPr lang="en-GB" sz="1600" dirty="0" smtClean="0">
                <a:solidFill>
                  <a:schemeClr val="tx1">
                    <a:lumMod val="65000"/>
                    <a:lumOff val="35000"/>
                  </a:schemeClr>
                </a:solidFill>
              </a:rPr>
              <a:t> of smartphones, the </a:t>
            </a:r>
            <a:r>
              <a:rPr lang="en-GB" sz="1600" b="1" dirty="0" smtClean="0">
                <a:solidFill>
                  <a:schemeClr val="bg2"/>
                </a:solidFill>
              </a:rPr>
              <a:t>newest release </a:t>
            </a:r>
            <a:r>
              <a:rPr lang="en-GB" sz="1600" dirty="0" smtClean="0">
                <a:solidFill>
                  <a:schemeClr val="tx1">
                    <a:lumMod val="65000"/>
                    <a:lumOff val="35000"/>
                  </a:schemeClr>
                </a:solidFill>
              </a:rPr>
              <a:t>of sports shoes (Adidas’s NMD </a:t>
            </a:r>
            <a:r>
              <a:rPr lang="en-GB" sz="1600" dirty="0" smtClean="0">
                <a:solidFill>
                  <a:schemeClr val="tx1">
                    <a:lumMod val="65000"/>
                    <a:lumOff val="35000"/>
                  </a:schemeClr>
                </a:solidFill>
              </a:rPr>
              <a:t>sneakers, Ultra </a:t>
            </a:r>
            <a:r>
              <a:rPr lang="en-GB" sz="1600" dirty="0" smtClean="0">
                <a:solidFill>
                  <a:schemeClr val="tx1">
                    <a:lumMod val="65000"/>
                    <a:lumOff val="35000"/>
                  </a:schemeClr>
                </a:solidFill>
              </a:rPr>
              <a:t>B</a:t>
            </a:r>
            <a:r>
              <a:rPr lang="en-GB" sz="1600" dirty="0" smtClean="0">
                <a:solidFill>
                  <a:schemeClr val="tx1">
                    <a:lumMod val="65000"/>
                    <a:lumOff val="35000"/>
                  </a:schemeClr>
                </a:solidFill>
              </a:rPr>
              <a:t>oost etc), </a:t>
            </a:r>
            <a:r>
              <a:rPr lang="en-GB" sz="1600" dirty="0" smtClean="0">
                <a:solidFill>
                  <a:schemeClr val="tx1">
                    <a:lumMod val="65000"/>
                    <a:lumOff val="35000"/>
                  </a:schemeClr>
                </a:solidFill>
              </a:rPr>
              <a:t>handbags, as well as other trendy products. </a:t>
            </a:r>
            <a:endParaRPr kumimoji="0" lang="en-US" altLang="zh-CN" sz="1600" i="0" u="none" strike="noStrike" cap="none" normalizeH="0" baseline="0" dirty="0" smtClean="0">
              <a:ln>
                <a:noFill/>
              </a:ln>
              <a:solidFill>
                <a:schemeClr val="tx1">
                  <a:lumMod val="65000"/>
                  <a:lumOff val="35000"/>
                </a:schemeClr>
              </a:solidFill>
              <a:effectLst/>
              <a:latin typeface="+mj-lt"/>
              <a:cs typeface="Arial" pitchFamily="34" charset="0"/>
            </a:endParaRPr>
          </a:p>
        </p:txBody>
      </p:sp>
      <p:sp>
        <p:nvSpPr>
          <p:cNvPr id="20" name="Rectangle 19"/>
          <p:cNvSpPr/>
          <p:nvPr/>
        </p:nvSpPr>
        <p:spPr>
          <a:xfrm>
            <a:off x="4237076" y="3546230"/>
            <a:ext cx="4140000" cy="2215991"/>
          </a:xfrm>
          <a:prstGeom prst="rect">
            <a:avLst/>
          </a:prstGeom>
          <a:noFill/>
        </p:spPr>
        <p:txBody>
          <a:bodyPr wrap="square" lIns="0" tIns="0" rIns="0" bIns="0">
            <a:spAutoFit/>
          </a:bodyPr>
          <a:lstStyle/>
          <a:p>
            <a:pPr algn="ctr"/>
            <a:r>
              <a:rPr lang="en-GB" sz="1600" b="1" dirty="0" smtClean="0">
                <a:solidFill>
                  <a:schemeClr val="bg2"/>
                </a:solidFill>
              </a:rPr>
              <a:t>The most recent success story is the release of Adidas’s new </a:t>
            </a:r>
            <a:r>
              <a:rPr lang="en-GB" sz="1600" b="1" dirty="0" smtClean="0">
                <a:solidFill>
                  <a:schemeClr val="bg2"/>
                </a:solidFill>
              </a:rPr>
              <a:t>NMD sneakers</a:t>
            </a:r>
            <a:r>
              <a:rPr lang="en-GB" sz="1600" b="1" dirty="0" smtClean="0">
                <a:solidFill>
                  <a:schemeClr val="bg2"/>
                </a:solidFill>
              </a:rPr>
              <a:t>. </a:t>
            </a:r>
            <a:r>
              <a:rPr lang="en-GB" sz="1600" dirty="0" smtClean="0">
                <a:solidFill>
                  <a:schemeClr val="tx1">
                    <a:lumMod val="65000"/>
                    <a:lumOff val="35000"/>
                  </a:schemeClr>
                </a:solidFill>
              </a:rPr>
              <a:t>This was an amazingly successful promotion, </a:t>
            </a:r>
            <a:r>
              <a:rPr lang="en-GB" sz="1600" dirty="0" smtClean="0">
                <a:solidFill>
                  <a:schemeClr val="tx1">
                    <a:lumMod val="65000"/>
                    <a:lumOff val="35000"/>
                  </a:schemeClr>
                </a:solidFill>
              </a:rPr>
              <a:t>in </a:t>
            </a:r>
            <a:r>
              <a:rPr lang="en-GB" sz="1600" dirty="0" smtClean="0">
                <a:solidFill>
                  <a:schemeClr val="tx1">
                    <a:lumMod val="65000"/>
                    <a:lumOff val="35000"/>
                  </a:schemeClr>
                </a:solidFill>
              </a:rPr>
              <a:t>large part due to the short and sweet name ‘NMD’ – a euphemistic swearword, meaning ‘your mother’ in Chinese. No Chinese consumers would read the brand name as </a:t>
            </a:r>
            <a:r>
              <a:rPr lang="en-GB" sz="1600" dirty="0" smtClean="0">
                <a:solidFill>
                  <a:schemeClr val="tx1">
                    <a:lumMod val="65000"/>
                    <a:lumOff val="35000"/>
                  </a:schemeClr>
                </a:solidFill>
              </a:rPr>
              <a:t>the English letters, </a:t>
            </a:r>
            <a:r>
              <a:rPr lang="en-GB" sz="1600" dirty="0" smtClean="0">
                <a:solidFill>
                  <a:schemeClr val="tx1">
                    <a:lumMod val="65000"/>
                    <a:lumOff val="35000"/>
                  </a:schemeClr>
                </a:solidFill>
              </a:rPr>
              <a:t>but rather the Chinese </a:t>
            </a:r>
            <a:r>
              <a:rPr lang="en-GB" sz="1600" dirty="0" smtClean="0">
                <a:solidFill>
                  <a:schemeClr val="tx1">
                    <a:lumMod val="65000"/>
                    <a:lumOff val="35000"/>
                  </a:schemeClr>
                </a:solidFill>
              </a:rPr>
              <a:t>equivalent </a:t>
            </a:r>
            <a:r>
              <a:rPr lang="en-GB" sz="1600" dirty="0" smtClean="0">
                <a:solidFill>
                  <a:schemeClr val="tx1">
                    <a:lumMod val="65000"/>
                    <a:lumOff val="35000"/>
                  </a:schemeClr>
                </a:solidFill>
              </a:rPr>
              <a:t>‘Ni Ma De’. </a:t>
            </a:r>
          </a:p>
        </p:txBody>
      </p:sp>
      <p:sp>
        <p:nvSpPr>
          <p:cNvPr id="24" name="TextBox 23"/>
          <p:cNvSpPr txBox="1"/>
          <p:nvPr/>
        </p:nvSpPr>
        <p:spPr>
          <a:xfrm>
            <a:off x="253943" y="916538"/>
            <a:ext cx="8639232" cy="443198"/>
          </a:xfrm>
          <a:prstGeom prst="rect">
            <a:avLst/>
          </a:prstGeom>
          <a:noFill/>
        </p:spPr>
        <p:txBody>
          <a:bodyPr wrap="square" lIns="0" tIns="0" rIns="0" bIns="0" rtlCol="0">
            <a:spAutoFit/>
          </a:bodyPr>
          <a:lstStyle/>
          <a:p>
            <a:pPr>
              <a:lnSpc>
                <a:spcPct val="90000"/>
              </a:lnSpc>
              <a:spcAft>
                <a:spcPts val="600"/>
              </a:spcAft>
            </a:pPr>
            <a:r>
              <a:rPr lang="en-GB" sz="1600" dirty="0" smtClean="0">
                <a:solidFill>
                  <a:schemeClr val="tx1">
                    <a:lumMod val="65000"/>
                    <a:lumOff val="35000"/>
                  </a:schemeClr>
                </a:solidFill>
              </a:rPr>
              <a:t>Being on trend is important to a large segment of Chinese consumers who invest time, effort and money into following the latest </a:t>
            </a:r>
            <a:r>
              <a:rPr lang="en-GB" sz="1600" dirty="0" smtClean="0">
                <a:solidFill>
                  <a:schemeClr val="tx1">
                    <a:lumMod val="65000"/>
                    <a:lumOff val="35000"/>
                  </a:schemeClr>
                </a:solidFill>
              </a:rPr>
              <a:t>hypes.</a:t>
            </a:r>
            <a:endParaRPr lang="en-GB" sz="1600" dirty="0" smtClean="0">
              <a:solidFill>
                <a:schemeClr val="tx1">
                  <a:lumMod val="65000"/>
                  <a:lumOff val="35000"/>
                </a:schemeClr>
              </a:solidFill>
            </a:endParaRPr>
          </a:p>
        </p:txBody>
      </p:sp>
      <p:grpSp>
        <p:nvGrpSpPr>
          <p:cNvPr id="3" name="Group 31"/>
          <p:cNvGrpSpPr>
            <a:grpSpLocks noChangeAspect="1"/>
          </p:cNvGrpSpPr>
          <p:nvPr/>
        </p:nvGrpSpPr>
        <p:grpSpPr>
          <a:xfrm>
            <a:off x="3455876" y="1628800"/>
            <a:ext cx="528083" cy="542142"/>
            <a:chOff x="247650" y="646113"/>
            <a:chExt cx="895326" cy="919162"/>
          </a:xfrm>
        </p:grpSpPr>
        <p:sp>
          <p:nvSpPr>
            <p:cNvPr id="26" name="Freeform 17"/>
            <p:cNvSpPr>
              <a:spLocks/>
            </p:cNvSpPr>
            <p:nvPr/>
          </p:nvSpPr>
          <p:spPr bwMode="auto">
            <a:xfrm>
              <a:off x="247650" y="646113"/>
              <a:ext cx="400050" cy="919162"/>
            </a:xfrm>
            <a:custGeom>
              <a:avLst/>
              <a:gdLst/>
              <a:ahLst/>
              <a:cxnLst>
                <a:cxn ang="0">
                  <a:pos x="98" y="139"/>
                </a:cxn>
                <a:cxn ang="0">
                  <a:pos x="98" y="245"/>
                </a:cxn>
                <a:cxn ang="0">
                  <a:pos x="0" y="245"/>
                </a:cxn>
                <a:cxn ang="0">
                  <a:pos x="0" y="161"/>
                </a:cxn>
                <a:cxn ang="0">
                  <a:pos x="16" y="62"/>
                </a:cxn>
                <a:cxn ang="0">
                  <a:pos x="84" y="0"/>
                </a:cxn>
                <a:cxn ang="0">
                  <a:pos x="107" y="36"/>
                </a:cxn>
                <a:cxn ang="0">
                  <a:pos x="65" y="71"/>
                </a:cxn>
                <a:cxn ang="0">
                  <a:pos x="50" y="139"/>
                </a:cxn>
                <a:cxn ang="0">
                  <a:pos x="98" y="139"/>
                </a:cxn>
              </a:cxnLst>
              <a:rect l="0" t="0" r="r" b="b"/>
              <a:pathLst>
                <a:path w="107" h="245">
                  <a:moveTo>
                    <a:pt x="98" y="139"/>
                  </a:moveTo>
                  <a:cubicBezTo>
                    <a:pt x="98" y="245"/>
                    <a:pt x="98" y="245"/>
                    <a:pt x="98" y="245"/>
                  </a:cubicBezTo>
                  <a:cubicBezTo>
                    <a:pt x="0" y="245"/>
                    <a:pt x="0" y="245"/>
                    <a:pt x="0" y="245"/>
                  </a:cubicBezTo>
                  <a:cubicBezTo>
                    <a:pt x="0" y="161"/>
                    <a:pt x="0" y="161"/>
                    <a:pt x="0" y="161"/>
                  </a:cubicBezTo>
                  <a:cubicBezTo>
                    <a:pt x="0" y="116"/>
                    <a:pt x="5" y="83"/>
                    <a:pt x="16" y="62"/>
                  </a:cubicBezTo>
                  <a:cubicBezTo>
                    <a:pt x="31" y="35"/>
                    <a:pt x="53" y="14"/>
                    <a:pt x="84" y="0"/>
                  </a:cubicBezTo>
                  <a:cubicBezTo>
                    <a:pt x="107" y="36"/>
                    <a:pt x="107" y="36"/>
                    <a:pt x="107" y="36"/>
                  </a:cubicBezTo>
                  <a:cubicBezTo>
                    <a:pt x="88" y="44"/>
                    <a:pt x="74" y="56"/>
                    <a:pt x="65" y="71"/>
                  </a:cubicBezTo>
                  <a:cubicBezTo>
                    <a:pt x="56" y="87"/>
                    <a:pt x="51" y="109"/>
                    <a:pt x="50" y="139"/>
                  </a:cubicBezTo>
                  <a:lnTo>
                    <a:pt x="98" y="139"/>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7"/>
            <p:cNvSpPr>
              <a:spLocks/>
            </p:cNvSpPr>
            <p:nvPr/>
          </p:nvSpPr>
          <p:spPr bwMode="auto">
            <a:xfrm>
              <a:off x="742926" y="646113"/>
              <a:ext cx="400050" cy="919162"/>
            </a:xfrm>
            <a:custGeom>
              <a:avLst/>
              <a:gdLst/>
              <a:ahLst/>
              <a:cxnLst>
                <a:cxn ang="0">
                  <a:pos x="98" y="139"/>
                </a:cxn>
                <a:cxn ang="0">
                  <a:pos x="98" y="245"/>
                </a:cxn>
                <a:cxn ang="0">
                  <a:pos x="0" y="245"/>
                </a:cxn>
                <a:cxn ang="0">
                  <a:pos x="0" y="161"/>
                </a:cxn>
                <a:cxn ang="0">
                  <a:pos x="16" y="62"/>
                </a:cxn>
                <a:cxn ang="0">
                  <a:pos x="84" y="0"/>
                </a:cxn>
                <a:cxn ang="0">
                  <a:pos x="107" y="36"/>
                </a:cxn>
                <a:cxn ang="0">
                  <a:pos x="65" y="71"/>
                </a:cxn>
                <a:cxn ang="0">
                  <a:pos x="50" y="139"/>
                </a:cxn>
                <a:cxn ang="0">
                  <a:pos x="98" y="139"/>
                </a:cxn>
              </a:cxnLst>
              <a:rect l="0" t="0" r="r" b="b"/>
              <a:pathLst>
                <a:path w="107" h="245">
                  <a:moveTo>
                    <a:pt x="98" y="139"/>
                  </a:moveTo>
                  <a:cubicBezTo>
                    <a:pt x="98" y="245"/>
                    <a:pt x="98" y="245"/>
                    <a:pt x="98" y="245"/>
                  </a:cubicBezTo>
                  <a:cubicBezTo>
                    <a:pt x="0" y="245"/>
                    <a:pt x="0" y="245"/>
                    <a:pt x="0" y="245"/>
                  </a:cubicBezTo>
                  <a:cubicBezTo>
                    <a:pt x="0" y="161"/>
                    <a:pt x="0" y="161"/>
                    <a:pt x="0" y="161"/>
                  </a:cubicBezTo>
                  <a:cubicBezTo>
                    <a:pt x="0" y="116"/>
                    <a:pt x="5" y="83"/>
                    <a:pt x="16" y="62"/>
                  </a:cubicBezTo>
                  <a:cubicBezTo>
                    <a:pt x="31" y="35"/>
                    <a:pt x="53" y="14"/>
                    <a:pt x="84" y="0"/>
                  </a:cubicBezTo>
                  <a:cubicBezTo>
                    <a:pt x="107" y="36"/>
                    <a:pt x="107" y="36"/>
                    <a:pt x="107" y="36"/>
                  </a:cubicBezTo>
                  <a:cubicBezTo>
                    <a:pt x="88" y="44"/>
                    <a:pt x="74" y="56"/>
                    <a:pt x="65" y="71"/>
                  </a:cubicBezTo>
                  <a:cubicBezTo>
                    <a:pt x="56" y="87"/>
                    <a:pt x="51" y="109"/>
                    <a:pt x="50" y="139"/>
                  </a:cubicBezTo>
                  <a:lnTo>
                    <a:pt x="98" y="139"/>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4" name="Group 30"/>
          <p:cNvGrpSpPr>
            <a:grpSpLocks noChangeAspect="1"/>
          </p:cNvGrpSpPr>
          <p:nvPr/>
        </p:nvGrpSpPr>
        <p:grpSpPr>
          <a:xfrm>
            <a:off x="8366965" y="2886858"/>
            <a:ext cx="526210" cy="542142"/>
            <a:chOff x="8001024" y="4462967"/>
            <a:chExt cx="892151" cy="919162"/>
          </a:xfrm>
        </p:grpSpPr>
        <p:sp>
          <p:nvSpPr>
            <p:cNvPr id="29" name="Freeform 21"/>
            <p:cNvSpPr>
              <a:spLocks/>
            </p:cNvSpPr>
            <p:nvPr/>
          </p:nvSpPr>
          <p:spPr bwMode="auto">
            <a:xfrm>
              <a:off x="8493125" y="4462967"/>
              <a:ext cx="400050" cy="919162"/>
            </a:xfrm>
            <a:custGeom>
              <a:avLst/>
              <a:gdLst/>
              <a:ahLst/>
              <a:cxnLst>
                <a:cxn ang="0">
                  <a:pos x="8" y="107"/>
                </a:cxn>
                <a:cxn ang="0">
                  <a:pos x="8" y="0"/>
                </a:cxn>
                <a:cxn ang="0">
                  <a:pos x="106" y="0"/>
                </a:cxn>
                <a:cxn ang="0">
                  <a:pos x="106" y="84"/>
                </a:cxn>
                <a:cxn ang="0">
                  <a:pos x="91" y="183"/>
                </a:cxn>
                <a:cxn ang="0">
                  <a:pos x="22" y="245"/>
                </a:cxn>
                <a:cxn ang="0">
                  <a:pos x="0" y="209"/>
                </a:cxn>
                <a:cxn ang="0">
                  <a:pos x="41" y="173"/>
                </a:cxn>
                <a:cxn ang="0">
                  <a:pos x="56" y="107"/>
                </a:cxn>
                <a:cxn ang="0">
                  <a:pos x="8" y="107"/>
                </a:cxn>
              </a:cxnLst>
              <a:rect l="0" t="0" r="r" b="b"/>
              <a:pathLst>
                <a:path w="106" h="245">
                  <a:moveTo>
                    <a:pt x="8" y="107"/>
                  </a:moveTo>
                  <a:cubicBezTo>
                    <a:pt x="8" y="0"/>
                    <a:pt x="8" y="0"/>
                    <a:pt x="8" y="0"/>
                  </a:cubicBezTo>
                  <a:cubicBezTo>
                    <a:pt x="106" y="0"/>
                    <a:pt x="106" y="0"/>
                    <a:pt x="106" y="0"/>
                  </a:cubicBezTo>
                  <a:cubicBezTo>
                    <a:pt x="106" y="84"/>
                    <a:pt x="106" y="84"/>
                    <a:pt x="106" y="84"/>
                  </a:cubicBezTo>
                  <a:cubicBezTo>
                    <a:pt x="106" y="130"/>
                    <a:pt x="101" y="163"/>
                    <a:pt x="91" y="183"/>
                  </a:cubicBezTo>
                  <a:cubicBezTo>
                    <a:pt x="76" y="210"/>
                    <a:pt x="53" y="231"/>
                    <a:pt x="22" y="245"/>
                  </a:cubicBezTo>
                  <a:cubicBezTo>
                    <a:pt x="0" y="209"/>
                    <a:pt x="0" y="209"/>
                    <a:pt x="0" y="209"/>
                  </a:cubicBezTo>
                  <a:cubicBezTo>
                    <a:pt x="18" y="201"/>
                    <a:pt x="32" y="189"/>
                    <a:pt x="41" y="173"/>
                  </a:cubicBezTo>
                  <a:cubicBezTo>
                    <a:pt x="50" y="157"/>
                    <a:pt x="55" y="135"/>
                    <a:pt x="56" y="107"/>
                  </a:cubicBezTo>
                  <a:lnTo>
                    <a:pt x="8" y="107"/>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1"/>
            <p:cNvSpPr>
              <a:spLocks/>
            </p:cNvSpPr>
            <p:nvPr/>
          </p:nvSpPr>
          <p:spPr bwMode="auto">
            <a:xfrm>
              <a:off x="8001024" y="4462967"/>
              <a:ext cx="400050" cy="919162"/>
            </a:xfrm>
            <a:custGeom>
              <a:avLst/>
              <a:gdLst/>
              <a:ahLst/>
              <a:cxnLst>
                <a:cxn ang="0">
                  <a:pos x="8" y="107"/>
                </a:cxn>
                <a:cxn ang="0">
                  <a:pos x="8" y="0"/>
                </a:cxn>
                <a:cxn ang="0">
                  <a:pos x="106" y="0"/>
                </a:cxn>
                <a:cxn ang="0">
                  <a:pos x="106" y="84"/>
                </a:cxn>
                <a:cxn ang="0">
                  <a:pos x="91" y="183"/>
                </a:cxn>
                <a:cxn ang="0">
                  <a:pos x="22" y="245"/>
                </a:cxn>
                <a:cxn ang="0">
                  <a:pos x="0" y="209"/>
                </a:cxn>
                <a:cxn ang="0">
                  <a:pos x="41" y="173"/>
                </a:cxn>
                <a:cxn ang="0">
                  <a:pos x="56" y="107"/>
                </a:cxn>
                <a:cxn ang="0">
                  <a:pos x="8" y="107"/>
                </a:cxn>
              </a:cxnLst>
              <a:rect l="0" t="0" r="r" b="b"/>
              <a:pathLst>
                <a:path w="106" h="245">
                  <a:moveTo>
                    <a:pt x="8" y="107"/>
                  </a:moveTo>
                  <a:cubicBezTo>
                    <a:pt x="8" y="0"/>
                    <a:pt x="8" y="0"/>
                    <a:pt x="8" y="0"/>
                  </a:cubicBezTo>
                  <a:cubicBezTo>
                    <a:pt x="106" y="0"/>
                    <a:pt x="106" y="0"/>
                    <a:pt x="106" y="0"/>
                  </a:cubicBezTo>
                  <a:cubicBezTo>
                    <a:pt x="106" y="84"/>
                    <a:pt x="106" y="84"/>
                    <a:pt x="106" y="84"/>
                  </a:cubicBezTo>
                  <a:cubicBezTo>
                    <a:pt x="106" y="130"/>
                    <a:pt x="101" y="163"/>
                    <a:pt x="91" y="183"/>
                  </a:cubicBezTo>
                  <a:cubicBezTo>
                    <a:pt x="76" y="210"/>
                    <a:pt x="53" y="231"/>
                    <a:pt x="22" y="245"/>
                  </a:cubicBezTo>
                  <a:cubicBezTo>
                    <a:pt x="0" y="209"/>
                    <a:pt x="0" y="209"/>
                    <a:pt x="0" y="209"/>
                  </a:cubicBezTo>
                  <a:cubicBezTo>
                    <a:pt x="18" y="201"/>
                    <a:pt x="32" y="189"/>
                    <a:pt x="41" y="173"/>
                  </a:cubicBezTo>
                  <a:cubicBezTo>
                    <a:pt x="50" y="157"/>
                    <a:pt x="55" y="135"/>
                    <a:pt x="56" y="107"/>
                  </a:cubicBezTo>
                  <a:lnTo>
                    <a:pt x="8" y="107"/>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5" name="Group 31"/>
          <p:cNvGrpSpPr>
            <a:grpSpLocks noChangeAspect="1"/>
          </p:cNvGrpSpPr>
          <p:nvPr/>
        </p:nvGrpSpPr>
        <p:grpSpPr>
          <a:xfrm>
            <a:off x="3470104" y="3429000"/>
            <a:ext cx="528083" cy="542142"/>
            <a:chOff x="247650" y="646113"/>
            <a:chExt cx="895326" cy="919162"/>
          </a:xfrm>
        </p:grpSpPr>
        <p:sp>
          <p:nvSpPr>
            <p:cNvPr id="28" name="Freeform 17"/>
            <p:cNvSpPr>
              <a:spLocks/>
            </p:cNvSpPr>
            <p:nvPr/>
          </p:nvSpPr>
          <p:spPr bwMode="auto">
            <a:xfrm>
              <a:off x="247650" y="646113"/>
              <a:ext cx="400050" cy="919162"/>
            </a:xfrm>
            <a:custGeom>
              <a:avLst/>
              <a:gdLst/>
              <a:ahLst/>
              <a:cxnLst>
                <a:cxn ang="0">
                  <a:pos x="98" y="139"/>
                </a:cxn>
                <a:cxn ang="0">
                  <a:pos x="98" y="245"/>
                </a:cxn>
                <a:cxn ang="0">
                  <a:pos x="0" y="245"/>
                </a:cxn>
                <a:cxn ang="0">
                  <a:pos x="0" y="161"/>
                </a:cxn>
                <a:cxn ang="0">
                  <a:pos x="16" y="62"/>
                </a:cxn>
                <a:cxn ang="0">
                  <a:pos x="84" y="0"/>
                </a:cxn>
                <a:cxn ang="0">
                  <a:pos x="107" y="36"/>
                </a:cxn>
                <a:cxn ang="0">
                  <a:pos x="65" y="71"/>
                </a:cxn>
                <a:cxn ang="0">
                  <a:pos x="50" y="139"/>
                </a:cxn>
                <a:cxn ang="0">
                  <a:pos x="98" y="139"/>
                </a:cxn>
              </a:cxnLst>
              <a:rect l="0" t="0" r="r" b="b"/>
              <a:pathLst>
                <a:path w="107" h="245">
                  <a:moveTo>
                    <a:pt x="98" y="139"/>
                  </a:moveTo>
                  <a:cubicBezTo>
                    <a:pt x="98" y="245"/>
                    <a:pt x="98" y="245"/>
                    <a:pt x="98" y="245"/>
                  </a:cubicBezTo>
                  <a:cubicBezTo>
                    <a:pt x="0" y="245"/>
                    <a:pt x="0" y="245"/>
                    <a:pt x="0" y="245"/>
                  </a:cubicBezTo>
                  <a:cubicBezTo>
                    <a:pt x="0" y="161"/>
                    <a:pt x="0" y="161"/>
                    <a:pt x="0" y="161"/>
                  </a:cubicBezTo>
                  <a:cubicBezTo>
                    <a:pt x="0" y="116"/>
                    <a:pt x="5" y="83"/>
                    <a:pt x="16" y="62"/>
                  </a:cubicBezTo>
                  <a:cubicBezTo>
                    <a:pt x="31" y="35"/>
                    <a:pt x="53" y="14"/>
                    <a:pt x="84" y="0"/>
                  </a:cubicBezTo>
                  <a:cubicBezTo>
                    <a:pt x="107" y="36"/>
                    <a:pt x="107" y="36"/>
                    <a:pt x="107" y="36"/>
                  </a:cubicBezTo>
                  <a:cubicBezTo>
                    <a:pt x="88" y="44"/>
                    <a:pt x="74" y="56"/>
                    <a:pt x="65" y="71"/>
                  </a:cubicBezTo>
                  <a:cubicBezTo>
                    <a:pt x="56" y="87"/>
                    <a:pt x="51" y="109"/>
                    <a:pt x="50" y="139"/>
                  </a:cubicBezTo>
                  <a:lnTo>
                    <a:pt x="98" y="139"/>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7"/>
            <p:cNvSpPr>
              <a:spLocks/>
            </p:cNvSpPr>
            <p:nvPr/>
          </p:nvSpPr>
          <p:spPr bwMode="auto">
            <a:xfrm>
              <a:off x="742926" y="646113"/>
              <a:ext cx="400050" cy="919162"/>
            </a:xfrm>
            <a:custGeom>
              <a:avLst/>
              <a:gdLst/>
              <a:ahLst/>
              <a:cxnLst>
                <a:cxn ang="0">
                  <a:pos x="98" y="139"/>
                </a:cxn>
                <a:cxn ang="0">
                  <a:pos x="98" y="245"/>
                </a:cxn>
                <a:cxn ang="0">
                  <a:pos x="0" y="245"/>
                </a:cxn>
                <a:cxn ang="0">
                  <a:pos x="0" y="161"/>
                </a:cxn>
                <a:cxn ang="0">
                  <a:pos x="16" y="62"/>
                </a:cxn>
                <a:cxn ang="0">
                  <a:pos x="84" y="0"/>
                </a:cxn>
                <a:cxn ang="0">
                  <a:pos x="107" y="36"/>
                </a:cxn>
                <a:cxn ang="0">
                  <a:pos x="65" y="71"/>
                </a:cxn>
                <a:cxn ang="0">
                  <a:pos x="50" y="139"/>
                </a:cxn>
                <a:cxn ang="0">
                  <a:pos x="98" y="139"/>
                </a:cxn>
              </a:cxnLst>
              <a:rect l="0" t="0" r="r" b="b"/>
              <a:pathLst>
                <a:path w="107" h="245">
                  <a:moveTo>
                    <a:pt x="98" y="139"/>
                  </a:moveTo>
                  <a:cubicBezTo>
                    <a:pt x="98" y="245"/>
                    <a:pt x="98" y="245"/>
                    <a:pt x="98" y="245"/>
                  </a:cubicBezTo>
                  <a:cubicBezTo>
                    <a:pt x="0" y="245"/>
                    <a:pt x="0" y="245"/>
                    <a:pt x="0" y="245"/>
                  </a:cubicBezTo>
                  <a:cubicBezTo>
                    <a:pt x="0" y="161"/>
                    <a:pt x="0" y="161"/>
                    <a:pt x="0" y="161"/>
                  </a:cubicBezTo>
                  <a:cubicBezTo>
                    <a:pt x="0" y="116"/>
                    <a:pt x="5" y="83"/>
                    <a:pt x="16" y="62"/>
                  </a:cubicBezTo>
                  <a:cubicBezTo>
                    <a:pt x="31" y="35"/>
                    <a:pt x="53" y="14"/>
                    <a:pt x="84" y="0"/>
                  </a:cubicBezTo>
                  <a:cubicBezTo>
                    <a:pt x="107" y="36"/>
                    <a:pt x="107" y="36"/>
                    <a:pt x="107" y="36"/>
                  </a:cubicBezTo>
                  <a:cubicBezTo>
                    <a:pt x="88" y="44"/>
                    <a:pt x="74" y="56"/>
                    <a:pt x="65" y="71"/>
                  </a:cubicBezTo>
                  <a:cubicBezTo>
                    <a:pt x="56" y="87"/>
                    <a:pt x="51" y="109"/>
                    <a:pt x="50" y="139"/>
                  </a:cubicBezTo>
                  <a:lnTo>
                    <a:pt x="98" y="139"/>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6" name="Group 30"/>
          <p:cNvGrpSpPr>
            <a:grpSpLocks noChangeAspect="1"/>
          </p:cNvGrpSpPr>
          <p:nvPr/>
        </p:nvGrpSpPr>
        <p:grpSpPr>
          <a:xfrm>
            <a:off x="8366965" y="5373216"/>
            <a:ext cx="526210" cy="542142"/>
            <a:chOff x="8001024" y="4462967"/>
            <a:chExt cx="892151" cy="919162"/>
          </a:xfrm>
        </p:grpSpPr>
        <p:sp>
          <p:nvSpPr>
            <p:cNvPr id="33" name="Freeform 21"/>
            <p:cNvSpPr>
              <a:spLocks/>
            </p:cNvSpPr>
            <p:nvPr/>
          </p:nvSpPr>
          <p:spPr bwMode="auto">
            <a:xfrm>
              <a:off x="8493125" y="4462967"/>
              <a:ext cx="400050" cy="919162"/>
            </a:xfrm>
            <a:custGeom>
              <a:avLst/>
              <a:gdLst/>
              <a:ahLst/>
              <a:cxnLst>
                <a:cxn ang="0">
                  <a:pos x="8" y="107"/>
                </a:cxn>
                <a:cxn ang="0">
                  <a:pos x="8" y="0"/>
                </a:cxn>
                <a:cxn ang="0">
                  <a:pos x="106" y="0"/>
                </a:cxn>
                <a:cxn ang="0">
                  <a:pos x="106" y="84"/>
                </a:cxn>
                <a:cxn ang="0">
                  <a:pos x="91" y="183"/>
                </a:cxn>
                <a:cxn ang="0">
                  <a:pos x="22" y="245"/>
                </a:cxn>
                <a:cxn ang="0">
                  <a:pos x="0" y="209"/>
                </a:cxn>
                <a:cxn ang="0">
                  <a:pos x="41" y="173"/>
                </a:cxn>
                <a:cxn ang="0">
                  <a:pos x="56" y="107"/>
                </a:cxn>
                <a:cxn ang="0">
                  <a:pos x="8" y="107"/>
                </a:cxn>
              </a:cxnLst>
              <a:rect l="0" t="0" r="r" b="b"/>
              <a:pathLst>
                <a:path w="106" h="245">
                  <a:moveTo>
                    <a:pt x="8" y="107"/>
                  </a:moveTo>
                  <a:cubicBezTo>
                    <a:pt x="8" y="0"/>
                    <a:pt x="8" y="0"/>
                    <a:pt x="8" y="0"/>
                  </a:cubicBezTo>
                  <a:cubicBezTo>
                    <a:pt x="106" y="0"/>
                    <a:pt x="106" y="0"/>
                    <a:pt x="106" y="0"/>
                  </a:cubicBezTo>
                  <a:cubicBezTo>
                    <a:pt x="106" y="84"/>
                    <a:pt x="106" y="84"/>
                    <a:pt x="106" y="84"/>
                  </a:cubicBezTo>
                  <a:cubicBezTo>
                    <a:pt x="106" y="130"/>
                    <a:pt x="101" y="163"/>
                    <a:pt x="91" y="183"/>
                  </a:cubicBezTo>
                  <a:cubicBezTo>
                    <a:pt x="76" y="210"/>
                    <a:pt x="53" y="231"/>
                    <a:pt x="22" y="245"/>
                  </a:cubicBezTo>
                  <a:cubicBezTo>
                    <a:pt x="0" y="209"/>
                    <a:pt x="0" y="209"/>
                    <a:pt x="0" y="209"/>
                  </a:cubicBezTo>
                  <a:cubicBezTo>
                    <a:pt x="18" y="201"/>
                    <a:pt x="32" y="189"/>
                    <a:pt x="41" y="173"/>
                  </a:cubicBezTo>
                  <a:cubicBezTo>
                    <a:pt x="50" y="157"/>
                    <a:pt x="55" y="135"/>
                    <a:pt x="56" y="107"/>
                  </a:cubicBezTo>
                  <a:lnTo>
                    <a:pt x="8" y="107"/>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21"/>
            <p:cNvSpPr>
              <a:spLocks/>
            </p:cNvSpPr>
            <p:nvPr/>
          </p:nvSpPr>
          <p:spPr bwMode="auto">
            <a:xfrm>
              <a:off x="8001024" y="4462967"/>
              <a:ext cx="400050" cy="919162"/>
            </a:xfrm>
            <a:custGeom>
              <a:avLst/>
              <a:gdLst/>
              <a:ahLst/>
              <a:cxnLst>
                <a:cxn ang="0">
                  <a:pos x="8" y="107"/>
                </a:cxn>
                <a:cxn ang="0">
                  <a:pos x="8" y="0"/>
                </a:cxn>
                <a:cxn ang="0">
                  <a:pos x="106" y="0"/>
                </a:cxn>
                <a:cxn ang="0">
                  <a:pos x="106" y="84"/>
                </a:cxn>
                <a:cxn ang="0">
                  <a:pos x="91" y="183"/>
                </a:cxn>
                <a:cxn ang="0">
                  <a:pos x="22" y="245"/>
                </a:cxn>
                <a:cxn ang="0">
                  <a:pos x="0" y="209"/>
                </a:cxn>
                <a:cxn ang="0">
                  <a:pos x="41" y="173"/>
                </a:cxn>
                <a:cxn ang="0">
                  <a:pos x="56" y="107"/>
                </a:cxn>
                <a:cxn ang="0">
                  <a:pos x="8" y="107"/>
                </a:cxn>
              </a:cxnLst>
              <a:rect l="0" t="0" r="r" b="b"/>
              <a:pathLst>
                <a:path w="106" h="245">
                  <a:moveTo>
                    <a:pt x="8" y="107"/>
                  </a:moveTo>
                  <a:cubicBezTo>
                    <a:pt x="8" y="0"/>
                    <a:pt x="8" y="0"/>
                    <a:pt x="8" y="0"/>
                  </a:cubicBezTo>
                  <a:cubicBezTo>
                    <a:pt x="106" y="0"/>
                    <a:pt x="106" y="0"/>
                    <a:pt x="106" y="0"/>
                  </a:cubicBezTo>
                  <a:cubicBezTo>
                    <a:pt x="106" y="84"/>
                    <a:pt x="106" y="84"/>
                    <a:pt x="106" y="84"/>
                  </a:cubicBezTo>
                  <a:cubicBezTo>
                    <a:pt x="106" y="130"/>
                    <a:pt x="101" y="163"/>
                    <a:pt x="91" y="183"/>
                  </a:cubicBezTo>
                  <a:cubicBezTo>
                    <a:pt x="76" y="210"/>
                    <a:pt x="53" y="231"/>
                    <a:pt x="22" y="245"/>
                  </a:cubicBezTo>
                  <a:cubicBezTo>
                    <a:pt x="0" y="209"/>
                    <a:pt x="0" y="209"/>
                    <a:pt x="0" y="209"/>
                  </a:cubicBezTo>
                  <a:cubicBezTo>
                    <a:pt x="18" y="201"/>
                    <a:pt x="32" y="189"/>
                    <a:pt x="41" y="173"/>
                  </a:cubicBezTo>
                  <a:cubicBezTo>
                    <a:pt x="50" y="157"/>
                    <a:pt x="55" y="135"/>
                    <a:pt x="56" y="107"/>
                  </a:cubicBezTo>
                  <a:lnTo>
                    <a:pt x="8" y="107"/>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32" name="TextBox 31"/>
          <p:cNvSpPr txBox="1"/>
          <p:nvPr/>
        </p:nvSpPr>
        <p:spPr>
          <a:xfrm>
            <a:off x="395536" y="5013176"/>
            <a:ext cx="2952328" cy="775597"/>
          </a:xfrm>
          <a:prstGeom prst="rect">
            <a:avLst/>
          </a:prstGeom>
          <a:noFill/>
        </p:spPr>
        <p:txBody>
          <a:bodyPr wrap="square" lIns="0" tIns="0" rIns="0" bIns="0" rtlCol="0">
            <a:spAutoFit/>
          </a:bodyPr>
          <a:lstStyle/>
          <a:p>
            <a:pPr algn="ctr">
              <a:lnSpc>
                <a:spcPct val="90000"/>
              </a:lnSpc>
            </a:pPr>
            <a:r>
              <a:rPr lang="en-GB" sz="1400" b="1" dirty="0" smtClean="0">
                <a:solidFill>
                  <a:schemeClr val="tx1">
                    <a:lumMod val="75000"/>
                    <a:lumOff val="25000"/>
                  </a:schemeClr>
                </a:solidFill>
              </a:rPr>
              <a:t>Adidas </a:t>
            </a:r>
            <a:r>
              <a:rPr lang="en-GB" sz="1400" b="1" dirty="0" smtClean="0">
                <a:solidFill>
                  <a:schemeClr val="tx1">
                    <a:lumMod val="75000"/>
                    <a:lumOff val="25000"/>
                  </a:schemeClr>
                </a:solidFill>
              </a:rPr>
              <a:t>NMD </a:t>
            </a:r>
            <a:r>
              <a:rPr lang="en-GB" sz="1400" dirty="0" smtClean="0">
                <a:solidFill>
                  <a:schemeClr val="tx1">
                    <a:lumMod val="75000"/>
                    <a:lumOff val="25000"/>
                  </a:schemeClr>
                </a:solidFill>
              </a:rPr>
              <a:t>(short </a:t>
            </a:r>
            <a:r>
              <a:rPr lang="en-GB" sz="1400" dirty="0" smtClean="0">
                <a:solidFill>
                  <a:schemeClr val="tx1">
                    <a:lumMod val="75000"/>
                    <a:lumOff val="25000"/>
                  </a:schemeClr>
                </a:solidFill>
              </a:rPr>
              <a:t>for </a:t>
            </a:r>
            <a:r>
              <a:rPr lang="en-GB" sz="1400" dirty="0" smtClean="0">
                <a:solidFill>
                  <a:schemeClr val="tx1">
                    <a:lumMod val="75000"/>
                    <a:lumOff val="25000"/>
                  </a:schemeClr>
                </a:solidFill>
              </a:rPr>
              <a:t>“nomad”) </a:t>
            </a:r>
            <a:r>
              <a:rPr lang="en-GB" sz="1400" dirty="0" smtClean="0">
                <a:solidFill>
                  <a:schemeClr val="tx1">
                    <a:lumMod val="75000"/>
                    <a:lumOff val="25000"/>
                  </a:schemeClr>
                </a:solidFill>
              </a:rPr>
              <a:t>are limited release trainers that have caused queues and chaos at retailers when </a:t>
            </a:r>
            <a:r>
              <a:rPr lang="en-GB" sz="1400" dirty="0" smtClean="0">
                <a:solidFill>
                  <a:schemeClr val="tx1">
                    <a:lumMod val="75000"/>
                    <a:lumOff val="25000"/>
                  </a:schemeClr>
                </a:solidFill>
              </a:rPr>
              <a:t>the new </a:t>
            </a:r>
            <a:r>
              <a:rPr lang="en-GB" sz="1400" dirty="0" smtClean="0">
                <a:solidFill>
                  <a:schemeClr val="tx1">
                    <a:lumMod val="75000"/>
                    <a:lumOff val="25000"/>
                  </a:schemeClr>
                </a:solidFill>
              </a:rPr>
              <a:t>trainers </a:t>
            </a:r>
            <a:r>
              <a:rPr lang="en-GB" sz="1400" dirty="0" smtClean="0">
                <a:solidFill>
                  <a:schemeClr val="tx1">
                    <a:lumMod val="75000"/>
                    <a:lumOff val="25000"/>
                  </a:schemeClr>
                </a:solidFill>
              </a:rPr>
              <a:t>were </a:t>
            </a:r>
            <a:r>
              <a:rPr lang="en-GB" sz="1400" dirty="0" smtClean="0">
                <a:solidFill>
                  <a:schemeClr val="tx1">
                    <a:lumMod val="75000"/>
                    <a:lumOff val="25000"/>
                  </a:schemeClr>
                </a:solidFill>
              </a:rPr>
              <a:t>dropped.</a:t>
            </a:r>
            <a:endParaRPr lang="en-GB" sz="1400" b="1" dirty="0">
              <a:solidFill>
                <a:schemeClr val="tx1">
                  <a:lumMod val="75000"/>
                  <a:lumOff val="25000"/>
                </a:schemeClr>
              </a:solidFill>
            </a:endParaRPr>
          </a:p>
        </p:txBody>
      </p:sp>
      <p:grpSp>
        <p:nvGrpSpPr>
          <p:cNvPr id="7" name="Group 38"/>
          <p:cNvGrpSpPr/>
          <p:nvPr/>
        </p:nvGrpSpPr>
        <p:grpSpPr>
          <a:xfrm>
            <a:off x="8091483" y="-3"/>
            <a:ext cx="1052515" cy="1052515"/>
            <a:chOff x="8091483" y="-3"/>
            <a:chExt cx="1052515" cy="1052515"/>
          </a:xfrm>
        </p:grpSpPr>
        <p:sp>
          <p:nvSpPr>
            <p:cNvPr id="35" name="Right Triangle 34"/>
            <p:cNvSpPr/>
            <p:nvPr>
              <p:custDataLst>
                <p:tags r:id="rId1"/>
              </p:custDataLst>
            </p:nvPr>
          </p:nvSpPr>
          <p:spPr>
            <a:xfrm rot="10800000">
              <a:off x="8091483" y="-3"/>
              <a:ext cx="1052515" cy="1052515"/>
            </a:xfrm>
            <a:prstGeom prst="r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9" name="Group 18"/>
            <p:cNvGrpSpPr>
              <a:grpSpLocks noChangeAspect="1"/>
            </p:cNvGrpSpPr>
            <p:nvPr/>
          </p:nvGrpSpPr>
          <p:grpSpPr bwMode="auto">
            <a:xfrm>
              <a:off x="8612263" y="130888"/>
              <a:ext cx="432000" cy="353599"/>
              <a:chOff x="-469" y="-567"/>
              <a:chExt cx="4298" cy="3518"/>
            </a:xfrm>
            <a:solidFill>
              <a:schemeClr val="accent4"/>
            </a:solidFill>
          </p:grpSpPr>
          <p:sp>
            <p:nvSpPr>
              <p:cNvPr id="36" name="Freeform 19"/>
              <p:cNvSpPr>
                <a:spLocks/>
              </p:cNvSpPr>
              <p:nvPr/>
            </p:nvSpPr>
            <p:spPr bwMode="auto">
              <a:xfrm>
                <a:off x="1126" y="733"/>
                <a:ext cx="2703" cy="2218"/>
              </a:xfrm>
              <a:custGeom>
                <a:avLst/>
                <a:gdLst/>
                <a:ahLst/>
                <a:cxnLst>
                  <a:cxn ang="0">
                    <a:pos x="2098" y="0"/>
                  </a:cxn>
                  <a:cxn ang="0">
                    <a:pos x="2098" y="1353"/>
                  </a:cxn>
                  <a:cxn ang="0">
                    <a:pos x="0" y="1353"/>
                  </a:cxn>
                  <a:cxn ang="0">
                    <a:pos x="0" y="1920"/>
                  </a:cxn>
                  <a:cxn ang="0">
                    <a:pos x="1658" y="1920"/>
                  </a:cxn>
                  <a:cxn ang="0">
                    <a:pos x="1961" y="2218"/>
                  </a:cxn>
                  <a:cxn ang="0">
                    <a:pos x="2258" y="1920"/>
                  </a:cxn>
                  <a:cxn ang="0">
                    <a:pos x="2703" y="1920"/>
                  </a:cxn>
                  <a:cxn ang="0">
                    <a:pos x="2703" y="0"/>
                  </a:cxn>
                  <a:cxn ang="0">
                    <a:pos x="2098" y="0"/>
                  </a:cxn>
                </a:cxnLst>
                <a:rect l="0" t="0" r="r" b="b"/>
                <a:pathLst>
                  <a:path w="2703" h="2218">
                    <a:moveTo>
                      <a:pt x="2098" y="0"/>
                    </a:moveTo>
                    <a:lnTo>
                      <a:pt x="2098" y="1353"/>
                    </a:lnTo>
                    <a:lnTo>
                      <a:pt x="0" y="1353"/>
                    </a:lnTo>
                    <a:lnTo>
                      <a:pt x="0" y="1920"/>
                    </a:lnTo>
                    <a:lnTo>
                      <a:pt x="1658" y="1920"/>
                    </a:lnTo>
                    <a:lnTo>
                      <a:pt x="1961" y="2218"/>
                    </a:lnTo>
                    <a:lnTo>
                      <a:pt x="2258" y="1920"/>
                    </a:lnTo>
                    <a:lnTo>
                      <a:pt x="2703" y="1920"/>
                    </a:lnTo>
                    <a:lnTo>
                      <a:pt x="2703" y="0"/>
                    </a:lnTo>
                    <a:lnTo>
                      <a:pt x="209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20"/>
              <p:cNvSpPr>
                <a:spLocks/>
              </p:cNvSpPr>
              <p:nvPr/>
            </p:nvSpPr>
            <p:spPr bwMode="auto">
              <a:xfrm>
                <a:off x="-469" y="-567"/>
                <a:ext cx="3452" cy="2802"/>
              </a:xfrm>
              <a:custGeom>
                <a:avLst/>
                <a:gdLst/>
                <a:ahLst/>
                <a:cxnLst>
                  <a:cxn ang="0">
                    <a:pos x="0" y="0"/>
                  </a:cxn>
                  <a:cxn ang="0">
                    <a:pos x="0" y="2419"/>
                  </a:cxn>
                  <a:cxn ang="0">
                    <a:pos x="548" y="2419"/>
                  </a:cxn>
                  <a:cxn ang="0">
                    <a:pos x="929" y="2802"/>
                  </a:cxn>
                  <a:cxn ang="0">
                    <a:pos x="1311" y="2419"/>
                  </a:cxn>
                  <a:cxn ang="0">
                    <a:pos x="1352" y="2419"/>
                  </a:cxn>
                  <a:cxn ang="0">
                    <a:pos x="3452" y="2419"/>
                  </a:cxn>
                  <a:cxn ang="0">
                    <a:pos x="3452" y="1066"/>
                  </a:cxn>
                  <a:cxn ang="0">
                    <a:pos x="3452" y="0"/>
                  </a:cxn>
                  <a:cxn ang="0">
                    <a:pos x="0" y="0"/>
                  </a:cxn>
                </a:cxnLst>
                <a:rect l="0" t="0" r="r" b="b"/>
                <a:pathLst>
                  <a:path w="3452" h="2802">
                    <a:moveTo>
                      <a:pt x="0" y="0"/>
                    </a:moveTo>
                    <a:lnTo>
                      <a:pt x="0" y="2419"/>
                    </a:lnTo>
                    <a:lnTo>
                      <a:pt x="548" y="2419"/>
                    </a:lnTo>
                    <a:lnTo>
                      <a:pt x="929" y="2802"/>
                    </a:lnTo>
                    <a:lnTo>
                      <a:pt x="1311" y="2419"/>
                    </a:lnTo>
                    <a:lnTo>
                      <a:pt x="1352" y="2419"/>
                    </a:lnTo>
                    <a:lnTo>
                      <a:pt x="3452" y="2419"/>
                    </a:lnTo>
                    <a:lnTo>
                      <a:pt x="3452" y="1066"/>
                    </a:lnTo>
                    <a:lnTo>
                      <a:pt x="3452"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grpSp>
      <p:pic>
        <p:nvPicPr>
          <p:cNvPr id="38" name="Picture 1" descr="C:\Users\Josh\Downloads\IMG_1862.jpg"/>
          <p:cNvPicPr>
            <a:picLocks noChangeAspect="1" noChangeArrowheads="1"/>
          </p:cNvPicPr>
          <p:nvPr/>
        </p:nvPicPr>
        <p:blipFill>
          <a:blip r:embed="rId3" cstate="print"/>
          <a:srcRect l="39537" t="33981" r="27497" b="37854"/>
          <a:stretch>
            <a:fillRect/>
          </a:stretch>
        </p:blipFill>
        <p:spPr bwMode="auto">
          <a:xfrm>
            <a:off x="250825" y="1628800"/>
            <a:ext cx="1441451" cy="1439863"/>
          </a:xfrm>
          <a:prstGeom prst="ellipse">
            <a:avLst/>
          </a:prstGeom>
          <a:noFill/>
          <a:ln>
            <a:noFill/>
          </a:ln>
        </p:spPr>
      </p:pic>
      <p:sp>
        <p:nvSpPr>
          <p:cNvPr id="39" name="TextBox 38"/>
          <p:cNvSpPr txBox="1"/>
          <p:nvPr/>
        </p:nvSpPr>
        <p:spPr>
          <a:xfrm>
            <a:off x="1683297" y="2060848"/>
            <a:ext cx="1160511" cy="387798"/>
          </a:xfrm>
          <a:prstGeom prst="rect">
            <a:avLst/>
          </a:prstGeom>
          <a:noFill/>
        </p:spPr>
        <p:txBody>
          <a:bodyPr wrap="square" lIns="0" tIns="0" rIns="0" bIns="0" rtlCol="0">
            <a:spAutoFit/>
          </a:bodyPr>
          <a:lstStyle/>
          <a:p>
            <a:pPr algn="ctr">
              <a:lnSpc>
                <a:spcPct val="90000"/>
              </a:lnSpc>
            </a:pPr>
            <a:r>
              <a:rPr lang="en-GB" sz="1400" b="1" dirty="0" smtClean="0">
                <a:solidFill>
                  <a:schemeClr val="bg2"/>
                </a:solidFill>
              </a:rPr>
              <a:t>Jenny</a:t>
            </a:r>
          </a:p>
          <a:p>
            <a:pPr algn="ctr">
              <a:lnSpc>
                <a:spcPct val="90000"/>
              </a:lnSpc>
            </a:pPr>
            <a:r>
              <a:rPr lang="en-GB" sz="1400" b="1" spc="100" dirty="0" smtClean="0">
                <a:solidFill>
                  <a:schemeClr val="bg2"/>
                </a:solidFill>
              </a:rPr>
              <a:t>CHINA</a:t>
            </a:r>
            <a:endParaRPr lang="en-GB" sz="1400" b="1" spc="100" dirty="0">
              <a:solidFill>
                <a:schemeClr val="bg2"/>
              </a:solidFill>
            </a:endParaRPr>
          </a:p>
        </p:txBody>
      </p:sp>
      <p:pic>
        <p:nvPicPr>
          <p:cNvPr id="10" name="Picture 2"/>
          <p:cNvPicPr>
            <a:picLocks noChangeAspect="1" noChangeArrowheads="1"/>
          </p:cNvPicPr>
          <p:nvPr/>
        </p:nvPicPr>
        <p:blipFill>
          <a:blip r:embed="rId4" cstate="print"/>
          <a:srcRect/>
          <a:stretch>
            <a:fillRect/>
          </a:stretch>
        </p:blipFill>
        <p:spPr bwMode="auto">
          <a:xfrm>
            <a:off x="539552" y="3429000"/>
            <a:ext cx="2592288" cy="14656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F2016">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Office Theme</vt:lpstr>
      <vt:lpstr>Wingdings</vt:lpstr>
      <vt:lpstr>Wingdings 3</vt:lpstr>
      <vt:lpstr>Office Theme</vt:lpstr>
      <vt:lpstr>FF2016</vt:lpstr>
      <vt:lpstr>Cashless Society</vt:lpstr>
      <vt:lpstr>Test Header</vt:lpstr>
      <vt:lpstr>What to do</vt:lpstr>
      <vt:lpstr>What will happen next</vt:lpstr>
      <vt:lpstr>Sector Impact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2016-11-17T09:00:31Z</dcterms:modified>
</cp:coreProperties>
</file>