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customXml/itemProps1.xml" ContentType="application/vnd.openxmlformats-officedocument.customXmlPropertie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9" r:id="rId2"/>
    <p:sldId id="294" r:id="rId3"/>
    <p:sldId id="292" r:id="rId4"/>
    <p:sldId id="293" r:id="rId5"/>
    <p:sldId id="291" r:id="rId6"/>
    <p:sldId id="303" r:id="rId7"/>
    <p:sldId id="304" r:id="rId8"/>
    <p:sldId id="298" r:id="rId9"/>
    <p:sldId id="300" r:id="rId10"/>
    <p:sldId id="302" r:id="rId11"/>
    <p:sldId id="28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37" autoAdjust="0"/>
  </p:normalViewPr>
  <p:slideViewPr>
    <p:cSldViewPr snapToObjects="1" showGuides="1">
      <p:cViewPr varScale="1">
        <p:scale>
          <a:sx n="100" d="100"/>
          <a:sy n="100" d="100"/>
        </p:scale>
        <p:origin x="-216" y="-96"/>
      </p:cViewPr>
      <p:guideLst>
        <p:guide orient="horz" pos="3861"/>
        <p:guide orient="horz" pos="164"/>
        <p:guide orient="horz" pos="527"/>
        <p:guide orient="horz" pos="3612"/>
        <p:guide orient="horz" pos="2750"/>
        <p:guide orient="horz" pos="1752"/>
        <p:guide orient="horz" pos="822"/>
        <p:guide orient="horz" pos="2954"/>
        <p:guide orient="horz" pos="2614"/>
        <p:guide orient="horz" pos="2546"/>
        <p:guide orient="horz" pos="1185"/>
        <p:guide pos="2880"/>
        <p:guide pos="158"/>
        <p:guide pos="5602"/>
        <p:guide pos="3628"/>
        <p:guide pos="3198"/>
        <p:guide pos="2290"/>
        <p:guide pos="2903"/>
        <p:guide pos="2857"/>
        <p:guide pos="3266"/>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chart1.xml><?xml version="1.0" encoding="utf-8"?>
<c:chartSpace xmlns:c="http://schemas.openxmlformats.org/drawingml/2006/chart" xmlns:a="http://schemas.openxmlformats.org/drawingml/2006/main" xmlns:r="http://schemas.openxmlformats.org/officeDocument/2006/relationships">
  <c:lang val="en-GB"/>
  <c:chart>
    <c:autoTitleDeleted val="1"/>
    <c:plotArea>
      <c:layout>
        <c:manualLayout>
          <c:layoutTarget val="inner"/>
          <c:xMode val="edge"/>
          <c:yMode val="edge"/>
          <c:x val="8.2431234330982484E-2"/>
          <c:y val="2.2479837761343834E-2"/>
          <c:w val="0.90896597120089773"/>
          <c:h val="0.85041328052564436"/>
        </c:manualLayout>
      </c:layout>
      <c:barChart>
        <c:barDir val="col"/>
        <c:grouping val="clustered"/>
        <c:ser>
          <c:idx val="0"/>
          <c:order val="0"/>
          <c:tx>
            <c:strRef>
              <c:f>Sheet1!$G$1</c:f>
              <c:strCache>
                <c:ptCount val="1"/>
                <c:pt idx="0">
                  <c:v>Fat tax</c:v>
                </c:pt>
              </c:strCache>
            </c:strRef>
          </c:tx>
          <c:spPr>
            <a:solidFill>
              <a:schemeClr val="bg2"/>
            </a:solidFill>
            <a:ln w="28575">
              <a:noFill/>
            </a:ln>
          </c:spPr>
          <c:cat>
            <c:strRef>
              <c:f>Sheet1!$F$2:$F$6</c:f>
              <c:strCache>
                <c:ptCount val="5"/>
                <c:pt idx="0">
                  <c:v>2011</c:v>
                </c:pt>
                <c:pt idx="1">
                  <c:v>2012</c:v>
                </c:pt>
                <c:pt idx="2">
                  <c:v>2013</c:v>
                </c:pt>
                <c:pt idx="3">
                  <c:v>2014</c:v>
                </c:pt>
                <c:pt idx="4">
                  <c:v>2015 (until June)</c:v>
                </c:pt>
              </c:strCache>
            </c:strRef>
          </c:cat>
          <c:val>
            <c:numRef>
              <c:f>Sheet1!$G$2:$G$6</c:f>
              <c:numCache>
                <c:formatCode>0</c:formatCode>
                <c:ptCount val="5"/>
                <c:pt idx="0">
                  <c:v>3929</c:v>
                </c:pt>
                <c:pt idx="1">
                  <c:v>5378</c:v>
                </c:pt>
                <c:pt idx="2">
                  <c:v>3780</c:v>
                </c:pt>
                <c:pt idx="3">
                  <c:v>2434</c:v>
                </c:pt>
                <c:pt idx="4">
                  <c:v>1554</c:v>
                </c:pt>
              </c:numCache>
            </c:numRef>
          </c:val>
        </c:ser>
        <c:ser>
          <c:idx val="1"/>
          <c:order val="1"/>
          <c:tx>
            <c:strRef>
              <c:f>Sheet1!$H$1</c:f>
              <c:strCache>
                <c:ptCount val="1"/>
                <c:pt idx="0">
                  <c:v>Sugar tax</c:v>
                </c:pt>
              </c:strCache>
            </c:strRef>
          </c:tx>
          <c:spPr>
            <a:solidFill>
              <a:schemeClr val="tx2">
                <a:lumMod val="50000"/>
              </a:schemeClr>
            </a:solidFill>
          </c:spPr>
          <c:cat>
            <c:strRef>
              <c:f>Sheet1!$F$2:$F$6</c:f>
              <c:strCache>
                <c:ptCount val="5"/>
                <c:pt idx="0">
                  <c:v>2011</c:v>
                </c:pt>
                <c:pt idx="1">
                  <c:v>2012</c:v>
                </c:pt>
                <c:pt idx="2">
                  <c:v>2013</c:v>
                </c:pt>
                <c:pt idx="3">
                  <c:v>2014</c:v>
                </c:pt>
                <c:pt idx="4">
                  <c:v>2015 (until June)</c:v>
                </c:pt>
              </c:strCache>
            </c:strRef>
          </c:cat>
          <c:val>
            <c:numRef>
              <c:f>Sheet1!$H$2:$H$6</c:f>
              <c:numCache>
                <c:formatCode>0</c:formatCode>
                <c:ptCount val="5"/>
                <c:pt idx="0">
                  <c:v>381</c:v>
                </c:pt>
                <c:pt idx="1">
                  <c:v>753</c:v>
                </c:pt>
                <c:pt idx="2">
                  <c:v>1554</c:v>
                </c:pt>
                <c:pt idx="3">
                  <c:v>5359</c:v>
                </c:pt>
                <c:pt idx="4">
                  <c:v>2410</c:v>
                </c:pt>
              </c:numCache>
            </c:numRef>
          </c:val>
        </c:ser>
        <c:ser>
          <c:idx val="2"/>
          <c:order val="2"/>
          <c:tx>
            <c:strRef>
              <c:f>Sheet1!$I$1</c:f>
              <c:strCache>
                <c:ptCount val="1"/>
                <c:pt idx="0">
                  <c:v>Energy-efficiency, Energy saving, smart meters</c:v>
                </c:pt>
              </c:strCache>
            </c:strRef>
          </c:tx>
          <c:cat>
            <c:strRef>
              <c:f>Sheet1!$F$2:$F$6</c:f>
              <c:strCache>
                <c:ptCount val="5"/>
                <c:pt idx="0">
                  <c:v>2011</c:v>
                </c:pt>
                <c:pt idx="1">
                  <c:v>2012</c:v>
                </c:pt>
                <c:pt idx="2">
                  <c:v>2013</c:v>
                </c:pt>
                <c:pt idx="3">
                  <c:v>2014</c:v>
                </c:pt>
                <c:pt idx="4">
                  <c:v>2015 (until June)</c:v>
                </c:pt>
              </c:strCache>
            </c:strRef>
          </c:cat>
          <c:val>
            <c:numRef>
              <c:f>Sheet1!$I$2:$I$6</c:f>
            </c:numRef>
          </c:val>
        </c:ser>
        <c:ser>
          <c:idx val="3"/>
          <c:order val="3"/>
          <c:tx>
            <c:strRef>
              <c:f>Sheet1!$J$1</c:f>
              <c:strCache>
                <c:ptCount val="1"/>
                <c:pt idx="0">
                  <c:v>Electric cars, new energies (wind/solar power, biofuels)</c:v>
                </c:pt>
              </c:strCache>
            </c:strRef>
          </c:tx>
          <c:cat>
            <c:strRef>
              <c:f>Sheet1!$F$2:$F$6</c:f>
              <c:strCache>
                <c:ptCount val="5"/>
                <c:pt idx="0">
                  <c:v>2011</c:v>
                </c:pt>
                <c:pt idx="1">
                  <c:v>2012</c:v>
                </c:pt>
                <c:pt idx="2">
                  <c:v>2013</c:v>
                </c:pt>
                <c:pt idx="3">
                  <c:v>2014</c:v>
                </c:pt>
                <c:pt idx="4">
                  <c:v>2015 (until June)</c:v>
                </c:pt>
              </c:strCache>
            </c:strRef>
          </c:cat>
          <c:val>
            <c:numRef>
              <c:f>Sheet1!$J$2:$J$6</c:f>
            </c:numRef>
          </c:val>
        </c:ser>
        <c:ser>
          <c:idx val="4"/>
          <c:order val="4"/>
          <c:tx>
            <c:strRef>
              <c:f>Sheet1!$K$1</c:f>
              <c:strCache>
                <c:ptCount val="1"/>
                <c:pt idx="0">
                  <c:v>Soda tax</c:v>
                </c:pt>
              </c:strCache>
            </c:strRef>
          </c:tx>
          <c:spPr>
            <a:solidFill>
              <a:schemeClr val="tx2"/>
            </a:solidFill>
          </c:spPr>
          <c:cat>
            <c:strRef>
              <c:f>Sheet1!$F$2:$F$6</c:f>
              <c:strCache>
                <c:ptCount val="5"/>
                <c:pt idx="0">
                  <c:v>2011</c:v>
                </c:pt>
                <c:pt idx="1">
                  <c:v>2012</c:v>
                </c:pt>
                <c:pt idx="2">
                  <c:v>2013</c:v>
                </c:pt>
                <c:pt idx="3">
                  <c:v>2014</c:v>
                </c:pt>
                <c:pt idx="4">
                  <c:v>2015 (until June)</c:v>
                </c:pt>
              </c:strCache>
            </c:strRef>
          </c:cat>
          <c:val>
            <c:numRef>
              <c:f>Sheet1!$K$2:$K$6</c:f>
              <c:numCache>
                <c:formatCode>0</c:formatCode>
                <c:ptCount val="5"/>
                <c:pt idx="0">
                  <c:v>844</c:v>
                </c:pt>
                <c:pt idx="1">
                  <c:v>729</c:v>
                </c:pt>
                <c:pt idx="2">
                  <c:v>706</c:v>
                </c:pt>
                <c:pt idx="3">
                  <c:v>2010</c:v>
                </c:pt>
                <c:pt idx="4">
                  <c:v>724</c:v>
                </c:pt>
              </c:numCache>
            </c:numRef>
          </c:val>
        </c:ser>
        <c:axId val="49565056"/>
        <c:axId val="49588864"/>
      </c:barChart>
      <c:catAx>
        <c:axId val="49565056"/>
        <c:scaling>
          <c:orientation val="minMax"/>
        </c:scaling>
        <c:axPos val="b"/>
        <c:numFmt formatCode="dd\ mmm\ yyyy" sourceLinked="0"/>
        <c:majorTickMark val="none"/>
        <c:tickLblPos val="nextTo"/>
        <c:txPr>
          <a:bodyPr rot="0" vert="horz"/>
          <a:lstStyle/>
          <a:p>
            <a:pPr>
              <a:defRPr/>
            </a:pPr>
            <a:endParaRPr lang="en-US"/>
          </a:p>
        </c:txPr>
        <c:crossAx val="49588864"/>
        <c:crosses val="autoZero"/>
        <c:auto val="1"/>
        <c:lblAlgn val="ctr"/>
        <c:lblOffset val="100"/>
      </c:catAx>
      <c:valAx>
        <c:axId val="49588864"/>
        <c:scaling>
          <c:orientation val="minMax"/>
        </c:scaling>
        <c:axPos val="l"/>
        <c:numFmt formatCode="#,##0" sourceLinked="0"/>
        <c:minorTickMark val="out"/>
        <c:tickLblPos val="nextTo"/>
        <c:crossAx val="49565056"/>
        <c:crosses val="autoZero"/>
        <c:crossBetween val="between"/>
      </c:valAx>
    </c:plotArea>
    <c:legend>
      <c:legendPos val="t"/>
      <c:layout>
        <c:manualLayout>
          <c:xMode val="edge"/>
          <c:yMode val="edge"/>
          <c:x val="0.37312939821489632"/>
          <c:y val="8.9057578773707163E-3"/>
          <c:w val="0.35861600680349831"/>
          <c:h val="0.24451617741297763"/>
        </c:manualLayout>
      </c:layout>
    </c:legend>
    <c:plotVisOnly val="1"/>
    <c:dispBlanksAs val="zero"/>
  </c:chart>
  <c:txPr>
    <a:bodyPr/>
    <a:lstStyle/>
    <a:p>
      <a:pPr>
        <a:defRPr sz="1400">
          <a:solidFill>
            <a:schemeClr val="tx1">
              <a:lumMod val="65000"/>
              <a:lumOff val="35000"/>
            </a:schemeClr>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0.11001845731411544"/>
          <c:y val="3.2631850422377345E-2"/>
          <c:w val="0.90911420862903214"/>
          <c:h val="0.78929100470318858"/>
        </c:manualLayout>
      </c:layout>
      <c:lineChart>
        <c:grouping val="standard"/>
        <c:ser>
          <c:idx val="1"/>
          <c:order val="0"/>
          <c:tx>
            <c:strRef>
              <c:f>Sheet1!$C$1</c:f>
              <c:strCache>
                <c:ptCount val="1"/>
                <c:pt idx="0">
                  <c:v>Searches for "how many calories"</c:v>
                </c:pt>
              </c:strCache>
            </c:strRef>
          </c:tx>
          <c:spPr>
            <a:ln>
              <a:solidFill>
                <a:schemeClr val="tx2"/>
              </a:solidFill>
            </a:ln>
          </c:spPr>
          <c:marker>
            <c:symbol val="none"/>
          </c:marker>
          <c:cat>
            <c:numRef>
              <c:f>Sheet1!$A$2:$A$500</c:f>
              <c:numCache>
                <c:formatCode>General</c:formatCode>
                <c:ptCount val="499"/>
                <c:pt idx="0">
                  <c:v>2006</c:v>
                </c:pt>
                <c:pt idx="53">
                  <c:v>2007</c:v>
                </c:pt>
                <c:pt idx="105">
                  <c:v>2008</c:v>
                </c:pt>
                <c:pt idx="157">
                  <c:v>2009</c:v>
                </c:pt>
                <c:pt idx="209">
                  <c:v>2010</c:v>
                </c:pt>
                <c:pt idx="261">
                  <c:v>2011</c:v>
                </c:pt>
                <c:pt idx="313">
                  <c:v>2012</c:v>
                </c:pt>
                <c:pt idx="366">
                  <c:v>2013</c:v>
                </c:pt>
                <c:pt idx="418">
                  <c:v>2014</c:v>
                </c:pt>
                <c:pt idx="470">
                  <c:v>2015</c:v>
                </c:pt>
              </c:numCache>
            </c:numRef>
          </c:cat>
          <c:val>
            <c:numRef>
              <c:f>Sheet1!$C$2:$C$500</c:f>
              <c:numCache>
                <c:formatCode>General</c:formatCode>
                <c:ptCount val="499"/>
                <c:pt idx="0">
                  <c:v>8</c:v>
                </c:pt>
                <c:pt idx="1">
                  <c:v>12</c:v>
                </c:pt>
                <c:pt idx="2">
                  <c:v>8</c:v>
                </c:pt>
                <c:pt idx="3">
                  <c:v>8</c:v>
                </c:pt>
                <c:pt idx="4">
                  <c:v>9</c:v>
                </c:pt>
                <c:pt idx="5">
                  <c:v>10</c:v>
                </c:pt>
                <c:pt idx="6">
                  <c:v>9</c:v>
                </c:pt>
                <c:pt idx="7">
                  <c:v>6</c:v>
                </c:pt>
                <c:pt idx="8">
                  <c:v>7</c:v>
                </c:pt>
                <c:pt idx="9">
                  <c:v>7</c:v>
                </c:pt>
                <c:pt idx="10">
                  <c:v>7</c:v>
                </c:pt>
                <c:pt idx="11">
                  <c:v>8</c:v>
                </c:pt>
                <c:pt idx="12">
                  <c:v>7</c:v>
                </c:pt>
                <c:pt idx="13">
                  <c:v>8</c:v>
                </c:pt>
                <c:pt idx="14">
                  <c:v>5</c:v>
                </c:pt>
                <c:pt idx="15">
                  <c:v>7</c:v>
                </c:pt>
                <c:pt idx="16">
                  <c:v>9</c:v>
                </c:pt>
                <c:pt idx="17">
                  <c:v>6</c:v>
                </c:pt>
                <c:pt idx="18">
                  <c:v>9</c:v>
                </c:pt>
                <c:pt idx="19">
                  <c:v>7</c:v>
                </c:pt>
                <c:pt idx="20">
                  <c:v>8</c:v>
                </c:pt>
                <c:pt idx="21">
                  <c:v>5</c:v>
                </c:pt>
                <c:pt idx="22">
                  <c:v>8</c:v>
                </c:pt>
                <c:pt idx="23">
                  <c:v>9</c:v>
                </c:pt>
                <c:pt idx="24">
                  <c:v>9</c:v>
                </c:pt>
                <c:pt idx="25">
                  <c:v>6</c:v>
                </c:pt>
                <c:pt idx="26">
                  <c:v>9</c:v>
                </c:pt>
                <c:pt idx="27">
                  <c:v>6</c:v>
                </c:pt>
                <c:pt idx="28">
                  <c:v>8</c:v>
                </c:pt>
                <c:pt idx="29">
                  <c:v>8</c:v>
                </c:pt>
                <c:pt idx="30">
                  <c:v>7</c:v>
                </c:pt>
                <c:pt idx="31">
                  <c:v>9</c:v>
                </c:pt>
                <c:pt idx="32">
                  <c:v>6</c:v>
                </c:pt>
                <c:pt idx="33">
                  <c:v>7</c:v>
                </c:pt>
                <c:pt idx="34">
                  <c:v>6</c:v>
                </c:pt>
                <c:pt idx="35">
                  <c:v>6</c:v>
                </c:pt>
                <c:pt idx="36">
                  <c:v>7</c:v>
                </c:pt>
                <c:pt idx="37">
                  <c:v>6</c:v>
                </c:pt>
                <c:pt idx="38">
                  <c:v>5</c:v>
                </c:pt>
                <c:pt idx="39">
                  <c:v>5</c:v>
                </c:pt>
                <c:pt idx="40">
                  <c:v>7</c:v>
                </c:pt>
                <c:pt idx="41">
                  <c:v>7</c:v>
                </c:pt>
                <c:pt idx="42">
                  <c:v>5</c:v>
                </c:pt>
                <c:pt idx="43">
                  <c:v>7</c:v>
                </c:pt>
                <c:pt idx="44">
                  <c:v>10</c:v>
                </c:pt>
                <c:pt idx="45">
                  <c:v>6</c:v>
                </c:pt>
                <c:pt idx="46">
                  <c:v>5</c:v>
                </c:pt>
                <c:pt idx="47">
                  <c:v>5</c:v>
                </c:pt>
                <c:pt idx="48">
                  <c:v>3</c:v>
                </c:pt>
                <c:pt idx="49">
                  <c:v>5</c:v>
                </c:pt>
                <c:pt idx="50">
                  <c:v>5</c:v>
                </c:pt>
                <c:pt idx="51">
                  <c:v>7</c:v>
                </c:pt>
                <c:pt idx="52">
                  <c:v>9</c:v>
                </c:pt>
                <c:pt idx="53">
                  <c:v>11</c:v>
                </c:pt>
                <c:pt idx="54">
                  <c:v>11</c:v>
                </c:pt>
                <c:pt idx="55">
                  <c:v>10</c:v>
                </c:pt>
                <c:pt idx="56">
                  <c:v>10</c:v>
                </c:pt>
                <c:pt idx="57">
                  <c:v>11</c:v>
                </c:pt>
                <c:pt idx="58">
                  <c:v>10</c:v>
                </c:pt>
                <c:pt idx="59">
                  <c:v>10</c:v>
                </c:pt>
                <c:pt idx="60">
                  <c:v>10</c:v>
                </c:pt>
                <c:pt idx="61">
                  <c:v>10</c:v>
                </c:pt>
                <c:pt idx="62">
                  <c:v>9</c:v>
                </c:pt>
                <c:pt idx="63">
                  <c:v>7</c:v>
                </c:pt>
                <c:pt idx="64">
                  <c:v>8</c:v>
                </c:pt>
                <c:pt idx="65">
                  <c:v>9</c:v>
                </c:pt>
                <c:pt idx="66">
                  <c:v>9</c:v>
                </c:pt>
                <c:pt idx="67">
                  <c:v>8</c:v>
                </c:pt>
                <c:pt idx="68">
                  <c:v>9</c:v>
                </c:pt>
                <c:pt idx="69">
                  <c:v>13</c:v>
                </c:pt>
                <c:pt idx="70">
                  <c:v>8</c:v>
                </c:pt>
                <c:pt idx="71">
                  <c:v>8</c:v>
                </c:pt>
                <c:pt idx="72">
                  <c:v>9</c:v>
                </c:pt>
                <c:pt idx="73">
                  <c:v>9</c:v>
                </c:pt>
                <c:pt idx="74">
                  <c:v>10</c:v>
                </c:pt>
                <c:pt idx="75">
                  <c:v>10</c:v>
                </c:pt>
                <c:pt idx="76">
                  <c:v>8</c:v>
                </c:pt>
                <c:pt idx="77">
                  <c:v>8</c:v>
                </c:pt>
                <c:pt idx="78">
                  <c:v>8</c:v>
                </c:pt>
                <c:pt idx="79">
                  <c:v>8</c:v>
                </c:pt>
                <c:pt idx="80">
                  <c:v>9</c:v>
                </c:pt>
                <c:pt idx="81">
                  <c:v>9</c:v>
                </c:pt>
                <c:pt idx="82">
                  <c:v>10</c:v>
                </c:pt>
                <c:pt idx="83">
                  <c:v>10</c:v>
                </c:pt>
                <c:pt idx="84">
                  <c:v>8</c:v>
                </c:pt>
                <c:pt idx="85">
                  <c:v>9</c:v>
                </c:pt>
                <c:pt idx="86">
                  <c:v>8</c:v>
                </c:pt>
                <c:pt idx="87">
                  <c:v>8</c:v>
                </c:pt>
                <c:pt idx="88">
                  <c:v>11</c:v>
                </c:pt>
                <c:pt idx="89">
                  <c:v>7</c:v>
                </c:pt>
                <c:pt idx="90">
                  <c:v>9</c:v>
                </c:pt>
                <c:pt idx="91">
                  <c:v>7</c:v>
                </c:pt>
                <c:pt idx="92">
                  <c:v>8</c:v>
                </c:pt>
                <c:pt idx="93">
                  <c:v>8</c:v>
                </c:pt>
                <c:pt idx="94">
                  <c:v>9</c:v>
                </c:pt>
                <c:pt idx="95">
                  <c:v>8</c:v>
                </c:pt>
                <c:pt idx="96">
                  <c:v>6</c:v>
                </c:pt>
                <c:pt idx="97">
                  <c:v>6</c:v>
                </c:pt>
                <c:pt idx="98">
                  <c:v>6</c:v>
                </c:pt>
                <c:pt idx="99">
                  <c:v>7</c:v>
                </c:pt>
                <c:pt idx="100">
                  <c:v>5</c:v>
                </c:pt>
                <c:pt idx="101">
                  <c:v>6</c:v>
                </c:pt>
                <c:pt idx="102">
                  <c:v>4</c:v>
                </c:pt>
                <c:pt idx="103">
                  <c:v>5</c:v>
                </c:pt>
                <c:pt idx="104">
                  <c:v>9</c:v>
                </c:pt>
                <c:pt idx="105">
                  <c:v>15</c:v>
                </c:pt>
                <c:pt idx="106">
                  <c:v>18</c:v>
                </c:pt>
                <c:pt idx="107">
                  <c:v>15</c:v>
                </c:pt>
                <c:pt idx="108">
                  <c:v>17</c:v>
                </c:pt>
                <c:pt idx="109">
                  <c:v>16</c:v>
                </c:pt>
                <c:pt idx="110">
                  <c:v>11</c:v>
                </c:pt>
                <c:pt idx="111">
                  <c:v>14</c:v>
                </c:pt>
                <c:pt idx="112">
                  <c:v>16</c:v>
                </c:pt>
                <c:pt idx="113">
                  <c:v>13</c:v>
                </c:pt>
                <c:pt idx="114">
                  <c:v>14</c:v>
                </c:pt>
                <c:pt idx="115">
                  <c:v>12</c:v>
                </c:pt>
                <c:pt idx="116">
                  <c:v>13</c:v>
                </c:pt>
                <c:pt idx="117">
                  <c:v>15</c:v>
                </c:pt>
                <c:pt idx="118">
                  <c:v>11</c:v>
                </c:pt>
                <c:pt idx="119">
                  <c:v>12</c:v>
                </c:pt>
                <c:pt idx="120">
                  <c:v>13</c:v>
                </c:pt>
                <c:pt idx="121">
                  <c:v>12</c:v>
                </c:pt>
                <c:pt idx="122">
                  <c:v>13</c:v>
                </c:pt>
                <c:pt idx="123">
                  <c:v>13</c:v>
                </c:pt>
                <c:pt idx="124">
                  <c:v>13</c:v>
                </c:pt>
                <c:pt idx="125">
                  <c:v>13</c:v>
                </c:pt>
                <c:pt idx="126">
                  <c:v>16</c:v>
                </c:pt>
                <c:pt idx="127">
                  <c:v>14</c:v>
                </c:pt>
                <c:pt idx="128">
                  <c:v>11</c:v>
                </c:pt>
                <c:pt idx="129">
                  <c:v>13</c:v>
                </c:pt>
                <c:pt idx="130">
                  <c:v>13</c:v>
                </c:pt>
                <c:pt idx="131">
                  <c:v>12</c:v>
                </c:pt>
                <c:pt idx="132">
                  <c:v>12</c:v>
                </c:pt>
                <c:pt idx="133">
                  <c:v>14</c:v>
                </c:pt>
                <c:pt idx="134">
                  <c:v>10</c:v>
                </c:pt>
                <c:pt idx="135">
                  <c:v>12</c:v>
                </c:pt>
                <c:pt idx="136">
                  <c:v>14</c:v>
                </c:pt>
                <c:pt idx="137">
                  <c:v>11</c:v>
                </c:pt>
                <c:pt idx="138">
                  <c:v>12</c:v>
                </c:pt>
                <c:pt idx="139">
                  <c:v>12</c:v>
                </c:pt>
                <c:pt idx="140">
                  <c:v>13</c:v>
                </c:pt>
                <c:pt idx="141">
                  <c:v>11</c:v>
                </c:pt>
                <c:pt idx="142">
                  <c:v>9</c:v>
                </c:pt>
                <c:pt idx="143">
                  <c:v>8</c:v>
                </c:pt>
                <c:pt idx="144">
                  <c:v>10</c:v>
                </c:pt>
                <c:pt idx="145">
                  <c:v>10</c:v>
                </c:pt>
                <c:pt idx="146">
                  <c:v>9</c:v>
                </c:pt>
                <c:pt idx="147">
                  <c:v>9</c:v>
                </c:pt>
                <c:pt idx="148">
                  <c:v>8</c:v>
                </c:pt>
                <c:pt idx="149">
                  <c:v>9</c:v>
                </c:pt>
                <c:pt idx="150">
                  <c:v>10</c:v>
                </c:pt>
                <c:pt idx="151">
                  <c:v>8</c:v>
                </c:pt>
                <c:pt idx="152">
                  <c:v>8</c:v>
                </c:pt>
                <c:pt idx="153">
                  <c:v>7</c:v>
                </c:pt>
                <c:pt idx="154">
                  <c:v>8</c:v>
                </c:pt>
                <c:pt idx="155">
                  <c:v>6</c:v>
                </c:pt>
                <c:pt idx="156">
                  <c:v>9</c:v>
                </c:pt>
                <c:pt idx="157">
                  <c:v>19</c:v>
                </c:pt>
                <c:pt idx="158">
                  <c:v>21</c:v>
                </c:pt>
                <c:pt idx="159">
                  <c:v>21</c:v>
                </c:pt>
                <c:pt idx="160">
                  <c:v>20</c:v>
                </c:pt>
                <c:pt idx="161">
                  <c:v>14</c:v>
                </c:pt>
                <c:pt idx="162">
                  <c:v>18</c:v>
                </c:pt>
                <c:pt idx="163">
                  <c:v>17</c:v>
                </c:pt>
                <c:pt idx="164">
                  <c:v>18</c:v>
                </c:pt>
                <c:pt idx="165">
                  <c:v>14</c:v>
                </c:pt>
                <c:pt idx="166">
                  <c:v>17</c:v>
                </c:pt>
                <c:pt idx="167">
                  <c:v>16</c:v>
                </c:pt>
                <c:pt idx="168">
                  <c:v>17</c:v>
                </c:pt>
                <c:pt idx="169">
                  <c:v>15</c:v>
                </c:pt>
                <c:pt idx="170">
                  <c:v>19</c:v>
                </c:pt>
                <c:pt idx="171">
                  <c:v>18</c:v>
                </c:pt>
                <c:pt idx="172">
                  <c:v>21</c:v>
                </c:pt>
                <c:pt idx="173">
                  <c:v>20</c:v>
                </c:pt>
                <c:pt idx="174">
                  <c:v>19</c:v>
                </c:pt>
                <c:pt idx="175">
                  <c:v>21</c:v>
                </c:pt>
                <c:pt idx="176">
                  <c:v>21</c:v>
                </c:pt>
                <c:pt idx="177">
                  <c:v>22</c:v>
                </c:pt>
                <c:pt idx="178">
                  <c:v>22</c:v>
                </c:pt>
                <c:pt idx="179">
                  <c:v>22</c:v>
                </c:pt>
                <c:pt idx="180">
                  <c:v>21</c:v>
                </c:pt>
                <c:pt idx="181">
                  <c:v>20</c:v>
                </c:pt>
                <c:pt idx="182">
                  <c:v>20</c:v>
                </c:pt>
                <c:pt idx="183">
                  <c:v>18</c:v>
                </c:pt>
                <c:pt idx="184">
                  <c:v>19</c:v>
                </c:pt>
                <c:pt idx="185">
                  <c:v>18</c:v>
                </c:pt>
                <c:pt idx="186">
                  <c:v>16</c:v>
                </c:pt>
                <c:pt idx="187">
                  <c:v>17</c:v>
                </c:pt>
                <c:pt idx="188">
                  <c:v>20</c:v>
                </c:pt>
                <c:pt idx="189">
                  <c:v>18</c:v>
                </c:pt>
                <c:pt idx="190">
                  <c:v>13</c:v>
                </c:pt>
                <c:pt idx="191">
                  <c:v>15</c:v>
                </c:pt>
                <c:pt idx="192">
                  <c:v>16</c:v>
                </c:pt>
                <c:pt idx="193">
                  <c:v>16</c:v>
                </c:pt>
                <c:pt idx="194">
                  <c:v>14</c:v>
                </c:pt>
                <c:pt idx="195">
                  <c:v>15</c:v>
                </c:pt>
                <c:pt idx="196">
                  <c:v>17</c:v>
                </c:pt>
                <c:pt idx="197">
                  <c:v>15</c:v>
                </c:pt>
                <c:pt idx="198">
                  <c:v>17</c:v>
                </c:pt>
                <c:pt idx="199">
                  <c:v>16</c:v>
                </c:pt>
                <c:pt idx="200">
                  <c:v>15</c:v>
                </c:pt>
                <c:pt idx="201">
                  <c:v>16</c:v>
                </c:pt>
                <c:pt idx="202">
                  <c:v>17</c:v>
                </c:pt>
                <c:pt idx="203">
                  <c:v>16</c:v>
                </c:pt>
                <c:pt idx="204">
                  <c:v>15</c:v>
                </c:pt>
                <c:pt idx="205">
                  <c:v>11</c:v>
                </c:pt>
                <c:pt idx="206">
                  <c:v>10</c:v>
                </c:pt>
                <c:pt idx="207">
                  <c:v>9</c:v>
                </c:pt>
                <c:pt idx="208">
                  <c:v>11</c:v>
                </c:pt>
                <c:pt idx="209">
                  <c:v>29</c:v>
                </c:pt>
                <c:pt idx="210">
                  <c:v>35</c:v>
                </c:pt>
                <c:pt idx="211">
                  <c:v>35</c:v>
                </c:pt>
                <c:pt idx="212">
                  <c:v>28</c:v>
                </c:pt>
                <c:pt idx="213">
                  <c:v>26</c:v>
                </c:pt>
                <c:pt idx="214">
                  <c:v>26</c:v>
                </c:pt>
                <c:pt idx="215">
                  <c:v>22</c:v>
                </c:pt>
                <c:pt idx="216">
                  <c:v>23</c:v>
                </c:pt>
                <c:pt idx="217">
                  <c:v>26</c:v>
                </c:pt>
                <c:pt idx="218">
                  <c:v>25</c:v>
                </c:pt>
                <c:pt idx="219">
                  <c:v>25</c:v>
                </c:pt>
                <c:pt idx="220">
                  <c:v>29</c:v>
                </c:pt>
                <c:pt idx="221">
                  <c:v>20</c:v>
                </c:pt>
                <c:pt idx="222">
                  <c:v>26</c:v>
                </c:pt>
                <c:pt idx="223">
                  <c:v>27</c:v>
                </c:pt>
                <c:pt idx="224">
                  <c:v>27</c:v>
                </c:pt>
                <c:pt idx="225">
                  <c:v>26</c:v>
                </c:pt>
                <c:pt idx="226">
                  <c:v>26</c:v>
                </c:pt>
                <c:pt idx="227">
                  <c:v>27</c:v>
                </c:pt>
                <c:pt idx="228">
                  <c:v>28</c:v>
                </c:pt>
                <c:pt idx="229">
                  <c:v>27</c:v>
                </c:pt>
                <c:pt idx="230">
                  <c:v>22</c:v>
                </c:pt>
                <c:pt idx="231">
                  <c:v>25</c:v>
                </c:pt>
                <c:pt idx="232">
                  <c:v>23</c:v>
                </c:pt>
                <c:pt idx="233">
                  <c:v>25</c:v>
                </c:pt>
                <c:pt idx="234">
                  <c:v>24</c:v>
                </c:pt>
                <c:pt idx="235">
                  <c:v>29</c:v>
                </c:pt>
                <c:pt idx="236">
                  <c:v>26</c:v>
                </c:pt>
                <c:pt idx="237">
                  <c:v>26</c:v>
                </c:pt>
                <c:pt idx="238">
                  <c:v>26</c:v>
                </c:pt>
                <c:pt idx="239">
                  <c:v>27</c:v>
                </c:pt>
                <c:pt idx="240">
                  <c:v>28</c:v>
                </c:pt>
                <c:pt idx="241">
                  <c:v>24</c:v>
                </c:pt>
                <c:pt idx="242">
                  <c:v>23</c:v>
                </c:pt>
                <c:pt idx="243">
                  <c:v>21</c:v>
                </c:pt>
                <c:pt idx="244">
                  <c:v>23</c:v>
                </c:pt>
                <c:pt idx="245">
                  <c:v>22</c:v>
                </c:pt>
                <c:pt idx="246">
                  <c:v>23</c:v>
                </c:pt>
                <c:pt idx="247">
                  <c:v>22</c:v>
                </c:pt>
                <c:pt idx="248">
                  <c:v>19</c:v>
                </c:pt>
                <c:pt idx="249">
                  <c:v>23</c:v>
                </c:pt>
                <c:pt idx="250">
                  <c:v>21</c:v>
                </c:pt>
                <c:pt idx="251">
                  <c:v>19</c:v>
                </c:pt>
                <c:pt idx="252">
                  <c:v>20</c:v>
                </c:pt>
                <c:pt idx="253">
                  <c:v>21</c:v>
                </c:pt>
                <c:pt idx="254">
                  <c:v>20</c:v>
                </c:pt>
                <c:pt idx="255">
                  <c:v>18</c:v>
                </c:pt>
                <c:pt idx="256">
                  <c:v>12</c:v>
                </c:pt>
                <c:pt idx="257">
                  <c:v>13</c:v>
                </c:pt>
                <c:pt idx="258">
                  <c:v>13</c:v>
                </c:pt>
                <c:pt idx="259">
                  <c:v>8</c:v>
                </c:pt>
                <c:pt idx="260">
                  <c:v>14</c:v>
                </c:pt>
                <c:pt idx="261">
                  <c:v>42</c:v>
                </c:pt>
                <c:pt idx="262">
                  <c:v>46</c:v>
                </c:pt>
                <c:pt idx="263">
                  <c:v>49</c:v>
                </c:pt>
                <c:pt idx="264">
                  <c:v>46</c:v>
                </c:pt>
                <c:pt idx="265">
                  <c:v>39</c:v>
                </c:pt>
                <c:pt idx="266">
                  <c:v>40</c:v>
                </c:pt>
                <c:pt idx="267">
                  <c:v>35</c:v>
                </c:pt>
                <c:pt idx="268">
                  <c:v>37</c:v>
                </c:pt>
                <c:pt idx="269">
                  <c:v>37</c:v>
                </c:pt>
                <c:pt idx="270">
                  <c:v>36</c:v>
                </c:pt>
                <c:pt idx="271">
                  <c:v>43</c:v>
                </c:pt>
                <c:pt idx="272">
                  <c:v>46</c:v>
                </c:pt>
                <c:pt idx="273">
                  <c:v>36</c:v>
                </c:pt>
                <c:pt idx="274">
                  <c:v>40</c:v>
                </c:pt>
                <c:pt idx="275">
                  <c:v>43</c:v>
                </c:pt>
                <c:pt idx="276">
                  <c:v>43</c:v>
                </c:pt>
                <c:pt idx="277">
                  <c:v>39</c:v>
                </c:pt>
                <c:pt idx="278">
                  <c:v>47</c:v>
                </c:pt>
                <c:pt idx="279">
                  <c:v>51</c:v>
                </c:pt>
                <c:pt idx="280">
                  <c:v>47</c:v>
                </c:pt>
                <c:pt idx="281">
                  <c:v>48</c:v>
                </c:pt>
                <c:pt idx="282">
                  <c:v>41</c:v>
                </c:pt>
                <c:pt idx="283">
                  <c:v>49</c:v>
                </c:pt>
                <c:pt idx="284">
                  <c:v>46</c:v>
                </c:pt>
                <c:pt idx="285">
                  <c:v>48</c:v>
                </c:pt>
                <c:pt idx="286">
                  <c:v>44</c:v>
                </c:pt>
                <c:pt idx="287">
                  <c:v>40</c:v>
                </c:pt>
                <c:pt idx="288">
                  <c:v>46</c:v>
                </c:pt>
                <c:pt idx="289">
                  <c:v>44</c:v>
                </c:pt>
                <c:pt idx="290">
                  <c:v>44</c:v>
                </c:pt>
                <c:pt idx="291">
                  <c:v>47</c:v>
                </c:pt>
                <c:pt idx="292">
                  <c:v>41</c:v>
                </c:pt>
                <c:pt idx="293">
                  <c:v>44</c:v>
                </c:pt>
                <c:pt idx="294">
                  <c:v>40</c:v>
                </c:pt>
                <c:pt idx="295">
                  <c:v>35</c:v>
                </c:pt>
                <c:pt idx="296">
                  <c:v>41</c:v>
                </c:pt>
                <c:pt idx="297">
                  <c:v>37</c:v>
                </c:pt>
                <c:pt idx="298">
                  <c:v>36</c:v>
                </c:pt>
                <c:pt idx="299">
                  <c:v>38</c:v>
                </c:pt>
                <c:pt idx="300">
                  <c:v>33</c:v>
                </c:pt>
                <c:pt idx="301">
                  <c:v>34</c:v>
                </c:pt>
                <c:pt idx="302">
                  <c:v>33</c:v>
                </c:pt>
                <c:pt idx="303">
                  <c:v>29</c:v>
                </c:pt>
                <c:pt idx="304">
                  <c:v>31</c:v>
                </c:pt>
                <c:pt idx="305">
                  <c:v>30</c:v>
                </c:pt>
                <c:pt idx="306">
                  <c:v>33</c:v>
                </c:pt>
                <c:pt idx="307">
                  <c:v>30</c:v>
                </c:pt>
                <c:pt idx="308">
                  <c:v>25</c:v>
                </c:pt>
                <c:pt idx="309">
                  <c:v>25</c:v>
                </c:pt>
                <c:pt idx="310">
                  <c:v>22</c:v>
                </c:pt>
                <c:pt idx="311">
                  <c:v>18</c:v>
                </c:pt>
                <c:pt idx="312">
                  <c:v>22</c:v>
                </c:pt>
                <c:pt idx="313">
                  <c:v>49</c:v>
                </c:pt>
                <c:pt idx="314">
                  <c:v>65</c:v>
                </c:pt>
                <c:pt idx="315">
                  <c:v>59</c:v>
                </c:pt>
                <c:pt idx="316">
                  <c:v>56</c:v>
                </c:pt>
                <c:pt idx="317">
                  <c:v>47</c:v>
                </c:pt>
                <c:pt idx="318">
                  <c:v>50</c:v>
                </c:pt>
                <c:pt idx="319">
                  <c:v>40</c:v>
                </c:pt>
                <c:pt idx="320">
                  <c:v>48</c:v>
                </c:pt>
                <c:pt idx="321">
                  <c:v>49</c:v>
                </c:pt>
                <c:pt idx="322">
                  <c:v>49</c:v>
                </c:pt>
                <c:pt idx="323">
                  <c:v>48</c:v>
                </c:pt>
                <c:pt idx="324">
                  <c:v>46</c:v>
                </c:pt>
                <c:pt idx="325">
                  <c:v>46</c:v>
                </c:pt>
                <c:pt idx="326">
                  <c:v>39</c:v>
                </c:pt>
                <c:pt idx="327">
                  <c:v>41</c:v>
                </c:pt>
                <c:pt idx="328">
                  <c:v>53</c:v>
                </c:pt>
                <c:pt idx="329">
                  <c:v>48</c:v>
                </c:pt>
                <c:pt idx="330">
                  <c:v>47</c:v>
                </c:pt>
                <c:pt idx="331">
                  <c:v>44</c:v>
                </c:pt>
                <c:pt idx="332">
                  <c:v>50</c:v>
                </c:pt>
                <c:pt idx="333">
                  <c:v>57</c:v>
                </c:pt>
                <c:pt idx="334">
                  <c:v>50</c:v>
                </c:pt>
                <c:pt idx="335">
                  <c:v>42</c:v>
                </c:pt>
                <c:pt idx="336">
                  <c:v>54</c:v>
                </c:pt>
                <c:pt idx="337">
                  <c:v>53</c:v>
                </c:pt>
                <c:pt idx="338">
                  <c:v>53</c:v>
                </c:pt>
                <c:pt idx="339">
                  <c:v>50</c:v>
                </c:pt>
                <c:pt idx="340">
                  <c:v>50</c:v>
                </c:pt>
                <c:pt idx="341">
                  <c:v>49</c:v>
                </c:pt>
                <c:pt idx="342">
                  <c:v>49</c:v>
                </c:pt>
                <c:pt idx="343">
                  <c:v>44</c:v>
                </c:pt>
                <c:pt idx="344">
                  <c:v>60</c:v>
                </c:pt>
                <c:pt idx="345">
                  <c:v>62</c:v>
                </c:pt>
                <c:pt idx="346">
                  <c:v>60</c:v>
                </c:pt>
                <c:pt idx="347">
                  <c:v>52</c:v>
                </c:pt>
                <c:pt idx="348">
                  <c:v>54</c:v>
                </c:pt>
                <c:pt idx="349">
                  <c:v>52</c:v>
                </c:pt>
                <c:pt idx="350">
                  <c:v>47</c:v>
                </c:pt>
                <c:pt idx="351">
                  <c:v>41</c:v>
                </c:pt>
                <c:pt idx="352">
                  <c:v>42</c:v>
                </c:pt>
                <c:pt idx="353">
                  <c:v>41</c:v>
                </c:pt>
                <c:pt idx="354">
                  <c:v>40</c:v>
                </c:pt>
                <c:pt idx="355">
                  <c:v>36</c:v>
                </c:pt>
                <c:pt idx="356">
                  <c:v>33</c:v>
                </c:pt>
                <c:pt idx="357">
                  <c:v>37</c:v>
                </c:pt>
                <c:pt idx="358">
                  <c:v>38</c:v>
                </c:pt>
                <c:pt idx="359">
                  <c:v>36</c:v>
                </c:pt>
                <c:pt idx="360">
                  <c:v>35</c:v>
                </c:pt>
                <c:pt idx="361">
                  <c:v>32</c:v>
                </c:pt>
                <c:pt idx="362">
                  <c:v>26</c:v>
                </c:pt>
                <c:pt idx="363">
                  <c:v>24</c:v>
                </c:pt>
                <c:pt idx="364">
                  <c:v>21</c:v>
                </c:pt>
                <c:pt idx="365">
                  <c:v>57</c:v>
                </c:pt>
                <c:pt idx="366">
                  <c:v>92</c:v>
                </c:pt>
                <c:pt idx="367">
                  <c:v>76</c:v>
                </c:pt>
                <c:pt idx="368">
                  <c:v>71</c:v>
                </c:pt>
                <c:pt idx="369">
                  <c:v>74</c:v>
                </c:pt>
                <c:pt idx="370">
                  <c:v>73</c:v>
                </c:pt>
                <c:pt idx="371">
                  <c:v>59</c:v>
                </c:pt>
                <c:pt idx="372">
                  <c:v>63</c:v>
                </c:pt>
                <c:pt idx="373">
                  <c:v>66</c:v>
                </c:pt>
                <c:pt idx="374">
                  <c:v>61</c:v>
                </c:pt>
                <c:pt idx="375">
                  <c:v>60</c:v>
                </c:pt>
                <c:pt idx="376">
                  <c:v>55</c:v>
                </c:pt>
                <c:pt idx="377">
                  <c:v>51</c:v>
                </c:pt>
                <c:pt idx="378">
                  <c:v>54</c:v>
                </c:pt>
                <c:pt idx="379">
                  <c:v>61</c:v>
                </c:pt>
                <c:pt idx="380">
                  <c:v>66</c:v>
                </c:pt>
                <c:pt idx="381">
                  <c:v>70</c:v>
                </c:pt>
                <c:pt idx="382">
                  <c:v>70</c:v>
                </c:pt>
                <c:pt idx="383">
                  <c:v>68</c:v>
                </c:pt>
                <c:pt idx="384">
                  <c:v>65</c:v>
                </c:pt>
                <c:pt idx="385">
                  <c:v>61</c:v>
                </c:pt>
                <c:pt idx="386">
                  <c:v>57</c:v>
                </c:pt>
                <c:pt idx="387">
                  <c:v>65</c:v>
                </c:pt>
                <c:pt idx="388">
                  <c:v>65</c:v>
                </c:pt>
                <c:pt idx="389">
                  <c:v>66</c:v>
                </c:pt>
                <c:pt idx="390">
                  <c:v>66</c:v>
                </c:pt>
                <c:pt idx="391">
                  <c:v>65</c:v>
                </c:pt>
                <c:pt idx="392">
                  <c:v>66</c:v>
                </c:pt>
                <c:pt idx="393">
                  <c:v>68</c:v>
                </c:pt>
                <c:pt idx="394">
                  <c:v>65</c:v>
                </c:pt>
                <c:pt idx="395">
                  <c:v>63</c:v>
                </c:pt>
                <c:pt idx="396">
                  <c:v>62</c:v>
                </c:pt>
                <c:pt idx="397">
                  <c:v>61</c:v>
                </c:pt>
                <c:pt idx="398">
                  <c:v>56</c:v>
                </c:pt>
                <c:pt idx="399">
                  <c:v>52</c:v>
                </c:pt>
                <c:pt idx="400">
                  <c:v>53</c:v>
                </c:pt>
                <c:pt idx="401">
                  <c:v>49</c:v>
                </c:pt>
                <c:pt idx="402">
                  <c:v>44</c:v>
                </c:pt>
                <c:pt idx="403">
                  <c:v>45</c:v>
                </c:pt>
                <c:pt idx="404">
                  <c:v>45</c:v>
                </c:pt>
                <c:pt idx="405">
                  <c:v>42</c:v>
                </c:pt>
                <c:pt idx="406">
                  <c:v>38</c:v>
                </c:pt>
                <c:pt idx="407">
                  <c:v>42</c:v>
                </c:pt>
                <c:pt idx="408">
                  <c:v>34</c:v>
                </c:pt>
                <c:pt idx="409">
                  <c:v>41</c:v>
                </c:pt>
                <c:pt idx="410">
                  <c:v>43</c:v>
                </c:pt>
                <c:pt idx="411">
                  <c:v>38</c:v>
                </c:pt>
                <c:pt idx="412">
                  <c:v>37</c:v>
                </c:pt>
                <c:pt idx="413">
                  <c:v>35</c:v>
                </c:pt>
                <c:pt idx="414">
                  <c:v>32</c:v>
                </c:pt>
                <c:pt idx="415">
                  <c:v>30</c:v>
                </c:pt>
                <c:pt idx="416">
                  <c:v>22</c:v>
                </c:pt>
                <c:pt idx="417">
                  <c:v>49</c:v>
                </c:pt>
                <c:pt idx="418">
                  <c:v>100</c:v>
                </c:pt>
                <c:pt idx="419">
                  <c:v>93</c:v>
                </c:pt>
                <c:pt idx="420">
                  <c:v>85</c:v>
                </c:pt>
                <c:pt idx="421">
                  <c:v>74</c:v>
                </c:pt>
                <c:pt idx="422">
                  <c:v>69</c:v>
                </c:pt>
                <c:pt idx="423">
                  <c:v>60</c:v>
                </c:pt>
                <c:pt idx="424">
                  <c:v>64</c:v>
                </c:pt>
                <c:pt idx="425">
                  <c:v>65</c:v>
                </c:pt>
                <c:pt idx="426">
                  <c:v>65</c:v>
                </c:pt>
                <c:pt idx="427">
                  <c:v>71</c:v>
                </c:pt>
                <c:pt idx="428">
                  <c:v>66</c:v>
                </c:pt>
                <c:pt idx="429">
                  <c:v>63</c:v>
                </c:pt>
                <c:pt idx="430">
                  <c:v>62</c:v>
                </c:pt>
                <c:pt idx="431">
                  <c:v>64</c:v>
                </c:pt>
                <c:pt idx="432">
                  <c:v>61</c:v>
                </c:pt>
                <c:pt idx="433">
                  <c:v>62</c:v>
                </c:pt>
                <c:pt idx="434">
                  <c:v>68</c:v>
                </c:pt>
                <c:pt idx="435">
                  <c:v>62</c:v>
                </c:pt>
                <c:pt idx="436">
                  <c:v>65</c:v>
                </c:pt>
                <c:pt idx="437">
                  <c:v>62</c:v>
                </c:pt>
                <c:pt idx="438">
                  <c:v>57</c:v>
                </c:pt>
                <c:pt idx="439">
                  <c:v>62</c:v>
                </c:pt>
                <c:pt idx="440">
                  <c:v>65</c:v>
                </c:pt>
                <c:pt idx="441">
                  <c:v>65</c:v>
                </c:pt>
                <c:pt idx="442">
                  <c:v>60</c:v>
                </c:pt>
                <c:pt idx="443">
                  <c:v>62</c:v>
                </c:pt>
                <c:pt idx="444">
                  <c:v>55</c:v>
                </c:pt>
                <c:pt idx="445">
                  <c:v>54</c:v>
                </c:pt>
                <c:pt idx="446">
                  <c:v>58</c:v>
                </c:pt>
                <c:pt idx="447">
                  <c:v>55</c:v>
                </c:pt>
                <c:pt idx="448">
                  <c:v>56</c:v>
                </c:pt>
                <c:pt idx="449">
                  <c:v>50</c:v>
                </c:pt>
                <c:pt idx="450">
                  <c:v>47</c:v>
                </c:pt>
                <c:pt idx="451">
                  <c:v>43</c:v>
                </c:pt>
                <c:pt idx="452">
                  <c:v>47</c:v>
                </c:pt>
                <c:pt idx="453">
                  <c:v>48</c:v>
                </c:pt>
                <c:pt idx="454">
                  <c:v>46</c:v>
                </c:pt>
                <c:pt idx="455">
                  <c:v>42</c:v>
                </c:pt>
                <c:pt idx="456">
                  <c:v>41</c:v>
                </c:pt>
                <c:pt idx="457">
                  <c:v>37</c:v>
                </c:pt>
                <c:pt idx="458">
                  <c:v>36</c:v>
                </c:pt>
                <c:pt idx="459">
                  <c:v>38</c:v>
                </c:pt>
                <c:pt idx="460">
                  <c:v>43</c:v>
                </c:pt>
                <c:pt idx="461">
                  <c:v>42</c:v>
                </c:pt>
                <c:pt idx="462">
                  <c:v>38</c:v>
                </c:pt>
                <c:pt idx="463">
                  <c:v>39</c:v>
                </c:pt>
                <c:pt idx="464">
                  <c:v>33</c:v>
                </c:pt>
                <c:pt idx="465">
                  <c:v>31</c:v>
                </c:pt>
                <c:pt idx="466">
                  <c:v>26</c:v>
                </c:pt>
                <c:pt idx="467">
                  <c:v>27</c:v>
                </c:pt>
                <c:pt idx="468">
                  <c:v>21</c:v>
                </c:pt>
                <c:pt idx="469">
                  <c:v>37</c:v>
                </c:pt>
                <c:pt idx="470">
                  <c:v>92</c:v>
                </c:pt>
                <c:pt idx="471">
                  <c:v>90</c:v>
                </c:pt>
                <c:pt idx="472">
                  <c:v>80</c:v>
                </c:pt>
                <c:pt idx="473">
                  <c:v>70</c:v>
                </c:pt>
                <c:pt idx="474">
                  <c:v>65</c:v>
                </c:pt>
                <c:pt idx="475">
                  <c:v>60</c:v>
                </c:pt>
                <c:pt idx="476">
                  <c:v>55</c:v>
                </c:pt>
                <c:pt idx="477">
                  <c:v>54</c:v>
                </c:pt>
                <c:pt idx="478">
                  <c:v>56</c:v>
                </c:pt>
                <c:pt idx="479">
                  <c:v>55</c:v>
                </c:pt>
                <c:pt idx="480">
                  <c:v>54</c:v>
                </c:pt>
                <c:pt idx="481">
                  <c:v>63</c:v>
                </c:pt>
                <c:pt idx="482">
                  <c:v>57</c:v>
                </c:pt>
                <c:pt idx="483">
                  <c:v>54</c:v>
                </c:pt>
                <c:pt idx="484">
                  <c:v>66</c:v>
                </c:pt>
                <c:pt idx="485">
                  <c:v>67</c:v>
                </c:pt>
                <c:pt idx="486">
                  <c:v>64</c:v>
                </c:pt>
                <c:pt idx="487">
                  <c:v>58</c:v>
                </c:pt>
                <c:pt idx="488">
                  <c:v>62</c:v>
                </c:pt>
                <c:pt idx="489">
                  <c:v>59</c:v>
                </c:pt>
                <c:pt idx="490">
                  <c:v>55</c:v>
                </c:pt>
                <c:pt idx="491">
                  <c:v>58</c:v>
                </c:pt>
                <c:pt idx="492">
                  <c:v>64</c:v>
                </c:pt>
                <c:pt idx="493">
                  <c:v>57</c:v>
                </c:pt>
                <c:pt idx="494">
                  <c:v>54</c:v>
                </c:pt>
                <c:pt idx="495">
                  <c:v>54</c:v>
                </c:pt>
                <c:pt idx="496">
                  <c:v>55</c:v>
                </c:pt>
                <c:pt idx="497">
                  <c:v>53</c:v>
                </c:pt>
                <c:pt idx="498">
                  <c:v>50</c:v>
                </c:pt>
              </c:numCache>
            </c:numRef>
          </c:val>
          <c:smooth val="1"/>
        </c:ser>
        <c:marker val="1"/>
        <c:axId val="86300544"/>
        <c:axId val="86302720"/>
      </c:lineChart>
      <c:catAx>
        <c:axId val="86300544"/>
        <c:scaling>
          <c:orientation val="minMax"/>
        </c:scaling>
        <c:axPos val="b"/>
        <c:numFmt formatCode="General" sourceLinked="0"/>
        <c:majorTickMark val="none"/>
        <c:tickLblPos val="low"/>
        <c:spPr>
          <a:ln w="19050"/>
        </c:spPr>
        <c:txPr>
          <a:bodyPr rot="-5400000" vert="horz"/>
          <a:lstStyle/>
          <a:p>
            <a:pPr>
              <a:defRPr/>
            </a:pPr>
            <a:endParaRPr lang="en-US"/>
          </a:p>
        </c:txPr>
        <c:crossAx val="86302720"/>
        <c:crosses val="autoZero"/>
        <c:auto val="1"/>
        <c:lblAlgn val="ctr"/>
        <c:lblOffset val="100"/>
      </c:catAx>
      <c:valAx>
        <c:axId val="86302720"/>
        <c:scaling>
          <c:orientation val="minMax"/>
          <c:max val="100"/>
          <c:min val="0"/>
        </c:scaling>
        <c:axPos val="l"/>
        <c:numFmt formatCode="General" sourceLinked="1"/>
        <c:majorTickMark val="none"/>
        <c:tickLblPos val="nextTo"/>
        <c:spPr>
          <a:ln w="19050"/>
        </c:spPr>
        <c:crossAx val="86300544"/>
        <c:crosses val="autoZero"/>
        <c:crossBetween val="between"/>
        <c:majorUnit val="20"/>
      </c:valAx>
    </c:plotArea>
    <c:legend>
      <c:legendPos val="r"/>
      <c:layout>
        <c:manualLayout>
          <c:xMode val="edge"/>
          <c:yMode val="edge"/>
          <c:x val="0.1340946642820687"/>
          <c:y val="0.13578538295986445"/>
          <c:w val="0.38175510228995646"/>
          <c:h val="0.17429335796038917"/>
        </c:manualLayout>
      </c:layout>
      <c:txPr>
        <a:bodyPr/>
        <a:lstStyle/>
        <a:p>
          <a:pPr>
            <a:defRPr sz="1100"/>
          </a:pPr>
          <a:endParaRPr lang="en-US"/>
        </a:p>
      </c:txPr>
    </c:legend>
    <c:plotVisOnly val="1"/>
  </c:chart>
  <c:txPr>
    <a:bodyPr/>
    <a:lstStyle/>
    <a:p>
      <a:pPr>
        <a:defRPr sz="1400">
          <a:solidFill>
            <a:schemeClr val="tx1">
              <a:lumMod val="65000"/>
              <a:lumOff val="35000"/>
            </a:schemeClr>
          </a:solidFill>
        </a:defRPr>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lang val="en-GB"/>
  <c:chart>
    <c:autoTitleDeleted val="1"/>
    <c:plotArea>
      <c:layout>
        <c:manualLayout>
          <c:layoutTarget val="inner"/>
          <c:xMode val="edge"/>
          <c:yMode val="edge"/>
          <c:x val="9.7773004741692524E-2"/>
          <c:y val="1.6311202966923635E-2"/>
          <c:w val="0.85643059384157372"/>
          <c:h val="0.9836887970330771"/>
        </c:manualLayout>
      </c:layout>
      <c:doughnutChart>
        <c:varyColors val="1"/>
        <c:ser>
          <c:idx val="0"/>
          <c:order val="0"/>
          <c:spPr>
            <a:solidFill>
              <a:schemeClr val="bg2"/>
            </a:solidFill>
            <a:ln w="63500">
              <a:noFill/>
            </a:ln>
          </c:spPr>
          <c:dPt>
            <c:idx val="0"/>
            <c:spPr>
              <a:solidFill>
                <a:schemeClr val="tx2">
                  <a:lumMod val="50000"/>
                </a:schemeClr>
              </a:solidFill>
              <a:ln w="63500">
                <a:noFill/>
              </a:ln>
            </c:spPr>
          </c:dPt>
          <c:dPt>
            <c:idx val="1"/>
            <c:spPr>
              <a:solidFill>
                <a:schemeClr val="tx2">
                  <a:lumMod val="75000"/>
                </a:schemeClr>
              </a:solidFill>
              <a:ln w="63500">
                <a:noFill/>
              </a:ln>
            </c:spPr>
          </c:dPt>
          <c:dPt>
            <c:idx val="3"/>
            <c:spPr>
              <a:solidFill>
                <a:schemeClr val="tx2">
                  <a:lumMod val="60000"/>
                  <a:lumOff val="40000"/>
                </a:schemeClr>
              </a:solidFill>
              <a:ln w="63500">
                <a:noFill/>
              </a:ln>
            </c:spPr>
          </c:dPt>
          <c:dPt>
            <c:idx val="4"/>
            <c:spPr>
              <a:solidFill>
                <a:schemeClr val="tx2">
                  <a:lumMod val="75000"/>
                </a:schemeClr>
              </a:solidFill>
              <a:ln w="63500">
                <a:noFill/>
              </a:ln>
            </c:spPr>
          </c:dPt>
          <c:dLbls>
            <c:dLbl>
              <c:idx val="1"/>
              <c:layout>
                <c:manualLayout>
                  <c:x val="8.3803075968808247E-2"/>
                  <c:y val="8.3979518255130527E-3"/>
                </c:manualLayout>
              </c:layout>
              <c:spPr/>
              <c:txPr>
                <a:bodyPr/>
                <a:lstStyle/>
                <a:p>
                  <a:pPr>
                    <a:defRPr sz="1100" b="1">
                      <a:solidFill>
                        <a:schemeClr val="bg1"/>
                      </a:solidFill>
                    </a:defRPr>
                  </a:pPr>
                  <a:endParaRPr lang="en-US"/>
                </a:p>
              </c:txPr>
              <c:showCatName val="1"/>
              <c:showPercent val="1"/>
            </c:dLbl>
            <c:txPr>
              <a:bodyPr/>
              <a:lstStyle/>
              <a:p>
                <a:pPr>
                  <a:defRPr sz="900" b="1">
                    <a:solidFill>
                      <a:schemeClr val="bg1"/>
                    </a:solidFill>
                  </a:defRPr>
                </a:pPr>
                <a:endParaRPr lang="en-US"/>
              </a:p>
            </c:txPr>
            <c:showCatName val="1"/>
            <c:showPercent val="1"/>
            <c:showLeaderLines val="1"/>
          </c:dLbls>
          <c:cat>
            <c:strRef>
              <c:f>Sheet1!$A$2:$A$4</c:f>
              <c:strCache>
                <c:ptCount val="3"/>
                <c:pt idx="0">
                  <c:v>Food</c:v>
                </c:pt>
                <c:pt idx="1">
                  <c:v>Drinks / alcohol</c:v>
                </c:pt>
                <c:pt idx="2">
                  <c:v>Everything else</c:v>
                </c:pt>
              </c:strCache>
            </c:strRef>
          </c:cat>
          <c:val>
            <c:numRef>
              <c:f>Sheet1!$B$2:$B$4</c:f>
              <c:numCache>
                <c:formatCode>0%</c:formatCode>
                <c:ptCount val="3"/>
                <c:pt idx="0">
                  <c:v>0.27</c:v>
                </c:pt>
                <c:pt idx="1">
                  <c:v>0.54</c:v>
                </c:pt>
                <c:pt idx="2">
                  <c:v>0.19</c:v>
                </c:pt>
              </c:numCache>
            </c:numRef>
          </c:val>
        </c:ser>
        <c:dLbls>
          <c:showCatName val="1"/>
          <c:showPercent val="1"/>
        </c:dLbls>
        <c:firstSliceAng val="0"/>
        <c:holeSize val="50"/>
      </c:doughnutChart>
      <c:spPr>
        <a:noFill/>
        <a:ln w="25400">
          <a:noFill/>
        </a:ln>
      </c:spPr>
    </c:plotArea>
    <c:plotVisOnly val="1"/>
    <c:dispBlanksAs val="zero"/>
  </c:chart>
  <c:txPr>
    <a:bodyPr/>
    <a:lstStyle/>
    <a:p>
      <a:pPr>
        <a:defRPr sz="1200">
          <a:solidFill>
            <a:schemeClr val="tx1">
              <a:lumMod val="65000"/>
              <a:lumOff val="35000"/>
            </a:schemeClr>
          </a:solidFil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7.2808531662697032E-2"/>
          <c:y val="1.1646854053253558E-2"/>
          <c:w val="0.90911420862903214"/>
          <c:h val="0.78929100470318891"/>
        </c:manualLayout>
      </c:layout>
      <c:lineChart>
        <c:grouping val="standard"/>
        <c:ser>
          <c:idx val="1"/>
          <c:order val="0"/>
          <c:tx>
            <c:strRef>
              <c:f>Sheet1!$C$1</c:f>
              <c:strCache>
                <c:ptCount val="1"/>
                <c:pt idx="0">
                  <c:v>Quinoa</c:v>
                </c:pt>
              </c:strCache>
            </c:strRef>
          </c:tx>
          <c:spPr>
            <a:ln>
              <a:solidFill>
                <a:schemeClr val="bg2"/>
              </a:solidFill>
            </a:ln>
          </c:spPr>
          <c:marker>
            <c:symbol val="none"/>
          </c:marker>
          <c:cat>
            <c:numRef>
              <c:f>Sheet1!$A$2:$A$500</c:f>
              <c:numCache>
                <c:formatCode>General</c:formatCode>
                <c:ptCount val="499"/>
                <c:pt idx="0">
                  <c:v>2006</c:v>
                </c:pt>
                <c:pt idx="53">
                  <c:v>2007</c:v>
                </c:pt>
                <c:pt idx="105">
                  <c:v>2008</c:v>
                </c:pt>
                <c:pt idx="157">
                  <c:v>2009</c:v>
                </c:pt>
                <c:pt idx="209">
                  <c:v>2010</c:v>
                </c:pt>
                <c:pt idx="261">
                  <c:v>2011</c:v>
                </c:pt>
                <c:pt idx="313">
                  <c:v>2012</c:v>
                </c:pt>
                <c:pt idx="366">
                  <c:v>2013</c:v>
                </c:pt>
                <c:pt idx="418">
                  <c:v>2014</c:v>
                </c:pt>
                <c:pt idx="470">
                  <c:v>2015</c:v>
                </c:pt>
              </c:numCache>
            </c:numRef>
          </c:cat>
          <c:val>
            <c:numRef>
              <c:f>Sheet1!$C$2:$C$500</c:f>
              <c:numCache>
                <c:formatCode>General</c:formatCode>
                <c:ptCount val="499"/>
                <c:pt idx="0">
                  <c:v>9</c:v>
                </c:pt>
                <c:pt idx="1">
                  <c:v>9</c:v>
                </c:pt>
                <c:pt idx="2">
                  <c:v>9</c:v>
                </c:pt>
                <c:pt idx="3">
                  <c:v>13</c:v>
                </c:pt>
                <c:pt idx="4">
                  <c:v>11</c:v>
                </c:pt>
                <c:pt idx="5">
                  <c:v>12</c:v>
                </c:pt>
                <c:pt idx="6">
                  <c:v>8</c:v>
                </c:pt>
                <c:pt idx="7">
                  <c:v>10</c:v>
                </c:pt>
                <c:pt idx="8">
                  <c:v>6</c:v>
                </c:pt>
                <c:pt idx="9">
                  <c:v>6</c:v>
                </c:pt>
                <c:pt idx="10">
                  <c:v>6</c:v>
                </c:pt>
                <c:pt idx="11">
                  <c:v>6</c:v>
                </c:pt>
                <c:pt idx="12">
                  <c:v>6</c:v>
                </c:pt>
                <c:pt idx="13">
                  <c:v>10</c:v>
                </c:pt>
                <c:pt idx="14">
                  <c:v>10</c:v>
                </c:pt>
                <c:pt idx="15">
                  <c:v>10</c:v>
                </c:pt>
                <c:pt idx="16">
                  <c:v>10</c:v>
                </c:pt>
                <c:pt idx="17">
                  <c:v>10</c:v>
                </c:pt>
                <c:pt idx="18">
                  <c:v>7</c:v>
                </c:pt>
                <c:pt idx="19">
                  <c:v>8</c:v>
                </c:pt>
                <c:pt idx="20">
                  <c:v>8</c:v>
                </c:pt>
                <c:pt idx="21">
                  <c:v>6</c:v>
                </c:pt>
                <c:pt idx="22">
                  <c:v>6</c:v>
                </c:pt>
                <c:pt idx="23">
                  <c:v>6</c:v>
                </c:pt>
                <c:pt idx="24">
                  <c:v>6</c:v>
                </c:pt>
                <c:pt idx="25">
                  <c:v>6</c:v>
                </c:pt>
                <c:pt idx="26">
                  <c:v>7</c:v>
                </c:pt>
                <c:pt idx="27">
                  <c:v>9</c:v>
                </c:pt>
                <c:pt idx="28">
                  <c:v>6</c:v>
                </c:pt>
                <c:pt idx="29">
                  <c:v>6</c:v>
                </c:pt>
                <c:pt idx="30">
                  <c:v>7</c:v>
                </c:pt>
                <c:pt idx="31">
                  <c:v>8</c:v>
                </c:pt>
                <c:pt idx="32">
                  <c:v>8</c:v>
                </c:pt>
                <c:pt idx="33">
                  <c:v>9</c:v>
                </c:pt>
                <c:pt idx="34">
                  <c:v>6</c:v>
                </c:pt>
                <c:pt idx="35">
                  <c:v>6</c:v>
                </c:pt>
                <c:pt idx="36">
                  <c:v>6</c:v>
                </c:pt>
                <c:pt idx="37">
                  <c:v>6</c:v>
                </c:pt>
                <c:pt idx="38">
                  <c:v>8</c:v>
                </c:pt>
                <c:pt idx="39">
                  <c:v>7</c:v>
                </c:pt>
                <c:pt idx="40">
                  <c:v>5</c:v>
                </c:pt>
                <c:pt idx="41">
                  <c:v>5</c:v>
                </c:pt>
                <c:pt idx="42">
                  <c:v>5</c:v>
                </c:pt>
                <c:pt idx="43">
                  <c:v>5</c:v>
                </c:pt>
                <c:pt idx="44">
                  <c:v>5</c:v>
                </c:pt>
                <c:pt idx="45">
                  <c:v>5</c:v>
                </c:pt>
                <c:pt idx="46">
                  <c:v>0</c:v>
                </c:pt>
                <c:pt idx="47">
                  <c:v>0</c:v>
                </c:pt>
                <c:pt idx="48">
                  <c:v>0</c:v>
                </c:pt>
                <c:pt idx="49">
                  <c:v>0</c:v>
                </c:pt>
                <c:pt idx="50">
                  <c:v>0</c:v>
                </c:pt>
                <c:pt idx="51">
                  <c:v>0</c:v>
                </c:pt>
                <c:pt idx="52">
                  <c:v>0</c:v>
                </c:pt>
                <c:pt idx="53">
                  <c:v>6</c:v>
                </c:pt>
                <c:pt idx="54">
                  <c:v>8</c:v>
                </c:pt>
                <c:pt idx="55">
                  <c:v>10</c:v>
                </c:pt>
                <c:pt idx="56">
                  <c:v>12</c:v>
                </c:pt>
                <c:pt idx="57">
                  <c:v>11</c:v>
                </c:pt>
                <c:pt idx="58">
                  <c:v>10</c:v>
                </c:pt>
                <c:pt idx="59">
                  <c:v>14</c:v>
                </c:pt>
                <c:pt idx="60">
                  <c:v>13</c:v>
                </c:pt>
                <c:pt idx="61">
                  <c:v>4</c:v>
                </c:pt>
                <c:pt idx="62">
                  <c:v>7</c:v>
                </c:pt>
                <c:pt idx="63">
                  <c:v>9</c:v>
                </c:pt>
                <c:pt idx="64">
                  <c:v>6</c:v>
                </c:pt>
                <c:pt idx="65">
                  <c:v>8</c:v>
                </c:pt>
                <c:pt idx="66">
                  <c:v>7</c:v>
                </c:pt>
                <c:pt idx="67">
                  <c:v>5</c:v>
                </c:pt>
                <c:pt idx="68">
                  <c:v>6</c:v>
                </c:pt>
                <c:pt idx="69">
                  <c:v>5</c:v>
                </c:pt>
                <c:pt idx="70">
                  <c:v>10</c:v>
                </c:pt>
                <c:pt idx="71">
                  <c:v>7</c:v>
                </c:pt>
                <c:pt idx="72">
                  <c:v>6</c:v>
                </c:pt>
                <c:pt idx="73">
                  <c:v>4</c:v>
                </c:pt>
                <c:pt idx="74">
                  <c:v>6</c:v>
                </c:pt>
                <c:pt idx="75">
                  <c:v>6</c:v>
                </c:pt>
                <c:pt idx="76">
                  <c:v>6</c:v>
                </c:pt>
                <c:pt idx="77">
                  <c:v>4</c:v>
                </c:pt>
                <c:pt idx="78">
                  <c:v>6</c:v>
                </c:pt>
                <c:pt idx="79">
                  <c:v>6</c:v>
                </c:pt>
                <c:pt idx="80">
                  <c:v>6</c:v>
                </c:pt>
                <c:pt idx="81">
                  <c:v>5</c:v>
                </c:pt>
                <c:pt idx="82">
                  <c:v>6</c:v>
                </c:pt>
                <c:pt idx="83">
                  <c:v>9</c:v>
                </c:pt>
                <c:pt idx="84">
                  <c:v>7</c:v>
                </c:pt>
                <c:pt idx="85">
                  <c:v>6</c:v>
                </c:pt>
                <c:pt idx="86">
                  <c:v>5</c:v>
                </c:pt>
                <c:pt idx="87">
                  <c:v>5</c:v>
                </c:pt>
                <c:pt idx="88">
                  <c:v>6</c:v>
                </c:pt>
                <c:pt idx="89">
                  <c:v>4</c:v>
                </c:pt>
                <c:pt idx="90">
                  <c:v>7</c:v>
                </c:pt>
                <c:pt idx="91">
                  <c:v>4</c:v>
                </c:pt>
                <c:pt idx="92">
                  <c:v>4</c:v>
                </c:pt>
                <c:pt idx="93">
                  <c:v>4</c:v>
                </c:pt>
                <c:pt idx="94">
                  <c:v>5</c:v>
                </c:pt>
                <c:pt idx="95">
                  <c:v>4</c:v>
                </c:pt>
                <c:pt idx="96">
                  <c:v>6</c:v>
                </c:pt>
                <c:pt idx="97">
                  <c:v>5</c:v>
                </c:pt>
                <c:pt idx="98">
                  <c:v>6</c:v>
                </c:pt>
                <c:pt idx="99">
                  <c:v>6</c:v>
                </c:pt>
                <c:pt idx="100">
                  <c:v>4</c:v>
                </c:pt>
                <c:pt idx="101">
                  <c:v>5</c:v>
                </c:pt>
                <c:pt idx="102">
                  <c:v>5</c:v>
                </c:pt>
                <c:pt idx="103">
                  <c:v>6</c:v>
                </c:pt>
                <c:pt idx="104">
                  <c:v>6</c:v>
                </c:pt>
                <c:pt idx="105">
                  <c:v>7</c:v>
                </c:pt>
                <c:pt idx="106">
                  <c:v>7</c:v>
                </c:pt>
                <c:pt idx="107">
                  <c:v>6</c:v>
                </c:pt>
                <c:pt idx="108">
                  <c:v>9</c:v>
                </c:pt>
                <c:pt idx="109">
                  <c:v>5</c:v>
                </c:pt>
                <c:pt idx="110">
                  <c:v>9</c:v>
                </c:pt>
                <c:pt idx="111">
                  <c:v>6</c:v>
                </c:pt>
                <c:pt idx="112">
                  <c:v>4</c:v>
                </c:pt>
                <c:pt idx="113">
                  <c:v>4</c:v>
                </c:pt>
                <c:pt idx="114">
                  <c:v>8</c:v>
                </c:pt>
                <c:pt idx="115">
                  <c:v>8</c:v>
                </c:pt>
                <c:pt idx="116">
                  <c:v>6</c:v>
                </c:pt>
                <c:pt idx="117">
                  <c:v>8</c:v>
                </c:pt>
                <c:pt idx="118">
                  <c:v>8</c:v>
                </c:pt>
                <c:pt idx="119">
                  <c:v>7</c:v>
                </c:pt>
                <c:pt idx="120">
                  <c:v>6</c:v>
                </c:pt>
                <c:pt idx="121">
                  <c:v>6</c:v>
                </c:pt>
                <c:pt idx="122">
                  <c:v>6</c:v>
                </c:pt>
                <c:pt idx="123">
                  <c:v>8</c:v>
                </c:pt>
                <c:pt idx="124">
                  <c:v>7</c:v>
                </c:pt>
                <c:pt idx="125">
                  <c:v>5</c:v>
                </c:pt>
                <c:pt idx="126">
                  <c:v>10</c:v>
                </c:pt>
                <c:pt idx="127">
                  <c:v>3</c:v>
                </c:pt>
                <c:pt idx="128">
                  <c:v>8</c:v>
                </c:pt>
                <c:pt idx="129">
                  <c:v>7</c:v>
                </c:pt>
                <c:pt idx="130">
                  <c:v>7</c:v>
                </c:pt>
                <c:pt idx="131">
                  <c:v>6</c:v>
                </c:pt>
                <c:pt idx="132">
                  <c:v>9</c:v>
                </c:pt>
                <c:pt idx="133">
                  <c:v>7</c:v>
                </c:pt>
                <c:pt idx="134">
                  <c:v>9</c:v>
                </c:pt>
                <c:pt idx="135">
                  <c:v>7</c:v>
                </c:pt>
                <c:pt idx="136">
                  <c:v>6</c:v>
                </c:pt>
                <c:pt idx="137">
                  <c:v>7</c:v>
                </c:pt>
                <c:pt idx="138">
                  <c:v>8</c:v>
                </c:pt>
                <c:pt idx="139">
                  <c:v>10</c:v>
                </c:pt>
                <c:pt idx="140">
                  <c:v>6</c:v>
                </c:pt>
                <c:pt idx="141">
                  <c:v>7</c:v>
                </c:pt>
                <c:pt idx="142">
                  <c:v>7</c:v>
                </c:pt>
                <c:pt idx="143">
                  <c:v>5</c:v>
                </c:pt>
                <c:pt idx="144">
                  <c:v>6</c:v>
                </c:pt>
                <c:pt idx="145">
                  <c:v>8</c:v>
                </c:pt>
                <c:pt idx="146">
                  <c:v>6</c:v>
                </c:pt>
                <c:pt idx="147">
                  <c:v>5</c:v>
                </c:pt>
                <c:pt idx="148">
                  <c:v>6</c:v>
                </c:pt>
                <c:pt idx="149">
                  <c:v>8</c:v>
                </c:pt>
                <c:pt idx="150">
                  <c:v>4</c:v>
                </c:pt>
                <c:pt idx="151">
                  <c:v>5</c:v>
                </c:pt>
                <c:pt idx="152">
                  <c:v>3</c:v>
                </c:pt>
                <c:pt idx="153">
                  <c:v>4</c:v>
                </c:pt>
                <c:pt idx="154">
                  <c:v>4</c:v>
                </c:pt>
                <c:pt idx="155">
                  <c:v>6</c:v>
                </c:pt>
                <c:pt idx="156">
                  <c:v>6</c:v>
                </c:pt>
                <c:pt idx="157">
                  <c:v>6</c:v>
                </c:pt>
                <c:pt idx="158">
                  <c:v>6</c:v>
                </c:pt>
                <c:pt idx="159">
                  <c:v>6</c:v>
                </c:pt>
                <c:pt idx="160">
                  <c:v>6</c:v>
                </c:pt>
                <c:pt idx="161">
                  <c:v>6</c:v>
                </c:pt>
                <c:pt idx="162">
                  <c:v>5</c:v>
                </c:pt>
                <c:pt idx="163">
                  <c:v>7</c:v>
                </c:pt>
                <c:pt idx="164">
                  <c:v>10</c:v>
                </c:pt>
                <c:pt idx="165">
                  <c:v>8</c:v>
                </c:pt>
                <c:pt idx="166">
                  <c:v>4</c:v>
                </c:pt>
                <c:pt idx="167">
                  <c:v>6</c:v>
                </c:pt>
                <c:pt idx="168">
                  <c:v>7</c:v>
                </c:pt>
                <c:pt idx="169">
                  <c:v>8</c:v>
                </c:pt>
                <c:pt idx="170">
                  <c:v>6</c:v>
                </c:pt>
                <c:pt idx="171">
                  <c:v>7</c:v>
                </c:pt>
                <c:pt idx="172">
                  <c:v>9</c:v>
                </c:pt>
                <c:pt idx="173">
                  <c:v>6</c:v>
                </c:pt>
                <c:pt idx="174">
                  <c:v>8</c:v>
                </c:pt>
                <c:pt idx="175">
                  <c:v>7</c:v>
                </c:pt>
                <c:pt idx="176">
                  <c:v>6</c:v>
                </c:pt>
                <c:pt idx="177">
                  <c:v>8</c:v>
                </c:pt>
                <c:pt idx="178">
                  <c:v>7</c:v>
                </c:pt>
                <c:pt idx="179">
                  <c:v>9</c:v>
                </c:pt>
                <c:pt idx="180">
                  <c:v>9</c:v>
                </c:pt>
                <c:pt idx="181">
                  <c:v>7</c:v>
                </c:pt>
                <c:pt idx="182">
                  <c:v>6</c:v>
                </c:pt>
                <c:pt idx="183">
                  <c:v>8</c:v>
                </c:pt>
                <c:pt idx="184">
                  <c:v>9</c:v>
                </c:pt>
                <c:pt idx="185">
                  <c:v>9</c:v>
                </c:pt>
                <c:pt idx="186">
                  <c:v>7</c:v>
                </c:pt>
                <c:pt idx="187">
                  <c:v>7</c:v>
                </c:pt>
                <c:pt idx="188">
                  <c:v>9</c:v>
                </c:pt>
                <c:pt idx="189">
                  <c:v>8</c:v>
                </c:pt>
                <c:pt idx="190">
                  <c:v>9</c:v>
                </c:pt>
                <c:pt idx="191">
                  <c:v>7</c:v>
                </c:pt>
                <c:pt idx="192">
                  <c:v>9</c:v>
                </c:pt>
                <c:pt idx="193">
                  <c:v>9</c:v>
                </c:pt>
                <c:pt idx="194">
                  <c:v>7</c:v>
                </c:pt>
                <c:pt idx="195">
                  <c:v>7</c:v>
                </c:pt>
                <c:pt idx="196">
                  <c:v>8</c:v>
                </c:pt>
                <c:pt idx="197">
                  <c:v>8</c:v>
                </c:pt>
                <c:pt idx="198">
                  <c:v>6</c:v>
                </c:pt>
                <c:pt idx="199">
                  <c:v>6</c:v>
                </c:pt>
                <c:pt idx="200">
                  <c:v>5</c:v>
                </c:pt>
                <c:pt idx="201">
                  <c:v>4</c:v>
                </c:pt>
                <c:pt idx="202">
                  <c:v>6</c:v>
                </c:pt>
                <c:pt idx="203">
                  <c:v>9</c:v>
                </c:pt>
                <c:pt idx="204">
                  <c:v>4</c:v>
                </c:pt>
                <c:pt idx="205">
                  <c:v>4</c:v>
                </c:pt>
                <c:pt idx="206">
                  <c:v>4</c:v>
                </c:pt>
                <c:pt idx="207">
                  <c:v>5</c:v>
                </c:pt>
                <c:pt idx="208">
                  <c:v>8</c:v>
                </c:pt>
                <c:pt idx="209">
                  <c:v>7</c:v>
                </c:pt>
                <c:pt idx="210">
                  <c:v>10</c:v>
                </c:pt>
                <c:pt idx="211">
                  <c:v>9</c:v>
                </c:pt>
                <c:pt idx="212">
                  <c:v>10</c:v>
                </c:pt>
                <c:pt idx="213">
                  <c:v>8</c:v>
                </c:pt>
                <c:pt idx="214">
                  <c:v>9</c:v>
                </c:pt>
                <c:pt idx="215">
                  <c:v>9</c:v>
                </c:pt>
                <c:pt idx="216">
                  <c:v>9</c:v>
                </c:pt>
                <c:pt idx="217">
                  <c:v>7</c:v>
                </c:pt>
                <c:pt idx="218">
                  <c:v>7</c:v>
                </c:pt>
                <c:pt idx="219">
                  <c:v>8</c:v>
                </c:pt>
                <c:pt idx="220">
                  <c:v>11</c:v>
                </c:pt>
                <c:pt idx="221">
                  <c:v>6</c:v>
                </c:pt>
                <c:pt idx="222">
                  <c:v>8</c:v>
                </c:pt>
                <c:pt idx="223">
                  <c:v>9</c:v>
                </c:pt>
                <c:pt idx="224">
                  <c:v>9</c:v>
                </c:pt>
                <c:pt idx="225">
                  <c:v>9</c:v>
                </c:pt>
                <c:pt idx="226">
                  <c:v>11</c:v>
                </c:pt>
                <c:pt idx="227">
                  <c:v>9</c:v>
                </c:pt>
                <c:pt idx="228">
                  <c:v>11</c:v>
                </c:pt>
                <c:pt idx="229">
                  <c:v>9</c:v>
                </c:pt>
                <c:pt idx="230">
                  <c:v>8</c:v>
                </c:pt>
                <c:pt idx="231">
                  <c:v>9</c:v>
                </c:pt>
                <c:pt idx="232">
                  <c:v>12</c:v>
                </c:pt>
                <c:pt idx="233">
                  <c:v>8</c:v>
                </c:pt>
                <c:pt idx="234">
                  <c:v>9</c:v>
                </c:pt>
                <c:pt idx="235">
                  <c:v>9</c:v>
                </c:pt>
                <c:pt idx="236">
                  <c:v>12</c:v>
                </c:pt>
                <c:pt idx="237">
                  <c:v>9</c:v>
                </c:pt>
                <c:pt idx="238">
                  <c:v>9</c:v>
                </c:pt>
                <c:pt idx="239">
                  <c:v>10</c:v>
                </c:pt>
                <c:pt idx="240">
                  <c:v>11</c:v>
                </c:pt>
                <c:pt idx="241">
                  <c:v>11</c:v>
                </c:pt>
                <c:pt idx="242">
                  <c:v>8</c:v>
                </c:pt>
                <c:pt idx="243">
                  <c:v>9</c:v>
                </c:pt>
                <c:pt idx="244">
                  <c:v>8</c:v>
                </c:pt>
                <c:pt idx="245">
                  <c:v>11</c:v>
                </c:pt>
                <c:pt idx="246">
                  <c:v>10</c:v>
                </c:pt>
                <c:pt idx="247">
                  <c:v>9</c:v>
                </c:pt>
                <c:pt idx="248">
                  <c:v>9</c:v>
                </c:pt>
                <c:pt idx="249">
                  <c:v>8</c:v>
                </c:pt>
                <c:pt idx="250">
                  <c:v>9</c:v>
                </c:pt>
                <c:pt idx="251">
                  <c:v>9</c:v>
                </c:pt>
                <c:pt idx="252">
                  <c:v>10</c:v>
                </c:pt>
                <c:pt idx="253">
                  <c:v>8</c:v>
                </c:pt>
                <c:pt idx="254">
                  <c:v>9</c:v>
                </c:pt>
                <c:pt idx="255">
                  <c:v>9</c:v>
                </c:pt>
                <c:pt idx="256">
                  <c:v>6</c:v>
                </c:pt>
                <c:pt idx="257">
                  <c:v>5</c:v>
                </c:pt>
                <c:pt idx="258">
                  <c:v>7</c:v>
                </c:pt>
                <c:pt idx="259">
                  <c:v>5</c:v>
                </c:pt>
                <c:pt idx="260">
                  <c:v>4</c:v>
                </c:pt>
                <c:pt idx="261">
                  <c:v>10</c:v>
                </c:pt>
                <c:pt idx="262">
                  <c:v>9</c:v>
                </c:pt>
                <c:pt idx="263">
                  <c:v>11</c:v>
                </c:pt>
                <c:pt idx="264">
                  <c:v>12</c:v>
                </c:pt>
                <c:pt idx="265">
                  <c:v>9</c:v>
                </c:pt>
                <c:pt idx="266">
                  <c:v>9</c:v>
                </c:pt>
                <c:pt idx="267">
                  <c:v>8</c:v>
                </c:pt>
                <c:pt idx="268">
                  <c:v>8</c:v>
                </c:pt>
                <c:pt idx="269">
                  <c:v>12</c:v>
                </c:pt>
                <c:pt idx="270">
                  <c:v>8</c:v>
                </c:pt>
                <c:pt idx="271">
                  <c:v>12</c:v>
                </c:pt>
                <c:pt idx="272">
                  <c:v>11</c:v>
                </c:pt>
                <c:pt idx="273">
                  <c:v>12</c:v>
                </c:pt>
                <c:pt idx="274">
                  <c:v>10</c:v>
                </c:pt>
                <c:pt idx="275">
                  <c:v>12</c:v>
                </c:pt>
                <c:pt idx="276">
                  <c:v>12</c:v>
                </c:pt>
                <c:pt idx="277">
                  <c:v>15</c:v>
                </c:pt>
                <c:pt idx="278">
                  <c:v>11</c:v>
                </c:pt>
                <c:pt idx="279">
                  <c:v>13</c:v>
                </c:pt>
                <c:pt idx="280">
                  <c:v>15</c:v>
                </c:pt>
                <c:pt idx="281">
                  <c:v>16</c:v>
                </c:pt>
                <c:pt idx="282">
                  <c:v>12</c:v>
                </c:pt>
                <c:pt idx="283">
                  <c:v>12</c:v>
                </c:pt>
                <c:pt idx="284">
                  <c:v>15</c:v>
                </c:pt>
                <c:pt idx="285">
                  <c:v>15</c:v>
                </c:pt>
                <c:pt idx="286">
                  <c:v>13</c:v>
                </c:pt>
                <c:pt idx="287">
                  <c:v>12</c:v>
                </c:pt>
                <c:pt idx="288">
                  <c:v>9</c:v>
                </c:pt>
                <c:pt idx="289">
                  <c:v>11</c:v>
                </c:pt>
                <c:pt idx="290">
                  <c:v>13</c:v>
                </c:pt>
                <c:pt idx="291">
                  <c:v>11</c:v>
                </c:pt>
                <c:pt idx="292">
                  <c:v>11</c:v>
                </c:pt>
                <c:pt idx="293">
                  <c:v>11</c:v>
                </c:pt>
                <c:pt idx="294">
                  <c:v>11</c:v>
                </c:pt>
                <c:pt idx="295">
                  <c:v>11</c:v>
                </c:pt>
                <c:pt idx="296">
                  <c:v>10</c:v>
                </c:pt>
                <c:pt idx="297">
                  <c:v>10</c:v>
                </c:pt>
                <c:pt idx="298">
                  <c:v>10</c:v>
                </c:pt>
                <c:pt idx="299">
                  <c:v>10</c:v>
                </c:pt>
                <c:pt idx="300">
                  <c:v>10</c:v>
                </c:pt>
                <c:pt idx="301">
                  <c:v>11</c:v>
                </c:pt>
                <c:pt idx="302">
                  <c:v>7</c:v>
                </c:pt>
                <c:pt idx="303">
                  <c:v>13</c:v>
                </c:pt>
                <c:pt idx="304">
                  <c:v>12</c:v>
                </c:pt>
                <c:pt idx="305">
                  <c:v>10</c:v>
                </c:pt>
                <c:pt idx="306">
                  <c:v>9</c:v>
                </c:pt>
                <c:pt idx="307">
                  <c:v>10</c:v>
                </c:pt>
                <c:pt idx="308">
                  <c:v>10</c:v>
                </c:pt>
                <c:pt idx="309">
                  <c:v>9</c:v>
                </c:pt>
                <c:pt idx="310">
                  <c:v>12</c:v>
                </c:pt>
                <c:pt idx="311">
                  <c:v>7</c:v>
                </c:pt>
                <c:pt idx="312">
                  <c:v>9</c:v>
                </c:pt>
                <c:pt idx="313">
                  <c:v>15</c:v>
                </c:pt>
                <c:pt idx="314">
                  <c:v>16</c:v>
                </c:pt>
                <c:pt idx="315">
                  <c:v>16</c:v>
                </c:pt>
                <c:pt idx="316">
                  <c:v>17</c:v>
                </c:pt>
                <c:pt idx="317">
                  <c:v>14</c:v>
                </c:pt>
                <c:pt idx="318">
                  <c:v>15</c:v>
                </c:pt>
                <c:pt idx="319">
                  <c:v>15</c:v>
                </c:pt>
                <c:pt idx="320">
                  <c:v>15</c:v>
                </c:pt>
                <c:pt idx="321">
                  <c:v>16</c:v>
                </c:pt>
                <c:pt idx="322">
                  <c:v>16</c:v>
                </c:pt>
                <c:pt idx="323">
                  <c:v>15</c:v>
                </c:pt>
                <c:pt idx="324">
                  <c:v>16</c:v>
                </c:pt>
                <c:pt idx="325">
                  <c:v>14</c:v>
                </c:pt>
                <c:pt idx="326">
                  <c:v>13</c:v>
                </c:pt>
                <c:pt idx="327">
                  <c:v>17</c:v>
                </c:pt>
                <c:pt idx="328">
                  <c:v>18</c:v>
                </c:pt>
                <c:pt idx="329">
                  <c:v>16</c:v>
                </c:pt>
                <c:pt idx="330">
                  <c:v>17</c:v>
                </c:pt>
                <c:pt idx="331">
                  <c:v>16</c:v>
                </c:pt>
                <c:pt idx="332">
                  <c:v>20</c:v>
                </c:pt>
                <c:pt idx="333">
                  <c:v>33</c:v>
                </c:pt>
                <c:pt idx="334">
                  <c:v>19</c:v>
                </c:pt>
                <c:pt idx="335">
                  <c:v>14</c:v>
                </c:pt>
                <c:pt idx="336">
                  <c:v>20</c:v>
                </c:pt>
                <c:pt idx="337">
                  <c:v>20</c:v>
                </c:pt>
                <c:pt idx="338">
                  <c:v>21</c:v>
                </c:pt>
                <c:pt idx="339">
                  <c:v>22</c:v>
                </c:pt>
                <c:pt idx="340">
                  <c:v>22</c:v>
                </c:pt>
                <c:pt idx="341">
                  <c:v>21</c:v>
                </c:pt>
                <c:pt idx="342">
                  <c:v>20</c:v>
                </c:pt>
                <c:pt idx="343">
                  <c:v>20</c:v>
                </c:pt>
                <c:pt idx="344">
                  <c:v>21</c:v>
                </c:pt>
                <c:pt idx="345">
                  <c:v>21</c:v>
                </c:pt>
                <c:pt idx="346">
                  <c:v>18</c:v>
                </c:pt>
                <c:pt idx="347">
                  <c:v>19</c:v>
                </c:pt>
                <c:pt idx="348">
                  <c:v>18</c:v>
                </c:pt>
                <c:pt idx="349">
                  <c:v>19</c:v>
                </c:pt>
                <c:pt idx="350">
                  <c:v>19</c:v>
                </c:pt>
                <c:pt idx="351">
                  <c:v>18</c:v>
                </c:pt>
                <c:pt idx="352">
                  <c:v>15</c:v>
                </c:pt>
                <c:pt idx="353">
                  <c:v>15</c:v>
                </c:pt>
                <c:pt idx="354">
                  <c:v>15</c:v>
                </c:pt>
                <c:pt idx="355">
                  <c:v>15</c:v>
                </c:pt>
                <c:pt idx="356">
                  <c:v>16</c:v>
                </c:pt>
                <c:pt idx="357">
                  <c:v>16</c:v>
                </c:pt>
                <c:pt idx="358">
                  <c:v>17</c:v>
                </c:pt>
                <c:pt idx="359">
                  <c:v>15</c:v>
                </c:pt>
                <c:pt idx="360">
                  <c:v>15</c:v>
                </c:pt>
                <c:pt idx="361">
                  <c:v>12</c:v>
                </c:pt>
                <c:pt idx="362">
                  <c:v>14</c:v>
                </c:pt>
                <c:pt idx="363">
                  <c:v>11</c:v>
                </c:pt>
                <c:pt idx="364">
                  <c:v>10</c:v>
                </c:pt>
                <c:pt idx="365">
                  <c:v>17</c:v>
                </c:pt>
                <c:pt idx="366">
                  <c:v>26</c:v>
                </c:pt>
                <c:pt idx="367">
                  <c:v>28</c:v>
                </c:pt>
                <c:pt idx="368">
                  <c:v>26</c:v>
                </c:pt>
                <c:pt idx="369">
                  <c:v>23</c:v>
                </c:pt>
                <c:pt idx="370">
                  <c:v>24</c:v>
                </c:pt>
                <c:pt idx="371">
                  <c:v>20</c:v>
                </c:pt>
                <c:pt idx="372">
                  <c:v>24</c:v>
                </c:pt>
                <c:pt idx="373">
                  <c:v>24</c:v>
                </c:pt>
                <c:pt idx="374">
                  <c:v>23</c:v>
                </c:pt>
                <c:pt idx="375">
                  <c:v>21</c:v>
                </c:pt>
                <c:pt idx="376">
                  <c:v>26</c:v>
                </c:pt>
                <c:pt idx="377">
                  <c:v>24</c:v>
                </c:pt>
                <c:pt idx="378">
                  <c:v>25</c:v>
                </c:pt>
                <c:pt idx="379">
                  <c:v>26</c:v>
                </c:pt>
                <c:pt idx="380">
                  <c:v>35</c:v>
                </c:pt>
                <c:pt idx="381">
                  <c:v>35</c:v>
                </c:pt>
                <c:pt idx="382">
                  <c:v>35</c:v>
                </c:pt>
                <c:pt idx="383">
                  <c:v>30</c:v>
                </c:pt>
                <c:pt idx="384">
                  <c:v>30</c:v>
                </c:pt>
                <c:pt idx="385">
                  <c:v>31</c:v>
                </c:pt>
                <c:pt idx="386">
                  <c:v>28</c:v>
                </c:pt>
                <c:pt idx="387">
                  <c:v>30</c:v>
                </c:pt>
                <c:pt idx="388">
                  <c:v>35</c:v>
                </c:pt>
                <c:pt idx="389">
                  <c:v>33</c:v>
                </c:pt>
                <c:pt idx="390">
                  <c:v>35</c:v>
                </c:pt>
                <c:pt idx="391">
                  <c:v>35</c:v>
                </c:pt>
                <c:pt idx="392">
                  <c:v>34</c:v>
                </c:pt>
                <c:pt idx="393">
                  <c:v>36</c:v>
                </c:pt>
                <c:pt idx="394">
                  <c:v>32</c:v>
                </c:pt>
                <c:pt idx="395">
                  <c:v>36</c:v>
                </c:pt>
                <c:pt idx="396">
                  <c:v>32</c:v>
                </c:pt>
                <c:pt idx="397">
                  <c:v>34</c:v>
                </c:pt>
                <c:pt idx="398">
                  <c:v>32</c:v>
                </c:pt>
                <c:pt idx="399">
                  <c:v>29</c:v>
                </c:pt>
                <c:pt idx="400">
                  <c:v>33</c:v>
                </c:pt>
                <c:pt idx="401">
                  <c:v>29</c:v>
                </c:pt>
                <c:pt idx="402">
                  <c:v>27</c:v>
                </c:pt>
                <c:pt idx="403">
                  <c:v>25</c:v>
                </c:pt>
                <c:pt idx="404">
                  <c:v>23</c:v>
                </c:pt>
                <c:pt idx="405">
                  <c:v>26</c:v>
                </c:pt>
                <c:pt idx="406">
                  <c:v>24</c:v>
                </c:pt>
                <c:pt idx="407">
                  <c:v>27</c:v>
                </c:pt>
                <c:pt idx="408">
                  <c:v>25</c:v>
                </c:pt>
                <c:pt idx="409">
                  <c:v>46</c:v>
                </c:pt>
                <c:pt idx="410">
                  <c:v>26</c:v>
                </c:pt>
                <c:pt idx="411">
                  <c:v>23</c:v>
                </c:pt>
                <c:pt idx="412">
                  <c:v>21</c:v>
                </c:pt>
                <c:pt idx="413">
                  <c:v>19</c:v>
                </c:pt>
                <c:pt idx="414">
                  <c:v>19</c:v>
                </c:pt>
                <c:pt idx="415">
                  <c:v>19</c:v>
                </c:pt>
                <c:pt idx="416">
                  <c:v>16</c:v>
                </c:pt>
                <c:pt idx="417">
                  <c:v>29</c:v>
                </c:pt>
                <c:pt idx="418">
                  <c:v>46</c:v>
                </c:pt>
                <c:pt idx="419">
                  <c:v>48</c:v>
                </c:pt>
                <c:pt idx="420">
                  <c:v>42</c:v>
                </c:pt>
                <c:pt idx="421">
                  <c:v>39</c:v>
                </c:pt>
                <c:pt idx="422">
                  <c:v>38</c:v>
                </c:pt>
                <c:pt idx="423">
                  <c:v>46</c:v>
                </c:pt>
                <c:pt idx="424">
                  <c:v>46</c:v>
                </c:pt>
                <c:pt idx="425">
                  <c:v>41</c:v>
                </c:pt>
                <c:pt idx="426">
                  <c:v>39</c:v>
                </c:pt>
                <c:pt idx="427">
                  <c:v>41</c:v>
                </c:pt>
                <c:pt idx="428">
                  <c:v>39</c:v>
                </c:pt>
                <c:pt idx="429">
                  <c:v>38</c:v>
                </c:pt>
                <c:pt idx="430">
                  <c:v>38</c:v>
                </c:pt>
                <c:pt idx="431">
                  <c:v>39</c:v>
                </c:pt>
                <c:pt idx="432">
                  <c:v>38</c:v>
                </c:pt>
                <c:pt idx="433">
                  <c:v>41</c:v>
                </c:pt>
                <c:pt idx="434">
                  <c:v>41</c:v>
                </c:pt>
                <c:pt idx="435">
                  <c:v>43</c:v>
                </c:pt>
                <c:pt idx="436">
                  <c:v>38</c:v>
                </c:pt>
                <c:pt idx="437">
                  <c:v>42</c:v>
                </c:pt>
                <c:pt idx="438">
                  <c:v>41</c:v>
                </c:pt>
                <c:pt idx="439">
                  <c:v>40</c:v>
                </c:pt>
                <c:pt idx="440">
                  <c:v>41</c:v>
                </c:pt>
                <c:pt idx="441">
                  <c:v>39</c:v>
                </c:pt>
                <c:pt idx="442">
                  <c:v>37</c:v>
                </c:pt>
                <c:pt idx="443">
                  <c:v>43</c:v>
                </c:pt>
                <c:pt idx="444">
                  <c:v>43</c:v>
                </c:pt>
                <c:pt idx="445">
                  <c:v>40</c:v>
                </c:pt>
                <c:pt idx="446">
                  <c:v>41</c:v>
                </c:pt>
                <c:pt idx="447">
                  <c:v>43</c:v>
                </c:pt>
                <c:pt idx="448">
                  <c:v>42</c:v>
                </c:pt>
                <c:pt idx="449">
                  <c:v>35</c:v>
                </c:pt>
                <c:pt idx="450">
                  <c:v>33</c:v>
                </c:pt>
                <c:pt idx="451">
                  <c:v>58</c:v>
                </c:pt>
                <c:pt idx="452">
                  <c:v>35</c:v>
                </c:pt>
                <c:pt idx="453">
                  <c:v>36</c:v>
                </c:pt>
                <c:pt idx="454">
                  <c:v>38</c:v>
                </c:pt>
                <c:pt idx="455">
                  <c:v>32</c:v>
                </c:pt>
                <c:pt idx="456">
                  <c:v>34</c:v>
                </c:pt>
                <c:pt idx="457">
                  <c:v>32</c:v>
                </c:pt>
                <c:pt idx="458">
                  <c:v>35</c:v>
                </c:pt>
                <c:pt idx="459">
                  <c:v>35</c:v>
                </c:pt>
                <c:pt idx="460">
                  <c:v>62</c:v>
                </c:pt>
                <c:pt idx="461">
                  <c:v>42</c:v>
                </c:pt>
                <c:pt idx="462">
                  <c:v>40</c:v>
                </c:pt>
                <c:pt idx="463">
                  <c:v>39</c:v>
                </c:pt>
                <c:pt idx="464">
                  <c:v>31</c:v>
                </c:pt>
                <c:pt idx="465">
                  <c:v>30</c:v>
                </c:pt>
                <c:pt idx="466">
                  <c:v>28</c:v>
                </c:pt>
                <c:pt idx="467">
                  <c:v>26</c:v>
                </c:pt>
                <c:pt idx="468">
                  <c:v>19</c:v>
                </c:pt>
                <c:pt idx="469">
                  <c:v>35</c:v>
                </c:pt>
                <c:pt idx="470">
                  <c:v>62</c:v>
                </c:pt>
                <c:pt idx="471">
                  <c:v>61</c:v>
                </c:pt>
                <c:pt idx="472">
                  <c:v>54</c:v>
                </c:pt>
                <c:pt idx="473">
                  <c:v>48</c:v>
                </c:pt>
                <c:pt idx="474">
                  <c:v>56</c:v>
                </c:pt>
                <c:pt idx="475">
                  <c:v>49</c:v>
                </c:pt>
                <c:pt idx="476">
                  <c:v>46</c:v>
                </c:pt>
                <c:pt idx="477">
                  <c:v>45</c:v>
                </c:pt>
                <c:pt idx="478">
                  <c:v>46</c:v>
                </c:pt>
                <c:pt idx="479">
                  <c:v>45</c:v>
                </c:pt>
                <c:pt idx="480">
                  <c:v>42</c:v>
                </c:pt>
                <c:pt idx="481">
                  <c:v>52</c:v>
                </c:pt>
                <c:pt idx="482">
                  <c:v>47</c:v>
                </c:pt>
                <c:pt idx="483">
                  <c:v>47</c:v>
                </c:pt>
                <c:pt idx="484">
                  <c:v>57</c:v>
                </c:pt>
                <c:pt idx="485">
                  <c:v>59</c:v>
                </c:pt>
                <c:pt idx="486">
                  <c:v>56</c:v>
                </c:pt>
                <c:pt idx="487">
                  <c:v>51</c:v>
                </c:pt>
                <c:pt idx="488">
                  <c:v>56</c:v>
                </c:pt>
                <c:pt idx="489">
                  <c:v>56</c:v>
                </c:pt>
                <c:pt idx="490">
                  <c:v>50</c:v>
                </c:pt>
                <c:pt idx="491">
                  <c:v>55</c:v>
                </c:pt>
                <c:pt idx="492">
                  <c:v>53</c:v>
                </c:pt>
                <c:pt idx="493">
                  <c:v>59</c:v>
                </c:pt>
                <c:pt idx="494">
                  <c:v>60</c:v>
                </c:pt>
                <c:pt idx="495">
                  <c:v>68</c:v>
                </c:pt>
                <c:pt idx="496">
                  <c:v>61</c:v>
                </c:pt>
                <c:pt idx="497">
                  <c:v>100</c:v>
                </c:pt>
                <c:pt idx="498">
                  <c:v>83</c:v>
                </c:pt>
              </c:numCache>
            </c:numRef>
          </c:val>
          <c:smooth val="1"/>
        </c:ser>
        <c:ser>
          <c:idx val="0"/>
          <c:order val="1"/>
          <c:tx>
            <c:strRef>
              <c:f>Sheet1!$D$1</c:f>
              <c:strCache>
                <c:ptCount val="1"/>
                <c:pt idx="0">
                  <c:v>Chia</c:v>
                </c:pt>
              </c:strCache>
            </c:strRef>
          </c:tx>
          <c:marker>
            <c:symbol val="none"/>
          </c:marker>
          <c:cat>
            <c:numRef>
              <c:f>Sheet1!$A$2:$A$500</c:f>
              <c:numCache>
                <c:formatCode>General</c:formatCode>
                <c:ptCount val="499"/>
                <c:pt idx="0">
                  <c:v>2006</c:v>
                </c:pt>
                <c:pt idx="53">
                  <c:v>2007</c:v>
                </c:pt>
                <c:pt idx="105">
                  <c:v>2008</c:v>
                </c:pt>
                <c:pt idx="157">
                  <c:v>2009</c:v>
                </c:pt>
                <c:pt idx="209">
                  <c:v>2010</c:v>
                </c:pt>
                <c:pt idx="261">
                  <c:v>2011</c:v>
                </c:pt>
                <c:pt idx="313">
                  <c:v>2012</c:v>
                </c:pt>
                <c:pt idx="366">
                  <c:v>2013</c:v>
                </c:pt>
                <c:pt idx="418">
                  <c:v>2014</c:v>
                </c:pt>
                <c:pt idx="470">
                  <c:v>2015</c:v>
                </c:pt>
              </c:numCache>
            </c:numRef>
          </c:cat>
          <c:val>
            <c:numRef>
              <c:f>Sheet1!$D$2:$D$500</c:f>
              <c:numCache>
                <c:formatCode>General</c:formatCode>
                <c:ptCount val="49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5</c:v>
                </c:pt>
                <c:pt idx="81">
                  <c:v>0</c:v>
                </c:pt>
                <c:pt idx="82">
                  <c:v>0</c:v>
                </c:pt>
                <c:pt idx="83">
                  <c:v>0</c:v>
                </c:pt>
                <c:pt idx="84">
                  <c:v>0</c:v>
                </c:pt>
                <c:pt idx="85">
                  <c:v>0</c:v>
                </c:pt>
                <c:pt idx="86">
                  <c:v>0</c:v>
                </c:pt>
                <c:pt idx="87">
                  <c:v>0</c:v>
                </c:pt>
                <c:pt idx="88">
                  <c:v>0</c:v>
                </c:pt>
                <c:pt idx="89">
                  <c:v>0</c:v>
                </c:pt>
                <c:pt idx="90">
                  <c:v>0</c:v>
                </c:pt>
                <c:pt idx="91">
                  <c:v>5</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3</c:v>
                </c:pt>
                <c:pt idx="108">
                  <c:v>0</c:v>
                </c:pt>
                <c:pt idx="109">
                  <c:v>0</c:v>
                </c:pt>
                <c:pt idx="110">
                  <c:v>0</c:v>
                </c:pt>
                <c:pt idx="111">
                  <c:v>0</c:v>
                </c:pt>
                <c:pt idx="112">
                  <c:v>0</c:v>
                </c:pt>
                <c:pt idx="113">
                  <c:v>0</c:v>
                </c:pt>
                <c:pt idx="114">
                  <c:v>0</c:v>
                </c:pt>
                <c:pt idx="115">
                  <c:v>0</c:v>
                </c:pt>
                <c:pt idx="116">
                  <c:v>0</c:v>
                </c:pt>
                <c:pt idx="117">
                  <c:v>3</c:v>
                </c:pt>
                <c:pt idx="118">
                  <c:v>3</c:v>
                </c:pt>
                <c:pt idx="119">
                  <c:v>3</c:v>
                </c:pt>
                <c:pt idx="120">
                  <c:v>0</c:v>
                </c:pt>
                <c:pt idx="121">
                  <c:v>0</c:v>
                </c:pt>
                <c:pt idx="122">
                  <c:v>0</c:v>
                </c:pt>
                <c:pt idx="123">
                  <c:v>0</c:v>
                </c:pt>
                <c:pt idx="124">
                  <c:v>0</c:v>
                </c:pt>
                <c:pt idx="125">
                  <c:v>5</c:v>
                </c:pt>
                <c:pt idx="126">
                  <c:v>3</c:v>
                </c:pt>
                <c:pt idx="127">
                  <c:v>4</c:v>
                </c:pt>
                <c:pt idx="128">
                  <c:v>4</c:v>
                </c:pt>
                <c:pt idx="129">
                  <c:v>4</c:v>
                </c:pt>
                <c:pt idx="130">
                  <c:v>4</c:v>
                </c:pt>
                <c:pt idx="131">
                  <c:v>4</c:v>
                </c:pt>
                <c:pt idx="132">
                  <c:v>3</c:v>
                </c:pt>
                <c:pt idx="133">
                  <c:v>4</c:v>
                </c:pt>
                <c:pt idx="134">
                  <c:v>4</c:v>
                </c:pt>
                <c:pt idx="135">
                  <c:v>5</c:v>
                </c:pt>
                <c:pt idx="136">
                  <c:v>5</c:v>
                </c:pt>
                <c:pt idx="137">
                  <c:v>3</c:v>
                </c:pt>
                <c:pt idx="138">
                  <c:v>3</c:v>
                </c:pt>
                <c:pt idx="139">
                  <c:v>3</c:v>
                </c:pt>
                <c:pt idx="140">
                  <c:v>4</c:v>
                </c:pt>
                <c:pt idx="141">
                  <c:v>5</c:v>
                </c:pt>
                <c:pt idx="142">
                  <c:v>5</c:v>
                </c:pt>
                <c:pt idx="143">
                  <c:v>7</c:v>
                </c:pt>
                <c:pt idx="144">
                  <c:v>3</c:v>
                </c:pt>
                <c:pt idx="145">
                  <c:v>3</c:v>
                </c:pt>
                <c:pt idx="146">
                  <c:v>4</c:v>
                </c:pt>
                <c:pt idx="147">
                  <c:v>4</c:v>
                </c:pt>
                <c:pt idx="148">
                  <c:v>4</c:v>
                </c:pt>
                <c:pt idx="149">
                  <c:v>4</c:v>
                </c:pt>
                <c:pt idx="150">
                  <c:v>4</c:v>
                </c:pt>
                <c:pt idx="151">
                  <c:v>4</c:v>
                </c:pt>
                <c:pt idx="152">
                  <c:v>4</c:v>
                </c:pt>
                <c:pt idx="153">
                  <c:v>4</c:v>
                </c:pt>
                <c:pt idx="154">
                  <c:v>5</c:v>
                </c:pt>
                <c:pt idx="155">
                  <c:v>3</c:v>
                </c:pt>
                <c:pt idx="156">
                  <c:v>3</c:v>
                </c:pt>
                <c:pt idx="157">
                  <c:v>3</c:v>
                </c:pt>
                <c:pt idx="158">
                  <c:v>3</c:v>
                </c:pt>
                <c:pt idx="159">
                  <c:v>3</c:v>
                </c:pt>
                <c:pt idx="160">
                  <c:v>3</c:v>
                </c:pt>
                <c:pt idx="161">
                  <c:v>3</c:v>
                </c:pt>
                <c:pt idx="162">
                  <c:v>3</c:v>
                </c:pt>
                <c:pt idx="163">
                  <c:v>4</c:v>
                </c:pt>
                <c:pt idx="164">
                  <c:v>4</c:v>
                </c:pt>
                <c:pt idx="165">
                  <c:v>4</c:v>
                </c:pt>
                <c:pt idx="166">
                  <c:v>3</c:v>
                </c:pt>
                <c:pt idx="167">
                  <c:v>4</c:v>
                </c:pt>
                <c:pt idx="168">
                  <c:v>3</c:v>
                </c:pt>
                <c:pt idx="169">
                  <c:v>5</c:v>
                </c:pt>
                <c:pt idx="170">
                  <c:v>5</c:v>
                </c:pt>
                <c:pt idx="171">
                  <c:v>5</c:v>
                </c:pt>
                <c:pt idx="172">
                  <c:v>3</c:v>
                </c:pt>
                <c:pt idx="173">
                  <c:v>4</c:v>
                </c:pt>
                <c:pt idx="174">
                  <c:v>6</c:v>
                </c:pt>
                <c:pt idx="175">
                  <c:v>3</c:v>
                </c:pt>
                <c:pt idx="176">
                  <c:v>4</c:v>
                </c:pt>
                <c:pt idx="177">
                  <c:v>7</c:v>
                </c:pt>
                <c:pt idx="178">
                  <c:v>7</c:v>
                </c:pt>
                <c:pt idx="179">
                  <c:v>4</c:v>
                </c:pt>
                <c:pt idx="180">
                  <c:v>4</c:v>
                </c:pt>
                <c:pt idx="181">
                  <c:v>5</c:v>
                </c:pt>
                <c:pt idx="182">
                  <c:v>5</c:v>
                </c:pt>
                <c:pt idx="183">
                  <c:v>5</c:v>
                </c:pt>
                <c:pt idx="184">
                  <c:v>5</c:v>
                </c:pt>
                <c:pt idx="185">
                  <c:v>3</c:v>
                </c:pt>
                <c:pt idx="186">
                  <c:v>3</c:v>
                </c:pt>
                <c:pt idx="187">
                  <c:v>5</c:v>
                </c:pt>
                <c:pt idx="188">
                  <c:v>5</c:v>
                </c:pt>
                <c:pt idx="189">
                  <c:v>5</c:v>
                </c:pt>
                <c:pt idx="190">
                  <c:v>4</c:v>
                </c:pt>
                <c:pt idx="191">
                  <c:v>6</c:v>
                </c:pt>
                <c:pt idx="192">
                  <c:v>3</c:v>
                </c:pt>
                <c:pt idx="193">
                  <c:v>3</c:v>
                </c:pt>
                <c:pt idx="194">
                  <c:v>4</c:v>
                </c:pt>
                <c:pt idx="195">
                  <c:v>5</c:v>
                </c:pt>
                <c:pt idx="196">
                  <c:v>4</c:v>
                </c:pt>
                <c:pt idx="197">
                  <c:v>3</c:v>
                </c:pt>
                <c:pt idx="198">
                  <c:v>4</c:v>
                </c:pt>
                <c:pt idx="199">
                  <c:v>4</c:v>
                </c:pt>
                <c:pt idx="200">
                  <c:v>4</c:v>
                </c:pt>
                <c:pt idx="201">
                  <c:v>3</c:v>
                </c:pt>
                <c:pt idx="202">
                  <c:v>3</c:v>
                </c:pt>
                <c:pt idx="203">
                  <c:v>3</c:v>
                </c:pt>
                <c:pt idx="204">
                  <c:v>5</c:v>
                </c:pt>
                <c:pt idx="205">
                  <c:v>3</c:v>
                </c:pt>
                <c:pt idx="206">
                  <c:v>3</c:v>
                </c:pt>
                <c:pt idx="207">
                  <c:v>4</c:v>
                </c:pt>
                <c:pt idx="208">
                  <c:v>5</c:v>
                </c:pt>
                <c:pt idx="209">
                  <c:v>4</c:v>
                </c:pt>
                <c:pt idx="210">
                  <c:v>5</c:v>
                </c:pt>
                <c:pt idx="211">
                  <c:v>6</c:v>
                </c:pt>
                <c:pt idx="212">
                  <c:v>4</c:v>
                </c:pt>
                <c:pt idx="213">
                  <c:v>4</c:v>
                </c:pt>
                <c:pt idx="214">
                  <c:v>3</c:v>
                </c:pt>
                <c:pt idx="215">
                  <c:v>5</c:v>
                </c:pt>
                <c:pt idx="216">
                  <c:v>3</c:v>
                </c:pt>
                <c:pt idx="217">
                  <c:v>4</c:v>
                </c:pt>
                <c:pt idx="218">
                  <c:v>4</c:v>
                </c:pt>
                <c:pt idx="219">
                  <c:v>5</c:v>
                </c:pt>
                <c:pt idx="220">
                  <c:v>4</c:v>
                </c:pt>
                <c:pt idx="221">
                  <c:v>3</c:v>
                </c:pt>
                <c:pt idx="222">
                  <c:v>5</c:v>
                </c:pt>
                <c:pt idx="223">
                  <c:v>6</c:v>
                </c:pt>
                <c:pt idx="224">
                  <c:v>5</c:v>
                </c:pt>
                <c:pt idx="225">
                  <c:v>4</c:v>
                </c:pt>
                <c:pt idx="226">
                  <c:v>5</c:v>
                </c:pt>
                <c:pt idx="227">
                  <c:v>5</c:v>
                </c:pt>
                <c:pt idx="228">
                  <c:v>6</c:v>
                </c:pt>
                <c:pt idx="229">
                  <c:v>5</c:v>
                </c:pt>
                <c:pt idx="230">
                  <c:v>8</c:v>
                </c:pt>
                <c:pt idx="231">
                  <c:v>6</c:v>
                </c:pt>
                <c:pt idx="232">
                  <c:v>6</c:v>
                </c:pt>
                <c:pt idx="233">
                  <c:v>5</c:v>
                </c:pt>
                <c:pt idx="234">
                  <c:v>8</c:v>
                </c:pt>
                <c:pt idx="235">
                  <c:v>6</c:v>
                </c:pt>
                <c:pt idx="236">
                  <c:v>5</c:v>
                </c:pt>
                <c:pt idx="237">
                  <c:v>5</c:v>
                </c:pt>
                <c:pt idx="238">
                  <c:v>6</c:v>
                </c:pt>
                <c:pt idx="239">
                  <c:v>7</c:v>
                </c:pt>
                <c:pt idx="240">
                  <c:v>4</c:v>
                </c:pt>
                <c:pt idx="241">
                  <c:v>4</c:v>
                </c:pt>
                <c:pt idx="242">
                  <c:v>6</c:v>
                </c:pt>
                <c:pt idx="243">
                  <c:v>8</c:v>
                </c:pt>
                <c:pt idx="244">
                  <c:v>7</c:v>
                </c:pt>
                <c:pt idx="245">
                  <c:v>5</c:v>
                </c:pt>
                <c:pt idx="246">
                  <c:v>5</c:v>
                </c:pt>
                <c:pt idx="247">
                  <c:v>5</c:v>
                </c:pt>
                <c:pt idx="248">
                  <c:v>6</c:v>
                </c:pt>
                <c:pt idx="249">
                  <c:v>6</c:v>
                </c:pt>
                <c:pt idx="250">
                  <c:v>4</c:v>
                </c:pt>
                <c:pt idx="251">
                  <c:v>5</c:v>
                </c:pt>
                <c:pt idx="252">
                  <c:v>4</c:v>
                </c:pt>
                <c:pt idx="253">
                  <c:v>5</c:v>
                </c:pt>
                <c:pt idx="254">
                  <c:v>5</c:v>
                </c:pt>
                <c:pt idx="255">
                  <c:v>5</c:v>
                </c:pt>
                <c:pt idx="256">
                  <c:v>3</c:v>
                </c:pt>
                <c:pt idx="257">
                  <c:v>4</c:v>
                </c:pt>
                <c:pt idx="258">
                  <c:v>3</c:v>
                </c:pt>
                <c:pt idx="259">
                  <c:v>3</c:v>
                </c:pt>
                <c:pt idx="260">
                  <c:v>5</c:v>
                </c:pt>
                <c:pt idx="261">
                  <c:v>3</c:v>
                </c:pt>
                <c:pt idx="262">
                  <c:v>4</c:v>
                </c:pt>
                <c:pt idx="263">
                  <c:v>2</c:v>
                </c:pt>
                <c:pt idx="264">
                  <c:v>4</c:v>
                </c:pt>
                <c:pt idx="265">
                  <c:v>3</c:v>
                </c:pt>
                <c:pt idx="266">
                  <c:v>5</c:v>
                </c:pt>
                <c:pt idx="267">
                  <c:v>3</c:v>
                </c:pt>
                <c:pt idx="268">
                  <c:v>4</c:v>
                </c:pt>
                <c:pt idx="269">
                  <c:v>2</c:v>
                </c:pt>
                <c:pt idx="270">
                  <c:v>3</c:v>
                </c:pt>
                <c:pt idx="271">
                  <c:v>4</c:v>
                </c:pt>
                <c:pt idx="272">
                  <c:v>5</c:v>
                </c:pt>
                <c:pt idx="273">
                  <c:v>4</c:v>
                </c:pt>
                <c:pt idx="274">
                  <c:v>2</c:v>
                </c:pt>
                <c:pt idx="275">
                  <c:v>3</c:v>
                </c:pt>
                <c:pt idx="276">
                  <c:v>3</c:v>
                </c:pt>
                <c:pt idx="277">
                  <c:v>3</c:v>
                </c:pt>
                <c:pt idx="278">
                  <c:v>2</c:v>
                </c:pt>
                <c:pt idx="279">
                  <c:v>3</c:v>
                </c:pt>
                <c:pt idx="280">
                  <c:v>4</c:v>
                </c:pt>
                <c:pt idx="281">
                  <c:v>3</c:v>
                </c:pt>
                <c:pt idx="282">
                  <c:v>3</c:v>
                </c:pt>
                <c:pt idx="283">
                  <c:v>3</c:v>
                </c:pt>
                <c:pt idx="284">
                  <c:v>3</c:v>
                </c:pt>
                <c:pt idx="285">
                  <c:v>2</c:v>
                </c:pt>
                <c:pt idx="286">
                  <c:v>3</c:v>
                </c:pt>
                <c:pt idx="287">
                  <c:v>4</c:v>
                </c:pt>
                <c:pt idx="288">
                  <c:v>3</c:v>
                </c:pt>
                <c:pt idx="289">
                  <c:v>3</c:v>
                </c:pt>
                <c:pt idx="290">
                  <c:v>4</c:v>
                </c:pt>
                <c:pt idx="291">
                  <c:v>5</c:v>
                </c:pt>
                <c:pt idx="292">
                  <c:v>3</c:v>
                </c:pt>
                <c:pt idx="293">
                  <c:v>4</c:v>
                </c:pt>
                <c:pt idx="294">
                  <c:v>4</c:v>
                </c:pt>
                <c:pt idx="295">
                  <c:v>4</c:v>
                </c:pt>
                <c:pt idx="296">
                  <c:v>3</c:v>
                </c:pt>
                <c:pt idx="297">
                  <c:v>4</c:v>
                </c:pt>
                <c:pt idx="298">
                  <c:v>4</c:v>
                </c:pt>
                <c:pt idx="299">
                  <c:v>2</c:v>
                </c:pt>
                <c:pt idx="300">
                  <c:v>2</c:v>
                </c:pt>
                <c:pt idx="301">
                  <c:v>3</c:v>
                </c:pt>
                <c:pt idx="302">
                  <c:v>4</c:v>
                </c:pt>
                <c:pt idx="303">
                  <c:v>4</c:v>
                </c:pt>
                <c:pt idx="304">
                  <c:v>3</c:v>
                </c:pt>
                <c:pt idx="305">
                  <c:v>4</c:v>
                </c:pt>
                <c:pt idx="306">
                  <c:v>5</c:v>
                </c:pt>
                <c:pt idx="307">
                  <c:v>3</c:v>
                </c:pt>
                <c:pt idx="308">
                  <c:v>3</c:v>
                </c:pt>
                <c:pt idx="309">
                  <c:v>3</c:v>
                </c:pt>
                <c:pt idx="310">
                  <c:v>3</c:v>
                </c:pt>
                <c:pt idx="311">
                  <c:v>3</c:v>
                </c:pt>
                <c:pt idx="312">
                  <c:v>4</c:v>
                </c:pt>
                <c:pt idx="313">
                  <c:v>5</c:v>
                </c:pt>
                <c:pt idx="314">
                  <c:v>4</c:v>
                </c:pt>
                <c:pt idx="315">
                  <c:v>3</c:v>
                </c:pt>
                <c:pt idx="316">
                  <c:v>3</c:v>
                </c:pt>
                <c:pt idx="317">
                  <c:v>5</c:v>
                </c:pt>
                <c:pt idx="318">
                  <c:v>4</c:v>
                </c:pt>
                <c:pt idx="319">
                  <c:v>4</c:v>
                </c:pt>
                <c:pt idx="320">
                  <c:v>4</c:v>
                </c:pt>
                <c:pt idx="321">
                  <c:v>4</c:v>
                </c:pt>
                <c:pt idx="322">
                  <c:v>5</c:v>
                </c:pt>
                <c:pt idx="323">
                  <c:v>6</c:v>
                </c:pt>
                <c:pt idx="324">
                  <c:v>15</c:v>
                </c:pt>
                <c:pt idx="325">
                  <c:v>17</c:v>
                </c:pt>
                <c:pt idx="326">
                  <c:v>9</c:v>
                </c:pt>
                <c:pt idx="327">
                  <c:v>8</c:v>
                </c:pt>
                <c:pt idx="328">
                  <c:v>8</c:v>
                </c:pt>
                <c:pt idx="329">
                  <c:v>7</c:v>
                </c:pt>
                <c:pt idx="330">
                  <c:v>6</c:v>
                </c:pt>
                <c:pt idx="331">
                  <c:v>7</c:v>
                </c:pt>
                <c:pt idx="332">
                  <c:v>5</c:v>
                </c:pt>
                <c:pt idx="333">
                  <c:v>6</c:v>
                </c:pt>
                <c:pt idx="334">
                  <c:v>7</c:v>
                </c:pt>
                <c:pt idx="335">
                  <c:v>6</c:v>
                </c:pt>
                <c:pt idx="336">
                  <c:v>6</c:v>
                </c:pt>
                <c:pt idx="337">
                  <c:v>6</c:v>
                </c:pt>
                <c:pt idx="338">
                  <c:v>6</c:v>
                </c:pt>
                <c:pt idx="339">
                  <c:v>7</c:v>
                </c:pt>
                <c:pt idx="340">
                  <c:v>7</c:v>
                </c:pt>
                <c:pt idx="341">
                  <c:v>9</c:v>
                </c:pt>
                <c:pt idx="342">
                  <c:v>7</c:v>
                </c:pt>
                <c:pt idx="343">
                  <c:v>8</c:v>
                </c:pt>
                <c:pt idx="344">
                  <c:v>9</c:v>
                </c:pt>
                <c:pt idx="345">
                  <c:v>6</c:v>
                </c:pt>
                <c:pt idx="346">
                  <c:v>9</c:v>
                </c:pt>
                <c:pt idx="347">
                  <c:v>7</c:v>
                </c:pt>
                <c:pt idx="348">
                  <c:v>6</c:v>
                </c:pt>
                <c:pt idx="349">
                  <c:v>8</c:v>
                </c:pt>
                <c:pt idx="350">
                  <c:v>7</c:v>
                </c:pt>
                <c:pt idx="351">
                  <c:v>7</c:v>
                </c:pt>
                <c:pt idx="352">
                  <c:v>7</c:v>
                </c:pt>
                <c:pt idx="353">
                  <c:v>6</c:v>
                </c:pt>
                <c:pt idx="354">
                  <c:v>6</c:v>
                </c:pt>
                <c:pt idx="355">
                  <c:v>4</c:v>
                </c:pt>
                <c:pt idx="356">
                  <c:v>6</c:v>
                </c:pt>
                <c:pt idx="357">
                  <c:v>5</c:v>
                </c:pt>
                <c:pt idx="358">
                  <c:v>6</c:v>
                </c:pt>
                <c:pt idx="359">
                  <c:v>3</c:v>
                </c:pt>
                <c:pt idx="360">
                  <c:v>5</c:v>
                </c:pt>
                <c:pt idx="361">
                  <c:v>5</c:v>
                </c:pt>
                <c:pt idx="362">
                  <c:v>5</c:v>
                </c:pt>
                <c:pt idx="363">
                  <c:v>6</c:v>
                </c:pt>
                <c:pt idx="364">
                  <c:v>6</c:v>
                </c:pt>
                <c:pt idx="365">
                  <c:v>7</c:v>
                </c:pt>
                <c:pt idx="366">
                  <c:v>9</c:v>
                </c:pt>
                <c:pt idx="367">
                  <c:v>9</c:v>
                </c:pt>
                <c:pt idx="368">
                  <c:v>8</c:v>
                </c:pt>
                <c:pt idx="369">
                  <c:v>8</c:v>
                </c:pt>
                <c:pt idx="370">
                  <c:v>8</c:v>
                </c:pt>
                <c:pt idx="371">
                  <c:v>9</c:v>
                </c:pt>
                <c:pt idx="372">
                  <c:v>9</c:v>
                </c:pt>
                <c:pt idx="373">
                  <c:v>6</c:v>
                </c:pt>
                <c:pt idx="374">
                  <c:v>10</c:v>
                </c:pt>
                <c:pt idx="375">
                  <c:v>9</c:v>
                </c:pt>
                <c:pt idx="376">
                  <c:v>11</c:v>
                </c:pt>
                <c:pt idx="377">
                  <c:v>10</c:v>
                </c:pt>
                <c:pt idx="378">
                  <c:v>9</c:v>
                </c:pt>
                <c:pt idx="379">
                  <c:v>9</c:v>
                </c:pt>
                <c:pt idx="380">
                  <c:v>11</c:v>
                </c:pt>
                <c:pt idx="381">
                  <c:v>11</c:v>
                </c:pt>
                <c:pt idx="382">
                  <c:v>12</c:v>
                </c:pt>
                <c:pt idx="383">
                  <c:v>10</c:v>
                </c:pt>
                <c:pt idx="384">
                  <c:v>12</c:v>
                </c:pt>
                <c:pt idx="385">
                  <c:v>8</c:v>
                </c:pt>
                <c:pt idx="386">
                  <c:v>13</c:v>
                </c:pt>
                <c:pt idx="387">
                  <c:v>10</c:v>
                </c:pt>
                <c:pt idx="388">
                  <c:v>10</c:v>
                </c:pt>
                <c:pt idx="389">
                  <c:v>9</c:v>
                </c:pt>
                <c:pt idx="390">
                  <c:v>9</c:v>
                </c:pt>
                <c:pt idx="391">
                  <c:v>11</c:v>
                </c:pt>
                <c:pt idx="392">
                  <c:v>10</c:v>
                </c:pt>
                <c:pt idx="393">
                  <c:v>11</c:v>
                </c:pt>
                <c:pt idx="394">
                  <c:v>10</c:v>
                </c:pt>
                <c:pt idx="395">
                  <c:v>10</c:v>
                </c:pt>
                <c:pt idx="396">
                  <c:v>12</c:v>
                </c:pt>
                <c:pt idx="397">
                  <c:v>10</c:v>
                </c:pt>
                <c:pt idx="398">
                  <c:v>11</c:v>
                </c:pt>
                <c:pt idx="399">
                  <c:v>11</c:v>
                </c:pt>
                <c:pt idx="400">
                  <c:v>9</c:v>
                </c:pt>
                <c:pt idx="401">
                  <c:v>10</c:v>
                </c:pt>
                <c:pt idx="402">
                  <c:v>9</c:v>
                </c:pt>
                <c:pt idx="403">
                  <c:v>8</c:v>
                </c:pt>
                <c:pt idx="404">
                  <c:v>9</c:v>
                </c:pt>
                <c:pt idx="405">
                  <c:v>10</c:v>
                </c:pt>
                <c:pt idx="406">
                  <c:v>12</c:v>
                </c:pt>
                <c:pt idx="407">
                  <c:v>11</c:v>
                </c:pt>
                <c:pt idx="408">
                  <c:v>9</c:v>
                </c:pt>
                <c:pt idx="409">
                  <c:v>8</c:v>
                </c:pt>
                <c:pt idx="410">
                  <c:v>8</c:v>
                </c:pt>
                <c:pt idx="411">
                  <c:v>9</c:v>
                </c:pt>
                <c:pt idx="412">
                  <c:v>8</c:v>
                </c:pt>
                <c:pt idx="413">
                  <c:v>8</c:v>
                </c:pt>
                <c:pt idx="414">
                  <c:v>8</c:v>
                </c:pt>
                <c:pt idx="415">
                  <c:v>7</c:v>
                </c:pt>
                <c:pt idx="416">
                  <c:v>6</c:v>
                </c:pt>
                <c:pt idx="417">
                  <c:v>11</c:v>
                </c:pt>
                <c:pt idx="418">
                  <c:v>16</c:v>
                </c:pt>
                <c:pt idx="419">
                  <c:v>13</c:v>
                </c:pt>
                <c:pt idx="420">
                  <c:v>18</c:v>
                </c:pt>
                <c:pt idx="421">
                  <c:v>18</c:v>
                </c:pt>
                <c:pt idx="422">
                  <c:v>20</c:v>
                </c:pt>
                <c:pt idx="423">
                  <c:v>19</c:v>
                </c:pt>
                <c:pt idx="424">
                  <c:v>19</c:v>
                </c:pt>
                <c:pt idx="425">
                  <c:v>16</c:v>
                </c:pt>
                <c:pt idx="426">
                  <c:v>17</c:v>
                </c:pt>
                <c:pt idx="427">
                  <c:v>19</c:v>
                </c:pt>
                <c:pt idx="428">
                  <c:v>18</c:v>
                </c:pt>
                <c:pt idx="429">
                  <c:v>18</c:v>
                </c:pt>
                <c:pt idx="430">
                  <c:v>17</c:v>
                </c:pt>
                <c:pt idx="431">
                  <c:v>17</c:v>
                </c:pt>
                <c:pt idx="432">
                  <c:v>18</c:v>
                </c:pt>
                <c:pt idx="433">
                  <c:v>17</c:v>
                </c:pt>
                <c:pt idx="434">
                  <c:v>21</c:v>
                </c:pt>
                <c:pt idx="435">
                  <c:v>22</c:v>
                </c:pt>
                <c:pt idx="436">
                  <c:v>19</c:v>
                </c:pt>
                <c:pt idx="437">
                  <c:v>18</c:v>
                </c:pt>
                <c:pt idx="438">
                  <c:v>17</c:v>
                </c:pt>
                <c:pt idx="439">
                  <c:v>19</c:v>
                </c:pt>
                <c:pt idx="440">
                  <c:v>19</c:v>
                </c:pt>
                <c:pt idx="441">
                  <c:v>17</c:v>
                </c:pt>
                <c:pt idx="442">
                  <c:v>20</c:v>
                </c:pt>
                <c:pt idx="443">
                  <c:v>19</c:v>
                </c:pt>
                <c:pt idx="444">
                  <c:v>20</c:v>
                </c:pt>
                <c:pt idx="445">
                  <c:v>19</c:v>
                </c:pt>
                <c:pt idx="446">
                  <c:v>19</c:v>
                </c:pt>
                <c:pt idx="447">
                  <c:v>19</c:v>
                </c:pt>
                <c:pt idx="448">
                  <c:v>20</c:v>
                </c:pt>
                <c:pt idx="449">
                  <c:v>19</c:v>
                </c:pt>
                <c:pt idx="450">
                  <c:v>18</c:v>
                </c:pt>
                <c:pt idx="451">
                  <c:v>20</c:v>
                </c:pt>
                <c:pt idx="452">
                  <c:v>20</c:v>
                </c:pt>
                <c:pt idx="453">
                  <c:v>22</c:v>
                </c:pt>
                <c:pt idx="454">
                  <c:v>20</c:v>
                </c:pt>
                <c:pt idx="455">
                  <c:v>16</c:v>
                </c:pt>
                <c:pt idx="456">
                  <c:v>17</c:v>
                </c:pt>
                <c:pt idx="457">
                  <c:v>18</c:v>
                </c:pt>
                <c:pt idx="458">
                  <c:v>18</c:v>
                </c:pt>
                <c:pt idx="459">
                  <c:v>18</c:v>
                </c:pt>
                <c:pt idx="460">
                  <c:v>18</c:v>
                </c:pt>
                <c:pt idx="461">
                  <c:v>16</c:v>
                </c:pt>
                <c:pt idx="462">
                  <c:v>15</c:v>
                </c:pt>
                <c:pt idx="463">
                  <c:v>14</c:v>
                </c:pt>
                <c:pt idx="464">
                  <c:v>16</c:v>
                </c:pt>
                <c:pt idx="465">
                  <c:v>17</c:v>
                </c:pt>
                <c:pt idx="466">
                  <c:v>12</c:v>
                </c:pt>
                <c:pt idx="467">
                  <c:v>12</c:v>
                </c:pt>
                <c:pt idx="468">
                  <c:v>11</c:v>
                </c:pt>
                <c:pt idx="469">
                  <c:v>21</c:v>
                </c:pt>
                <c:pt idx="470">
                  <c:v>28</c:v>
                </c:pt>
                <c:pt idx="471">
                  <c:v>28</c:v>
                </c:pt>
                <c:pt idx="472">
                  <c:v>27</c:v>
                </c:pt>
                <c:pt idx="473">
                  <c:v>28</c:v>
                </c:pt>
                <c:pt idx="474">
                  <c:v>30</c:v>
                </c:pt>
                <c:pt idx="475">
                  <c:v>24</c:v>
                </c:pt>
                <c:pt idx="476">
                  <c:v>25</c:v>
                </c:pt>
                <c:pt idx="477">
                  <c:v>32</c:v>
                </c:pt>
                <c:pt idx="478">
                  <c:v>29</c:v>
                </c:pt>
                <c:pt idx="479">
                  <c:v>28</c:v>
                </c:pt>
                <c:pt idx="480">
                  <c:v>29</c:v>
                </c:pt>
                <c:pt idx="481">
                  <c:v>31</c:v>
                </c:pt>
                <c:pt idx="482">
                  <c:v>29</c:v>
                </c:pt>
                <c:pt idx="483">
                  <c:v>24</c:v>
                </c:pt>
                <c:pt idx="484">
                  <c:v>35</c:v>
                </c:pt>
                <c:pt idx="485">
                  <c:v>33</c:v>
                </c:pt>
                <c:pt idx="486">
                  <c:v>34</c:v>
                </c:pt>
                <c:pt idx="487">
                  <c:v>33</c:v>
                </c:pt>
                <c:pt idx="488">
                  <c:v>31</c:v>
                </c:pt>
                <c:pt idx="489">
                  <c:v>30</c:v>
                </c:pt>
                <c:pt idx="490">
                  <c:v>29</c:v>
                </c:pt>
                <c:pt idx="491">
                  <c:v>26</c:v>
                </c:pt>
                <c:pt idx="492">
                  <c:v>27</c:v>
                </c:pt>
                <c:pt idx="493">
                  <c:v>27</c:v>
                </c:pt>
                <c:pt idx="494">
                  <c:v>28</c:v>
                </c:pt>
                <c:pt idx="495">
                  <c:v>24</c:v>
                </c:pt>
                <c:pt idx="496">
                  <c:v>23</c:v>
                </c:pt>
                <c:pt idx="497">
                  <c:v>27</c:v>
                </c:pt>
                <c:pt idx="498">
                  <c:v>32</c:v>
                </c:pt>
              </c:numCache>
            </c:numRef>
          </c:val>
        </c:ser>
        <c:ser>
          <c:idx val="2"/>
          <c:order val="2"/>
          <c:tx>
            <c:strRef>
              <c:f>Sheet1!$E$1</c:f>
              <c:strCache>
                <c:ptCount val="1"/>
                <c:pt idx="0">
                  <c:v>Kale</c:v>
                </c:pt>
              </c:strCache>
            </c:strRef>
          </c:tx>
          <c:marker>
            <c:symbol val="none"/>
          </c:marker>
          <c:cat>
            <c:numRef>
              <c:f>Sheet1!$A$2:$A$500</c:f>
              <c:numCache>
                <c:formatCode>General</c:formatCode>
                <c:ptCount val="499"/>
                <c:pt idx="0">
                  <c:v>2006</c:v>
                </c:pt>
                <c:pt idx="53">
                  <c:v>2007</c:v>
                </c:pt>
                <c:pt idx="105">
                  <c:v>2008</c:v>
                </c:pt>
                <c:pt idx="157">
                  <c:v>2009</c:v>
                </c:pt>
                <c:pt idx="209">
                  <c:v>2010</c:v>
                </c:pt>
                <c:pt idx="261">
                  <c:v>2011</c:v>
                </c:pt>
                <c:pt idx="313">
                  <c:v>2012</c:v>
                </c:pt>
                <c:pt idx="366">
                  <c:v>2013</c:v>
                </c:pt>
                <c:pt idx="418">
                  <c:v>2014</c:v>
                </c:pt>
                <c:pt idx="470">
                  <c:v>2015</c:v>
                </c:pt>
              </c:numCache>
            </c:numRef>
          </c:cat>
          <c:val>
            <c:numRef>
              <c:f>Sheet1!$E$2:$E$500</c:f>
              <c:numCache>
                <c:formatCode>General</c:formatCode>
                <c:ptCount val="499"/>
                <c:pt idx="0">
                  <c:v>0</c:v>
                </c:pt>
                <c:pt idx="1">
                  <c:v>7</c:v>
                </c:pt>
                <c:pt idx="2">
                  <c:v>0</c:v>
                </c:pt>
                <c:pt idx="3">
                  <c:v>0</c:v>
                </c:pt>
                <c:pt idx="4">
                  <c:v>0</c:v>
                </c:pt>
                <c:pt idx="5">
                  <c:v>0</c:v>
                </c:pt>
                <c:pt idx="6">
                  <c:v>0</c:v>
                </c:pt>
                <c:pt idx="7">
                  <c:v>0</c:v>
                </c:pt>
                <c:pt idx="8">
                  <c:v>8</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7</c:v>
                </c:pt>
                <c:pt idx="34">
                  <c:v>0</c:v>
                </c:pt>
                <c:pt idx="35">
                  <c:v>0</c:v>
                </c:pt>
                <c:pt idx="36">
                  <c:v>0</c:v>
                </c:pt>
                <c:pt idx="37">
                  <c:v>0</c:v>
                </c:pt>
                <c:pt idx="38">
                  <c:v>0</c:v>
                </c:pt>
                <c:pt idx="39">
                  <c:v>6</c:v>
                </c:pt>
                <c:pt idx="40">
                  <c:v>5</c:v>
                </c:pt>
                <c:pt idx="41">
                  <c:v>9</c:v>
                </c:pt>
                <c:pt idx="42">
                  <c:v>6</c:v>
                </c:pt>
                <c:pt idx="43">
                  <c:v>5</c:v>
                </c:pt>
                <c:pt idx="44">
                  <c:v>5</c:v>
                </c:pt>
                <c:pt idx="45">
                  <c:v>5</c:v>
                </c:pt>
                <c:pt idx="46">
                  <c:v>5</c:v>
                </c:pt>
                <c:pt idx="47">
                  <c:v>6</c:v>
                </c:pt>
                <c:pt idx="48">
                  <c:v>7</c:v>
                </c:pt>
                <c:pt idx="49">
                  <c:v>7</c:v>
                </c:pt>
                <c:pt idx="50">
                  <c:v>7</c:v>
                </c:pt>
                <c:pt idx="51">
                  <c:v>7</c:v>
                </c:pt>
                <c:pt idx="52">
                  <c:v>7</c:v>
                </c:pt>
                <c:pt idx="53">
                  <c:v>4</c:v>
                </c:pt>
                <c:pt idx="54">
                  <c:v>8</c:v>
                </c:pt>
                <c:pt idx="55">
                  <c:v>8</c:v>
                </c:pt>
                <c:pt idx="56">
                  <c:v>8</c:v>
                </c:pt>
                <c:pt idx="57">
                  <c:v>8</c:v>
                </c:pt>
                <c:pt idx="58">
                  <c:v>7</c:v>
                </c:pt>
                <c:pt idx="59">
                  <c:v>9</c:v>
                </c:pt>
                <c:pt idx="60">
                  <c:v>5</c:v>
                </c:pt>
                <c:pt idx="61">
                  <c:v>6</c:v>
                </c:pt>
                <c:pt idx="62">
                  <c:v>11</c:v>
                </c:pt>
                <c:pt idx="63">
                  <c:v>5</c:v>
                </c:pt>
                <c:pt idx="64">
                  <c:v>5</c:v>
                </c:pt>
                <c:pt idx="65">
                  <c:v>5</c:v>
                </c:pt>
                <c:pt idx="66">
                  <c:v>5</c:v>
                </c:pt>
                <c:pt idx="67">
                  <c:v>5</c:v>
                </c:pt>
                <c:pt idx="68">
                  <c:v>5</c:v>
                </c:pt>
                <c:pt idx="69">
                  <c:v>5</c:v>
                </c:pt>
                <c:pt idx="70">
                  <c:v>5</c:v>
                </c:pt>
                <c:pt idx="71">
                  <c:v>5</c:v>
                </c:pt>
                <c:pt idx="72">
                  <c:v>5</c:v>
                </c:pt>
                <c:pt idx="73">
                  <c:v>5</c:v>
                </c:pt>
                <c:pt idx="74">
                  <c:v>5</c:v>
                </c:pt>
                <c:pt idx="75">
                  <c:v>5</c:v>
                </c:pt>
                <c:pt idx="76">
                  <c:v>5</c:v>
                </c:pt>
                <c:pt idx="77">
                  <c:v>5</c:v>
                </c:pt>
                <c:pt idx="78">
                  <c:v>6</c:v>
                </c:pt>
                <c:pt idx="79">
                  <c:v>6</c:v>
                </c:pt>
                <c:pt idx="80">
                  <c:v>5</c:v>
                </c:pt>
                <c:pt idx="81">
                  <c:v>5</c:v>
                </c:pt>
                <c:pt idx="82">
                  <c:v>5</c:v>
                </c:pt>
                <c:pt idx="83">
                  <c:v>5</c:v>
                </c:pt>
                <c:pt idx="84">
                  <c:v>4</c:v>
                </c:pt>
                <c:pt idx="85">
                  <c:v>4</c:v>
                </c:pt>
                <c:pt idx="86">
                  <c:v>6</c:v>
                </c:pt>
                <c:pt idx="87">
                  <c:v>7</c:v>
                </c:pt>
                <c:pt idx="88">
                  <c:v>6</c:v>
                </c:pt>
                <c:pt idx="89">
                  <c:v>6</c:v>
                </c:pt>
                <c:pt idx="90">
                  <c:v>5</c:v>
                </c:pt>
                <c:pt idx="91">
                  <c:v>6</c:v>
                </c:pt>
                <c:pt idx="92">
                  <c:v>9</c:v>
                </c:pt>
                <c:pt idx="93">
                  <c:v>7</c:v>
                </c:pt>
                <c:pt idx="94">
                  <c:v>6</c:v>
                </c:pt>
                <c:pt idx="95">
                  <c:v>6</c:v>
                </c:pt>
                <c:pt idx="96">
                  <c:v>8</c:v>
                </c:pt>
                <c:pt idx="97">
                  <c:v>7</c:v>
                </c:pt>
                <c:pt idx="98">
                  <c:v>6</c:v>
                </c:pt>
                <c:pt idx="99">
                  <c:v>6</c:v>
                </c:pt>
                <c:pt idx="100">
                  <c:v>8</c:v>
                </c:pt>
                <c:pt idx="101">
                  <c:v>5</c:v>
                </c:pt>
                <c:pt idx="102">
                  <c:v>7</c:v>
                </c:pt>
                <c:pt idx="103">
                  <c:v>6</c:v>
                </c:pt>
                <c:pt idx="104">
                  <c:v>5</c:v>
                </c:pt>
                <c:pt idx="105">
                  <c:v>9</c:v>
                </c:pt>
                <c:pt idx="106">
                  <c:v>7</c:v>
                </c:pt>
                <c:pt idx="107">
                  <c:v>8</c:v>
                </c:pt>
                <c:pt idx="108">
                  <c:v>9</c:v>
                </c:pt>
                <c:pt idx="109">
                  <c:v>8</c:v>
                </c:pt>
                <c:pt idx="110">
                  <c:v>6</c:v>
                </c:pt>
                <c:pt idx="111">
                  <c:v>9</c:v>
                </c:pt>
                <c:pt idx="112">
                  <c:v>5</c:v>
                </c:pt>
                <c:pt idx="113">
                  <c:v>7</c:v>
                </c:pt>
                <c:pt idx="114">
                  <c:v>6</c:v>
                </c:pt>
                <c:pt idx="115">
                  <c:v>8</c:v>
                </c:pt>
                <c:pt idx="116">
                  <c:v>6</c:v>
                </c:pt>
                <c:pt idx="117">
                  <c:v>5</c:v>
                </c:pt>
                <c:pt idx="118">
                  <c:v>6</c:v>
                </c:pt>
                <c:pt idx="119">
                  <c:v>5</c:v>
                </c:pt>
                <c:pt idx="120">
                  <c:v>4</c:v>
                </c:pt>
                <c:pt idx="121">
                  <c:v>4</c:v>
                </c:pt>
                <c:pt idx="122">
                  <c:v>4</c:v>
                </c:pt>
                <c:pt idx="123">
                  <c:v>3</c:v>
                </c:pt>
                <c:pt idx="124">
                  <c:v>4</c:v>
                </c:pt>
                <c:pt idx="125">
                  <c:v>4</c:v>
                </c:pt>
                <c:pt idx="126">
                  <c:v>4</c:v>
                </c:pt>
                <c:pt idx="127">
                  <c:v>4</c:v>
                </c:pt>
                <c:pt idx="128">
                  <c:v>3</c:v>
                </c:pt>
                <c:pt idx="129">
                  <c:v>6</c:v>
                </c:pt>
                <c:pt idx="130">
                  <c:v>5</c:v>
                </c:pt>
                <c:pt idx="131">
                  <c:v>5</c:v>
                </c:pt>
                <c:pt idx="132">
                  <c:v>5</c:v>
                </c:pt>
                <c:pt idx="133">
                  <c:v>5</c:v>
                </c:pt>
                <c:pt idx="134">
                  <c:v>3</c:v>
                </c:pt>
                <c:pt idx="135">
                  <c:v>3</c:v>
                </c:pt>
                <c:pt idx="136">
                  <c:v>5</c:v>
                </c:pt>
                <c:pt idx="137">
                  <c:v>6</c:v>
                </c:pt>
                <c:pt idx="138">
                  <c:v>3</c:v>
                </c:pt>
                <c:pt idx="139">
                  <c:v>5</c:v>
                </c:pt>
                <c:pt idx="140">
                  <c:v>4</c:v>
                </c:pt>
                <c:pt idx="141">
                  <c:v>5</c:v>
                </c:pt>
                <c:pt idx="142">
                  <c:v>7</c:v>
                </c:pt>
                <c:pt idx="143">
                  <c:v>7</c:v>
                </c:pt>
                <c:pt idx="144">
                  <c:v>11</c:v>
                </c:pt>
                <c:pt idx="145">
                  <c:v>10</c:v>
                </c:pt>
                <c:pt idx="146">
                  <c:v>6</c:v>
                </c:pt>
                <c:pt idx="147">
                  <c:v>10</c:v>
                </c:pt>
                <c:pt idx="148">
                  <c:v>6</c:v>
                </c:pt>
                <c:pt idx="149">
                  <c:v>10</c:v>
                </c:pt>
                <c:pt idx="150">
                  <c:v>6</c:v>
                </c:pt>
                <c:pt idx="151">
                  <c:v>8</c:v>
                </c:pt>
                <c:pt idx="152">
                  <c:v>5</c:v>
                </c:pt>
                <c:pt idx="153">
                  <c:v>7</c:v>
                </c:pt>
                <c:pt idx="154">
                  <c:v>3</c:v>
                </c:pt>
                <c:pt idx="155">
                  <c:v>6</c:v>
                </c:pt>
                <c:pt idx="156">
                  <c:v>4</c:v>
                </c:pt>
                <c:pt idx="157">
                  <c:v>6</c:v>
                </c:pt>
                <c:pt idx="158">
                  <c:v>6</c:v>
                </c:pt>
                <c:pt idx="159">
                  <c:v>6</c:v>
                </c:pt>
                <c:pt idx="160">
                  <c:v>7</c:v>
                </c:pt>
                <c:pt idx="161">
                  <c:v>7</c:v>
                </c:pt>
                <c:pt idx="162">
                  <c:v>7</c:v>
                </c:pt>
                <c:pt idx="163">
                  <c:v>6</c:v>
                </c:pt>
                <c:pt idx="164">
                  <c:v>6</c:v>
                </c:pt>
                <c:pt idx="165">
                  <c:v>5</c:v>
                </c:pt>
                <c:pt idx="166">
                  <c:v>5</c:v>
                </c:pt>
                <c:pt idx="167">
                  <c:v>5</c:v>
                </c:pt>
                <c:pt idx="168">
                  <c:v>3</c:v>
                </c:pt>
                <c:pt idx="169">
                  <c:v>6</c:v>
                </c:pt>
                <c:pt idx="170">
                  <c:v>6</c:v>
                </c:pt>
                <c:pt idx="171">
                  <c:v>6</c:v>
                </c:pt>
                <c:pt idx="172">
                  <c:v>5</c:v>
                </c:pt>
                <c:pt idx="173">
                  <c:v>3</c:v>
                </c:pt>
                <c:pt idx="174">
                  <c:v>5</c:v>
                </c:pt>
                <c:pt idx="175">
                  <c:v>5</c:v>
                </c:pt>
                <c:pt idx="176">
                  <c:v>5</c:v>
                </c:pt>
                <c:pt idx="177">
                  <c:v>5</c:v>
                </c:pt>
                <c:pt idx="178">
                  <c:v>3</c:v>
                </c:pt>
                <c:pt idx="179">
                  <c:v>5</c:v>
                </c:pt>
                <c:pt idx="180">
                  <c:v>5</c:v>
                </c:pt>
                <c:pt idx="181">
                  <c:v>4</c:v>
                </c:pt>
                <c:pt idx="182">
                  <c:v>3</c:v>
                </c:pt>
                <c:pt idx="183">
                  <c:v>3</c:v>
                </c:pt>
                <c:pt idx="184">
                  <c:v>4</c:v>
                </c:pt>
                <c:pt idx="185">
                  <c:v>5</c:v>
                </c:pt>
                <c:pt idx="186">
                  <c:v>5</c:v>
                </c:pt>
                <c:pt idx="187">
                  <c:v>5</c:v>
                </c:pt>
                <c:pt idx="188">
                  <c:v>5</c:v>
                </c:pt>
                <c:pt idx="189">
                  <c:v>5</c:v>
                </c:pt>
                <c:pt idx="190">
                  <c:v>3</c:v>
                </c:pt>
                <c:pt idx="191">
                  <c:v>6</c:v>
                </c:pt>
                <c:pt idx="192">
                  <c:v>5</c:v>
                </c:pt>
                <c:pt idx="193">
                  <c:v>7</c:v>
                </c:pt>
                <c:pt idx="194">
                  <c:v>6</c:v>
                </c:pt>
                <c:pt idx="195">
                  <c:v>6</c:v>
                </c:pt>
                <c:pt idx="196">
                  <c:v>6</c:v>
                </c:pt>
                <c:pt idx="197">
                  <c:v>6</c:v>
                </c:pt>
                <c:pt idx="198">
                  <c:v>8</c:v>
                </c:pt>
                <c:pt idx="199">
                  <c:v>6</c:v>
                </c:pt>
                <c:pt idx="200">
                  <c:v>6</c:v>
                </c:pt>
                <c:pt idx="201">
                  <c:v>7</c:v>
                </c:pt>
                <c:pt idx="202">
                  <c:v>9</c:v>
                </c:pt>
                <c:pt idx="203">
                  <c:v>7</c:v>
                </c:pt>
                <c:pt idx="204">
                  <c:v>6</c:v>
                </c:pt>
                <c:pt idx="205">
                  <c:v>6</c:v>
                </c:pt>
                <c:pt idx="206">
                  <c:v>7</c:v>
                </c:pt>
                <c:pt idx="207">
                  <c:v>5</c:v>
                </c:pt>
                <c:pt idx="208">
                  <c:v>4</c:v>
                </c:pt>
                <c:pt idx="209">
                  <c:v>8</c:v>
                </c:pt>
                <c:pt idx="210">
                  <c:v>6</c:v>
                </c:pt>
                <c:pt idx="211">
                  <c:v>9</c:v>
                </c:pt>
                <c:pt idx="212">
                  <c:v>6</c:v>
                </c:pt>
                <c:pt idx="213">
                  <c:v>5</c:v>
                </c:pt>
                <c:pt idx="214">
                  <c:v>6</c:v>
                </c:pt>
                <c:pt idx="215">
                  <c:v>7</c:v>
                </c:pt>
                <c:pt idx="216">
                  <c:v>8</c:v>
                </c:pt>
                <c:pt idx="217">
                  <c:v>6</c:v>
                </c:pt>
                <c:pt idx="218">
                  <c:v>7</c:v>
                </c:pt>
                <c:pt idx="219">
                  <c:v>5</c:v>
                </c:pt>
                <c:pt idx="220">
                  <c:v>5</c:v>
                </c:pt>
                <c:pt idx="221">
                  <c:v>5</c:v>
                </c:pt>
                <c:pt idx="222">
                  <c:v>4</c:v>
                </c:pt>
                <c:pt idx="223">
                  <c:v>6</c:v>
                </c:pt>
                <c:pt idx="224">
                  <c:v>6</c:v>
                </c:pt>
                <c:pt idx="225">
                  <c:v>8</c:v>
                </c:pt>
                <c:pt idx="226">
                  <c:v>7</c:v>
                </c:pt>
                <c:pt idx="227">
                  <c:v>6</c:v>
                </c:pt>
                <c:pt idx="228">
                  <c:v>4</c:v>
                </c:pt>
                <c:pt idx="229">
                  <c:v>6</c:v>
                </c:pt>
                <c:pt idx="230">
                  <c:v>5</c:v>
                </c:pt>
                <c:pt idx="231">
                  <c:v>4</c:v>
                </c:pt>
                <c:pt idx="232">
                  <c:v>5</c:v>
                </c:pt>
                <c:pt idx="233">
                  <c:v>3</c:v>
                </c:pt>
                <c:pt idx="234">
                  <c:v>7</c:v>
                </c:pt>
                <c:pt idx="235">
                  <c:v>5</c:v>
                </c:pt>
                <c:pt idx="236">
                  <c:v>4</c:v>
                </c:pt>
                <c:pt idx="237">
                  <c:v>8</c:v>
                </c:pt>
                <c:pt idx="238">
                  <c:v>7</c:v>
                </c:pt>
                <c:pt idx="239">
                  <c:v>7</c:v>
                </c:pt>
                <c:pt idx="240">
                  <c:v>6</c:v>
                </c:pt>
                <c:pt idx="241">
                  <c:v>8</c:v>
                </c:pt>
                <c:pt idx="242">
                  <c:v>6</c:v>
                </c:pt>
                <c:pt idx="243">
                  <c:v>6</c:v>
                </c:pt>
                <c:pt idx="244">
                  <c:v>8</c:v>
                </c:pt>
                <c:pt idx="245">
                  <c:v>5</c:v>
                </c:pt>
                <c:pt idx="246">
                  <c:v>7</c:v>
                </c:pt>
                <c:pt idx="247">
                  <c:v>6</c:v>
                </c:pt>
                <c:pt idx="248">
                  <c:v>8</c:v>
                </c:pt>
                <c:pt idx="249">
                  <c:v>8</c:v>
                </c:pt>
                <c:pt idx="250">
                  <c:v>8</c:v>
                </c:pt>
                <c:pt idx="251">
                  <c:v>7</c:v>
                </c:pt>
                <c:pt idx="252">
                  <c:v>9</c:v>
                </c:pt>
                <c:pt idx="253">
                  <c:v>8</c:v>
                </c:pt>
                <c:pt idx="254">
                  <c:v>8</c:v>
                </c:pt>
                <c:pt idx="255">
                  <c:v>8</c:v>
                </c:pt>
                <c:pt idx="256">
                  <c:v>9</c:v>
                </c:pt>
                <c:pt idx="257">
                  <c:v>8</c:v>
                </c:pt>
                <c:pt idx="258">
                  <c:v>6</c:v>
                </c:pt>
                <c:pt idx="259">
                  <c:v>7</c:v>
                </c:pt>
                <c:pt idx="260">
                  <c:v>6</c:v>
                </c:pt>
                <c:pt idx="261">
                  <c:v>10</c:v>
                </c:pt>
                <c:pt idx="262">
                  <c:v>12</c:v>
                </c:pt>
                <c:pt idx="263">
                  <c:v>10</c:v>
                </c:pt>
                <c:pt idx="264">
                  <c:v>10</c:v>
                </c:pt>
                <c:pt idx="265">
                  <c:v>9</c:v>
                </c:pt>
                <c:pt idx="266">
                  <c:v>9</c:v>
                </c:pt>
                <c:pt idx="267">
                  <c:v>8</c:v>
                </c:pt>
                <c:pt idx="268">
                  <c:v>10</c:v>
                </c:pt>
                <c:pt idx="269">
                  <c:v>10</c:v>
                </c:pt>
                <c:pt idx="270">
                  <c:v>9</c:v>
                </c:pt>
                <c:pt idx="271">
                  <c:v>7</c:v>
                </c:pt>
                <c:pt idx="272">
                  <c:v>8</c:v>
                </c:pt>
                <c:pt idx="273">
                  <c:v>7</c:v>
                </c:pt>
                <c:pt idx="274">
                  <c:v>8</c:v>
                </c:pt>
                <c:pt idx="275">
                  <c:v>10</c:v>
                </c:pt>
                <c:pt idx="276">
                  <c:v>7</c:v>
                </c:pt>
                <c:pt idx="277">
                  <c:v>8</c:v>
                </c:pt>
                <c:pt idx="278">
                  <c:v>8</c:v>
                </c:pt>
                <c:pt idx="279">
                  <c:v>6</c:v>
                </c:pt>
                <c:pt idx="280">
                  <c:v>6</c:v>
                </c:pt>
                <c:pt idx="281">
                  <c:v>6</c:v>
                </c:pt>
                <c:pt idx="282">
                  <c:v>9</c:v>
                </c:pt>
                <c:pt idx="283">
                  <c:v>8</c:v>
                </c:pt>
                <c:pt idx="284">
                  <c:v>8</c:v>
                </c:pt>
                <c:pt idx="285">
                  <c:v>8</c:v>
                </c:pt>
                <c:pt idx="286">
                  <c:v>9</c:v>
                </c:pt>
                <c:pt idx="287">
                  <c:v>8</c:v>
                </c:pt>
                <c:pt idx="288">
                  <c:v>9</c:v>
                </c:pt>
                <c:pt idx="289">
                  <c:v>5</c:v>
                </c:pt>
                <c:pt idx="290">
                  <c:v>10</c:v>
                </c:pt>
                <c:pt idx="291">
                  <c:v>8</c:v>
                </c:pt>
                <c:pt idx="292">
                  <c:v>5</c:v>
                </c:pt>
                <c:pt idx="293">
                  <c:v>8</c:v>
                </c:pt>
                <c:pt idx="294">
                  <c:v>7</c:v>
                </c:pt>
                <c:pt idx="295">
                  <c:v>7</c:v>
                </c:pt>
                <c:pt idx="296">
                  <c:v>11</c:v>
                </c:pt>
                <c:pt idx="297">
                  <c:v>10</c:v>
                </c:pt>
                <c:pt idx="298">
                  <c:v>9</c:v>
                </c:pt>
                <c:pt idx="299">
                  <c:v>9</c:v>
                </c:pt>
                <c:pt idx="300">
                  <c:v>12</c:v>
                </c:pt>
                <c:pt idx="301">
                  <c:v>10</c:v>
                </c:pt>
                <c:pt idx="302">
                  <c:v>9</c:v>
                </c:pt>
                <c:pt idx="303">
                  <c:v>12</c:v>
                </c:pt>
                <c:pt idx="304">
                  <c:v>13</c:v>
                </c:pt>
                <c:pt idx="305">
                  <c:v>11</c:v>
                </c:pt>
                <c:pt idx="306">
                  <c:v>13</c:v>
                </c:pt>
                <c:pt idx="307">
                  <c:v>17</c:v>
                </c:pt>
                <c:pt idx="308">
                  <c:v>12</c:v>
                </c:pt>
                <c:pt idx="309">
                  <c:v>11</c:v>
                </c:pt>
                <c:pt idx="310">
                  <c:v>10</c:v>
                </c:pt>
                <c:pt idx="311">
                  <c:v>11</c:v>
                </c:pt>
                <c:pt idx="312">
                  <c:v>9</c:v>
                </c:pt>
                <c:pt idx="313">
                  <c:v>12</c:v>
                </c:pt>
                <c:pt idx="314">
                  <c:v>11</c:v>
                </c:pt>
                <c:pt idx="315">
                  <c:v>12</c:v>
                </c:pt>
                <c:pt idx="316">
                  <c:v>14</c:v>
                </c:pt>
                <c:pt idx="317">
                  <c:v>15</c:v>
                </c:pt>
                <c:pt idx="318">
                  <c:v>17</c:v>
                </c:pt>
                <c:pt idx="319">
                  <c:v>15</c:v>
                </c:pt>
                <c:pt idx="320">
                  <c:v>16</c:v>
                </c:pt>
                <c:pt idx="321">
                  <c:v>14</c:v>
                </c:pt>
                <c:pt idx="322">
                  <c:v>13</c:v>
                </c:pt>
                <c:pt idx="323">
                  <c:v>16</c:v>
                </c:pt>
                <c:pt idx="324">
                  <c:v>12</c:v>
                </c:pt>
                <c:pt idx="325">
                  <c:v>12</c:v>
                </c:pt>
                <c:pt idx="326">
                  <c:v>12</c:v>
                </c:pt>
                <c:pt idx="327">
                  <c:v>10</c:v>
                </c:pt>
                <c:pt idx="328">
                  <c:v>11</c:v>
                </c:pt>
                <c:pt idx="329">
                  <c:v>14</c:v>
                </c:pt>
                <c:pt idx="330">
                  <c:v>11</c:v>
                </c:pt>
                <c:pt idx="331">
                  <c:v>13</c:v>
                </c:pt>
                <c:pt idx="332">
                  <c:v>11</c:v>
                </c:pt>
                <c:pt idx="333">
                  <c:v>9</c:v>
                </c:pt>
                <c:pt idx="334">
                  <c:v>10</c:v>
                </c:pt>
                <c:pt idx="335">
                  <c:v>11</c:v>
                </c:pt>
                <c:pt idx="336">
                  <c:v>8</c:v>
                </c:pt>
                <c:pt idx="337">
                  <c:v>11</c:v>
                </c:pt>
                <c:pt idx="338">
                  <c:v>10</c:v>
                </c:pt>
                <c:pt idx="339">
                  <c:v>8</c:v>
                </c:pt>
                <c:pt idx="340">
                  <c:v>9</c:v>
                </c:pt>
                <c:pt idx="341">
                  <c:v>11</c:v>
                </c:pt>
                <c:pt idx="342">
                  <c:v>8</c:v>
                </c:pt>
                <c:pt idx="343">
                  <c:v>10</c:v>
                </c:pt>
                <c:pt idx="344">
                  <c:v>11</c:v>
                </c:pt>
                <c:pt idx="345">
                  <c:v>11</c:v>
                </c:pt>
                <c:pt idx="346">
                  <c:v>12</c:v>
                </c:pt>
                <c:pt idx="347">
                  <c:v>11</c:v>
                </c:pt>
                <c:pt idx="348">
                  <c:v>14</c:v>
                </c:pt>
                <c:pt idx="349">
                  <c:v>12</c:v>
                </c:pt>
                <c:pt idx="350">
                  <c:v>15</c:v>
                </c:pt>
                <c:pt idx="351">
                  <c:v>14</c:v>
                </c:pt>
                <c:pt idx="352">
                  <c:v>17</c:v>
                </c:pt>
                <c:pt idx="353">
                  <c:v>16</c:v>
                </c:pt>
                <c:pt idx="354">
                  <c:v>16</c:v>
                </c:pt>
                <c:pt idx="355">
                  <c:v>18</c:v>
                </c:pt>
                <c:pt idx="356">
                  <c:v>16</c:v>
                </c:pt>
                <c:pt idx="357">
                  <c:v>17</c:v>
                </c:pt>
                <c:pt idx="358">
                  <c:v>16</c:v>
                </c:pt>
                <c:pt idx="359">
                  <c:v>16</c:v>
                </c:pt>
                <c:pt idx="360">
                  <c:v>16</c:v>
                </c:pt>
                <c:pt idx="361">
                  <c:v>15</c:v>
                </c:pt>
                <c:pt idx="362">
                  <c:v>16</c:v>
                </c:pt>
                <c:pt idx="363">
                  <c:v>13</c:v>
                </c:pt>
                <c:pt idx="364">
                  <c:v>14</c:v>
                </c:pt>
                <c:pt idx="365">
                  <c:v>18</c:v>
                </c:pt>
                <c:pt idx="366">
                  <c:v>23</c:v>
                </c:pt>
                <c:pt idx="367">
                  <c:v>21</c:v>
                </c:pt>
                <c:pt idx="368">
                  <c:v>17</c:v>
                </c:pt>
                <c:pt idx="369">
                  <c:v>17</c:v>
                </c:pt>
                <c:pt idx="370">
                  <c:v>18</c:v>
                </c:pt>
                <c:pt idx="371">
                  <c:v>16</c:v>
                </c:pt>
                <c:pt idx="372">
                  <c:v>17</c:v>
                </c:pt>
                <c:pt idx="373">
                  <c:v>19</c:v>
                </c:pt>
                <c:pt idx="374">
                  <c:v>17</c:v>
                </c:pt>
                <c:pt idx="375">
                  <c:v>16</c:v>
                </c:pt>
                <c:pt idx="376">
                  <c:v>15</c:v>
                </c:pt>
                <c:pt idx="377">
                  <c:v>16</c:v>
                </c:pt>
                <c:pt idx="378">
                  <c:v>12</c:v>
                </c:pt>
                <c:pt idx="379">
                  <c:v>14</c:v>
                </c:pt>
                <c:pt idx="380">
                  <c:v>15</c:v>
                </c:pt>
                <c:pt idx="381">
                  <c:v>16</c:v>
                </c:pt>
                <c:pt idx="382">
                  <c:v>19</c:v>
                </c:pt>
                <c:pt idx="383">
                  <c:v>13</c:v>
                </c:pt>
                <c:pt idx="384">
                  <c:v>14</c:v>
                </c:pt>
                <c:pt idx="385">
                  <c:v>13</c:v>
                </c:pt>
                <c:pt idx="386">
                  <c:v>13</c:v>
                </c:pt>
                <c:pt idx="387">
                  <c:v>12</c:v>
                </c:pt>
                <c:pt idx="388">
                  <c:v>15</c:v>
                </c:pt>
                <c:pt idx="389">
                  <c:v>15</c:v>
                </c:pt>
                <c:pt idx="390">
                  <c:v>15</c:v>
                </c:pt>
                <c:pt idx="391">
                  <c:v>18</c:v>
                </c:pt>
                <c:pt idx="392">
                  <c:v>20</c:v>
                </c:pt>
                <c:pt idx="393">
                  <c:v>26</c:v>
                </c:pt>
                <c:pt idx="394">
                  <c:v>21</c:v>
                </c:pt>
                <c:pt idx="395">
                  <c:v>25</c:v>
                </c:pt>
                <c:pt idx="396">
                  <c:v>21</c:v>
                </c:pt>
                <c:pt idx="397">
                  <c:v>19</c:v>
                </c:pt>
                <c:pt idx="398">
                  <c:v>21</c:v>
                </c:pt>
                <c:pt idx="399">
                  <c:v>21</c:v>
                </c:pt>
                <c:pt idx="400">
                  <c:v>21</c:v>
                </c:pt>
                <c:pt idx="401">
                  <c:v>22</c:v>
                </c:pt>
                <c:pt idx="402">
                  <c:v>24</c:v>
                </c:pt>
                <c:pt idx="403">
                  <c:v>25</c:v>
                </c:pt>
                <c:pt idx="404">
                  <c:v>23</c:v>
                </c:pt>
                <c:pt idx="405">
                  <c:v>29</c:v>
                </c:pt>
                <c:pt idx="406">
                  <c:v>26</c:v>
                </c:pt>
                <c:pt idx="407">
                  <c:v>29</c:v>
                </c:pt>
                <c:pt idx="408">
                  <c:v>29</c:v>
                </c:pt>
                <c:pt idx="409">
                  <c:v>29</c:v>
                </c:pt>
                <c:pt idx="410">
                  <c:v>30</c:v>
                </c:pt>
                <c:pt idx="411">
                  <c:v>27</c:v>
                </c:pt>
                <c:pt idx="412">
                  <c:v>26</c:v>
                </c:pt>
                <c:pt idx="413">
                  <c:v>26</c:v>
                </c:pt>
                <c:pt idx="414">
                  <c:v>22</c:v>
                </c:pt>
                <c:pt idx="415">
                  <c:v>19</c:v>
                </c:pt>
                <c:pt idx="416">
                  <c:v>19</c:v>
                </c:pt>
                <c:pt idx="417">
                  <c:v>36</c:v>
                </c:pt>
                <c:pt idx="418">
                  <c:v>49</c:v>
                </c:pt>
                <c:pt idx="419">
                  <c:v>46</c:v>
                </c:pt>
                <c:pt idx="420">
                  <c:v>45</c:v>
                </c:pt>
                <c:pt idx="421">
                  <c:v>46</c:v>
                </c:pt>
                <c:pt idx="422">
                  <c:v>40</c:v>
                </c:pt>
                <c:pt idx="423">
                  <c:v>37</c:v>
                </c:pt>
                <c:pt idx="424">
                  <c:v>37</c:v>
                </c:pt>
                <c:pt idx="425">
                  <c:v>39</c:v>
                </c:pt>
                <c:pt idx="426">
                  <c:v>37</c:v>
                </c:pt>
                <c:pt idx="427">
                  <c:v>38</c:v>
                </c:pt>
                <c:pt idx="428">
                  <c:v>37</c:v>
                </c:pt>
                <c:pt idx="429">
                  <c:v>34</c:v>
                </c:pt>
                <c:pt idx="430">
                  <c:v>41</c:v>
                </c:pt>
                <c:pt idx="431">
                  <c:v>36</c:v>
                </c:pt>
                <c:pt idx="432">
                  <c:v>30</c:v>
                </c:pt>
                <c:pt idx="433">
                  <c:v>37</c:v>
                </c:pt>
                <c:pt idx="434">
                  <c:v>41</c:v>
                </c:pt>
                <c:pt idx="435">
                  <c:v>33</c:v>
                </c:pt>
                <c:pt idx="436">
                  <c:v>33</c:v>
                </c:pt>
                <c:pt idx="437">
                  <c:v>27</c:v>
                </c:pt>
                <c:pt idx="438">
                  <c:v>27</c:v>
                </c:pt>
                <c:pt idx="439">
                  <c:v>26</c:v>
                </c:pt>
                <c:pt idx="440">
                  <c:v>27</c:v>
                </c:pt>
                <c:pt idx="441">
                  <c:v>28</c:v>
                </c:pt>
                <c:pt idx="442">
                  <c:v>22</c:v>
                </c:pt>
                <c:pt idx="443">
                  <c:v>28</c:v>
                </c:pt>
                <c:pt idx="444">
                  <c:v>35</c:v>
                </c:pt>
                <c:pt idx="445">
                  <c:v>30</c:v>
                </c:pt>
                <c:pt idx="446">
                  <c:v>30</c:v>
                </c:pt>
                <c:pt idx="447">
                  <c:v>31</c:v>
                </c:pt>
                <c:pt idx="448">
                  <c:v>32</c:v>
                </c:pt>
                <c:pt idx="449">
                  <c:v>30</c:v>
                </c:pt>
                <c:pt idx="450">
                  <c:v>32</c:v>
                </c:pt>
                <c:pt idx="451">
                  <c:v>31</c:v>
                </c:pt>
                <c:pt idx="452">
                  <c:v>29</c:v>
                </c:pt>
                <c:pt idx="453">
                  <c:v>34</c:v>
                </c:pt>
                <c:pt idx="454">
                  <c:v>39</c:v>
                </c:pt>
                <c:pt idx="455">
                  <c:v>35</c:v>
                </c:pt>
                <c:pt idx="456">
                  <c:v>40</c:v>
                </c:pt>
                <c:pt idx="457">
                  <c:v>43</c:v>
                </c:pt>
                <c:pt idx="458">
                  <c:v>38</c:v>
                </c:pt>
                <c:pt idx="459">
                  <c:v>41</c:v>
                </c:pt>
                <c:pt idx="460">
                  <c:v>42</c:v>
                </c:pt>
                <c:pt idx="461">
                  <c:v>42</c:v>
                </c:pt>
                <c:pt idx="462">
                  <c:v>42</c:v>
                </c:pt>
                <c:pt idx="463">
                  <c:v>41</c:v>
                </c:pt>
                <c:pt idx="464">
                  <c:v>40</c:v>
                </c:pt>
                <c:pt idx="465">
                  <c:v>34</c:v>
                </c:pt>
                <c:pt idx="466">
                  <c:v>32</c:v>
                </c:pt>
                <c:pt idx="467">
                  <c:v>33</c:v>
                </c:pt>
                <c:pt idx="468">
                  <c:v>29</c:v>
                </c:pt>
                <c:pt idx="469">
                  <c:v>48</c:v>
                </c:pt>
                <c:pt idx="470">
                  <c:v>76</c:v>
                </c:pt>
                <c:pt idx="471">
                  <c:v>75</c:v>
                </c:pt>
                <c:pt idx="472">
                  <c:v>75</c:v>
                </c:pt>
                <c:pt idx="473">
                  <c:v>63</c:v>
                </c:pt>
                <c:pt idx="474">
                  <c:v>62</c:v>
                </c:pt>
                <c:pt idx="475">
                  <c:v>52</c:v>
                </c:pt>
                <c:pt idx="476">
                  <c:v>52</c:v>
                </c:pt>
                <c:pt idx="477">
                  <c:v>48</c:v>
                </c:pt>
                <c:pt idx="478">
                  <c:v>49</c:v>
                </c:pt>
                <c:pt idx="479">
                  <c:v>47</c:v>
                </c:pt>
                <c:pt idx="480">
                  <c:v>47</c:v>
                </c:pt>
                <c:pt idx="481">
                  <c:v>46</c:v>
                </c:pt>
                <c:pt idx="482">
                  <c:v>42</c:v>
                </c:pt>
                <c:pt idx="483">
                  <c:v>50</c:v>
                </c:pt>
                <c:pt idx="484">
                  <c:v>57</c:v>
                </c:pt>
                <c:pt idx="485">
                  <c:v>49</c:v>
                </c:pt>
                <c:pt idx="486">
                  <c:v>46</c:v>
                </c:pt>
                <c:pt idx="487">
                  <c:v>45</c:v>
                </c:pt>
                <c:pt idx="488">
                  <c:v>46</c:v>
                </c:pt>
                <c:pt idx="489">
                  <c:v>41</c:v>
                </c:pt>
                <c:pt idx="490">
                  <c:v>42</c:v>
                </c:pt>
                <c:pt idx="491">
                  <c:v>38</c:v>
                </c:pt>
                <c:pt idx="492">
                  <c:v>36</c:v>
                </c:pt>
                <c:pt idx="493">
                  <c:v>37</c:v>
                </c:pt>
                <c:pt idx="494">
                  <c:v>42</c:v>
                </c:pt>
                <c:pt idx="495">
                  <c:v>51</c:v>
                </c:pt>
                <c:pt idx="496">
                  <c:v>49</c:v>
                </c:pt>
                <c:pt idx="497">
                  <c:v>40</c:v>
                </c:pt>
                <c:pt idx="498">
                  <c:v>55</c:v>
                </c:pt>
              </c:numCache>
            </c:numRef>
          </c:val>
        </c:ser>
        <c:marker val="1"/>
        <c:axId val="51735936"/>
        <c:axId val="51754112"/>
      </c:lineChart>
      <c:catAx>
        <c:axId val="51735936"/>
        <c:scaling>
          <c:orientation val="minMax"/>
        </c:scaling>
        <c:axPos val="b"/>
        <c:numFmt formatCode="General" sourceLinked="0"/>
        <c:majorTickMark val="none"/>
        <c:tickLblPos val="low"/>
        <c:spPr>
          <a:ln w="19050"/>
        </c:spPr>
        <c:txPr>
          <a:bodyPr rot="-5400000" vert="horz"/>
          <a:lstStyle/>
          <a:p>
            <a:pPr>
              <a:defRPr/>
            </a:pPr>
            <a:endParaRPr lang="en-US"/>
          </a:p>
        </c:txPr>
        <c:crossAx val="51754112"/>
        <c:crosses val="autoZero"/>
        <c:auto val="1"/>
        <c:lblAlgn val="ctr"/>
        <c:lblOffset val="100"/>
      </c:catAx>
      <c:valAx>
        <c:axId val="51754112"/>
        <c:scaling>
          <c:orientation val="minMax"/>
          <c:max val="100"/>
          <c:min val="0"/>
        </c:scaling>
        <c:axPos val="l"/>
        <c:numFmt formatCode="General" sourceLinked="1"/>
        <c:majorTickMark val="none"/>
        <c:tickLblPos val="nextTo"/>
        <c:spPr>
          <a:ln w="19050"/>
        </c:spPr>
        <c:crossAx val="51735936"/>
        <c:crosses val="autoZero"/>
        <c:crossBetween val="between"/>
        <c:majorUnit val="20"/>
      </c:valAx>
    </c:plotArea>
    <c:legend>
      <c:legendPos val="r"/>
      <c:layout>
        <c:manualLayout>
          <c:xMode val="edge"/>
          <c:yMode val="edge"/>
          <c:x val="0.13090267320242546"/>
          <c:y val="0.13521814041702224"/>
          <c:w val="0.22245092819399159"/>
          <c:h val="0.26743089246548418"/>
        </c:manualLayout>
      </c:layout>
    </c:legend>
    <c:plotVisOnly val="1"/>
  </c:chart>
  <c:txPr>
    <a:bodyPr/>
    <a:lstStyle/>
    <a:p>
      <a:pPr>
        <a:defRPr sz="1400">
          <a:solidFill>
            <a:schemeClr val="tx1">
              <a:lumMod val="65000"/>
              <a:lumOff val="35000"/>
            </a:schemeClr>
          </a:solidFil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9.7732666910123247E-3"/>
          <c:y val="2.2479965502716821E-2"/>
          <c:w val="0.8819632631332025"/>
          <c:h val="0.97752003449728364"/>
        </c:manualLayout>
      </c:layout>
      <c:doughnutChart>
        <c:varyColors val="1"/>
        <c:ser>
          <c:idx val="0"/>
          <c:order val="0"/>
          <c:spPr>
            <a:solidFill>
              <a:schemeClr val="bg2"/>
            </a:solidFill>
            <a:ln w="63500">
              <a:noFill/>
            </a:ln>
          </c:spPr>
          <c:dPt>
            <c:idx val="0"/>
            <c:spPr>
              <a:solidFill>
                <a:schemeClr val="tx2">
                  <a:lumMod val="50000"/>
                </a:schemeClr>
              </a:solidFill>
              <a:ln w="63500">
                <a:noFill/>
              </a:ln>
            </c:spPr>
          </c:dPt>
          <c:dPt>
            <c:idx val="1"/>
            <c:spPr>
              <a:solidFill>
                <a:schemeClr val="tx2"/>
              </a:solidFill>
              <a:ln w="63500">
                <a:noFill/>
              </a:ln>
            </c:spPr>
          </c:dPt>
          <c:dPt>
            <c:idx val="3"/>
            <c:spPr>
              <a:solidFill>
                <a:schemeClr val="tx2">
                  <a:lumMod val="60000"/>
                  <a:lumOff val="40000"/>
                </a:schemeClr>
              </a:solidFill>
              <a:ln w="63500">
                <a:noFill/>
              </a:ln>
            </c:spPr>
          </c:dPt>
          <c:dPt>
            <c:idx val="4"/>
            <c:spPr>
              <a:solidFill>
                <a:schemeClr val="tx2">
                  <a:lumMod val="75000"/>
                </a:schemeClr>
              </a:solidFill>
              <a:ln w="63500">
                <a:noFill/>
              </a:ln>
            </c:spPr>
          </c:dPt>
          <c:dLbls>
            <c:dLbl>
              <c:idx val="0"/>
              <c:spPr/>
              <c:txPr>
                <a:bodyPr/>
                <a:lstStyle/>
                <a:p>
                  <a:pPr>
                    <a:defRPr sz="1600" b="1">
                      <a:solidFill>
                        <a:schemeClr val="bg1"/>
                      </a:solidFill>
                    </a:defRPr>
                  </a:pPr>
                  <a:endParaRPr lang="en-US"/>
                </a:p>
              </c:txPr>
            </c:dLbl>
            <c:txPr>
              <a:bodyPr/>
              <a:lstStyle/>
              <a:p>
                <a:pPr>
                  <a:defRPr b="1">
                    <a:solidFill>
                      <a:schemeClr val="bg1"/>
                    </a:solidFill>
                  </a:defRPr>
                </a:pPr>
                <a:endParaRPr lang="en-US"/>
              </a:p>
            </c:txPr>
            <c:showVal val="1"/>
            <c:showCatName val="1"/>
            <c:showLeaderLines val="1"/>
          </c:dLbls>
          <c:cat>
            <c:strRef>
              <c:f>Sheet1!$A$2:$A$6</c:f>
              <c:strCache>
                <c:ptCount val="5"/>
                <c:pt idx="0">
                  <c:v>Gluten-free</c:v>
                </c:pt>
                <c:pt idx="1">
                  <c:v>Fat-free/Low-fat</c:v>
                </c:pt>
                <c:pt idx="2">
                  <c:v>Sugar-free</c:v>
                </c:pt>
                <c:pt idx="3">
                  <c:v>Dairy-free</c:v>
                </c:pt>
                <c:pt idx="4">
                  <c:v>Carb-free/Low-carb</c:v>
                </c:pt>
              </c:strCache>
            </c:strRef>
          </c:cat>
          <c:val>
            <c:numRef>
              <c:f>Sheet1!$B$2:$B$6</c:f>
              <c:numCache>
                <c:formatCode>0%</c:formatCode>
                <c:ptCount val="5"/>
                <c:pt idx="0">
                  <c:v>0.41000000000000031</c:v>
                </c:pt>
                <c:pt idx="1">
                  <c:v>0.17</c:v>
                </c:pt>
                <c:pt idx="2">
                  <c:v>0.11</c:v>
                </c:pt>
                <c:pt idx="3">
                  <c:v>9.0000000000000024E-2</c:v>
                </c:pt>
                <c:pt idx="4">
                  <c:v>0.23</c:v>
                </c:pt>
              </c:numCache>
            </c:numRef>
          </c:val>
        </c:ser>
        <c:firstSliceAng val="0"/>
        <c:holeSize val="50"/>
      </c:doughnutChart>
      <c:spPr>
        <a:noFill/>
        <a:ln w="25400">
          <a:noFill/>
        </a:ln>
      </c:spPr>
    </c:plotArea>
    <c:plotVisOnly val="1"/>
    <c:dispBlanksAs val="zero"/>
  </c:chart>
  <c:txPr>
    <a:bodyPr/>
    <a:lstStyle/>
    <a:p>
      <a:pPr>
        <a:defRPr sz="1200">
          <a:solidFill>
            <a:schemeClr val="tx1">
              <a:lumMod val="65000"/>
              <a:lumOff val="35000"/>
            </a:schemeClr>
          </a:solidFil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manualLayout>
          <c:layoutTarget val="inner"/>
          <c:xMode val="edge"/>
          <c:yMode val="edge"/>
          <c:x val="9.7732666910123247E-3"/>
          <c:y val="2.2479965502716963E-2"/>
          <c:w val="0.8819632631332025"/>
          <c:h val="0.97752003449728364"/>
        </c:manualLayout>
      </c:layout>
      <c:doughnutChart>
        <c:varyColors val="1"/>
        <c:ser>
          <c:idx val="0"/>
          <c:order val="0"/>
          <c:spPr>
            <a:solidFill>
              <a:schemeClr val="bg2"/>
            </a:solidFill>
            <a:ln w="63500">
              <a:noFill/>
            </a:ln>
          </c:spPr>
          <c:dPt>
            <c:idx val="0"/>
            <c:spPr>
              <a:solidFill>
                <a:schemeClr val="tx2">
                  <a:lumMod val="50000"/>
                </a:schemeClr>
              </a:solidFill>
              <a:ln w="63500">
                <a:noFill/>
              </a:ln>
            </c:spPr>
          </c:dPt>
          <c:dPt>
            <c:idx val="1"/>
            <c:spPr>
              <a:solidFill>
                <a:schemeClr val="tx2">
                  <a:lumMod val="75000"/>
                </a:schemeClr>
              </a:solidFill>
              <a:ln w="63500">
                <a:noFill/>
              </a:ln>
            </c:spPr>
          </c:dPt>
          <c:dPt>
            <c:idx val="3"/>
            <c:spPr>
              <a:solidFill>
                <a:schemeClr val="tx2">
                  <a:lumMod val="60000"/>
                  <a:lumOff val="40000"/>
                </a:schemeClr>
              </a:solidFill>
              <a:ln w="63500">
                <a:noFill/>
              </a:ln>
            </c:spPr>
          </c:dPt>
          <c:dPt>
            <c:idx val="4"/>
            <c:spPr>
              <a:solidFill>
                <a:schemeClr val="tx2">
                  <a:lumMod val="75000"/>
                </a:schemeClr>
              </a:solidFill>
              <a:ln w="63500">
                <a:noFill/>
              </a:ln>
            </c:spPr>
          </c:dPt>
          <c:dPt>
            <c:idx val="5"/>
            <c:spPr>
              <a:solidFill>
                <a:schemeClr val="bg2">
                  <a:lumMod val="75000"/>
                </a:schemeClr>
              </a:solidFill>
              <a:ln w="63500">
                <a:noFill/>
              </a:ln>
            </c:spPr>
          </c:dPt>
          <c:dPt>
            <c:idx val="6"/>
            <c:spPr>
              <a:solidFill>
                <a:schemeClr val="tx2">
                  <a:lumMod val="75000"/>
                </a:schemeClr>
              </a:solidFill>
              <a:ln w="63500">
                <a:noFill/>
              </a:ln>
            </c:spPr>
          </c:dPt>
          <c:dLbls>
            <c:dLbl>
              <c:idx val="2"/>
              <c:layout>
                <c:manualLayout>
                  <c:x val="-1.3563516774261077E-2"/>
                  <c:y val="6.6302121015292564E-2"/>
                </c:manualLayout>
              </c:layout>
              <c:showVal val="1"/>
              <c:showCatName val="1"/>
            </c:dLbl>
            <c:txPr>
              <a:bodyPr/>
              <a:lstStyle/>
              <a:p>
                <a:pPr>
                  <a:defRPr sz="900" b="1">
                    <a:solidFill>
                      <a:schemeClr val="bg1"/>
                    </a:solidFill>
                  </a:defRPr>
                </a:pPr>
                <a:endParaRPr lang="en-US"/>
              </a:p>
            </c:txPr>
            <c:showVal val="1"/>
            <c:showCatName val="1"/>
            <c:showLeaderLines val="1"/>
          </c:dLbls>
          <c:cat>
            <c:strRef>
              <c:f>Sheet1!$A$2:$A$8</c:f>
              <c:strCache>
                <c:ptCount val="7"/>
                <c:pt idx="0">
                  <c:v>Body</c:v>
                </c:pt>
                <c:pt idx="1">
                  <c:v>Skin</c:v>
                </c:pt>
                <c:pt idx="2">
                  <c:v>Boobs</c:v>
                </c:pt>
                <c:pt idx="3">
                  <c:v>Weight</c:v>
                </c:pt>
                <c:pt idx="4">
                  <c:v>Face</c:v>
                </c:pt>
                <c:pt idx="5">
                  <c:v>Perfect all</c:v>
                </c:pt>
                <c:pt idx="6">
                  <c:v>Eyes</c:v>
                </c:pt>
              </c:strCache>
            </c:strRef>
          </c:cat>
          <c:val>
            <c:numRef>
              <c:f>Sheet1!$B$2:$B$8</c:f>
              <c:numCache>
                <c:formatCode>0%</c:formatCode>
                <c:ptCount val="7"/>
                <c:pt idx="0">
                  <c:v>0.27</c:v>
                </c:pt>
                <c:pt idx="1">
                  <c:v>0.34</c:v>
                </c:pt>
                <c:pt idx="2">
                  <c:v>1.0000000000000004E-2</c:v>
                </c:pt>
                <c:pt idx="3">
                  <c:v>8.0000000000000029E-2</c:v>
                </c:pt>
                <c:pt idx="4">
                  <c:v>8.0000000000000029E-2</c:v>
                </c:pt>
                <c:pt idx="5">
                  <c:v>0.2</c:v>
                </c:pt>
                <c:pt idx="6">
                  <c:v>2.0000000000000007E-2</c:v>
                </c:pt>
              </c:numCache>
            </c:numRef>
          </c:val>
        </c:ser>
        <c:firstSliceAng val="0"/>
        <c:holeSize val="50"/>
      </c:doughnutChart>
      <c:spPr>
        <a:noFill/>
        <a:ln w="25400">
          <a:noFill/>
        </a:ln>
      </c:spPr>
    </c:plotArea>
    <c:plotVisOnly val="1"/>
    <c:dispBlanksAs val="zero"/>
  </c:chart>
  <c:txPr>
    <a:bodyPr/>
    <a:lstStyle/>
    <a:p>
      <a:pPr>
        <a:defRPr sz="1200">
          <a:solidFill>
            <a:schemeClr val="tx1">
              <a:lumMod val="65000"/>
              <a:lumOff val="35000"/>
            </a:schemeClr>
          </a:solidFil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GB"/>
  <c:chart>
    <c:title>
      <c:tx>
        <c:rich>
          <a:bodyPr/>
          <a:lstStyle/>
          <a:p>
            <a:pPr>
              <a:defRPr/>
            </a:pPr>
            <a:r>
              <a:rPr lang="en-GB" sz="1440" b="1" i="0" u="none" strike="noStrike" baseline="0" dirty="0" smtClean="0"/>
              <a:t>Posts on social media relating to health-monitoring apps</a:t>
            </a:r>
            <a:endParaRPr lang="en-GB" dirty="0"/>
          </a:p>
        </c:rich>
      </c:tx>
      <c:layout/>
    </c:title>
    <c:plotArea>
      <c:layout>
        <c:manualLayout>
          <c:layoutTarget val="inner"/>
          <c:xMode val="edge"/>
          <c:yMode val="edge"/>
          <c:x val="0.12750458160554518"/>
          <c:y val="0.18772644487532317"/>
          <c:w val="0.85585191968389707"/>
          <c:h val="0.68592364331485622"/>
        </c:manualLayout>
      </c:layout>
      <c:barChart>
        <c:barDir val="col"/>
        <c:grouping val="clustered"/>
        <c:ser>
          <c:idx val="0"/>
          <c:order val="0"/>
          <c:tx>
            <c:strRef>
              <c:f>Sheet1!$I$1</c:f>
              <c:strCache>
                <c:ptCount val="1"/>
                <c:pt idx="0">
                  <c:v>Health apps</c:v>
                </c:pt>
              </c:strCache>
            </c:strRef>
          </c:tx>
          <c:spPr>
            <a:solidFill>
              <a:schemeClr val="tx2">
                <a:lumMod val="50000"/>
              </a:schemeClr>
            </a:solidFill>
            <a:ln w="28575">
              <a:noFill/>
            </a:ln>
          </c:spPr>
          <c:cat>
            <c:strRef>
              <c:f>Sheet1!$H$2:$H$6</c:f>
              <c:strCache>
                <c:ptCount val="5"/>
                <c:pt idx="0">
                  <c:v>2011</c:v>
                </c:pt>
                <c:pt idx="1">
                  <c:v>2012</c:v>
                </c:pt>
                <c:pt idx="2">
                  <c:v>2013</c:v>
                </c:pt>
                <c:pt idx="3">
                  <c:v>2014</c:v>
                </c:pt>
                <c:pt idx="4">
                  <c:v>2015 (until June)</c:v>
                </c:pt>
              </c:strCache>
            </c:strRef>
          </c:cat>
          <c:val>
            <c:numRef>
              <c:f>Sheet1!$I$2:$I$6</c:f>
              <c:numCache>
                <c:formatCode>0</c:formatCode>
                <c:ptCount val="5"/>
                <c:pt idx="0">
                  <c:v>3161</c:v>
                </c:pt>
                <c:pt idx="1">
                  <c:v>4192</c:v>
                </c:pt>
                <c:pt idx="2">
                  <c:v>7813</c:v>
                </c:pt>
                <c:pt idx="3">
                  <c:v>25290</c:v>
                </c:pt>
                <c:pt idx="4">
                  <c:v>10191</c:v>
                </c:pt>
              </c:numCache>
            </c:numRef>
          </c:val>
        </c:ser>
        <c:ser>
          <c:idx val="1"/>
          <c:order val="1"/>
          <c:tx>
            <c:strRef>
              <c:f>Sheet1!$J$1</c:f>
              <c:strCache>
                <c:ptCount val="1"/>
                <c:pt idx="0">
                  <c:v>Fitness/calorie counting/diet apps</c:v>
                </c:pt>
              </c:strCache>
            </c:strRef>
          </c:tx>
          <c:spPr>
            <a:solidFill>
              <a:schemeClr val="tx2"/>
            </a:solidFill>
          </c:spPr>
          <c:cat>
            <c:strRef>
              <c:f>Sheet1!$H$2:$H$6</c:f>
              <c:strCache>
                <c:ptCount val="5"/>
                <c:pt idx="0">
                  <c:v>2011</c:v>
                </c:pt>
                <c:pt idx="1">
                  <c:v>2012</c:v>
                </c:pt>
                <c:pt idx="2">
                  <c:v>2013</c:v>
                </c:pt>
                <c:pt idx="3">
                  <c:v>2014</c:v>
                </c:pt>
                <c:pt idx="4">
                  <c:v>2015 (until June)</c:v>
                </c:pt>
              </c:strCache>
            </c:strRef>
          </c:cat>
          <c:val>
            <c:numRef>
              <c:f>Sheet1!$J$2:$J$6</c:f>
              <c:numCache>
                <c:formatCode>0</c:formatCode>
                <c:ptCount val="5"/>
                <c:pt idx="0">
                  <c:v>2045</c:v>
                </c:pt>
                <c:pt idx="1">
                  <c:v>2876</c:v>
                </c:pt>
                <c:pt idx="2">
                  <c:v>7868</c:v>
                </c:pt>
                <c:pt idx="3">
                  <c:v>36584</c:v>
                </c:pt>
                <c:pt idx="4">
                  <c:v>25740</c:v>
                </c:pt>
              </c:numCache>
            </c:numRef>
          </c:val>
        </c:ser>
        <c:ser>
          <c:idx val="2"/>
          <c:order val="2"/>
          <c:tx>
            <c:strRef>
              <c:f>Sheet1!$K$1</c:f>
              <c:strCache>
                <c:ptCount val="1"/>
                <c:pt idx="0">
                  <c:v>Exercise/running apps</c:v>
                </c:pt>
              </c:strCache>
            </c:strRef>
          </c:tx>
          <c:spPr>
            <a:solidFill>
              <a:schemeClr val="bg2"/>
            </a:solidFill>
          </c:spPr>
          <c:cat>
            <c:strRef>
              <c:f>Sheet1!$H$2:$H$6</c:f>
              <c:strCache>
                <c:ptCount val="5"/>
                <c:pt idx="0">
                  <c:v>2011</c:v>
                </c:pt>
                <c:pt idx="1">
                  <c:v>2012</c:v>
                </c:pt>
                <c:pt idx="2">
                  <c:v>2013</c:v>
                </c:pt>
                <c:pt idx="3">
                  <c:v>2014</c:v>
                </c:pt>
                <c:pt idx="4">
                  <c:v>2015 (until June)</c:v>
                </c:pt>
              </c:strCache>
            </c:strRef>
          </c:cat>
          <c:val>
            <c:numRef>
              <c:f>Sheet1!$K$2:$K$6</c:f>
              <c:numCache>
                <c:formatCode>0</c:formatCode>
                <c:ptCount val="5"/>
                <c:pt idx="0">
                  <c:v>1966</c:v>
                </c:pt>
                <c:pt idx="1">
                  <c:v>7932</c:v>
                </c:pt>
                <c:pt idx="2">
                  <c:v>12089</c:v>
                </c:pt>
                <c:pt idx="3">
                  <c:v>12659</c:v>
                </c:pt>
                <c:pt idx="4">
                  <c:v>2223</c:v>
                </c:pt>
              </c:numCache>
            </c:numRef>
          </c:val>
        </c:ser>
        <c:ser>
          <c:idx val="3"/>
          <c:order val="3"/>
          <c:tx>
            <c:strRef>
              <c:f>Sheet1!$L$1</c:f>
              <c:strCache>
                <c:ptCount val="1"/>
                <c:pt idx="0">
                  <c:v>Heart rate/diabetes apps</c:v>
                </c:pt>
              </c:strCache>
            </c:strRef>
          </c:tx>
          <c:spPr>
            <a:solidFill>
              <a:schemeClr val="bg2">
                <a:lumMod val="60000"/>
                <a:lumOff val="40000"/>
              </a:schemeClr>
            </a:solidFill>
          </c:spPr>
          <c:cat>
            <c:strRef>
              <c:f>Sheet1!$H$2:$H$6</c:f>
              <c:strCache>
                <c:ptCount val="5"/>
                <c:pt idx="0">
                  <c:v>2011</c:v>
                </c:pt>
                <c:pt idx="1">
                  <c:v>2012</c:v>
                </c:pt>
                <c:pt idx="2">
                  <c:v>2013</c:v>
                </c:pt>
                <c:pt idx="3">
                  <c:v>2014</c:v>
                </c:pt>
                <c:pt idx="4">
                  <c:v>2015 (until June)</c:v>
                </c:pt>
              </c:strCache>
            </c:strRef>
          </c:cat>
          <c:val>
            <c:numRef>
              <c:f>Sheet1!$L$2:$L$6</c:f>
              <c:numCache>
                <c:formatCode>0</c:formatCode>
                <c:ptCount val="5"/>
                <c:pt idx="0">
                  <c:v>1465</c:v>
                </c:pt>
                <c:pt idx="1">
                  <c:v>1968</c:v>
                </c:pt>
                <c:pt idx="2">
                  <c:v>3659</c:v>
                </c:pt>
                <c:pt idx="3">
                  <c:v>3223</c:v>
                </c:pt>
                <c:pt idx="4">
                  <c:v>2579</c:v>
                </c:pt>
              </c:numCache>
            </c:numRef>
          </c:val>
        </c:ser>
        <c:ser>
          <c:idx val="4"/>
          <c:order val="4"/>
          <c:tx>
            <c:strRef>
              <c:f>Sheet1!$M$1</c:f>
              <c:strCache>
                <c:ptCount val="1"/>
                <c:pt idx="0">
                  <c:v>Sleep apps</c:v>
                </c:pt>
              </c:strCache>
            </c:strRef>
          </c:tx>
          <c:spPr>
            <a:solidFill>
              <a:schemeClr val="bg1">
                <a:lumMod val="65000"/>
              </a:schemeClr>
            </a:solidFill>
          </c:spPr>
          <c:cat>
            <c:strRef>
              <c:f>Sheet1!$H$2:$H$6</c:f>
              <c:strCache>
                <c:ptCount val="5"/>
                <c:pt idx="0">
                  <c:v>2011</c:v>
                </c:pt>
                <c:pt idx="1">
                  <c:v>2012</c:v>
                </c:pt>
                <c:pt idx="2">
                  <c:v>2013</c:v>
                </c:pt>
                <c:pt idx="3">
                  <c:v>2014</c:v>
                </c:pt>
                <c:pt idx="4">
                  <c:v>2015 (until June)</c:v>
                </c:pt>
              </c:strCache>
            </c:strRef>
          </c:cat>
          <c:val>
            <c:numRef>
              <c:f>Sheet1!$M$2:$M$6</c:f>
              <c:numCache>
                <c:formatCode>0</c:formatCode>
                <c:ptCount val="5"/>
                <c:pt idx="0">
                  <c:v>508</c:v>
                </c:pt>
                <c:pt idx="1">
                  <c:v>1169</c:v>
                </c:pt>
                <c:pt idx="2">
                  <c:v>1399</c:v>
                </c:pt>
                <c:pt idx="3">
                  <c:v>1886</c:v>
                </c:pt>
                <c:pt idx="4">
                  <c:v>1591</c:v>
                </c:pt>
              </c:numCache>
            </c:numRef>
          </c:val>
        </c:ser>
        <c:axId val="86348928"/>
        <c:axId val="90368640"/>
      </c:barChart>
      <c:catAx>
        <c:axId val="86348928"/>
        <c:scaling>
          <c:orientation val="minMax"/>
        </c:scaling>
        <c:axPos val="b"/>
        <c:numFmt formatCode="0" sourceLinked="0"/>
        <c:majorTickMark val="none"/>
        <c:tickLblPos val="nextTo"/>
        <c:txPr>
          <a:bodyPr rot="0" vert="horz"/>
          <a:lstStyle/>
          <a:p>
            <a:pPr>
              <a:defRPr/>
            </a:pPr>
            <a:endParaRPr lang="en-US"/>
          </a:p>
        </c:txPr>
        <c:crossAx val="90368640"/>
        <c:crosses val="autoZero"/>
        <c:auto val="1"/>
        <c:lblAlgn val="ctr"/>
        <c:lblOffset val="100"/>
      </c:catAx>
      <c:valAx>
        <c:axId val="90368640"/>
        <c:scaling>
          <c:orientation val="minMax"/>
        </c:scaling>
        <c:axPos val="l"/>
        <c:numFmt formatCode="#,##0" sourceLinked="0"/>
        <c:tickLblPos val="nextTo"/>
        <c:txPr>
          <a:bodyPr/>
          <a:lstStyle/>
          <a:p>
            <a:pPr>
              <a:defRPr sz="1050"/>
            </a:pPr>
            <a:endParaRPr lang="en-US"/>
          </a:p>
        </c:txPr>
        <c:crossAx val="86348928"/>
        <c:crosses val="autoZero"/>
        <c:crossBetween val="between"/>
      </c:valAx>
    </c:plotArea>
    <c:legend>
      <c:legendPos val="r"/>
      <c:layout>
        <c:manualLayout>
          <c:xMode val="edge"/>
          <c:yMode val="edge"/>
          <c:x val="0.12926562611644721"/>
          <c:y val="0.19491083145071147"/>
          <c:w val="0.53107240761164454"/>
          <c:h val="0.32208503749964146"/>
        </c:manualLayout>
      </c:layout>
      <c:txPr>
        <a:bodyPr/>
        <a:lstStyle/>
        <a:p>
          <a:pPr>
            <a:defRPr sz="1050"/>
          </a:pPr>
          <a:endParaRPr lang="en-US"/>
        </a:p>
      </c:txPr>
    </c:legend>
    <c:plotVisOnly val="1"/>
    <c:dispBlanksAs val="zero"/>
  </c:chart>
  <c:txPr>
    <a:bodyPr/>
    <a:lstStyle/>
    <a:p>
      <a:pPr>
        <a:defRPr sz="1200">
          <a:solidFill>
            <a:schemeClr val="tx1">
              <a:lumMod val="65000"/>
              <a:lumOff val="35000"/>
            </a:schemeClr>
          </a:solidFill>
        </a:defRPr>
      </a:pPr>
      <a:endParaRPr lang="en-US"/>
    </a:p>
  </c:txPr>
  <c:externalData r:id="rId1"/>
</c:chartSpace>
</file>

<file path=ppt/drawings/drawing1.xml><?xml version="1.0" encoding="utf-8"?>
<c:userShapes xmlns:c="http://schemas.openxmlformats.org/drawingml/2006/chart">
  <cdr:relSizeAnchor xmlns:cdr="http://schemas.openxmlformats.org/drawingml/2006/chartDrawing">
    <cdr:from>
      <cdr:x>0.13529</cdr:x>
      <cdr:y>0.02014</cdr:y>
    </cdr:from>
    <cdr:to>
      <cdr:x>0.50154</cdr:x>
      <cdr:y>0.10364</cdr:y>
    </cdr:to>
    <cdr:sp macro="" textlink="">
      <cdr:nvSpPr>
        <cdr:cNvPr id="2" name="TextBox 25"/>
        <cdr:cNvSpPr txBox="1"/>
      </cdr:nvSpPr>
      <cdr:spPr>
        <a:xfrm xmlns:a="http://schemas.openxmlformats.org/drawingml/2006/main">
          <a:off x="576262" y="62373"/>
          <a:ext cx="1560063" cy="25858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xmlns:a="http://schemas.openxmlformats.org/drawingml/2006/main">
          <a:r>
            <a:rPr lang="en-GB" sz="1100" b="1" dirty="0" smtClean="0">
              <a:solidFill>
                <a:srgbClr val="000000">
                  <a:lumMod val="65000"/>
                  <a:lumOff val="35000"/>
                </a:srgbClr>
              </a:solidFill>
            </a:rPr>
            <a:t>100 = Peak searches</a:t>
          </a:r>
          <a:endParaRPr lang="en-GB" sz="1100" b="1" dirty="0">
            <a:solidFill>
              <a:srgbClr val="000000">
                <a:lumMod val="65000"/>
                <a:lumOff val="35000"/>
              </a:srgb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6CFFA1-E31C-4403-BF25-43564C874A0C}" type="datetimeFigureOut">
              <a:rPr lang="en-US" smtClean="0"/>
              <a:pPr/>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35922-4DB2-4CEA-8099-5FF0C7F3A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lickr.com/photos/vancouverfilmschoo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379C35F-5D77-4BF5-969B-B495503D675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 :</a:t>
            </a:r>
            <a:r>
              <a:rPr lang="en-GB" sz="1200" baseline="0" dirty="0" smtClean="0">
                <a:solidFill>
                  <a:schemeClr val="tx1"/>
                </a:solidFill>
                <a:latin typeface="Arial" pitchFamily="34" charset="0"/>
                <a:cs typeface="Arial" pitchFamily="34" charset="0"/>
              </a:rPr>
              <a:t> 01.01.2011 - 20.07.2015</a:t>
            </a:r>
          </a:p>
          <a:p>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 </a:t>
            </a:r>
            <a:r>
              <a:rPr lang="en-GB" sz="1200" b="1" i="0" kern="1200" dirty="0" smtClean="0">
                <a:solidFill>
                  <a:schemeClr val="tx1"/>
                </a:solidFill>
                <a:latin typeface="+mn-lt"/>
                <a:ea typeface="+mn-ea"/>
                <a:cs typeface="+mn-cs"/>
              </a:rPr>
              <a:t>185,812</a:t>
            </a:r>
            <a:endParaRPr lang="en-GB" sz="1200" b="0" dirty="0" smtClean="0">
              <a:solidFill>
                <a:schemeClr val="tx1"/>
              </a:solidFill>
              <a:latin typeface="Arial" pitchFamily="34" charset="0"/>
              <a:cs typeface="Arial" pitchFamily="34" charset="0"/>
            </a:endParaRPr>
          </a:p>
          <a:p>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 </a:t>
            </a:r>
            <a:r>
              <a:rPr lang="en-GB" sz="1200" dirty="0" smtClean="0">
                <a:solidFill>
                  <a:schemeClr val="tx1"/>
                </a:solidFill>
                <a:latin typeface="Arial" pitchFamily="34" charset="0"/>
                <a:cs typeface="Arial" pitchFamily="34" charset="0"/>
              </a:rPr>
              <a:t>Twitter (96%), forums</a:t>
            </a:r>
            <a:r>
              <a:rPr lang="en-GB" sz="1200" baseline="0" dirty="0" smtClean="0">
                <a:solidFill>
                  <a:schemeClr val="tx1"/>
                </a:solidFill>
                <a:latin typeface="Arial" pitchFamily="34" charset="0"/>
                <a:cs typeface="Arial" pitchFamily="34" charset="0"/>
              </a:rPr>
              <a:t> (2%),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(1%), reviews</a:t>
            </a:r>
            <a:r>
              <a:rPr lang="en-GB" sz="1200" baseline="0" dirty="0" smtClean="0">
                <a:solidFill>
                  <a:schemeClr val="tx1"/>
                </a:solidFill>
                <a:latin typeface="Arial" pitchFamily="34" charset="0"/>
                <a:cs typeface="Arial" pitchFamily="34" charset="0"/>
              </a:rPr>
              <a:t> (1%)</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Keywords :</a:t>
            </a:r>
            <a:r>
              <a:rPr lang="en-GB" sz="1200" b="1" i="0" kern="1200" baseline="0" dirty="0" smtClean="0">
                <a:solidFill>
                  <a:schemeClr val="tx1"/>
                </a:solidFill>
                <a:latin typeface="Arial" pitchFamily="34" charset="0"/>
                <a:cs typeface="Arial" pitchFamily="34" charset="0"/>
              </a:rPr>
              <a:t> </a:t>
            </a:r>
            <a:r>
              <a:rPr lang="en-GB" sz="1200" b="0" i="0" kern="1200" dirty="0" smtClean="0">
                <a:solidFill>
                  <a:schemeClr val="tx1"/>
                </a:solidFill>
                <a:latin typeface="+mn-lt"/>
                <a:ea typeface="+mn-ea"/>
                <a:cs typeface="+mn-cs"/>
              </a:rPr>
              <a:t>("health tracking" OR "health app" OR "health apps" OR "quantify health" OR "health monitoring app" OR "health monitoring device" OR "health monitoring gadget" OR "fitness tracking" OR "fitness app" OR "fitness apps" OR "fitness monitoring app" OR "fitness monitoring device" OR "fitness monitoring gadget" OR "activity tracking" OR "activity app" OR "activity apps" OR "activity monitoring app" OR "activity monitoring device" OR "activity monitoring gadget" OR "sleep tracking" OR "sleep app" OR "sleep apps" OR "sleep monitoring app" OR "sleep monitoring device" OR "sleep monitoring gadget" OR "exercise tracking" OR "exercise app" OR "exercise apps" OR "exercise monitoring app" OR "exercise monitoring device" OR "exercise monitoring gadget" OR "running app" OR "running apps" OR "quantify running" OR "cycling app" OR "cycling apps" OR "nutrition tracking" OR "nutrition app" OR "nutrition apps" OR "nutrition monitoring app" OR "nutrition monitoring device" OR "nutrition monitoring gadget" OR "diet tracking" OR "diet app" OR "diet apps" OR "diet monitoring app" OR "diet monitoring device" OR "diet monitoring gadget" OR "healthcare tracking" OR "healthcare app" OR "healthcare apps" OR "healthcare monitoring app" OR "healthcare monitoring device" OR "healthcare monitoring gadget" OR "heart rate tracking" OR "heart rate app" OR "heart rate apps" OR "heart rate monitoring app" OR "heart rate monitoring device" OR "heart rate monitoring gadget" OR "diabetes tracking" OR "diabetes app" OR "diabetes apps" OR "diabetes monitoring app" OR "diabetes monitoring device" OR "diabetes monitoring gadget")</a:t>
            </a:r>
            <a:endParaRPr lang="en-GB" sz="1200" b="0" i="0" kern="1200" dirty="0" smtClean="0">
              <a:solidFill>
                <a:schemeClr val="tx1"/>
              </a:solidFill>
              <a:latin typeface="Arial" pitchFamily="34" charset="0"/>
              <a:cs typeface="Arial" pitchFamily="34" charset="0"/>
            </a:endParaRPr>
          </a:p>
          <a:p>
            <a:endParaRPr lang="en-GB" sz="1200" b="0" i="0" kern="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Country: </a:t>
            </a:r>
            <a:r>
              <a:rPr lang="en-GB" sz="1200" b="0" i="0" kern="1200" dirty="0" smtClean="0">
                <a:solidFill>
                  <a:schemeClr val="tx1"/>
                </a:solidFill>
                <a:latin typeface="+mn-lt"/>
                <a:ea typeface="+mn-ea"/>
                <a:cs typeface="+mn-cs"/>
              </a:rPr>
              <a:t>UK</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Photo</a:t>
            </a:r>
            <a:r>
              <a:rPr lang="en-US" baseline="0" dirty="0" smtClean="0"/>
              <a:t> credits : Cc </a:t>
            </a:r>
            <a:r>
              <a:rPr lang="en-GB" sz="1200" b="0" i="0" u="none" strike="noStrike" kern="1200" dirty="0" err="1" smtClean="0">
                <a:solidFill>
                  <a:schemeClr val="tx1"/>
                </a:solidFill>
                <a:latin typeface="+mn-lt"/>
                <a:ea typeface="+mn-ea"/>
                <a:cs typeface="+mn-cs"/>
                <a:hlinkClick r:id="rId3"/>
              </a:rPr>
              <a:t>vancouverfilmschool</a:t>
            </a:r>
            <a:endParaRPr lang="en-US" dirty="0"/>
          </a:p>
        </p:txBody>
      </p:sp>
      <p:sp>
        <p:nvSpPr>
          <p:cNvPr id="4" name="Slide Number Placeholder 3"/>
          <p:cNvSpPr>
            <a:spLocks noGrp="1"/>
          </p:cNvSpPr>
          <p:nvPr>
            <p:ph type="sldNum" sz="quarter" idx="10"/>
          </p:nvPr>
        </p:nvSpPr>
        <p:spPr/>
        <p:txBody>
          <a:bodyPr/>
          <a:lstStyle/>
          <a:p>
            <a:fld id="{3E515974-A27C-894B-AE17-1483197233BA}" type="slidenum">
              <a:rPr lang="en-US" smtClean="0"/>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a:t>
            </a:r>
            <a:r>
              <a:rPr lang="en-GB" sz="1200" baseline="0" dirty="0" smtClean="0">
                <a:solidFill>
                  <a:schemeClr val="tx1"/>
                </a:solidFill>
                <a:latin typeface="Arial" pitchFamily="34" charset="0"/>
                <a:cs typeface="Arial" pitchFamily="34" charset="0"/>
              </a:rPr>
              <a:t> 01.01.2011 – 19.07.2015</a:t>
            </a:r>
          </a:p>
          <a:p>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a:t>
            </a:r>
            <a:r>
              <a:rPr lang="en-GB" sz="1200" b="1" i="0" kern="1200" dirty="0" smtClean="0">
                <a:solidFill>
                  <a:schemeClr val="tx1"/>
                </a:solidFill>
                <a:latin typeface="+mn-lt"/>
                <a:ea typeface="+mn-ea"/>
                <a:cs typeface="+mn-cs"/>
              </a:rPr>
              <a:t>34,122</a:t>
            </a:r>
            <a:endParaRPr lang="en-GB" sz="1200" b="0" dirty="0" smtClean="0">
              <a:solidFill>
                <a:schemeClr val="tx1"/>
              </a:solidFill>
              <a:latin typeface="Arial" pitchFamily="34" charset="0"/>
              <a:cs typeface="Arial" pitchFamily="34" charset="0"/>
            </a:endParaRPr>
          </a:p>
          <a:p>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a:t>
            </a:r>
            <a:r>
              <a:rPr lang="en-GB" sz="1200" dirty="0" smtClean="0">
                <a:solidFill>
                  <a:schemeClr val="tx1"/>
                </a:solidFill>
                <a:latin typeface="Arial" pitchFamily="34" charset="0"/>
                <a:cs typeface="Arial" pitchFamily="34" charset="0"/>
              </a:rPr>
              <a:t>Twitter (94%),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(2%), blogs (&lt;1%),</a:t>
            </a:r>
            <a:r>
              <a:rPr lang="en-GB" sz="1200" baseline="0" dirty="0" smtClean="0">
                <a:solidFill>
                  <a:schemeClr val="tx1"/>
                </a:solidFill>
                <a:latin typeface="Arial" pitchFamily="34" charset="0"/>
                <a:cs typeface="Arial" pitchFamily="34" charset="0"/>
              </a:rPr>
              <a:t> forums (4%)</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Keywords: </a:t>
            </a:r>
            <a:r>
              <a:rPr lang="en-GB" sz="1200" b="0" i="0" kern="1200" dirty="0" smtClean="0">
                <a:solidFill>
                  <a:schemeClr val="tx1"/>
                </a:solidFill>
                <a:latin typeface="+mn-lt"/>
                <a:ea typeface="+mn-ea"/>
                <a:cs typeface="+mn-cs"/>
              </a:rPr>
              <a:t>((sugar</a:t>
            </a:r>
            <a:r>
              <a:rPr lang="en-GB" sz="1200" b="0" i="0" kern="1200" baseline="0" dirty="0" smtClean="0">
                <a:solidFill>
                  <a:schemeClr val="tx1"/>
                </a:solidFill>
                <a:latin typeface="+mn-lt"/>
                <a:ea typeface="+mn-ea"/>
                <a:cs typeface="+mn-cs"/>
              </a:rPr>
              <a:t> </a:t>
            </a:r>
            <a:r>
              <a:rPr lang="en-GB" sz="1200" b="0" i="0" kern="1200" dirty="0" smtClean="0">
                <a:solidFill>
                  <a:schemeClr val="tx1"/>
                </a:solidFill>
                <a:latin typeface="+mn-lt"/>
                <a:ea typeface="+mn-ea"/>
                <a:cs typeface="+mn-cs"/>
              </a:rPr>
              <a:t>OR fat OR soda) AND (tax OR taxes OR taxed))~1</a:t>
            </a:r>
          </a:p>
          <a:p>
            <a:endParaRPr lang="en-GB" sz="1200" b="0" i="0" kern="1200" dirty="0" smtClean="0">
              <a:solidFill>
                <a:schemeClr val="tx1"/>
              </a:solidFill>
              <a:latin typeface="+mn-lt"/>
              <a:ea typeface="+mn-ea"/>
              <a:cs typeface="+mn-cs"/>
            </a:endParaRPr>
          </a:p>
          <a:p>
            <a:r>
              <a:rPr lang="en-GB" sz="1200" b="1" i="0" kern="1200" dirty="0" smtClean="0">
                <a:solidFill>
                  <a:schemeClr val="tx1"/>
                </a:solidFill>
                <a:latin typeface="+mn-lt"/>
                <a:ea typeface="+mn-ea"/>
                <a:cs typeface="+mn-cs"/>
              </a:rPr>
              <a:t>Country: </a:t>
            </a:r>
            <a:r>
              <a:rPr lang="en-GB" sz="1200" b="0" i="0" kern="1200" dirty="0" smtClean="0">
                <a:solidFill>
                  <a:schemeClr val="tx1"/>
                </a:solidFill>
                <a:latin typeface="+mn-lt"/>
                <a:ea typeface="+mn-ea"/>
                <a:cs typeface="+mn-cs"/>
              </a:rPr>
              <a:t>UK</a:t>
            </a:r>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noProof="0" dirty="0" smtClean="0">
                <a:solidFill>
                  <a:schemeClr val="tx1"/>
                </a:solidFill>
                <a:latin typeface="Arial" pitchFamily="34" charset="0"/>
                <a:cs typeface="Arial" pitchFamily="34" charset="0"/>
              </a:rPr>
              <a:t>About Google Trends </a:t>
            </a:r>
            <a:r>
              <a:rPr lang="en-GB" sz="1200" noProof="0" dirty="0" smtClean="0">
                <a:solidFill>
                  <a:schemeClr val="tx1"/>
                </a:solidFill>
                <a:latin typeface="Arial" pitchFamily="34" charset="0"/>
                <a:cs typeface="Arial" pitchFamily="34" charset="0"/>
              </a:rPr>
              <a:t>(http://www.google.com/trends) </a:t>
            </a:r>
            <a:endParaRPr lang="en-GB" sz="1200" b="1" noProof="0" dirty="0" smtClean="0">
              <a:solidFill>
                <a:schemeClr val="tx1"/>
              </a:solidFill>
              <a:latin typeface="Arial" pitchFamily="34" charset="0"/>
              <a:cs typeface="Arial" pitchFamily="34" charset="0"/>
            </a:endParaRPr>
          </a:p>
          <a:p>
            <a:pPr>
              <a:defRPr/>
            </a:pPr>
            <a:endParaRPr lang="en-GB" sz="1200" noProof="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noProof="0" dirty="0" smtClean="0">
                <a:solidFill>
                  <a:schemeClr val="tx1"/>
                </a:solidFill>
                <a:latin typeface="Arial" pitchFamily="34" charset="0"/>
                <a:cs typeface="Arial" pitchFamily="34" charset="0"/>
              </a:rPr>
              <a:t>Google Trends analyses a percentage of Google web searches to determine how many searches have been done for the terms you have entered compared to the total number</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of Google searches done during that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noProof="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noProof="0" dirty="0" smtClean="0">
                <a:solidFill>
                  <a:schemeClr val="tx1"/>
                </a:solidFill>
                <a:latin typeface="Arial" pitchFamily="34" charset="0"/>
                <a:cs typeface="Arial" pitchFamily="34" charset="0"/>
              </a:rPr>
              <a:t>The numbers on the graph reflect how many searches have been done for a particular term, relative to the total number of searches done on Google over time. They do not represent absolute search volume numbers, because the data is normalised and presented on a scale from 0-100. Each point on the graph is divided by the highest point, or 100. When we do not have enough data, 0 is shown</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A downward trending line means that a search term's popularity is decreasing. It does not mean that the absolute, or total, number of searches for that term is decreasing. </a:t>
            </a:r>
          </a:p>
          <a:p>
            <a:endParaRPr lang="en-GB" sz="1200" b="0" noProof="0" dirty="0" smtClean="0">
              <a:solidFill>
                <a:schemeClr val="tx1"/>
              </a:solidFill>
              <a:latin typeface="Arial" pitchFamily="34" charset="0"/>
              <a:cs typeface="Arial" pitchFamily="34" charset="0"/>
            </a:endParaRPr>
          </a:p>
          <a:p>
            <a:r>
              <a:rPr lang="en-GB" sz="1200" b="0" noProof="0" dirty="0" smtClean="0">
                <a:solidFill>
                  <a:schemeClr val="tx1"/>
                </a:solidFill>
                <a:latin typeface="Arial" pitchFamily="34" charset="0"/>
                <a:cs typeface="Arial" pitchFamily="34" charset="0"/>
              </a:rPr>
              <a:t>Trends data is relative, not absolute.</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Just because two regions show the same number for a particular search term does not mean that their absolute, or total, search volumes are the same. Data from two regions with significant differences in search volumes can be compared equally because the data has been normalised by the total searches from each region.</a:t>
            </a:r>
          </a:p>
          <a:p>
            <a:endParaRPr lang="en-GB" sz="1200" b="0" noProof="0" dirty="0" smtClean="0">
              <a:solidFill>
                <a:schemeClr val="tx1"/>
              </a:solidFill>
              <a:latin typeface="Arial" pitchFamily="34" charset="0"/>
              <a:cs typeface="Arial" pitchFamily="34" charset="0"/>
            </a:endParaRPr>
          </a:p>
          <a:p>
            <a:r>
              <a:rPr lang="en-GB" sz="1200" b="0" noProof="0" dirty="0" smtClean="0">
                <a:solidFill>
                  <a:schemeClr val="tx1"/>
                </a:solidFill>
                <a:latin typeface="Arial" pitchFamily="34" charset="0"/>
                <a:cs typeface="Arial" pitchFamily="34" charset="0"/>
              </a:rPr>
              <a:t>Source : About Google Trends, 2014.</a:t>
            </a:r>
            <a:endParaRPr lang="en-GB" sz="1200" noProof="0" dirty="0" smtClean="0">
              <a:solidFill>
                <a:schemeClr val="tx1"/>
              </a:solidFill>
              <a:latin typeface="Arial" pitchFamily="34" charset="0"/>
              <a:cs typeface="Arial" pitchFamily="34" charset="0"/>
            </a:endParaRPr>
          </a:p>
          <a:p>
            <a:endParaRPr lang="en-GB" noProof="0" dirty="0" smtClean="0">
              <a:latin typeface="Arial" pitchFamily="34" charset="0"/>
              <a:cs typeface="Arial" pitchFamily="34" charset="0"/>
            </a:endParaRPr>
          </a:p>
          <a:p>
            <a:endParaRPr lang="en-GB" noProof="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a:t>
            </a:r>
            <a:r>
              <a:rPr lang="en-GB" sz="1200" baseline="0" dirty="0" smtClean="0">
                <a:solidFill>
                  <a:schemeClr val="tx1"/>
                </a:solidFill>
                <a:latin typeface="Arial" pitchFamily="34" charset="0"/>
                <a:cs typeface="Arial" pitchFamily="34" charset="0"/>
              </a:rPr>
              <a:t> 01.07.2014 - 19.07.2015</a:t>
            </a:r>
          </a:p>
          <a:p>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a:t>
            </a:r>
            <a:r>
              <a:rPr lang="en-GB" sz="1200" b="1" i="0" kern="1200" dirty="0" smtClean="0">
                <a:solidFill>
                  <a:schemeClr val="tx1"/>
                </a:solidFill>
                <a:latin typeface="+mn-lt"/>
                <a:ea typeface="+mn-ea"/>
                <a:cs typeface="+mn-cs"/>
              </a:rPr>
              <a:t>93,522</a:t>
            </a:r>
            <a:endParaRPr lang="en-GB" sz="1200" b="0" dirty="0" smtClean="0">
              <a:solidFill>
                <a:schemeClr val="tx1"/>
              </a:solidFill>
              <a:latin typeface="Arial" pitchFamily="34" charset="0"/>
              <a:cs typeface="Arial" pitchFamily="34" charset="0"/>
            </a:endParaRPr>
          </a:p>
          <a:p>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a:t>
            </a:r>
            <a:r>
              <a:rPr lang="en-GB" sz="1200" dirty="0" smtClean="0">
                <a:solidFill>
                  <a:schemeClr val="tx1"/>
                </a:solidFill>
                <a:latin typeface="Arial" pitchFamily="34" charset="0"/>
                <a:cs typeface="Arial" pitchFamily="34" charset="0"/>
              </a:rPr>
              <a:t>Twitter (89%),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(11%)</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Keywords:</a:t>
            </a:r>
            <a:r>
              <a:rPr lang="en-GB" sz="1200" b="1" i="0" kern="1200" baseline="0" dirty="0" smtClean="0">
                <a:solidFill>
                  <a:schemeClr val="tx1"/>
                </a:solidFill>
                <a:latin typeface="Arial" pitchFamily="34" charset="0"/>
                <a:cs typeface="Arial" pitchFamily="34" charset="0"/>
              </a:rPr>
              <a:t> </a:t>
            </a:r>
            <a:r>
              <a:rPr lang="en-GB" sz="1200" b="0" i="0" kern="1200" dirty="0" smtClean="0">
                <a:solidFill>
                  <a:schemeClr val="tx1"/>
                </a:solidFill>
                <a:latin typeface="+mn-lt"/>
                <a:ea typeface="+mn-ea"/>
                <a:cs typeface="+mn-cs"/>
              </a:rPr>
              <a:t>("in moderation") AND -https AND -https</a:t>
            </a:r>
            <a:endParaRPr lang="en-GB" sz="1200" b="0" i="0" kern="1200" dirty="0" smtClean="0">
              <a:solidFill>
                <a:schemeClr val="tx1"/>
              </a:solidFill>
              <a:latin typeface="Arial" pitchFamily="34" charset="0"/>
              <a:cs typeface="Arial" pitchFamily="34" charset="0"/>
            </a:endParaRPr>
          </a:p>
          <a:p>
            <a:endParaRPr lang="en-GB" sz="1200" b="0"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Country: </a:t>
            </a:r>
            <a:r>
              <a:rPr lang="en-GB" sz="1200" b="0" i="0" kern="1200" dirty="0" smtClean="0">
                <a:solidFill>
                  <a:schemeClr val="tx1"/>
                </a:solidFill>
                <a:latin typeface="Arial" pitchFamily="34" charset="0"/>
                <a:cs typeface="Arial" pitchFamily="34" charset="0"/>
              </a:rPr>
              <a:t>UK</a:t>
            </a:r>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noProof="0" dirty="0" smtClean="0">
                <a:solidFill>
                  <a:schemeClr val="tx1"/>
                </a:solidFill>
                <a:latin typeface="Arial" pitchFamily="34" charset="0"/>
                <a:cs typeface="Arial" pitchFamily="34" charset="0"/>
              </a:rPr>
              <a:t>About Google Trends </a:t>
            </a:r>
            <a:r>
              <a:rPr lang="en-GB" sz="1200" noProof="0" dirty="0" smtClean="0">
                <a:solidFill>
                  <a:schemeClr val="tx1"/>
                </a:solidFill>
                <a:latin typeface="Arial" pitchFamily="34" charset="0"/>
                <a:cs typeface="Arial" pitchFamily="34" charset="0"/>
              </a:rPr>
              <a:t>(http://www.google.com/trends) </a:t>
            </a:r>
            <a:endParaRPr lang="en-GB" sz="1200" b="1" noProof="0" dirty="0" smtClean="0">
              <a:solidFill>
                <a:schemeClr val="tx1"/>
              </a:solidFill>
              <a:latin typeface="Arial" pitchFamily="34" charset="0"/>
              <a:cs typeface="Arial" pitchFamily="34" charset="0"/>
            </a:endParaRPr>
          </a:p>
          <a:p>
            <a:pPr>
              <a:defRPr/>
            </a:pPr>
            <a:endParaRPr lang="en-GB" sz="1200" noProof="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noProof="0" dirty="0" smtClean="0">
                <a:solidFill>
                  <a:schemeClr val="tx1"/>
                </a:solidFill>
                <a:latin typeface="Arial" pitchFamily="34" charset="0"/>
                <a:cs typeface="Arial" pitchFamily="34" charset="0"/>
              </a:rPr>
              <a:t>Google Trends analyses a percentage of Google web searches to determine how many searches have been done for the terms you have entered compared to the total number</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of Google searches done during that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noProof="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noProof="0" dirty="0" smtClean="0">
                <a:solidFill>
                  <a:schemeClr val="tx1"/>
                </a:solidFill>
                <a:latin typeface="Arial" pitchFamily="34" charset="0"/>
                <a:cs typeface="Arial" pitchFamily="34" charset="0"/>
              </a:rPr>
              <a:t>The numbers on the graph reflect how many searches have been done for a particular term, relative to the total number of searches done on Google over time. They do not represent absolute search volume numbers, because the data is normalised and presented on a scale from 0-100. Each point on the graph is divided by the highest point, or 100. When we do not have enough data, 0 is shown</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A downward trending line means that a search term's popularity is decreasing. It does not mean that the absolute, or total, number of searches for that term is decreasing. </a:t>
            </a:r>
          </a:p>
          <a:p>
            <a:endParaRPr lang="en-GB" sz="1200" b="0" noProof="0" dirty="0" smtClean="0">
              <a:solidFill>
                <a:schemeClr val="tx1"/>
              </a:solidFill>
              <a:latin typeface="Arial" pitchFamily="34" charset="0"/>
              <a:cs typeface="Arial" pitchFamily="34" charset="0"/>
            </a:endParaRPr>
          </a:p>
          <a:p>
            <a:r>
              <a:rPr lang="en-GB" sz="1200" b="0" noProof="0" dirty="0" smtClean="0">
                <a:solidFill>
                  <a:schemeClr val="tx1"/>
                </a:solidFill>
                <a:latin typeface="Arial" pitchFamily="34" charset="0"/>
                <a:cs typeface="Arial" pitchFamily="34" charset="0"/>
              </a:rPr>
              <a:t>Trends data is relative, not absolute.</a:t>
            </a:r>
            <a:r>
              <a:rPr lang="en-GB" sz="1200" b="0" baseline="0" noProof="0" dirty="0" smtClean="0">
                <a:solidFill>
                  <a:schemeClr val="tx1"/>
                </a:solidFill>
                <a:latin typeface="Arial" pitchFamily="34" charset="0"/>
                <a:cs typeface="Arial" pitchFamily="34" charset="0"/>
              </a:rPr>
              <a:t> </a:t>
            </a:r>
            <a:r>
              <a:rPr lang="en-GB" sz="1200" b="0" noProof="0" dirty="0" smtClean="0">
                <a:solidFill>
                  <a:schemeClr val="tx1"/>
                </a:solidFill>
                <a:latin typeface="Arial" pitchFamily="34" charset="0"/>
                <a:cs typeface="Arial" pitchFamily="34" charset="0"/>
              </a:rPr>
              <a:t>Just because two regions show the same number for a particular search term does not mean that their absolute, or total, search volumes are the same. Data from two regions with significant differences in search volumes can be compared equally because the data has been normalised by the total searches from each region.</a:t>
            </a:r>
          </a:p>
          <a:p>
            <a:endParaRPr lang="en-GB" sz="1200" b="0" noProof="0" dirty="0" smtClean="0">
              <a:solidFill>
                <a:schemeClr val="tx1"/>
              </a:solidFill>
              <a:latin typeface="Arial" pitchFamily="34" charset="0"/>
              <a:cs typeface="Arial" pitchFamily="34" charset="0"/>
            </a:endParaRPr>
          </a:p>
          <a:p>
            <a:r>
              <a:rPr lang="en-GB" sz="1200" b="0" noProof="0" dirty="0" smtClean="0">
                <a:solidFill>
                  <a:schemeClr val="tx1"/>
                </a:solidFill>
                <a:latin typeface="Arial" pitchFamily="34" charset="0"/>
                <a:cs typeface="Arial" pitchFamily="34" charset="0"/>
              </a:rPr>
              <a:t>Source : About Google Trends, 2014.</a:t>
            </a:r>
            <a:endParaRPr lang="en-GB" sz="1200" noProof="0" dirty="0" smtClean="0">
              <a:solidFill>
                <a:schemeClr val="tx1"/>
              </a:solidFill>
              <a:latin typeface="Arial" pitchFamily="34" charset="0"/>
              <a:cs typeface="Arial" pitchFamily="34" charset="0"/>
            </a:endParaRPr>
          </a:p>
          <a:p>
            <a:endParaRPr lang="en-GB" noProof="0" dirty="0" smtClean="0">
              <a:latin typeface="Arial" pitchFamily="34" charset="0"/>
              <a:cs typeface="Arial" pitchFamily="34" charset="0"/>
            </a:endParaRPr>
          </a:p>
          <a:p>
            <a:endParaRPr lang="en-GB" noProof="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E515974-A27C-894B-AE17-1483197233B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 : </a:t>
            </a:r>
            <a:r>
              <a:rPr lang="en-GB" sz="1200" baseline="0" dirty="0" smtClean="0">
                <a:solidFill>
                  <a:schemeClr val="tx1"/>
                </a:solidFill>
                <a:latin typeface="Arial" pitchFamily="34" charset="0"/>
                <a:cs typeface="Arial" pitchFamily="34" charset="0"/>
              </a:rPr>
              <a:t>30.03.2014 - 30.03.2015</a:t>
            </a:r>
          </a:p>
          <a:p>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 </a:t>
            </a:r>
            <a:r>
              <a:rPr lang="en-GB" sz="1200" b="1" i="0" kern="1200" dirty="0" smtClean="0">
                <a:solidFill>
                  <a:schemeClr val="tx1"/>
                </a:solidFill>
                <a:latin typeface="+mn-lt"/>
                <a:ea typeface="+mn-ea"/>
                <a:cs typeface="+mn-cs"/>
              </a:rPr>
              <a:t>246,886</a:t>
            </a:r>
            <a:endParaRPr lang="en-GB" sz="1200" b="0" dirty="0" smtClean="0">
              <a:solidFill>
                <a:schemeClr val="tx1"/>
              </a:solidFill>
              <a:latin typeface="Arial" pitchFamily="34" charset="0"/>
              <a:cs typeface="Arial" pitchFamily="34" charset="0"/>
            </a:endParaRPr>
          </a:p>
          <a:p>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 </a:t>
            </a:r>
            <a:r>
              <a:rPr lang="en-GB" sz="1200" dirty="0" smtClean="0">
                <a:solidFill>
                  <a:schemeClr val="tx1"/>
                </a:solidFill>
                <a:latin typeface="Arial" pitchFamily="34" charset="0"/>
                <a:cs typeface="Arial" pitchFamily="34" charset="0"/>
              </a:rPr>
              <a:t>Twitter (94%),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(6%)</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Keywords : </a:t>
            </a:r>
            <a:r>
              <a:rPr lang="en-GB" sz="1200" b="0" i="0" kern="1200" dirty="0" smtClean="0">
                <a:solidFill>
                  <a:schemeClr val="tx1"/>
                </a:solidFill>
                <a:latin typeface="Arial" pitchFamily="34" charset="0"/>
                <a:cs typeface="Arial" pitchFamily="34" charset="0"/>
              </a:rPr>
              <a:t>(((dairy OR lactose OR gluten OR flour OR wheat OR grain OR </a:t>
            </a:r>
            <a:r>
              <a:rPr lang="en-GB" sz="1200" b="0" i="0" kern="1200" dirty="0" err="1" smtClean="0">
                <a:solidFill>
                  <a:schemeClr val="tx1"/>
                </a:solidFill>
                <a:latin typeface="Arial" pitchFamily="34" charset="0"/>
                <a:cs typeface="Arial" pitchFamily="34" charset="0"/>
              </a:rPr>
              <a:t>carbs</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carb</a:t>
            </a:r>
            <a:r>
              <a:rPr lang="en-GB" sz="1200" b="0" i="0" kern="1200" dirty="0" smtClean="0">
                <a:solidFill>
                  <a:schemeClr val="tx1"/>
                </a:solidFill>
                <a:latin typeface="Arial" pitchFamily="34" charset="0"/>
                <a:cs typeface="Arial" pitchFamily="34" charset="0"/>
              </a:rPr>
              <a:t> OR carbohydrates OR fat OR cholesterol OR sugar OR nuts OR soya) AND (free OR less OR lower OR low))~2 OR egg-free OR eggs-free OR "egg free" OR "eggs free" OR "no fat" OR #</a:t>
            </a:r>
            <a:r>
              <a:rPr lang="en-GB" sz="1200" b="0" i="0" kern="1200" dirty="0" err="1" smtClean="0">
                <a:solidFill>
                  <a:schemeClr val="tx1"/>
                </a:solidFill>
                <a:latin typeface="Arial" pitchFamily="34" charset="0"/>
                <a:cs typeface="Arial" pitchFamily="34" charset="0"/>
              </a:rPr>
              <a:t>glutenfree</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dairyfree</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fatfree</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lowfat</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sugarfree</a:t>
            </a:r>
            <a:r>
              <a:rPr lang="en-GB" sz="1200" b="0" i="0" kern="1200" dirty="0" smtClean="0">
                <a:solidFill>
                  <a:schemeClr val="tx1"/>
                </a:solidFill>
                <a:latin typeface="Arial" pitchFamily="34" charset="0"/>
                <a:cs typeface="Arial" pitchFamily="34" charset="0"/>
              </a:rPr>
              <a:t> OR #</a:t>
            </a:r>
            <a:r>
              <a:rPr lang="en-GB" sz="1200" b="0" i="0" kern="1200" dirty="0" err="1" smtClean="0">
                <a:solidFill>
                  <a:schemeClr val="tx1"/>
                </a:solidFill>
                <a:latin typeface="Arial" pitchFamily="34" charset="0"/>
                <a:cs typeface="Arial" pitchFamily="34" charset="0"/>
              </a:rPr>
              <a:t>lowcarb</a:t>
            </a:r>
            <a:r>
              <a:rPr lang="en-GB" sz="1200" b="0" i="0" kern="1200" dirty="0" smtClean="0">
                <a:solidFill>
                  <a:schemeClr val="tx1"/>
                </a:solidFill>
                <a:latin typeface="Arial" pitchFamily="34" charset="0"/>
                <a:cs typeface="Arial" pitchFamily="34" charset="0"/>
              </a:rPr>
              <a:t>) AND -(http OR https OR "free range" OR </a:t>
            </a:r>
            <a:r>
              <a:rPr lang="en-GB" sz="1200" b="0" i="0" kern="1200" dirty="0" err="1" smtClean="0">
                <a:solidFill>
                  <a:schemeClr val="tx1"/>
                </a:solidFill>
                <a:latin typeface="Arial" pitchFamily="34" charset="0"/>
                <a:cs typeface="Arial" pitchFamily="34" charset="0"/>
              </a:rPr>
              <a:t>freerange</a:t>
            </a:r>
            <a:r>
              <a:rPr lang="en-GB" sz="1200" b="0" i="0" kern="1200" dirty="0" smtClean="0">
                <a:solidFill>
                  <a:schemeClr val="tx1"/>
                </a:solidFill>
                <a:latin typeface="Arial" pitchFamily="34" charset="0"/>
                <a:cs typeface="Arial" pitchFamily="34" charset="0"/>
              </a:rPr>
              <a:t> OR “blood sugar”)</a:t>
            </a:r>
          </a:p>
          <a:p>
            <a:endParaRPr lang="en-GB" sz="1200" b="0" i="0" kern="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Country: </a:t>
            </a:r>
            <a:r>
              <a:rPr lang="en-GB" sz="1200" b="0" i="0" kern="1200" dirty="0" smtClean="0">
                <a:solidFill>
                  <a:schemeClr val="tx1"/>
                </a:solidFill>
                <a:latin typeface="+mn-lt"/>
                <a:ea typeface="+mn-ea"/>
                <a:cs typeface="+mn-cs"/>
              </a:rPr>
              <a:t>UK</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 : </a:t>
            </a:r>
            <a:r>
              <a:rPr lang="en-GB" sz="1200" baseline="0" dirty="0" smtClean="0">
                <a:solidFill>
                  <a:schemeClr val="tx1"/>
                </a:solidFill>
                <a:latin typeface="Arial" pitchFamily="34" charset="0"/>
                <a:cs typeface="Arial" pitchFamily="34" charset="0"/>
              </a:rPr>
              <a:t>30.03.2014- 30.03.2015</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 </a:t>
            </a:r>
            <a:r>
              <a:rPr lang="en-GB" sz="1200" b="1" i="0" kern="1200" dirty="0" smtClean="0">
                <a:solidFill>
                  <a:schemeClr val="tx1"/>
                </a:solidFill>
                <a:latin typeface="+mn-lt"/>
                <a:ea typeface="+mn-ea"/>
                <a:cs typeface="+mn-cs"/>
              </a:rPr>
              <a:t>169,972</a:t>
            </a:r>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 </a:t>
            </a:r>
            <a:r>
              <a:rPr lang="en-GB" sz="1200" dirty="0" smtClean="0">
                <a:solidFill>
                  <a:schemeClr val="tx1"/>
                </a:solidFill>
                <a:latin typeface="Arial" pitchFamily="34" charset="0"/>
                <a:cs typeface="Arial" pitchFamily="34" charset="0"/>
              </a:rPr>
              <a:t>Twitter (99%),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(1%)</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Arial" pitchFamily="34" charset="0"/>
                <a:cs typeface="Arial" pitchFamily="34" charset="0"/>
              </a:rPr>
              <a:t>Keywords : </a:t>
            </a:r>
            <a:r>
              <a:rPr lang="en-GB" sz="1200" kern="1200" dirty="0" smtClean="0">
                <a:solidFill>
                  <a:schemeClr val="tx1"/>
                </a:solidFill>
                <a:effectLst/>
                <a:latin typeface="Arial" pitchFamily="34" charset="0"/>
                <a:cs typeface="Arial" pitchFamily="34" charset="0"/>
              </a:rPr>
              <a:t>(mindfulness OR #mindfulness OR meditation) AND -http AND –https</a:t>
            </a:r>
            <a:br>
              <a:rPr lang="en-GB" sz="1200" kern="1200" dirty="0" smtClean="0">
                <a:solidFill>
                  <a:schemeClr val="tx1"/>
                </a:solidFill>
                <a:effectLst/>
                <a:latin typeface="Arial" pitchFamily="34" charset="0"/>
                <a:cs typeface="Arial" pitchFamily="34" charset="0"/>
              </a:rPr>
            </a:br>
            <a:r>
              <a:rPr lang="en-GB" sz="1200" kern="1200" dirty="0" smtClean="0">
                <a:solidFill>
                  <a:schemeClr val="tx1"/>
                </a:solidFill>
                <a:effectLst/>
                <a:latin typeface="Arial" pitchFamily="34" charset="0"/>
                <a:cs typeface="Arial" pitchFamily="34" charset="0"/>
              </a:rPr>
              <a:t/>
            </a:r>
            <a:br>
              <a:rPr lang="en-GB" sz="1200" kern="1200" dirty="0" smtClean="0">
                <a:solidFill>
                  <a:schemeClr val="tx1"/>
                </a:solidFill>
                <a:effectLst/>
                <a:latin typeface="Arial" pitchFamily="34" charset="0"/>
                <a:cs typeface="Arial" pitchFamily="34" charset="0"/>
              </a:rPr>
            </a:br>
            <a:r>
              <a:rPr lang="en-GB" sz="1200" b="1" i="0" kern="1200" dirty="0" smtClean="0">
                <a:solidFill>
                  <a:schemeClr val="tx1"/>
                </a:solidFill>
                <a:latin typeface="+mn-lt"/>
                <a:ea typeface="+mn-ea"/>
                <a:cs typeface="+mn-cs"/>
              </a:rPr>
              <a:t>Country: </a:t>
            </a:r>
            <a:r>
              <a:rPr lang="en-GB" sz="1200" b="0" i="0" kern="1200" dirty="0" smtClean="0">
                <a:solidFill>
                  <a:schemeClr val="tx1"/>
                </a:solidFill>
                <a:latin typeface="+mn-lt"/>
                <a:ea typeface="+mn-ea"/>
                <a:cs typeface="+mn-cs"/>
              </a:rPr>
              <a:t>UK</a:t>
            </a:r>
            <a:endParaRPr lang="en-GB" sz="1200" kern="1200" dirty="0" smtClean="0">
              <a:solidFill>
                <a:schemeClr val="tx1"/>
              </a:solidFill>
              <a:effectLst/>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cs typeface="Arial" pitchFamily="34" charset="0"/>
              </a:rPr>
              <a:t>* </a:t>
            </a:r>
            <a:r>
              <a:rPr lang="en-GB" sz="1200" b="0" i="0" kern="1200" dirty="0" smtClean="0">
                <a:solidFill>
                  <a:schemeClr val="tx1"/>
                </a:solidFill>
                <a:latin typeface="+mn-lt"/>
                <a:ea typeface="+mn-ea"/>
                <a:cs typeface="+mn-cs"/>
              </a:rPr>
              <a:t>The Topic </a:t>
            </a:r>
            <a:r>
              <a:rPr lang="en-GB" sz="1200" b="0" i="0" kern="1200" dirty="0" err="1" smtClean="0">
                <a:solidFill>
                  <a:schemeClr val="tx1"/>
                </a:solidFill>
                <a:latin typeface="+mn-lt"/>
                <a:ea typeface="+mn-ea"/>
                <a:cs typeface="+mn-cs"/>
              </a:rPr>
              <a:t>Visualizer</a:t>
            </a:r>
            <a:r>
              <a:rPr lang="en-GB" sz="1200" b="0" i="0" kern="1200" dirty="0" smtClean="0">
                <a:solidFill>
                  <a:schemeClr val="tx1"/>
                </a:solidFill>
                <a:latin typeface="+mn-lt"/>
                <a:ea typeface="+mn-ea"/>
                <a:cs typeface="+mn-cs"/>
              </a:rPr>
              <a:t> shows groups of related posts, based on the themes and topics of conversation.</a:t>
            </a:r>
            <a:endParaRPr lang="en-GB" sz="1200" kern="1200" dirty="0" smtClean="0">
              <a:solidFill>
                <a:schemeClr val="tx1"/>
              </a:solidFill>
              <a:effectLst/>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dirty="0" smtClean="0">
                <a:solidFill>
                  <a:schemeClr val="tx1"/>
                </a:solidFill>
                <a:latin typeface="Arial" pitchFamily="34" charset="0"/>
                <a:cs typeface="Arial" pitchFamily="34" charset="0"/>
              </a:rPr>
              <a:t>Period</a:t>
            </a:r>
            <a:r>
              <a:rPr lang="en-GB" sz="1200" dirty="0" smtClean="0">
                <a:solidFill>
                  <a:schemeClr val="tx1"/>
                </a:solidFill>
                <a:latin typeface="Arial" pitchFamily="34" charset="0"/>
                <a:cs typeface="Arial" pitchFamily="34" charset="0"/>
              </a:rPr>
              <a:t>:</a:t>
            </a:r>
            <a:r>
              <a:rPr lang="en-GB" sz="1200" baseline="0" dirty="0" smtClean="0">
                <a:solidFill>
                  <a:schemeClr val="tx1"/>
                </a:solidFill>
                <a:latin typeface="Arial" pitchFamily="34" charset="0"/>
                <a:cs typeface="Arial" pitchFamily="34" charset="0"/>
              </a:rPr>
              <a:t> 01.01.2012 - 20.07.2015</a:t>
            </a:r>
          </a:p>
          <a:p>
            <a:endParaRPr lang="en-GB" sz="12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smtClean="0">
                <a:solidFill>
                  <a:schemeClr val="tx1"/>
                </a:solidFill>
                <a:latin typeface="Arial" pitchFamily="34" charset="0"/>
                <a:cs typeface="Arial" pitchFamily="34" charset="0"/>
              </a:rPr>
              <a:t>Total number of posts</a:t>
            </a:r>
            <a:r>
              <a:rPr lang="en-GB" sz="1200" baseline="0" dirty="0" smtClean="0">
                <a:solidFill>
                  <a:schemeClr val="tx1"/>
                </a:solidFill>
                <a:latin typeface="Arial" pitchFamily="34" charset="0"/>
                <a:cs typeface="Arial" pitchFamily="34" charset="0"/>
              </a:rPr>
              <a:t>: </a:t>
            </a:r>
            <a:r>
              <a:rPr lang="en-GB" sz="1200" b="1" i="0" kern="1200" dirty="0" smtClean="0">
                <a:solidFill>
                  <a:schemeClr val="tx1"/>
                </a:solidFill>
                <a:latin typeface="+mn-lt"/>
                <a:ea typeface="+mn-ea"/>
                <a:cs typeface="+mn-cs"/>
              </a:rPr>
              <a:t>261,415</a:t>
            </a:r>
            <a:endParaRPr lang="en-GB" sz="1200" b="0" dirty="0" smtClean="0">
              <a:solidFill>
                <a:schemeClr val="tx1"/>
              </a:solidFill>
              <a:latin typeface="Arial" pitchFamily="34" charset="0"/>
              <a:cs typeface="Arial" pitchFamily="34" charset="0"/>
            </a:endParaRPr>
          </a:p>
          <a:p>
            <a:endParaRPr lang="en-GB" sz="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Arial" pitchFamily="34" charset="0"/>
                <a:cs typeface="Arial" pitchFamily="34" charset="0"/>
              </a:rPr>
              <a:t>Source breakdown</a:t>
            </a:r>
            <a:r>
              <a:rPr lang="en-GB" sz="1200" baseline="0" dirty="0" smtClean="0">
                <a:solidFill>
                  <a:schemeClr val="tx1"/>
                </a:solidFill>
                <a:latin typeface="Arial" pitchFamily="34" charset="0"/>
                <a:cs typeface="Arial" pitchFamily="34" charset="0"/>
              </a:rPr>
              <a:t>: </a:t>
            </a:r>
            <a:r>
              <a:rPr lang="en-GB" sz="1200" dirty="0" smtClean="0">
                <a:solidFill>
                  <a:schemeClr val="tx1"/>
                </a:solidFill>
                <a:latin typeface="Arial" pitchFamily="34" charset="0"/>
                <a:cs typeface="Arial" pitchFamily="34" charset="0"/>
              </a:rPr>
              <a:t>Twitter (97%), </a:t>
            </a:r>
            <a:r>
              <a:rPr lang="en-GB" sz="1200" dirty="0" err="1" smtClean="0">
                <a:solidFill>
                  <a:schemeClr val="tx1"/>
                </a:solidFill>
                <a:latin typeface="Arial" pitchFamily="34" charset="0"/>
                <a:cs typeface="Arial" pitchFamily="34" charset="0"/>
              </a:rPr>
              <a:t>Facebook</a:t>
            </a:r>
            <a:r>
              <a:rPr lang="en-GB" sz="1200" dirty="0" smtClean="0">
                <a:solidFill>
                  <a:schemeClr val="tx1"/>
                </a:solidFill>
                <a:latin typeface="Arial" pitchFamily="34" charset="0"/>
                <a:cs typeface="Arial" pitchFamily="34" charset="0"/>
              </a:rPr>
              <a:t> (1%), forums (1%)</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a:p>
            <a:r>
              <a:rPr lang="en-GB" sz="1200" b="1" i="0" kern="1200" dirty="0" smtClean="0">
                <a:solidFill>
                  <a:schemeClr val="tx1"/>
                </a:solidFill>
                <a:latin typeface="Arial" pitchFamily="34" charset="0"/>
                <a:cs typeface="Arial" pitchFamily="34" charset="0"/>
              </a:rPr>
              <a:t>Keywords:</a:t>
            </a:r>
            <a:r>
              <a:rPr lang="en-GB" sz="1200" b="1" i="0" kern="1200" baseline="0" dirty="0" smtClean="0">
                <a:solidFill>
                  <a:schemeClr val="tx1"/>
                </a:solidFill>
                <a:latin typeface="Arial" pitchFamily="34" charset="0"/>
                <a:cs typeface="Arial" pitchFamily="34" charset="0"/>
              </a:rPr>
              <a:t> </a:t>
            </a:r>
            <a:r>
              <a:rPr lang="en-GB" sz="1200" b="0" i="0" kern="1200" dirty="0" smtClean="0">
                <a:solidFill>
                  <a:schemeClr val="tx1"/>
                </a:solidFill>
                <a:latin typeface="+mn-lt"/>
                <a:ea typeface="+mn-ea"/>
                <a:cs typeface="+mn-cs"/>
              </a:rPr>
              <a:t>("perfect body" OR "perfect weight" OR "perfect skin" OR "perfect nose" OR "perfect boobs" OR "perfect appearance" OR "perfect looks" OR "perfect face" OR "perfect eyes" OR "perfect lips" OR "perfect mouth" OR "perfect body") AND -(http OR https OR "perfect in my eyes" OR "in your perfect eyes" OR "skin tone" OR "endless supplies of money")</a:t>
            </a:r>
            <a:br>
              <a:rPr lang="en-GB" sz="1200" b="0" i="0" kern="1200" dirty="0" smtClean="0">
                <a:solidFill>
                  <a:schemeClr val="tx1"/>
                </a:solidFill>
                <a:latin typeface="+mn-lt"/>
                <a:ea typeface="+mn-ea"/>
                <a:cs typeface="+mn-cs"/>
              </a:rPr>
            </a:br>
            <a:endParaRPr lang="en-GB" sz="1200" b="0" i="0" kern="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Country: </a:t>
            </a:r>
            <a:r>
              <a:rPr lang="en-GB" sz="1200" b="0" i="0" kern="1200" dirty="0" smtClean="0">
                <a:solidFill>
                  <a:schemeClr val="tx1"/>
                </a:solidFill>
                <a:latin typeface="+mn-lt"/>
                <a:ea typeface="+mn-ea"/>
                <a:cs typeface="+mn-cs"/>
              </a:rPr>
              <a:t>UK</a:t>
            </a:r>
            <a:endParaRPr lang="en-GB" sz="1200" b="1" i="0" kern="1200" dirty="0" smtClean="0">
              <a:solidFill>
                <a:schemeClr val="tx1"/>
              </a:solidFill>
              <a:latin typeface="Arial" pitchFamily="34" charset="0"/>
              <a:cs typeface="Arial" pitchFamily="34" charset="0"/>
            </a:endParaRPr>
          </a:p>
          <a:p>
            <a:endParaRPr lang="en-GB" sz="1200" b="1" i="0"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CE13DE2A-6A6A-4CBA-A8B5-F53CFDD93BFB}"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100" b="1" dirty="0" smtClean="0">
                <a:solidFill>
                  <a:schemeClr val="tx1"/>
                </a:solidFill>
                <a:latin typeface="Arial" pitchFamily="34" charset="0"/>
                <a:cs typeface="Arial" pitchFamily="34" charset="0"/>
              </a:rPr>
              <a:t>Period</a:t>
            </a:r>
            <a:r>
              <a:rPr lang="en-GB" sz="1100" dirty="0" smtClean="0">
                <a:solidFill>
                  <a:schemeClr val="tx1"/>
                </a:solidFill>
                <a:latin typeface="Arial" pitchFamily="34" charset="0"/>
                <a:cs typeface="Arial" pitchFamily="34" charset="0"/>
              </a:rPr>
              <a:t>:</a:t>
            </a:r>
            <a:r>
              <a:rPr lang="en-GB" sz="1100" baseline="0" dirty="0" smtClean="0">
                <a:solidFill>
                  <a:schemeClr val="tx1"/>
                </a:solidFill>
                <a:latin typeface="Arial" pitchFamily="34" charset="0"/>
                <a:cs typeface="Arial" pitchFamily="34" charset="0"/>
              </a:rPr>
              <a:t> 01.01.2012 - 20.07.2015</a:t>
            </a:r>
          </a:p>
          <a:p>
            <a:endParaRPr lang="en-GB" sz="1100" baseline="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Arial" pitchFamily="34" charset="0"/>
                <a:cs typeface="Arial" pitchFamily="34" charset="0"/>
              </a:rPr>
              <a:t>Total number of posts</a:t>
            </a:r>
            <a:r>
              <a:rPr lang="en-GB" sz="1100" baseline="0" dirty="0" smtClean="0">
                <a:solidFill>
                  <a:schemeClr val="tx1"/>
                </a:solidFill>
                <a:latin typeface="Arial" pitchFamily="34" charset="0"/>
                <a:cs typeface="Arial" pitchFamily="34" charset="0"/>
              </a:rPr>
              <a:t>: </a:t>
            </a:r>
            <a:r>
              <a:rPr lang="en-GB" sz="1200" b="1" i="0" kern="1200" dirty="0" smtClean="0">
                <a:solidFill>
                  <a:schemeClr val="tx1"/>
                </a:solidFill>
                <a:latin typeface="+mn-lt"/>
                <a:ea typeface="+mn-ea"/>
                <a:cs typeface="+mn-cs"/>
              </a:rPr>
              <a:t>1,475,731</a:t>
            </a:r>
            <a:endParaRPr lang="en-GB" sz="1100" b="0" dirty="0" smtClean="0">
              <a:solidFill>
                <a:schemeClr val="tx1"/>
              </a:solidFill>
              <a:latin typeface="Arial" pitchFamily="34" charset="0"/>
              <a:cs typeface="Arial" pitchFamily="34" charset="0"/>
            </a:endParaRPr>
          </a:p>
          <a:p>
            <a:endParaRPr lang="en-GB" sz="11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solidFill>
                  <a:schemeClr val="tx1"/>
                </a:solidFill>
                <a:latin typeface="Arial" pitchFamily="34" charset="0"/>
                <a:cs typeface="Arial" pitchFamily="34" charset="0"/>
              </a:rPr>
              <a:t>Source breakdown</a:t>
            </a:r>
            <a:r>
              <a:rPr lang="en-GB" sz="1100" baseline="0" dirty="0" smtClean="0">
                <a:solidFill>
                  <a:schemeClr val="tx1"/>
                </a:solidFill>
                <a:latin typeface="Arial" pitchFamily="34" charset="0"/>
                <a:cs typeface="Arial" pitchFamily="34" charset="0"/>
              </a:rPr>
              <a:t>: </a:t>
            </a:r>
            <a:r>
              <a:rPr lang="en-GB" sz="1100" dirty="0" smtClean="0">
                <a:solidFill>
                  <a:schemeClr val="tx1"/>
                </a:solidFill>
                <a:latin typeface="Arial" pitchFamily="34" charset="0"/>
                <a:cs typeface="Arial" pitchFamily="34" charset="0"/>
              </a:rPr>
              <a:t>Twitter (100%)</a:t>
            </a:r>
            <a:endParaRPr lang="en-GB" sz="1100" b="1" i="0" kern="1200" dirty="0" smtClean="0">
              <a:solidFill>
                <a:schemeClr val="tx1"/>
              </a:solidFill>
              <a:latin typeface="Arial" pitchFamily="34" charset="0"/>
              <a:cs typeface="Arial" pitchFamily="34" charset="0"/>
            </a:endParaRPr>
          </a:p>
          <a:p>
            <a:endParaRPr lang="en-GB" sz="1100" b="1" i="0" kern="1200" dirty="0" smtClean="0">
              <a:solidFill>
                <a:schemeClr val="tx1"/>
              </a:solidFill>
              <a:latin typeface="Arial" pitchFamily="34" charset="0"/>
              <a:cs typeface="Arial" pitchFamily="34" charset="0"/>
            </a:endParaRPr>
          </a:p>
          <a:p>
            <a:r>
              <a:rPr lang="en-GB" sz="1100" b="1" i="0" kern="1200" dirty="0" smtClean="0">
                <a:solidFill>
                  <a:schemeClr val="tx1"/>
                </a:solidFill>
                <a:latin typeface="Arial" pitchFamily="34" charset="0"/>
                <a:cs typeface="Arial" pitchFamily="34" charset="0"/>
              </a:rPr>
              <a:t>Keywords:</a:t>
            </a:r>
            <a:r>
              <a:rPr lang="en-GB" sz="1100" b="1" i="0" kern="1200" baseline="0" dirty="0" smtClean="0">
                <a:solidFill>
                  <a:schemeClr val="tx1"/>
                </a:solidFill>
                <a:latin typeface="Arial" pitchFamily="34" charset="0"/>
                <a:cs typeface="Arial" pitchFamily="34" charset="0"/>
              </a:rPr>
              <a:t> </a:t>
            </a:r>
            <a:r>
              <a:rPr lang="en-GB" sz="1200" b="0" i="0" kern="1200" dirty="0" smtClean="0">
                <a:solidFill>
                  <a:schemeClr val="tx1"/>
                </a:solidFill>
                <a:latin typeface="+mn-lt"/>
                <a:ea typeface="+mn-ea"/>
                <a:cs typeface="+mn-cs"/>
              </a:rPr>
              <a:t>(</a:t>
            </a:r>
            <a:r>
              <a:rPr lang="en-GB" sz="1200" b="0" i="0" kern="1200" dirty="0" err="1" smtClean="0">
                <a:solidFill>
                  <a:schemeClr val="tx1"/>
                </a:solidFill>
                <a:latin typeface="+mn-lt"/>
                <a:ea typeface="+mn-ea"/>
                <a:cs typeface="+mn-cs"/>
              </a:rPr>
              <a:t>loveyourself</a:t>
            </a:r>
            <a:r>
              <a:rPr lang="en-GB" sz="1200" b="0" i="0" kern="1200" dirty="0" smtClean="0">
                <a:solidFill>
                  <a:schemeClr val="tx1"/>
                </a:solidFill>
                <a:latin typeface="+mn-lt"/>
                <a:ea typeface="+mn-ea"/>
                <a:cs typeface="+mn-cs"/>
              </a:rPr>
              <a:t> OR </a:t>
            </a:r>
            <a:r>
              <a:rPr lang="en-GB" sz="1200" b="0" i="0" kern="1200" dirty="0" err="1" smtClean="0">
                <a:solidFill>
                  <a:schemeClr val="tx1"/>
                </a:solidFill>
                <a:latin typeface="+mn-lt"/>
                <a:ea typeface="+mn-ea"/>
                <a:cs typeface="+mn-cs"/>
              </a:rPr>
              <a:t>beyourself</a:t>
            </a:r>
            <a:r>
              <a:rPr lang="en-GB" sz="1200" b="0" i="0" kern="1200" dirty="0" smtClean="0">
                <a:solidFill>
                  <a:schemeClr val="tx1"/>
                </a:solidFill>
                <a:latin typeface="+mn-lt"/>
                <a:ea typeface="+mn-ea"/>
                <a:cs typeface="+mn-cs"/>
              </a:rPr>
              <a:t> OR "love yourself" OR </a:t>
            </a:r>
            <a:r>
              <a:rPr lang="en-GB" sz="1200" b="0" i="0" kern="1200" dirty="0" err="1" smtClean="0">
                <a:solidFill>
                  <a:schemeClr val="tx1"/>
                </a:solidFill>
                <a:latin typeface="+mn-lt"/>
                <a:ea typeface="+mn-ea"/>
                <a:cs typeface="+mn-cs"/>
              </a:rPr>
              <a:t>loveyourbody</a:t>
            </a:r>
            <a:r>
              <a:rPr lang="en-GB" sz="1200" b="0" i="0" kern="1200" dirty="0" smtClean="0">
                <a:solidFill>
                  <a:schemeClr val="tx1"/>
                </a:solidFill>
                <a:latin typeface="+mn-lt"/>
                <a:ea typeface="+mn-ea"/>
                <a:cs typeface="+mn-cs"/>
              </a:rPr>
              <a:t> OR "love your body" OR </a:t>
            </a:r>
            <a:r>
              <a:rPr lang="en-GB" sz="1200" b="0" i="0" kern="1200" dirty="0" err="1" smtClean="0">
                <a:solidFill>
                  <a:schemeClr val="tx1"/>
                </a:solidFill>
                <a:latin typeface="+mn-lt"/>
                <a:ea typeface="+mn-ea"/>
                <a:cs typeface="+mn-cs"/>
              </a:rPr>
              <a:t>nofilter</a:t>
            </a:r>
            <a:r>
              <a:rPr lang="en-GB" sz="1200" b="0" i="0" kern="1200" dirty="0" smtClean="0">
                <a:solidFill>
                  <a:schemeClr val="tx1"/>
                </a:solidFill>
                <a:latin typeface="+mn-lt"/>
                <a:ea typeface="+mn-ea"/>
                <a:cs typeface="+mn-cs"/>
              </a:rPr>
              <a:t> OR </a:t>
            </a:r>
            <a:r>
              <a:rPr lang="en-GB" sz="1200" b="0" i="0" kern="1200" dirty="0" err="1" smtClean="0">
                <a:solidFill>
                  <a:schemeClr val="tx1"/>
                </a:solidFill>
                <a:latin typeface="+mn-lt"/>
                <a:ea typeface="+mn-ea"/>
                <a:cs typeface="+mn-cs"/>
              </a:rPr>
              <a:t>nomakeup</a:t>
            </a:r>
            <a:r>
              <a:rPr lang="en-GB" sz="1200" b="0" i="0" kern="1200" dirty="0" smtClean="0">
                <a:solidFill>
                  <a:schemeClr val="tx1"/>
                </a:solidFill>
                <a:latin typeface="+mn-lt"/>
                <a:ea typeface="+mn-ea"/>
                <a:cs typeface="+mn-cs"/>
              </a:rPr>
              <a:t> OR "against plastic surgery" OR </a:t>
            </a:r>
            <a:r>
              <a:rPr lang="en-GB" sz="1200" b="0" i="0" kern="1200" dirty="0" err="1" smtClean="0">
                <a:solidFill>
                  <a:schemeClr val="tx1"/>
                </a:solidFill>
                <a:latin typeface="+mn-lt"/>
                <a:ea typeface="+mn-ea"/>
                <a:cs typeface="+mn-cs"/>
              </a:rPr>
              <a:t>dontjudgechallenge</a:t>
            </a:r>
            <a:r>
              <a:rPr lang="en-GB" sz="1200" b="0" i="0" kern="1200" dirty="0" smtClean="0">
                <a:solidFill>
                  <a:schemeClr val="tx1"/>
                </a:solidFill>
                <a:latin typeface="+mn-lt"/>
                <a:ea typeface="+mn-ea"/>
                <a:cs typeface="+mn-cs"/>
              </a:rPr>
              <a:t> OR </a:t>
            </a:r>
            <a:r>
              <a:rPr lang="en-GB" sz="1200" b="0" i="0" kern="1200" dirty="0" err="1" smtClean="0">
                <a:solidFill>
                  <a:schemeClr val="tx1"/>
                </a:solidFill>
                <a:latin typeface="+mn-lt"/>
                <a:ea typeface="+mn-ea"/>
                <a:cs typeface="+mn-cs"/>
              </a:rPr>
              <a:t>beautyinallchallenge</a:t>
            </a:r>
            <a:r>
              <a:rPr lang="en-GB" sz="1200" b="0" i="0" kern="1200" dirty="0" smtClean="0">
                <a:solidFill>
                  <a:schemeClr val="tx1"/>
                </a:solidFill>
                <a:latin typeface="+mn-lt"/>
                <a:ea typeface="+mn-ea"/>
                <a:cs typeface="+mn-cs"/>
              </a:rPr>
              <a:t> OR </a:t>
            </a:r>
            <a:r>
              <a:rPr lang="en-GB" sz="1200" b="0" i="0" kern="1200" dirty="0" err="1" smtClean="0">
                <a:solidFill>
                  <a:schemeClr val="tx1"/>
                </a:solidFill>
                <a:latin typeface="+mn-lt"/>
                <a:ea typeface="+mn-ea"/>
                <a:cs typeface="+mn-cs"/>
              </a:rPr>
              <a:t>choosebeautiful</a:t>
            </a:r>
            <a:r>
              <a:rPr lang="en-GB" sz="1200" b="0" i="0" kern="1200" dirty="0" smtClean="0">
                <a:solidFill>
                  <a:schemeClr val="tx1"/>
                </a:solidFill>
                <a:latin typeface="+mn-lt"/>
                <a:ea typeface="+mn-ea"/>
                <a:cs typeface="+mn-cs"/>
              </a:rPr>
              <a:t> OR "movement for self-esteem" OR </a:t>
            </a:r>
            <a:r>
              <a:rPr lang="en-GB" sz="1200" b="0" i="0" kern="1200" dirty="0" err="1" smtClean="0">
                <a:solidFill>
                  <a:schemeClr val="tx1"/>
                </a:solidFill>
                <a:latin typeface="+mn-lt"/>
                <a:ea typeface="+mn-ea"/>
                <a:cs typeface="+mn-cs"/>
              </a:rPr>
              <a:t>girlyoudontneedmakeup</a:t>
            </a:r>
            <a:r>
              <a:rPr lang="en-GB" sz="1200" b="0" i="0" kern="1200" dirty="0" smtClean="0">
                <a:solidFill>
                  <a:schemeClr val="tx1"/>
                </a:solidFill>
                <a:latin typeface="+mn-lt"/>
                <a:ea typeface="+mn-ea"/>
                <a:cs typeface="+mn-cs"/>
              </a:rPr>
              <a:t>)</a:t>
            </a:r>
            <a:r>
              <a:rPr lang="en-GB" sz="1100" b="0" i="0" kern="1200" dirty="0" smtClean="0">
                <a:solidFill>
                  <a:schemeClr val="tx1"/>
                </a:solidFill>
                <a:latin typeface="+mn-lt"/>
                <a:ea typeface="+mn-ea"/>
                <a:cs typeface="+mn-cs"/>
              </a:rPr>
              <a:t/>
            </a:r>
            <a:br>
              <a:rPr lang="en-GB" sz="1100" b="0" i="0" kern="1200" dirty="0" smtClean="0">
                <a:solidFill>
                  <a:schemeClr val="tx1"/>
                </a:solidFill>
                <a:latin typeface="+mn-lt"/>
                <a:ea typeface="+mn-ea"/>
                <a:cs typeface="+mn-cs"/>
              </a:rPr>
            </a:br>
            <a:endParaRPr lang="en-GB" sz="1100" b="0" i="0" kern="1200" dirty="0" smtClean="0">
              <a:solidFill>
                <a:schemeClr val="tx1"/>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i="0" kern="1200" dirty="0" smtClean="0">
                <a:solidFill>
                  <a:schemeClr val="tx1"/>
                </a:solidFill>
                <a:latin typeface="+mn-lt"/>
                <a:ea typeface="+mn-ea"/>
                <a:cs typeface="+mn-cs"/>
              </a:rPr>
              <a:t>Country: </a:t>
            </a:r>
            <a:r>
              <a:rPr lang="en-GB" sz="1100" b="0" i="0" kern="1200" dirty="0" smtClean="0">
                <a:solidFill>
                  <a:schemeClr val="tx1"/>
                </a:solidFill>
                <a:latin typeface="+mn-lt"/>
                <a:ea typeface="+mn-ea"/>
                <a:cs typeface="+mn-cs"/>
              </a:rPr>
              <a:t>UK</a:t>
            </a:r>
            <a:endParaRPr lang="en-GB" sz="1100" b="1" i="0" kern="1200" dirty="0" smtClean="0">
              <a:solidFill>
                <a:schemeClr val="tx1"/>
              </a:solidFill>
              <a:latin typeface="Arial" pitchFamily="34" charset="0"/>
              <a:cs typeface="Arial" pitchFamily="34" charset="0"/>
            </a:endParaRPr>
          </a:p>
          <a:p>
            <a:pPr marL="0" marR="0" indent="0" algn="l" defTabSz="457200" rtl="0" eaLnBrk="1" fontAlgn="auto" latinLnBrk="0" hangingPunct="1">
              <a:lnSpc>
                <a:spcPct val="100000"/>
              </a:lnSpc>
              <a:spcBef>
                <a:spcPts val="0"/>
              </a:spcBef>
              <a:spcAft>
                <a:spcPts val="600"/>
              </a:spcAft>
              <a:buClrTx/>
              <a:buSzTx/>
              <a:buFontTx/>
              <a:buNone/>
              <a:tabLst/>
              <a:defRPr/>
            </a:pPr>
            <a:endParaRPr lang="en-GB" sz="11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FCF2343-8A8D-4DB8-A648-997970355BE1}" type="slidenum">
              <a:rPr lang="en-GB" smtClean="0">
                <a:solidFill>
                  <a:prstClr val="black"/>
                </a:solidFill>
              </a:rPr>
              <a:pPr/>
              <a:t>9</a:t>
            </a:fld>
            <a:endParaRPr lang="en-GB"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6" name="Rectangle 25"/>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Cyan">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smtClean="0">
              <a:solidFill>
                <a:schemeClr val="bg1">
                  <a:lumMod val="75000"/>
                </a:schemeClr>
              </a:solidFill>
            </a:endParaRPr>
          </a:p>
          <a:p>
            <a:pPr algn="ctr"/>
            <a:endParaRPr lang="en-GB" sz="5400" spc="600" dirty="0" smtClean="0">
              <a:solidFill>
                <a:schemeClr val="bg1">
                  <a:lumMod val="75000"/>
                </a:schemeClr>
              </a:solidFill>
            </a:endParaRPr>
          </a:p>
          <a:p>
            <a:pPr algn="ctr"/>
            <a:r>
              <a:rPr lang="en-GB" sz="5400" spc="600" dirty="0" smtClean="0">
                <a:solidFill>
                  <a:schemeClr val="bg1">
                    <a:lumMod val="75000"/>
                  </a:schemeClr>
                </a:solidFill>
              </a:rPr>
              <a:t>INSERT</a:t>
            </a:r>
            <a:r>
              <a:rPr lang="en-GB" sz="5400" spc="600" baseline="0" dirty="0" smtClean="0">
                <a:solidFill>
                  <a:schemeClr val="bg1">
                    <a:lumMod val="75000"/>
                  </a:schemeClr>
                </a:solidFill>
              </a:rPr>
              <a:t> IMAGE</a:t>
            </a:r>
            <a:endParaRPr lang="en-GB" sz="5400" spc="600" dirty="0">
              <a:solidFill>
                <a:schemeClr val="bg1">
                  <a:lumMod val="7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5" name="TextBox 4"/>
          <p:cNvSpPr txBox="1"/>
          <p:nvPr/>
        </p:nvSpPr>
        <p:spPr>
          <a:xfrm>
            <a:off x="0" y="0"/>
            <a:ext cx="9144000" cy="6858000"/>
          </a:xfrm>
          <a:prstGeom prst="rect">
            <a:avLst/>
          </a:prstGeom>
          <a:solidFill>
            <a:schemeClr val="bg1">
              <a:lumMod val="95000"/>
            </a:schemeClr>
          </a:solidFill>
        </p:spPr>
        <p:txBody>
          <a:bodyPr wrap="square" rtlCol="0">
            <a:noAutofit/>
          </a:bodyPr>
          <a:lstStyle/>
          <a:p>
            <a:pPr algn="ctr"/>
            <a:endParaRPr lang="en-GB" sz="5400" spc="600" dirty="0" smtClean="0">
              <a:solidFill>
                <a:schemeClr val="bg1">
                  <a:lumMod val="85000"/>
                </a:schemeClr>
              </a:solidFill>
            </a:endParaRPr>
          </a:p>
          <a:p>
            <a:pPr algn="ctr"/>
            <a:endParaRPr lang="en-GB" sz="5400" spc="600" dirty="0" smtClean="0">
              <a:solidFill>
                <a:schemeClr val="bg1">
                  <a:lumMod val="85000"/>
                </a:schemeClr>
              </a:solidFill>
            </a:endParaRPr>
          </a:p>
          <a:p>
            <a:pPr algn="ctr"/>
            <a:r>
              <a:rPr lang="en-GB" sz="5400" spc="600" dirty="0" smtClean="0">
                <a:solidFill>
                  <a:schemeClr val="bg1">
                    <a:lumMod val="85000"/>
                  </a:schemeClr>
                </a:solidFill>
              </a:rPr>
              <a:t>INSERT</a:t>
            </a:r>
            <a:r>
              <a:rPr lang="en-GB" sz="5400" spc="600" baseline="0" dirty="0" smtClean="0">
                <a:solidFill>
                  <a:schemeClr val="bg1">
                    <a:lumMod val="85000"/>
                  </a:schemeClr>
                </a:solidFill>
              </a:rPr>
              <a:t> IMAGE</a:t>
            </a:r>
            <a:endParaRPr lang="en-GB" sz="5400" spc="600" dirty="0">
              <a:solidFill>
                <a:schemeClr val="bg1">
                  <a:lumMod val="85000"/>
                </a:schemeClr>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3" name="Rectangle 12"/>
          <p:cNvSpPr/>
          <p:nvPr/>
        </p:nvSpPr>
        <p:spPr>
          <a:xfrm>
            <a:off x="0" y="3"/>
            <a:ext cx="9144000" cy="6858000"/>
          </a:xfrm>
          <a:prstGeom prst="rect">
            <a:avLst/>
          </a:prstGeom>
          <a:blipFill dpi="0" rotWithShape="1">
            <a:blip r:embed="rId2" cstate="print">
              <a:grayscl/>
              <a:lum bright="-40000" contrast="2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blipFill dpi="0" rotWithShape="1">
            <a:blip r:embed="rId2" cstate="print"/>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dirty="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5"/>
            <a:ext cx="8642348" cy="4359813"/>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592758"/>
            <a:ext cx="8642348" cy="453658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886397"/>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br>
              <a:rPr lang="en-GB" dirty="0" smtClean="0"/>
            </a:br>
            <a:r>
              <a:rPr lang="en-GB" dirty="0" smtClean="0"/>
              <a:t>(second line)</a:t>
            </a:r>
            <a:endParaRPr lang="en-US" dirty="0"/>
          </a:p>
        </p:txBody>
      </p:sp>
      <p:sp>
        <p:nvSpPr>
          <p:cNvPr id="14" name="Text Placeholder 13"/>
          <p:cNvSpPr>
            <a:spLocks noGrp="1"/>
          </p:cNvSpPr>
          <p:nvPr>
            <p:ph type="body" sz="quarter" idx="11" hasCustomPrompt="1"/>
          </p:nvPr>
        </p:nvSpPr>
        <p:spPr>
          <a:xfrm>
            <a:off x="250824" y="1268760"/>
            <a:ext cx="8642349" cy="221599"/>
          </a:xfrm>
          <a:prstGeom prst="rect">
            <a:avLst/>
          </a:prstGeom>
        </p:spPr>
        <p:txBody>
          <a:bodyPr lIns="0" tIns="0" rIns="0" bIns="0">
            <a:spAutoFit/>
          </a:bodyPr>
          <a:lstStyle>
            <a:lvl1pPr marL="0" indent="0">
              <a:lnSpc>
                <a:spcPct val="90000"/>
              </a:lnSpc>
              <a:spcBef>
                <a:spcPts val="0"/>
              </a:spcBef>
              <a:buNone/>
              <a:defRPr sz="16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 name="Group 46"/>
          <p:cNvGrpSpPr/>
          <p:nvPr/>
        </p:nvGrpSpPr>
        <p:grpSpPr>
          <a:xfrm>
            <a:off x="2647254" y="2282465"/>
            <a:ext cx="3843553" cy="1426685"/>
            <a:chOff x="2625309" y="2282465"/>
            <a:chExt cx="3843553" cy="1426685"/>
          </a:xfrm>
        </p:grpSpPr>
        <p:grpSp>
          <p:nvGrpSpPr>
            <p:cNvPr id="3"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a:r>
                <a:rPr lang="en-US" sz="1400" spc="130" dirty="0" smtClean="0">
                  <a:latin typeface="+mj-lt"/>
                  <a:cs typeface="Cabin Regular"/>
                </a:rPr>
                <a:t>LONDON</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NEW YORK</a:t>
              </a:r>
              <a:r>
                <a:rPr lang="en-US" sz="1400" spc="130" dirty="0" smtClean="0">
                  <a:solidFill>
                    <a:schemeClr val="bg2"/>
                  </a:solidFill>
                  <a:latin typeface="+mj-lt"/>
                  <a:cs typeface="Cabin Regular"/>
                </a:rPr>
                <a:t> </a:t>
              </a:r>
              <a:r>
                <a:rPr lang="en-US" sz="1400" b="1" spc="130" dirty="0" smtClean="0">
                  <a:solidFill>
                    <a:schemeClr val="bg2"/>
                  </a:solidFill>
                  <a:latin typeface="+mj-lt"/>
                  <a:cs typeface="Cabin Regular"/>
                </a:rPr>
                <a:t>|</a:t>
              </a:r>
              <a:r>
                <a:rPr lang="en-US" sz="1400" spc="130" dirty="0" smtClean="0">
                  <a:solidFill>
                    <a:schemeClr val="bg2"/>
                  </a:solidFill>
                  <a:latin typeface="+mj-lt"/>
                  <a:cs typeface="Cabin Regular"/>
                </a:rPr>
                <a:t> </a:t>
              </a:r>
              <a:r>
                <a:rPr lang="en-US" sz="1400" spc="130" dirty="0" smtClean="0">
                  <a:latin typeface="+mj-lt"/>
                  <a:cs typeface="Cabin Regular"/>
                </a:rPr>
                <a:t>STOCKHOLM</a:t>
              </a:r>
              <a:endParaRPr lang="en-US" sz="1400" spc="130" dirty="0">
                <a:latin typeface="+mj-lt"/>
                <a:cs typeface="Cabin Regular"/>
              </a:endParaRPr>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End Slide">
    <p:spTree>
      <p:nvGrpSpPr>
        <p:cNvPr id="1" name=""/>
        <p:cNvGrpSpPr/>
        <p:nvPr/>
      </p:nvGrpSpPr>
      <p:grpSpPr>
        <a:xfrm>
          <a:off x="0" y="0"/>
          <a:ext cx="0" cy="0"/>
          <a:chOff x="0" y="0"/>
          <a:chExt cx="0" cy="0"/>
        </a:xfrm>
      </p:grpSpPr>
      <p:pic>
        <p:nvPicPr>
          <p:cNvPr id="2" name="Picture 4" descr="C:\Dropbox\Template\Background_G.png"/>
          <p:cNvPicPr>
            <a:picLocks noChangeAspect="1" noChangeArrowheads="1"/>
          </p:cNvPicPr>
          <p:nvPr userDrawn="1"/>
        </p:nvPicPr>
        <p:blipFill>
          <a:blip r:embed="rId2" cstate="print"/>
          <a:srcRect b="70"/>
          <a:stretch>
            <a:fillRect/>
          </a:stretch>
        </p:blipFill>
        <p:spPr bwMode="auto">
          <a:xfrm>
            <a:off x="0" y="-1"/>
            <a:ext cx="9144000" cy="6858001"/>
          </a:xfrm>
          <a:prstGeom prst="rect">
            <a:avLst/>
          </a:prstGeom>
          <a:noFill/>
        </p:spPr>
      </p:pic>
      <p:grpSp>
        <p:nvGrpSpPr>
          <p:cNvPr id="3" name="Group 46"/>
          <p:cNvGrpSpPr/>
          <p:nvPr userDrawn="1"/>
        </p:nvGrpSpPr>
        <p:grpSpPr>
          <a:xfrm>
            <a:off x="2647254" y="2282465"/>
            <a:ext cx="3843553" cy="1426685"/>
            <a:chOff x="2625309" y="2282465"/>
            <a:chExt cx="3843553" cy="1426685"/>
          </a:xfrm>
        </p:grpSpPr>
        <p:grpSp>
          <p:nvGrpSpPr>
            <p:cNvPr id="5" name="Group 5"/>
            <p:cNvGrpSpPr>
              <a:grpSpLocks noChangeAspect="1"/>
            </p:cNvGrpSpPr>
            <p:nvPr userDrawn="1"/>
          </p:nvGrpSpPr>
          <p:grpSpPr bwMode="auto">
            <a:xfrm>
              <a:off x="2743995" y="2282465"/>
              <a:ext cx="3578400" cy="921535"/>
              <a:chOff x="158" y="938"/>
              <a:chExt cx="1860" cy="479"/>
            </a:xfrm>
          </p:grpSpPr>
          <p:sp>
            <p:nvSpPr>
              <p:cNvPr id="28"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9"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0"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1"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2"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3"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4"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5"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6"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7"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8"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39"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0"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1"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2"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3"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4"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5"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46"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4" name="TextBox 3"/>
            <p:cNvSpPr txBox="1"/>
            <p:nvPr userDrawn="1"/>
          </p:nvSpPr>
          <p:spPr>
            <a:xfrm>
              <a:off x="2625309" y="3401373"/>
              <a:ext cx="3843553" cy="307777"/>
            </a:xfrm>
            <a:prstGeom prst="rect">
              <a:avLst/>
            </a:prstGeom>
            <a:noFill/>
          </p:spPr>
          <p:txBody>
            <a:bodyPr wrap="none" rtlCol="0">
              <a:spAutoFit/>
            </a:bodyPr>
            <a:lstStyle/>
            <a:p>
              <a:pPr algn="ctr" defTabSz="457200"/>
              <a:r>
                <a:rPr lang="en-US" sz="1400" spc="130" dirty="0">
                  <a:solidFill>
                    <a:srgbClr val="000000"/>
                  </a:solidFill>
                  <a:cs typeface="Cabin Regular"/>
                </a:rPr>
                <a:t>LONDON</a:t>
              </a:r>
              <a:r>
                <a:rPr lang="en-US" sz="1400" spc="130" dirty="0">
                  <a:solidFill>
                    <a:srgbClr val="35BDB2"/>
                  </a:solidFill>
                  <a:cs typeface="Cabin Regular"/>
                </a:rPr>
                <a:t> </a:t>
              </a:r>
              <a:r>
                <a:rPr lang="en-US" sz="1400" b="1" spc="130" dirty="0">
                  <a:solidFill>
                    <a:srgbClr val="35BDB2"/>
                  </a:solidFill>
                  <a:cs typeface="Cabin Regular"/>
                </a:rPr>
                <a:t>|</a:t>
              </a:r>
              <a:r>
                <a:rPr lang="en-US" sz="1400" spc="130" dirty="0">
                  <a:solidFill>
                    <a:srgbClr val="35BDB2"/>
                  </a:solidFill>
                  <a:cs typeface="Cabin Regular"/>
                </a:rPr>
                <a:t> </a:t>
              </a:r>
              <a:r>
                <a:rPr lang="en-US" sz="1400" spc="130" dirty="0">
                  <a:solidFill>
                    <a:srgbClr val="000000"/>
                  </a:solidFill>
                  <a:cs typeface="Cabin Regular"/>
                </a:rPr>
                <a:t>NEW YORK</a:t>
              </a:r>
              <a:r>
                <a:rPr lang="en-US" sz="1400" spc="130" dirty="0">
                  <a:solidFill>
                    <a:srgbClr val="35BDB2"/>
                  </a:solidFill>
                  <a:cs typeface="Cabin Regular"/>
                </a:rPr>
                <a:t> </a:t>
              </a:r>
              <a:r>
                <a:rPr lang="en-US" sz="1400" b="1" spc="130" dirty="0">
                  <a:solidFill>
                    <a:srgbClr val="35BDB2"/>
                  </a:solidFill>
                  <a:cs typeface="Cabin Regular"/>
                </a:rPr>
                <a:t>|</a:t>
              </a:r>
              <a:r>
                <a:rPr lang="en-US" sz="1400" spc="130" dirty="0">
                  <a:solidFill>
                    <a:srgbClr val="35BDB2"/>
                  </a:solidFill>
                  <a:cs typeface="Cabin Regular"/>
                </a:rPr>
                <a:t> </a:t>
              </a:r>
              <a:r>
                <a:rPr lang="en-US" sz="1400" spc="130" dirty="0">
                  <a:solidFill>
                    <a:srgbClr val="000000"/>
                  </a:solidFill>
                  <a:cs typeface="Cabin Regular"/>
                </a:rPr>
                <a:t>STOCKHOLM</a:t>
              </a:r>
            </a:p>
          </p:txBody>
        </p:sp>
      </p:grpSp>
    </p:spTree>
  </p:cSld>
  <p:clrMapOvr>
    <a:masterClrMapping/>
  </p:clrMapOvr>
  <p:transition/>
  <p:timing>
    <p:tnLst>
      <p:par>
        <p:cTn id="1" dur="indefinite" restart="never" nodeType="tmRoot"/>
      </p:par>
    </p:tnLst>
  </p:timing>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p:grpSpPr>
        <p:sp>
          <p:nvSpPr>
            <p:cNvPr id="4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smtClean="0">
              <a:solidFill>
                <a:schemeClr val="tx1">
                  <a:lumMod val="65000"/>
                  <a:lumOff val="35000"/>
                </a:schemeClr>
              </a:solidFill>
            </a:endParaRPr>
          </a:p>
          <a:p>
            <a:pPr algn="ctr"/>
            <a:endParaRPr lang="en-GB" sz="5400" spc="600" dirty="0" smtClean="0">
              <a:solidFill>
                <a:schemeClr val="tx1">
                  <a:lumMod val="65000"/>
                  <a:lumOff val="35000"/>
                </a:schemeClr>
              </a:solidFill>
            </a:endParaRPr>
          </a:p>
          <a:p>
            <a:pPr algn="ctr"/>
            <a:r>
              <a:rPr lang="en-GB" sz="5400" spc="600" dirty="0" smtClean="0">
                <a:solidFill>
                  <a:schemeClr val="tx1">
                    <a:lumMod val="65000"/>
                    <a:lumOff val="35000"/>
                  </a:schemeClr>
                </a:solidFill>
              </a:rPr>
              <a:t>INSERT</a:t>
            </a:r>
            <a:r>
              <a:rPr lang="en-GB" sz="5400" spc="600" baseline="0" dirty="0" smtClean="0">
                <a:solidFill>
                  <a:schemeClr val="tx1">
                    <a:lumMod val="65000"/>
                    <a:lumOff val="35000"/>
                  </a:schemeClr>
                </a:solidFill>
              </a:rPr>
              <a:t> IMAGE</a:t>
            </a:r>
            <a:endParaRPr lang="en-GB" sz="5400" spc="600" dirty="0">
              <a:solidFill>
                <a:schemeClr val="tx1">
                  <a:lumMod val="65000"/>
                  <a:lumOff val="35000"/>
                </a:scheme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5"/>
          <p:cNvGrpSpPr>
            <a:grpSpLocks noChangeAspect="1"/>
          </p:cNvGrpSpPr>
          <p:nvPr/>
        </p:nvGrpSpPr>
        <p:grpSpPr bwMode="auto">
          <a:xfrm>
            <a:off x="250826" y="260350"/>
            <a:ext cx="2656032" cy="684000"/>
            <a:chOff x="158" y="938"/>
            <a:chExt cx="1860" cy="479"/>
          </a:xfrm>
          <a:solidFill>
            <a:schemeClr val="bg1"/>
          </a:solidFill>
        </p:grpSpPr>
        <p:sp>
          <p:nvSpPr>
            <p:cNvPr id="27"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dirty="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2"/>
                </a:solidFill>
                <a:latin typeface="Arial" pitchFamily="34" charset="0"/>
                <a:cs typeface="Arial" pitchFamily="34" charset="0"/>
              </a:rPr>
              <a:pPr algn="r">
                <a:lnSpc>
                  <a:spcPts val="800"/>
                </a:lnSpc>
              </a:pPr>
              <a:t>‹#›</a:t>
            </a:fld>
            <a:endParaRPr lang="en-GB" sz="800">
              <a:solidFill>
                <a:schemeClr val="bg2"/>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Cya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p>
        </p:txBody>
      </p:sp>
      <p:sp>
        <p:nvSpPr>
          <p:cNvPr id="3" name="Content Placeholder 2"/>
          <p:cNvSpPr>
            <a:spLocks noGrp="1"/>
          </p:cNvSpPr>
          <p:nvPr>
            <p:ph idx="1" hasCustomPrompt="1"/>
          </p:nvPr>
        </p:nvSpPr>
        <p:spPr>
          <a:xfrm>
            <a:off x="250826" y="873126"/>
            <a:ext cx="8642348" cy="5256214"/>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smtClean="0">
                <a:solidFill>
                  <a:schemeClr val="bg1"/>
                </a:solidFill>
                <a:latin typeface="Arial" pitchFamily="34" charset="0"/>
                <a:cs typeface="Arial" pitchFamily="34" charset="0"/>
              </a:rPr>
              <a:pPr algn="r">
                <a:lnSpc>
                  <a:spcPts val="800"/>
                </a:lnSpc>
              </a:pPr>
              <a:t>‹#›</a:t>
            </a:fld>
            <a:endParaRPr lang="en-GB" sz="800">
              <a:solidFill>
                <a:schemeClr val="bg1"/>
              </a:solidFill>
              <a:latin typeface="Arial" pitchFamily="34" charset="0"/>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8.xml"/><Relationship Id="rId5" Type="http://schemas.openxmlformats.org/officeDocument/2006/relationships/image" Target="../media/image12.em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3508" y="3169555"/>
            <a:ext cx="4033838" cy="684015"/>
          </a:xfrm>
        </p:spPr>
        <p:txBody>
          <a:bodyPr/>
          <a:lstStyle/>
          <a:p>
            <a:r>
              <a:rPr lang="en-GB" dirty="0" smtClean="0"/>
              <a:t>UK Health</a:t>
            </a:r>
            <a:endParaRPr lang="en-GB" dirty="0"/>
          </a:p>
        </p:txBody>
      </p:sp>
      <p:sp>
        <p:nvSpPr>
          <p:cNvPr id="8" name="Text Placeholder 7"/>
          <p:cNvSpPr>
            <a:spLocks noGrp="1"/>
          </p:cNvSpPr>
          <p:nvPr>
            <p:ph type="subTitle" idx="1"/>
          </p:nvPr>
        </p:nvSpPr>
        <p:spPr>
          <a:xfrm>
            <a:off x="143508" y="3903048"/>
            <a:ext cx="4033838" cy="425822"/>
          </a:xfrm>
        </p:spPr>
        <p:txBody>
          <a:bodyPr/>
          <a:lstStyle/>
          <a:p>
            <a:r>
              <a:rPr lang="en-GB" dirty="0" smtClean="0">
                <a:solidFill>
                  <a:schemeClr val="tx1">
                    <a:lumMod val="75000"/>
                    <a:lumOff val="25000"/>
                  </a:schemeClr>
                </a:solidFill>
              </a:rPr>
              <a:t>Social Media Research</a:t>
            </a:r>
            <a:endParaRPr lang="en-GB" dirty="0">
              <a:solidFill>
                <a:schemeClr val="tx1">
                  <a:lumMod val="75000"/>
                  <a:lumOff val="25000"/>
                </a:schemeClr>
              </a:solidFill>
            </a:endParaRPr>
          </a:p>
        </p:txBody>
      </p:sp>
      <p:grpSp>
        <p:nvGrpSpPr>
          <p:cNvPr id="2" name="Group 13"/>
          <p:cNvGrpSpPr/>
          <p:nvPr/>
        </p:nvGrpSpPr>
        <p:grpSpPr>
          <a:xfrm>
            <a:off x="4788104" y="421558"/>
            <a:ext cx="720000" cy="6014884"/>
            <a:chOff x="4677802" y="368660"/>
            <a:chExt cx="720000" cy="6014884"/>
          </a:xfrm>
          <a:solidFill>
            <a:schemeClr val="tx2"/>
          </a:solidFill>
        </p:grpSpPr>
        <p:sp>
          <p:nvSpPr>
            <p:cNvPr id="5" name="Freeform 22"/>
            <p:cNvSpPr>
              <a:spLocks noChangeAspect="1"/>
            </p:cNvSpPr>
            <p:nvPr/>
          </p:nvSpPr>
          <p:spPr bwMode="auto">
            <a:xfrm>
              <a:off x="4889820" y="368660"/>
              <a:ext cx="295965" cy="640562"/>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6"/>
            <p:cNvSpPr>
              <a:spLocks noChangeAspect="1"/>
            </p:cNvSpPr>
            <p:nvPr/>
          </p:nvSpPr>
          <p:spPr bwMode="auto">
            <a:xfrm>
              <a:off x="4786302" y="5733256"/>
              <a:ext cx="503000" cy="650288"/>
            </a:xfrm>
            <a:custGeom>
              <a:avLst/>
              <a:gdLst/>
              <a:ahLst/>
              <a:cxnLst>
                <a:cxn ang="0">
                  <a:pos x="64" y="129"/>
                </a:cxn>
                <a:cxn ang="0">
                  <a:pos x="59" y="149"/>
                </a:cxn>
                <a:cxn ang="0">
                  <a:pos x="54" y="168"/>
                </a:cxn>
                <a:cxn ang="0">
                  <a:pos x="38" y="195"/>
                </a:cxn>
                <a:cxn ang="0">
                  <a:pos x="34" y="198"/>
                </a:cxn>
                <a:cxn ang="0">
                  <a:pos x="33" y="195"/>
                </a:cxn>
                <a:cxn ang="0">
                  <a:pos x="31" y="169"/>
                </a:cxn>
                <a:cxn ang="0">
                  <a:pos x="36" y="143"/>
                </a:cxn>
                <a:cxn ang="0">
                  <a:pos x="47" y="95"/>
                </a:cxn>
                <a:cxn ang="0">
                  <a:pos x="48" y="92"/>
                </a:cxn>
                <a:cxn ang="0">
                  <a:pos x="45" y="79"/>
                </a:cxn>
                <a:cxn ang="0">
                  <a:pos x="46" y="64"/>
                </a:cxn>
                <a:cxn ang="0">
                  <a:pos x="61" y="46"/>
                </a:cxn>
                <a:cxn ang="0">
                  <a:pos x="74" y="47"/>
                </a:cxn>
                <a:cxn ang="0">
                  <a:pos x="81" y="56"/>
                </a:cxn>
                <a:cxn ang="0">
                  <a:pos x="80" y="71"/>
                </a:cxn>
                <a:cxn ang="0">
                  <a:pos x="73" y="96"/>
                </a:cxn>
                <a:cxn ang="0">
                  <a:pos x="71" y="110"/>
                </a:cxn>
                <a:cxn ang="0">
                  <a:pos x="78" y="120"/>
                </a:cxn>
                <a:cxn ang="0">
                  <a:pos x="91" y="123"/>
                </a:cxn>
                <a:cxn ang="0">
                  <a:pos x="112" y="111"/>
                </a:cxn>
                <a:cxn ang="0">
                  <a:pos x="125" y="75"/>
                </a:cxn>
                <a:cxn ang="0">
                  <a:pos x="125" y="60"/>
                </a:cxn>
                <a:cxn ang="0">
                  <a:pos x="116" y="36"/>
                </a:cxn>
                <a:cxn ang="0">
                  <a:pos x="97" y="23"/>
                </a:cxn>
                <a:cxn ang="0">
                  <a:pos x="67" y="21"/>
                </a:cxn>
                <a:cxn ang="0">
                  <a:pos x="29" y="48"/>
                </a:cxn>
                <a:cxn ang="0">
                  <a:pos x="22" y="74"/>
                </a:cxn>
                <a:cxn ang="0">
                  <a:pos x="28" y="94"/>
                </a:cxn>
                <a:cxn ang="0">
                  <a:pos x="31" y="98"/>
                </a:cxn>
                <a:cxn ang="0">
                  <a:pos x="30" y="107"/>
                </a:cxn>
                <a:cxn ang="0">
                  <a:pos x="26" y="115"/>
                </a:cxn>
                <a:cxn ang="0">
                  <a:pos x="21" y="113"/>
                </a:cxn>
                <a:cxn ang="0">
                  <a:pos x="2" y="84"/>
                </a:cxn>
                <a:cxn ang="0">
                  <a:pos x="2" y="59"/>
                </a:cxn>
                <a:cxn ang="0">
                  <a:pos x="9" y="40"/>
                </a:cxn>
                <a:cxn ang="0">
                  <a:pos x="36" y="12"/>
                </a:cxn>
                <a:cxn ang="0">
                  <a:pos x="67" y="2"/>
                </a:cxn>
                <a:cxn ang="0">
                  <a:pos x="79" y="1"/>
                </a:cxn>
                <a:cxn ang="0">
                  <a:pos x="113" y="7"/>
                </a:cxn>
                <a:cxn ang="0">
                  <a:pos x="136" y="24"/>
                </a:cxn>
                <a:cxn ang="0">
                  <a:pos x="151" y="49"/>
                </a:cxn>
                <a:cxn ang="0">
                  <a:pos x="153" y="67"/>
                </a:cxn>
                <a:cxn ang="0">
                  <a:pos x="151" y="85"/>
                </a:cxn>
                <a:cxn ang="0">
                  <a:pos x="121" y="135"/>
                </a:cxn>
                <a:cxn ang="0">
                  <a:pos x="108" y="141"/>
                </a:cxn>
                <a:cxn ang="0">
                  <a:pos x="90" y="143"/>
                </a:cxn>
                <a:cxn ang="0">
                  <a:pos x="74" y="139"/>
                </a:cxn>
                <a:cxn ang="0">
                  <a:pos x="64" y="129"/>
                </a:cxn>
              </a:cxnLst>
              <a:rect l="0" t="0" r="r" b="b"/>
              <a:pathLst>
                <a:path w="153" h="198">
                  <a:moveTo>
                    <a:pt x="64" y="129"/>
                  </a:moveTo>
                  <a:cubicBezTo>
                    <a:pt x="63" y="135"/>
                    <a:pt x="61" y="142"/>
                    <a:pt x="59" y="149"/>
                  </a:cubicBezTo>
                  <a:cubicBezTo>
                    <a:pt x="58" y="155"/>
                    <a:pt x="56" y="162"/>
                    <a:pt x="54" y="168"/>
                  </a:cubicBezTo>
                  <a:cubicBezTo>
                    <a:pt x="50" y="178"/>
                    <a:pt x="44" y="187"/>
                    <a:pt x="38" y="195"/>
                  </a:cubicBezTo>
                  <a:cubicBezTo>
                    <a:pt x="37" y="196"/>
                    <a:pt x="36" y="198"/>
                    <a:pt x="34" y="198"/>
                  </a:cubicBezTo>
                  <a:cubicBezTo>
                    <a:pt x="33" y="197"/>
                    <a:pt x="33" y="196"/>
                    <a:pt x="33" y="195"/>
                  </a:cubicBezTo>
                  <a:cubicBezTo>
                    <a:pt x="32" y="187"/>
                    <a:pt x="31" y="178"/>
                    <a:pt x="31" y="169"/>
                  </a:cubicBezTo>
                  <a:cubicBezTo>
                    <a:pt x="32" y="159"/>
                    <a:pt x="34" y="151"/>
                    <a:pt x="36" y="143"/>
                  </a:cubicBezTo>
                  <a:cubicBezTo>
                    <a:pt x="40" y="127"/>
                    <a:pt x="43" y="111"/>
                    <a:pt x="47" y="95"/>
                  </a:cubicBezTo>
                  <a:cubicBezTo>
                    <a:pt x="48" y="94"/>
                    <a:pt x="48" y="92"/>
                    <a:pt x="48" y="92"/>
                  </a:cubicBezTo>
                  <a:cubicBezTo>
                    <a:pt x="46" y="87"/>
                    <a:pt x="45" y="83"/>
                    <a:pt x="45" y="79"/>
                  </a:cubicBezTo>
                  <a:cubicBezTo>
                    <a:pt x="44" y="73"/>
                    <a:pt x="45" y="68"/>
                    <a:pt x="46" y="64"/>
                  </a:cubicBezTo>
                  <a:cubicBezTo>
                    <a:pt x="48" y="55"/>
                    <a:pt x="53" y="48"/>
                    <a:pt x="61" y="46"/>
                  </a:cubicBezTo>
                  <a:cubicBezTo>
                    <a:pt x="65" y="44"/>
                    <a:pt x="71" y="45"/>
                    <a:pt x="74" y="47"/>
                  </a:cubicBezTo>
                  <a:cubicBezTo>
                    <a:pt x="77" y="49"/>
                    <a:pt x="80" y="52"/>
                    <a:pt x="81" y="56"/>
                  </a:cubicBezTo>
                  <a:cubicBezTo>
                    <a:pt x="82" y="61"/>
                    <a:pt x="81" y="67"/>
                    <a:pt x="80" y="71"/>
                  </a:cubicBezTo>
                  <a:cubicBezTo>
                    <a:pt x="78" y="80"/>
                    <a:pt x="75" y="87"/>
                    <a:pt x="73" y="96"/>
                  </a:cubicBezTo>
                  <a:cubicBezTo>
                    <a:pt x="72" y="101"/>
                    <a:pt x="70" y="105"/>
                    <a:pt x="71" y="110"/>
                  </a:cubicBezTo>
                  <a:cubicBezTo>
                    <a:pt x="73" y="115"/>
                    <a:pt x="75" y="118"/>
                    <a:pt x="78" y="120"/>
                  </a:cubicBezTo>
                  <a:cubicBezTo>
                    <a:pt x="81" y="122"/>
                    <a:pt x="85" y="124"/>
                    <a:pt x="91" y="123"/>
                  </a:cubicBezTo>
                  <a:cubicBezTo>
                    <a:pt x="100" y="123"/>
                    <a:pt x="107" y="117"/>
                    <a:pt x="112" y="111"/>
                  </a:cubicBezTo>
                  <a:cubicBezTo>
                    <a:pt x="119" y="102"/>
                    <a:pt x="123" y="90"/>
                    <a:pt x="125" y="75"/>
                  </a:cubicBezTo>
                  <a:cubicBezTo>
                    <a:pt x="125" y="71"/>
                    <a:pt x="126" y="65"/>
                    <a:pt x="125" y="60"/>
                  </a:cubicBezTo>
                  <a:cubicBezTo>
                    <a:pt x="124" y="50"/>
                    <a:pt x="121" y="42"/>
                    <a:pt x="116" y="36"/>
                  </a:cubicBezTo>
                  <a:cubicBezTo>
                    <a:pt x="112" y="30"/>
                    <a:pt x="105" y="25"/>
                    <a:pt x="97" y="23"/>
                  </a:cubicBezTo>
                  <a:cubicBezTo>
                    <a:pt x="89" y="20"/>
                    <a:pt x="77" y="19"/>
                    <a:pt x="67" y="21"/>
                  </a:cubicBezTo>
                  <a:cubicBezTo>
                    <a:pt x="49" y="24"/>
                    <a:pt x="36" y="34"/>
                    <a:pt x="29" y="48"/>
                  </a:cubicBezTo>
                  <a:cubicBezTo>
                    <a:pt x="25" y="55"/>
                    <a:pt x="22" y="64"/>
                    <a:pt x="22" y="74"/>
                  </a:cubicBezTo>
                  <a:cubicBezTo>
                    <a:pt x="22" y="82"/>
                    <a:pt x="24" y="89"/>
                    <a:pt x="28" y="94"/>
                  </a:cubicBezTo>
                  <a:cubicBezTo>
                    <a:pt x="29" y="95"/>
                    <a:pt x="30" y="96"/>
                    <a:pt x="31" y="98"/>
                  </a:cubicBezTo>
                  <a:cubicBezTo>
                    <a:pt x="33" y="101"/>
                    <a:pt x="31" y="104"/>
                    <a:pt x="30" y="107"/>
                  </a:cubicBezTo>
                  <a:cubicBezTo>
                    <a:pt x="30" y="110"/>
                    <a:pt x="29" y="115"/>
                    <a:pt x="26" y="115"/>
                  </a:cubicBezTo>
                  <a:cubicBezTo>
                    <a:pt x="24" y="115"/>
                    <a:pt x="22" y="114"/>
                    <a:pt x="21" y="113"/>
                  </a:cubicBezTo>
                  <a:cubicBezTo>
                    <a:pt x="10" y="108"/>
                    <a:pt x="4" y="97"/>
                    <a:pt x="2" y="84"/>
                  </a:cubicBezTo>
                  <a:cubicBezTo>
                    <a:pt x="0" y="76"/>
                    <a:pt x="0" y="67"/>
                    <a:pt x="2" y="59"/>
                  </a:cubicBezTo>
                  <a:cubicBezTo>
                    <a:pt x="3" y="52"/>
                    <a:pt x="6" y="45"/>
                    <a:pt x="9" y="40"/>
                  </a:cubicBezTo>
                  <a:cubicBezTo>
                    <a:pt x="15" y="28"/>
                    <a:pt x="25" y="19"/>
                    <a:pt x="36" y="12"/>
                  </a:cubicBezTo>
                  <a:cubicBezTo>
                    <a:pt x="45" y="7"/>
                    <a:pt x="55" y="3"/>
                    <a:pt x="67" y="2"/>
                  </a:cubicBezTo>
                  <a:cubicBezTo>
                    <a:pt x="71" y="1"/>
                    <a:pt x="75" y="1"/>
                    <a:pt x="79" y="1"/>
                  </a:cubicBezTo>
                  <a:cubicBezTo>
                    <a:pt x="92" y="0"/>
                    <a:pt x="104" y="3"/>
                    <a:pt x="113" y="7"/>
                  </a:cubicBezTo>
                  <a:cubicBezTo>
                    <a:pt x="122" y="11"/>
                    <a:pt x="130" y="17"/>
                    <a:pt x="136" y="24"/>
                  </a:cubicBezTo>
                  <a:cubicBezTo>
                    <a:pt x="143" y="31"/>
                    <a:pt x="148" y="39"/>
                    <a:pt x="151" y="49"/>
                  </a:cubicBezTo>
                  <a:cubicBezTo>
                    <a:pt x="152" y="54"/>
                    <a:pt x="153" y="60"/>
                    <a:pt x="153" y="67"/>
                  </a:cubicBezTo>
                  <a:cubicBezTo>
                    <a:pt x="153" y="73"/>
                    <a:pt x="152" y="79"/>
                    <a:pt x="151" y="85"/>
                  </a:cubicBezTo>
                  <a:cubicBezTo>
                    <a:pt x="148" y="107"/>
                    <a:pt x="137" y="124"/>
                    <a:pt x="121" y="135"/>
                  </a:cubicBezTo>
                  <a:cubicBezTo>
                    <a:pt x="117" y="137"/>
                    <a:pt x="113" y="139"/>
                    <a:pt x="108" y="141"/>
                  </a:cubicBezTo>
                  <a:cubicBezTo>
                    <a:pt x="102" y="142"/>
                    <a:pt x="96" y="143"/>
                    <a:pt x="90" y="143"/>
                  </a:cubicBezTo>
                  <a:cubicBezTo>
                    <a:pt x="84" y="143"/>
                    <a:pt x="79" y="141"/>
                    <a:pt x="74" y="139"/>
                  </a:cubicBezTo>
                  <a:cubicBezTo>
                    <a:pt x="70" y="136"/>
                    <a:pt x="67" y="133"/>
                    <a:pt x="64" y="1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9"/>
            <p:cNvSpPr>
              <a:spLocks noChangeAspect="1"/>
            </p:cNvSpPr>
            <p:nvPr/>
          </p:nvSpPr>
          <p:spPr bwMode="auto">
            <a:xfrm>
              <a:off x="4719606" y="1412776"/>
              <a:ext cx="636393" cy="6794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noChangeAspect="1"/>
            </p:cNvSpPr>
            <p:nvPr/>
          </p:nvSpPr>
          <p:spPr bwMode="auto">
            <a:xfrm>
              <a:off x="4695802" y="4617132"/>
              <a:ext cx="684000" cy="640691"/>
            </a:xfrm>
            <a:custGeom>
              <a:avLst/>
              <a:gdLst/>
              <a:ahLst/>
              <a:cxnLst>
                <a:cxn ang="0">
                  <a:pos x="227" y="168"/>
                </a:cxn>
                <a:cxn ang="0">
                  <a:pos x="205" y="177"/>
                </a:cxn>
                <a:cxn ang="0">
                  <a:pos x="197" y="179"/>
                </a:cxn>
                <a:cxn ang="0">
                  <a:pos x="192" y="193"/>
                </a:cxn>
                <a:cxn ang="0">
                  <a:pos x="169" y="192"/>
                </a:cxn>
                <a:cxn ang="0">
                  <a:pos x="114" y="213"/>
                </a:cxn>
                <a:cxn ang="0">
                  <a:pos x="77" y="198"/>
                </a:cxn>
                <a:cxn ang="0">
                  <a:pos x="35" y="193"/>
                </a:cxn>
                <a:cxn ang="0">
                  <a:pos x="30" y="179"/>
                </a:cxn>
                <a:cxn ang="0">
                  <a:pos x="22" y="177"/>
                </a:cxn>
                <a:cxn ang="0">
                  <a:pos x="0" y="168"/>
                </a:cxn>
                <a:cxn ang="0">
                  <a:pos x="45" y="136"/>
                </a:cxn>
                <a:cxn ang="0">
                  <a:pos x="49" y="107"/>
                </a:cxn>
                <a:cxn ang="0">
                  <a:pos x="35" y="101"/>
                </a:cxn>
                <a:cxn ang="0">
                  <a:pos x="24" y="93"/>
                </a:cxn>
                <a:cxn ang="0">
                  <a:pos x="30" y="90"/>
                </a:cxn>
                <a:cxn ang="0">
                  <a:pos x="39" y="93"/>
                </a:cxn>
                <a:cxn ang="0">
                  <a:pos x="55" y="89"/>
                </a:cxn>
                <a:cxn ang="0">
                  <a:pos x="54" y="54"/>
                </a:cxn>
                <a:cxn ang="0">
                  <a:pos x="110" y="1"/>
                </a:cxn>
                <a:cxn ang="0">
                  <a:pos x="163" y="25"/>
                </a:cxn>
                <a:cxn ang="0">
                  <a:pos x="173" y="53"/>
                </a:cxn>
                <a:cxn ang="0">
                  <a:pos x="173" y="80"/>
                </a:cxn>
                <a:cxn ang="0">
                  <a:pos x="172" y="89"/>
                </a:cxn>
                <a:cxn ang="0">
                  <a:pos x="178" y="93"/>
                </a:cxn>
                <a:cxn ang="0">
                  <a:pos x="196" y="89"/>
                </a:cxn>
                <a:cxn ang="0">
                  <a:pos x="203" y="93"/>
                </a:cxn>
                <a:cxn ang="0">
                  <a:pos x="192" y="101"/>
                </a:cxn>
                <a:cxn ang="0">
                  <a:pos x="174" y="119"/>
                </a:cxn>
                <a:cxn ang="0">
                  <a:pos x="182" y="136"/>
                </a:cxn>
                <a:cxn ang="0">
                  <a:pos x="227" y="168"/>
                </a:cxn>
              </a:cxnLst>
              <a:rect l="0" t="0" r="r" b="b"/>
              <a:pathLst>
                <a:path w="227" h="213">
                  <a:moveTo>
                    <a:pt x="227" y="168"/>
                  </a:moveTo>
                  <a:cubicBezTo>
                    <a:pt x="223" y="174"/>
                    <a:pt x="214" y="175"/>
                    <a:pt x="205" y="177"/>
                  </a:cubicBezTo>
                  <a:cubicBezTo>
                    <a:pt x="203" y="178"/>
                    <a:pt x="199" y="178"/>
                    <a:pt x="197" y="179"/>
                  </a:cubicBezTo>
                  <a:cubicBezTo>
                    <a:pt x="193" y="181"/>
                    <a:pt x="194" y="188"/>
                    <a:pt x="192" y="193"/>
                  </a:cubicBezTo>
                  <a:cubicBezTo>
                    <a:pt x="184" y="192"/>
                    <a:pt x="176" y="191"/>
                    <a:pt x="169" y="192"/>
                  </a:cubicBezTo>
                  <a:cubicBezTo>
                    <a:pt x="146" y="193"/>
                    <a:pt x="138" y="213"/>
                    <a:pt x="114" y="213"/>
                  </a:cubicBezTo>
                  <a:cubicBezTo>
                    <a:pt x="97" y="213"/>
                    <a:pt x="88" y="205"/>
                    <a:pt x="77" y="198"/>
                  </a:cubicBezTo>
                  <a:cubicBezTo>
                    <a:pt x="66" y="191"/>
                    <a:pt x="52" y="190"/>
                    <a:pt x="35" y="193"/>
                  </a:cubicBezTo>
                  <a:cubicBezTo>
                    <a:pt x="33" y="189"/>
                    <a:pt x="34" y="182"/>
                    <a:pt x="30" y="179"/>
                  </a:cubicBezTo>
                  <a:cubicBezTo>
                    <a:pt x="28" y="178"/>
                    <a:pt x="24" y="177"/>
                    <a:pt x="22" y="177"/>
                  </a:cubicBezTo>
                  <a:cubicBezTo>
                    <a:pt x="14" y="175"/>
                    <a:pt x="4" y="174"/>
                    <a:pt x="0" y="168"/>
                  </a:cubicBezTo>
                  <a:cubicBezTo>
                    <a:pt x="21" y="164"/>
                    <a:pt x="35" y="152"/>
                    <a:pt x="45" y="136"/>
                  </a:cubicBezTo>
                  <a:cubicBezTo>
                    <a:pt x="50" y="129"/>
                    <a:pt x="58" y="115"/>
                    <a:pt x="49" y="107"/>
                  </a:cubicBezTo>
                  <a:cubicBezTo>
                    <a:pt x="45" y="104"/>
                    <a:pt x="41" y="103"/>
                    <a:pt x="35" y="101"/>
                  </a:cubicBezTo>
                  <a:cubicBezTo>
                    <a:pt x="32" y="100"/>
                    <a:pt x="24" y="98"/>
                    <a:pt x="24" y="93"/>
                  </a:cubicBezTo>
                  <a:cubicBezTo>
                    <a:pt x="24" y="92"/>
                    <a:pt x="28" y="90"/>
                    <a:pt x="30" y="90"/>
                  </a:cubicBezTo>
                  <a:cubicBezTo>
                    <a:pt x="33" y="89"/>
                    <a:pt x="35" y="92"/>
                    <a:pt x="39" y="93"/>
                  </a:cubicBezTo>
                  <a:cubicBezTo>
                    <a:pt x="46" y="94"/>
                    <a:pt x="52" y="94"/>
                    <a:pt x="55" y="89"/>
                  </a:cubicBezTo>
                  <a:cubicBezTo>
                    <a:pt x="55" y="77"/>
                    <a:pt x="53" y="65"/>
                    <a:pt x="54" y="54"/>
                  </a:cubicBezTo>
                  <a:cubicBezTo>
                    <a:pt x="55" y="22"/>
                    <a:pt x="78" y="3"/>
                    <a:pt x="110" y="1"/>
                  </a:cubicBezTo>
                  <a:cubicBezTo>
                    <a:pt x="135" y="0"/>
                    <a:pt x="153" y="10"/>
                    <a:pt x="163" y="25"/>
                  </a:cubicBezTo>
                  <a:cubicBezTo>
                    <a:pt x="169" y="33"/>
                    <a:pt x="173" y="41"/>
                    <a:pt x="173" y="53"/>
                  </a:cubicBezTo>
                  <a:cubicBezTo>
                    <a:pt x="174" y="62"/>
                    <a:pt x="173" y="71"/>
                    <a:pt x="173" y="80"/>
                  </a:cubicBezTo>
                  <a:cubicBezTo>
                    <a:pt x="173" y="83"/>
                    <a:pt x="171" y="87"/>
                    <a:pt x="172" y="89"/>
                  </a:cubicBezTo>
                  <a:cubicBezTo>
                    <a:pt x="173" y="92"/>
                    <a:pt x="176" y="93"/>
                    <a:pt x="178" y="93"/>
                  </a:cubicBezTo>
                  <a:cubicBezTo>
                    <a:pt x="185" y="94"/>
                    <a:pt x="191" y="89"/>
                    <a:pt x="196" y="89"/>
                  </a:cubicBezTo>
                  <a:cubicBezTo>
                    <a:pt x="199" y="89"/>
                    <a:pt x="203" y="92"/>
                    <a:pt x="203" y="93"/>
                  </a:cubicBezTo>
                  <a:cubicBezTo>
                    <a:pt x="203" y="97"/>
                    <a:pt x="196" y="100"/>
                    <a:pt x="192" y="101"/>
                  </a:cubicBezTo>
                  <a:cubicBezTo>
                    <a:pt x="184" y="104"/>
                    <a:pt x="173" y="107"/>
                    <a:pt x="174" y="119"/>
                  </a:cubicBezTo>
                  <a:cubicBezTo>
                    <a:pt x="174" y="125"/>
                    <a:pt x="179" y="132"/>
                    <a:pt x="182" y="136"/>
                  </a:cubicBezTo>
                  <a:cubicBezTo>
                    <a:pt x="192" y="151"/>
                    <a:pt x="207" y="164"/>
                    <a:pt x="227"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3" name="Group 5"/>
            <p:cNvGrpSpPr>
              <a:grpSpLocks noChangeAspect="1"/>
            </p:cNvGrpSpPr>
            <p:nvPr/>
          </p:nvGrpSpPr>
          <p:grpSpPr bwMode="auto">
            <a:xfrm>
              <a:off x="4677802" y="3573016"/>
              <a:ext cx="720000" cy="724500"/>
              <a:chOff x="1280" y="550"/>
              <a:chExt cx="3200" cy="3220"/>
            </a:xfrm>
            <a:grpFill/>
          </p:grpSpPr>
          <p:sp>
            <p:nvSpPr>
              <p:cNvPr id="11" name="Freeform 6"/>
              <p:cNvSpPr>
                <a:spLocks noEditPoints="1"/>
              </p:cNvSpPr>
              <p:nvPr/>
            </p:nvSpPr>
            <p:spPr bwMode="auto">
              <a:xfrm>
                <a:off x="1280" y="550"/>
                <a:ext cx="3200" cy="3220"/>
              </a:xfrm>
              <a:custGeom>
                <a:avLst/>
                <a:gdLst/>
                <a:ahLst/>
                <a:cxnLst>
                  <a:cxn ang="0">
                    <a:pos x="661" y="0"/>
                  </a:cxn>
                  <a:cxn ang="0">
                    <a:pos x="717" y="0"/>
                  </a:cxn>
                  <a:cxn ang="0">
                    <a:pos x="1012" y="84"/>
                  </a:cxn>
                  <a:cxn ang="0">
                    <a:pos x="1215" y="259"/>
                  </a:cxn>
                  <a:cxn ang="0">
                    <a:pos x="1336" y="517"/>
                  </a:cxn>
                  <a:cxn ang="0">
                    <a:pos x="1352" y="690"/>
                  </a:cxn>
                  <a:cxn ang="0">
                    <a:pos x="1326" y="853"/>
                  </a:cxn>
                  <a:cxn ang="0">
                    <a:pos x="1191" y="1098"/>
                  </a:cxn>
                  <a:cxn ang="0">
                    <a:pos x="977" y="1262"/>
                  </a:cxn>
                  <a:cxn ang="0">
                    <a:pos x="665" y="1328"/>
                  </a:cxn>
                  <a:cxn ang="0">
                    <a:pos x="399" y="1262"/>
                  </a:cxn>
                  <a:cxn ang="0">
                    <a:pos x="383" y="1254"/>
                  </a:cxn>
                  <a:cxn ang="0">
                    <a:pos x="365" y="1246"/>
                  </a:cxn>
                  <a:cxn ang="0">
                    <a:pos x="183" y="1305"/>
                  </a:cxn>
                  <a:cxn ang="0">
                    <a:pos x="0" y="1363"/>
                  </a:cxn>
                  <a:cxn ang="0">
                    <a:pos x="0" y="1361"/>
                  </a:cxn>
                  <a:cxn ang="0">
                    <a:pos x="112" y="1029"/>
                  </a:cxn>
                  <a:cxn ang="0">
                    <a:pos x="119" y="1007"/>
                  </a:cxn>
                  <a:cxn ang="0">
                    <a:pos x="110" y="989"/>
                  </a:cxn>
                  <a:cxn ang="0">
                    <a:pos x="24" y="667"/>
                  </a:cxn>
                  <a:cxn ang="0">
                    <a:pos x="117" y="325"/>
                  </a:cxn>
                  <a:cxn ang="0">
                    <a:pos x="331" y="104"/>
                  </a:cxn>
                  <a:cxn ang="0">
                    <a:pos x="661" y="0"/>
                  </a:cxn>
                  <a:cxn ang="0">
                    <a:pos x="623" y="1212"/>
                  </a:cxn>
                  <a:cxn ang="0">
                    <a:pos x="902" y="1173"/>
                  </a:cxn>
                  <a:cxn ang="0">
                    <a:pos x="1214" y="833"/>
                  </a:cxn>
                  <a:cxn ang="0">
                    <a:pos x="1240" y="695"/>
                  </a:cxn>
                  <a:cxn ang="0">
                    <a:pos x="1228" y="546"/>
                  </a:cxn>
                  <a:cxn ang="0">
                    <a:pos x="1124" y="324"/>
                  </a:cxn>
                  <a:cxn ang="0">
                    <a:pos x="829" y="130"/>
                  </a:cxn>
                  <a:cxn ang="0">
                    <a:pos x="683" y="112"/>
                  </a:cxn>
                  <a:cxn ang="0">
                    <a:pos x="595" y="119"/>
                  </a:cxn>
                  <a:cxn ang="0">
                    <a:pos x="519" y="138"/>
                  </a:cxn>
                  <a:cxn ang="0">
                    <a:pos x="204" y="398"/>
                  </a:cxn>
                  <a:cxn ang="0">
                    <a:pos x="138" y="710"/>
                  </a:cxn>
                  <a:cxn ang="0">
                    <a:pos x="223" y="960"/>
                  </a:cxn>
                  <a:cxn ang="0">
                    <a:pos x="241" y="989"/>
                  </a:cxn>
                  <a:cxn ang="0">
                    <a:pos x="172" y="1193"/>
                  </a:cxn>
                  <a:cxn ang="0">
                    <a:pos x="384" y="1125"/>
                  </a:cxn>
                  <a:cxn ang="0">
                    <a:pos x="623" y="1212"/>
                  </a:cxn>
                </a:cxnLst>
                <a:rect l="0" t="0" r="r" b="b"/>
                <a:pathLst>
                  <a:path w="1355" h="1363">
                    <a:moveTo>
                      <a:pt x="661" y="0"/>
                    </a:moveTo>
                    <a:cubicBezTo>
                      <a:pt x="679" y="0"/>
                      <a:pt x="698" y="0"/>
                      <a:pt x="717" y="0"/>
                    </a:cubicBezTo>
                    <a:cubicBezTo>
                      <a:pt x="836" y="6"/>
                      <a:pt x="930" y="38"/>
                      <a:pt x="1012" y="84"/>
                    </a:cubicBezTo>
                    <a:cubicBezTo>
                      <a:pt x="1093" y="128"/>
                      <a:pt x="1160" y="188"/>
                      <a:pt x="1215" y="259"/>
                    </a:cubicBezTo>
                    <a:cubicBezTo>
                      <a:pt x="1269" y="330"/>
                      <a:pt x="1313" y="415"/>
                      <a:pt x="1336" y="517"/>
                    </a:cubicBezTo>
                    <a:cubicBezTo>
                      <a:pt x="1349" y="571"/>
                      <a:pt x="1355" y="629"/>
                      <a:pt x="1352" y="690"/>
                    </a:cubicBezTo>
                    <a:cubicBezTo>
                      <a:pt x="1350" y="750"/>
                      <a:pt x="1340" y="803"/>
                      <a:pt x="1326" y="853"/>
                    </a:cubicBezTo>
                    <a:cubicBezTo>
                      <a:pt x="1297" y="950"/>
                      <a:pt x="1250" y="1030"/>
                      <a:pt x="1191" y="1098"/>
                    </a:cubicBezTo>
                    <a:cubicBezTo>
                      <a:pt x="1133" y="1166"/>
                      <a:pt x="1061" y="1221"/>
                      <a:pt x="977" y="1262"/>
                    </a:cubicBezTo>
                    <a:cubicBezTo>
                      <a:pt x="894" y="1303"/>
                      <a:pt x="791" y="1332"/>
                      <a:pt x="665" y="1328"/>
                    </a:cubicBezTo>
                    <a:cubicBezTo>
                      <a:pt x="560" y="1324"/>
                      <a:pt x="474" y="1297"/>
                      <a:pt x="399" y="1262"/>
                    </a:cubicBezTo>
                    <a:cubicBezTo>
                      <a:pt x="395" y="1260"/>
                      <a:pt x="389" y="1257"/>
                      <a:pt x="383" y="1254"/>
                    </a:cubicBezTo>
                    <a:cubicBezTo>
                      <a:pt x="378" y="1251"/>
                      <a:pt x="370" y="1245"/>
                      <a:pt x="365" y="1246"/>
                    </a:cubicBezTo>
                    <a:cubicBezTo>
                      <a:pt x="305" y="1264"/>
                      <a:pt x="244" y="1285"/>
                      <a:pt x="183" y="1305"/>
                    </a:cubicBezTo>
                    <a:cubicBezTo>
                      <a:pt x="122" y="1324"/>
                      <a:pt x="61" y="1344"/>
                      <a:pt x="0" y="1363"/>
                    </a:cubicBezTo>
                    <a:cubicBezTo>
                      <a:pt x="0" y="1362"/>
                      <a:pt x="0" y="1362"/>
                      <a:pt x="0" y="1361"/>
                    </a:cubicBezTo>
                    <a:cubicBezTo>
                      <a:pt x="37" y="1253"/>
                      <a:pt x="75" y="1139"/>
                      <a:pt x="112" y="1029"/>
                    </a:cubicBezTo>
                    <a:cubicBezTo>
                      <a:pt x="114" y="1022"/>
                      <a:pt x="120" y="1011"/>
                      <a:pt x="119" y="1007"/>
                    </a:cubicBezTo>
                    <a:cubicBezTo>
                      <a:pt x="119" y="1003"/>
                      <a:pt x="112" y="994"/>
                      <a:pt x="110" y="989"/>
                    </a:cubicBezTo>
                    <a:cubicBezTo>
                      <a:pt x="61" y="903"/>
                      <a:pt x="24" y="800"/>
                      <a:pt x="24" y="667"/>
                    </a:cubicBezTo>
                    <a:cubicBezTo>
                      <a:pt x="24" y="524"/>
                      <a:pt x="63" y="416"/>
                      <a:pt x="117" y="325"/>
                    </a:cubicBezTo>
                    <a:cubicBezTo>
                      <a:pt x="171" y="235"/>
                      <a:pt x="242" y="161"/>
                      <a:pt x="331" y="104"/>
                    </a:cubicBezTo>
                    <a:cubicBezTo>
                      <a:pt x="420" y="48"/>
                      <a:pt x="522" y="8"/>
                      <a:pt x="661" y="0"/>
                    </a:cubicBezTo>
                    <a:close/>
                    <a:moveTo>
                      <a:pt x="623" y="1212"/>
                    </a:moveTo>
                    <a:cubicBezTo>
                      <a:pt x="731" y="1225"/>
                      <a:pt x="829" y="1204"/>
                      <a:pt x="902" y="1173"/>
                    </a:cubicBezTo>
                    <a:cubicBezTo>
                      <a:pt x="1051" y="1111"/>
                      <a:pt x="1163" y="991"/>
                      <a:pt x="1214" y="833"/>
                    </a:cubicBezTo>
                    <a:cubicBezTo>
                      <a:pt x="1228" y="791"/>
                      <a:pt x="1237" y="744"/>
                      <a:pt x="1240" y="695"/>
                    </a:cubicBezTo>
                    <a:cubicBezTo>
                      <a:pt x="1243" y="642"/>
                      <a:pt x="1238" y="593"/>
                      <a:pt x="1228" y="546"/>
                    </a:cubicBezTo>
                    <a:cubicBezTo>
                      <a:pt x="1209" y="458"/>
                      <a:pt x="1171" y="385"/>
                      <a:pt x="1124" y="324"/>
                    </a:cubicBezTo>
                    <a:cubicBezTo>
                      <a:pt x="1053" y="232"/>
                      <a:pt x="957" y="165"/>
                      <a:pt x="829" y="130"/>
                    </a:cubicBezTo>
                    <a:cubicBezTo>
                      <a:pt x="789" y="119"/>
                      <a:pt x="734" y="109"/>
                      <a:pt x="683" y="112"/>
                    </a:cubicBezTo>
                    <a:cubicBezTo>
                      <a:pt x="651" y="113"/>
                      <a:pt x="622" y="114"/>
                      <a:pt x="595" y="119"/>
                    </a:cubicBezTo>
                    <a:cubicBezTo>
                      <a:pt x="568" y="124"/>
                      <a:pt x="543" y="131"/>
                      <a:pt x="519" y="138"/>
                    </a:cubicBezTo>
                    <a:cubicBezTo>
                      <a:pt x="377" y="183"/>
                      <a:pt x="271" y="278"/>
                      <a:pt x="204" y="398"/>
                    </a:cubicBezTo>
                    <a:cubicBezTo>
                      <a:pt x="159" y="478"/>
                      <a:pt x="128" y="584"/>
                      <a:pt x="138" y="710"/>
                    </a:cubicBezTo>
                    <a:cubicBezTo>
                      <a:pt x="146" y="812"/>
                      <a:pt x="180" y="893"/>
                      <a:pt x="223" y="960"/>
                    </a:cubicBezTo>
                    <a:cubicBezTo>
                      <a:pt x="229" y="970"/>
                      <a:pt x="236" y="979"/>
                      <a:pt x="241" y="989"/>
                    </a:cubicBezTo>
                    <a:cubicBezTo>
                      <a:pt x="218" y="1057"/>
                      <a:pt x="195" y="1125"/>
                      <a:pt x="172" y="1193"/>
                    </a:cubicBezTo>
                    <a:cubicBezTo>
                      <a:pt x="243" y="1170"/>
                      <a:pt x="314" y="1147"/>
                      <a:pt x="384" y="1125"/>
                    </a:cubicBezTo>
                    <a:cubicBezTo>
                      <a:pt x="452" y="1169"/>
                      <a:pt x="527" y="1201"/>
                      <a:pt x="623" y="12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7"/>
              <p:cNvSpPr>
                <a:spLocks/>
              </p:cNvSpPr>
              <p:nvPr/>
            </p:nvSpPr>
            <p:spPr bwMode="auto">
              <a:xfrm>
                <a:off x="2104" y="1351"/>
                <a:ext cx="1625" cy="1557"/>
              </a:xfrm>
              <a:custGeom>
                <a:avLst/>
                <a:gdLst/>
                <a:ahLst/>
                <a:cxnLst>
                  <a:cxn ang="0">
                    <a:pos x="113" y="0"/>
                  </a:cxn>
                  <a:cxn ang="0">
                    <a:pos x="138" y="1"/>
                  </a:cxn>
                  <a:cxn ang="0">
                    <a:pos x="167" y="4"/>
                  </a:cxn>
                  <a:cxn ang="0">
                    <a:pos x="191" y="41"/>
                  </a:cxn>
                  <a:cxn ang="0">
                    <a:pos x="232" y="152"/>
                  </a:cxn>
                  <a:cxn ang="0">
                    <a:pos x="239" y="181"/>
                  </a:cxn>
                  <a:cxn ang="0">
                    <a:pos x="228" y="205"/>
                  </a:cxn>
                  <a:cxn ang="0">
                    <a:pos x="194" y="243"/>
                  </a:cxn>
                  <a:cxn ang="0">
                    <a:pos x="179" y="265"/>
                  </a:cxn>
                  <a:cxn ang="0">
                    <a:pos x="187" y="288"/>
                  </a:cxn>
                  <a:cxn ang="0">
                    <a:pos x="383" y="479"/>
                  </a:cxn>
                  <a:cxn ang="0">
                    <a:pos x="403" y="489"/>
                  </a:cxn>
                  <a:cxn ang="0">
                    <a:pos x="430" y="496"/>
                  </a:cxn>
                  <a:cxn ang="0">
                    <a:pos x="453" y="477"/>
                  </a:cxn>
                  <a:cxn ang="0">
                    <a:pos x="491" y="432"/>
                  </a:cxn>
                  <a:cxn ang="0">
                    <a:pos x="515" y="411"/>
                  </a:cxn>
                  <a:cxn ang="0">
                    <a:pos x="561" y="428"/>
                  </a:cxn>
                  <a:cxn ang="0">
                    <a:pos x="644" y="472"/>
                  </a:cxn>
                  <a:cxn ang="0">
                    <a:pos x="683" y="498"/>
                  </a:cxn>
                  <a:cxn ang="0">
                    <a:pos x="681" y="541"/>
                  </a:cxn>
                  <a:cxn ang="0">
                    <a:pos x="669" y="578"/>
                  </a:cxn>
                  <a:cxn ang="0">
                    <a:pos x="620" y="627"/>
                  </a:cxn>
                  <a:cxn ang="0">
                    <a:pos x="549" y="654"/>
                  </a:cxn>
                  <a:cxn ang="0">
                    <a:pos x="505" y="657"/>
                  </a:cxn>
                  <a:cxn ang="0">
                    <a:pos x="465" y="648"/>
                  </a:cxn>
                  <a:cxn ang="0">
                    <a:pos x="326" y="592"/>
                  </a:cxn>
                  <a:cxn ang="0">
                    <a:pos x="211" y="511"/>
                  </a:cxn>
                  <a:cxn ang="0">
                    <a:pos x="79" y="349"/>
                  </a:cxn>
                  <a:cxn ang="0">
                    <a:pos x="42" y="289"/>
                  </a:cxn>
                  <a:cxn ang="0">
                    <a:pos x="10" y="131"/>
                  </a:cxn>
                  <a:cxn ang="0">
                    <a:pos x="59" y="33"/>
                  </a:cxn>
                  <a:cxn ang="0">
                    <a:pos x="113" y="0"/>
                  </a:cxn>
                </a:cxnLst>
                <a:rect l="0" t="0" r="r" b="b"/>
                <a:pathLst>
                  <a:path w="688" h="659">
                    <a:moveTo>
                      <a:pt x="113" y="0"/>
                    </a:moveTo>
                    <a:cubicBezTo>
                      <a:pt x="117" y="0"/>
                      <a:pt x="128" y="0"/>
                      <a:pt x="138" y="1"/>
                    </a:cubicBezTo>
                    <a:cubicBezTo>
                      <a:pt x="148" y="2"/>
                      <a:pt x="160" y="1"/>
                      <a:pt x="167" y="4"/>
                    </a:cubicBezTo>
                    <a:cubicBezTo>
                      <a:pt x="181" y="9"/>
                      <a:pt x="186" y="25"/>
                      <a:pt x="191" y="41"/>
                    </a:cubicBezTo>
                    <a:cubicBezTo>
                      <a:pt x="205" y="78"/>
                      <a:pt x="218" y="114"/>
                      <a:pt x="232" y="152"/>
                    </a:cubicBezTo>
                    <a:cubicBezTo>
                      <a:pt x="236" y="163"/>
                      <a:pt x="241" y="169"/>
                      <a:pt x="239" y="181"/>
                    </a:cubicBezTo>
                    <a:cubicBezTo>
                      <a:pt x="238" y="189"/>
                      <a:pt x="232" y="198"/>
                      <a:pt x="228" y="205"/>
                    </a:cubicBezTo>
                    <a:cubicBezTo>
                      <a:pt x="218" y="220"/>
                      <a:pt x="206" y="231"/>
                      <a:pt x="194" y="243"/>
                    </a:cubicBezTo>
                    <a:cubicBezTo>
                      <a:pt x="189" y="249"/>
                      <a:pt x="180" y="256"/>
                      <a:pt x="179" y="265"/>
                    </a:cubicBezTo>
                    <a:cubicBezTo>
                      <a:pt x="178" y="275"/>
                      <a:pt x="184" y="281"/>
                      <a:pt x="187" y="288"/>
                    </a:cubicBezTo>
                    <a:cubicBezTo>
                      <a:pt x="234" y="371"/>
                      <a:pt x="295" y="436"/>
                      <a:pt x="383" y="479"/>
                    </a:cubicBezTo>
                    <a:cubicBezTo>
                      <a:pt x="389" y="482"/>
                      <a:pt x="396" y="485"/>
                      <a:pt x="403" y="489"/>
                    </a:cubicBezTo>
                    <a:cubicBezTo>
                      <a:pt x="412" y="493"/>
                      <a:pt x="419" y="498"/>
                      <a:pt x="430" y="496"/>
                    </a:cubicBezTo>
                    <a:cubicBezTo>
                      <a:pt x="438" y="494"/>
                      <a:pt x="446" y="484"/>
                      <a:pt x="453" y="477"/>
                    </a:cubicBezTo>
                    <a:cubicBezTo>
                      <a:pt x="467" y="461"/>
                      <a:pt x="478" y="448"/>
                      <a:pt x="491" y="432"/>
                    </a:cubicBezTo>
                    <a:cubicBezTo>
                      <a:pt x="498" y="424"/>
                      <a:pt x="504" y="413"/>
                      <a:pt x="515" y="411"/>
                    </a:cubicBezTo>
                    <a:cubicBezTo>
                      <a:pt x="531" y="409"/>
                      <a:pt x="550" y="423"/>
                      <a:pt x="561" y="428"/>
                    </a:cubicBezTo>
                    <a:cubicBezTo>
                      <a:pt x="590" y="442"/>
                      <a:pt x="616" y="456"/>
                      <a:pt x="644" y="472"/>
                    </a:cubicBezTo>
                    <a:cubicBezTo>
                      <a:pt x="656" y="478"/>
                      <a:pt x="679" y="487"/>
                      <a:pt x="683" y="498"/>
                    </a:cubicBezTo>
                    <a:cubicBezTo>
                      <a:pt x="688" y="510"/>
                      <a:pt x="683" y="528"/>
                      <a:pt x="681" y="541"/>
                    </a:cubicBezTo>
                    <a:cubicBezTo>
                      <a:pt x="677" y="556"/>
                      <a:pt x="673" y="568"/>
                      <a:pt x="669" y="578"/>
                    </a:cubicBezTo>
                    <a:cubicBezTo>
                      <a:pt x="659" y="600"/>
                      <a:pt x="639" y="615"/>
                      <a:pt x="620" y="627"/>
                    </a:cubicBezTo>
                    <a:cubicBezTo>
                      <a:pt x="598" y="641"/>
                      <a:pt x="577" y="651"/>
                      <a:pt x="549" y="654"/>
                    </a:cubicBezTo>
                    <a:cubicBezTo>
                      <a:pt x="533" y="656"/>
                      <a:pt x="520" y="659"/>
                      <a:pt x="505" y="657"/>
                    </a:cubicBezTo>
                    <a:cubicBezTo>
                      <a:pt x="491" y="656"/>
                      <a:pt x="478" y="652"/>
                      <a:pt x="465" y="648"/>
                    </a:cubicBezTo>
                    <a:cubicBezTo>
                      <a:pt x="415" y="633"/>
                      <a:pt x="368" y="612"/>
                      <a:pt x="326" y="592"/>
                    </a:cubicBezTo>
                    <a:cubicBezTo>
                      <a:pt x="283" y="570"/>
                      <a:pt x="244" y="542"/>
                      <a:pt x="211" y="511"/>
                    </a:cubicBezTo>
                    <a:cubicBezTo>
                      <a:pt x="160" y="463"/>
                      <a:pt x="117" y="410"/>
                      <a:pt x="79" y="349"/>
                    </a:cubicBezTo>
                    <a:cubicBezTo>
                      <a:pt x="66" y="329"/>
                      <a:pt x="53" y="310"/>
                      <a:pt x="42" y="289"/>
                    </a:cubicBezTo>
                    <a:cubicBezTo>
                      <a:pt x="19" y="245"/>
                      <a:pt x="0" y="191"/>
                      <a:pt x="10" y="131"/>
                    </a:cubicBezTo>
                    <a:cubicBezTo>
                      <a:pt x="17" y="90"/>
                      <a:pt x="35" y="58"/>
                      <a:pt x="59" y="33"/>
                    </a:cubicBezTo>
                    <a:cubicBezTo>
                      <a:pt x="73" y="18"/>
                      <a:pt x="86" y="3"/>
                      <a:pt x="11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 name="Freeform 65"/>
            <p:cNvSpPr>
              <a:spLocks noChangeAspect="1" noEditPoints="1"/>
            </p:cNvSpPr>
            <p:nvPr/>
          </p:nvSpPr>
          <p:spPr bwMode="auto">
            <a:xfrm>
              <a:off x="4711269" y="2492896"/>
              <a:ext cx="653067" cy="650288"/>
            </a:xfrm>
            <a:custGeom>
              <a:avLst/>
              <a:gdLst/>
              <a:ahLst/>
              <a:cxnLst>
                <a:cxn ang="0">
                  <a:pos x="26" y="0"/>
                </a:cxn>
                <a:cxn ang="0">
                  <a:pos x="173" y="0"/>
                </a:cxn>
                <a:cxn ang="0">
                  <a:pos x="199" y="25"/>
                </a:cxn>
                <a:cxn ang="0">
                  <a:pos x="199" y="173"/>
                </a:cxn>
                <a:cxn ang="0">
                  <a:pos x="173" y="198"/>
                </a:cxn>
                <a:cxn ang="0">
                  <a:pos x="26" y="198"/>
                </a:cxn>
                <a:cxn ang="0">
                  <a:pos x="0" y="173"/>
                </a:cxn>
                <a:cxn ang="0">
                  <a:pos x="0" y="25"/>
                </a:cxn>
                <a:cxn ang="0">
                  <a:pos x="26" y="0"/>
                </a:cxn>
                <a:cxn ang="0">
                  <a:pos x="145" y="22"/>
                </a:cxn>
                <a:cxn ang="0">
                  <a:pos x="136" y="31"/>
                </a:cxn>
                <a:cxn ang="0">
                  <a:pos x="136" y="52"/>
                </a:cxn>
                <a:cxn ang="0">
                  <a:pos x="145" y="61"/>
                </a:cxn>
                <a:cxn ang="0">
                  <a:pos x="167" y="61"/>
                </a:cxn>
                <a:cxn ang="0">
                  <a:pos x="176" y="52"/>
                </a:cxn>
                <a:cxn ang="0">
                  <a:pos x="176" y="31"/>
                </a:cxn>
                <a:cxn ang="0">
                  <a:pos x="167" y="22"/>
                </a:cxn>
                <a:cxn ang="0">
                  <a:pos x="145" y="22"/>
                </a:cxn>
                <a:cxn ang="0">
                  <a:pos x="176" y="84"/>
                </a:cxn>
                <a:cxn ang="0">
                  <a:pos x="159" y="84"/>
                </a:cxn>
                <a:cxn ang="0">
                  <a:pos x="161" y="101"/>
                </a:cxn>
                <a:cxn ang="0">
                  <a:pos x="100" y="161"/>
                </a:cxn>
                <a:cxn ang="0">
                  <a:pos x="38" y="101"/>
                </a:cxn>
                <a:cxn ang="0">
                  <a:pos x="41" y="84"/>
                </a:cxn>
                <a:cxn ang="0">
                  <a:pos x="22" y="84"/>
                </a:cxn>
                <a:cxn ang="0">
                  <a:pos x="22" y="168"/>
                </a:cxn>
                <a:cxn ang="0">
                  <a:pos x="30" y="176"/>
                </a:cxn>
                <a:cxn ang="0">
                  <a:pos x="168" y="176"/>
                </a:cxn>
                <a:cxn ang="0">
                  <a:pos x="176" y="168"/>
                </a:cxn>
                <a:cxn ang="0">
                  <a:pos x="176" y="84"/>
                </a:cxn>
                <a:cxn ang="0">
                  <a:pos x="100" y="60"/>
                </a:cxn>
                <a:cxn ang="0">
                  <a:pos x="60" y="99"/>
                </a:cxn>
                <a:cxn ang="0">
                  <a:pos x="100" y="137"/>
                </a:cxn>
                <a:cxn ang="0">
                  <a:pos x="140" y="99"/>
                </a:cxn>
                <a:cxn ang="0">
                  <a:pos x="100" y="60"/>
                </a:cxn>
              </a:cxnLst>
              <a:rect l="0" t="0" r="r" b="b"/>
              <a:pathLst>
                <a:path w="199" h="198">
                  <a:moveTo>
                    <a:pt x="26" y="0"/>
                  </a:moveTo>
                  <a:cubicBezTo>
                    <a:pt x="173" y="0"/>
                    <a:pt x="173" y="0"/>
                    <a:pt x="173" y="0"/>
                  </a:cubicBezTo>
                  <a:cubicBezTo>
                    <a:pt x="187" y="0"/>
                    <a:pt x="199" y="11"/>
                    <a:pt x="199" y="25"/>
                  </a:cubicBezTo>
                  <a:cubicBezTo>
                    <a:pt x="199" y="173"/>
                    <a:pt x="199" y="173"/>
                    <a:pt x="199" y="173"/>
                  </a:cubicBezTo>
                  <a:cubicBezTo>
                    <a:pt x="199" y="187"/>
                    <a:pt x="187" y="198"/>
                    <a:pt x="173" y="198"/>
                  </a:cubicBezTo>
                  <a:cubicBezTo>
                    <a:pt x="26" y="198"/>
                    <a:pt x="26" y="198"/>
                    <a:pt x="26" y="198"/>
                  </a:cubicBezTo>
                  <a:cubicBezTo>
                    <a:pt x="12" y="198"/>
                    <a:pt x="0" y="187"/>
                    <a:pt x="0" y="173"/>
                  </a:cubicBezTo>
                  <a:cubicBezTo>
                    <a:pt x="0" y="25"/>
                    <a:pt x="0" y="25"/>
                    <a:pt x="0" y="25"/>
                  </a:cubicBezTo>
                  <a:cubicBezTo>
                    <a:pt x="0" y="11"/>
                    <a:pt x="12" y="0"/>
                    <a:pt x="26" y="0"/>
                  </a:cubicBezTo>
                  <a:close/>
                  <a:moveTo>
                    <a:pt x="145" y="22"/>
                  </a:moveTo>
                  <a:cubicBezTo>
                    <a:pt x="140" y="22"/>
                    <a:pt x="136" y="26"/>
                    <a:pt x="136" y="31"/>
                  </a:cubicBezTo>
                  <a:cubicBezTo>
                    <a:pt x="136" y="52"/>
                    <a:pt x="136" y="52"/>
                    <a:pt x="136" y="52"/>
                  </a:cubicBezTo>
                  <a:cubicBezTo>
                    <a:pt x="136" y="57"/>
                    <a:pt x="140" y="61"/>
                    <a:pt x="145" y="61"/>
                  </a:cubicBezTo>
                  <a:cubicBezTo>
                    <a:pt x="167" y="61"/>
                    <a:pt x="167" y="61"/>
                    <a:pt x="167" y="61"/>
                  </a:cubicBezTo>
                  <a:cubicBezTo>
                    <a:pt x="172" y="61"/>
                    <a:pt x="176" y="57"/>
                    <a:pt x="176" y="52"/>
                  </a:cubicBezTo>
                  <a:cubicBezTo>
                    <a:pt x="176" y="31"/>
                    <a:pt x="176" y="31"/>
                    <a:pt x="176" y="31"/>
                  </a:cubicBezTo>
                  <a:cubicBezTo>
                    <a:pt x="176" y="26"/>
                    <a:pt x="172" y="22"/>
                    <a:pt x="167" y="22"/>
                  </a:cubicBezTo>
                  <a:cubicBezTo>
                    <a:pt x="145" y="22"/>
                    <a:pt x="145" y="22"/>
                    <a:pt x="145" y="22"/>
                  </a:cubicBezTo>
                  <a:close/>
                  <a:moveTo>
                    <a:pt x="176" y="84"/>
                  </a:moveTo>
                  <a:cubicBezTo>
                    <a:pt x="159" y="84"/>
                    <a:pt x="159" y="84"/>
                    <a:pt x="159" y="84"/>
                  </a:cubicBezTo>
                  <a:cubicBezTo>
                    <a:pt x="161" y="89"/>
                    <a:pt x="161" y="95"/>
                    <a:pt x="161" y="101"/>
                  </a:cubicBezTo>
                  <a:cubicBezTo>
                    <a:pt x="161" y="134"/>
                    <a:pt x="134" y="161"/>
                    <a:pt x="100" y="161"/>
                  </a:cubicBezTo>
                  <a:cubicBezTo>
                    <a:pt x="66" y="161"/>
                    <a:pt x="38" y="134"/>
                    <a:pt x="38" y="101"/>
                  </a:cubicBezTo>
                  <a:cubicBezTo>
                    <a:pt x="38" y="95"/>
                    <a:pt x="39" y="89"/>
                    <a:pt x="41" y="84"/>
                  </a:cubicBezTo>
                  <a:cubicBezTo>
                    <a:pt x="22" y="84"/>
                    <a:pt x="22" y="84"/>
                    <a:pt x="22" y="84"/>
                  </a:cubicBezTo>
                  <a:cubicBezTo>
                    <a:pt x="22" y="168"/>
                    <a:pt x="22" y="168"/>
                    <a:pt x="22" y="168"/>
                  </a:cubicBezTo>
                  <a:cubicBezTo>
                    <a:pt x="22" y="172"/>
                    <a:pt x="26" y="176"/>
                    <a:pt x="30" y="176"/>
                  </a:cubicBezTo>
                  <a:cubicBezTo>
                    <a:pt x="168" y="176"/>
                    <a:pt x="168" y="176"/>
                    <a:pt x="168" y="176"/>
                  </a:cubicBezTo>
                  <a:cubicBezTo>
                    <a:pt x="173" y="176"/>
                    <a:pt x="176" y="172"/>
                    <a:pt x="176" y="168"/>
                  </a:cubicBezTo>
                  <a:cubicBezTo>
                    <a:pt x="176" y="84"/>
                    <a:pt x="176" y="84"/>
                    <a:pt x="176" y="84"/>
                  </a:cubicBezTo>
                  <a:close/>
                  <a:moveTo>
                    <a:pt x="100" y="60"/>
                  </a:moveTo>
                  <a:cubicBezTo>
                    <a:pt x="78" y="60"/>
                    <a:pt x="60" y="77"/>
                    <a:pt x="60" y="99"/>
                  </a:cubicBezTo>
                  <a:cubicBezTo>
                    <a:pt x="60" y="120"/>
                    <a:pt x="78" y="137"/>
                    <a:pt x="100" y="137"/>
                  </a:cubicBezTo>
                  <a:cubicBezTo>
                    <a:pt x="122" y="137"/>
                    <a:pt x="140" y="120"/>
                    <a:pt x="140" y="99"/>
                  </a:cubicBezTo>
                  <a:cubicBezTo>
                    <a:pt x="140" y="77"/>
                    <a:pt x="122" y="60"/>
                    <a:pt x="100"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0" name="Group 14"/>
          <p:cNvGrpSpPr/>
          <p:nvPr/>
        </p:nvGrpSpPr>
        <p:grpSpPr>
          <a:xfrm>
            <a:off x="7020352" y="421558"/>
            <a:ext cx="720000" cy="6014884"/>
            <a:chOff x="4677802" y="368660"/>
            <a:chExt cx="720000" cy="6014884"/>
          </a:xfrm>
          <a:solidFill>
            <a:schemeClr val="tx2"/>
          </a:solidFill>
        </p:grpSpPr>
        <p:sp>
          <p:nvSpPr>
            <p:cNvPr id="16" name="Freeform 22"/>
            <p:cNvSpPr>
              <a:spLocks noChangeAspect="1"/>
            </p:cNvSpPr>
            <p:nvPr/>
          </p:nvSpPr>
          <p:spPr bwMode="auto">
            <a:xfrm>
              <a:off x="4889820" y="368660"/>
              <a:ext cx="295965" cy="640562"/>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6"/>
            <p:cNvSpPr>
              <a:spLocks noChangeAspect="1"/>
            </p:cNvSpPr>
            <p:nvPr/>
          </p:nvSpPr>
          <p:spPr bwMode="auto">
            <a:xfrm>
              <a:off x="4786302" y="5733256"/>
              <a:ext cx="503000" cy="650288"/>
            </a:xfrm>
            <a:custGeom>
              <a:avLst/>
              <a:gdLst/>
              <a:ahLst/>
              <a:cxnLst>
                <a:cxn ang="0">
                  <a:pos x="64" y="129"/>
                </a:cxn>
                <a:cxn ang="0">
                  <a:pos x="59" y="149"/>
                </a:cxn>
                <a:cxn ang="0">
                  <a:pos x="54" y="168"/>
                </a:cxn>
                <a:cxn ang="0">
                  <a:pos x="38" y="195"/>
                </a:cxn>
                <a:cxn ang="0">
                  <a:pos x="34" y="198"/>
                </a:cxn>
                <a:cxn ang="0">
                  <a:pos x="33" y="195"/>
                </a:cxn>
                <a:cxn ang="0">
                  <a:pos x="31" y="169"/>
                </a:cxn>
                <a:cxn ang="0">
                  <a:pos x="36" y="143"/>
                </a:cxn>
                <a:cxn ang="0">
                  <a:pos x="47" y="95"/>
                </a:cxn>
                <a:cxn ang="0">
                  <a:pos x="48" y="92"/>
                </a:cxn>
                <a:cxn ang="0">
                  <a:pos x="45" y="79"/>
                </a:cxn>
                <a:cxn ang="0">
                  <a:pos x="46" y="64"/>
                </a:cxn>
                <a:cxn ang="0">
                  <a:pos x="61" y="46"/>
                </a:cxn>
                <a:cxn ang="0">
                  <a:pos x="74" y="47"/>
                </a:cxn>
                <a:cxn ang="0">
                  <a:pos x="81" y="56"/>
                </a:cxn>
                <a:cxn ang="0">
                  <a:pos x="80" y="71"/>
                </a:cxn>
                <a:cxn ang="0">
                  <a:pos x="73" y="96"/>
                </a:cxn>
                <a:cxn ang="0">
                  <a:pos x="71" y="110"/>
                </a:cxn>
                <a:cxn ang="0">
                  <a:pos x="78" y="120"/>
                </a:cxn>
                <a:cxn ang="0">
                  <a:pos x="91" y="123"/>
                </a:cxn>
                <a:cxn ang="0">
                  <a:pos x="112" y="111"/>
                </a:cxn>
                <a:cxn ang="0">
                  <a:pos x="125" y="75"/>
                </a:cxn>
                <a:cxn ang="0">
                  <a:pos x="125" y="60"/>
                </a:cxn>
                <a:cxn ang="0">
                  <a:pos x="116" y="36"/>
                </a:cxn>
                <a:cxn ang="0">
                  <a:pos x="97" y="23"/>
                </a:cxn>
                <a:cxn ang="0">
                  <a:pos x="67" y="21"/>
                </a:cxn>
                <a:cxn ang="0">
                  <a:pos x="29" y="48"/>
                </a:cxn>
                <a:cxn ang="0">
                  <a:pos x="22" y="74"/>
                </a:cxn>
                <a:cxn ang="0">
                  <a:pos x="28" y="94"/>
                </a:cxn>
                <a:cxn ang="0">
                  <a:pos x="31" y="98"/>
                </a:cxn>
                <a:cxn ang="0">
                  <a:pos x="30" y="107"/>
                </a:cxn>
                <a:cxn ang="0">
                  <a:pos x="26" y="115"/>
                </a:cxn>
                <a:cxn ang="0">
                  <a:pos x="21" y="113"/>
                </a:cxn>
                <a:cxn ang="0">
                  <a:pos x="2" y="84"/>
                </a:cxn>
                <a:cxn ang="0">
                  <a:pos x="2" y="59"/>
                </a:cxn>
                <a:cxn ang="0">
                  <a:pos x="9" y="40"/>
                </a:cxn>
                <a:cxn ang="0">
                  <a:pos x="36" y="12"/>
                </a:cxn>
                <a:cxn ang="0">
                  <a:pos x="67" y="2"/>
                </a:cxn>
                <a:cxn ang="0">
                  <a:pos x="79" y="1"/>
                </a:cxn>
                <a:cxn ang="0">
                  <a:pos x="113" y="7"/>
                </a:cxn>
                <a:cxn ang="0">
                  <a:pos x="136" y="24"/>
                </a:cxn>
                <a:cxn ang="0">
                  <a:pos x="151" y="49"/>
                </a:cxn>
                <a:cxn ang="0">
                  <a:pos x="153" y="67"/>
                </a:cxn>
                <a:cxn ang="0">
                  <a:pos x="151" y="85"/>
                </a:cxn>
                <a:cxn ang="0">
                  <a:pos x="121" y="135"/>
                </a:cxn>
                <a:cxn ang="0">
                  <a:pos x="108" y="141"/>
                </a:cxn>
                <a:cxn ang="0">
                  <a:pos x="90" y="143"/>
                </a:cxn>
                <a:cxn ang="0">
                  <a:pos x="74" y="139"/>
                </a:cxn>
                <a:cxn ang="0">
                  <a:pos x="64" y="129"/>
                </a:cxn>
              </a:cxnLst>
              <a:rect l="0" t="0" r="r" b="b"/>
              <a:pathLst>
                <a:path w="153" h="198">
                  <a:moveTo>
                    <a:pt x="64" y="129"/>
                  </a:moveTo>
                  <a:cubicBezTo>
                    <a:pt x="63" y="135"/>
                    <a:pt x="61" y="142"/>
                    <a:pt x="59" y="149"/>
                  </a:cubicBezTo>
                  <a:cubicBezTo>
                    <a:pt x="58" y="155"/>
                    <a:pt x="56" y="162"/>
                    <a:pt x="54" y="168"/>
                  </a:cubicBezTo>
                  <a:cubicBezTo>
                    <a:pt x="50" y="178"/>
                    <a:pt x="44" y="187"/>
                    <a:pt x="38" y="195"/>
                  </a:cubicBezTo>
                  <a:cubicBezTo>
                    <a:pt x="37" y="196"/>
                    <a:pt x="36" y="198"/>
                    <a:pt x="34" y="198"/>
                  </a:cubicBezTo>
                  <a:cubicBezTo>
                    <a:pt x="33" y="197"/>
                    <a:pt x="33" y="196"/>
                    <a:pt x="33" y="195"/>
                  </a:cubicBezTo>
                  <a:cubicBezTo>
                    <a:pt x="32" y="187"/>
                    <a:pt x="31" y="178"/>
                    <a:pt x="31" y="169"/>
                  </a:cubicBezTo>
                  <a:cubicBezTo>
                    <a:pt x="32" y="159"/>
                    <a:pt x="34" y="151"/>
                    <a:pt x="36" y="143"/>
                  </a:cubicBezTo>
                  <a:cubicBezTo>
                    <a:pt x="40" y="127"/>
                    <a:pt x="43" y="111"/>
                    <a:pt x="47" y="95"/>
                  </a:cubicBezTo>
                  <a:cubicBezTo>
                    <a:pt x="48" y="94"/>
                    <a:pt x="48" y="92"/>
                    <a:pt x="48" y="92"/>
                  </a:cubicBezTo>
                  <a:cubicBezTo>
                    <a:pt x="46" y="87"/>
                    <a:pt x="45" y="83"/>
                    <a:pt x="45" y="79"/>
                  </a:cubicBezTo>
                  <a:cubicBezTo>
                    <a:pt x="44" y="73"/>
                    <a:pt x="45" y="68"/>
                    <a:pt x="46" y="64"/>
                  </a:cubicBezTo>
                  <a:cubicBezTo>
                    <a:pt x="48" y="55"/>
                    <a:pt x="53" y="48"/>
                    <a:pt x="61" y="46"/>
                  </a:cubicBezTo>
                  <a:cubicBezTo>
                    <a:pt x="65" y="44"/>
                    <a:pt x="71" y="45"/>
                    <a:pt x="74" y="47"/>
                  </a:cubicBezTo>
                  <a:cubicBezTo>
                    <a:pt x="77" y="49"/>
                    <a:pt x="80" y="52"/>
                    <a:pt x="81" y="56"/>
                  </a:cubicBezTo>
                  <a:cubicBezTo>
                    <a:pt x="82" y="61"/>
                    <a:pt x="81" y="67"/>
                    <a:pt x="80" y="71"/>
                  </a:cubicBezTo>
                  <a:cubicBezTo>
                    <a:pt x="78" y="80"/>
                    <a:pt x="75" y="87"/>
                    <a:pt x="73" y="96"/>
                  </a:cubicBezTo>
                  <a:cubicBezTo>
                    <a:pt x="72" y="101"/>
                    <a:pt x="70" y="105"/>
                    <a:pt x="71" y="110"/>
                  </a:cubicBezTo>
                  <a:cubicBezTo>
                    <a:pt x="73" y="115"/>
                    <a:pt x="75" y="118"/>
                    <a:pt x="78" y="120"/>
                  </a:cubicBezTo>
                  <a:cubicBezTo>
                    <a:pt x="81" y="122"/>
                    <a:pt x="85" y="124"/>
                    <a:pt x="91" y="123"/>
                  </a:cubicBezTo>
                  <a:cubicBezTo>
                    <a:pt x="100" y="123"/>
                    <a:pt x="107" y="117"/>
                    <a:pt x="112" y="111"/>
                  </a:cubicBezTo>
                  <a:cubicBezTo>
                    <a:pt x="119" y="102"/>
                    <a:pt x="123" y="90"/>
                    <a:pt x="125" y="75"/>
                  </a:cubicBezTo>
                  <a:cubicBezTo>
                    <a:pt x="125" y="71"/>
                    <a:pt x="126" y="65"/>
                    <a:pt x="125" y="60"/>
                  </a:cubicBezTo>
                  <a:cubicBezTo>
                    <a:pt x="124" y="50"/>
                    <a:pt x="121" y="42"/>
                    <a:pt x="116" y="36"/>
                  </a:cubicBezTo>
                  <a:cubicBezTo>
                    <a:pt x="112" y="30"/>
                    <a:pt x="105" y="25"/>
                    <a:pt x="97" y="23"/>
                  </a:cubicBezTo>
                  <a:cubicBezTo>
                    <a:pt x="89" y="20"/>
                    <a:pt x="77" y="19"/>
                    <a:pt x="67" y="21"/>
                  </a:cubicBezTo>
                  <a:cubicBezTo>
                    <a:pt x="49" y="24"/>
                    <a:pt x="36" y="34"/>
                    <a:pt x="29" y="48"/>
                  </a:cubicBezTo>
                  <a:cubicBezTo>
                    <a:pt x="25" y="55"/>
                    <a:pt x="22" y="64"/>
                    <a:pt x="22" y="74"/>
                  </a:cubicBezTo>
                  <a:cubicBezTo>
                    <a:pt x="22" y="82"/>
                    <a:pt x="24" y="89"/>
                    <a:pt x="28" y="94"/>
                  </a:cubicBezTo>
                  <a:cubicBezTo>
                    <a:pt x="29" y="95"/>
                    <a:pt x="30" y="96"/>
                    <a:pt x="31" y="98"/>
                  </a:cubicBezTo>
                  <a:cubicBezTo>
                    <a:pt x="33" y="101"/>
                    <a:pt x="31" y="104"/>
                    <a:pt x="30" y="107"/>
                  </a:cubicBezTo>
                  <a:cubicBezTo>
                    <a:pt x="30" y="110"/>
                    <a:pt x="29" y="115"/>
                    <a:pt x="26" y="115"/>
                  </a:cubicBezTo>
                  <a:cubicBezTo>
                    <a:pt x="24" y="115"/>
                    <a:pt x="22" y="114"/>
                    <a:pt x="21" y="113"/>
                  </a:cubicBezTo>
                  <a:cubicBezTo>
                    <a:pt x="10" y="108"/>
                    <a:pt x="4" y="97"/>
                    <a:pt x="2" y="84"/>
                  </a:cubicBezTo>
                  <a:cubicBezTo>
                    <a:pt x="0" y="76"/>
                    <a:pt x="0" y="67"/>
                    <a:pt x="2" y="59"/>
                  </a:cubicBezTo>
                  <a:cubicBezTo>
                    <a:pt x="3" y="52"/>
                    <a:pt x="6" y="45"/>
                    <a:pt x="9" y="40"/>
                  </a:cubicBezTo>
                  <a:cubicBezTo>
                    <a:pt x="15" y="28"/>
                    <a:pt x="25" y="19"/>
                    <a:pt x="36" y="12"/>
                  </a:cubicBezTo>
                  <a:cubicBezTo>
                    <a:pt x="45" y="7"/>
                    <a:pt x="55" y="3"/>
                    <a:pt x="67" y="2"/>
                  </a:cubicBezTo>
                  <a:cubicBezTo>
                    <a:pt x="71" y="1"/>
                    <a:pt x="75" y="1"/>
                    <a:pt x="79" y="1"/>
                  </a:cubicBezTo>
                  <a:cubicBezTo>
                    <a:pt x="92" y="0"/>
                    <a:pt x="104" y="3"/>
                    <a:pt x="113" y="7"/>
                  </a:cubicBezTo>
                  <a:cubicBezTo>
                    <a:pt x="122" y="11"/>
                    <a:pt x="130" y="17"/>
                    <a:pt x="136" y="24"/>
                  </a:cubicBezTo>
                  <a:cubicBezTo>
                    <a:pt x="143" y="31"/>
                    <a:pt x="148" y="39"/>
                    <a:pt x="151" y="49"/>
                  </a:cubicBezTo>
                  <a:cubicBezTo>
                    <a:pt x="152" y="54"/>
                    <a:pt x="153" y="60"/>
                    <a:pt x="153" y="67"/>
                  </a:cubicBezTo>
                  <a:cubicBezTo>
                    <a:pt x="153" y="73"/>
                    <a:pt x="152" y="79"/>
                    <a:pt x="151" y="85"/>
                  </a:cubicBezTo>
                  <a:cubicBezTo>
                    <a:pt x="148" y="107"/>
                    <a:pt x="137" y="124"/>
                    <a:pt x="121" y="135"/>
                  </a:cubicBezTo>
                  <a:cubicBezTo>
                    <a:pt x="117" y="137"/>
                    <a:pt x="113" y="139"/>
                    <a:pt x="108" y="141"/>
                  </a:cubicBezTo>
                  <a:cubicBezTo>
                    <a:pt x="102" y="142"/>
                    <a:pt x="96" y="143"/>
                    <a:pt x="90" y="143"/>
                  </a:cubicBezTo>
                  <a:cubicBezTo>
                    <a:pt x="84" y="143"/>
                    <a:pt x="79" y="141"/>
                    <a:pt x="74" y="139"/>
                  </a:cubicBezTo>
                  <a:cubicBezTo>
                    <a:pt x="70" y="136"/>
                    <a:pt x="67" y="133"/>
                    <a:pt x="64" y="1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9"/>
            <p:cNvSpPr>
              <a:spLocks noChangeAspect="1"/>
            </p:cNvSpPr>
            <p:nvPr/>
          </p:nvSpPr>
          <p:spPr bwMode="auto">
            <a:xfrm>
              <a:off x="4719606" y="1412776"/>
              <a:ext cx="636393" cy="6794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6"/>
            <p:cNvSpPr>
              <a:spLocks noChangeAspect="1"/>
            </p:cNvSpPr>
            <p:nvPr/>
          </p:nvSpPr>
          <p:spPr bwMode="auto">
            <a:xfrm>
              <a:off x="4695802" y="4617132"/>
              <a:ext cx="684000" cy="640691"/>
            </a:xfrm>
            <a:custGeom>
              <a:avLst/>
              <a:gdLst/>
              <a:ahLst/>
              <a:cxnLst>
                <a:cxn ang="0">
                  <a:pos x="227" y="168"/>
                </a:cxn>
                <a:cxn ang="0">
                  <a:pos x="205" y="177"/>
                </a:cxn>
                <a:cxn ang="0">
                  <a:pos x="197" y="179"/>
                </a:cxn>
                <a:cxn ang="0">
                  <a:pos x="192" y="193"/>
                </a:cxn>
                <a:cxn ang="0">
                  <a:pos x="169" y="192"/>
                </a:cxn>
                <a:cxn ang="0">
                  <a:pos x="114" y="213"/>
                </a:cxn>
                <a:cxn ang="0">
                  <a:pos x="77" y="198"/>
                </a:cxn>
                <a:cxn ang="0">
                  <a:pos x="35" y="193"/>
                </a:cxn>
                <a:cxn ang="0">
                  <a:pos x="30" y="179"/>
                </a:cxn>
                <a:cxn ang="0">
                  <a:pos x="22" y="177"/>
                </a:cxn>
                <a:cxn ang="0">
                  <a:pos x="0" y="168"/>
                </a:cxn>
                <a:cxn ang="0">
                  <a:pos x="45" y="136"/>
                </a:cxn>
                <a:cxn ang="0">
                  <a:pos x="49" y="107"/>
                </a:cxn>
                <a:cxn ang="0">
                  <a:pos x="35" y="101"/>
                </a:cxn>
                <a:cxn ang="0">
                  <a:pos x="24" y="93"/>
                </a:cxn>
                <a:cxn ang="0">
                  <a:pos x="30" y="90"/>
                </a:cxn>
                <a:cxn ang="0">
                  <a:pos x="39" y="93"/>
                </a:cxn>
                <a:cxn ang="0">
                  <a:pos x="55" y="89"/>
                </a:cxn>
                <a:cxn ang="0">
                  <a:pos x="54" y="54"/>
                </a:cxn>
                <a:cxn ang="0">
                  <a:pos x="110" y="1"/>
                </a:cxn>
                <a:cxn ang="0">
                  <a:pos x="163" y="25"/>
                </a:cxn>
                <a:cxn ang="0">
                  <a:pos x="173" y="53"/>
                </a:cxn>
                <a:cxn ang="0">
                  <a:pos x="173" y="80"/>
                </a:cxn>
                <a:cxn ang="0">
                  <a:pos x="172" y="89"/>
                </a:cxn>
                <a:cxn ang="0">
                  <a:pos x="178" y="93"/>
                </a:cxn>
                <a:cxn ang="0">
                  <a:pos x="196" y="89"/>
                </a:cxn>
                <a:cxn ang="0">
                  <a:pos x="203" y="93"/>
                </a:cxn>
                <a:cxn ang="0">
                  <a:pos x="192" y="101"/>
                </a:cxn>
                <a:cxn ang="0">
                  <a:pos x="174" y="119"/>
                </a:cxn>
                <a:cxn ang="0">
                  <a:pos x="182" y="136"/>
                </a:cxn>
                <a:cxn ang="0">
                  <a:pos x="227" y="168"/>
                </a:cxn>
              </a:cxnLst>
              <a:rect l="0" t="0" r="r" b="b"/>
              <a:pathLst>
                <a:path w="227" h="213">
                  <a:moveTo>
                    <a:pt x="227" y="168"/>
                  </a:moveTo>
                  <a:cubicBezTo>
                    <a:pt x="223" y="174"/>
                    <a:pt x="214" y="175"/>
                    <a:pt x="205" y="177"/>
                  </a:cubicBezTo>
                  <a:cubicBezTo>
                    <a:pt x="203" y="178"/>
                    <a:pt x="199" y="178"/>
                    <a:pt x="197" y="179"/>
                  </a:cubicBezTo>
                  <a:cubicBezTo>
                    <a:pt x="193" y="181"/>
                    <a:pt x="194" y="188"/>
                    <a:pt x="192" y="193"/>
                  </a:cubicBezTo>
                  <a:cubicBezTo>
                    <a:pt x="184" y="192"/>
                    <a:pt x="176" y="191"/>
                    <a:pt x="169" y="192"/>
                  </a:cubicBezTo>
                  <a:cubicBezTo>
                    <a:pt x="146" y="193"/>
                    <a:pt x="138" y="213"/>
                    <a:pt x="114" y="213"/>
                  </a:cubicBezTo>
                  <a:cubicBezTo>
                    <a:pt x="97" y="213"/>
                    <a:pt x="88" y="205"/>
                    <a:pt x="77" y="198"/>
                  </a:cubicBezTo>
                  <a:cubicBezTo>
                    <a:pt x="66" y="191"/>
                    <a:pt x="52" y="190"/>
                    <a:pt x="35" y="193"/>
                  </a:cubicBezTo>
                  <a:cubicBezTo>
                    <a:pt x="33" y="189"/>
                    <a:pt x="34" y="182"/>
                    <a:pt x="30" y="179"/>
                  </a:cubicBezTo>
                  <a:cubicBezTo>
                    <a:pt x="28" y="178"/>
                    <a:pt x="24" y="177"/>
                    <a:pt x="22" y="177"/>
                  </a:cubicBezTo>
                  <a:cubicBezTo>
                    <a:pt x="14" y="175"/>
                    <a:pt x="4" y="174"/>
                    <a:pt x="0" y="168"/>
                  </a:cubicBezTo>
                  <a:cubicBezTo>
                    <a:pt x="21" y="164"/>
                    <a:pt x="35" y="152"/>
                    <a:pt x="45" y="136"/>
                  </a:cubicBezTo>
                  <a:cubicBezTo>
                    <a:pt x="50" y="129"/>
                    <a:pt x="58" y="115"/>
                    <a:pt x="49" y="107"/>
                  </a:cubicBezTo>
                  <a:cubicBezTo>
                    <a:pt x="45" y="104"/>
                    <a:pt x="41" y="103"/>
                    <a:pt x="35" y="101"/>
                  </a:cubicBezTo>
                  <a:cubicBezTo>
                    <a:pt x="32" y="100"/>
                    <a:pt x="24" y="98"/>
                    <a:pt x="24" y="93"/>
                  </a:cubicBezTo>
                  <a:cubicBezTo>
                    <a:pt x="24" y="92"/>
                    <a:pt x="28" y="90"/>
                    <a:pt x="30" y="90"/>
                  </a:cubicBezTo>
                  <a:cubicBezTo>
                    <a:pt x="33" y="89"/>
                    <a:pt x="35" y="92"/>
                    <a:pt x="39" y="93"/>
                  </a:cubicBezTo>
                  <a:cubicBezTo>
                    <a:pt x="46" y="94"/>
                    <a:pt x="52" y="94"/>
                    <a:pt x="55" y="89"/>
                  </a:cubicBezTo>
                  <a:cubicBezTo>
                    <a:pt x="55" y="77"/>
                    <a:pt x="53" y="65"/>
                    <a:pt x="54" y="54"/>
                  </a:cubicBezTo>
                  <a:cubicBezTo>
                    <a:pt x="55" y="22"/>
                    <a:pt x="78" y="3"/>
                    <a:pt x="110" y="1"/>
                  </a:cubicBezTo>
                  <a:cubicBezTo>
                    <a:pt x="135" y="0"/>
                    <a:pt x="153" y="10"/>
                    <a:pt x="163" y="25"/>
                  </a:cubicBezTo>
                  <a:cubicBezTo>
                    <a:pt x="169" y="33"/>
                    <a:pt x="173" y="41"/>
                    <a:pt x="173" y="53"/>
                  </a:cubicBezTo>
                  <a:cubicBezTo>
                    <a:pt x="174" y="62"/>
                    <a:pt x="173" y="71"/>
                    <a:pt x="173" y="80"/>
                  </a:cubicBezTo>
                  <a:cubicBezTo>
                    <a:pt x="173" y="83"/>
                    <a:pt x="171" y="87"/>
                    <a:pt x="172" y="89"/>
                  </a:cubicBezTo>
                  <a:cubicBezTo>
                    <a:pt x="173" y="92"/>
                    <a:pt x="176" y="93"/>
                    <a:pt x="178" y="93"/>
                  </a:cubicBezTo>
                  <a:cubicBezTo>
                    <a:pt x="185" y="94"/>
                    <a:pt x="191" y="89"/>
                    <a:pt x="196" y="89"/>
                  </a:cubicBezTo>
                  <a:cubicBezTo>
                    <a:pt x="199" y="89"/>
                    <a:pt x="203" y="92"/>
                    <a:pt x="203" y="93"/>
                  </a:cubicBezTo>
                  <a:cubicBezTo>
                    <a:pt x="203" y="97"/>
                    <a:pt x="196" y="100"/>
                    <a:pt x="192" y="101"/>
                  </a:cubicBezTo>
                  <a:cubicBezTo>
                    <a:pt x="184" y="104"/>
                    <a:pt x="173" y="107"/>
                    <a:pt x="174" y="119"/>
                  </a:cubicBezTo>
                  <a:cubicBezTo>
                    <a:pt x="174" y="125"/>
                    <a:pt x="179" y="132"/>
                    <a:pt x="182" y="136"/>
                  </a:cubicBezTo>
                  <a:cubicBezTo>
                    <a:pt x="192" y="151"/>
                    <a:pt x="207" y="164"/>
                    <a:pt x="227"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4" name="Group 5"/>
            <p:cNvGrpSpPr>
              <a:grpSpLocks noChangeAspect="1"/>
            </p:cNvGrpSpPr>
            <p:nvPr/>
          </p:nvGrpSpPr>
          <p:grpSpPr bwMode="auto">
            <a:xfrm>
              <a:off x="4677802" y="3573016"/>
              <a:ext cx="720000" cy="724500"/>
              <a:chOff x="1280" y="550"/>
              <a:chExt cx="3200" cy="3220"/>
            </a:xfrm>
            <a:grpFill/>
          </p:grpSpPr>
          <p:sp>
            <p:nvSpPr>
              <p:cNvPr id="22" name="Freeform 6"/>
              <p:cNvSpPr>
                <a:spLocks noEditPoints="1"/>
              </p:cNvSpPr>
              <p:nvPr/>
            </p:nvSpPr>
            <p:spPr bwMode="auto">
              <a:xfrm>
                <a:off x="1280" y="550"/>
                <a:ext cx="3200" cy="3220"/>
              </a:xfrm>
              <a:custGeom>
                <a:avLst/>
                <a:gdLst/>
                <a:ahLst/>
                <a:cxnLst>
                  <a:cxn ang="0">
                    <a:pos x="661" y="0"/>
                  </a:cxn>
                  <a:cxn ang="0">
                    <a:pos x="717" y="0"/>
                  </a:cxn>
                  <a:cxn ang="0">
                    <a:pos x="1012" y="84"/>
                  </a:cxn>
                  <a:cxn ang="0">
                    <a:pos x="1215" y="259"/>
                  </a:cxn>
                  <a:cxn ang="0">
                    <a:pos x="1336" y="517"/>
                  </a:cxn>
                  <a:cxn ang="0">
                    <a:pos x="1352" y="690"/>
                  </a:cxn>
                  <a:cxn ang="0">
                    <a:pos x="1326" y="853"/>
                  </a:cxn>
                  <a:cxn ang="0">
                    <a:pos x="1191" y="1098"/>
                  </a:cxn>
                  <a:cxn ang="0">
                    <a:pos x="977" y="1262"/>
                  </a:cxn>
                  <a:cxn ang="0">
                    <a:pos x="665" y="1328"/>
                  </a:cxn>
                  <a:cxn ang="0">
                    <a:pos x="399" y="1262"/>
                  </a:cxn>
                  <a:cxn ang="0">
                    <a:pos x="383" y="1254"/>
                  </a:cxn>
                  <a:cxn ang="0">
                    <a:pos x="365" y="1246"/>
                  </a:cxn>
                  <a:cxn ang="0">
                    <a:pos x="183" y="1305"/>
                  </a:cxn>
                  <a:cxn ang="0">
                    <a:pos x="0" y="1363"/>
                  </a:cxn>
                  <a:cxn ang="0">
                    <a:pos x="0" y="1361"/>
                  </a:cxn>
                  <a:cxn ang="0">
                    <a:pos x="112" y="1029"/>
                  </a:cxn>
                  <a:cxn ang="0">
                    <a:pos x="119" y="1007"/>
                  </a:cxn>
                  <a:cxn ang="0">
                    <a:pos x="110" y="989"/>
                  </a:cxn>
                  <a:cxn ang="0">
                    <a:pos x="24" y="667"/>
                  </a:cxn>
                  <a:cxn ang="0">
                    <a:pos x="117" y="325"/>
                  </a:cxn>
                  <a:cxn ang="0">
                    <a:pos x="331" y="104"/>
                  </a:cxn>
                  <a:cxn ang="0">
                    <a:pos x="661" y="0"/>
                  </a:cxn>
                  <a:cxn ang="0">
                    <a:pos x="623" y="1212"/>
                  </a:cxn>
                  <a:cxn ang="0">
                    <a:pos x="902" y="1173"/>
                  </a:cxn>
                  <a:cxn ang="0">
                    <a:pos x="1214" y="833"/>
                  </a:cxn>
                  <a:cxn ang="0">
                    <a:pos x="1240" y="695"/>
                  </a:cxn>
                  <a:cxn ang="0">
                    <a:pos x="1228" y="546"/>
                  </a:cxn>
                  <a:cxn ang="0">
                    <a:pos x="1124" y="324"/>
                  </a:cxn>
                  <a:cxn ang="0">
                    <a:pos x="829" y="130"/>
                  </a:cxn>
                  <a:cxn ang="0">
                    <a:pos x="683" y="112"/>
                  </a:cxn>
                  <a:cxn ang="0">
                    <a:pos x="595" y="119"/>
                  </a:cxn>
                  <a:cxn ang="0">
                    <a:pos x="519" y="138"/>
                  </a:cxn>
                  <a:cxn ang="0">
                    <a:pos x="204" y="398"/>
                  </a:cxn>
                  <a:cxn ang="0">
                    <a:pos x="138" y="710"/>
                  </a:cxn>
                  <a:cxn ang="0">
                    <a:pos x="223" y="960"/>
                  </a:cxn>
                  <a:cxn ang="0">
                    <a:pos x="241" y="989"/>
                  </a:cxn>
                  <a:cxn ang="0">
                    <a:pos x="172" y="1193"/>
                  </a:cxn>
                  <a:cxn ang="0">
                    <a:pos x="384" y="1125"/>
                  </a:cxn>
                  <a:cxn ang="0">
                    <a:pos x="623" y="1212"/>
                  </a:cxn>
                </a:cxnLst>
                <a:rect l="0" t="0" r="r" b="b"/>
                <a:pathLst>
                  <a:path w="1355" h="1363">
                    <a:moveTo>
                      <a:pt x="661" y="0"/>
                    </a:moveTo>
                    <a:cubicBezTo>
                      <a:pt x="679" y="0"/>
                      <a:pt x="698" y="0"/>
                      <a:pt x="717" y="0"/>
                    </a:cubicBezTo>
                    <a:cubicBezTo>
                      <a:pt x="836" y="6"/>
                      <a:pt x="930" y="38"/>
                      <a:pt x="1012" y="84"/>
                    </a:cubicBezTo>
                    <a:cubicBezTo>
                      <a:pt x="1093" y="128"/>
                      <a:pt x="1160" y="188"/>
                      <a:pt x="1215" y="259"/>
                    </a:cubicBezTo>
                    <a:cubicBezTo>
                      <a:pt x="1269" y="330"/>
                      <a:pt x="1313" y="415"/>
                      <a:pt x="1336" y="517"/>
                    </a:cubicBezTo>
                    <a:cubicBezTo>
                      <a:pt x="1349" y="571"/>
                      <a:pt x="1355" y="629"/>
                      <a:pt x="1352" y="690"/>
                    </a:cubicBezTo>
                    <a:cubicBezTo>
                      <a:pt x="1350" y="750"/>
                      <a:pt x="1340" y="803"/>
                      <a:pt x="1326" y="853"/>
                    </a:cubicBezTo>
                    <a:cubicBezTo>
                      <a:pt x="1297" y="950"/>
                      <a:pt x="1250" y="1030"/>
                      <a:pt x="1191" y="1098"/>
                    </a:cubicBezTo>
                    <a:cubicBezTo>
                      <a:pt x="1133" y="1166"/>
                      <a:pt x="1061" y="1221"/>
                      <a:pt x="977" y="1262"/>
                    </a:cubicBezTo>
                    <a:cubicBezTo>
                      <a:pt x="894" y="1303"/>
                      <a:pt x="791" y="1332"/>
                      <a:pt x="665" y="1328"/>
                    </a:cubicBezTo>
                    <a:cubicBezTo>
                      <a:pt x="560" y="1324"/>
                      <a:pt x="474" y="1297"/>
                      <a:pt x="399" y="1262"/>
                    </a:cubicBezTo>
                    <a:cubicBezTo>
                      <a:pt x="395" y="1260"/>
                      <a:pt x="389" y="1257"/>
                      <a:pt x="383" y="1254"/>
                    </a:cubicBezTo>
                    <a:cubicBezTo>
                      <a:pt x="378" y="1251"/>
                      <a:pt x="370" y="1245"/>
                      <a:pt x="365" y="1246"/>
                    </a:cubicBezTo>
                    <a:cubicBezTo>
                      <a:pt x="305" y="1264"/>
                      <a:pt x="244" y="1285"/>
                      <a:pt x="183" y="1305"/>
                    </a:cubicBezTo>
                    <a:cubicBezTo>
                      <a:pt x="122" y="1324"/>
                      <a:pt x="61" y="1344"/>
                      <a:pt x="0" y="1363"/>
                    </a:cubicBezTo>
                    <a:cubicBezTo>
                      <a:pt x="0" y="1362"/>
                      <a:pt x="0" y="1362"/>
                      <a:pt x="0" y="1361"/>
                    </a:cubicBezTo>
                    <a:cubicBezTo>
                      <a:pt x="37" y="1253"/>
                      <a:pt x="75" y="1139"/>
                      <a:pt x="112" y="1029"/>
                    </a:cubicBezTo>
                    <a:cubicBezTo>
                      <a:pt x="114" y="1022"/>
                      <a:pt x="120" y="1011"/>
                      <a:pt x="119" y="1007"/>
                    </a:cubicBezTo>
                    <a:cubicBezTo>
                      <a:pt x="119" y="1003"/>
                      <a:pt x="112" y="994"/>
                      <a:pt x="110" y="989"/>
                    </a:cubicBezTo>
                    <a:cubicBezTo>
                      <a:pt x="61" y="903"/>
                      <a:pt x="24" y="800"/>
                      <a:pt x="24" y="667"/>
                    </a:cubicBezTo>
                    <a:cubicBezTo>
                      <a:pt x="24" y="524"/>
                      <a:pt x="63" y="416"/>
                      <a:pt x="117" y="325"/>
                    </a:cubicBezTo>
                    <a:cubicBezTo>
                      <a:pt x="171" y="235"/>
                      <a:pt x="242" y="161"/>
                      <a:pt x="331" y="104"/>
                    </a:cubicBezTo>
                    <a:cubicBezTo>
                      <a:pt x="420" y="48"/>
                      <a:pt x="522" y="8"/>
                      <a:pt x="661" y="0"/>
                    </a:cubicBezTo>
                    <a:close/>
                    <a:moveTo>
                      <a:pt x="623" y="1212"/>
                    </a:moveTo>
                    <a:cubicBezTo>
                      <a:pt x="731" y="1225"/>
                      <a:pt x="829" y="1204"/>
                      <a:pt x="902" y="1173"/>
                    </a:cubicBezTo>
                    <a:cubicBezTo>
                      <a:pt x="1051" y="1111"/>
                      <a:pt x="1163" y="991"/>
                      <a:pt x="1214" y="833"/>
                    </a:cubicBezTo>
                    <a:cubicBezTo>
                      <a:pt x="1228" y="791"/>
                      <a:pt x="1237" y="744"/>
                      <a:pt x="1240" y="695"/>
                    </a:cubicBezTo>
                    <a:cubicBezTo>
                      <a:pt x="1243" y="642"/>
                      <a:pt x="1238" y="593"/>
                      <a:pt x="1228" y="546"/>
                    </a:cubicBezTo>
                    <a:cubicBezTo>
                      <a:pt x="1209" y="458"/>
                      <a:pt x="1171" y="385"/>
                      <a:pt x="1124" y="324"/>
                    </a:cubicBezTo>
                    <a:cubicBezTo>
                      <a:pt x="1053" y="232"/>
                      <a:pt x="957" y="165"/>
                      <a:pt x="829" y="130"/>
                    </a:cubicBezTo>
                    <a:cubicBezTo>
                      <a:pt x="789" y="119"/>
                      <a:pt x="734" y="109"/>
                      <a:pt x="683" y="112"/>
                    </a:cubicBezTo>
                    <a:cubicBezTo>
                      <a:pt x="651" y="113"/>
                      <a:pt x="622" y="114"/>
                      <a:pt x="595" y="119"/>
                    </a:cubicBezTo>
                    <a:cubicBezTo>
                      <a:pt x="568" y="124"/>
                      <a:pt x="543" y="131"/>
                      <a:pt x="519" y="138"/>
                    </a:cubicBezTo>
                    <a:cubicBezTo>
                      <a:pt x="377" y="183"/>
                      <a:pt x="271" y="278"/>
                      <a:pt x="204" y="398"/>
                    </a:cubicBezTo>
                    <a:cubicBezTo>
                      <a:pt x="159" y="478"/>
                      <a:pt x="128" y="584"/>
                      <a:pt x="138" y="710"/>
                    </a:cubicBezTo>
                    <a:cubicBezTo>
                      <a:pt x="146" y="812"/>
                      <a:pt x="180" y="893"/>
                      <a:pt x="223" y="960"/>
                    </a:cubicBezTo>
                    <a:cubicBezTo>
                      <a:pt x="229" y="970"/>
                      <a:pt x="236" y="979"/>
                      <a:pt x="241" y="989"/>
                    </a:cubicBezTo>
                    <a:cubicBezTo>
                      <a:pt x="218" y="1057"/>
                      <a:pt x="195" y="1125"/>
                      <a:pt x="172" y="1193"/>
                    </a:cubicBezTo>
                    <a:cubicBezTo>
                      <a:pt x="243" y="1170"/>
                      <a:pt x="314" y="1147"/>
                      <a:pt x="384" y="1125"/>
                    </a:cubicBezTo>
                    <a:cubicBezTo>
                      <a:pt x="452" y="1169"/>
                      <a:pt x="527" y="1201"/>
                      <a:pt x="623" y="12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Freeform 7"/>
              <p:cNvSpPr>
                <a:spLocks/>
              </p:cNvSpPr>
              <p:nvPr/>
            </p:nvSpPr>
            <p:spPr bwMode="auto">
              <a:xfrm>
                <a:off x="2104" y="1351"/>
                <a:ext cx="1625" cy="1557"/>
              </a:xfrm>
              <a:custGeom>
                <a:avLst/>
                <a:gdLst/>
                <a:ahLst/>
                <a:cxnLst>
                  <a:cxn ang="0">
                    <a:pos x="113" y="0"/>
                  </a:cxn>
                  <a:cxn ang="0">
                    <a:pos x="138" y="1"/>
                  </a:cxn>
                  <a:cxn ang="0">
                    <a:pos x="167" y="4"/>
                  </a:cxn>
                  <a:cxn ang="0">
                    <a:pos x="191" y="41"/>
                  </a:cxn>
                  <a:cxn ang="0">
                    <a:pos x="232" y="152"/>
                  </a:cxn>
                  <a:cxn ang="0">
                    <a:pos x="239" y="181"/>
                  </a:cxn>
                  <a:cxn ang="0">
                    <a:pos x="228" y="205"/>
                  </a:cxn>
                  <a:cxn ang="0">
                    <a:pos x="194" y="243"/>
                  </a:cxn>
                  <a:cxn ang="0">
                    <a:pos x="179" y="265"/>
                  </a:cxn>
                  <a:cxn ang="0">
                    <a:pos x="187" y="288"/>
                  </a:cxn>
                  <a:cxn ang="0">
                    <a:pos x="383" y="479"/>
                  </a:cxn>
                  <a:cxn ang="0">
                    <a:pos x="403" y="489"/>
                  </a:cxn>
                  <a:cxn ang="0">
                    <a:pos x="430" y="496"/>
                  </a:cxn>
                  <a:cxn ang="0">
                    <a:pos x="453" y="477"/>
                  </a:cxn>
                  <a:cxn ang="0">
                    <a:pos x="491" y="432"/>
                  </a:cxn>
                  <a:cxn ang="0">
                    <a:pos x="515" y="411"/>
                  </a:cxn>
                  <a:cxn ang="0">
                    <a:pos x="561" y="428"/>
                  </a:cxn>
                  <a:cxn ang="0">
                    <a:pos x="644" y="472"/>
                  </a:cxn>
                  <a:cxn ang="0">
                    <a:pos x="683" y="498"/>
                  </a:cxn>
                  <a:cxn ang="0">
                    <a:pos x="681" y="541"/>
                  </a:cxn>
                  <a:cxn ang="0">
                    <a:pos x="669" y="578"/>
                  </a:cxn>
                  <a:cxn ang="0">
                    <a:pos x="620" y="627"/>
                  </a:cxn>
                  <a:cxn ang="0">
                    <a:pos x="549" y="654"/>
                  </a:cxn>
                  <a:cxn ang="0">
                    <a:pos x="505" y="657"/>
                  </a:cxn>
                  <a:cxn ang="0">
                    <a:pos x="465" y="648"/>
                  </a:cxn>
                  <a:cxn ang="0">
                    <a:pos x="326" y="592"/>
                  </a:cxn>
                  <a:cxn ang="0">
                    <a:pos x="211" y="511"/>
                  </a:cxn>
                  <a:cxn ang="0">
                    <a:pos x="79" y="349"/>
                  </a:cxn>
                  <a:cxn ang="0">
                    <a:pos x="42" y="289"/>
                  </a:cxn>
                  <a:cxn ang="0">
                    <a:pos x="10" y="131"/>
                  </a:cxn>
                  <a:cxn ang="0">
                    <a:pos x="59" y="33"/>
                  </a:cxn>
                  <a:cxn ang="0">
                    <a:pos x="113" y="0"/>
                  </a:cxn>
                </a:cxnLst>
                <a:rect l="0" t="0" r="r" b="b"/>
                <a:pathLst>
                  <a:path w="688" h="659">
                    <a:moveTo>
                      <a:pt x="113" y="0"/>
                    </a:moveTo>
                    <a:cubicBezTo>
                      <a:pt x="117" y="0"/>
                      <a:pt x="128" y="0"/>
                      <a:pt x="138" y="1"/>
                    </a:cubicBezTo>
                    <a:cubicBezTo>
                      <a:pt x="148" y="2"/>
                      <a:pt x="160" y="1"/>
                      <a:pt x="167" y="4"/>
                    </a:cubicBezTo>
                    <a:cubicBezTo>
                      <a:pt x="181" y="9"/>
                      <a:pt x="186" y="25"/>
                      <a:pt x="191" y="41"/>
                    </a:cubicBezTo>
                    <a:cubicBezTo>
                      <a:pt x="205" y="78"/>
                      <a:pt x="218" y="114"/>
                      <a:pt x="232" y="152"/>
                    </a:cubicBezTo>
                    <a:cubicBezTo>
                      <a:pt x="236" y="163"/>
                      <a:pt x="241" y="169"/>
                      <a:pt x="239" y="181"/>
                    </a:cubicBezTo>
                    <a:cubicBezTo>
                      <a:pt x="238" y="189"/>
                      <a:pt x="232" y="198"/>
                      <a:pt x="228" y="205"/>
                    </a:cubicBezTo>
                    <a:cubicBezTo>
                      <a:pt x="218" y="220"/>
                      <a:pt x="206" y="231"/>
                      <a:pt x="194" y="243"/>
                    </a:cubicBezTo>
                    <a:cubicBezTo>
                      <a:pt x="189" y="249"/>
                      <a:pt x="180" y="256"/>
                      <a:pt x="179" y="265"/>
                    </a:cubicBezTo>
                    <a:cubicBezTo>
                      <a:pt x="178" y="275"/>
                      <a:pt x="184" y="281"/>
                      <a:pt x="187" y="288"/>
                    </a:cubicBezTo>
                    <a:cubicBezTo>
                      <a:pt x="234" y="371"/>
                      <a:pt x="295" y="436"/>
                      <a:pt x="383" y="479"/>
                    </a:cubicBezTo>
                    <a:cubicBezTo>
                      <a:pt x="389" y="482"/>
                      <a:pt x="396" y="485"/>
                      <a:pt x="403" y="489"/>
                    </a:cubicBezTo>
                    <a:cubicBezTo>
                      <a:pt x="412" y="493"/>
                      <a:pt x="419" y="498"/>
                      <a:pt x="430" y="496"/>
                    </a:cubicBezTo>
                    <a:cubicBezTo>
                      <a:pt x="438" y="494"/>
                      <a:pt x="446" y="484"/>
                      <a:pt x="453" y="477"/>
                    </a:cubicBezTo>
                    <a:cubicBezTo>
                      <a:pt x="467" y="461"/>
                      <a:pt x="478" y="448"/>
                      <a:pt x="491" y="432"/>
                    </a:cubicBezTo>
                    <a:cubicBezTo>
                      <a:pt x="498" y="424"/>
                      <a:pt x="504" y="413"/>
                      <a:pt x="515" y="411"/>
                    </a:cubicBezTo>
                    <a:cubicBezTo>
                      <a:pt x="531" y="409"/>
                      <a:pt x="550" y="423"/>
                      <a:pt x="561" y="428"/>
                    </a:cubicBezTo>
                    <a:cubicBezTo>
                      <a:pt x="590" y="442"/>
                      <a:pt x="616" y="456"/>
                      <a:pt x="644" y="472"/>
                    </a:cubicBezTo>
                    <a:cubicBezTo>
                      <a:pt x="656" y="478"/>
                      <a:pt x="679" y="487"/>
                      <a:pt x="683" y="498"/>
                    </a:cubicBezTo>
                    <a:cubicBezTo>
                      <a:pt x="688" y="510"/>
                      <a:pt x="683" y="528"/>
                      <a:pt x="681" y="541"/>
                    </a:cubicBezTo>
                    <a:cubicBezTo>
                      <a:pt x="677" y="556"/>
                      <a:pt x="673" y="568"/>
                      <a:pt x="669" y="578"/>
                    </a:cubicBezTo>
                    <a:cubicBezTo>
                      <a:pt x="659" y="600"/>
                      <a:pt x="639" y="615"/>
                      <a:pt x="620" y="627"/>
                    </a:cubicBezTo>
                    <a:cubicBezTo>
                      <a:pt x="598" y="641"/>
                      <a:pt x="577" y="651"/>
                      <a:pt x="549" y="654"/>
                    </a:cubicBezTo>
                    <a:cubicBezTo>
                      <a:pt x="533" y="656"/>
                      <a:pt x="520" y="659"/>
                      <a:pt x="505" y="657"/>
                    </a:cubicBezTo>
                    <a:cubicBezTo>
                      <a:pt x="491" y="656"/>
                      <a:pt x="478" y="652"/>
                      <a:pt x="465" y="648"/>
                    </a:cubicBezTo>
                    <a:cubicBezTo>
                      <a:pt x="415" y="633"/>
                      <a:pt x="368" y="612"/>
                      <a:pt x="326" y="592"/>
                    </a:cubicBezTo>
                    <a:cubicBezTo>
                      <a:pt x="283" y="570"/>
                      <a:pt x="244" y="542"/>
                      <a:pt x="211" y="511"/>
                    </a:cubicBezTo>
                    <a:cubicBezTo>
                      <a:pt x="160" y="463"/>
                      <a:pt x="117" y="410"/>
                      <a:pt x="79" y="349"/>
                    </a:cubicBezTo>
                    <a:cubicBezTo>
                      <a:pt x="66" y="329"/>
                      <a:pt x="53" y="310"/>
                      <a:pt x="42" y="289"/>
                    </a:cubicBezTo>
                    <a:cubicBezTo>
                      <a:pt x="19" y="245"/>
                      <a:pt x="0" y="191"/>
                      <a:pt x="10" y="131"/>
                    </a:cubicBezTo>
                    <a:cubicBezTo>
                      <a:pt x="17" y="90"/>
                      <a:pt x="35" y="58"/>
                      <a:pt x="59" y="33"/>
                    </a:cubicBezTo>
                    <a:cubicBezTo>
                      <a:pt x="73" y="18"/>
                      <a:pt x="86" y="3"/>
                      <a:pt x="11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1" name="Freeform 65"/>
            <p:cNvSpPr>
              <a:spLocks noChangeAspect="1" noEditPoints="1"/>
            </p:cNvSpPr>
            <p:nvPr/>
          </p:nvSpPr>
          <p:spPr bwMode="auto">
            <a:xfrm>
              <a:off x="4711269" y="2492896"/>
              <a:ext cx="653067" cy="650288"/>
            </a:xfrm>
            <a:custGeom>
              <a:avLst/>
              <a:gdLst/>
              <a:ahLst/>
              <a:cxnLst>
                <a:cxn ang="0">
                  <a:pos x="26" y="0"/>
                </a:cxn>
                <a:cxn ang="0">
                  <a:pos x="173" y="0"/>
                </a:cxn>
                <a:cxn ang="0">
                  <a:pos x="199" y="25"/>
                </a:cxn>
                <a:cxn ang="0">
                  <a:pos x="199" y="173"/>
                </a:cxn>
                <a:cxn ang="0">
                  <a:pos x="173" y="198"/>
                </a:cxn>
                <a:cxn ang="0">
                  <a:pos x="26" y="198"/>
                </a:cxn>
                <a:cxn ang="0">
                  <a:pos x="0" y="173"/>
                </a:cxn>
                <a:cxn ang="0">
                  <a:pos x="0" y="25"/>
                </a:cxn>
                <a:cxn ang="0">
                  <a:pos x="26" y="0"/>
                </a:cxn>
                <a:cxn ang="0">
                  <a:pos x="145" y="22"/>
                </a:cxn>
                <a:cxn ang="0">
                  <a:pos x="136" y="31"/>
                </a:cxn>
                <a:cxn ang="0">
                  <a:pos x="136" y="52"/>
                </a:cxn>
                <a:cxn ang="0">
                  <a:pos x="145" y="61"/>
                </a:cxn>
                <a:cxn ang="0">
                  <a:pos x="167" y="61"/>
                </a:cxn>
                <a:cxn ang="0">
                  <a:pos x="176" y="52"/>
                </a:cxn>
                <a:cxn ang="0">
                  <a:pos x="176" y="31"/>
                </a:cxn>
                <a:cxn ang="0">
                  <a:pos x="167" y="22"/>
                </a:cxn>
                <a:cxn ang="0">
                  <a:pos x="145" y="22"/>
                </a:cxn>
                <a:cxn ang="0">
                  <a:pos x="176" y="84"/>
                </a:cxn>
                <a:cxn ang="0">
                  <a:pos x="159" y="84"/>
                </a:cxn>
                <a:cxn ang="0">
                  <a:pos x="161" y="101"/>
                </a:cxn>
                <a:cxn ang="0">
                  <a:pos x="100" y="161"/>
                </a:cxn>
                <a:cxn ang="0">
                  <a:pos x="38" y="101"/>
                </a:cxn>
                <a:cxn ang="0">
                  <a:pos x="41" y="84"/>
                </a:cxn>
                <a:cxn ang="0">
                  <a:pos x="22" y="84"/>
                </a:cxn>
                <a:cxn ang="0">
                  <a:pos x="22" y="168"/>
                </a:cxn>
                <a:cxn ang="0">
                  <a:pos x="30" y="176"/>
                </a:cxn>
                <a:cxn ang="0">
                  <a:pos x="168" y="176"/>
                </a:cxn>
                <a:cxn ang="0">
                  <a:pos x="176" y="168"/>
                </a:cxn>
                <a:cxn ang="0">
                  <a:pos x="176" y="84"/>
                </a:cxn>
                <a:cxn ang="0">
                  <a:pos x="100" y="60"/>
                </a:cxn>
                <a:cxn ang="0">
                  <a:pos x="60" y="99"/>
                </a:cxn>
                <a:cxn ang="0">
                  <a:pos x="100" y="137"/>
                </a:cxn>
                <a:cxn ang="0">
                  <a:pos x="140" y="99"/>
                </a:cxn>
                <a:cxn ang="0">
                  <a:pos x="100" y="60"/>
                </a:cxn>
              </a:cxnLst>
              <a:rect l="0" t="0" r="r" b="b"/>
              <a:pathLst>
                <a:path w="199" h="198">
                  <a:moveTo>
                    <a:pt x="26" y="0"/>
                  </a:moveTo>
                  <a:cubicBezTo>
                    <a:pt x="173" y="0"/>
                    <a:pt x="173" y="0"/>
                    <a:pt x="173" y="0"/>
                  </a:cubicBezTo>
                  <a:cubicBezTo>
                    <a:pt x="187" y="0"/>
                    <a:pt x="199" y="11"/>
                    <a:pt x="199" y="25"/>
                  </a:cubicBezTo>
                  <a:cubicBezTo>
                    <a:pt x="199" y="173"/>
                    <a:pt x="199" y="173"/>
                    <a:pt x="199" y="173"/>
                  </a:cubicBezTo>
                  <a:cubicBezTo>
                    <a:pt x="199" y="187"/>
                    <a:pt x="187" y="198"/>
                    <a:pt x="173" y="198"/>
                  </a:cubicBezTo>
                  <a:cubicBezTo>
                    <a:pt x="26" y="198"/>
                    <a:pt x="26" y="198"/>
                    <a:pt x="26" y="198"/>
                  </a:cubicBezTo>
                  <a:cubicBezTo>
                    <a:pt x="12" y="198"/>
                    <a:pt x="0" y="187"/>
                    <a:pt x="0" y="173"/>
                  </a:cubicBezTo>
                  <a:cubicBezTo>
                    <a:pt x="0" y="25"/>
                    <a:pt x="0" y="25"/>
                    <a:pt x="0" y="25"/>
                  </a:cubicBezTo>
                  <a:cubicBezTo>
                    <a:pt x="0" y="11"/>
                    <a:pt x="12" y="0"/>
                    <a:pt x="26" y="0"/>
                  </a:cubicBezTo>
                  <a:close/>
                  <a:moveTo>
                    <a:pt x="145" y="22"/>
                  </a:moveTo>
                  <a:cubicBezTo>
                    <a:pt x="140" y="22"/>
                    <a:pt x="136" y="26"/>
                    <a:pt x="136" y="31"/>
                  </a:cubicBezTo>
                  <a:cubicBezTo>
                    <a:pt x="136" y="52"/>
                    <a:pt x="136" y="52"/>
                    <a:pt x="136" y="52"/>
                  </a:cubicBezTo>
                  <a:cubicBezTo>
                    <a:pt x="136" y="57"/>
                    <a:pt x="140" y="61"/>
                    <a:pt x="145" y="61"/>
                  </a:cubicBezTo>
                  <a:cubicBezTo>
                    <a:pt x="167" y="61"/>
                    <a:pt x="167" y="61"/>
                    <a:pt x="167" y="61"/>
                  </a:cubicBezTo>
                  <a:cubicBezTo>
                    <a:pt x="172" y="61"/>
                    <a:pt x="176" y="57"/>
                    <a:pt x="176" y="52"/>
                  </a:cubicBezTo>
                  <a:cubicBezTo>
                    <a:pt x="176" y="31"/>
                    <a:pt x="176" y="31"/>
                    <a:pt x="176" y="31"/>
                  </a:cubicBezTo>
                  <a:cubicBezTo>
                    <a:pt x="176" y="26"/>
                    <a:pt x="172" y="22"/>
                    <a:pt x="167" y="22"/>
                  </a:cubicBezTo>
                  <a:cubicBezTo>
                    <a:pt x="145" y="22"/>
                    <a:pt x="145" y="22"/>
                    <a:pt x="145" y="22"/>
                  </a:cubicBezTo>
                  <a:close/>
                  <a:moveTo>
                    <a:pt x="176" y="84"/>
                  </a:moveTo>
                  <a:cubicBezTo>
                    <a:pt x="159" y="84"/>
                    <a:pt x="159" y="84"/>
                    <a:pt x="159" y="84"/>
                  </a:cubicBezTo>
                  <a:cubicBezTo>
                    <a:pt x="161" y="89"/>
                    <a:pt x="161" y="95"/>
                    <a:pt x="161" y="101"/>
                  </a:cubicBezTo>
                  <a:cubicBezTo>
                    <a:pt x="161" y="134"/>
                    <a:pt x="134" y="161"/>
                    <a:pt x="100" y="161"/>
                  </a:cubicBezTo>
                  <a:cubicBezTo>
                    <a:pt x="66" y="161"/>
                    <a:pt x="38" y="134"/>
                    <a:pt x="38" y="101"/>
                  </a:cubicBezTo>
                  <a:cubicBezTo>
                    <a:pt x="38" y="95"/>
                    <a:pt x="39" y="89"/>
                    <a:pt x="41" y="84"/>
                  </a:cubicBezTo>
                  <a:cubicBezTo>
                    <a:pt x="22" y="84"/>
                    <a:pt x="22" y="84"/>
                    <a:pt x="22" y="84"/>
                  </a:cubicBezTo>
                  <a:cubicBezTo>
                    <a:pt x="22" y="168"/>
                    <a:pt x="22" y="168"/>
                    <a:pt x="22" y="168"/>
                  </a:cubicBezTo>
                  <a:cubicBezTo>
                    <a:pt x="22" y="172"/>
                    <a:pt x="26" y="176"/>
                    <a:pt x="30" y="176"/>
                  </a:cubicBezTo>
                  <a:cubicBezTo>
                    <a:pt x="168" y="176"/>
                    <a:pt x="168" y="176"/>
                    <a:pt x="168" y="176"/>
                  </a:cubicBezTo>
                  <a:cubicBezTo>
                    <a:pt x="173" y="176"/>
                    <a:pt x="176" y="172"/>
                    <a:pt x="176" y="168"/>
                  </a:cubicBezTo>
                  <a:cubicBezTo>
                    <a:pt x="176" y="84"/>
                    <a:pt x="176" y="84"/>
                    <a:pt x="176" y="84"/>
                  </a:cubicBezTo>
                  <a:close/>
                  <a:moveTo>
                    <a:pt x="100" y="60"/>
                  </a:moveTo>
                  <a:cubicBezTo>
                    <a:pt x="78" y="60"/>
                    <a:pt x="60" y="77"/>
                    <a:pt x="60" y="99"/>
                  </a:cubicBezTo>
                  <a:cubicBezTo>
                    <a:pt x="60" y="120"/>
                    <a:pt x="78" y="137"/>
                    <a:pt x="100" y="137"/>
                  </a:cubicBezTo>
                  <a:cubicBezTo>
                    <a:pt x="122" y="137"/>
                    <a:pt x="140" y="120"/>
                    <a:pt x="140" y="99"/>
                  </a:cubicBezTo>
                  <a:cubicBezTo>
                    <a:pt x="140" y="77"/>
                    <a:pt x="122" y="60"/>
                    <a:pt x="100"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15" name="Group 23"/>
          <p:cNvGrpSpPr/>
          <p:nvPr/>
        </p:nvGrpSpPr>
        <p:grpSpPr>
          <a:xfrm>
            <a:off x="5876608" y="421558"/>
            <a:ext cx="720000" cy="6014884"/>
            <a:chOff x="4677802" y="368660"/>
            <a:chExt cx="720000" cy="6014884"/>
          </a:xfrm>
          <a:solidFill>
            <a:schemeClr val="tx2"/>
          </a:solidFill>
        </p:grpSpPr>
        <p:sp>
          <p:nvSpPr>
            <p:cNvPr id="25" name="Freeform 22"/>
            <p:cNvSpPr>
              <a:spLocks noChangeAspect="1"/>
            </p:cNvSpPr>
            <p:nvPr/>
          </p:nvSpPr>
          <p:spPr bwMode="auto">
            <a:xfrm>
              <a:off x="4889820" y="368660"/>
              <a:ext cx="295965" cy="640562"/>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25"/>
            <p:cNvSpPr>
              <a:spLocks noChangeAspect="1"/>
            </p:cNvSpPr>
            <p:nvPr/>
          </p:nvSpPr>
          <p:spPr bwMode="auto">
            <a:xfrm>
              <a:off x="4786302" y="5733256"/>
              <a:ext cx="503000" cy="650288"/>
            </a:xfrm>
            <a:custGeom>
              <a:avLst/>
              <a:gdLst/>
              <a:ahLst/>
              <a:cxnLst>
                <a:cxn ang="0">
                  <a:pos x="64" y="129"/>
                </a:cxn>
                <a:cxn ang="0">
                  <a:pos x="59" y="149"/>
                </a:cxn>
                <a:cxn ang="0">
                  <a:pos x="54" y="168"/>
                </a:cxn>
                <a:cxn ang="0">
                  <a:pos x="38" y="195"/>
                </a:cxn>
                <a:cxn ang="0">
                  <a:pos x="34" y="198"/>
                </a:cxn>
                <a:cxn ang="0">
                  <a:pos x="33" y="195"/>
                </a:cxn>
                <a:cxn ang="0">
                  <a:pos x="31" y="169"/>
                </a:cxn>
                <a:cxn ang="0">
                  <a:pos x="36" y="143"/>
                </a:cxn>
                <a:cxn ang="0">
                  <a:pos x="47" y="95"/>
                </a:cxn>
                <a:cxn ang="0">
                  <a:pos x="48" y="92"/>
                </a:cxn>
                <a:cxn ang="0">
                  <a:pos x="45" y="79"/>
                </a:cxn>
                <a:cxn ang="0">
                  <a:pos x="46" y="64"/>
                </a:cxn>
                <a:cxn ang="0">
                  <a:pos x="61" y="46"/>
                </a:cxn>
                <a:cxn ang="0">
                  <a:pos x="74" y="47"/>
                </a:cxn>
                <a:cxn ang="0">
                  <a:pos x="81" y="56"/>
                </a:cxn>
                <a:cxn ang="0">
                  <a:pos x="80" y="71"/>
                </a:cxn>
                <a:cxn ang="0">
                  <a:pos x="73" y="96"/>
                </a:cxn>
                <a:cxn ang="0">
                  <a:pos x="71" y="110"/>
                </a:cxn>
                <a:cxn ang="0">
                  <a:pos x="78" y="120"/>
                </a:cxn>
                <a:cxn ang="0">
                  <a:pos x="91" y="123"/>
                </a:cxn>
                <a:cxn ang="0">
                  <a:pos x="112" y="111"/>
                </a:cxn>
                <a:cxn ang="0">
                  <a:pos x="125" y="75"/>
                </a:cxn>
                <a:cxn ang="0">
                  <a:pos x="125" y="60"/>
                </a:cxn>
                <a:cxn ang="0">
                  <a:pos x="116" y="36"/>
                </a:cxn>
                <a:cxn ang="0">
                  <a:pos x="97" y="23"/>
                </a:cxn>
                <a:cxn ang="0">
                  <a:pos x="67" y="21"/>
                </a:cxn>
                <a:cxn ang="0">
                  <a:pos x="29" y="48"/>
                </a:cxn>
                <a:cxn ang="0">
                  <a:pos x="22" y="74"/>
                </a:cxn>
                <a:cxn ang="0">
                  <a:pos x="28" y="94"/>
                </a:cxn>
                <a:cxn ang="0">
                  <a:pos x="31" y="98"/>
                </a:cxn>
                <a:cxn ang="0">
                  <a:pos x="30" y="107"/>
                </a:cxn>
                <a:cxn ang="0">
                  <a:pos x="26" y="115"/>
                </a:cxn>
                <a:cxn ang="0">
                  <a:pos x="21" y="113"/>
                </a:cxn>
                <a:cxn ang="0">
                  <a:pos x="2" y="84"/>
                </a:cxn>
                <a:cxn ang="0">
                  <a:pos x="2" y="59"/>
                </a:cxn>
                <a:cxn ang="0">
                  <a:pos x="9" y="40"/>
                </a:cxn>
                <a:cxn ang="0">
                  <a:pos x="36" y="12"/>
                </a:cxn>
                <a:cxn ang="0">
                  <a:pos x="67" y="2"/>
                </a:cxn>
                <a:cxn ang="0">
                  <a:pos x="79" y="1"/>
                </a:cxn>
                <a:cxn ang="0">
                  <a:pos x="113" y="7"/>
                </a:cxn>
                <a:cxn ang="0">
                  <a:pos x="136" y="24"/>
                </a:cxn>
                <a:cxn ang="0">
                  <a:pos x="151" y="49"/>
                </a:cxn>
                <a:cxn ang="0">
                  <a:pos x="153" y="67"/>
                </a:cxn>
                <a:cxn ang="0">
                  <a:pos x="151" y="85"/>
                </a:cxn>
                <a:cxn ang="0">
                  <a:pos x="121" y="135"/>
                </a:cxn>
                <a:cxn ang="0">
                  <a:pos x="108" y="141"/>
                </a:cxn>
                <a:cxn ang="0">
                  <a:pos x="90" y="143"/>
                </a:cxn>
                <a:cxn ang="0">
                  <a:pos x="74" y="139"/>
                </a:cxn>
                <a:cxn ang="0">
                  <a:pos x="64" y="129"/>
                </a:cxn>
              </a:cxnLst>
              <a:rect l="0" t="0" r="r" b="b"/>
              <a:pathLst>
                <a:path w="153" h="198">
                  <a:moveTo>
                    <a:pt x="64" y="129"/>
                  </a:moveTo>
                  <a:cubicBezTo>
                    <a:pt x="63" y="135"/>
                    <a:pt x="61" y="142"/>
                    <a:pt x="59" y="149"/>
                  </a:cubicBezTo>
                  <a:cubicBezTo>
                    <a:pt x="58" y="155"/>
                    <a:pt x="56" y="162"/>
                    <a:pt x="54" y="168"/>
                  </a:cubicBezTo>
                  <a:cubicBezTo>
                    <a:pt x="50" y="178"/>
                    <a:pt x="44" y="187"/>
                    <a:pt x="38" y="195"/>
                  </a:cubicBezTo>
                  <a:cubicBezTo>
                    <a:pt x="37" y="196"/>
                    <a:pt x="36" y="198"/>
                    <a:pt x="34" y="198"/>
                  </a:cubicBezTo>
                  <a:cubicBezTo>
                    <a:pt x="33" y="197"/>
                    <a:pt x="33" y="196"/>
                    <a:pt x="33" y="195"/>
                  </a:cubicBezTo>
                  <a:cubicBezTo>
                    <a:pt x="32" y="187"/>
                    <a:pt x="31" y="178"/>
                    <a:pt x="31" y="169"/>
                  </a:cubicBezTo>
                  <a:cubicBezTo>
                    <a:pt x="32" y="159"/>
                    <a:pt x="34" y="151"/>
                    <a:pt x="36" y="143"/>
                  </a:cubicBezTo>
                  <a:cubicBezTo>
                    <a:pt x="40" y="127"/>
                    <a:pt x="43" y="111"/>
                    <a:pt x="47" y="95"/>
                  </a:cubicBezTo>
                  <a:cubicBezTo>
                    <a:pt x="48" y="94"/>
                    <a:pt x="48" y="92"/>
                    <a:pt x="48" y="92"/>
                  </a:cubicBezTo>
                  <a:cubicBezTo>
                    <a:pt x="46" y="87"/>
                    <a:pt x="45" y="83"/>
                    <a:pt x="45" y="79"/>
                  </a:cubicBezTo>
                  <a:cubicBezTo>
                    <a:pt x="44" y="73"/>
                    <a:pt x="45" y="68"/>
                    <a:pt x="46" y="64"/>
                  </a:cubicBezTo>
                  <a:cubicBezTo>
                    <a:pt x="48" y="55"/>
                    <a:pt x="53" y="48"/>
                    <a:pt x="61" y="46"/>
                  </a:cubicBezTo>
                  <a:cubicBezTo>
                    <a:pt x="65" y="44"/>
                    <a:pt x="71" y="45"/>
                    <a:pt x="74" y="47"/>
                  </a:cubicBezTo>
                  <a:cubicBezTo>
                    <a:pt x="77" y="49"/>
                    <a:pt x="80" y="52"/>
                    <a:pt x="81" y="56"/>
                  </a:cubicBezTo>
                  <a:cubicBezTo>
                    <a:pt x="82" y="61"/>
                    <a:pt x="81" y="67"/>
                    <a:pt x="80" y="71"/>
                  </a:cubicBezTo>
                  <a:cubicBezTo>
                    <a:pt x="78" y="80"/>
                    <a:pt x="75" y="87"/>
                    <a:pt x="73" y="96"/>
                  </a:cubicBezTo>
                  <a:cubicBezTo>
                    <a:pt x="72" y="101"/>
                    <a:pt x="70" y="105"/>
                    <a:pt x="71" y="110"/>
                  </a:cubicBezTo>
                  <a:cubicBezTo>
                    <a:pt x="73" y="115"/>
                    <a:pt x="75" y="118"/>
                    <a:pt x="78" y="120"/>
                  </a:cubicBezTo>
                  <a:cubicBezTo>
                    <a:pt x="81" y="122"/>
                    <a:pt x="85" y="124"/>
                    <a:pt x="91" y="123"/>
                  </a:cubicBezTo>
                  <a:cubicBezTo>
                    <a:pt x="100" y="123"/>
                    <a:pt x="107" y="117"/>
                    <a:pt x="112" y="111"/>
                  </a:cubicBezTo>
                  <a:cubicBezTo>
                    <a:pt x="119" y="102"/>
                    <a:pt x="123" y="90"/>
                    <a:pt x="125" y="75"/>
                  </a:cubicBezTo>
                  <a:cubicBezTo>
                    <a:pt x="125" y="71"/>
                    <a:pt x="126" y="65"/>
                    <a:pt x="125" y="60"/>
                  </a:cubicBezTo>
                  <a:cubicBezTo>
                    <a:pt x="124" y="50"/>
                    <a:pt x="121" y="42"/>
                    <a:pt x="116" y="36"/>
                  </a:cubicBezTo>
                  <a:cubicBezTo>
                    <a:pt x="112" y="30"/>
                    <a:pt x="105" y="25"/>
                    <a:pt x="97" y="23"/>
                  </a:cubicBezTo>
                  <a:cubicBezTo>
                    <a:pt x="89" y="20"/>
                    <a:pt x="77" y="19"/>
                    <a:pt x="67" y="21"/>
                  </a:cubicBezTo>
                  <a:cubicBezTo>
                    <a:pt x="49" y="24"/>
                    <a:pt x="36" y="34"/>
                    <a:pt x="29" y="48"/>
                  </a:cubicBezTo>
                  <a:cubicBezTo>
                    <a:pt x="25" y="55"/>
                    <a:pt x="22" y="64"/>
                    <a:pt x="22" y="74"/>
                  </a:cubicBezTo>
                  <a:cubicBezTo>
                    <a:pt x="22" y="82"/>
                    <a:pt x="24" y="89"/>
                    <a:pt x="28" y="94"/>
                  </a:cubicBezTo>
                  <a:cubicBezTo>
                    <a:pt x="29" y="95"/>
                    <a:pt x="30" y="96"/>
                    <a:pt x="31" y="98"/>
                  </a:cubicBezTo>
                  <a:cubicBezTo>
                    <a:pt x="33" y="101"/>
                    <a:pt x="31" y="104"/>
                    <a:pt x="30" y="107"/>
                  </a:cubicBezTo>
                  <a:cubicBezTo>
                    <a:pt x="30" y="110"/>
                    <a:pt x="29" y="115"/>
                    <a:pt x="26" y="115"/>
                  </a:cubicBezTo>
                  <a:cubicBezTo>
                    <a:pt x="24" y="115"/>
                    <a:pt x="22" y="114"/>
                    <a:pt x="21" y="113"/>
                  </a:cubicBezTo>
                  <a:cubicBezTo>
                    <a:pt x="10" y="108"/>
                    <a:pt x="4" y="97"/>
                    <a:pt x="2" y="84"/>
                  </a:cubicBezTo>
                  <a:cubicBezTo>
                    <a:pt x="0" y="76"/>
                    <a:pt x="0" y="67"/>
                    <a:pt x="2" y="59"/>
                  </a:cubicBezTo>
                  <a:cubicBezTo>
                    <a:pt x="3" y="52"/>
                    <a:pt x="6" y="45"/>
                    <a:pt x="9" y="40"/>
                  </a:cubicBezTo>
                  <a:cubicBezTo>
                    <a:pt x="15" y="28"/>
                    <a:pt x="25" y="19"/>
                    <a:pt x="36" y="12"/>
                  </a:cubicBezTo>
                  <a:cubicBezTo>
                    <a:pt x="45" y="7"/>
                    <a:pt x="55" y="3"/>
                    <a:pt x="67" y="2"/>
                  </a:cubicBezTo>
                  <a:cubicBezTo>
                    <a:pt x="71" y="1"/>
                    <a:pt x="75" y="1"/>
                    <a:pt x="79" y="1"/>
                  </a:cubicBezTo>
                  <a:cubicBezTo>
                    <a:pt x="92" y="0"/>
                    <a:pt x="104" y="3"/>
                    <a:pt x="113" y="7"/>
                  </a:cubicBezTo>
                  <a:cubicBezTo>
                    <a:pt x="122" y="11"/>
                    <a:pt x="130" y="17"/>
                    <a:pt x="136" y="24"/>
                  </a:cubicBezTo>
                  <a:cubicBezTo>
                    <a:pt x="143" y="31"/>
                    <a:pt x="148" y="39"/>
                    <a:pt x="151" y="49"/>
                  </a:cubicBezTo>
                  <a:cubicBezTo>
                    <a:pt x="152" y="54"/>
                    <a:pt x="153" y="60"/>
                    <a:pt x="153" y="67"/>
                  </a:cubicBezTo>
                  <a:cubicBezTo>
                    <a:pt x="153" y="73"/>
                    <a:pt x="152" y="79"/>
                    <a:pt x="151" y="85"/>
                  </a:cubicBezTo>
                  <a:cubicBezTo>
                    <a:pt x="148" y="107"/>
                    <a:pt x="137" y="124"/>
                    <a:pt x="121" y="135"/>
                  </a:cubicBezTo>
                  <a:cubicBezTo>
                    <a:pt x="117" y="137"/>
                    <a:pt x="113" y="139"/>
                    <a:pt x="108" y="141"/>
                  </a:cubicBezTo>
                  <a:cubicBezTo>
                    <a:pt x="102" y="142"/>
                    <a:pt x="96" y="143"/>
                    <a:pt x="90" y="143"/>
                  </a:cubicBezTo>
                  <a:cubicBezTo>
                    <a:pt x="84" y="143"/>
                    <a:pt x="79" y="141"/>
                    <a:pt x="74" y="139"/>
                  </a:cubicBezTo>
                  <a:cubicBezTo>
                    <a:pt x="70" y="136"/>
                    <a:pt x="67" y="133"/>
                    <a:pt x="64" y="1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9"/>
            <p:cNvSpPr>
              <a:spLocks noChangeAspect="1"/>
            </p:cNvSpPr>
            <p:nvPr/>
          </p:nvSpPr>
          <p:spPr bwMode="auto">
            <a:xfrm>
              <a:off x="4719606" y="1412776"/>
              <a:ext cx="636393" cy="6794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
            <p:cNvSpPr>
              <a:spLocks noChangeAspect="1"/>
            </p:cNvSpPr>
            <p:nvPr/>
          </p:nvSpPr>
          <p:spPr bwMode="auto">
            <a:xfrm>
              <a:off x="4695802" y="4617132"/>
              <a:ext cx="684000" cy="640691"/>
            </a:xfrm>
            <a:custGeom>
              <a:avLst/>
              <a:gdLst/>
              <a:ahLst/>
              <a:cxnLst>
                <a:cxn ang="0">
                  <a:pos x="227" y="168"/>
                </a:cxn>
                <a:cxn ang="0">
                  <a:pos x="205" y="177"/>
                </a:cxn>
                <a:cxn ang="0">
                  <a:pos x="197" y="179"/>
                </a:cxn>
                <a:cxn ang="0">
                  <a:pos x="192" y="193"/>
                </a:cxn>
                <a:cxn ang="0">
                  <a:pos x="169" y="192"/>
                </a:cxn>
                <a:cxn ang="0">
                  <a:pos x="114" y="213"/>
                </a:cxn>
                <a:cxn ang="0">
                  <a:pos x="77" y="198"/>
                </a:cxn>
                <a:cxn ang="0">
                  <a:pos x="35" y="193"/>
                </a:cxn>
                <a:cxn ang="0">
                  <a:pos x="30" y="179"/>
                </a:cxn>
                <a:cxn ang="0">
                  <a:pos x="22" y="177"/>
                </a:cxn>
                <a:cxn ang="0">
                  <a:pos x="0" y="168"/>
                </a:cxn>
                <a:cxn ang="0">
                  <a:pos x="45" y="136"/>
                </a:cxn>
                <a:cxn ang="0">
                  <a:pos x="49" y="107"/>
                </a:cxn>
                <a:cxn ang="0">
                  <a:pos x="35" y="101"/>
                </a:cxn>
                <a:cxn ang="0">
                  <a:pos x="24" y="93"/>
                </a:cxn>
                <a:cxn ang="0">
                  <a:pos x="30" y="90"/>
                </a:cxn>
                <a:cxn ang="0">
                  <a:pos x="39" y="93"/>
                </a:cxn>
                <a:cxn ang="0">
                  <a:pos x="55" y="89"/>
                </a:cxn>
                <a:cxn ang="0">
                  <a:pos x="54" y="54"/>
                </a:cxn>
                <a:cxn ang="0">
                  <a:pos x="110" y="1"/>
                </a:cxn>
                <a:cxn ang="0">
                  <a:pos x="163" y="25"/>
                </a:cxn>
                <a:cxn ang="0">
                  <a:pos x="173" y="53"/>
                </a:cxn>
                <a:cxn ang="0">
                  <a:pos x="173" y="80"/>
                </a:cxn>
                <a:cxn ang="0">
                  <a:pos x="172" y="89"/>
                </a:cxn>
                <a:cxn ang="0">
                  <a:pos x="178" y="93"/>
                </a:cxn>
                <a:cxn ang="0">
                  <a:pos x="196" y="89"/>
                </a:cxn>
                <a:cxn ang="0">
                  <a:pos x="203" y="93"/>
                </a:cxn>
                <a:cxn ang="0">
                  <a:pos x="192" y="101"/>
                </a:cxn>
                <a:cxn ang="0">
                  <a:pos x="174" y="119"/>
                </a:cxn>
                <a:cxn ang="0">
                  <a:pos x="182" y="136"/>
                </a:cxn>
                <a:cxn ang="0">
                  <a:pos x="227" y="168"/>
                </a:cxn>
              </a:cxnLst>
              <a:rect l="0" t="0" r="r" b="b"/>
              <a:pathLst>
                <a:path w="227" h="213">
                  <a:moveTo>
                    <a:pt x="227" y="168"/>
                  </a:moveTo>
                  <a:cubicBezTo>
                    <a:pt x="223" y="174"/>
                    <a:pt x="214" y="175"/>
                    <a:pt x="205" y="177"/>
                  </a:cubicBezTo>
                  <a:cubicBezTo>
                    <a:pt x="203" y="178"/>
                    <a:pt x="199" y="178"/>
                    <a:pt x="197" y="179"/>
                  </a:cubicBezTo>
                  <a:cubicBezTo>
                    <a:pt x="193" y="181"/>
                    <a:pt x="194" y="188"/>
                    <a:pt x="192" y="193"/>
                  </a:cubicBezTo>
                  <a:cubicBezTo>
                    <a:pt x="184" y="192"/>
                    <a:pt x="176" y="191"/>
                    <a:pt x="169" y="192"/>
                  </a:cubicBezTo>
                  <a:cubicBezTo>
                    <a:pt x="146" y="193"/>
                    <a:pt x="138" y="213"/>
                    <a:pt x="114" y="213"/>
                  </a:cubicBezTo>
                  <a:cubicBezTo>
                    <a:pt x="97" y="213"/>
                    <a:pt x="88" y="205"/>
                    <a:pt x="77" y="198"/>
                  </a:cubicBezTo>
                  <a:cubicBezTo>
                    <a:pt x="66" y="191"/>
                    <a:pt x="52" y="190"/>
                    <a:pt x="35" y="193"/>
                  </a:cubicBezTo>
                  <a:cubicBezTo>
                    <a:pt x="33" y="189"/>
                    <a:pt x="34" y="182"/>
                    <a:pt x="30" y="179"/>
                  </a:cubicBezTo>
                  <a:cubicBezTo>
                    <a:pt x="28" y="178"/>
                    <a:pt x="24" y="177"/>
                    <a:pt x="22" y="177"/>
                  </a:cubicBezTo>
                  <a:cubicBezTo>
                    <a:pt x="14" y="175"/>
                    <a:pt x="4" y="174"/>
                    <a:pt x="0" y="168"/>
                  </a:cubicBezTo>
                  <a:cubicBezTo>
                    <a:pt x="21" y="164"/>
                    <a:pt x="35" y="152"/>
                    <a:pt x="45" y="136"/>
                  </a:cubicBezTo>
                  <a:cubicBezTo>
                    <a:pt x="50" y="129"/>
                    <a:pt x="58" y="115"/>
                    <a:pt x="49" y="107"/>
                  </a:cubicBezTo>
                  <a:cubicBezTo>
                    <a:pt x="45" y="104"/>
                    <a:pt x="41" y="103"/>
                    <a:pt x="35" y="101"/>
                  </a:cubicBezTo>
                  <a:cubicBezTo>
                    <a:pt x="32" y="100"/>
                    <a:pt x="24" y="98"/>
                    <a:pt x="24" y="93"/>
                  </a:cubicBezTo>
                  <a:cubicBezTo>
                    <a:pt x="24" y="92"/>
                    <a:pt x="28" y="90"/>
                    <a:pt x="30" y="90"/>
                  </a:cubicBezTo>
                  <a:cubicBezTo>
                    <a:pt x="33" y="89"/>
                    <a:pt x="35" y="92"/>
                    <a:pt x="39" y="93"/>
                  </a:cubicBezTo>
                  <a:cubicBezTo>
                    <a:pt x="46" y="94"/>
                    <a:pt x="52" y="94"/>
                    <a:pt x="55" y="89"/>
                  </a:cubicBezTo>
                  <a:cubicBezTo>
                    <a:pt x="55" y="77"/>
                    <a:pt x="53" y="65"/>
                    <a:pt x="54" y="54"/>
                  </a:cubicBezTo>
                  <a:cubicBezTo>
                    <a:pt x="55" y="22"/>
                    <a:pt x="78" y="3"/>
                    <a:pt x="110" y="1"/>
                  </a:cubicBezTo>
                  <a:cubicBezTo>
                    <a:pt x="135" y="0"/>
                    <a:pt x="153" y="10"/>
                    <a:pt x="163" y="25"/>
                  </a:cubicBezTo>
                  <a:cubicBezTo>
                    <a:pt x="169" y="33"/>
                    <a:pt x="173" y="41"/>
                    <a:pt x="173" y="53"/>
                  </a:cubicBezTo>
                  <a:cubicBezTo>
                    <a:pt x="174" y="62"/>
                    <a:pt x="173" y="71"/>
                    <a:pt x="173" y="80"/>
                  </a:cubicBezTo>
                  <a:cubicBezTo>
                    <a:pt x="173" y="83"/>
                    <a:pt x="171" y="87"/>
                    <a:pt x="172" y="89"/>
                  </a:cubicBezTo>
                  <a:cubicBezTo>
                    <a:pt x="173" y="92"/>
                    <a:pt x="176" y="93"/>
                    <a:pt x="178" y="93"/>
                  </a:cubicBezTo>
                  <a:cubicBezTo>
                    <a:pt x="185" y="94"/>
                    <a:pt x="191" y="89"/>
                    <a:pt x="196" y="89"/>
                  </a:cubicBezTo>
                  <a:cubicBezTo>
                    <a:pt x="199" y="89"/>
                    <a:pt x="203" y="92"/>
                    <a:pt x="203" y="93"/>
                  </a:cubicBezTo>
                  <a:cubicBezTo>
                    <a:pt x="203" y="97"/>
                    <a:pt x="196" y="100"/>
                    <a:pt x="192" y="101"/>
                  </a:cubicBezTo>
                  <a:cubicBezTo>
                    <a:pt x="184" y="104"/>
                    <a:pt x="173" y="107"/>
                    <a:pt x="174" y="119"/>
                  </a:cubicBezTo>
                  <a:cubicBezTo>
                    <a:pt x="174" y="125"/>
                    <a:pt x="179" y="132"/>
                    <a:pt x="182" y="136"/>
                  </a:cubicBezTo>
                  <a:cubicBezTo>
                    <a:pt x="192" y="151"/>
                    <a:pt x="207" y="164"/>
                    <a:pt x="227"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0" name="Group 5"/>
            <p:cNvGrpSpPr>
              <a:grpSpLocks noChangeAspect="1"/>
            </p:cNvGrpSpPr>
            <p:nvPr/>
          </p:nvGrpSpPr>
          <p:grpSpPr bwMode="auto">
            <a:xfrm>
              <a:off x="4677802" y="3573016"/>
              <a:ext cx="720000" cy="724500"/>
              <a:chOff x="1280" y="550"/>
              <a:chExt cx="3200" cy="3220"/>
            </a:xfrm>
            <a:grpFill/>
          </p:grpSpPr>
          <p:sp>
            <p:nvSpPr>
              <p:cNvPr id="31" name="Freeform 6"/>
              <p:cNvSpPr>
                <a:spLocks noEditPoints="1"/>
              </p:cNvSpPr>
              <p:nvPr/>
            </p:nvSpPr>
            <p:spPr bwMode="auto">
              <a:xfrm>
                <a:off x="1280" y="550"/>
                <a:ext cx="3200" cy="3220"/>
              </a:xfrm>
              <a:custGeom>
                <a:avLst/>
                <a:gdLst/>
                <a:ahLst/>
                <a:cxnLst>
                  <a:cxn ang="0">
                    <a:pos x="661" y="0"/>
                  </a:cxn>
                  <a:cxn ang="0">
                    <a:pos x="717" y="0"/>
                  </a:cxn>
                  <a:cxn ang="0">
                    <a:pos x="1012" y="84"/>
                  </a:cxn>
                  <a:cxn ang="0">
                    <a:pos x="1215" y="259"/>
                  </a:cxn>
                  <a:cxn ang="0">
                    <a:pos x="1336" y="517"/>
                  </a:cxn>
                  <a:cxn ang="0">
                    <a:pos x="1352" y="690"/>
                  </a:cxn>
                  <a:cxn ang="0">
                    <a:pos x="1326" y="853"/>
                  </a:cxn>
                  <a:cxn ang="0">
                    <a:pos x="1191" y="1098"/>
                  </a:cxn>
                  <a:cxn ang="0">
                    <a:pos x="977" y="1262"/>
                  </a:cxn>
                  <a:cxn ang="0">
                    <a:pos x="665" y="1328"/>
                  </a:cxn>
                  <a:cxn ang="0">
                    <a:pos x="399" y="1262"/>
                  </a:cxn>
                  <a:cxn ang="0">
                    <a:pos x="383" y="1254"/>
                  </a:cxn>
                  <a:cxn ang="0">
                    <a:pos x="365" y="1246"/>
                  </a:cxn>
                  <a:cxn ang="0">
                    <a:pos x="183" y="1305"/>
                  </a:cxn>
                  <a:cxn ang="0">
                    <a:pos x="0" y="1363"/>
                  </a:cxn>
                  <a:cxn ang="0">
                    <a:pos x="0" y="1361"/>
                  </a:cxn>
                  <a:cxn ang="0">
                    <a:pos x="112" y="1029"/>
                  </a:cxn>
                  <a:cxn ang="0">
                    <a:pos x="119" y="1007"/>
                  </a:cxn>
                  <a:cxn ang="0">
                    <a:pos x="110" y="989"/>
                  </a:cxn>
                  <a:cxn ang="0">
                    <a:pos x="24" y="667"/>
                  </a:cxn>
                  <a:cxn ang="0">
                    <a:pos x="117" y="325"/>
                  </a:cxn>
                  <a:cxn ang="0">
                    <a:pos x="331" y="104"/>
                  </a:cxn>
                  <a:cxn ang="0">
                    <a:pos x="661" y="0"/>
                  </a:cxn>
                  <a:cxn ang="0">
                    <a:pos x="623" y="1212"/>
                  </a:cxn>
                  <a:cxn ang="0">
                    <a:pos x="902" y="1173"/>
                  </a:cxn>
                  <a:cxn ang="0">
                    <a:pos x="1214" y="833"/>
                  </a:cxn>
                  <a:cxn ang="0">
                    <a:pos x="1240" y="695"/>
                  </a:cxn>
                  <a:cxn ang="0">
                    <a:pos x="1228" y="546"/>
                  </a:cxn>
                  <a:cxn ang="0">
                    <a:pos x="1124" y="324"/>
                  </a:cxn>
                  <a:cxn ang="0">
                    <a:pos x="829" y="130"/>
                  </a:cxn>
                  <a:cxn ang="0">
                    <a:pos x="683" y="112"/>
                  </a:cxn>
                  <a:cxn ang="0">
                    <a:pos x="595" y="119"/>
                  </a:cxn>
                  <a:cxn ang="0">
                    <a:pos x="519" y="138"/>
                  </a:cxn>
                  <a:cxn ang="0">
                    <a:pos x="204" y="398"/>
                  </a:cxn>
                  <a:cxn ang="0">
                    <a:pos x="138" y="710"/>
                  </a:cxn>
                  <a:cxn ang="0">
                    <a:pos x="223" y="960"/>
                  </a:cxn>
                  <a:cxn ang="0">
                    <a:pos x="241" y="989"/>
                  </a:cxn>
                  <a:cxn ang="0">
                    <a:pos x="172" y="1193"/>
                  </a:cxn>
                  <a:cxn ang="0">
                    <a:pos x="384" y="1125"/>
                  </a:cxn>
                  <a:cxn ang="0">
                    <a:pos x="623" y="1212"/>
                  </a:cxn>
                </a:cxnLst>
                <a:rect l="0" t="0" r="r" b="b"/>
                <a:pathLst>
                  <a:path w="1355" h="1363">
                    <a:moveTo>
                      <a:pt x="661" y="0"/>
                    </a:moveTo>
                    <a:cubicBezTo>
                      <a:pt x="679" y="0"/>
                      <a:pt x="698" y="0"/>
                      <a:pt x="717" y="0"/>
                    </a:cubicBezTo>
                    <a:cubicBezTo>
                      <a:pt x="836" y="6"/>
                      <a:pt x="930" y="38"/>
                      <a:pt x="1012" y="84"/>
                    </a:cubicBezTo>
                    <a:cubicBezTo>
                      <a:pt x="1093" y="128"/>
                      <a:pt x="1160" y="188"/>
                      <a:pt x="1215" y="259"/>
                    </a:cubicBezTo>
                    <a:cubicBezTo>
                      <a:pt x="1269" y="330"/>
                      <a:pt x="1313" y="415"/>
                      <a:pt x="1336" y="517"/>
                    </a:cubicBezTo>
                    <a:cubicBezTo>
                      <a:pt x="1349" y="571"/>
                      <a:pt x="1355" y="629"/>
                      <a:pt x="1352" y="690"/>
                    </a:cubicBezTo>
                    <a:cubicBezTo>
                      <a:pt x="1350" y="750"/>
                      <a:pt x="1340" y="803"/>
                      <a:pt x="1326" y="853"/>
                    </a:cubicBezTo>
                    <a:cubicBezTo>
                      <a:pt x="1297" y="950"/>
                      <a:pt x="1250" y="1030"/>
                      <a:pt x="1191" y="1098"/>
                    </a:cubicBezTo>
                    <a:cubicBezTo>
                      <a:pt x="1133" y="1166"/>
                      <a:pt x="1061" y="1221"/>
                      <a:pt x="977" y="1262"/>
                    </a:cubicBezTo>
                    <a:cubicBezTo>
                      <a:pt x="894" y="1303"/>
                      <a:pt x="791" y="1332"/>
                      <a:pt x="665" y="1328"/>
                    </a:cubicBezTo>
                    <a:cubicBezTo>
                      <a:pt x="560" y="1324"/>
                      <a:pt x="474" y="1297"/>
                      <a:pt x="399" y="1262"/>
                    </a:cubicBezTo>
                    <a:cubicBezTo>
                      <a:pt x="395" y="1260"/>
                      <a:pt x="389" y="1257"/>
                      <a:pt x="383" y="1254"/>
                    </a:cubicBezTo>
                    <a:cubicBezTo>
                      <a:pt x="378" y="1251"/>
                      <a:pt x="370" y="1245"/>
                      <a:pt x="365" y="1246"/>
                    </a:cubicBezTo>
                    <a:cubicBezTo>
                      <a:pt x="305" y="1264"/>
                      <a:pt x="244" y="1285"/>
                      <a:pt x="183" y="1305"/>
                    </a:cubicBezTo>
                    <a:cubicBezTo>
                      <a:pt x="122" y="1324"/>
                      <a:pt x="61" y="1344"/>
                      <a:pt x="0" y="1363"/>
                    </a:cubicBezTo>
                    <a:cubicBezTo>
                      <a:pt x="0" y="1362"/>
                      <a:pt x="0" y="1362"/>
                      <a:pt x="0" y="1361"/>
                    </a:cubicBezTo>
                    <a:cubicBezTo>
                      <a:pt x="37" y="1253"/>
                      <a:pt x="75" y="1139"/>
                      <a:pt x="112" y="1029"/>
                    </a:cubicBezTo>
                    <a:cubicBezTo>
                      <a:pt x="114" y="1022"/>
                      <a:pt x="120" y="1011"/>
                      <a:pt x="119" y="1007"/>
                    </a:cubicBezTo>
                    <a:cubicBezTo>
                      <a:pt x="119" y="1003"/>
                      <a:pt x="112" y="994"/>
                      <a:pt x="110" y="989"/>
                    </a:cubicBezTo>
                    <a:cubicBezTo>
                      <a:pt x="61" y="903"/>
                      <a:pt x="24" y="800"/>
                      <a:pt x="24" y="667"/>
                    </a:cubicBezTo>
                    <a:cubicBezTo>
                      <a:pt x="24" y="524"/>
                      <a:pt x="63" y="416"/>
                      <a:pt x="117" y="325"/>
                    </a:cubicBezTo>
                    <a:cubicBezTo>
                      <a:pt x="171" y="235"/>
                      <a:pt x="242" y="161"/>
                      <a:pt x="331" y="104"/>
                    </a:cubicBezTo>
                    <a:cubicBezTo>
                      <a:pt x="420" y="48"/>
                      <a:pt x="522" y="8"/>
                      <a:pt x="661" y="0"/>
                    </a:cubicBezTo>
                    <a:close/>
                    <a:moveTo>
                      <a:pt x="623" y="1212"/>
                    </a:moveTo>
                    <a:cubicBezTo>
                      <a:pt x="731" y="1225"/>
                      <a:pt x="829" y="1204"/>
                      <a:pt x="902" y="1173"/>
                    </a:cubicBezTo>
                    <a:cubicBezTo>
                      <a:pt x="1051" y="1111"/>
                      <a:pt x="1163" y="991"/>
                      <a:pt x="1214" y="833"/>
                    </a:cubicBezTo>
                    <a:cubicBezTo>
                      <a:pt x="1228" y="791"/>
                      <a:pt x="1237" y="744"/>
                      <a:pt x="1240" y="695"/>
                    </a:cubicBezTo>
                    <a:cubicBezTo>
                      <a:pt x="1243" y="642"/>
                      <a:pt x="1238" y="593"/>
                      <a:pt x="1228" y="546"/>
                    </a:cubicBezTo>
                    <a:cubicBezTo>
                      <a:pt x="1209" y="458"/>
                      <a:pt x="1171" y="385"/>
                      <a:pt x="1124" y="324"/>
                    </a:cubicBezTo>
                    <a:cubicBezTo>
                      <a:pt x="1053" y="232"/>
                      <a:pt x="957" y="165"/>
                      <a:pt x="829" y="130"/>
                    </a:cubicBezTo>
                    <a:cubicBezTo>
                      <a:pt x="789" y="119"/>
                      <a:pt x="734" y="109"/>
                      <a:pt x="683" y="112"/>
                    </a:cubicBezTo>
                    <a:cubicBezTo>
                      <a:pt x="651" y="113"/>
                      <a:pt x="622" y="114"/>
                      <a:pt x="595" y="119"/>
                    </a:cubicBezTo>
                    <a:cubicBezTo>
                      <a:pt x="568" y="124"/>
                      <a:pt x="543" y="131"/>
                      <a:pt x="519" y="138"/>
                    </a:cubicBezTo>
                    <a:cubicBezTo>
                      <a:pt x="377" y="183"/>
                      <a:pt x="271" y="278"/>
                      <a:pt x="204" y="398"/>
                    </a:cubicBezTo>
                    <a:cubicBezTo>
                      <a:pt x="159" y="478"/>
                      <a:pt x="128" y="584"/>
                      <a:pt x="138" y="710"/>
                    </a:cubicBezTo>
                    <a:cubicBezTo>
                      <a:pt x="146" y="812"/>
                      <a:pt x="180" y="893"/>
                      <a:pt x="223" y="960"/>
                    </a:cubicBezTo>
                    <a:cubicBezTo>
                      <a:pt x="229" y="970"/>
                      <a:pt x="236" y="979"/>
                      <a:pt x="241" y="989"/>
                    </a:cubicBezTo>
                    <a:cubicBezTo>
                      <a:pt x="218" y="1057"/>
                      <a:pt x="195" y="1125"/>
                      <a:pt x="172" y="1193"/>
                    </a:cubicBezTo>
                    <a:cubicBezTo>
                      <a:pt x="243" y="1170"/>
                      <a:pt x="314" y="1147"/>
                      <a:pt x="384" y="1125"/>
                    </a:cubicBezTo>
                    <a:cubicBezTo>
                      <a:pt x="452" y="1169"/>
                      <a:pt x="527" y="1201"/>
                      <a:pt x="623" y="12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
              <p:cNvSpPr>
                <a:spLocks/>
              </p:cNvSpPr>
              <p:nvPr/>
            </p:nvSpPr>
            <p:spPr bwMode="auto">
              <a:xfrm>
                <a:off x="2104" y="1351"/>
                <a:ext cx="1625" cy="1557"/>
              </a:xfrm>
              <a:custGeom>
                <a:avLst/>
                <a:gdLst/>
                <a:ahLst/>
                <a:cxnLst>
                  <a:cxn ang="0">
                    <a:pos x="113" y="0"/>
                  </a:cxn>
                  <a:cxn ang="0">
                    <a:pos x="138" y="1"/>
                  </a:cxn>
                  <a:cxn ang="0">
                    <a:pos x="167" y="4"/>
                  </a:cxn>
                  <a:cxn ang="0">
                    <a:pos x="191" y="41"/>
                  </a:cxn>
                  <a:cxn ang="0">
                    <a:pos x="232" y="152"/>
                  </a:cxn>
                  <a:cxn ang="0">
                    <a:pos x="239" y="181"/>
                  </a:cxn>
                  <a:cxn ang="0">
                    <a:pos x="228" y="205"/>
                  </a:cxn>
                  <a:cxn ang="0">
                    <a:pos x="194" y="243"/>
                  </a:cxn>
                  <a:cxn ang="0">
                    <a:pos x="179" y="265"/>
                  </a:cxn>
                  <a:cxn ang="0">
                    <a:pos x="187" y="288"/>
                  </a:cxn>
                  <a:cxn ang="0">
                    <a:pos x="383" y="479"/>
                  </a:cxn>
                  <a:cxn ang="0">
                    <a:pos x="403" y="489"/>
                  </a:cxn>
                  <a:cxn ang="0">
                    <a:pos x="430" y="496"/>
                  </a:cxn>
                  <a:cxn ang="0">
                    <a:pos x="453" y="477"/>
                  </a:cxn>
                  <a:cxn ang="0">
                    <a:pos x="491" y="432"/>
                  </a:cxn>
                  <a:cxn ang="0">
                    <a:pos x="515" y="411"/>
                  </a:cxn>
                  <a:cxn ang="0">
                    <a:pos x="561" y="428"/>
                  </a:cxn>
                  <a:cxn ang="0">
                    <a:pos x="644" y="472"/>
                  </a:cxn>
                  <a:cxn ang="0">
                    <a:pos x="683" y="498"/>
                  </a:cxn>
                  <a:cxn ang="0">
                    <a:pos x="681" y="541"/>
                  </a:cxn>
                  <a:cxn ang="0">
                    <a:pos x="669" y="578"/>
                  </a:cxn>
                  <a:cxn ang="0">
                    <a:pos x="620" y="627"/>
                  </a:cxn>
                  <a:cxn ang="0">
                    <a:pos x="549" y="654"/>
                  </a:cxn>
                  <a:cxn ang="0">
                    <a:pos x="505" y="657"/>
                  </a:cxn>
                  <a:cxn ang="0">
                    <a:pos x="465" y="648"/>
                  </a:cxn>
                  <a:cxn ang="0">
                    <a:pos x="326" y="592"/>
                  </a:cxn>
                  <a:cxn ang="0">
                    <a:pos x="211" y="511"/>
                  </a:cxn>
                  <a:cxn ang="0">
                    <a:pos x="79" y="349"/>
                  </a:cxn>
                  <a:cxn ang="0">
                    <a:pos x="42" y="289"/>
                  </a:cxn>
                  <a:cxn ang="0">
                    <a:pos x="10" y="131"/>
                  </a:cxn>
                  <a:cxn ang="0">
                    <a:pos x="59" y="33"/>
                  </a:cxn>
                  <a:cxn ang="0">
                    <a:pos x="113" y="0"/>
                  </a:cxn>
                </a:cxnLst>
                <a:rect l="0" t="0" r="r" b="b"/>
                <a:pathLst>
                  <a:path w="688" h="659">
                    <a:moveTo>
                      <a:pt x="113" y="0"/>
                    </a:moveTo>
                    <a:cubicBezTo>
                      <a:pt x="117" y="0"/>
                      <a:pt x="128" y="0"/>
                      <a:pt x="138" y="1"/>
                    </a:cubicBezTo>
                    <a:cubicBezTo>
                      <a:pt x="148" y="2"/>
                      <a:pt x="160" y="1"/>
                      <a:pt x="167" y="4"/>
                    </a:cubicBezTo>
                    <a:cubicBezTo>
                      <a:pt x="181" y="9"/>
                      <a:pt x="186" y="25"/>
                      <a:pt x="191" y="41"/>
                    </a:cubicBezTo>
                    <a:cubicBezTo>
                      <a:pt x="205" y="78"/>
                      <a:pt x="218" y="114"/>
                      <a:pt x="232" y="152"/>
                    </a:cubicBezTo>
                    <a:cubicBezTo>
                      <a:pt x="236" y="163"/>
                      <a:pt x="241" y="169"/>
                      <a:pt x="239" y="181"/>
                    </a:cubicBezTo>
                    <a:cubicBezTo>
                      <a:pt x="238" y="189"/>
                      <a:pt x="232" y="198"/>
                      <a:pt x="228" y="205"/>
                    </a:cubicBezTo>
                    <a:cubicBezTo>
                      <a:pt x="218" y="220"/>
                      <a:pt x="206" y="231"/>
                      <a:pt x="194" y="243"/>
                    </a:cubicBezTo>
                    <a:cubicBezTo>
                      <a:pt x="189" y="249"/>
                      <a:pt x="180" y="256"/>
                      <a:pt x="179" y="265"/>
                    </a:cubicBezTo>
                    <a:cubicBezTo>
                      <a:pt x="178" y="275"/>
                      <a:pt x="184" y="281"/>
                      <a:pt x="187" y="288"/>
                    </a:cubicBezTo>
                    <a:cubicBezTo>
                      <a:pt x="234" y="371"/>
                      <a:pt x="295" y="436"/>
                      <a:pt x="383" y="479"/>
                    </a:cubicBezTo>
                    <a:cubicBezTo>
                      <a:pt x="389" y="482"/>
                      <a:pt x="396" y="485"/>
                      <a:pt x="403" y="489"/>
                    </a:cubicBezTo>
                    <a:cubicBezTo>
                      <a:pt x="412" y="493"/>
                      <a:pt x="419" y="498"/>
                      <a:pt x="430" y="496"/>
                    </a:cubicBezTo>
                    <a:cubicBezTo>
                      <a:pt x="438" y="494"/>
                      <a:pt x="446" y="484"/>
                      <a:pt x="453" y="477"/>
                    </a:cubicBezTo>
                    <a:cubicBezTo>
                      <a:pt x="467" y="461"/>
                      <a:pt x="478" y="448"/>
                      <a:pt x="491" y="432"/>
                    </a:cubicBezTo>
                    <a:cubicBezTo>
                      <a:pt x="498" y="424"/>
                      <a:pt x="504" y="413"/>
                      <a:pt x="515" y="411"/>
                    </a:cubicBezTo>
                    <a:cubicBezTo>
                      <a:pt x="531" y="409"/>
                      <a:pt x="550" y="423"/>
                      <a:pt x="561" y="428"/>
                    </a:cubicBezTo>
                    <a:cubicBezTo>
                      <a:pt x="590" y="442"/>
                      <a:pt x="616" y="456"/>
                      <a:pt x="644" y="472"/>
                    </a:cubicBezTo>
                    <a:cubicBezTo>
                      <a:pt x="656" y="478"/>
                      <a:pt x="679" y="487"/>
                      <a:pt x="683" y="498"/>
                    </a:cubicBezTo>
                    <a:cubicBezTo>
                      <a:pt x="688" y="510"/>
                      <a:pt x="683" y="528"/>
                      <a:pt x="681" y="541"/>
                    </a:cubicBezTo>
                    <a:cubicBezTo>
                      <a:pt x="677" y="556"/>
                      <a:pt x="673" y="568"/>
                      <a:pt x="669" y="578"/>
                    </a:cubicBezTo>
                    <a:cubicBezTo>
                      <a:pt x="659" y="600"/>
                      <a:pt x="639" y="615"/>
                      <a:pt x="620" y="627"/>
                    </a:cubicBezTo>
                    <a:cubicBezTo>
                      <a:pt x="598" y="641"/>
                      <a:pt x="577" y="651"/>
                      <a:pt x="549" y="654"/>
                    </a:cubicBezTo>
                    <a:cubicBezTo>
                      <a:pt x="533" y="656"/>
                      <a:pt x="520" y="659"/>
                      <a:pt x="505" y="657"/>
                    </a:cubicBezTo>
                    <a:cubicBezTo>
                      <a:pt x="491" y="656"/>
                      <a:pt x="478" y="652"/>
                      <a:pt x="465" y="648"/>
                    </a:cubicBezTo>
                    <a:cubicBezTo>
                      <a:pt x="415" y="633"/>
                      <a:pt x="368" y="612"/>
                      <a:pt x="326" y="592"/>
                    </a:cubicBezTo>
                    <a:cubicBezTo>
                      <a:pt x="283" y="570"/>
                      <a:pt x="244" y="542"/>
                      <a:pt x="211" y="511"/>
                    </a:cubicBezTo>
                    <a:cubicBezTo>
                      <a:pt x="160" y="463"/>
                      <a:pt x="117" y="410"/>
                      <a:pt x="79" y="349"/>
                    </a:cubicBezTo>
                    <a:cubicBezTo>
                      <a:pt x="66" y="329"/>
                      <a:pt x="53" y="310"/>
                      <a:pt x="42" y="289"/>
                    </a:cubicBezTo>
                    <a:cubicBezTo>
                      <a:pt x="19" y="245"/>
                      <a:pt x="0" y="191"/>
                      <a:pt x="10" y="131"/>
                    </a:cubicBezTo>
                    <a:cubicBezTo>
                      <a:pt x="17" y="90"/>
                      <a:pt x="35" y="58"/>
                      <a:pt x="59" y="33"/>
                    </a:cubicBezTo>
                    <a:cubicBezTo>
                      <a:pt x="73" y="18"/>
                      <a:pt x="86" y="3"/>
                      <a:pt x="11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0" name="Freeform 65"/>
            <p:cNvSpPr>
              <a:spLocks noChangeAspect="1" noEditPoints="1"/>
            </p:cNvSpPr>
            <p:nvPr/>
          </p:nvSpPr>
          <p:spPr bwMode="auto">
            <a:xfrm>
              <a:off x="4711269" y="2492896"/>
              <a:ext cx="653067" cy="650288"/>
            </a:xfrm>
            <a:custGeom>
              <a:avLst/>
              <a:gdLst/>
              <a:ahLst/>
              <a:cxnLst>
                <a:cxn ang="0">
                  <a:pos x="26" y="0"/>
                </a:cxn>
                <a:cxn ang="0">
                  <a:pos x="173" y="0"/>
                </a:cxn>
                <a:cxn ang="0">
                  <a:pos x="199" y="25"/>
                </a:cxn>
                <a:cxn ang="0">
                  <a:pos x="199" y="173"/>
                </a:cxn>
                <a:cxn ang="0">
                  <a:pos x="173" y="198"/>
                </a:cxn>
                <a:cxn ang="0">
                  <a:pos x="26" y="198"/>
                </a:cxn>
                <a:cxn ang="0">
                  <a:pos x="0" y="173"/>
                </a:cxn>
                <a:cxn ang="0">
                  <a:pos x="0" y="25"/>
                </a:cxn>
                <a:cxn ang="0">
                  <a:pos x="26" y="0"/>
                </a:cxn>
                <a:cxn ang="0">
                  <a:pos x="145" y="22"/>
                </a:cxn>
                <a:cxn ang="0">
                  <a:pos x="136" y="31"/>
                </a:cxn>
                <a:cxn ang="0">
                  <a:pos x="136" y="52"/>
                </a:cxn>
                <a:cxn ang="0">
                  <a:pos x="145" y="61"/>
                </a:cxn>
                <a:cxn ang="0">
                  <a:pos x="167" y="61"/>
                </a:cxn>
                <a:cxn ang="0">
                  <a:pos x="176" y="52"/>
                </a:cxn>
                <a:cxn ang="0">
                  <a:pos x="176" y="31"/>
                </a:cxn>
                <a:cxn ang="0">
                  <a:pos x="167" y="22"/>
                </a:cxn>
                <a:cxn ang="0">
                  <a:pos x="145" y="22"/>
                </a:cxn>
                <a:cxn ang="0">
                  <a:pos x="176" y="84"/>
                </a:cxn>
                <a:cxn ang="0">
                  <a:pos x="159" y="84"/>
                </a:cxn>
                <a:cxn ang="0">
                  <a:pos x="161" y="101"/>
                </a:cxn>
                <a:cxn ang="0">
                  <a:pos x="100" y="161"/>
                </a:cxn>
                <a:cxn ang="0">
                  <a:pos x="38" y="101"/>
                </a:cxn>
                <a:cxn ang="0">
                  <a:pos x="41" y="84"/>
                </a:cxn>
                <a:cxn ang="0">
                  <a:pos x="22" y="84"/>
                </a:cxn>
                <a:cxn ang="0">
                  <a:pos x="22" y="168"/>
                </a:cxn>
                <a:cxn ang="0">
                  <a:pos x="30" y="176"/>
                </a:cxn>
                <a:cxn ang="0">
                  <a:pos x="168" y="176"/>
                </a:cxn>
                <a:cxn ang="0">
                  <a:pos x="176" y="168"/>
                </a:cxn>
                <a:cxn ang="0">
                  <a:pos x="176" y="84"/>
                </a:cxn>
                <a:cxn ang="0">
                  <a:pos x="100" y="60"/>
                </a:cxn>
                <a:cxn ang="0">
                  <a:pos x="60" y="99"/>
                </a:cxn>
                <a:cxn ang="0">
                  <a:pos x="100" y="137"/>
                </a:cxn>
                <a:cxn ang="0">
                  <a:pos x="140" y="99"/>
                </a:cxn>
                <a:cxn ang="0">
                  <a:pos x="100" y="60"/>
                </a:cxn>
              </a:cxnLst>
              <a:rect l="0" t="0" r="r" b="b"/>
              <a:pathLst>
                <a:path w="199" h="198">
                  <a:moveTo>
                    <a:pt x="26" y="0"/>
                  </a:moveTo>
                  <a:cubicBezTo>
                    <a:pt x="173" y="0"/>
                    <a:pt x="173" y="0"/>
                    <a:pt x="173" y="0"/>
                  </a:cubicBezTo>
                  <a:cubicBezTo>
                    <a:pt x="187" y="0"/>
                    <a:pt x="199" y="11"/>
                    <a:pt x="199" y="25"/>
                  </a:cubicBezTo>
                  <a:cubicBezTo>
                    <a:pt x="199" y="173"/>
                    <a:pt x="199" y="173"/>
                    <a:pt x="199" y="173"/>
                  </a:cubicBezTo>
                  <a:cubicBezTo>
                    <a:pt x="199" y="187"/>
                    <a:pt x="187" y="198"/>
                    <a:pt x="173" y="198"/>
                  </a:cubicBezTo>
                  <a:cubicBezTo>
                    <a:pt x="26" y="198"/>
                    <a:pt x="26" y="198"/>
                    <a:pt x="26" y="198"/>
                  </a:cubicBezTo>
                  <a:cubicBezTo>
                    <a:pt x="12" y="198"/>
                    <a:pt x="0" y="187"/>
                    <a:pt x="0" y="173"/>
                  </a:cubicBezTo>
                  <a:cubicBezTo>
                    <a:pt x="0" y="25"/>
                    <a:pt x="0" y="25"/>
                    <a:pt x="0" y="25"/>
                  </a:cubicBezTo>
                  <a:cubicBezTo>
                    <a:pt x="0" y="11"/>
                    <a:pt x="12" y="0"/>
                    <a:pt x="26" y="0"/>
                  </a:cubicBezTo>
                  <a:close/>
                  <a:moveTo>
                    <a:pt x="145" y="22"/>
                  </a:moveTo>
                  <a:cubicBezTo>
                    <a:pt x="140" y="22"/>
                    <a:pt x="136" y="26"/>
                    <a:pt x="136" y="31"/>
                  </a:cubicBezTo>
                  <a:cubicBezTo>
                    <a:pt x="136" y="52"/>
                    <a:pt x="136" y="52"/>
                    <a:pt x="136" y="52"/>
                  </a:cubicBezTo>
                  <a:cubicBezTo>
                    <a:pt x="136" y="57"/>
                    <a:pt x="140" y="61"/>
                    <a:pt x="145" y="61"/>
                  </a:cubicBezTo>
                  <a:cubicBezTo>
                    <a:pt x="167" y="61"/>
                    <a:pt x="167" y="61"/>
                    <a:pt x="167" y="61"/>
                  </a:cubicBezTo>
                  <a:cubicBezTo>
                    <a:pt x="172" y="61"/>
                    <a:pt x="176" y="57"/>
                    <a:pt x="176" y="52"/>
                  </a:cubicBezTo>
                  <a:cubicBezTo>
                    <a:pt x="176" y="31"/>
                    <a:pt x="176" y="31"/>
                    <a:pt x="176" y="31"/>
                  </a:cubicBezTo>
                  <a:cubicBezTo>
                    <a:pt x="176" y="26"/>
                    <a:pt x="172" y="22"/>
                    <a:pt x="167" y="22"/>
                  </a:cubicBezTo>
                  <a:cubicBezTo>
                    <a:pt x="145" y="22"/>
                    <a:pt x="145" y="22"/>
                    <a:pt x="145" y="22"/>
                  </a:cubicBezTo>
                  <a:close/>
                  <a:moveTo>
                    <a:pt x="176" y="84"/>
                  </a:moveTo>
                  <a:cubicBezTo>
                    <a:pt x="159" y="84"/>
                    <a:pt x="159" y="84"/>
                    <a:pt x="159" y="84"/>
                  </a:cubicBezTo>
                  <a:cubicBezTo>
                    <a:pt x="161" y="89"/>
                    <a:pt x="161" y="95"/>
                    <a:pt x="161" y="101"/>
                  </a:cubicBezTo>
                  <a:cubicBezTo>
                    <a:pt x="161" y="134"/>
                    <a:pt x="134" y="161"/>
                    <a:pt x="100" y="161"/>
                  </a:cubicBezTo>
                  <a:cubicBezTo>
                    <a:pt x="66" y="161"/>
                    <a:pt x="38" y="134"/>
                    <a:pt x="38" y="101"/>
                  </a:cubicBezTo>
                  <a:cubicBezTo>
                    <a:pt x="38" y="95"/>
                    <a:pt x="39" y="89"/>
                    <a:pt x="41" y="84"/>
                  </a:cubicBezTo>
                  <a:cubicBezTo>
                    <a:pt x="22" y="84"/>
                    <a:pt x="22" y="84"/>
                    <a:pt x="22" y="84"/>
                  </a:cubicBezTo>
                  <a:cubicBezTo>
                    <a:pt x="22" y="168"/>
                    <a:pt x="22" y="168"/>
                    <a:pt x="22" y="168"/>
                  </a:cubicBezTo>
                  <a:cubicBezTo>
                    <a:pt x="22" y="172"/>
                    <a:pt x="26" y="176"/>
                    <a:pt x="30" y="176"/>
                  </a:cubicBezTo>
                  <a:cubicBezTo>
                    <a:pt x="168" y="176"/>
                    <a:pt x="168" y="176"/>
                    <a:pt x="168" y="176"/>
                  </a:cubicBezTo>
                  <a:cubicBezTo>
                    <a:pt x="173" y="176"/>
                    <a:pt x="176" y="172"/>
                    <a:pt x="176" y="168"/>
                  </a:cubicBezTo>
                  <a:cubicBezTo>
                    <a:pt x="176" y="84"/>
                    <a:pt x="176" y="84"/>
                    <a:pt x="176" y="84"/>
                  </a:cubicBezTo>
                  <a:close/>
                  <a:moveTo>
                    <a:pt x="100" y="60"/>
                  </a:moveTo>
                  <a:cubicBezTo>
                    <a:pt x="78" y="60"/>
                    <a:pt x="60" y="77"/>
                    <a:pt x="60" y="99"/>
                  </a:cubicBezTo>
                  <a:cubicBezTo>
                    <a:pt x="60" y="120"/>
                    <a:pt x="78" y="137"/>
                    <a:pt x="100" y="137"/>
                  </a:cubicBezTo>
                  <a:cubicBezTo>
                    <a:pt x="122" y="137"/>
                    <a:pt x="140" y="120"/>
                    <a:pt x="140" y="99"/>
                  </a:cubicBezTo>
                  <a:cubicBezTo>
                    <a:pt x="140" y="77"/>
                    <a:pt x="122" y="60"/>
                    <a:pt x="100"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24" name="Group 32"/>
          <p:cNvGrpSpPr/>
          <p:nvPr/>
        </p:nvGrpSpPr>
        <p:grpSpPr>
          <a:xfrm>
            <a:off x="8172480" y="421558"/>
            <a:ext cx="720000" cy="6014884"/>
            <a:chOff x="4677802" y="368660"/>
            <a:chExt cx="720000" cy="6014884"/>
          </a:xfrm>
          <a:solidFill>
            <a:schemeClr val="tx2"/>
          </a:solidFill>
        </p:grpSpPr>
        <p:sp>
          <p:nvSpPr>
            <p:cNvPr id="34" name="Freeform 22"/>
            <p:cNvSpPr>
              <a:spLocks noChangeAspect="1"/>
            </p:cNvSpPr>
            <p:nvPr/>
          </p:nvSpPr>
          <p:spPr bwMode="auto">
            <a:xfrm>
              <a:off x="4889820" y="368660"/>
              <a:ext cx="295965" cy="640562"/>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noChangeAspect="1"/>
            </p:cNvSpPr>
            <p:nvPr/>
          </p:nvSpPr>
          <p:spPr bwMode="auto">
            <a:xfrm>
              <a:off x="4786302" y="5733256"/>
              <a:ext cx="503000" cy="650288"/>
            </a:xfrm>
            <a:custGeom>
              <a:avLst/>
              <a:gdLst/>
              <a:ahLst/>
              <a:cxnLst>
                <a:cxn ang="0">
                  <a:pos x="64" y="129"/>
                </a:cxn>
                <a:cxn ang="0">
                  <a:pos x="59" y="149"/>
                </a:cxn>
                <a:cxn ang="0">
                  <a:pos x="54" y="168"/>
                </a:cxn>
                <a:cxn ang="0">
                  <a:pos x="38" y="195"/>
                </a:cxn>
                <a:cxn ang="0">
                  <a:pos x="34" y="198"/>
                </a:cxn>
                <a:cxn ang="0">
                  <a:pos x="33" y="195"/>
                </a:cxn>
                <a:cxn ang="0">
                  <a:pos x="31" y="169"/>
                </a:cxn>
                <a:cxn ang="0">
                  <a:pos x="36" y="143"/>
                </a:cxn>
                <a:cxn ang="0">
                  <a:pos x="47" y="95"/>
                </a:cxn>
                <a:cxn ang="0">
                  <a:pos x="48" y="92"/>
                </a:cxn>
                <a:cxn ang="0">
                  <a:pos x="45" y="79"/>
                </a:cxn>
                <a:cxn ang="0">
                  <a:pos x="46" y="64"/>
                </a:cxn>
                <a:cxn ang="0">
                  <a:pos x="61" y="46"/>
                </a:cxn>
                <a:cxn ang="0">
                  <a:pos x="74" y="47"/>
                </a:cxn>
                <a:cxn ang="0">
                  <a:pos x="81" y="56"/>
                </a:cxn>
                <a:cxn ang="0">
                  <a:pos x="80" y="71"/>
                </a:cxn>
                <a:cxn ang="0">
                  <a:pos x="73" y="96"/>
                </a:cxn>
                <a:cxn ang="0">
                  <a:pos x="71" y="110"/>
                </a:cxn>
                <a:cxn ang="0">
                  <a:pos x="78" y="120"/>
                </a:cxn>
                <a:cxn ang="0">
                  <a:pos x="91" y="123"/>
                </a:cxn>
                <a:cxn ang="0">
                  <a:pos x="112" y="111"/>
                </a:cxn>
                <a:cxn ang="0">
                  <a:pos x="125" y="75"/>
                </a:cxn>
                <a:cxn ang="0">
                  <a:pos x="125" y="60"/>
                </a:cxn>
                <a:cxn ang="0">
                  <a:pos x="116" y="36"/>
                </a:cxn>
                <a:cxn ang="0">
                  <a:pos x="97" y="23"/>
                </a:cxn>
                <a:cxn ang="0">
                  <a:pos x="67" y="21"/>
                </a:cxn>
                <a:cxn ang="0">
                  <a:pos x="29" y="48"/>
                </a:cxn>
                <a:cxn ang="0">
                  <a:pos x="22" y="74"/>
                </a:cxn>
                <a:cxn ang="0">
                  <a:pos x="28" y="94"/>
                </a:cxn>
                <a:cxn ang="0">
                  <a:pos x="31" y="98"/>
                </a:cxn>
                <a:cxn ang="0">
                  <a:pos x="30" y="107"/>
                </a:cxn>
                <a:cxn ang="0">
                  <a:pos x="26" y="115"/>
                </a:cxn>
                <a:cxn ang="0">
                  <a:pos x="21" y="113"/>
                </a:cxn>
                <a:cxn ang="0">
                  <a:pos x="2" y="84"/>
                </a:cxn>
                <a:cxn ang="0">
                  <a:pos x="2" y="59"/>
                </a:cxn>
                <a:cxn ang="0">
                  <a:pos x="9" y="40"/>
                </a:cxn>
                <a:cxn ang="0">
                  <a:pos x="36" y="12"/>
                </a:cxn>
                <a:cxn ang="0">
                  <a:pos x="67" y="2"/>
                </a:cxn>
                <a:cxn ang="0">
                  <a:pos x="79" y="1"/>
                </a:cxn>
                <a:cxn ang="0">
                  <a:pos x="113" y="7"/>
                </a:cxn>
                <a:cxn ang="0">
                  <a:pos x="136" y="24"/>
                </a:cxn>
                <a:cxn ang="0">
                  <a:pos x="151" y="49"/>
                </a:cxn>
                <a:cxn ang="0">
                  <a:pos x="153" y="67"/>
                </a:cxn>
                <a:cxn ang="0">
                  <a:pos x="151" y="85"/>
                </a:cxn>
                <a:cxn ang="0">
                  <a:pos x="121" y="135"/>
                </a:cxn>
                <a:cxn ang="0">
                  <a:pos x="108" y="141"/>
                </a:cxn>
                <a:cxn ang="0">
                  <a:pos x="90" y="143"/>
                </a:cxn>
                <a:cxn ang="0">
                  <a:pos x="74" y="139"/>
                </a:cxn>
                <a:cxn ang="0">
                  <a:pos x="64" y="129"/>
                </a:cxn>
              </a:cxnLst>
              <a:rect l="0" t="0" r="r" b="b"/>
              <a:pathLst>
                <a:path w="153" h="198">
                  <a:moveTo>
                    <a:pt x="64" y="129"/>
                  </a:moveTo>
                  <a:cubicBezTo>
                    <a:pt x="63" y="135"/>
                    <a:pt x="61" y="142"/>
                    <a:pt x="59" y="149"/>
                  </a:cubicBezTo>
                  <a:cubicBezTo>
                    <a:pt x="58" y="155"/>
                    <a:pt x="56" y="162"/>
                    <a:pt x="54" y="168"/>
                  </a:cubicBezTo>
                  <a:cubicBezTo>
                    <a:pt x="50" y="178"/>
                    <a:pt x="44" y="187"/>
                    <a:pt x="38" y="195"/>
                  </a:cubicBezTo>
                  <a:cubicBezTo>
                    <a:pt x="37" y="196"/>
                    <a:pt x="36" y="198"/>
                    <a:pt x="34" y="198"/>
                  </a:cubicBezTo>
                  <a:cubicBezTo>
                    <a:pt x="33" y="197"/>
                    <a:pt x="33" y="196"/>
                    <a:pt x="33" y="195"/>
                  </a:cubicBezTo>
                  <a:cubicBezTo>
                    <a:pt x="32" y="187"/>
                    <a:pt x="31" y="178"/>
                    <a:pt x="31" y="169"/>
                  </a:cubicBezTo>
                  <a:cubicBezTo>
                    <a:pt x="32" y="159"/>
                    <a:pt x="34" y="151"/>
                    <a:pt x="36" y="143"/>
                  </a:cubicBezTo>
                  <a:cubicBezTo>
                    <a:pt x="40" y="127"/>
                    <a:pt x="43" y="111"/>
                    <a:pt x="47" y="95"/>
                  </a:cubicBezTo>
                  <a:cubicBezTo>
                    <a:pt x="48" y="94"/>
                    <a:pt x="48" y="92"/>
                    <a:pt x="48" y="92"/>
                  </a:cubicBezTo>
                  <a:cubicBezTo>
                    <a:pt x="46" y="87"/>
                    <a:pt x="45" y="83"/>
                    <a:pt x="45" y="79"/>
                  </a:cubicBezTo>
                  <a:cubicBezTo>
                    <a:pt x="44" y="73"/>
                    <a:pt x="45" y="68"/>
                    <a:pt x="46" y="64"/>
                  </a:cubicBezTo>
                  <a:cubicBezTo>
                    <a:pt x="48" y="55"/>
                    <a:pt x="53" y="48"/>
                    <a:pt x="61" y="46"/>
                  </a:cubicBezTo>
                  <a:cubicBezTo>
                    <a:pt x="65" y="44"/>
                    <a:pt x="71" y="45"/>
                    <a:pt x="74" y="47"/>
                  </a:cubicBezTo>
                  <a:cubicBezTo>
                    <a:pt x="77" y="49"/>
                    <a:pt x="80" y="52"/>
                    <a:pt x="81" y="56"/>
                  </a:cubicBezTo>
                  <a:cubicBezTo>
                    <a:pt x="82" y="61"/>
                    <a:pt x="81" y="67"/>
                    <a:pt x="80" y="71"/>
                  </a:cubicBezTo>
                  <a:cubicBezTo>
                    <a:pt x="78" y="80"/>
                    <a:pt x="75" y="87"/>
                    <a:pt x="73" y="96"/>
                  </a:cubicBezTo>
                  <a:cubicBezTo>
                    <a:pt x="72" y="101"/>
                    <a:pt x="70" y="105"/>
                    <a:pt x="71" y="110"/>
                  </a:cubicBezTo>
                  <a:cubicBezTo>
                    <a:pt x="73" y="115"/>
                    <a:pt x="75" y="118"/>
                    <a:pt x="78" y="120"/>
                  </a:cubicBezTo>
                  <a:cubicBezTo>
                    <a:pt x="81" y="122"/>
                    <a:pt x="85" y="124"/>
                    <a:pt x="91" y="123"/>
                  </a:cubicBezTo>
                  <a:cubicBezTo>
                    <a:pt x="100" y="123"/>
                    <a:pt x="107" y="117"/>
                    <a:pt x="112" y="111"/>
                  </a:cubicBezTo>
                  <a:cubicBezTo>
                    <a:pt x="119" y="102"/>
                    <a:pt x="123" y="90"/>
                    <a:pt x="125" y="75"/>
                  </a:cubicBezTo>
                  <a:cubicBezTo>
                    <a:pt x="125" y="71"/>
                    <a:pt x="126" y="65"/>
                    <a:pt x="125" y="60"/>
                  </a:cubicBezTo>
                  <a:cubicBezTo>
                    <a:pt x="124" y="50"/>
                    <a:pt x="121" y="42"/>
                    <a:pt x="116" y="36"/>
                  </a:cubicBezTo>
                  <a:cubicBezTo>
                    <a:pt x="112" y="30"/>
                    <a:pt x="105" y="25"/>
                    <a:pt x="97" y="23"/>
                  </a:cubicBezTo>
                  <a:cubicBezTo>
                    <a:pt x="89" y="20"/>
                    <a:pt x="77" y="19"/>
                    <a:pt x="67" y="21"/>
                  </a:cubicBezTo>
                  <a:cubicBezTo>
                    <a:pt x="49" y="24"/>
                    <a:pt x="36" y="34"/>
                    <a:pt x="29" y="48"/>
                  </a:cubicBezTo>
                  <a:cubicBezTo>
                    <a:pt x="25" y="55"/>
                    <a:pt x="22" y="64"/>
                    <a:pt x="22" y="74"/>
                  </a:cubicBezTo>
                  <a:cubicBezTo>
                    <a:pt x="22" y="82"/>
                    <a:pt x="24" y="89"/>
                    <a:pt x="28" y="94"/>
                  </a:cubicBezTo>
                  <a:cubicBezTo>
                    <a:pt x="29" y="95"/>
                    <a:pt x="30" y="96"/>
                    <a:pt x="31" y="98"/>
                  </a:cubicBezTo>
                  <a:cubicBezTo>
                    <a:pt x="33" y="101"/>
                    <a:pt x="31" y="104"/>
                    <a:pt x="30" y="107"/>
                  </a:cubicBezTo>
                  <a:cubicBezTo>
                    <a:pt x="30" y="110"/>
                    <a:pt x="29" y="115"/>
                    <a:pt x="26" y="115"/>
                  </a:cubicBezTo>
                  <a:cubicBezTo>
                    <a:pt x="24" y="115"/>
                    <a:pt x="22" y="114"/>
                    <a:pt x="21" y="113"/>
                  </a:cubicBezTo>
                  <a:cubicBezTo>
                    <a:pt x="10" y="108"/>
                    <a:pt x="4" y="97"/>
                    <a:pt x="2" y="84"/>
                  </a:cubicBezTo>
                  <a:cubicBezTo>
                    <a:pt x="0" y="76"/>
                    <a:pt x="0" y="67"/>
                    <a:pt x="2" y="59"/>
                  </a:cubicBezTo>
                  <a:cubicBezTo>
                    <a:pt x="3" y="52"/>
                    <a:pt x="6" y="45"/>
                    <a:pt x="9" y="40"/>
                  </a:cubicBezTo>
                  <a:cubicBezTo>
                    <a:pt x="15" y="28"/>
                    <a:pt x="25" y="19"/>
                    <a:pt x="36" y="12"/>
                  </a:cubicBezTo>
                  <a:cubicBezTo>
                    <a:pt x="45" y="7"/>
                    <a:pt x="55" y="3"/>
                    <a:pt x="67" y="2"/>
                  </a:cubicBezTo>
                  <a:cubicBezTo>
                    <a:pt x="71" y="1"/>
                    <a:pt x="75" y="1"/>
                    <a:pt x="79" y="1"/>
                  </a:cubicBezTo>
                  <a:cubicBezTo>
                    <a:pt x="92" y="0"/>
                    <a:pt x="104" y="3"/>
                    <a:pt x="113" y="7"/>
                  </a:cubicBezTo>
                  <a:cubicBezTo>
                    <a:pt x="122" y="11"/>
                    <a:pt x="130" y="17"/>
                    <a:pt x="136" y="24"/>
                  </a:cubicBezTo>
                  <a:cubicBezTo>
                    <a:pt x="143" y="31"/>
                    <a:pt x="148" y="39"/>
                    <a:pt x="151" y="49"/>
                  </a:cubicBezTo>
                  <a:cubicBezTo>
                    <a:pt x="152" y="54"/>
                    <a:pt x="153" y="60"/>
                    <a:pt x="153" y="67"/>
                  </a:cubicBezTo>
                  <a:cubicBezTo>
                    <a:pt x="153" y="73"/>
                    <a:pt x="152" y="79"/>
                    <a:pt x="151" y="85"/>
                  </a:cubicBezTo>
                  <a:cubicBezTo>
                    <a:pt x="148" y="107"/>
                    <a:pt x="137" y="124"/>
                    <a:pt x="121" y="135"/>
                  </a:cubicBezTo>
                  <a:cubicBezTo>
                    <a:pt x="117" y="137"/>
                    <a:pt x="113" y="139"/>
                    <a:pt x="108" y="141"/>
                  </a:cubicBezTo>
                  <a:cubicBezTo>
                    <a:pt x="102" y="142"/>
                    <a:pt x="96" y="143"/>
                    <a:pt x="90" y="143"/>
                  </a:cubicBezTo>
                  <a:cubicBezTo>
                    <a:pt x="84" y="143"/>
                    <a:pt x="79" y="141"/>
                    <a:pt x="74" y="139"/>
                  </a:cubicBezTo>
                  <a:cubicBezTo>
                    <a:pt x="70" y="136"/>
                    <a:pt x="67" y="133"/>
                    <a:pt x="64" y="1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9"/>
            <p:cNvSpPr>
              <a:spLocks noChangeAspect="1"/>
            </p:cNvSpPr>
            <p:nvPr/>
          </p:nvSpPr>
          <p:spPr bwMode="auto">
            <a:xfrm>
              <a:off x="4719606" y="1412776"/>
              <a:ext cx="636393" cy="6794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6"/>
            <p:cNvSpPr>
              <a:spLocks noChangeAspect="1"/>
            </p:cNvSpPr>
            <p:nvPr/>
          </p:nvSpPr>
          <p:spPr bwMode="auto">
            <a:xfrm>
              <a:off x="4695802" y="4617132"/>
              <a:ext cx="684000" cy="640691"/>
            </a:xfrm>
            <a:custGeom>
              <a:avLst/>
              <a:gdLst/>
              <a:ahLst/>
              <a:cxnLst>
                <a:cxn ang="0">
                  <a:pos x="227" y="168"/>
                </a:cxn>
                <a:cxn ang="0">
                  <a:pos x="205" y="177"/>
                </a:cxn>
                <a:cxn ang="0">
                  <a:pos x="197" y="179"/>
                </a:cxn>
                <a:cxn ang="0">
                  <a:pos x="192" y="193"/>
                </a:cxn>
                <a:cxn ang="0">
                  <a:pos x="169" y="192"/>
                </a:cxn>
                <a:cxn ang="0">
                  <a:pos x="114" y="213"/>
                </a:cxn>
                <a:cxn ang="0">
                  <a:pos x="77" y="198"/>
                </a:cxn>
                <a:cxn ang="0">
                  <a:pos x="35" y="193"/>
                </a:cxn>
                <a:cxn ang="0">
                  <a:pos x="30" y="179"/>
                </a:cxn>
                <a:cxn ang="0">
                  <a:pos x="22" y="177"/>
                </a:cxn>
                <a:cxn ang="0">
                  <a:pos x="0" y="168"/>
                </a:cxn>
                <a:cxn ang="0">
                  <a:pos x="45" y="136"/>
                </a:cxn>
                <a:cxn ang="0">
                  <a:pos x="49" y="107"/>
                </a:cxn>
                <a:cxn ang="0">
                  <a:pos x="35" y="101"/>
                </a:cxn>
                <a:cxn ang="0">
                  <a:pos x="24" y="93"/>
                </a:cxn>
                <a:cxn ang="0">
                  <a:pos x="30" y="90"/>
                </a:cxn>
                <a:cxn ang="0">
                  <a:pos x="39" y="93"/>
                </a:cxn>
                <a:cxn ang="0">
                  <a:pos x="55" y="89"/>
                </a:cxn>
                <a:cxn ang="0">
                  <a:pos x="54" y="54"/>
                </a:cxn>
                <a:cxn ang="0">
                  <a:pos x="110" y="1"/>
                </a:cxn>
                <a:cxn ang="0">
                  <a:pos x="163" y="25"/>
                </a:cxn>
                <a:cxn ang="0">
                  <a:pos x="173" y="53"/>
                </a:cxn>
                <a:cxn ang="0">
                  <a:pos x="173" y="80"/>
                </a:cxn>
                <a:cxn ang="0">
                  <a:pos x="172" y="89"/>
                </a:cxn>
                <a:cxn ang="0">
                  <a:pos x="178" y="93"/>
                </a:cxn>
                <a:cxn ang="0">
                  <a:pos x="196" y="89"/>
                </a:cxn>
                <a:cxn ang="0">
                  <a:pos x="203" y="93"/>
                </a:cxn>
                <a:cxn ang="0">
                  <a:pos x="192" y="101"/>
                </a:cxn>
                <a:cxn ang="0">
                  <a:pos x="174" y="119"/>
                </a:cxn>
                <a:cxn ang="0">
                  <a:pos x="182" y="136"/>
                </a:cxn>
                <a:cxn ang="0">
                  <a:pos x="227" y="168"/>
                </a:cxn>
              </a:cxnLst>
              <a:rect l="0" t="0" r="r" b="b"/>
              <a:pathLst>
                <a:path w="227" h="213">
                  <a:moveTo>
                    <a:pt x="227" y="168"/>
                  </a:moveTo>
                  <a:cubicBezTo>
                    <a:pt x="223" y="174"/>
                    <a:pt x="214" y="175"/>
                    <a:pt x="205" y="177"/>
                  </a:cubicBezTo>
                  <a:cubicBezTo>
                    <a:pt x="203" y="178"/>
                    <a:pt x="199" y="178"/>
                    <a:pt x="197" y="179"/>
                  </a:cubicBezTo>
                  <a:cubicBezTo>
                    <a:pt x="193" y="181"/>
                    <a:pt x="194" y="188"/>
                    <a:pt x="192" y="193"/>
                  </a:cubicBezTo>
                  <a:cubicBezTo>
                    <a:pt x="184" y="192"/>
                    <a:pt x="176" y="191"/>
                    <a:pt x="169" y="192"/>
                  </a:cubicBezTo>
                  <a:cubicBezTo>
                    <a:pt x="146" y="193"/>
                    <a:pt x="138" y="213"/>
                    <a:pt x="114" y="213"/>
                  </a:cubicBezTo>
                  <a:cubicBezTo>
                    <a:pt x="97" y="213"/>
                    <a:pt x="88" y="205"/>
                    <a:pt x="77" y="198"/>
                  </a:cubicBezTo>
                  <a:cubicBezTo>
                    <a:pt x="66" y="191"/>
                    <a:pt x="52" y="190"/>
                    <a:pt x="35" y="193"/>
                  </a:cubicBezTo>
                  <a:cubicBezTo>
                    <a:pt x="33" y="189"/>
                    <a:pt x="34" y="182"/>
                    <a:pt x="30" y="179"/>
                  </a:cubicBezTo>
                  <a:cubicBezTo>
                    <a:pt x="28" y="178"/>
                    <a:pt x="24" y="177"/>
                    <a:pt x="22" y="177"/>
                  </a:cubicBezTo>
                  <a:cubicBezTo>
                    <a:pt x="14" y="175"/>
                    <a:pt x="4" y="174"/>
                    <a:pt x="0" y="168"/>
                  </a:cubicBezTo>
                  <a:cubicBezTo>
                    <a:pt x="21" y="164"/>
                    <a:pt x="35" y="152"/>
                    <a:pt x="45" y="136"/>
                  </a:cubicBezTo>
                  <a:cubicBezTo>
                    <a:pt x="50" y="129"/>
                    <a:pt x="58" y="115"/>
                    <a:pt x="49" y="107"/>
                  </a:cubicBezTo>
                  <a:cubicBezTo>
                    <a:pt x="45" y="104"/>
                    <a:pt x="41" y="103"/>
                    <a:pt x="35" y="101"/>
                  </a:cubicBezTo>
                  <a:cubicBezTo>
                    <a:pt x="32" y="100"/>
                    <a:pt x="24" y="98"/>
                    <a:pt x="24" y="93"/>
                  </a:cubicBezTo>
                  <a:cubicBezTo>
                    <a:pt x="24" y="92"/>
                    <a:pt x="28" y="90"/>
                    <a:pt x="30" y="90"/>
                  </a:cubicBezTo>
                  <a:cubicBezTo>
                    <a:pt x="33" y="89"/>
                    <a:pt x="35" y="92"/>
                    <a:pt x="39" y="93"/>
                  </a:cubicBezTo>
                  <a:cubicBezTo>
                    <a:pt x="46" y="94"/>
                    <a:pt x="52" y="94"/>
                    <a:pt x="55" y="89"/>
                  </a:cubicBezTo>
                  <a:cubicBezTo>
                    <a:pt x="55" y="77"/>
                    <a:pt x="53" y="65"/>
                    <a:pt x="54" y="54"/>
                  </a:cubicBezTo>
                  <a:cubicBezTo>
                    <a:pt x="55" y="22"/>
                    <a:pt x="78" y="3"/>
                    <a:pt x="110" y="1"/>
                  </a:cubicBezTo>
                  <a:cubicBezTo>
                    <a:pt x="135" y="0"/>
                    <a:pt x="153" y="10"/>
                    <a:pt x="163" y="25"/>
                  </a:cubicBezTo>
                  <a:cubicBezTo>
                    <a:pt x="169" y="33"/>
                    <a:pt x="173" y="41"/>
                    <a:pt x="173" y="53"/>
                  </a:cubicBezTo>
                  <a:cubicBezTo>
                    <a:pt x="174" y="62"/>
                    <a:pt x="173" y="71"/>
                    <a:pt x="173" y="80"/>
                  </a:cubicBezTo>
                  <a:cubicBezTo>
                    <a:pt x="173" y="83"/>
                    <a:pt x="171" y="87"/>
                    <a:pt x="172" y="89"/>
                  </a:cubicBezTo>
                  <a:cubicBezTo>
                    <a:pt x="173" y="92"/>
                    <a:pt x="176" y="93"/>
                    <a:pt x="178" y="93"/>
                  </a:cubicBezTo>
                  <a:cubicBezTo>
                    <a:pt x="185" y="94"/>
                    <a:pt x="191" y="89"/>
                    <a:pt x="196" y="89"/>
                  </a:cubicBezTo>
                  <a:cubicBezTo>
                    <a:pt x="199" y="89"/>
                    <a:pt x="203" y="92"/>
                    <a:pt x="203" y="93"/>
                  </a:cubicBezTo>
                  <a:cubicBezTo>
                    <a:pt x="203" y="97"/>
                    <a:pt x="196" y="100"/>
                    <a:pt x="192" y="101"/>
                  </a:cubicBezTo>
                  <a:cubicBezTo>
                    <a:pt x="184" y="104"/>
                    <a:pt x="173" y="107"/>
                    <a:pt x="174" y="119"/>
                  </a:cubicBezTo>
                  <a:cubicBezTo>
                    <a:pt x="174" y="125"/>
                    <a:pt x="179" y="132"/>
                    <a:pt x="182" y="136"/>
                  </a:cubicBezTo>
                  <a:cubicBezTo>
                    <a:pt x="192" y="151"/>
                    <a:pt x="207" y="164"/>
                    <a:pt x="227" y="1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29" name="Group 5"/>
            <p:cNvGrpSpPr>
              <a:grpSpLocks noChangeAspect="1"/>
            </p:cNvGrpSpPr>
            <p:nvPr/>
          </p:nvGrpSpPr>
          <p:grpSpPr bwMode="auto">
            <a:xfrm>
              <a:off x="4677802" y="3573016"/>
              <a:ext cx="720000" cy="724500"/>
              <a:chOff x="1280" y="550"/>
              <a:chExt cx="3200" cy="3220"/>
            </a:xfrm>
            <a:grpFill/>
          </p:grpSpPr>
          <p:sp>
            <p:nvSpPr>
              <p:cNvPr id="40" name="Freeform 6"/>
              <p:cNvSpPr>
                <a:spLocks noEditPoints="1"/>
              </p:cNvSpPr>
              <p:nvPr/>
            </p:nvSpPr>
            <p:spPr bwMode="auto">
              <a:xfrm>
                <a:off x="1280" y="550"/>
                <a:ext cx="3200" cy="3220"/>
              </a:xfrm>
              <a:custGeom>
                <a:avLst/>
                <a:gdLst/>
                <a:ahLst/>
                <a:cxnLst>
                  <a:cxn ang="0">
                    <a:pos x="661" y="0"/>
                  </a:cxn>
                  <a:cxn ang="0">
                    <a:pos x="717" y="0"/>
                  </a:cxn>
                  <a:cxn ang="0">
                    <a:pos x="1012" y="84"/>
                  </a:cxn>
                  <a:cxn ang="0">
                    <a:pos x="1215" y="259"/>
                  </a:cxn>
                  <a:cxn ang="0">
                    <a:pos x="1336" y="517"/>
                  </a:cxn>
                  <a:cxn ang="0">
                    <a:pos x="1352" y="690"/>
                  </a:cxn>
                  <a:cxn ang="0">
                    <a:pos x="1326" y="853"/>
                  </a:cxn>
                  <a:cxn ang="0">
                    <a:pos x="1191" y="1098"/>
                  </a:cxn>
                  <a:cxn ang="0">
                    <a:pos x="977" y="1262"/>
                  </a:cxn>
                  <a:cxn ang="0">
                    <a:pos x="665" y="1328"/>
                  </a:cxn>
                  <a:cxn ang="0">
                    <a:pos x="399" y="1262"/>
                  </a:cxn>
                  <a:cxn ang="0">
                    <a:pos x="383" y="1254"/>
                  </a:cxn>
                  <a:cxn ang="0">
                    <a:pos x="365" y="1246"/>
                  </a:cxn>
                  <a:cxn ang="0">
                    <a:pos x="183" y="1305"/>
                  </a:cxn>
                  <a:cxn ang="0">
                    <a:pos x="0" y="1363"/>
                  </a:cxn>
                  <a:cxn ang="0">
                    <a:pos x="0" y="1361"/>
                  </a:cxn>
                  <a:cxn ang="0">
                    <a:pos x="112" y="1029"/>
                  </a:cxn>
                  <a:cxn ang="0">
                    <a:pos x="119" y="1007"/>
                  </a:cxn>
                  <a:cxn ang="0">
                    <a:pos x="110" y="989"/>
                  </a:cxn>
                  <a:cxn ang="0">
                    <a:pos x="24" y="667"/>
                  </a:cxn>
                  <a:cxn ang="0">
                    <a:pos x="117" y="325"/>
                  </a:cxn>
                  <a:cxn ang="0">
                    <a:pos x="331" y="104"/>
                  </a:cxn>
                  <a:cxn ang="0">
                    <a:pos x="661" y="0"/>
                  </a:cxn>
                  <a:cxn ang="0">
                    <a:pos x="623" y="1212"/>
                  </a:cxn>
                  <a:cxn ang="0">
                    <a:pos x="902" y="1173"/>
                  </a:cxn>
                  <a:cxn ang="0">
                    <a:pos x="1214" y="833"/>
                  </a:cxn>
                  <a:cxn ang="0">
                    <a:pos x="1240" y="695"/>
                  </a:cxn>
                  <a:cxn ang="0">
                    <a:pos x="1228" y="546"/>
                  </a:cxn>
                  <a:cxn ang="0">
                    <a:pos x="1124" y="324"/>
                  </a:cxn>
                  <a:cxn ang="0">
                    <a:pos x="829" y="130"/>
                  </a:cxn>
                  <a:cxn ang="0">
                    <a:pos x="683" y="112"/>
                  </a:cxn>
                  <a:cxn ang="0">
                    <a:pos x="595" y="119"/>
                  </a:cxn>
                  <a:cxn ang="0">
                    <a:pos x="519" y="138"/>
                  </a:cxn>
                  <a:cxn ang="0">
                    <a:pos x="204" y="398"/>
                  </a:cxn>
                  <a:cxn ang="0">
                    <a:pos x="138" y="710"/>
                  </a:cxn>
                  <a:cxn ang="0">
                    <a:pos x="223" y="960"/>
                  </a:cxn>
                  <a:cxn ang="0">
                    <a:pos x="241" y="989"/>
                  </a:cxn>
                  <a:cxn ang="0">
                    <a:pos x="172" y="1193"/>
                  </a:cxn>
                  <a:cxn ang="0">
                    <a:pos x="384" y="1125"/>
                  </a:cxn>
                  <a:cxn ang="0">
                    <a:pos x="623" y="1212"/>
                  </a:cxn>
                </a:cxnLst>
                <a:rect l="0" t="0" r="r" b="b"/>
                <a:pathLst>
                  <a:path w="1355" h="1363">
                    <a:moveTo>
                      <a:pt x="661" y="0"/>
                    </a:moveTo>
                    <a:cubicBezTo>
                      <a:pt x="679" y="0"/>
                      <a:pt x="698" y="0"/>
                      <a:pt x="717" y="0"/>
                    </a:cubicBezTo>
                    <a:cubicBezTo>
                      <a:pt x="836" y="6"/>
                      <a:pt x="930" y="38"/>
                      <a:pt x="1012" y="84"/>
                    </a:cubicBezTo>
                    <a:cubicBezTo>
                      <a:pt x="1093" y="128"/>
                      <a:pt x="1160" y="188"/>
                      <a:pt x="1215" y="259"/>
                    </a:cubicBezTo>
                    <a:cubicBezTo>
                      <a:pt x="1269" y="330"/>
                      <a:pt x="1313" y="415"/>
                      <a:pt x="1336" y="517"/>
                    </a:cubicBezTo>
                    <a:cubicBezTo>
                      <a:pt x="1349" y="571"/>
                      <a:pt x="1355" y="629"/>
                      <a:pt x="1352" y="690"/>
                    </a:cubicBezTo>
                    <a:cubicBezTo>
                      <a:pt x="1350" y="750"/>
                      <a:pt x="1340" y="803"/>
                      <a:pt x="1326" y="853"/>
                    </a:cubicBezTo>
                    <a:cubicBezTo>
                      <a:pt x="1297" y="950"/>
                      <a:pt x="1250" y="1030"/>
                      <a:pt x="1191" y="1098"/>
                    </a:cubicBezTo>
                    <a:cubicBezTo>
                      <a:pt x="1133" y="1166"/>
                      <a:pt x="1061" y="1221"/>
                      <a:pt x="977" y="1262"/>
                    </a:cubicBezTo>
                    <a:cubicBezTo>
                      <a:pt x="894" y="1303"/>
                      <a:pt x="791" y="1332"/>
                      <a:pt x="665" y="1328"/>
                    </a:cubicBezTo>
                    <a:cubicBezTo>
                      <a:pt x="560" y="1324"/>
                      <a:pt x="474" y="1297"/>
                      <a:pt x="399" y="1262"/>
                    </a:cubicBezTo>
                    <a:cubicBezTo>
                      <a:pt x="395" y="1260"/>
                      <a:pt x="389" y="1257"/>
                      <a:pt x="383" y="1254"/>
                    </a:cubicBezTo>
                    <a:cubicBezTo>
                      <a:pt x="378" y="1251"/>
                      <a:pt x="370" y="1245"/>
                      <a:pt x="365" y="1246"/>
                    </a:cubicBezTo>
                    <a:cubicBezTo>
                      <a:pt x="305" y="1264"/>
                      <a:pt x="244" y="1285"/>
                      <a:pt x="183" y="1305"/>
                    </a:cubicBezTo>
                    <a:cubicBezTo>
                      <a:pt x="122" y="1324"/>
                      <a:pt x="61" y="1344"/>
                      <a:pt x="0" y="1363"/>
                    </a:cubicBezTo>
                    <a:cubicBezTo>
                      <a:pt x="0" y="1362"/>
                      <a:pt x="0" y="1362"/>
                      <a:pt x="0" y="1361"/>
                    </a:cubicBezTo>
                    <a:cubicBezTo>
                      <a:pt x="37" y="1253"/>
                      <a:pt x="75" y="1139"/>
                      <a:pt x="112" y="1029"/>
                    </a:cubicBezTo>
                    <a:cubicBezTo>
                      <a:pt x="114" y="1022"/>
                      <a:pt x="120" y="1011"/>
                      <a:pt x="119" y="1007"/>
                    </a:cubicBezTo>
                    <a:cubicBezTo>
                      <a:pt x="119" y="1003"/>
                      <a:pt x="112" y="994"/>
                      <a:pt x="110" y="989"/>
                    </a:cubicBezTo>
                    <a:cubicBezTo>
                      <a:pt x="61" y="903"/>
                      <a:pt x="24" y="800"/>
                      <a:pt x="24" y="667"/>
                    </a:cubicBezTo>
                    <a:cubicBezTo>
                      <a:pt x="24" y="524"/>
                      <a:pt x="63" y="416"/>
                      <a:pt x="117" y="325"/>
                    </a:cubicBezTo>
                    <a:cubicBezTo>
                      <a:pt x="171" y="235"/>
                      <a:pt x="242" y="161"/>
                      <a:pt x="331" y="104"/>
                    </a:cubicBezTo>
                    <a:cubicBezTo>
                      <a:pt x="420" y="48"/>
                      <a:pt x="522" y="8"/>
                      <a:pt x="661" y="0"/>
                    </a:cubicBezTo>
                    <a:close/>
                    <a:moveTo>
                      <a:pt x="623" y="1212"/>
                    </a:moveTo>
                    <a:cubicBezTo>
                      <a:pt x="731" y="1225"/>
                      <a:pt x="829" y="1204"/>
                      <a:pt x="902" y="1173"/>
                    </a:cubicBezTo>
                    <a:cubicBezTo>
                      <a:pt x="1051" y="1111"/>
                      <a:pt x="1163" y="991"/>
                      <a:pt x="1214" y="833"/>
                    </a:cubicBezTo>
                    <a:cubicBezTo>
                      <a:pt x="1228" y="791"/>
                      <a:pt x="1237" y="744"/>
                      <a:pt x="1240" y="695"/>
                    </a:cubicBezTo>
                    <a:cubicBezTo>
                      <a:pt x="1243" y="642"/>
                      <a:pt x="1238" y="593"/>
                      <a:pt x="1228" y="546"/>
                    </a:cubicBezTo>
                    <a:cubicBezTo>
                      <a:pt x="1209" y="458"/>
                      <a:pt x="1171" y="385"/>
                      <a:pt x="1124" y="324"/>
                    </a:cubicBezTo>
                    <a:cubicBezTo>
                      <a:pt x="1053" y="232"/>
                      <a:pt x="957" y="165"/>
                      <a:pt x="829" y="130"/>
                    </a:cubicBezTo>
                    <a:cubicBezTo>
                      <a:pt x="789" y="119"/>
                      <a:pt x="734" y="109"/>
                      <a:pt x="683" y="112"/>
                    </a:cubicBezTo>
                    <a:cubicBezTo>
                      <a:pt x="651" y="113"/>
                      <a:pt x="622" y="114"/>
                      <a:pt x="595" y="119"/>
                    </a:cubicBezTo>
                    <a:cubicBezTo>
                      <a:pt x="568" y="124"/>
                      <a:pt x="543" y="131"/>
                      <a:pt x="519" y="138"/>
                    </a:cubicBezTo>
                    <a:cubicBezTo>
                      <a:pt x="377" y="183"/>
                      <a:pt x="271" y="278"/>
                      <a:pt x="204" y="398"/>
                    </a:cubicBezTo>
                    <a:cubicBezTo>
                      <a:pt x="159" y="478"/>
                      <a:pt x="128" y="584"/>
                      <a:pt x="138" y="710"/>
                    </a:cubicBezTo>
                    <a:cubicBezTo>
                      <a:pt x="146" y="812"/>
                      <a:pt x="180" y="893"/>
                      <a:pt x="223" y="960"/>
                    </a:cubicBezTo>
                    <a:cubicBezTo>
                      <a:pt x="229" y="970"/>
                      <a:pt x="236" y="979"/>
                      <a:pt x="241" y="989"/>
                    </a:cubicBezTo>
                    <a:cubicBezTo>
                      <a:pt x="218" y="1057"/>
                      <a:pt x="195" y="1125"/>
                      <a:pt x="172" y="1193"/>
                    </a:cubicBezTo>
                    <a:cubicBezTo>
                      <a:pt x="243" y="1170"/>
                      <a:pt x="314" y="1147"/>
                      <a:pt x="384" y="1125"/>
                    </a:cubicBezTo>
                    <a:cubicBezTo>
                      <a:pt x="452" y="1169"/>
                      <a:pt x="527" y="1201"/>
                      <a:pt x="623" y="12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7"/>
              <p:cNvSpPr>
                <a:spLocks/>
              </p:cNvSpPr>
              <p:nvPr/>
            </p:nvSpPr>
            <p:spPr bwMode="auto">
              <a:xfrm>
                <a:off x="2104" y="1351"/>
                <a:ext cx="1625" cy="1557"/>
              </a:xfrm>
              <a:custGeom>
                <a:avLst/>
                <a:gdLst/>
                <a:ahLst/>
                <a:cxnLst>
                  <a:cxn ang="0">
                    <a:pos x="113" y="0"/>
                  </a:cxn>
                  <a:cxn ang="0">
                    <a:pos x="138" y="1"/>
                  </a:cxn>
                  <a:cxn ang="0">
                    <a:pos x="167" y="4"/>
                  </a:cxn>
                  <a:cxn ang="0">
                    <a:pos x="191" y="41"/>
                  </a:cxn>
                  <a:cxn ang="0">
                    <a:pos x="232" y="152"/>
                  </a:cxn>
                  <a:cxn ang="0">
                    <a:pos x="239" y="181"/>
                  </a:cxn>
                  <a:cxn ang="0">
                    <a:pos x="228" y="205"/>
                  </a:cxn>
                  <a:cxn ang="0">
                    <a:pos x="194" y="243"/>
                  </a:cxn>
                  <a:cxn ang="0">
                    <a:pos x="179" y="265"/>
                  </a:cxn>
                  <a:cxn ang="0">
                    <a:pos x="187" y="288"/>
                  </a:cxn>
                  <a:cxn ang="0">
                    <a:pos x="383" y="479"/>
                  </a:cxn>
                  <a:cxn ang="0">
                    <a:pos x="403" y="489"/>
                  </a:cxn>
                  <a:cxn ang="0">
                    <a:pos x="430" y="496"/>
                  </a:cxn>
                  <a:cxn ang="0">
                    <a:pos x="453" y="477"/>
                  </a:cxn>
                  <a:cxn ang="0">
                    <a:pos x="491" y="432"/>
                  </a:cxn>
                  <a:cxn ang="0">
                    <a:pos x="515" y="411"/>
                  </a:cxn>
                  <a:cxn ang="0">
                    <a:pos x="561" y="428"/>
                  </a:cxn>
                  <a:cxn ang="0">
                    <a:pos x="644" y="472"/>
                  </a:cxn>
                  <a:cxn ang="0">
                    <a:pos x="683" y="498"/>
                  </a:cxn>
                  <a:cxn ang="0">
                    <a:pos x="681" y="541"/>
                  </a:cxn>
                  <a:cxn ang="0">
                    <a:pos x="669" y="578"/>
                  </a:cxn>
                  <a:cxn ang="0">
                    <a:pos x="620" y="627"/>
                  </a:cxn>
                  <a:cxn ang="0">
                    <a:pos x="549" y="654"/>
                  </a:cxn>
                  <a:cxn ang="0">
                    <a:pos x="505" y="657"/>
                  </a:cxn>
                  <a:cxn ang="0">
                    <a:pos x="465" y="648"/>
                  </a:cxn>
                  <a:cxn ang="0">
                    <a:pos x="326" y="592"/>
                  </a:cxn>
                  <a:cxn ang="0">
                    <a:pos x="211" y="511"/>
                  </a:cxn>
                  <a:cxn ang="0">
                    <a:pos x="79" y="349"/>
                  </a:cxn>
                  <a:cxn ang="0">
                    <a:pos x="42" y="289"/>
                  </a:cxn>
                  <a:cxn ang="0">
                    <a:pos x="10" y="131"/>
                  </a:cxn>
                  <a:cxn ang="0">
                    <a:pos x="59" y="33"/>
                  </a:cxn>
                  <a:cxn ang="0">
                    <a:pos x="113" y="0"/>
                  </a:cxn>
                </a:cxnLst>
                <a:rect l="0" t="0" r="r" b="b"/>
                <a:pathLst>
                  <a:path w="688" h="659">
                    <a:moveTo>
                      <a:pt x="113" y="0"/>
                    </a:moveTo>
                    <a:cubicBezTo>
                      <a:pt x="117" y="0"/>
                      <a:pt x="128" y="0"/>
                      <a:pt x="138" y="1"/>
                    </a:cubicBezTo>
                    <a:cubicBezTo>
                      <a:pt x="148" y="2"/>
                      <a:pt x="160" y="1"/>
                      <a:pt x="167" y="4"/>
                    </a:cubicBezTo>
                    <a:cubicBezTo>
                      <a:pt x="181" y="9"/>
                      <a:pt x="186" y="25"/>
                      <a:pt x="191" y="41"/>
                    </a:cubicBezTo>
                    <a:cubicBezTo>
                      <a:pt x="205" y="78"/>
                      <a:pt x="218" y="114"/>
                      <a:pt x="232" y="152"/>
                    </a:cubicBezTo>
                    <a:cubicBezTo>
                      <a:pt x="236" y="163"/>
                      <a:pt x="241" y="169"/>
                      <a:pt x="239" y="181"/>
                    </a:cubicBezTo>
                    <a:cubicBezTo>
                      <a:pt x="238" y="189"/>
                      <a:pt x="232" y="198"/>
                      <a:pt x="228" y="205"/>
                    </a:cubicBezTo>
                    <a:cubicBezTo>
                      <a:pt x="218" y="220"/>
                      <a:pt x="206" y="231"/>
                      <a:pt x="194" y="243"/>
                    </a:cubicBezTo>
                    <a:cubicBezTo>
                      <a:pt x="189" y="249"/>
                      <a:pt x="180" y="256"/>
                      <a:pt x="179" y="265"/>
                    </a:cubicBezTo>
                    <a:cubicBezTo>
                      <a:pt x="178" y="275"/>
                      <a:pt x="184" y="281"/>
                      <a:pt x="187" y="288"/>
                    </a:cubicBezTo>
                    <a:cubicBezTo>
                      <a:pt x="234" y="371"/>
                      <a:pt x="295" y="436"/>
                      <a:pt x="383" y="479"/>
                    </a:cubicBezTo>
                    <a:cubicBezTo>
                      <a:pt x="389" y="482"/>
                      <a:pt x="396" y="485"/>
                      <a:pt x="403" y="489"/>
                    </a:cubicBezTo>
                    <a:cubicBezTo>
                      <a:pt x="412" y="493"/>
                      <a:pt x="419" y="498"/>
                      <a:pt x="430" y="496"/>
                    </a:cubicBezTo>
                    <a:cubicBezTo>
                      <a:pt x="438" y="494"/>
                      <a:pt x="446" y="484"/>
                      <a:pt x="453" y="477"/>
                    </a:cubicBezTo>
                    <a:cubicBezTo>
                      <a:pt x="467" y="461"/>
                      <a:pt x="478" y="448"/>
                      <a:pt x="491" y="432"/>
                    </a:cubicBezTo>
                    <a:cubicBezTo>
                      <a:pt x="498" y="424"/>
                      <a:pt x="504" y="413"/>
                      <a:pt x="515" y="411"/>
                    </a:cubicBezTo>
                    <a:cubicBezTo>
                      <a:pt x="531" y="409"/>
                      <a:pt x="550" y="423"/>
                      <a:pt x="561" y="428"/>
                    </a:cubicBezTo>
                    <a:cubicBezTo>
                      <a:pt x="590" y="442"/>
                      <a:pt x="616" y="456"/>
                      <a:pt x="644" y="472"/>
                    </a:cubicBezTo>
                    <a:cubicBezTo>
                      <a:pt x="656" y="478"/>
                      <a:pt x="679" y="487"/>
                      <a:pt x="683" y="498"/>
                    </a:cubicBezTo>
                    <a:cubicBezTo>
                      <a:pt x="688" y="510"/>
                      <a:pt x="683" y="528"/>
                      <a:pt x="681" y="541"/>
                    </a:cubicBezTo>
                    <a:cubicBezTo>
                      <a:pt x="677" y="556"/>
                      <a:pt x="673" y="568"/>
                      <a:pt x="669" y="578"/>
                    </a:cubicBezTo>
                    <a:cubicBezTo>
                      <a:pt x="659" y="600"/>
                      <a:pt x="639" y="615"/>
                      <a:pt x="620" y="627"/>
                    </a:cubicBezTo>
                    <a:cubicBezTo>
                      <a:pt x="598" y="641"/>
                      <a:pt x="577" y="651"/>
                      <a:pt x="549" y="654"/>
                    </a:cubicBezTo>
                    <a:cubicBezTo>
                      <a:pt x="533" y="656"/>
                      <a:pt x="520" y="659"/>
                      <a:pt x="505" y="657"/>
                    </a:cubicBezTo>
                    <a:cubicBezTo>
                      <a:pt x="491" y="656"/>
                      <a:pt x="478" y="652"/>
                      <a:pt x="465" y="648"/>
                    </a:cubicBezTo>
                    <a:cubicBezTo>
                      <a:pt x="415" y="633"/>
                      <a:pt x="368" y="612"/>
                      <a:pt x="326" y="592"/>
                    </a:cubicBezTo>
                    <a:cubicBezTo>
                      <a:pt x="283" y="570"/>
                      <a:pt x="244" y="542"/>
                      <a:pt x="211" y="511"/>
                    </a:cubicBezTo>
                    <a:cubicBezTo>
                      <a:pt x="160" y="463"/>
                      <a:pt x="117" y="410"/>
                      <a:pt x="79" y="349"/>
                    </a:cubicBezTo>
                    <a:cubicBezTo>
                      <a:pt x="66" y="329"/>
                      <a:pt x="53" y="310"/>
                      <a:pt x="42" y="289"/>
                    </a:cubicBezTo>
                    <a:cubicBezTo>
                      <a:pt x="19" y="245"/>
                      <a:pt x="0" y="191"/>
                      <a:pt x="10" y="131"/>
                    </a:cubicBezTo>
                    <a:cubicBezTo>
                      <a:pt x="17" y="90"/>
                      <a:pt x="35" y="58"/>
                      <a:pt x="59" y="33"/>
                    </a:cubicBezTo>
                    <a:cubicBezTo>
                      <a:pt x="73" y="18"/>
                      <a:pt x="86" y="3"/>
                      <a:pt x="11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39" name="Freeform 65"/>
            <p:cNvSpPr>
              <a:spLocks noChangeAspect="1" noEditPoints="1"/>
            </p:cNvSpPr>
            <p:nvPr/>
          </p:nvSpPr>
          <p:spPr bwMode="auto">
            <a:xfrm>
              <a:off x="4711269" y="2492896"/>
              <a:ext cx="653067" cy="650288"/>
            </a:xfrm>
            <a:custGeom>
              <a:avLst/>
              <a:gdLst/>
              <a:ahLst/>
              <a:cxnLst>
                <a:cxn ang="0">
                  <a:pos x="26" y="0"/>
                </a:cxn>
                <a:cxn ang="0">
                  <a:pos x="173" y="0"/>
                </a:cxn>
                <a:cxn ang="0">
                  <a:pos x="199" y="25"/>
                </a:cxn>
                <a:cxn ang="0">
                  <a:pos x="199" y="173"/>
                </a:cxn>
                <a:cxn ang="0">
                  <a:pos x="173" y="198"/>
                </a:cxn>
                <a:cxn ang="0">
                  <a:pos x="26" y="198"/>
                </a:cxn>
                <a:cxn ang="0">
                  <a:pos x="0" y="173"/>
                </a:cxn>
                <a:cxn ang="0">
                  <a:pos x="0" y="25"/>
                </a:cxn>
                <a:cxn ang="0">
                  <a:pos x="26" y="0"/>
                </a:cxn>
                <a:cxn ang="0">
                  <a:pos x="145" y="22"/>
                </a:cxn>
                <a:cxn ang="0">
                  <a:pos x="136" y="31"/>
                </a:cxn>
                <a:cxn ang="0">
                  <a:pos x="136" y="52"/>
                </a:cxn>
                <a:cxn ang="0">
                  <a:pos x="145" y="61"/>
                </a:cxn>
                <a:cxn ang="0">
                  <a:pos x="167" y="61"/>
                </a:cxn>
                <a:cxn ang="0">
                  <a:pos x="176" y="52"/>
                </a:cxn>
                <a:cxn ang="0">
                  <a:pos x="176" y="31"/>
                </a:cxn>
                <a:cxn ang="0">
                  <a:pos x="167" y="22"/>
                </a:cxn>
                <a:cxn ang="0">
                  <a:pos x="145" y="22"/>
                </a:cxn>
                <a:cxn ang="0">
                  <a:pos x="176" y="84"/>
                </a:cxn>
                <a:cxn ang="0">
                  <a:pos x="159" y="84"/>
                </a:cxn>
                <a:cxn ang="0">
                  <a:pos x="161" y="101"/>
                </a:cxn>
                <a:cxn ang="0">
                  <a:pos x="100" y="161"/>
                </a:cxn>
                <a:cxn ang="0">
                  <a:pos x="38" y="101"/>
                </a:cxn>
                <a:cxn ang="0">
                  <a:pos x="41" y="84"/>
                </a:cxn>
                <a:cxn ang="0">
                  <a:pos x="22" y="84"/>
                </a:cxn>
                <a:cxn ang="0">
                  <a:pos x="22" y="168"/>
                </a:cxn>
                <a:cxn ang="0">
                  <a:pos x="30" y="176"/>
                </a:cxn>
                <a:cxn ang="0">
                  <a:pos x="168" y="176"/>
                </a:cxn>
                <a:cxn ang="0">
                  <a:pos x="176" y="168"/>
                </a:cxn>
                <a:cxn ang="0">
                  <a:pos x="176" y="84"/>
                </a:cxn>
                <a:cxn ang="0">
                  <a:pos x="100" y="60"/>
                </a:cxn>
                <a:cxn ang="0">
                  <a:pos x="60" y="99"/>
                </a:cxn>
                <a:cxn ang="0">
                  <a:pos x="100" y="137"/>
                </a:cxn>
                <a:cxn ang="0">
                  <a:pos x="140" y="99"/>
                </a:cxn>
                <a:cxn ang="0">
                  <a:pos x="100" y="60"/>
                </a:cxn>
              </a:cxnLst>
              <a:rect l="0" t="0" r="r" b="b"/>
              <a:pathLst>
                <a:path w="199" h="198">
                  <a:moveTo>
                    <a:pt x="26" y="0"/>
                  </a:moveTo>
                  <a:cubicBezTo>
                    <a:pt x="173" y="0"/>
                    <a:pt x="173" y="0"/>
                    <a:pt x="173" y="0"/>
                  </a:cubicBezTo>
                  <a:cubicBezTo>
                    <a:pt x="187" y="0"/>
                    <a:pt x="199" y="11"/>
                    <a:pt x="199" y="25"/>
                  </a:cubicBezTo>
                  <a:cubicBezTo>
                    <a:pt x="199" y="173"/>
                    <a:pt x="199" y="173"/>
                    <a:pt x="199" y="173"/>
                  </a:cubicBezTo>
                  <a:cubicBezTo>
                    <a:pt x="199" y="187"/>
                    <a:pt x="187" y="198"/>
                    <a:pt x="173" y="198"/>
                  </a:cubicBezTo>
                  <a:cubicBezTo>
                    <a:pt x="26" y="198"/>
                    <a:pt x="26" y="198"/>
                    <a:pt x="26" y="198"/>
                  </a:cubicBezTo>
                  <a:cubicBezTo>
                    <a:pt x="12" y="198"/>
                    <a:pt x="0" y="187"/>
                    <a:pt x="0" y="173"/>
                  </a:cubicBezTo>
                  <a:cubicBezTo>
                    <a:pt x="0" y="25"/>
                    <a:pt x="0" y="25"/>
                    <a:pt x="0" y="25"/>
                  </a:cubicBezTo>
                  <a:cubicBezTo>
                    <a:pt x="0" y="11"/>
                    <a:pt x="12" y="0"/>
                    <a:pt x="26" y="0"/>
                  </a:cubicBezTo>
                  <a:close/>
                  <a:moveTo>
                    <a:pt x="145" y="22"/>
                  </a:moveTo>
                  <a:cubicBezTo>
                    <a:pt x="140" y="22"/>
                    <a:pt x="136" y="26"/>
                    <a:pt x="136" y="31"/>
                  </a:cubicBezTo>
                  <a:cubicBezTo>
                    <a:pt x="136" y="52"/>
                    <a:pt x="136" y="52"/>
                    <a:pt x="136" y="52"/>
                  </a:cubicBezTo>
                  <a:cubicBezTo>
                    <a:pt x="136" y="57"/>
                    <a:pt x="140" y="61"/>
                    <a:pt x="145" y="61"/>
                  </a:cubicBezTo>
                  <a:cubicBezTo>
                    <a:pt x="167" y="61"/>
                    <a:pt x="167" y="61"/>
                    <a:pt x="167" y="61"/>
                  </a:cubicBezTo>
                  <a:cubicBezTo>
                    <a:pt x="172" y="61"/>
                    <a:pt x="176" y="57"/>
                    <a:pt x="176" y="52"/>
                  </a:cubicBezTo>
                  <a:cubicBezTo>
                    <a:pt x="176" y="31"/>
                    <a:pt x="176" y="31"/>
                    <a:pt x="176" y="31"/>
                  </a:cubicBezTo>
                  <a:cubicBezTo>
                    <a:pt x="176" y="26"/>
                    <a:pt x="172" y="22"/>
                    <a:pt x="167" y="22"/>
                  </a:cubicBezTo>
                  <a:cubicBezTo>
                    <a:pt x="145" y="22"/>
                    <a:pt x="145" y="22"/>
                    <a:pt x="145" y="22"/>
                  </a:cubicBezTo>
                  <a:close/>
                  <a:moveTo>
                    <a:pt x="176" y="84"/>
                  </a:moveTo>
                  <a:cubicBezTo>
                    <a:pt x="159" y="84"/>
                    <a:pt x="159" y="84"/>
                    <a:pt x="159" y="84"/>
                  </a:cubicBezTo>
                  <a:cubicBezTo>
                    <a:pt x="161" y="89"/>
                    <a:pt x="161" y="95"/>
                    <a:pt x="161" y="101"/>
                  </a:cubicBezTo>
                  <a:cubicBezTo>
                    <a:pt x="161" y="134"/>
                    <a:pt x="134" y="161"/>
                    <a:pt x="100" y="161"/>
                  </a:cubicBezTo>
                  <a:cubicBezTo>
                    <a:pt x="66" y="161"/>
                    <a:pt x="38" y="134"/>
                    <a:pt x="38" y="101"/>
                  </a:cubicBezTo>
                  <a:cubicBezTo>
                    <a:pt x="38" y="95"/>
                    <a:pt x="39" y="89"/>
                    <a:pt x="41" y="84"/>
                  </a:cubicBezTo>
                  <a:cubicBezTo>
                    <a:pt x="22" y="84"/>
                    <a:pt x="22" y="84"/>
                    <a:pt x="22" y="84"/>
                  </a:cubicBezTo>
                  <a:cubicBezTo>
                    <a:pt x="22" y="168"/>
                    <a:pt x="22" y="168"/>
                    <a:pt x="22" y="168"/>
                  </a:cubicBezTo>
                  <a:cubicBezTo>
                    <a:pt x="22" y="172"/>
                    <a:pt x="26" y="176"/>
                    <a:pt x="30" y="176"/>
                  </a:cubicBezTo>
                  <a:cubicBezTo>
                    <a:pt x="168" y="176"/>
                    <a:pt x="168" y="176"/>
                    <a:pt x="168" y="176"/>
                  </a:cubicBezTo>
                  <a:cubicBezTo>
                    <a:pt x="173" y="176"/>
                    <a:pt x="176" y="172"/>
                    <a:pt x="176" y="168"/>
                  </a:cubicBezTo>
                  <a:cubicBezTo>
                    <a:pt x="176" y="84"/>
                    <a:pt x="176" y="84"/>
                    <a:pt x="176" y="84"/>
                  </a:cubicBezTo>
                  <a:close/>
                  <a:moveTo>
                    <a:pt x="100" y="60"/>
                  </a:moveTo>
                  <a:cubicBezTo>
                    <a:pt x="78" y="60"/>
                    <a:pt x="60" y="77"/>
                    <a:pt x="60" y="99"/>
                  </a:cubicBezTo>
                  <a:cubicBezTo>
                    <a:pt x="60" y="120"/>
                    <a:pt x="78" y="137"/>
                    <a:pt x="100" y="137"/>
                  </a:cubicBezTo>
                  <a:cubicBezTo>
                    <a:pt x="122" y="137"/>
                    <a:pt x="140" y="120"/>
                    <a:pt x="140" y="99"/>
                  </a:cubicBezTo>
                  <a:cubicBezTo>
                    <a:pt x="140" y="77"/>
                    <a:pt x="122" y="60"/>
                    <a:pt x="100"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Source: </a:t>
            </a:r>
            <a:r>
              <a:rPr lang="en-GB" dirty="0" err="1" smtClean="0"/>
              <a:t>nVision’s</a:t>
            </a:r>
            <a:r>
              <a:rPr lang="en-GB" dirty="0" smtClean="0"/>
              <a:t> Social Media Analysis/Crimson Hexagon, UK  (English speakers), 2015</a:t>
            </a:r>
          </a:p>
        </p:txBody>
      </p:sp>
      <p:sp>
        <p:nvSpPr>
          <p:cNvPr id="29" name="Title 15"/>
          <p:cNvSpPr txBox="1">
            <a:spLocks/>
          </p:cNvSpPr>
          <p:nvPr/>
        </p:nvSpPr>
        <p:spPr>
          <a:xfrm>
            <a:off x="247972" y="254237"/>
            <a:ext cx="7932355" cy="978729"/>
          </a:xfrm>
          <a:prstGeom prst="rect">
            <a:avLst/>
          </a:prstGeom>
        </p:spPr>
        <p:txBody>
          <a:bodyPr wrap="square" anchor="t">
            <a:spAutoFit/>
          </a:bodyPr>
          <a:lstStyle/>
          <a:p>
            <a:pPr lvl="0">
              <a:lnSpc>
                <a:spcPct val="90000"/>
              </a:lnSpc>
              <a:spcBef>
                <a:spcPct val="0"/>
              </a:spcBef>
              <a:defRPr/>
            </a:pPr>
            <a:r>
              <a:rPr lang="en-GB" sz="3200" dirty="0" smtClean="0">
                <a:solidFill>
                  <a:schemeClr val="bg2"/>
                </a:solidFill>
                <a:latin typeface="Arial" pitchFamily="34" charset="0"/>
                <a:cs typeface="Arial" pitchFamily="34" charset="0"/>
              </a:rPr>
              <a:t>The emerging conversation about health tracking</a:t>
            </a:r>
            <a:endParaRPr lang="en-GB" sz="2400" dirty="0">
              <a:solidFill>
                <a:schemeClr val="tx2"/>
              </a:solidFill>
              <a:latin typeface="Arial" pitchFamily="34" charset="0"/>
              <a:cs typeface="Arial" pitchFamily="34" charset="0"/>
            </a:endParaRPr>
          </a:p>
        </p:txBody>
      </p:sp>
      <p:sp>
        <p:nvSpPr>
          <p:cNvPr id="26" name="Text Placeholder 10"/>
          <p:cNvSpPr txBox="1">
            <a:spLocks/>
          </p:cNvSpPr>
          <p:nvPr/>
        </p:nvSpPr>
        <p:spPr>
          <a:xfrm>
            <a:off x="245108" y="1166345"/>
            <a:ext cx="8470539" cy="1007393"/>
          </a:xfrm>
          <a:prstGeom prst="rect">
            <a:avLst/>
          </a:prstGeom>
        </p:spPr>
        <p:txBody>
          <a:bodyPr/>
          <a:lstStyle/>
          <a:p>
            <a:pPr lvl="0" defTabSz="457200">
              <a:lnSpc>
                <a:spcPct val="90000"/>
              </a:lnSpc>
              <a:defRPr/>
            </a:pPr>
            <a:r>
              <a:rPr lang="en-GB" sz="1600" dirty="0" smtClean="0">
                <a:solidFill>
                  <a:schemeClr val="tx1">
                    <a:lumMod val="75000"/>
                    <a:lumOff val="25000"/>
                  </a:schemeClr>
                </a:solidFill>
                <a:latin typeface="Arial" pitchFamily="34" charset="0"/>
                <a:cs typeface="Arial" pitchFamily="34" charset="0"/>
              </a:rPr>
              <a:t>The chart below explores mentions of several types of tracking apps/devices on Twitter, </a:t>
            </a:r>
            <a:r>
              <a:rPr lang="en-GB" sz="1600" dirty="0" err="1" smtClean="0">
                <a:solidFill>
                  <a:schemeClr val="tx1">
                    <a:lumMod val="75000"/>
                    <a:lumOff val="25000"/>
                  </a:schemeClr>
                </a:solidFill>
                <a:latin typeface="Arial" pitchFamily="34" charset="0"/>
                <a:cs typeface="Arial" pitchFamily="34" charset="0"/>
              </a:rPr>
              <a:t>Facebook</a:t>
            </a:r>
            <a:r>
              <a:rPr lang="en-GB" sz="1600" dirty="0" smtClean="0">
                <a:solidFill>
                  <a:schemeClr val="tx1">
                    <a:lumMod val="75000"/>
                    <a:lumOff val="25000"/>
                  </a:schemeClr>
                </a:solidFill>
                <a:latin typeface="Arial" pitchFamily="34" charset="0"/>
                <a:cs typeface="Arial" pitchFamily="34" charset="0"/>
              </a:rPr>
              <a:t> and online forums, summarising the percentage of total social media feeds falling within each category since 2011.</a:t>
            </a:r>
          </a:p>
        </p:txBody>
      </p:sp>
      <p:sp>
        <p:nvSpPr>
          <p:cNvPr id="32" name="TextBox 31"/>
          <p:cNvSpPr txBox="1"/>
          <p:nvPr/>
        </p:nvSpPr>
        <p:spPr>
          <a:xfrm>
            <a:off x="250825" y="1923875"/>
            <a:ext cx="8691477" cy="535531"/>
          </a:xfrm>
          <a:prstGeom prst="rect">
            <a:avLst/>
          </a:prstGeom>
          <a:solidFill>
            <a:schemeClr val="tx1">
              <a:lumMod val="75000"/>
              <a:lumOff val="25000"/>
            </a:schemeClr>
          </a:solidFill>
        </p:spPr>
        <p:txBody>
          <a:bodyPr wrap="square" rtlCol="0">
            <a:spAutoFit/>
          </a:bodyPr>
          <a:lstStyle/>
          <a:p>
            <a:pPr>
              <a:lnSpc>
                <a:spcPct val="90000"/>
              </a:lnSpc>
            </a:pPr>
            <a:r>
              <a:rPr lang="en-GB" sz="1600" dirty="0" smtClean="0">
                <a:solidFill>
                  <a:schemeClr val="bg1"/>
                </a:solidFill>
              </a:rPr>
              <a:t>Consumer awareness of the new possibilities of smart data is at an explosive stage. Mentions of general </a:t>
            </a:r>
            <a:r>
              <a:rPr lang="en-GB" sz="1600" dirty="0" smtClean="0">
                <a:solidFill>
                  <a:schemeClr val="bg2"/>
                </a:solidFill>
              </a:rPr>
              <a:t>fitness apps </a:t>
            </a:r>
            <a:r>
              <a:rPr lang="en-GB" sz="1600" dirty="0" smtClean="0">
                <a:solidFill>
                  <a:schemeClr val="bg1"/>
                </a:solidFill>
              </a:rPr>
              <a:t>are most common, followed closely by health apps.</a:t>
            </a:r>
            <a:endParaRPr lang="en-GB" sz="1600" dirty="0">
              <a:solidFill>
                <a:schemeClr val="bg1"/>
              </a:solidFill>
            </a:endParaRPr>
          </a:p>
        </p:txBody>
      </p:sp>
      <p:grpSp>
        <p:nvGrpSpPr>
          <p:cNvPr id="3" name="Group 38"/>
          <p:cNvGrpSpPr/>
          <p:nvPr/>
        </p:nvGrpSpPr>
        <p:grpSpPr>
          <a:xfrm>
            <a:off x="7812868" y="0"/>
            <a:ext cx="1331132" cy="1331132"/>
            <a:chOff x="7812868" y="0"/>
            <a:chExt cx="1331132" cy="1331132"/>
          </a:xfrm>
        </p:grpSpPr>
        <p:sp>
          <p:nvSpPr>
            <p:cNvPr id="39" name="Right Triangle 38"/>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7"/>
            <p:cNvGrpSpPr/>
            <p:nvPr/>
          </p:nvGrpSpPr>
          <p:grpSpPr>
            <a:xfrm>
              <a:off x="8580550" y="91866"/>
              <a:ext cx="255162" cy="780989"/>
              <a:chOff x="8490763" y="145535"/>
              <a:chExt cx="255162" cy="780989"/>
            </a:xfrm>
          </p:grpSpPr>
          <p:sp>
            <p:nvSpPr>
              <p:cNvPr id="41"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5" name="Group 47"/>
              <p:cNvGrpSpPr>
                <a:grpSpLocks noChangeAspect="1"/>
              </p:cNvGrpSpPr>
              <p:nvPr/>
            </p:nvGrpSpPr>
            <p:grpSpPr>
              <a:xfrm rot="2700000">
                <a:off x="8368377" y="379242"/>
                <a:ext cx="611256" cy="143841"/>
                <a:chOff x="9592229" y="265659"/>
                <a:chExt cx="920838" cy="216694"/>
              </a:xfrm>
            </p:grpSpPr>
            <p:sp>
              <p:nvSpPr>
                <p:cNvPr id="44" name="Rectangle 43"/>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5" name="Rectangle 44"/>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6" name="Rectangle 45"/>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7" name="Rectangle 46"/>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8"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50"/>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graphicFrame>
        <p:nvGraphicFramePr>
          <p:cNvPr id="28" name="Content Placeholder 4"/>
          <p:cNvGraphicFramePr>
            <a:graphicFrameLocks/>
          </p:cNvGraphicFramePr>
          <p:nvPr>
            <p:extLst>
              <p:ext uri="{D42A27DB-BD31-4B8C-83A1-F6EECF244321}">
                <p14:modId xmlns="" xmlns:p14="http://schemas.microsoft.com/office/powerpoint/2010/main" val="525658508"/>
              </p:ext>
            </p:extLst>
          </p:nvPr>
        </p:nvGraphicFramePr>
        <p:xfrm>
          <a:off x="287523" y="2475302"/>
          <a:ext cx="4464497" cy="3654035"/>
        </p:xfrm>
        <a:graphic>
          <a:graphicData uri="http://schemas.openxmlformats.org/drawingml/2006/chart">
            <c:chart xmlns:c="http://schemas.openxmlformats.org/drawingml/2006/chart" xmlns:r="http://schemas.openxmlformats.org/officeDocument/2006/relationships" r:id="rId3"/>
          </a:graphicData>
        </a:graphic>
      </p:graphicFrame>
      <p:sp>
        <p:nvSpPr>
          <p:cNvPr id="38" name="Freeform 19"/>
          <p:cNvSpPr>
            <a:spLocks noChangeAspect="1"/>
          </p:cNvSpPr>
          <p:nvPr/>
        </p:nvSpPr>
        <p:spPr bwMode="auto">
          <a:xfrm>
            <a:off x="5400092" y="2672916"/>
            <a:ext cx="1698042" cy="1758261"/>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alpha val="28000"/>
            </a:schemeClr>
          </a:solidFill>
          <a:ln w="9525">
            <a:noFill/>
            <a:round/>
            <a:headEnd/>
            <a:tailEnd/>
          </a:ln>
        </p:spPr>
        <p:txBody>
          <a:bodyPr vert="horz" wrap="square" lIns="91440" tIns="45720" rIns="91440" bIns="45720" numCol="1" anchor="t" anchorCtr="0" compatLnSpc="1">
            <a:prstTxWarp prst="textNoShape">
              <a:avLst/>
            </a:prstTxWarp>
          </a:bodyPr>
          <a:lstStyle/>
          <a:p>
            <a:pPr algn="r"/>
            <a:endParaRPr lang="en-GB"/>
          </a:p>
        </p:txBody>
      </p:sp>
      <p:sp>
        <p:nvSpPr>
          <p:cNvPr id="40" name="Rectangle 39"/>
          <p:cNvSpPr/>
          <p:nvPr/>
        </p:nvSpPr>
        <p:spPr>
          <a:xfrm>
            <a:off x="5328084" y="2618909"/>
            <a:ext cx="3539986" cy="954107"/>
          </a:xfrm>
          <a:prstGeom prst="rect">
            <a:avLst/>
          </a:prstGeom>
        </p:spPr>
        <p:txBody>
          <a:bodyPr wrap="square">
            <a:spAutoFit/>
          </a:bodyPr>
          <a:lstStyle/>
          <a:p>
            <a:pPr algn="r"/>
            <a:r>
              <a:rPr lang="en-GB" sz="1400" dirty="0" smtClean="0">
                <a:solidFill>
                  <a:schemeClr val="tx1">
                    <a:lumMod val="75000"/>
                    <a:lumOff val="25000"/>
                  </a:schemeClr>
                </a:solidFill>
              </a:rPr>
              <a:t>“"</a:t>
            </a:r>
            <a:r>
              <a:rPr lang="en-GB" sz="1400" dirty="0" err="1" smtClean="0">
                <a:solidFill>
                  <a:schemeClr val="tx1">
                    <a:lumMod val="75000"/>
                    <a:lumOff val="25000"/>
                  </a:schemeClr>
                </a:solidFill>
              </a:rPr>
              <a:t>Y'day</a:t>
            </a:r>
            <a:r>
              <a:rPr lang="en-GB" sz="1400" dirty="0" smtClean="0">
                <a:solidFill>
                  <a:schemeClr val="tx1">
                    <a:lumMod val="75000"/>
                    <a:lumOff val="25000"/>
                  </a:schemeClr>
                </a:solidFill>
              </a:rPr>
              <a:t> in </a:t>
            </a:r>
            <a:r>
              <a:rPr lang="en-GB" sz="1400" dirty="0" err="1" smtClean="0">
                <a:solidFill>
                  <a:schemeClr val="tx1">
                    <a:lumMod val="75000"/>
                    <a:lumOff val="25000"/>
                  </a:schemeClr>
                </a:solidFill>
              </a:rPr>
              <a:t>london</a:t>
            </a:r>
            <a:r>
              <a:rPr lang="en-GB" sz="1400" dirty="0" smtClean="0">
                <a:solidFill>
                  <a:schemeClr val="tx1">
                    <a:lumMod val="75000"/>
                    <a:lumOff val="25000"/>
                  </a:schemeClr>
                </a:solidFill>
              </a:rPr>
              <a:t> was amazing, (first time </a:t>
            </a:r>
            <a:r>
              <a:rPr lang="en-GB" sz="1400" dirty="0" err="1" smtClean="0">
                <a:solidFill>
                  <a:schemeClr val="tx1">
                    <a:lumMod val="75000"/>
                    <a:lumOff val="25000"/>
                  </a:schemeClr>
                </a:solidFill>
              </a:rPr>
              <a:t>ive</a:t>
            </a:r>
            <a:r>
              <a:rPr lang="en-GB" sz="1400" dirty="0" smtClean="0">
                <a:solidFill>
                  <a:schemeClr val="tx1">
                    <a:lumMod val="75000"/>
                    <a:lumOff val="25000"/>
                  </a:schemeClr>
                </a:solidFill>
              </a:rPr>
              <a:t> ever hit 10,000 steps on my fitness app) today is going to be better. #</a:t>
            </a:r>
            <a:r>
              <a:rPr lang="en-GB" sz="1400" dirty="0" err="1" smtClean="0">
                <a:solidFill>
                  <a:schemeClr val="tx1">
                    <a:lumMod val="75000"/>
                    <a:lumOff val="25000"/>
                  </a:schemeClr>
                </a:solidFill>
              </a:rPr>
              <a:t>LoveLondon</a:t>
            </a:r>
            <a:r>
              <a:rPr lang="en-GB" sz="1400" dirty="0" smtClean="0">
                <a:solidFill>
                  <a:schemeClr val="tx1">
                    <a:lumMod val="75000"/>
                    <a:lumOff val="25000"/>
                  </a:schemeClr>
                </a:solidFill>
              </a:rPr>
              <a:t>”</a:t>
            </a:r>
            <a:endParaRPr lang="en-GB" sz="1400" i="1" dirty="0">
              <a:solidFill>
                <a:schemeClr val="tx1">
                  <a:lumMod val="75000"/>
                  <a:lumOff val="25000"/>
                </a:schemeClr>
              </a:solidFill>
            </a:endParaRPr>
          </a:p>
        </p:txBody>
      </p:sp>
      <p:sp>
        <p:nvSpPr>
          <p:cNvPr id="42" name="Rectangle 41"/>
          <p:cNvSpPr/>
          <p:nvPr/>
        </p:nvSpPr>
        <p:spPr>
          <a:xfrm>
            <a:off x="5048453" y="5139189"/>
            <a:ext cx="3819617" cy="954107"/>
          </a:xfrm>
          <a:prstGeom prst="rect">
            <a:avLst/>
          </a:prstGeom>
        </p:spPr>
        <p:txBody>
          <a:bodyPr wrap="square">
            <a:spAutoFit/>
          </a:bodyPr>
          <a:lstStyle/>
          <a:p>
            <a:pPr algn="r"/>
            <a:r>
              <a:rPr lang="en-GB" sz="1400" dirty="0" smtClean="0">
                <a:solidFill>
                  <a:schemeClr val="tx1">
                    <a:lumMod val="75000"/>
                    <a:lumOff val="25000"/>
                  </a:schemeClr>
                </a:solidFill>
              </a:rPr>
              <a:t>"Okay, I was </a:t>
            </a:r>
            <a:r>
              <a:rPr lang="en-GB" sz="1400" dirty="0" err="1" smtClean="0">
                <a:solidFill>
                  <a:schemeClr val="tx1">
                    <a:lumMod val="75000"/>
                    <a:lumOff val="25000"/>
                  </a:schemeClr>
                </a:solidFill>
              </a:rPr>
              <a:t>skeptical</a:t>
            </a:r>
            <a:r>
              <a:rPr lang="en-GB" sz="1400" dirty="0" smtClean="0">
                <a:solidFill>
                  <a:schemeClr val="tx1">
                    <a:lumMod val="75000"/>
                    <a:lumOff val="25000"/>
                  </a:schemeClr>
                </a:solidFill>
              </a:rPr>
              <a:t> about this running app I got last night, but it turned out to be so good that I went ahead and got the running beginner's training app for it!”</a:t>
            </a:r>
            <a:endParaRPr lang="en-GB" sz="1400" i="1" dirty="0" smtClean="0">
              <a:solidFill>
                <a:schemeClr val="tx1">
                  <a:lumMod val="75000"/>
                  <a:lumOff val="25000"/>
                </a:schemeClr>
              </a:solidFill>
            </a:endParaRPr>
          </a:p>
        </p:txBody>
      </p:sp>
      <p:sp>
        <p:nvSpPr>
          <p:cNvPr id="43" name="Rectangle 42"/>
          <p:cNvSpPr/>
          <p:nvPr/>
        </p:nvSpPr>
        <p:spPr>
          <a:xfrm>
            <a:off x="4608513" y="3879049"/>
            <a:ext cx="3564396" cy="954107"/>
          </a:xfrm>
          <a:prstGeom prst="rect">
            <a:avLst/>
          </a:prstGeom>
        </p:spPr>
        <p:txBody>
          <a:bodyPr wrap="square">
            <a:spAutoFit/>
          </a:bodyPr>
          <a:lstStyle/>
          <a:p>
            <a:r>
              <a:rPr lang="en-GB" sz="1400" dirty="0" smtClean="0">
                <a:solidFill>
                  <a:schemeClr val="tx1">
                    <a:lumMod val="75000"/>
                    <a:lumOff val="25000"/>
                  </a:schemeClr>
                </a:solidFill>
              </a:rPr>
              <a:t>“Fun </a:t>
            </a:r>
            <a:r>
              <a:rPr lang="en-GB" sz="1400" dirty="0" err="1" smtClean="0">
                <a:solidFill>
                  <a:schemeClr val="tx1">
                    <a:lumMod val="75000"/>
                    <a:lumOff val="25000"/>
                  </a:schemeClr>
                </a:solidFill>
              </a:rPr>
              <a:t>nite</a:t>
            </a:r>
            <a:r>
              <a:rPr lang="en-GB" sz="1400" dirty="0" smtClean="0">
                <a:solidFill>
                  <a:schemeClr val="tx1">
                    <a:lumMod val="75000"/>
                    <a:lumOff val="25000"/>
                  </a:schemeClr>
                </a:solidFill>
              </a:rPr>
              <a:t>, </a:t>
            </a:r>
            <a:r>
              <a:rPr lang="en-GB" sz="1400" dirty="0" err="1" smtClean="0">
                <a:solidFill>
                  <a:schemeClr val="tx1">
                    <a:lumMod val="75000"/>
                    <a:lumOff val="25000"/>
                  </a:schemeClr>
                </a:solidFill>
              </a:rPr>
              <a:t>i've</a:t>
            </a:r>
            <a:r>
              <a:rPr lang="en-GB" sz="1400" dirty="0" smtClean="0">
                <a:solidFill>
                  <a:schemeClr val="tx1">
                    <a:lumMod val="75000"/>
                    <a:lumOff val="25000"/>
                  </a:schemeClr>
                </a:solidFill>
              </a:rPr>
              <a:t> brushed my teeth wrapped my hair, and put my jam jams on </a:t>
            </a:r>
            <a:r>
              <a:rPr lang="en-GB" sz="1400" dirty="0" err="1" smtClean="0">
                <a:solidFill>
                  <a:schemeClr val="tx1">
                    <a:lumMod val="75000"/>
                    <a:lumOff val="25000"/>
                  </a:schemeClr>
                </a:solidFill>
              </a:rPr>
              <a:t>lol</a:t>
            </a:r>
            <a:r>
              <a:rPr lang="en-GB" sz="1400" dirty="0" smtClean="0">
                <a:solidFill>
                  <a:schemeClr val="tx1">
                    <a:lumMod val="75000"/>
                    <a:lumOff val="25000"/>
                  </a:schemeClr>
                </a:solidFill>
              </a:rPr>
              <a:t>..now </a:t>
            </a:r>
            <a:r>
              <a:rPr lang="en-GB" sz="1400" dirty="0" err="1" smtClean="0">
                <a:solidFill>
                  <a:schemeClr val="tx1">
                    <a:lumMod val="75000"/>
                    <a:lumOff val="25000"/>
                  </a:schemeClr>
                </a:solidFill>
              </a:rPr>
              <a:t>im</a:t>
            </a:r>
            <a:r>
              <a:rPr lang="en-GB" sz="1400" dirty="0" smtClean="0">
                <a:solidFill>
                  <a:schemeClr val="tx1">
                    <a:lumMod val="75000"/>
                    <a:lumOff val="25000"/>
                  </a:schemeClr>
                </a:solidFill>
              </a:rPr>
              <a:t> </a:t>
            </a:r>
            <a:r>
              <a:rPr lang="en-GB" sz="1400" dirty="0" err="1" smtClean="0">
                <a:solidFill>
                  <a:schemeClr val="tx1">
                    <a:lumMod val="75000"/>
                    <a:lumOff val="25000"/>
                  </a:schemeClr>
                </a:solidFill>
              </a:rPr>
              <a:t>gona</a:t>
            </a:r>
            <a:r>
              <a:rPr lang="en-GB" sz="1400" dirty="0" smtClean="0">
                <a:solidFill>
                  <a:schemeClr val="tx1">
                    <a:lumMod val="75000"/>
                    <a:lumOff val="25000"/>
                  </a:schemeClr>
                </a:solidFill>
              </a:rPr>
              <a:t> lay it down and play my "relax n sleep" app!”</a:t>
            </a:r>
            <a:endParaRPr lang="en-GB" sz="1400" dirty="0">
              <a:solidFill>
                <a:schemeClr val="tx1">
                  <a:lumMod val="75000"/>
                  <a:lumOff val="25000"/>
                </a:schemeClr>
              </a:solidFill>
            </a:endParaRPr>
          </a:p>
        </p:txBody>
      </p:sp>
      <p:sp>
        <p:nvSpPr>
          <p:cNvPr id="52" name="Freeform 22"/>
          <p:cNvSpPr>
            <a:spLocks noChangeAspect="1"/>
          </p:cNvSpPr>
          <p:nvPr/>
        </p:nvSpPr>
        <p:spPr bwMode="auto">
          <a:xfrm>
            <a:off x="7812868" y="4532434"/>
            <a:ext cx="721181" cy="1560862"/>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https://download.unsplash.com/photo-1427384906349-30452365b5e8"/>
          <p:cNvPicPr>
            <a:picLocks noChangeAspect="1" noChangeArrowheads="1"/>
          </p:cNvPicPr>
          <p:nvPr/>
        </p:nvPicPr>
        <p:blipFill>
          <a:blip r:embed="rId3" cstate="print"/>
          <a:srcRect l="48519" t="7873" r="10241" b="19893"/>
          <a:stretch>
            <a:fillRect/>
          </a:stretch>
        </p:blipFill>
        <p:spPr bwMode="auto">
          <a:xfrm>
            <a:off x="3923928" y="0"/>
            <a:ext cx="5220072" cy="6858003"/>
          </a:xfrm>
          <a:prstGeom prst="rect">
            <a:avLst/>
          </a:prstGeom>
          <a:noFill/>
        </p:spPr>
      </p:pic>
      <p:sp>
        <p:nvSpPr>
          <p:cNvPr id="7" name="Rectangle 6"/>
          <p:cNvSpPr/>
          <p:nvPr/>
        </p:nvSpPr>
        <p:spPr>
          <a:xfrm>
            <a:off x="0" y="0"/>
            <a:ext cx="4129363" cy="6858000"/>
          </a:xfrm>
          <a:prstGeom prst="rect">
            <a:avLst/>
          </a:prstGeom>
          <a:blipFill dpi="0" rotWithShape="1">
            <a:blip r:embed="rId4" cstate="screen">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p:nvPicPr>
        <p:blipFill>
          <a:blip r:embed="rId5" cstate="email"/>
          <a:srcRect/>
          <a:stretch>
            <a:fillRect/>
          </a:stretch>
        </p:blipFill>
        <p:spPr bwMode="auto">
          <a:xfrm>
            <a:off x="250825" y="260350"/>
            <a:ext cx="2663904" cy="684213"/>
          </a:xfrm>
          <a:prstGeom prst="rect">
            <a:avLst/>
          </a:prstGeom>
          <a:noFill/>
          <a:ln w="9525">
            <a:noFill/>
            <a:miter lim="800000"/>
            <a:headEnd/>
            <a:tailEnd/>
          </a:ln>
          <a:effectLst/>
        </p:spPr>
      </p:pic>
      <p:grpSp>
        <p:nvGrpSpPr>
          <p:cNvPr id="2" name="Group 5"/>
          <p:cNvGrpSpPr>
            <a:grpSpLocks noChangeAspect="1"/>
          </p:cNvGrpSpPr>
          <p:nvPr/>
        </p:nvGrpSpPr>
        <p:grpSpPr bwMode="auto">
          <a:xfrm>
            <a:off x="250826" y="260350"/>
            <a:ext cx="2656032" cy="684000"/>
            <a:chOff x="158" y="938"/>
            <a:chExt cx="1860" cy="479"/>
          </a:xfrm>
        </p:grpSpPr>
        <p:sp>
          <p:nvSpPr>
            <p:cNvPr id="9" name="Freeform 6"/>
            <p:cNvSpPr>
              <a:spLocks/>
            </p:cNvSpPr>
            <p:nvPr/>
          </p:nvSpPr>
          <p:spPr bwMode="auto">
            <a:xfrm>
              <a:off x="829" y="1031"/>
              <a:ext cx="107" cy="149"/>
            </a:xfrm>
            <a:custGeom>
              <a:avLst/>
              <a:gdLst/>
              <a:ahLst/>
              <a:cxnLst>
                <a:cxn ang="0">
                  <a:pos x="604" y="163"/>
                </a:cxn>
                <a:cxn ang="0">
                  <a:pos x="173" y="163"/>
                </a:cxn>
                <a:cxn ang="0">
                  <a:pos x="173" y="383"/>
                </a:cxn>
                <a:cxn ang="0">
                  <a:pos x="413" y="383"/>
                </a:cxn>
                <a:cxn ang="0">
                  <a:pos x="492" y="465"/>
                </a:cxn>
                <a:cxn ang="0">
                  <a:pos x="413" y="545"/>
                </a:cxn>
                <a:cxn ang="0">
                  <a:pos x="173" y="545"/>
                </a:cxn>
                <a:cxn ang="0">
                  <a:pos x="173" y="866"/>
                </a:cxn>
                <a:cxn ang="0">
                  <a:pos x="87" y="952"/>
                </a:cxn>
                <a:cxn ang="0">
                  <a:pos x="0" y="866"/>
                </a:cxn>
                <a:cxn ang="0">
                  <a:pos x="0" y="86"/>
                </a:cxn>
                <a:cxn ang="0">
                  <a:pos x="87" y="0"/>
                </a:cxn>
                <a:cxn ang="0">
                  <a:pos x="604" y="0"/>
                </a:cxn>
                <a:cxn ang="0">
                  <a:pos x="684" y="81"/>
                </a:cxn>
                <a:cxn ang="0">
                  <a:pos x="604" y="163"/>
                </a:cxn>
              </a:cxnLst>
              <a:rect l="0" t="0" r="r" b="b"/>
              <a:pathLst>
                <a:path w="684" h="952">
                  <a:moveTo>
                    <a:pt x="604" y="163"/>
                  </a:moveTo>
                  <a:cubicBezTo>
                    <a:pt x="173" y="163"/>
                    <a:pt x="173" y="163"/>
                    <a:pt x="173" y="163"/>
                  </a:cubicBezTo>
                  <a:cubicBezTo>
                    <a:pt x="173" y="383"/>
                    <a:pt x="173" y="383"/>
                    <a:pt x="173" y="383"/>
                  </a:cubicBezTo>
                  <a:cubicBezTo>
                    <a:pt x="413" y="383"/>
                    <a:pt x="413" y="383"/>
                    <a:pt x="413" y="383"/>
                  </a:cubicBezTo>
                  <a:cubicBezTo>
                    <a:pt x="457" y="383"/>
                    <a:pt x="492" y="420"/>
                    <a:pt x="492" y="465"/>
                  </a:cubicBezTo>
                  <a:cubicBezTo>
                    <a:pt x="492" y="510"/>
                    <a:pt x="457" y="545"/>
                    <a:pt x="413" y="545"/>
                  </a:cubicBezTo>
                  <a:cubicBezTo>
                    <a:pt x="173" y="545"/>
                    <a:pt x="173" y="545"/>
                    <a:pt x="173" y="545"/>
                  </a:cubicBezTo>
                  <a:cubicBezTo>
                    <a:pt x="173" y="866"/>
                    <a:pt x="173" y="866"/>
                    <a:pt x="173" y="866"/>
                  </a:cubicBezTo>
                  <a:cubicBezTo>
                    <a:pt x="173" y="914"/>
                    <a:pt x="135" y="952"/>
                    <a:pt x="87" y="952"/>
                  </a:cubicBezTo>
                  <a:cubicBezTo>
                    <a:pt x="38" y="952"/>
                    <a:pt x="0" y="914"/>
                    <a:pt x="0" y="866"/>
                  </a:cubicBezTo>
                  <a:cubicBezTo>
                    <a:pt x="0" y="86"/>
                    <a:pt x="0" y="86"/>
                    <a:pt x="0" y="86"/>
                  </a:cubicBezTo>
                  <a:cubicBezTo>
                    <a:pt x="0" y="38"/>
                    <a:pt x="38" y="0"/>
                    <a:pt x="87" y="0"/>
                  </a:cubicBezTo>
                  <a:cubicBezTo>
                    <a:pt x="604" y="0"/>
                    <a:pt x="604" y="0"/>
                    <a:pt x="604" y="0"/>
                  </a:cubicBezTo>
                  <a:cubicBezTo>
                    <a:pt x="649" y="0"/>
                    <a:pt x="684" y="35"/>
                    <a:pt x="684" y="81"/>
                  </a:cubicBezTo>
                  <a:cubicBezTo>
                    <a:pt x="684" y="126"/>
                    <a:pt x="647" y="163"/>
                    <a:pt x="604"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p:cNvSpPr>
              <a:spLocks/>
            </p:cNvSpPr>
            <p:nvPr/>
          </p:nvSpPr>
          <p:spPr bwMode="auto">
            <a:xfrm>
              <a:off x="960" y="1029"/>
              <a:ext cx="126" cy="151"/>
            </a:xfrm>
            <a:custGeom>
              <a:avLst/>
              <a:gdLst/>
              <a:ahLst/>
              <a:cxnLst>
                <a:cxn ang="0">
                  <a:pos x="632" y="87"/>
                </a:cxn>
                <a:cxn ang="0">
                  <a:pos x="719" y="0"/>
                </a:cxn>
                <a:cxn ang="0">
                  <a:pos x="805" y="87"/>
                </a:cxn>
                <a:cxn ang="0">
                  <a:pos x="805" y="572"/>
                </a:cxn>
                <a:cxn ang="0">
                  <a:pos x="402" y="969"/>
                </a:cxn>
                <a:cxn ang="0">
                  <a:pos x="0" y="572"/>
                </a:cxn>
                <a:cxn ang="0">
                  <a:pos x="0" y="87"/>
                </a:cxn>
                <a:cxn ang="0">
                  <a:pos x="86" y="0"/>
                </a:cxn>
                <a:cxn ang="0">
                  <a:pos x="172" y="87"/>
                </a:cxn>
                <a:cxn ang="0">
                  <a:pos x="172" y="590"/>
                </a:cxn>
                <a:cxn ang="0">
                  <a:pos x="402" y="813"/>
                </a:cxn>
                <a:cxn ang="0">
                  <a:pos x="632" y="590"/>
                </a:cxn>
                <a:cxn ang="0">
                  <a:pos x="632" y="87"/>
                </a:cxn>
              </a:cxnLst>
              <a:rect l="0" t="0" r="r" b="b"/>
              <a:pathLst>
                <a:path w="805" h="969">
                  <a:moveTo>
                    <a:pt x="632" y="87"/>
                  </a:moveTo>
                  <a:cubicBezTo>
                    <a:pt x="632" y="39"/>
                    <a:pt x="671" y="0"/>
                    <a:pt x="719" y="0"/>
                  </a:cubicBezTo>
                  <a:cubicBezTo>
                    <a:pt x="767" y="0"/>
                    <a:pt x="805" y="39"/>
                    <a:pt x="805" y="87"/>
                  </a:cubicBezTo>
                  <a:cubicBezTo>
                    <a:pt x="805" y="572"/>
                    <a:pt x="805" y="572"/>
                    <a:pt x="805" y="572"/>
                  </a:cubicBezTo>
                  <a:cubicBezTo>
                    <a:pt x="805" y="815"/>
                    <a:pt x="654" y="969"/>
                    <a:pt x="402"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2" y="813"/>
                  </a:cubicBezTo>
                  <a:cubicBezTo>
                    <a:pt x="553" y="813"/>
                    <a:pt x="632" y="722"/>
                    <a:pt x="632" y="590"/>
                  </a:cubicBezTo>
                  <a:lnTo>
                    <a:pt x="632"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p:cNvSpPr>
              <a:spLocks/>
            </p:cNvSpPr>
            <p:nvPr/>
          </p:nvSpPr>
          <p:spPr bwMode="auto">
            <a:xfrm>
              <a:off x="1113" y="1031"/>
              <a:ext cx="128" cy="149"/>
            </a:xfrm>
            <a:custGeom>
              <a:avLst/>
              <a:gdLst/>
              <a:ahLst/>
              <a:cxnLst>
                <a:cxn ang="0">
                  <a:pos x="739" y="163"/>
                </a:cxn>
                <a:cxn ang="0">
                  <a:pos x="498" y="163"/>
                </a:cxn>
                <a:cxn ang="0">
                  <a:pos x="498" y="865"/>
                </a:cxn>
                <a:cxn ang="0">
                  <a:pos x="410" y="952"/>
                </a:cxn>
                <a:cxn ang="0">
                  <a:pos x="325" y="865"/>
                </a:cxn>
                <a:cxn ang="0">
                  <a:pos x="325" y="163"/>
                </a:cxn>
                <a:cxn ang="0">
                  <a:pos x="82" y="163"/>
                </a:cxn>
                <a:cxn ang="0">
                  <a:pos x="0" y="82"/>
                </a:cxn>
                <a:cxn ang="0">
                  <a:pos x="82" y="0"/>
                </a:cxn>
                <a:cxn ang="0">
                  <a:pos x="739" y="0"/>
                </a:cxn>
                <a:cxn ang="0">
                  <a:pos x="821" y="82"/>
                </a:cxn>
                <a:cxn ang="0">
                  <a:pos x="739" y="163"/>
                </a:cxn>
              </a:cxnLst>
              <a:rect l="0" t="0" r="r" b="b"/>
              <a:pathLst>
                <a:path w="821" h="952">
                  <a:moveTo>
                    <a:pt x="739" y="163"/>
                  </a:moveTo>
                  <a:cubicBezTo>
                    <a:pt x="498" y="163"/>
                    <a:pt x="498" y="163"/>
                    <a:pt x="498" y="163"/>
                  </a:cubicBezTo>
                  <a:cubicBezTo>
                    <a:pt x="498" y="865"/>
                    <a:pt x="498" y="865"/>
                    <a:pt x="498" y="865"/>
                  </a:cubicBezTo>
                  <a:cubicBezTo>
                    <a:pt x="498" y="913"/>
                    <a:pt x="458" y="952"/>
                    <a:pt x="410" y="952"/>
                  </a:cubicBezTo>
                  <a:cubicBezTo>
                    <a:pt x="362" y="952"/>
                    <a:pt x="325" y="913"/>
                    <a:pt x="325" y="865"/>
                  </a:cubicBezTo>
                  <a:cubicBezTo>
                    <a:pt x="325" y="163"/>
                    <a:pt x="325" y="163"/>
                    <a:pt x="325" y="163"/>
                  </a:cubicBezTo>
                  <a:cubicBezTo>
                    <a:pt x="82" y="163"/>
                    <a:pt x="82" y="163"/>
                    <a:pt x="82" y="163"/>
                  </a:cubicBezTo>
                  <a:cubicBezTo>
                    <a:pt x="37" y="163"/>
                    <a:pt x="0" y="126"/>
                    <a:pt x="0" y="82"/>
                  </a:cubicBezTo>
                  <a:cubicBezTo>
                    <a:pt x="0" y="37"/>
                    <a:pt x="36" y="0"/>
                    <a:pt x="82" y="0"/>
                  </a:cubicBezTo>
                  <a:cubicBezTo>
                    <a:pt x="739" y="0"/>
                    <a:pt x="739" y="0"/>
                    <a:pt x="739" y="0"/>
                  </a:cubicBezTo>
                  <a:cubicBezTo>
                    <a:pt x="784" y="0"/>
                    <a:pt x="821" y="37"/>
                    <a:pt x="821" y="82"/>
                  </a:cubicBezTo>
                  <a:cubicBezTo>
                    <a:pt x="821" y="126"/>
                    <a:pt x="786" y="163"/>
                    <a:pt x="739" y="1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p:cNvSpPr>
              <a:spLocks/>
            </p:cNvSpPr>
            <p:nvPr/>
          </p:nvSpPr>
          <p:spPr bwMode="auto">
            <a:xfrm>
              <a:off x="1268" y="1029"/>
              <a:ext cx="126" cy="151"/>
            </a:xfrm>
            <a:custGeom>
              <a:avLst/>
              <a:gdLst/>
              <a:ahLst/>
              <a:cxnLst>
                <a:cxn ang="0">
                  <a:pos x="633" y="87"/>
                </a:cxn>
                <a:cxn ang="0">
                  <a:pos x="719" y="0"/>
                </a:cxn>
                <a:cxn ang="0">
                  <a:pos x="805" y="87"/>
                </a:cxn>
                <a:cxn ang="0">
                  <a:pos x="805" y="572"/>
                </a:cxn>
                <a:cxn ang="0">
                  <a:pos x="403" y="969"/>
                </a:cxn>
                <a:cxn ang="0">
                  <a:pos x="0" y="572"/>
                </a:cxn>
                <a:cxn ang="0">
                  <a:pos x="0" y="87"/>
                </a:cxn>
                <a:cxn ang="0">
                  <a:pos x="86" y="0"/>
                </a:cxn>
                <a:cxn ang="0">
                  <a:pos x="172" y="87"/>
                </a:cxn>
                <a:cxn ang="0">
                  <a:pos x="172" y="590"/>
                </a:cxn>
                <a:cxn ang="0">
                  <a:pos x="403" y="813"/>
                </a:cxn>
                <a:cxn ang="0">
                  <a:pos x="633" y="590"/>
                </a:cxn>
                <a:cxn ang="0">
                  <a:pos x="633" y="87"/>
                </a:cxn>
              </a:cxnLst>
              <a:rect l="0" t="0" r="r" b="b"/>
              <a:pathLst>
                <a:path w="805" h="969">
                  <a:moveTo>
                    <a:pt x="633" y="87"/>
                  </a:moveTo>
                  <a:cubicBezTo>
                    <a:pt x="633" y="39"/>
                    <a:pt x="671" y="0"/>
                    <a:pt x="719" y="0"/>
                  </a:cubicBezTo>
                  <a:cubicBezTo>
                    <a:pt x="767" y="0"/>
                    <a:pt x="805" y="39"/>
                    <a:pt x="805" y="87"/>
                  </a:cubicBezTo>
                  <a:cubicBezTo>
                    <a:pt x="805" y="572"/>
                    <a:pt x="805" y="572"/>
                    <a:pt x="805" y="572"/>
                  </a:cubicBezTo>
                  <a:cubicBezTo>
                    <a:pt x="805" y="815"/>
                    <a:pt x="654" y="969"/>
                    <a:pt x="403" y="969"/>
                  </a:cubicBezTo>
                  <a:cubicBezTo>
                    <a:pt x="151" y="969"/>
                    <a:pt x="0" y="815"/>
                    <a:pt x="0" y="572"/>
                  </a:cubicBezTo>
                  <a:cubicBezTo>
                    <a:pt x="0" y="87"/>
                    <a:pt x="0" y="87"/>
                    <a:pt x="0" y="87"/>
                  </a:cubicBezTo>
                  <a:cubicBezTo>
                    <a:pt x="0" y="39"/>
                    <a:pt x="38" y="0"/>
                    <a:pt x="86" y="0"/>
                  </a:cubicBezTo>
                  <a:cubicBezTo>
                    <a:pt x="134" y="0"/>
                    <a:pt x="172" y="39"/>
                    <a:pt x="172" y="87"/>
                  </a:cubicBezTo>
                  <a:cubicBezTo>
                    <a:pt x="172" y="590"/>
                    <a:pt x="172" y="590"/>
                    <a:pt x="172" y="590"/>
                  </a:cubicBezTo>
                  <a:cubicBezTo>
                    <a:pt x="172" y="722"/>
                    <a:pt x="251" y="813"/>
                    <a:pt x="403" y="813"/>
                  </a:cubicBezTo>
                  <a:cubicBezTo>
                    <a:pt x="554" y="813"/>
                    <a:pt x="633" y="722"/>
                    <a:pt x="633" y="590"/>
                  </a:cubicBezTo>
                  <a:lnTo>
                    <a:pt x="633" y="8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p:cNvSpPr>
              <a:spLocks noEditPoints="1"/>
            </p:cNvSpPr>
            <p:nvPr/>
          </p:nvSpPr>
          <p:spPr bwMode="auto">
            <a:xfrm>
              <a:off x="1430" y="1031"/>
              <a:ext cx="122" cy="149"/>
            </a:xfrm>
            <a:custGeom>
              <a:avLst/>
              <a:gdLst/>
              <a:ahLst/>
              <a:cxnLst>
                <a:cxn ang="0">
                  <a:pos x="783" y="866"/>
                </a:cxn>
                <a:cxn ang="0">
                  <a:pos x="697" y="952"/>
                </a:cxn>
                <a:cxn ang="0">
                  <a:pos x="621" y="906"/>
                </a:cxn>
                <a:cxn ang="0">
                  <a:pos x="456" y="565"/>
                </a:cxn>
                <a:cxn ang="0">
                  <a:pos x="172" y="565"/>
                </a:cxn>
                <a:cxn ang="0">
                  <a:pos x="172" y="866"/>
                </a:cxn>
                <a:cxn ang="0">
                  <a:pos x="86" y="952"/>
                </a:cxn>
                <a:cxn ang="0">
                  <a:pos x="0" y="866"/>
                </a:cxn>
                <a:cxn ang="0">
                  <a:pos x="0" y="86"/>
                </a:cxn>
                <a:cxn ang="0">
                  <a:pos x="86" y="0"/>
                </a:cxn>
                <a:cxn ang="0">
                  <a:pos x="449" y="0"/>
                </a:cxn>
                <a:cxn ang="0">
                  <a:pos x="783" y="283"/>
                </a:cxn>
                <a:cxn ang="0">
                  <a:pos x="628" y="534"/>
                </a:cxn>
                <a:cxn ang="0">
                  <a:pos x="774" y="829"/>
                </a:cxn>
                <a:cxn ang="0">
                  <a:pos x="783" y="866"/>
                </a:cxn>
                <a:cxn ang="0">
                  <a:pos x="473" y="158"/>
                </a:cxn>
                <a:cxn ang="0">
                  <a:pos x="172" y="158"/>
                </a:cxn>
                <a:cxn ang="0">
                  <a:pos x="172" y="417"/>
                </a:cxn>
                <a:cxn ang="0">
                  <a:pos x="473" y="417"/>
                </a:cxn>
                <a:cxn ang="0">
                  <a:pos x="610" y="284"/>
                </a:cxn>
                <a:cxn ang="0">
                  <a:pos x="473" y="158"/>
                </a:cxn>
              </a:cxnLst>
              <a:rect l="0" t="0" r="r" b="b"/>
              <a:pathLst>
                <a:path w="783" h="952">
                  <a:moveTo>
                    <a:pt x="783" y="866"/>
                  </a:moveTo>
                  <a:cubicBezTo>
                    <a:pt x="783" y="910"/>
                    <a:pt x="750" y="952"/>
                    <a:pt x="697" y="952"/>
                  </a:cubicBezTo>
                  <a:cubicBezTo>
                    <a:pt x="659" y="952"/>
                    <a:pt x="635" y="935"/>
                    <a:pt x="621" y="906"/>
                  </a:cubicBezTo>
                  <a:cubicBezTo>
                    <a:pt x="456" y="565"/>
                    <a:pt x="456" y="565"/>
                    <a:pt x="456" y="565"/>
                  </a:cubicBezTo>
                  <a:cubicBezTo>
                    <a:pt x="172" y="565"/>
                    <a:pt x="172" y="565"/>
                    <a:pt x="172" y="565"/>
                  </a:cubicBezTo>
                  <a:cubicBezTo>
                    <a:pt x="172" y="866"/>
                    <a:pt x="172" y="866"/>
                    <a:pt x="172" y="866"/>
                  </a:cubicBezTo>
                  <a:cubicBezTo>
                    <a:pt x="172" y="914"/>
                    <a:pt x="134" y="952"/>
                    <a:pt x="86" y="952"/>
                  </a:cubicBezTo>
                  <a:cubicBezTo>
                    <a:pt x="38" y="952"/>
                    <a:pt x="0" y="914"/>
                    <a:pt x="0" y="866"/>
                  </a:cubicBezTo>
                  <a:cubicBezTo>
                    <a:pt x="0" y="86"/>
                    <a:pt x="0" y="86"/>
                    <a:pt x="0" y="86"/>
                  </a:cubicBezTo>
                  <a:cubicBezTo>
                    <a:pt x="0" y="38"/>
                    <a:pt x="38" y="0"/>
                    <a:pt x="86" y="0"/>
                  </a:cubicBezTo>
                  <a:cubicBezTo>
                    <a:pt x="449" y="0"/>
                    <a:pt x="449" y="0"/>
                    <a:pt x="449" y="0"/>
                  </a:cubicBezTo>
                  <a:cubicBezTo>
                    <a:pt x="683" y="0"/>
                    <a:pt x="783" y="116"/>
                    <a:pt x="783" y="283"/>
                  </a:cubicBezTo>
                  <a:cubicBezTo>
                    <a:pt x="783" y="393"/>
                    <a:pt x="735" y="487"/>
                    <a:pt x="628" y="534"/>
                  </a:cubicBezTo>
                  <a:cubicBezTo>
                    <a:pt x="774" y="829"/>
                    <a:pt x="774" y="829"/>
                    <a:pt x="774" y="829"/>
                  </a:cubicBezTo>
                  <a:cubicBezTo>
                    <a:pt x="779" y="841"/>
                    <a:pt x="783" y="853"/>
                    <a:pt x="783" y="866"/>
                  </a:cubicBezTo>
                  <a:close/>
                  <a:moveTo>
                    <a:pt x="473" y="158"/>
                  </a:moveTo>
                  <a:cubicBezTo>
                    <a:pt x="172" y="158"/>
                    <a:pt x="172" y="158"/>
                    <a:pt x="172" y="158"/>
                  </a:cubicBezTo>
                  <a:cubicBezTo>
                    <a:pt x="172" y="417"/>
                    <a:pt x="172" y="417"/>
                    <a:pt x="172" y="417"/>
                  </a:cubicBezTo>
                  <a:cubicBezTo>
                    <a:pt x="473" y="417"/>
                    <a:pt x="473" y="417"/>
                    <a:pt x="473" y="417"/>
                  </a:cubicBezTo>
                  <a:cubicBezTo>
                    <a:pt x="567" y="417"/>
                    <a:pt x="610" y="348"/>
                    <a:pt x="610" y="284"/>
                  </a:cubicBezTo>
                  <a:cubicBezTo>
                    <a:pt x="610" y="222"/>
                    <a:pt x="567" y="158"/>
                    <a:pt x="473" y="158"/>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p:cNvSpPr>
              <a:spLocks/>
            </p:cNvSpPr>
            <p:nvPr/>
          </p:nvSpPr>
          <p:spPr bwMode="auto">
            <a:xfrm>
              <a:off x="1589" y="1031"/>
              <a:ext cx="109" cy="147"/>
            </a:xfrm>
            <a:custGeom>
              <a:avLst/>
              <a:gdLst/>
              <a:ahLst/>
              <a:cxnLst>
                <a:cxn ang="0">
                  <a:pos x="617" y="941"/>
                </a:cxn>
                <a:cxn ang="0">
                  <a:pos x="87" y="941"/>
                </a:cxn>
                <a:cxn ang="0">
                  <a:pos x="0" y="855"/>
                </a:cxn>
                <a:cxn ang="0">
                  <a:pos x="0" y="86"/>
                </a:cxn>
                <a:cxn ang="0">
                  <a:pos x="87" y="0"/>
                </a:cxn>
                <a:cxn ang="0">
                  <a:pos x="596" y="0"/>
                </a:cxn>
                <a:cxn ang="0">
                  <a:pos x="678" y="79"/>
                </a:cxn>
                <a:cxn ang="0">
                  <a:pos x="596" y="160"/>
                </a:cxn>
                <a:cxn ang="0">
                  <a:pos x="172" y="160"/>
                </a:cxn>
                <a:cxn ang="0">
                  <a:pos x="172" y="384"/>
                </a:cxn>
                <a:cxn ang="0">
                  <a:pos x="405" y="384"/>
                </a:cxn>
                <a:cxn ang="0">
                  <a:pos x="486" y="465"/>
                </a:cxn>
                <a:cxn ang="0">
                  <a:pos x="405" y="544"/>
                </a:cxn>
                <a:cxn ang="0">
                  <a:pos x="172" y="544"/>
                </a:cxn>
                <a:cxn ang="0">
                  <a:pos x="172" y="781"/>
                </a:cxn>
                <a:cxn ang="0">
                  <a:pos x="617" y="781"/>
                </a:cxn>
                <a:cxn ang="0">
                  <a:pos x="699" y="862"/>
                </a:cxn>
                <a:cxn ang="0">
                  <a:pos x="617" y="941"/>
                </a:cxn>
              </a:cxnLst>
              <a:rect l="0" t="0" r="r" b="b"/>
              <a:pathLst>
                <a:path w="699" h="941">
                  <a:moveTo>
                    <a:pt x="617" y="941"/>
                  </a:moveTo>
                  <a:cubicBezTo>
                    <a:pt x="87" y="941"/>
                    <a:pt x="87" y="941"/>
                    <a:pt x="87" y="941"/>
                  </a:cubicBezTo>
                  <a:cubicBezTo>
                    <a:pt x="39" y="941"/>
                    <a:pt x="0" y="903"/>
                    <a:pt x="0" y="855"/>
                  </a:cubicBezTo>
                  <a:cubicBezTo>
                    <a:pt x="0" y="86"/>
                    <a:pt x="0" y="86"/>
                    <a:pt x="0" y="86"/>
                  </a:cubicBezTo>
                  <a:cubicBezTo>
                    <a:pt x="0" y="38"/>
                    <a:pt x="39" y="0"/>
                    <a:pt x="87" y="0"/>
                  </a:cubicBezTo>
                  <a:cubicBezTo>
                    <a:pt x="596" y="0"/>
                    <a:pt x="596" y="0"/>
                    <a:pt x="596" y="0"/>
                  </a:cubicBezTo>
                  <a:cubicBezTo>
                    <a:pt x="641" y="0"/>
                    <a:pt x="678" y="34"/>
                    <a:pt x="678" y="79"/>
                  </a:cubicBezTo>
                  <a:cubicBezTo>
                    <a:pt x="678" y="124"/>
                    <a:pt x="641" y="160"/>
                    <a:pt x="596" y="160"/>
                  </a:cubicBezTo>
                  <a:cubicBezTo>
                    <a:pt x="172" y="160"/>
                    <a:pt x="172" y="160"/>
                    <a:pt x="172" y="160"/>
                  </a:cubicBezTo>
                  <a:cubicBezTo>
                    <a:pt x="172" y="384"/>
                    <a:pt x="172" y="384"/>
                    <a:pt x="172" y="384"/>
                  </a:cubicBezTo>
                  <a:cubicBezTo>
                    <a:pt x="405" y="384"/>
                    <a:pt x="405" y="384"/>
                    <a:pt x="405" y="384"/>
                  </a:cubicBezTo>
                  <a:cubicBezTo>
                    <a:pt x="449" y="384"/>
                    <a:pt x="486" y="420"/>
                    <a:pt x="486" y="465"/>
                  </a:cubicBezTo>
                  <a:cubicBezTo>
                    <a:pt x="486" y="510"/>
                    <a:pt x="449" y="544"/>
                    <a:pt x="405" y="544"/>
                  </a:cubicBezTo>
                  <a:cubicBezTo>
                    <a:pt x="172" y="544"/>
                    <a:pt x="172" y="544"/>
                    <a:pt x="172" y="544"/>
                  </a:cubicBezTo>
                  <a:cubicBezTo>
                    <a:pt x="172" y="781"/>
                    <a:pt x="172" y="781"/>
                    <a:pt x="172" y="781"/>
                  </a:cubicBezTo>
                  <a:cubicBezTo>
                    <a:pt x="617" y="781"/>
                    <a:pt x="617" y="781"/>
                    <a:pt x="617" y="781"/>
                  </a:cubicBezTo>
                  <a:cubicBezTo>
                    <a:pt x="662" y="781"/>
                    <a:pt x="699" y="817"/>
                    <a:pt x="699" y="862"/>
                  </a:cubicBezTo>
                  <a:cubicBezTo>
                    <a:pt x="699" y="907"/>
                    <a:pt x="662" y="941"/>
                    <a:pt x="617" y="94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2"/>
            <p:cNvSpPr>
              <a:spLocks/>
            </p:cNvSpPr>
            <p:nvPr/>
          </p:nvSpPr>
          <p:spPr bwMode="auto">
            <a:xfrm>
              <a:off x="829" y="1208"/>
              <a:ext cx="81" cy="124"/>
            </a:xfrm>
            <a:custGeom>
              <a:avLst/>
              <a:gdLst/>
              <a:ahLst/>
              <a:cxnLst>
                <a:cxn ang="0">
                  <a:pos x="35" y="792"/>
                </a:cxn>
                <a:cxn ang="0">
                  <a:pos x="0" y="757"/>
                </a:cxn>
                <a:cxn ang="0">
                  <a:pos x="0" y="35"/>
                </a:cxn>
                <a:cxn ang="0">
                  <a:pos x="35" y="0"/>
                </a:cxn>
                <a:cxn ang="0">
                  <a:pos x="487" y="0"/>
                </a:cxn>
                <a:cxn ang="0">
                  <a:pos x="519" y="32"/>
                </a:cxn>
                <a:cxn ang="0">
                  <a:pos x="487" y="63"/>
                </a:cxn>
                <a:cxn ang="0">
                  <a:pos x="70" y="63"/>
                </a:cxn>
                <a:cxn ang="0">
                  <a:pos x="70" y="347"/>
                </a:cxn>
                <a:cxn ang="0">
                  <a:pos x="312" y="347"/>
                </a:cxn>
                <a:cxn ang="0">
                  <a:pos x="344" y="378"/>
                </a:cxn>
                <a:cxn ang="0">
                  <a:pos x="312" y="410"/>
                </a:cxn>
                <a:cxn ang="0">
                  <a:pos x="70" y="410"/>
                </a:cxn>
                <a:cxn ang="0">
                  <a:pos x="70" y="757"/>
                </a:cxn>
                <a:cxn ang="0">
                  <a:pos x="35" y="792"/>
                </a:cxn>
              </a:cxnLst>
              <a:rect l="0" t="0" r="r" b="b"/>
              <a:pathLst>
                <a:path w="519" h="792">
                  <a:moveTo>
                    <a:pt x="35" y="792"/>
                  </a:moveTo>
                  <a:cubicBezTo>
                    <a:pt x="15" y="792"/>
                    <a:pt x="0" y="777"/>
                    <a:pt x="0" y="757"/>
                  </a:cubicBezTo>
                  <a:cubicBezTo>
                    <a:pt x="0" y="35"/>
                    <a:pt x="0" y="35"/>
                    <a:pt x="0" y="35"/>
                  </a:cubicBezTo>
                  <a:cubicBezTo>
                    <a:pt x="0" y="15"/>
                    <a:pt x="15" y="0"/>
                    <a:pt x="35" y="0"/>
                  </a:cubicBezTo>
                  <a:cubicBezTo>
                    <a:pt x="487" y="0"/>
                    <a:pt x="487" y="0"/>
                    <a:pt x="487" y="0"/>
                  </a:cubicBezTo>
                  <a:cubicBezTo>
                    <a:pt x="505" y="0"/>
                    <a:pt x="519" y="14"/>
                    <a:pt x="519" y="32"/>
                  </a:cubicBezTo>
                  <a:cubicBezTo>
                    <a:pt x="519" y="49"/>
                    <a:pt x="505" y="63"/>
                    <a:pt x="487" y="63"/>
                  </a:cubicBezTo>
                  <a:cubicBezTo>
                    <a:pt x="70" y="63"/>
                    <a:pt x="70" y="63"/>
                    <a:pt x="70" y="63"/>
                  </a:cubicBezTo>
                  <a:cubicBezTo>
                    <a:pt x="70" y="347"/>
                    <a:pt x="70" y="347"/>
                    <a:pt x="70" y="347"/>
                  </a:cubicBezTo>
                  <a:cubicBezTo>
                    <a:pt x="312" y="347"/>
                    <a:pt x="312" y="347"/>
                    <a:pt x="312" y="347"/>
                  </a:cubicBezTo>
                  <a:cubicBezTo>
                    <a:pt x="330" y="347"/>
                    <a:pt x="344" y="361"/>
                    <a:pt x="344" y="378"/>
                  </a:cubicBezTo>
                  <a:cubicBezTo>
                    <a:pt x="344" y="396"/>
                    <a:pt x="330" y="410"/>
                    <a:pt x="312" y="410"/>
                  </a:cubicBezTo>
                  <a:cubicBezTo>
                    <a:pt x="70" y="410"/>
                    <a:pt x="70" y="410"/>
                    <a:pt x="70" y="410"/>
                  </a:cubicBezTo>
                  <a:cubicBezTo>
                    <a:pt x="70" y="757"/>
                    <a:pt x="70" y="757"/>
                    <a:pt x="70" y="757"/>
                  </a:cubicBezTo>
                  <a:cubicBezTo>
                    <a:pt x="70" y="777"/>
                    <a:pt x="55" y="792"/>
                    <a:pt x="35"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3"/>
            <p:cNvSpPr>
              <a:spLocks noEditPoints="1"/>
            </p:cNvSpPr>
            <p:nvPr/>
          </p:nvSpPr>
          <p:spPr bwMode="auto">
            <a:xfrm>
              <a:off x="924" y="1206"/>
              <a:ext cx="123" cy="126"/>
            </a:xfrm>
            <a:custGeom>
              <a:avLst/>
              <a:gdLst/>
              <a:ahLst/>
              <a:cxnLst>
                <a:cxn ang="0">
                  <a:pos x="394" y="811"/>
                </a:cxn>
                <a:cxn ang="0">
                  <a:pos x="0" y="405"/>
                </a:cxn>
                <a:cxn ang="0">
                  <a:pos x="394" y="0"/>
                </a:cxn>
                <a:cxn ang="0">
                  <a:pos x="787" y="405"/>
                </a:cxn>
                <a:cxn ang="0">
                  <a:pos x="394" y="811"/>
                </a:cxn>
                <a:cxn ang="0">
                  <a:pos x="394" y="62"/>
                </a:cxn>
                <a:cxn ang="0">
                  <a:pos x="70" y="405"/>
                </a:cxn>
                <a:cxn ang="0">
                  <a:pos x="394" y="748"/>
                </a:cxn>
                <a:cxn ang="0">
                  <a:pos x="716" y="405"/>
                </a:cxn>
                <a:cxn ang="0">
                  <a:pos x="394" y="62"/>
                </a:cxn>
              </a:cxnLst>
              <a:rect l="0" t="0" r="r" b="b"/>
              <a:pathLst>
                <a:path w="787" h="811">
                  <a:moveTo>
                    <a:pt x="394" y="811"/>
                  </a:moveTo>
                  <a:cubicBezTo>
                    <a:pt x="159" y="811"/>
                    <a:pt x="0" y="624"/>
                    <a:pt x="0" y="405"/>
                  </a:cubicBezTo>
                  <a:cubicBezTo>
                    <a:pt x="0" y="187"/>
                    <a:pt x="159" y="0"/>
                    <a:pt x="394" y="0"/>
                  </a:cubicBezTo>
                  <a:cubicBezTo>
                    <a:pt x="629" y="0"/>
                    <a:pt x="787" y="187"/>
                    <a:pt x="787" y="405"/>
                  </a:cubicBezTo>
                  <a:cubicBezTo>
                    <a:pt x="787" y="624"/>
                    <a:pt x="629" y="811"/>
                    <a:pt x="394" y="811"/>
                  </a:cubicBezTo>
                  <a:close/>
                  <a:moveTo>
                    <a:pt x="394" y="62"/>
                  </a:moveTo>
                  <a:cubicBezTo>
                    <a:pt x="192" y="62"/>
                    <a:pt x="70" y="226"/>
                    <a:pt x="70" y="405"/>
                  </a:cubicBezTo>
                  <a:cubicBezTo>
                    <a:pt x="70" y="585"/>
                    <a:pt x="192" y="748"/>
                    <a:pt x="394" y="748"/>
                  </a:cubicBezTo>
                  <a:cubicBezTo>
                    <a:pt x="596" y="748"/>
                    <a:pt x="716" y="585"/>
                    <a:pt x="716" y="405"/>
                  </a:cubicBezTo>
                  <a:cubicBezTo>
                    <a:pt x="716" y="226"/>
                    <a:pt x="596" y="62"/>
                    <a:pt x="394"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p:cNvSpPr>
              <a:spLocks/>
            </p:cNvSpPr>
            <p:nvPr/>
          </p:nvSpPr>
          <p:spPr bwMode="auto">
            <a:xfrm>
              <a:off x="1079" y="1207"/>
              <a:ext cx="103" cy="125"/>
            </a:xfrm>
            <a:custGeom>
              <a:avLst/>
              <a:gdLst/>
              <a:ahLst/>
              <a:cxnLst>
                <a:cxn ang="0">
                  <a:pos x="0" y="484"/>
                </a:cxn>
                <a:cxn ang="0">
                  <a:pos x="0" y="35"/>
                </a:cxn>
                <a:cxn ang="0">
                  <a:pos x="36" y="0"/>
                </a:cxn>
                <a:cxn ang="0">
                  <a:pos x="71" y="35"/>
                </a:cxn>
                <a:cxn ang="0">
                  <a:pos x="71" y="488"/>
                </a:cxn>
                <a:cxn ang="0">
                  <a:pos x="330" y="743"/>
                </a:cxn>
                <a:cxn ang="0">
                  <a:pos x="590" y="488"/>
                </a:cxn>
                <a:cxn ang="0">
                  <a:pos x="590" y="35"/>
                </a:cxn>
                <a:cxn ang="0">
                  <a:pos x="625" y="0"/>
                </a:cxn>
                <a:cxn ang="0">
                  <a:pos x="661" y="35"/>
                </a:cxn>
                <a:cxn ang="0">
                  <a:pos x="661" y="484"/>
                </a:cxn>
                <a:cxn ang="0">
                  <a:pos x="330" y="806"/>
                </a:cxn>
                <a:cxn ang="0">
                  <a:pos x="0" y="484"/>
                </a:cxn>
              </a:cxnLst>
              <a:rect l="0" t="0" r="r" b="b"/>
              <a:pathLst>
                <a:path w="661" h="806">
                  <a:moveTo>
                    <a:pt x="0" y="484"/>
                  </a:moveTo>
                  <a:cubicBezTo>
                    <a:pt x="0" y="35"/>
                    <a:pt x="0" y="35"/>
                    <a:pt x="0" y="35"/>
                  </a:cubicBezTo>
                  <a:cubicBezTo>
                    <a:pt x="0" y="15"/>
                    <a:pt x="16" y="0"/>
                    <a:pt x="36" y="0"/>
                  </a:cubicBezTo>
                  <a:cubicBezTo>
                    <a:pt x="55" y="0"/>
                    <a:pt x="71" y="15"/>
                    <a:pt x="71" y="35"/>
                  </a:cubicBezTo>
                  <a:cubicBezTo>
                    <a:pt x="71" y="488"/>
                    <a:pt x="71" y="488"/>
                    <a:pt x="71" y="488"/>
                  </a:cubicBezTo>
                  <a:cubicBezTo>
                    <a:pt x="71" y="641"/>
                    <a:pt x="150" y="743"/>
                    <a:pt x="330" y="743"/>
                  </a:cubicBezTo>
                  <a:cubicBezTo>
                    <a:pt x="511" y="743"/>
                    <a:pt x="590" y="641"/>
                    <a:pt x="590" y="488"/>
                  </a:cubicBezTo>
                  <a:cubicBezTo>
                    <a:pt x="590" y="35"/>
                    <a:pt x="590" y="35"/>
                    <a:pt x="590" y="35"/>
                  </a:cubicBezTo>
                  <a:cubicBezTo>
                    <a:pt x="590" y="15"/>
                    <a:pt x="605" y="0"/>
                    <a:pt x="625" y="0"/>
                  </a:cubicBezTo>
                  <a:cubicBezTo>
                    <a:pt x="645" y="0"/>
                    <a:pt x="661" y="15"/>
                    <a:pt x="661" y="35"/>
                  </a:cubicBezTo>
                  <a:cubicBezTo>
                    <a:pt x="661" y="484"/>
                    <a:pt x="661" y="484"/>
                    <a:pt x="661" y="484"/>
                  </a:cubicBezTo>
                  <a:cubicBezTo>
                    <a:pt x="661" y="680"/>
                    <a:pt x="535" y="806"/>
                    <a:pt x="330" y="806"/>
                  </a:cubicBezTo>
                  <a:cubicBezTo>
                    <a:pt x="126" y="806"/>
                    <a:pt x="0" y="680"/>
                    <a:pt x="0" y="484"/>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5"/>
            <p:cNvSpPr>
              <a:spLocks/>
            </p:cNvSpPr>
            <p:nvPr/>
          </p:nvSpPr>
          <p:spPr bwMode="auto">
            <a:xfrm>
              <a:off x="1222" y="1207"/>
              <a:ext cx="97"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6"/>
            <p:cNvSpPr>
              <a:spLocks noEditPoints="1"/>
            </p:cNvSpPr>
            <p:nvPr/>
          </p:nvSpPr>
          <p:spPr bwMode="auto">
            <a:xfrm>
              <a:off x="1359" y="1208"/>
              <a:ext cx="101" cy="122"/>
            </a:xfrm>
            <a:custGeom>
              <a:avLst/>
              <a:gdLst/>
              <a:ahLst/>
              <a:cxnLst>
                <a:cxn ang="0">
                  <a:pos x="258" y="783"/>
                </a:cxn>
                <a:cxn ang="0">
                  <a:pos x="35" y="783"/>
                </a:cxn>
                <a:cxn ang="0">
                  <a:pos x="0" y="747"/>
                </a:cxn>
                <a:cxn ang="0">
                  <a:pos x="0" y="35"/>
                </a:cxn>
                <a:cxn ang="0">
                  <a:pos x="35" y="0"/>
                </a:cxn>
                <a:cxn ang="0">
                  <a:pos x="258" y="0"/>
                </a:cxn>
                <a:cxn ang="0">
                  <a:pos x="648" y="391"/>
                </a:cxn>
                <a:cxn ang="0">
                  <a:pos x="258" y="783"/>
                </a:cxn>
                <a:cxn ang="0">
                  <a:pos x="253" y="63"/>
                </a:cxn>
                <a:cxn ang="0">
                  <a:pos x="70" y="63"/>
                </a:cxn>
                <a:cxn ang="0">
                  <a:pos x="70" y="719"/>
                </a:cxn>
                <a:cxn ang="0">
                  <a:pos x="253" y="719"/>
                </a:cxn>
                <a:cxn ang="0">
                  <a:pos x="578" y="391"/>
                </a:cxn>
                <a:cxn ang="0">
                  <a:pos x="253" y="63"/>
                </a:cxn>
              </a:cxnLst>
              <a:rect l="0" t="0" r="r" b="b"/>
              <a:pathLst>
                <a:path w="648" h="783">
                  <a:moveTo>
                    <a:pt x="258" y="783"/>
                  </a:moveTo>
                  <a:cubicBezTo>
                    <a:pt x="35" y="783"/>
                    <a:pt x="35" y="783"/>
                    <a:pt x="35" y="783"/>
                  </a:cubicBezTo>
                  <a:cubicBezTo>
                    <a:pt x="14" y="783"/>
                    <a:pt x="0" y="766"/>
                    <a:pt x="0" y="747"/>
                  </a:cubicBezTo>
                  <a:cubicBezTo>
                    <a:pt x="0" y="35"/>
                    <a:pt x="0" y="35"/>
                    <a:pt x="0" y="35"/>
                  </a:cubicBezTo>
                  <a:cubicBezTo>
                    <a:pt x="0" y="15"/>
                    <a:pt x="15" y="0"/>
                    <a:pt x="35" y="0"/>
                  </a:cubicBezTo>
                  <a:cubicBezTo>
                    <a:pt x="258" y="0"/>
                    <a:pt x="258" y="0"/>
                    <a:pt x="258" y="0"/>
                  </a:cubicBezTo>
                  <a:cubicBezTo>
                    <a:pt x="495" y="0"/>
                    <a:pt x="648" y="173"/>
                    <a:pt x="648" y="391"/>
                  </a:cubicBezTo>
                  <a:cubicBezTo>
                    <a:pt x="648" y="610"/>
                    <a:pt x="495" y="783"/>
                    <a:pt x="258" y="783"/>
                  </a:cubicBezTo>
                  <a:close/>
                  <a:moveTo>
                    <a:pt x="253" y="63"/>
                  </a:moveTo>
                  <a:cubicBezTo>
                    <a:pt x="70" y="63"/>
                    <a:pt x="70" y="63"/>
                    <a:pt x="70" y="63"/>
                  </a:cubicBezTo>
                  <a:cubicBezTo>
                    <a:pt x="70" y="719"/>
                    <a:pt x="70" y="719"/>
                    <a:pt x="70" y="719"/>
                  </a:cubicBezTo>
                  <a:cubicBezTo>
                    <a:pt x="253" y="719"/>
                    <a:pt x="253" y="719"/>
                    <a:pt x="253" y="719"/>
                  </a:cubicBezTo>
                  <a:cubicBezTo>
                    <a:pt x="458" y="719"/>
                    <a:pt x="578" y="576"/>
                    <a:pt x="578" y="391"/>
                  </a:cubicBezTo>
                  <a:cubicBezTo>
                    <a:pt x="578" y="207"/>
                    <a:pt x="458" y="63"/>
                    <a:pt x="253" y="63"/>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7"/>
            <p:cNvSpPr>
              <a:spLocks noEditPoints="1"/>
            </p:cNvSpPr>
            <p:nvPr/>
          </p:nvSpPr>
          <p:spPr bwMode="auto">
            <a:xfrm>
              <a:off x="1476" y="1207"/>
              <a:ext cx="113" cy="125"/>
            </a:xfrm>
            <a:custGeom>
              <a:avLst/>
              <a:gdLst/>
              <a:ahLst/>
              <a:cxnLst>
                <a:cxn ang="0">
                  <a:pos x="723" y="753"/>
                </a:cxn>
                <a:cxn ang="0">
                  <a:pos x="728" y="769"/>
                </a:cxn>
                <a:cxn ang="0">
                  <a:pos x="694" y="801"/>
                </a:cxn>
                <a:cxn ang="0">
                  <a:pos x="662" y="779"/>
                </a:cxn>
                <a:cxn ang="0">
                  <a:pos x="566" y="564"/>
                </a:cxn>
                <a:cxn ang="0">
                  <a:pos x="162" y="564"/>
                </a:cxn>
                <a:cxn ang="0">
                  <a:pos x="65" y="779"/>
                </a:cxn>
                <a:cxn ang="0">
                  <a:pos x="34" y="801"/>
                </a:cxn>
                <a:cxn ang="0">
                  <a:pos x="0" y="769"/>
                </a:cxn>
                <a:cxn ang="0">
                  <a:pos x="4" y="753"/>
                </a:cxn>
                <a:cxn ang="0">
                  <a:pos x="331" y="23"/>
                </a:cxn>
                <a:cxn ang="0">
                  <a:pos x="364" y="0"/>
                </a:cxn>
                <a:cxn ang="0">
                  <a:pos x="397" y="23"/>
                </a:cxn>
                <a:cxn ang="0">
                  <a:pos x="723" y="753"/>
                </a:cxn>
                <a:cxn ang="0">
                  <a:pos x="539" y="501"/>
                </a:cxn>
                <a:cxn ang="0">
                  <a:pos x="364" y="98"/>
                </a:cxn>
                <a:cxn ang="0">
                  <a:pos x="189" y="501"/>
                </a:cxn>
                <a:cxn ang="0">
                  <a:pos x="539" y="501"/>
                </a:cxn>
              </a:cxnLst>
              <a:rect l="0" t="0" r="r" b="b"/>
              <a:pathLst>
                <a:path w="728" h="801">
                  <a:moveTo>
                    <a:pt x="723" y="753"/>
                  </a:moveTo>
                  <a:cubicBezTo>
                    <a:pt x="726" y="758"/>
                    <a:pt x="728" y="763"/>
                    <a:pt x="728" y="769"/>
                  </a:cubicBezTo>
                  <a:cubicBezTo>
                    <a:pt x="728" y="787"/>
                    <a:pt x="715" y="801"/>
                    <a:pt x="694" y="801"/>
                  </a:cubicBezTo>
                  <a:cubicBezTo>
                    <a:pt x="676" y="801"/>
                    <a:pt x="667" y="790"/>
                    <a:pt x="662" y="779"/>
                  </a:cubicBezTo>
                  <a:cubicBezTo>
                    <a:pt x="566" y="564"/>
                    <a:pt x="566" y="564"/>
                    <a:pt x="566" y="564"/>
                  </a:cubicBezTo>
                  <a:cubicBezTo>
                    <a:pt x="162" y="564"/>
                    <a:pt x="162" y="564"/>
                    <a:pt x="162" y="564"/>
                  </a:cubicBezTo>
                  <a:cubicBezTo>
                    <a:pt x="65" y="779"/>
                    <a:pt x="65" y="779"/>
                    <a:pt x="65" y="779"/>
                  </a:cubicBezTo>
                  <a:cubicBezTo>
                    <a:pt x="61" y="790"/>
                    <a:pt x="51" y="801"/>
                    <a:pt x="34" y="801"/>
                  </a:cubicBezTo>
                  <a:cubicBezTo>
                    <a:pt x="13" y="801"/>
                    <a:pt x="0" y="787"/>
                    <a:pt x="0" y="769"/>
                  </a:cubicBezTo>
                  <a:cubicBezTo>
                    <a:pt x="0" y="763"/>
                    <a:pt x="2" y="758"/>
                    <a:pt x="4" y="753"/>
                  </a:cubicBezTo>
                  <a:cubicBezTo>
                    <a:pt x="331" y="23"/>
                    <a:pt x="331" y="23"/>
                    <a:pt x="331" y="23"/>
                  </a:cubicBezTo>
                  <a:cubicBezTo>
                    <a:pt x="338" y="8"/>
                    <a:pt x="347" y="0"/>
                    <a:pt x="364" y="0"/>
                  </a:cubicBezTo>
                  <a:cubicBezTo>
                    <a:pt x="380" y="0"/>
                    <a:pt x="390" y="8"/>
                    <a:pt x="397" y="23"/>
                  </a:cubicBezTo>
                  <a:lnTo>
                    <a:pt x="723" y="753"/>
                  </a:lnTo>
                  <a:close/>
                  <a:moveTo>
                    <a:pt x="539" y="501"/>
                  </a:moveTo>
                  <a:cubicBezTo>
                    <a:pt x="364" y="98"/>
                    <a:pt x="364" y="98"/>
                    <a:pt x="364" y="98"/>
                  </a:cubicBezTo>
                  <a:cubicBezTo>
                    <a:pt x="189" y="501"/>
                    <a:pt x="189" y="501"/>
                    <a:pt x="189" y="501"/>
                  </a:cubicBezTo>
                  <a:lnTo>
                    <a:pt x="539" y="50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8"/>
            <p:cNvSpPr>
              <a:spLocks/>
            </p:cNvSpPr>
            <p:nvPr/>
          </p:nvSpPr>
          <p:spPr bwMode="auto">
            <a:xfrm>
              <a:off x="1593" y="1208"/>
              <a:ext cx="100" cy="124"/>
            </a:xfrm>
            <a:custGeom>
              <a:avLst/>
              <a:gdLst/>
              <a:ahLst/>
              <a:cxnLst>
                <a:cxn ang="0">
                  <a:pos x="320" y="792"/>
                </a:cxn>
                <a:cxn ang="0">
                  <a:pos x="285" y="757"/>
                </a:cxn>
                <a:cxn ang="0">
                  <a:pos x="285" y="63"/>
                </a:cxn>
                <a:cxn ang="0">
                  <a:pos x="31" y="63"/>
                </a:cxn>
                <a:cxn ang="0">
                  <a:pos x="0" y="32"/>
                </a:cxn>
                <a:cxn ang="0">
                  <a:pos x="31" y="0"/>
                </a:cxn>
                <a:cxn ang="0">
                  <a:pos x="610" y="0"/>
                </a:cxn>
                <a:cxn ang="0">
                  <a:pos x="641" y="32"/>
                </a:cxn>
                <a:cxn ang="0">
                  <a:pos x="610" y="63"/>
                </a:cxn>
                <a:cxn ang="0">
                  <a:pos x="356" y="63"/>
                </a:cxn>
                <a:cxn ang="0">
                  <a:pos x="356" y="757"/>
                </a:cxn>
                <a:cxn ang="0">
                  <a:pos x="320" y="792"/>
                </a:cxn>
              </a:cxnLst>
              <a:rect l="0" t="0" r="r" b="b"/>
              <a:pathLst>
                <a:path w="641" h="792">
                  <a:moveTo>
                    <a:pt x="320" y="792"/>
                  </a:moveTo>
                  <a:cubicBezTo>
                    <a:pt x="300" y="792"/>
                    <a:pt x="285" y="777"/>
                    <a:pt x="285" y="757"/>
                  </a:cubicBezTo>
                  <a:cubicBezTo>
                    <a:pt x="285" y="63"/>
                    <a:pt x="285" y="63"/>
                    <a:pt x="285" y="63"/>
                  </a:cubicBezTo>
                  <a:cubicBezTo>
                    <a:pt x="31" y="63"/>
                    <a:pt x="31" y="63"/>
                    <a:pt x="31" y="63"/>
                  </a:cubicBezTo>
                  <a:cubicBezTo>
                    <a:pt x="14" y="63"/>
                    <a:pt x="0" y="49"/>
                    <a:pt x="0" y="32"/>
                  </a:cubicBezTo>
                  <a:cubicBezTo>
                    <a:pt x="0" y="14"/>
                    <a:pt x="14" y="0"/>
                    <a:pt x="31" y="0"/>
                  </a:cubicBezTo>
                  <a:cubicBezTo>
                    <a:pt x="610" y="0"/>
                    <a:pt x="610" y="0"/>
                    <a:pt x="610" y="0"/>
                  </a:cubicBezTo>
                  <a:cubicBezTo>
                    <a:pt x="627" y="0"/>
                    <a:pt x="641" y="14"/>
                    <a:pt x="641" y="32"/>
                  </a:cubicBezTo>
                  <a:cubicBezTo>
                    <a:pt x="641" y="49"/>
                    <a:pt x="627" y="63"/>
                    <a:pt x="610" y="63"/>
                  </a:cubicBezTo>
                  <a:cubicBezTo>
                    <a:pt x="356" y="63"/>
                    <a:pt x="356" y="63"/>
                    <a:pt x="356" y="63"/>
                  </a:cubicBezTo>
                  <a:cubicBezTo>
                    <a:pt x="356" y="757"/>
                    <a:pt x="356" y="757"/>
                    <a:pt x="356" y="757"/>
                  </a:cubicBezTo>
                  <a:cubicBezTo>
                    <a:pt x="356" y="777"/>
                    <a:pt x="340" y="792"/>
                    <a:pt x="320" y="79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9"/>
            <p:cNvSpPr>
              <a:spLocks/>
            </p:cNvSpPr>
            <p:nvPr/>
          </p:nvSpPr>
          <p:spPr bwMode="auto">
            <a:xfrm>
              <a:off x="1721" y="1207"/>
              <a:ext cx="11" cy="125"/>
            </a:xfrm>
            <a:custGeom>
              <a:avLst/>
              <a:gdLst/>
              <a:ahLst/>
              <a:cxnLst>
                <a:cxn ang="0">
                  <a:pos x="35" y="801"/>
                </a:cxn>
                <a:cxn ang="0">
                  <a:pos x="0" y="766"/>
                </a:cxn>
                <a:cxn ang="0">
                  <a:pos x="0" y="35"/>
                </a:cxn>
                <a:cxn ang="0">
                  <a:pos x="35" y="0"/>
                </a:cxn>
                <a:cxn ang="0">
                  <a:pos x="70" y="35"/>
                </a:cxn>
                <a:cxn ang="0">
                  <a:pos x="70" y="766"/>
                </a:cxn>
                <a:cxn ang="0">
                  <a:pos x="35" y="801"/>
                </a:cxn>
              </a:cxnLst>
              <a:rect l="0" t="0" r="r" b="b"/>
              <a:pathLst>
                <a:path w="70" h="801">
                  <a:moveTo>
                    <a:pt x="35" y="801"/>
                  </a:moveTo>
                  <a:cubicBezTo>
                    <a:pt x="15" y="801"/>
                    <a:pt x="0" y="786"/>
                    <a:pt x="0" y="766"/>
                  </a:cubicBezTo>
                  <a:cubicBezTo>
                    <a:pt x="0" y="35"/>
                    <a:pt x="0" y="35"/>
                    <a:pt x="0" y="35"/>
                  </a:cubicBezTo>
                  <a:cubicBezTo>
                    <a:pt x="0" y="15"/>
                    <a:pt x="15" y="0"/>
                    <a:pt x="35" y="0"/>
                  </a:cubicBezTo>
                  <a:cubicBezTo>
                    <a:pt x="55" y="0"/>
                    <a:pt x="70" y="15"/>
                    <a:pt x="70" y="35"/>
                  </a:cubicBezTo>
                  <a:cubicBezTo>
                    <a:pt x="70" y="766"/>
                    <a:pt x="70" y="766"/>
                    <a:pt x="70" y="766"/>
                  </a:cubicBezTo>
                  <a:cubicBezTo>
                    <a:pt x="70" y="786"/>
                    <a:pt x="55" y="801"/>
                    <a:pt x="35"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Freeform 20"/>
            <p:cNvSpPr>
              <a:spLocks noEditPoints="1"/>
            </p:cNvSpPr>
            <p:nvPr/>
          </p:nvSpPr>
          <p:spPr bwMode="auto">
            <a:xfrm>
              <a:off x="1767" y="1206"/>
              <a:ext cx="123" cy="126"/>
            </a:xfrm>
            <a:custGeom>
              <a:avLst/>
              <a:gdLst/>
              <a:ahLst/>
              <a:cxnLst>
                <a:cxn ang="0">
                  <a:pos x="395" y="811"/>
                </a:cxn>
                <a:cxn ang="0">
                  <a:pos x="0" y="405"/>
                </a:cxn>
                <a:cxn ang="0">
                  <a:pos x="395" y="0"/>
                </a:cxn>
                <a:cxn ang="0">
                  <a:pos x="787" y="405"/>
                </a:cxn>
                <a:cxn ang="0">
                  <a:pos x="395" y="811"/>
                </a:cxn>
                <a:cxn ang="0">
                  <a:pos x="395" y="62"/>
                </a:cxn>
                <a:cxn ang="0">
                  <a:pos x="71" y="405"/>
                </a:cxn>
                <a:cxn ang="0">
                  <a:pos x="395" y="748"/>
                </a:cxn>
                <a:cxn ang="0">
                  <a:pos x="717" y="405"/>
                </a:cxn>
                <a:cxn ang="0">
                  <a:pos x="395" y="62"/>
                </a:cxn>
              </a:cxnLst>
              <a:rect l="0" t="0" r="r" b="b"/>
              <a:pathLst>
                <a:path w="787" h="811">
                  <a:moveTo>
                    <a:pt x="395" y="811"/>
                  </a:moveTo>
                  <a:cubicBezTo>
                    <a:pt x="160" y="811"/>
                    <a:pt x="0" y="624"/>
                    <a:pt x="0" y="405"/>
                  </a:cubicBezTo>
                  <a:cubicBezTo>
                    <a:pt x="0" y="187"/>
                    <a:pt x="160" y="0"/>
                    <a:pt x="395" y="0"/>
                  </a:cubicBezTo>
                  <a:cubicBezTo>
                    <a:pt x="630" y="0"/>
                    <a:pt x="787" y="187"/>
                    <a:pt x="787" y="405"/>
                  </a:cubicBezTo>
                  <a:cubicBezTo>
                    <a:pt x="787" y="624"/>
                    <a:pt x="630" y="811"/>
                    <a:pt x="395" y="811"/>
                  </a:cubicBezTo>
                  <a:close/>
                  <a:moveTo>
                    <a:pt x="395" y="62"/>
                  </a:moveTo>
                  <a:cubicBezTo>
                    <a:pt x="193" y="62"/>
                    <a:pt x="71" y="226"/>
                    <a:pt x="71" y="405"/>
                  </a:cubicBezTo>
                  <a:cubicBezTo>
                    <a:pt x="71" y="585"/>
                    <a:pt x="193" y="748"/>
                    <a:pt x="395" y="748"/>
                  </a:cubicBezTo>
                  <a:cubicBezTo>
                    <a:pt x="597" y="748"/>
                    <a:pt x="717" y="585"/>
                    <a:pt x="717" y="405"/>
                  </a:cubicBezTo>
                  <a:cubicBezTo>
                    <a:pt x="717" y="226"/>
                    <a:pt x="597" y="62"/>
                    <a:pt x="395" y="62"/>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21"/>
            <p:cNvSpPr>
              <a:spLocks/>
            </p:cNvSpPr>
            <p:nvPr/>
          </p:nvSpPr>
          <p:spPr bwMode="auto">
            <a:xfrm>
              <a:off x="1920" y="1207"/>
              <a:ext cx="98" cy="125"/>
            </a:xfrm>
            <a:custGeom>
              <a:avLst/>
              <a:gdLst/>
              <a:ahLst/>
              <a:cxnLst>
                <a:cxn ang="0">
                  <a:pos x="592" y="801"/>
                </a:cxn>
                <a:cxn ang="0">
                  <a:pos x="565" y="786"/>
                </a:cxn>
                <a:cxn ang="0">
                  <a:pos x="67" y="129"/>
                </a:cxn>
                <a:cxn ang="0">
                  <a:pos x="67" y="768"/>
                </a:cxn>
                <a:cxn ang="0">
                  <a:pos x="34" y="801"/>
                </a:cxn>
                <a:cxn ang="0">
                  <a:pos x="0" y="768"/>
                </a:cxn>
                <a:cxn ang="0">
                  <a:pos x="0" y="34"/>
                </a:cxn>
                <a:cxn ang="0">
                  <a:pos x="35" y="0"/>
                </a:cxn>
                <a:cxn ang="0">
                  <a:pos x="62" y="15"/>
                </a:cxn>
                <a:cxn ang="0">
                  <a:pos x="559" y="673"/>
                </a:cxn>
                <a:cxn ang="0">
                  <a:pos x="559" y="34"/>
                </a:cxn>
                <a:cxn ang="0">
                  <a:pos x="593" y="0"/>
                </a:cxn>
                <a:cxn ang="0">
                  <a:pos x="626" y="34"/>
                </a:cxn>
                <a:cxn ang="0">
                  <a:pos x="626" y="768"/>
                </a:cxn>
                <a:cxn ang="0">
                  <a:pos x="592" y="801"/>
                </a:cxn>
              </a:cxnLst>
              <a:rect l="0" t="0" r="r" b="b"/>
              <a:pathLst>
                <a:path w="626" h="801">
                  <a:moveTo>
                    <a:pt x="592" y="801"/>
                  </a:moveTo>
                  <a:cubicBezTo>
                    <a:pt x="579" y="801"/>
                    <a:pt x="572" y="795"/>
                    <a:pt x="565" y="786"/>
                  </a:cubicBezTo>
                  <a:cubicBezTo>
                    <a:pt x="67" y="129"/>
                    <a:pt x="67" y="129"/>
                    <a:pt x="67" y="129"/>
                  </a:cubicBezTo>
                  <a:cubicBezTo>
                    <a:pt x="67" y="768"/>
                    <a:pt x="67" y="768"/>
                    <a:pt x="67" y="768"/>
                  </a:cubicBezTo>
                  <a:cubicBezTo>
                    <a:pt x="67" y="786"/>
                    <a:pt x="53" y="801"/>
                    <a:pt x="34" y="801"/>
                  </a:cubicBezTo>
                  <a:cubicBezTo>
                    <a:pt x="14" y="801"/>
                    <a:pt x="0" y="786"/>
                    <a:pt x="0" y="768"/>
                  </a:cubicBezTo>
                  <a:cubicBezTo>
                    <a:pt x="0" y="34"/>
                    <a:pt x="0" y="34"/>
                    <a:pt x="0" y="34"/>
                  </a:cubicBezTo>
                  <a:cubicBezTo>
                    <a:pt x="0" y="14"/>
                    <a:pt x="14" y="0"/>
                    <a:pt x="35" y="0"/>
                  </a:cubicBezTo>
                  <a:cubicBezTo>
                    <a:pt x="47" y="0"/>
                    <a:pt x="56" y="7"/>
                    <a:pt x="62" y="15"/>
                  </a:cubicBezTo>
                  <a:cubicBezTo>
                    <a:pt x="559" y="673"/>
                    <a:pt x="559" y="673"/>
                    <a:pt x="559" y="673"/>
                  </a:cubicBezTo>
                  <a:cubicBezTo>
                    <a:pt x="559" y="34"/>
                    <a:pt x="559" y="34"/>
                    <a:pt x="559" y="34"/>
                  </a:cubicBezTo>
                  <a:cubicBezTo>
                    <a:pt x="559" y="14"/>
                    <a:pt x="573" y="0"/>
                    <a:pt x="593" y="0"/>
                  </a:cubicBezTo>
                  <a:cubicBezTo>
                    <a:pt x="613" y="0"/>
                    <a:pt x="626" y="15"/>
                    <a:pt x="626" y="34"/>
                  </a:cubicBezTo>
                  <a:cubicBezTo>
                    <a:pt x="626" y="768"/>
                    <a:pt x="626" y="768"/>
                    <a:pt x="626" y="768"/>
                  </a:cubicBezTo>
                  <a:cubicBezTo>
                    <a:pt x="626" y="786"/>
                    <a:pt x="614" y="801"/>
                    <a:pt x="592" y="801"/>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22"/>
            <p:cNvSpPr>
              <a:spLocks/>
            </p:cNvSpPr>
            <p:nvPr/>
          </p:nvSpPr>
          <p:spPr bwMode="auto">
            <a:xfrm>
              <a:off x="269" y="938"/>
              <a:ext cx="464" cy="479"/>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23"/>
            <p:cNvSpPr>
              <a:spLocks/>
            </p:cNvSpPr>
            <p:nvPr/>
          </p:nvSpPr>
          <p:spPr bwMode="auto">
            <a:xfrm>
              <a:off x="158" y="938"/>
              <a:ext cx="465" cy="479"/>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Rectangle 24"/>
            <p:cNvSpPr>
              <a:spLocks noChangeArrowheads="1"/>
            </p:cNvSpPr>
            <p:nvPr/>
          </p:nvSpPr>
          <p:spPr bwMode="auto">
            <a:xfrm>
              <a:off x="350" y="1130"/>
              <a:ext cx="192" cy="9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28" name="Rectangle 27"/>
          <p:cNvSpPr/>
          <p:nvPr/>
        </p:nvSpPr>
        <p:spPr>
          <a:xfrm>
            <a:off x="235548" y="6015952"/>
            <a:ext cx="3040308" cy="676212"/>
          </a:xfrm>
          <a:prstGeom prst="rect">
            <a:avLst/>
          </a:prstGeom>
          <a:noFill/>
        </p:spPr>
        <p:txBody>
          <a:bodyPr wrap="square" lIns="90000" tIns="46800" rIns="90000" bIns="46800">
            <a:spAutoFit/>
          </a:bodyPr>
          <a:lstStyle/>
          <a:p>
            <a:pPr defTabSz="457200" fontAlgn="auto">
              <a:lnSpc>
                <a:spcPct val="90000"/>
              </a:lnSpc>
              <a:spcBef>
                <a:spcPts val="0"/>
              </a:spcBef>
              <a:spcAft>
                <a:spcPts val="0"/>
              </a:spcAft>
              <a:buClr>
                <a:srgbClr val="009D8E"/>
              </a:buClr>
              <a:buSzPct val="100000"/>
            </a:pPr>
            <a:r>
              <a:rPr lang="en-GB" sz="1400" i="0" dirty="0">
                <a:solidFill>
                  <a:schemeClr val="tx1">
                    <a:lumMod val="65000"/>
                    <a:lumOff val="35000"/>
                  </a:schemeClr>
                </a:solidFill>
                <a:latin typeface="Arial"/>
                <a:cs typeface="+mn-cs"/>
              </a:rPr>
              <a:t>For more </a:t>
            </a:r>
            <a:r>
              <a:rPr lang="en-GB" sz="1400" i="0" dirty="0" smtClean="0">
                <a:solidFill>
                  <a:schemeClr val="tx1">
                    <a:lumMod val="65000"/>
                    <a:lumOff val="35000"/>
                  </a:schemeClr>
                </a:solidFill>
                <a:latin typeface="Arial"/>
                <a:cs typeface="+mn-cs"/>
              </a:rPr>
              <a:t>information including tailored implications for your brand, please contact your </a:t>
            </a:r>
            <a:r>
              <a:rPr lang="en-GB" sz="1400" b="1" i="0" dirty="0" smtClean="0">
                <a:solidFill>
                  <a:schemeClr val="bg2"/>
                </a:solidFill>
                <a:latin typeface="Arial"/>
                <a:cs typeface="+mn-cs"/>
              </a:rPr>
              <a:t>Account Team</a:t>
            </a:r>
            <a:r>
              <a:rPr lang="en-GB" sz="1400" i="0" dirty="0" smtClean="0">
                <a:solidFill>
                  <a:schemeClr val="tx1">
                    <a:lumMod val="65000"/>
                    <a:lumOff val="35000"/>
                  </a:schemeClr>
                </a:solidFill>
                <a:latin typeface="Arial"/>
                <a:cs typeface="+mn-cs"/>
              </a:rPr>
              <a:t>.</a:t>
            </a:r>
            <a:endParaRPr lang="en-GB" sz="1400" i="0" dirty="0">
              <a:solidFill>
                <a:schemeClr val="bg2"/>
              </a:solidFill>
              <a:latin typeface="Arial"/>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p:cNvCxnSpPr/>
          <p:nvPr/>
        </p:nvCxnSpPr>
        <p:spPr>
          <a:xfrm>
            <a:off x="3815916" y="3825044"/>
            <a:ext cx="1374032" cy="0"/>
          </a:xfrm>
          <a:prstGeom prst="line">
            <a:avLst/>
          </a:prstGeom>
          <a:ln w="28575">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24" name="Content Placeholder 4"/>
          <p:cNvGraphicFramePr>
            <a:graphicFrameLocks/>
          </p:cNvGraphicFramePr>
          <p:nvPr>
            <p:extLst>
              <p:ext uri="{D42A27DB-BD31-4B8C-83A1-F6EECF244321}">
                <p14:modId xmlns="" xmlns:p14="http://schemas.microsoft.com/office/powerpoint/2010/main" val="525658508"/>
              </p:ext>
            </p:extLst>
          </p:nvPr>
        </p:nvGraphicFramePr>
        <p:xfrm>
          <a:off x="287523" y="3195618"/>
          <a:ext cx="4789301" cy="2933720"/>
        </p:xfrm>
        <a:graphic>
          <a:graphicData uri="http://schemas.openxmlformats.org/drawingml/2006/chart">
            <c:chart xmlns:c="http://schemas.openxmlformats.org/drawingml/2006/chart" xmlns:r="http://schemas.openxmlformats.org/officeDocument/2006/relationships" r:id="rId3"/>
          </a:graphicData>
        </a:graphic>
      </p:graphicFrame>
      <p:sp>
        <p:nvSpPr>
          <p:cNvPr id="29" name="Freeform 19"/>
          <p:cNvSpPr>
            <a:spLocks noChangeAspect="1"/>
          </p:cNvSpPr>
          <p:nvPr/>
        </p:nvSpPr>
        <p:spPr bwMode="auto">
          <a:xfrm>
            <a:off x="5757026" y="2781300"/>
            <a:ext cx="2849969" cy="2951039"/>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alpha val="28000"/>
            </a:schemeClr>
          </a:solidFill>
          <a:ln w="9525">
            <a:noFill/>
            <a:round/>
            <a:headEnd/>
            <a:tailEnd/>
          </a:ln>
        </p:spPr>
        <p:txBody>
          <a:bodyPr vert="horz" wrap="square" lIns="91440" tIns="45720" rIns="91440" bIns="45720" numCol="1" anchor="t" anchorCtr="0" compatLnSpc="1">
            <a:prstTxWarp prst="textNoShape">
              <a:avLst/>
            </a:prstTxWarp>
          </a:bodyPr>
          <a:lstStyle/>
          <a:p>
            <a:pPr algn="r"/>
            <a:endParaRPr lang="en-GB"/>
          </a:p>
        </p:txBody>
      </p:sp>
      <p:sp>
        <p:nvSpPr>
          <p:cNvPr id="30" name="Down Arrow 29"/>
          <p:cNvSpPr/>
          <p:nvPr/>
        </p:nvSpPr>
        <p:spPr>
          <a:xfrm>
            <a:off x="3624607" y="2564904"/>
            <a:ext cx="360040" cy="792088"/>
          </a:xfrm>
          <a:prstGeom prst="down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0"/>
          </p:nvPr>
        </p:nvSpPr>
        <p:spPr/>
        <p:txBody>
          <a:bodyPr/>
          <a:lstStyle/>
          <a:p>
            <a:r>
              <a:rPr lang="en-GB" dirty="0" smtClean="0"/>
              <a:t>Source: </a:t>
            </a:r>
            <a:r>
              <a:rPr lang="en-GB" dirty="0" err="1" smtClean="0"/>
              <a:t>nVision’s</a:t>
            </a:r>
            <a:r>
              <a:rPr lang="en-GB" dirty="0" smtClean="0"/>
              <a:t> Social Media Analysis/Crimson Hexagon, UK (English speakers), 2015</a:t>
            </a:r>
          </a:p>
        </p:txBody>
      </p:sp>
      <p:sp>
        <p:nvSpPr>
          <p:cNvPr id="4" name="Title 3"/>
          <p:cNvSpPr>
            <a:spLocks noGrp="1"/>
          </p:cNvSpPr>
          <p:nvPr>
            <p:ph type="title"/>
          </p:nvPr>
        </p:nvSpPr>
        <p:spPr>
          <a:xfrm>
            <a:off x="239535" y="249061"/>
            <a:ext cx="7860857" cy="443198"/>
          </a:xfrm>
        </p:spPr>
        <p:txBody>
          <a:bodyPr/>
          <a:lstStyle/>
          <a:p>
            <a:r>
              <a:rPr lang="en-GB" dirty="0" smtClean="0">
                <a:latin typeface="+mj-lt"/>
              </a:rPr>
              <a:t>The evolution of regulation debates through the lens of social media</a:t>
            </a:r>
            <a:endParaRPr lang="en-GB" dirty="0">
              <a:solidFill>
                <a:schemeClr val="tx2"/>
              </a:solidFill>
              <a:latin typeface="+mj-lt"/>
            </a:endParaRPr>
          </a:p>
        </p:txBody>
      </p:sp>
      <p:sp>
        <p:nvSpPr>
          <p:cNvPr id="31" name="Text Placeholder 30"/>
          <p:cNvSpPr>
            <a:spLocks noGrp="1"/>
          </p:cNvSpPr>
          <p:nvPr>
            <p:ph type="body" sz="quarter" idx="12"/>
          </p:nvPr>
        </p:nvSpPr>
        <p:spPr>
          <a:xfrm>
            <a:off x="239535" y="1164186"/>
            <a:ext cx="8642349" cy="1201419"/>
          </a:xfrm>
          <a:noFill/>
        </p:spPr>
        <p:txBody>
          <a:bodyPr/>
          <a:lstStyle/>
          <a:p>
            <a:r>
              <a:rPr lang="en-GB" dirty="0" smtClean="0">
                <a:solidFill>
                  <a:schemeClr val="tx1">
                    <a:lumMod val="75000"/>
                    <a:lumOff val="25000"/>
                  </a:schemeClr>
                </a:solidFill>
              </a:rPr>
              <a:t>The potential introduction of a fat or sugar tax has created substantial debate in the UK -  and some of it has naturally unfolded on social media. The chart below looks at conversations regarding such regulation on Twitter, </a:t>
            </a:r>
            <a:r>
              <a:rPr lang="en-GB" dirty="0" err="1" smtClean="0">
                <a:solidFill>
                  <a:schemeClr val="tx1">
                    <a:lumMod val="75000"/>
                    <a:lumOff val="25000"/>
                  </a:schemeClr>
                </a:solidFill>
              </a:rPr>
              <a:t>Facebook</a:t>
            </a:r>
            <a:r>
              <a:rPr lang="en-GB" dirty="0" smtClean="0">
                <a:solidFill>
                  <a:schemeClr val="tx1">
                    <a:lumMod val="75000"/>
                    <a:lumOff val="25000"/>
                  </a:schemeClr>
                </a:solidFill>
              </a:rPr>
              <a:t>, blogs and forums and summarises the percentage of social media mentions in each category over a 4.5 year period. </a:t>
            </a:r>
            <a:endParaRPr lang="en-US" dirty="0" smtClean="0">
              <a:solidFill>
                <a:schemeClr val="tx1">
                  <a:lumMod val="75000"/>
                  <a:lumOff val="25000"/>
                </a:schemeClr>
              </a:solidFill>
            </a:endParaRPr>
          </a:p>
          <a:p>
            <a:endParaRPr lang="en-GB" dirty="0"/>
          </a:p>
        </p:txBody>
      </p:sp>
      <p:grpSp>
        <p:nvGrpSpPr>
          <p:cNvPr id="2" name="Group 47"/>
          <p:cNvGrpSpPr/>
          <p:nvPr/>
        </p:nvGrpSpPr>
        <p:grpSpPr>
          <a:xfrm>
            <a:off x="7812868" y="0"/>
            <a:ext cx="1331132" cy="1331132"/>
            <a:chOff x="7812868" y="0"/>
            <a:chExt cx="1331132" cy="1331132"/>
          </a:xfrm>
        </p:grpSpPr>
        <p:sp>
          <p:nvSpPr>
            <p:cNvPr id="47" name="Right Triangle 46"/>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5" name="Group 36"/>
            <p:cNvGrpSpPr/>
            <p:nvPr/>
          </p:nvGrpSpPr>
          <p:grpSpPr>
            <a:xfrm>
              <a:off x="8580550" y="91866"/>
              <a:ext cx="255162" cy="780989"/>
              <a:chOff x="8490763" y="145535"/>
              <a:chExt cx="255162" cy="780989"/>
            </a:xfrm>
          </p:grpSpPr>
          <p:sp>
            <p:nvSpPr>
              <p:cNvPr id="49"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6" name="Group 47"/>
              <p:cNvGrpSpPr>
                <a:grpSpLocks noChangeAspect="1"/>
              </p:cNvGrpSpPr>
              <p:nvPr/>
            </p:nvGrpSpPr>
            <p:grpSpPr>
              <a:xfrm rot="2700000">
                <a:off x="8368377" y="379242"/>
                <a:ext cx="611256" cy="143841"/>
                <a:chOff x="9592229" y="265659"/>
                <a:chExt cx="920838" cy="216694"/>
              </a:xfrm>
            </p:grpSpPr>
            <p:sp>
              <p:nvSpPr>
                <p:cNvPr id="51" name="Rectangle 50"/>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52" name="Rectangle 51"/>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53" name="Rectangle 52"/>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54" name="Rectangle 53"/>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55"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6"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7"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8" name="Freeform 57"/>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26" name="Rectangle 25"/>
          <p:cNvSpPr/>
          <p:nvPr/>
        </p:nvSpPr>
        <p:spPr>
          <a:xfrm>
            <a:off x="5189948" y="4409819"/>
            <a:ext cx="3683295" cy="954107"/>
          </a:xfrm>
          <a:prstGeom prst="rect">
            <a:avLst/>
          </a:prstGeom>
          <a:noFill/>
          <a:ln w="28575">
            <a:solidFill>
              <a:schemeClr val="bg2"/>
            </a:solidFill>
          </a:ln>
        </p:spPr>
        <p:txBody>
          <a:bodyPr wrap="square">
            <a:spAutoFit/>
          </a:bodyPr>
          <a:lstStyle/>
          <a:p>
            <a:pPr algn="ctr"/>
            <a:r>
              <a:rPr lang="en-GB" sz="1400" i="1" dirty="0" smtClean="0">
                <a:solidFill>
                  <a:schemeClr val="tx1">
                    <a:lumMod val="75000"/>
                    <a:lumOff val="25000"/>
                  </a:schemeClr>
                </a:solidFill>
              </a:rPr>
              <a:t>“</a:t>
            </a:r>
            <a:r>
              <a:rPr lang="en-GB" sz="1400" dirty="0" smtClean="0"/>
              <a:t>Reading about the tax increase for Cornish pasties &amp; Sausage rolls - Greggs prices will go up 20% for the Tory Fat Tax! unbelievable!........</a:t>
            </a:r>
            <a:r>
              <a:rPr lang="en-GB" sz="1400" dirty="0" smtClean="0">
                <a:solidFill>
                  <a:schemeClr val="tx1">
                    <a:lumMod val="75000"/>
                    <a:lumOff val="25000"/>
                  </a:schemeClr>
                </a:solidFill>
              </a:rPr>
              <a:t>”</a:t>
            </a:r>
            <a:endParaRPr lang="en-GB" sz="1400" i="1" dirty="0" smtClean="0">
              <a:solidFill>
                <a:schemeClr val="tx1">
                  <a:lumMod val="75000"/>
                  <a:lumOff val="25000"/>
                </a:schemeClr>
              </a:solidFill>
            </a:endParaRPr>
          </a:p>
        </p:txBody>
      </p:sp>
      <p:sp>
        <p:nvSpPr>
          <p:cNvPr id="27" name="Rectangle 26"/>
          <p:cNvSpPr/>
          <p:nvPr/>
        </p:nvSpPr>
        <p:spPr>
          <a:xfrm>
            <a:off x="5189948" y="3244706"/>
            <a:ext cx="3708400" cy="954107"/>
          </a:xfrm>
          <a:prstGeom prst="rect">
            <a:avLst/>
          </a:prstGeom>
          <a:ln w="28575">
            <a:solidFill>
              <a:schemeClr val="tx2">
                <a:lumMod val="50000"/>
              </a:schemeClr>
            </a:solidFill>
          </a:ln>
        </p:spPr>
        <p:txBody>
          <a:bodyPr wrap="square">
            <a:spAutoFit/>
          </a:bodyPr>
          <a:lstStyle/>
          <a:p>
            <a:pPr algn="ctr"/>
            <a:r>
              <a:rPr lang="en-US" sz="1400" dirty="0" smtClean="0">
                <a:solidFill>
                  <a:schemeClr val="tx1">
                    <a:lumMod val="75000"/>
                    <a:lumOff val="25000"/>
                  </a:schemeClr>
                </a:solidFill>
              </a:rPr>
              <a:t>“</a:t>
            </a:r>
            <a:r>
              <a:rPr lang="en-GB" sz="1400" dirty="0" smtClean="0"/>
              <a:t>Rather than a tax on sugar, why don't they just get food companies to reduce their sugar content &amp; see how that goes before taking my cash!</a:t>
            </a:r>
            <a:r>
              <a:rPr lang="en-GB" sz="1400" dirty="0" smtClean="0">
                <a:solidFill>
                  <a:schemeClr val="tx1">
                    <a:lumMod val="75000"/>
                    <a:lumOff val="25000"/>
                  </a:schemeClr>
                </a:solidFill>
              </a:rPr>
              <a:t>”</a:t>
            </a:r>
            <a:endParaRPr lang="en-US" sz="1400" i="1" dirty="0">
              <a:solidFill>
                <a:schemeClr val="tx1">
                  <a:lumMod val="75000"/>
                  <a:lumOff val="25000"/>
                </a:schemeClr>
              </a:solidFill>
            </a:endParaRPr>
          </a:p>
        </p:txBody>
      </p:sp>
      <p:sp>
        <p:nvSpPr>
          <p:cNvPr id="22" name="TextBox 21"/>
          <p:cNvSpPr txBox="1"/>
          <p:nvPr/>
        </p:nvSpPr>
        <p:spPr>
          <a:xfrm>
            <a:off x="259587" y="2240868"/>
            <a:ext cx="5354392" cy="535531"/>
          </a:xfrm>
          <a:prstGeom prst="rect">
            <a:avLst/>
          </a:prstGeom>
          <a:solidFill>
            <a:schemeClr val="tx1">
              <a:lumMod val="75000"/>
              <a:lumOff val="25000"/>
            </a:schemeClr>
          </a:solidFill>
        </p:spPr>
        <p:txBody>
          <a:bodyPr wrap="square" rtlCol="0">
            <a:spAutoFit/>
          </a:bodyPr>
          <a:lstStyle/>
          <a:p>
            <a:pPr>
              <a:lnSpc>
                <a:spcPct val="90000"/>
              </a:lnSpc>
            </a:pPr>
            <a:r>
              <a:rPr lang="en-GB" sz="1600" dirty="0" smtClean="0">
                <a:solidFill>
                  <a:schemeClr val="bg1"/>
                </a:solidFill>
                <a:latin typeface="Arial" pitchFamily="34" charset="0"/>
                <a:cs typeface="Arial" pitchFamily="34" charset="0"/>
              </a:rPr>
              <a:t>Note how </a:t>
            </a:r>
            <a:r>
              <a:rPr lang="en-GB" sz="1600" dirty="0" smtClean="0">
                <a:solidFill>
                  <a:schemeClr val="bg2"/>
                </a:solidFill>
                <a:latin typeface="Arial" pitchFamily="34" charset="0"/>
                <a:cs typeface="Arial" pitchFamily="34" charset="0"/>
              </a:rPr>
              <a:t>the</a:t>
            </a:r>
            <a:r>
              <a:rPr lang="en-GB" sz="1600" dirty="0" smtClean="0">
                <a:solidFill>
                  <a:schemeClr val="bg1"/>
                </a:solidFill>
                <a:latin typeface="Arial" pitchFamily="34" charset="0"/>
                <a:cs typeface="Arial" pitchFamily="34" charset="0"/>
              </a:rPr>
              <a:t> </a:t>
            </a:r>
            <a:r>
              <a:rPr lang="en-GB" sz="1600" dirty="0" smtClean="0">
                <a:solidFill>
                  <a:schemeClr val="bg2"/>
                </a:solidFill>
                <a:latin typeface="Arial" pitchFamily="34" charset="0"/>
                <a:cs typeface="Arial" pitchFamily="34" charset="0"/>
              </a:rPr>
              <a:t>conversation about a “sugar tax” has overtaken debates surrounding a “fat tax” in 2014.  </a:t>
            </a:r>
            <a:endParaRPr lang="en-GB" sz="1600" b="1" dirty="0">
              <a:solidFill>
                <a:schemeClr val="bg2"/>
              </a:solidFill>
            </a:endParaRPr>
          </a:p>
        </p:txBody>
      </p:sp>
      <p:cxnSp>
        <p:nvCxnSpPr>
          <p:cNvPr id="37" name="Straight Connector 36"/>
          <p:cNvCxnSpPr/>
          <p:nvPr/>
        </p:nvCxnSpPr>
        <p:spPr>
          <a:xfrm>
            <a:off x="1907704" y="4617132"/>
            <a:ext cx="3282244"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8"/>
          <p:cNvSpPr txBox="1">
            <a:spLocks/>
          </p:cNvSpPr>
          <p:nvPr/>
        </p:nvSpPr>
        <p:spPr>
          <a:xfrm>
            <a:off x="684213" y="6338849"/>
            <a:ext cx="7929834" cy="194925"/>
          </a:xfrm>
          <a:prstGeom prst="rect">
            <a:avLst/>
          </a:prstGeom>
        </p:spPr>
        <p:txBody>
          <a:bodyPr/>
          <a:lstStyle/>
          <a:p>
            <a:pPr lvl="0" algn="r">
              <a:lnSpc>
                <a:spcPts val="800"/>
              </a:lnSpc>
              <a:defRPr/>
            </a:pPr>
            <a:endParaRPr lang="en-GB" sz="800" dirty="0">
              <a:solidFill>
                <a:schemeClr val="tx1">
                  <a:lumMod val="50000"/>
                  <a:lumOff val="50000"/>
                </a:schemeClr>
              </a:solidFill>
              <a:latin typeface="Arial" pitchFamily="34" charset="0"/>
              <a:cs typeface="Arial" pitchFamily="34" charset="0"/>
            </a:endParaRPr>
          </a:p>
        </p:txBody>
      </p:sp>
      <p:sp>
        <p:nvSpPr>
          <p:cNvPr id="20" name="Text Placeholder 19"/>
          <p:cNvSpPr>
            <a:spLocks noGrp="1"/>
          </p:cNvSpPr>
          <p:nvPr>
            <p:ph type="body" sz="quarter" idx="10"/>
          </p:nvPr>
        </p:nvSpPr>
        <p:spPr>
          <a:xfrm>
            <a:off x="684213" y="6330419"/>
            <a:ext cx="7929834" cy="194925"/>
          </a:xfrm>
        </p:spPr>
        <p:txBody>
          <a:bodyPr/>
          <a:lstStyle/>
          <a:p>
            <a:r>
              <a:rPr lang="en-GB" dirty="0" smtClean="0"/>
              <a:t>Source: Google Trends (www.google.com/trends/nVision), UK  (English speakers), 2015</a:t>
            </a:r>
            <a:endParaRPr lang="en-GB" dirty="0"/>
          </a:p>
        </p:txBody>
      </p:sp>
      <p:sp>
        <p:nvSpPr>
          <p:cNvPr id="16" name="Title 15"/>
          <p:cNvSpPr>
            <a:spLocks noGrp="1"/>
          </p:cNvSpPr>
          <p:nvPr>
            <p:ph type="title"/>
          </p:nvPr>
        </p:nvSpPr>
        <p:spPr>
          <a:xfrm>
            <a:off x="238431" y="254237"/>
            <a:ext cx="8373032" cy="978729"/>
          </a:xfrm>
        </p:spPr>
        <p:txBody>
          <a:bodyPr/>
          <a:lstStyle/>
          <a:p>
            <a:r>
              <a:rPr lang="en-GB" sz="3200" dirty="0" smtClean="0"/>
              <a:t>The Self-Discipline Narrative : growing consumer interest </a:t>
            </a:r>
            <a:endParaRPr lang="en-GB" sz="3200" dirty="0"/>
          </a:p>
        </p:txBody>
      </p:sp>
      <p:sp>
        <p:nvSpPr>
          <p:cNvPr id="23" name="TextBox 22"/>
          <p:cNvSpPr txBox="1"/>
          <p:nvPr/>
        </p:nvSpPr>
        <p:spPr>
          <a:xfrm>
            <a:off x="4608512" y="4401742"/>
            <a:ext cx="4284661" cy="1727596"/>
          </a:xfrm>
          <a:prstGeom prst="rect">
            <a:avLst/>
          </a:prstGeom>
          <a:solidFill>
            <a:schemeClr val="bg2"/>
          </a:solidFill>
        </p:spPr>
        <p:txBody>
          <a:bodyPr wrap="square" rtlCol="0" anchor="ctr">
            <a:noAutofit/>
          </a:bodyPr>
          <a:lstStyle/>
          <a:p>
            <a:pPr algn="ctr">
              <a:lnSpc>
                <a:spcPct val="90000"/>
              </a:lnSpc>
              <a:defRPr/>
            </a:pPr>
            <a:r>
              <a:rPr lang="en-GB" sz="1600" b="1" dirty="0" smtClean="0">
                <a:solidFill>
                  <a:schemeClr val="bg1"/>
                </a:solidFill>
              </a:rPr>
              <a:t>Google Trends </a:t>
            </a:r>
            <a:r>
              <a:rPr lang="en-GB" sz="1600" dirty="0" smtClean="0">
                <a:solidFill>
                  <a:schemeClr val="bg1"/>
                </a:solidFill>
              </a:rPr>
              <a:t>is a valuable resource for nVision, allowing us to monitor our social and consumer trends through another lens : the popularity of Google searches over a period of time. (Please refer to the notes page for further information on methodology).</a:t>
            </a:r>
          </a:p>
        </p:txBody>
      </p:sp>
      <p:graphicFrame>
        <p:nvGraphicFramePr>
          <p:cNvPr id="27" name="Content Placeholder 5"/>
          <p:cNvGraphicFramePr>
            <a:graphicFrameLocks/>
          </p:cNvGraphicFramePr>
          <p:nvPr/>
        </p:nvGraphicFramePr>
        <p:xfrm>
          <a:off x="4608513" y="1268760"/>
          <a:ext cx="4259558" cy="3096865"/>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38"/>
          <p:cNvGrpSpPr/>
          <p:nvPr/>
        </p:nvGrpSpPr>
        <p:grpSpPr>
          <a:xfrm>
            <a:off x="7812868" y="0"/>
            <a:ext cx="1331132" cy="1331132"/>
            <a:chOff x="7812868" y="0"/>
            <a:chExt cx="1331132" cy="1331132"/>
          </a:xfrm>
        </p:grpSpPr>
        <p:sp>
          <p:nvSpPr>
            <p:cNvPr id="22" name="Right Triangle 21"/>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 name="Group 37"/>
            <p:cNvGrpSpPr/>
            <p:nvPr/>
          </p:nvGrpSpPr>
          <p:grpSpPr>
            <a:xfrm>
              <a:off x="8580550" y="91866"/>
              <a:ext cx="255162" cy="780989"/>
              <a:chOff x="8490763" y="145535"/>
              <a:chExt cx="255162" cy="780989"/>
            </a:xfrm>
          </p:grpSpPr>
          <p:sp>
            <p:nvSpPr>
              <p:cNvPr id="28"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4" name="Group 47"/>
              <p:cNvGrpSpPr>
                <a:grpSpLocks noChangeAspect="1"/>
              </p:cNvGrpSpPr>
              <p:nvPr/>
            </p:nvGrpSpPr>
            <p:grpSpPr>
              <a:xfrm rot="2700000">
                <a:off x="8368377" y="379242"/>
                <a:ext cx="611256" cy="143841"/>
                <a:chOff x="9592229" y="265659"/>
                <a:chExt cx="920838" cy="216694"/>
              </a:xfrm>
            </p:grpSpPr>
            <p:sp>
              <p:nvSpPr>
                <p:cNvPr id="30" name="Rectangle 29"/>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1" name="Rectangle 30"/>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2" name="Rectangle 31"/>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3" name="Rectangle 32"/>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4"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5"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6"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7" name="Freeform 36"/>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29" name="Content Placeholder 20"/>
          <p:cNvSpPr txBox="1">
            <a:spLocks/>
          </p:cNvSpPr>
          <p:nvPr/>
        </p:nvSpPr>
        <p:spPr>
          <a:xfrm>
            <a:off x="250825" y="1304925"/>
            <a:ext cx="4284663" cy="3456423"/>
          </a:xfrm>
          <a:prstGeom prst="rect">
            <a:avLst/>
          </a:prstGeom>
        </p:spPr>
        <p:txBody>
          <a:bodyPr lIns="0" tIns="0" rIns="0" bIns="0">
            <a:noAutofit/>
          </a:bodyPr>
          <a:lstStyle/>
          <a:p>
            <a:pPr marL="266700" indent="-266700" defTabSz="457200">
              <a:lnSpc>
                <a:spcPct val="90000"/>
              </a:lnSpc>
              <a:spcBef>
                <a:spcPts val="600"/>
              </a:spcBef>
              <a:buClr>
                <a:srgbClr val="35BDB2"/>
              </a:buClr>
              <a:buBlip>
                <a:blip r:embed="rId4"/>
              </a:buBlip>
            </a:pPr>
            <a:r>
              <a:rPr lang="en-GB" sz="1600" dirty="0" smtClean="0">
                <a:solidFill>
                  <a:srgbClr val="000000">
                    <a:lumMod val="65000"/>
                    <a:lumOff val="35000"/>
                  </a:srgbClr>
                </a:solidFill>
                <a:latin typeface="Arial" pitchFamily="34" charset="0"/>
                <a:cs typeface="Arial" pitchFamily="34" charset="0"/>
              </a:rPr>
              <a:t>An increasing number of people are looking for online information on </a:t>
            </a:r>
            <a:r>
              <a:rPr lang="en-GB" sz="1600" b="1" dirty="0" smtClean="0">
                <a:solidFill>
                  <a:srgbClr val="000000">
                    <a:lumMod val="65000"/>
                    <a:lumOff val="35000"/>
                  </a:srgbClr>
                </a:solidFill>
                <a:latin typeface="Arial" pitchFamily="34" charset="0"/>
                <a:cs typeface="Arial" pitchFamily="34" charset="0"/>
              </a:rPr>
              <a:t>“How many calories…”</a:t>
            </a:r>
            <a:r>
              <a:rPr lang="en-GB" sz="1600" dirty="0" smtClean="0">
                <a:solidFill>
                  <a:srgbClr val="000000">
                    <a:lumMod val="65000"/>
                    <a:lumOff val="35000"/>
                  </a:srgbClr>
                </a:solidFill>
                <a:latin typeface="Arial" pitchFamily="34" charset="0"/>
                <a:cs typeface="Arial" pitchFamily="34" charset="0"/>
              </a:rPr>
              <a:t>, as indicated by the upward line on the chart to the right, which highlights the consumer interest in more balanced lifestyles. Also note the seasonality pattern, with interest peaking consistently in January, linked to people’s New Year’s resolution mindset.</a:t>
            </a:r>
          </a:p>
          <a:p>
            <a:pPr marL="266700" lvl="0" indent="-266700" defTabSz="457200">
              <a:lnSpc>
                <a:spcPct val="90000"/>
              </a:lnSpc>
              <a:spcBef>
                <a:spcPts val="600"/>
              </a:spcBef>
              <a:buClr>
                <a:srgbClr val="35BDB2"/>
              </a:buClr>
            </a:pPr>
            <a:endParaRPr lang="en-GB" sz="1600" dirty="0" smtClean="0">
              <a:solidFill>
                <a:srgbClr val="000000">
                  <a:lumMod val="65000"/>
                  <a:lumOff val="35000"/>
                </a:srgbClr>
              </a:solidFill>
              <a:latin typeface="Arial" pitchFamily="34" charset="0"/>
              <a:cs typeface="Arial" pitchFamily="34" charset="0"/>
            </a:endParaRPr>
          </a:p>
          <a:p>
            <a:pPr marL="266700" lvl="0" indent="-266700" defTabSz="457200">
              <a:lnSpc>
                <a:spcPct val="90000"/>
              </a:lnSpc>
              <a:spcBef>
                <a:spcPts val="600"/>
              </a:spcBef>
              <a:buClr>
                <a:srgbClr val="35BDB2"/>
              </a:buClr>
              <a:buBlip>
                <a:blip r:embed="rId4"/>
              </a:buBlip>
            </a:pPr>
            <a:r>
              <a:rPr lang="en-GB" sz="1600" dirty="0" smtClean="0">
                <a:solidFill>
                  <a:srgbClr val="000000">
                    <a:lumMod val="65000"/>
                    <a:lumOff val="35000"/>
                  </a:srgbClr>
                </a:solidFill>
                <a:latin typeface="Arial" pitchFamily="34" charset="0"/>
                <a:cs typeface="Arial" pitchFamily="34" charset="0"/>
              </a:rPr>
              <a:t>Consumers turn to the internet in search for advice on how to achieve their self-discipline goals. Phrases such as “</a:t>
            </a:r>
            <a:r>
              <a:rPr lang="en-GB" sz="1600" b="1" dirty="0" smtClean="0">
                <a:solidFill>
                  <a:srgbClr val="000000">
                    <a:lumMod val="65000"/>
                    <a:lumOff val="35000"/>
                  </a:srgbClr>
                </a:solidFill>
                <a:latin typeface="Arial" pitchFamily="34" charset="0"/>
                <a:cs typeface="Arial" pitchFamily="34" charset="0"/>
              </a:rPr>
              <a:t>How to reduce</a:t>
            </a:r>
            <a:r>
              <a:rPr lang="en-GB" sz="1600" dirty="0" smtClean="0">
                <a:solidFill>
                  <a:srgbClr val="000000">
                    <a:lumMod val="65000"/>
                    <a:lumOff val="35000"/>
                  </a:srgbClr>
                </a:solidFill>
                <a:latin typeface="Arial" pitchFamily="34" charset="0"/>
                <a:cs typeface="Arial" pitchFamily="34" charset="0"/>
              </a:rPr>
              <a:t>” and “</a:t>
            </a:r>
            <a:r>
              <a:rPr lang="en-GB" sz="1600" b="1" dirty="0" smtClean="0">
                <a:solidFill>
                  <a:srgbClr val="000000">
                    <a:lumMod val="65000"/>
                    <a:lumOff val="35000"/>
                  </a:srgbClr>
                </a:solidFill>
                <a:latin typeface="Arial" pitchFamily="34" charset="0"/>
                <a:cs typeface="Arial" pitchFamily="34" charset="0"/>
              </a:rPr>
              <a:t>How to lose weight</a:t>
            </a:r>
            <a:r>
              <a:rPr lang="en-GB" sz="1600" dirty="0" smtClean="0">
                <a:solidFill>
                  <a:srgbClr val="000000">
                    <a:lumMod val="65000"/>
                    <a:lumOff val="35000"/>
                  </a:srgbClr>
                </a:solidFill>
                <a:latin typeface="Arial" pitchFamily="34" charset="0"/>
                <a:cs typeface="Arial" pitchFamily="34" charset="0"/>
              </a:rPr>
              <a:t>” were also amongst the popular searches in 2014. </a:t>
            </a:r>
          </a:p>
          <a:p>
            <a:pPr marL="266700" indent="-266700" defTabSz="457200">
              <a:lnSpc>
                <a:spcPct val="90000"/>
              </a:lnSpc>
              <a:spcBef>
                <a:spcPts val="600"/>
              </a:spcBef>
              <a:buClr>
                <a:srgbClr val="35BDB2"/>
              </a:buClr>
              <a:buBlip>
                <a:blip r:embed="rId4"/>
              </a:buBlip>
            </a:pPr>
            <a:endParaRPr lang="en-GB" sz="1600" dirty="0" smtClean="0">
              <a:solidFill>
                <a:srgbClr val="000000">
                  <a:lumMod val="65000"/>
                  <a:lumOff val="35000"/>
                </a:srgb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19"/>
          <p:cNvSpPr>
            <a:spLocks noChangeAspect="1"/>
          </p:cNvSpPr>
          <p:nvPr/>
        </p:nvSpPr>
        <p:spPr bwMode="auto">
          <a:xfrm>
            <a:off x="5364088" y="2998055"/>
            <a:ext cx="2224452" cy="2303339"/>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alpha val="28000"/>
            </a:schemeClr>
          </a:solidFill>
          <a:ln w="9525">
            <a:noFill/>
            <a:round/>
            <a:headEnd/>
            <a:tailEnd/>
          </a:ln>
        </p:spPr>
        <p:txBody>
          <a:bodyPr vert="horz" wrap="square" lIns="91440" tIns="45720" rIns="91440" bIns="45720" numCol="1" anchor="t" anchorCtr="0" compatLnSpc="1">
            <a:prstTxWarp prst="textNoShape">
              <a:avLst/>
            </a:prstTxWarp>
          </a:bodyPr>
          <a:lstStyle/>
          <a:p>
            <a:pPr algn="r"/>
            <a:endParaRPr lang="en-GB"/>
          </a:p>
        </p:txBody>
      </p:sp>
      <p:graphicFrame>
        <p:nvGraphicFramePr>
          <p:cNvPr id="36" name="Content Placeholder 4"/>
          <p:cNvGraphicFramePr>
            <a:graphicFrameLocks/>
          </p:cNvGraphicFramePr>
          <p:nvPr/>
        </p:nvGraphicFramePr>
        <p:xfrm>
          <a:off x="322834" y="3086380"/>
          <a:ext cx="3637098" cy="3024547"/>
        </p:xfrm>
        <a:graphic>
          <a:graphicData uri="http://schemas.openxmlformats.org/drawingml/2006/chart">
            <c:chart xmlns:c="http://schemas.openxmlformats.org/drawingml/2006/chart" xmlns:r="http://schemas.openxmlformats.org/officeDocument/2006/relationships" r:id="rId3"/>
          </a:graphicData>
        </a:graphic>
      </p:graphicFrame>
      <p:sp>
        <p:nvSpPr>
          <p:cNvPr id="31" name="Down Arrow 30"/>
          <p:cNvSpPr/>
          <p:nvPr/>
        </p:nvSpPr>
        <p:spPr>
          <a:xfrm>
            <a:off x="3131840" y="2654310"/>
            <a:ext cx="360040" cy="774690"/>
          </a:xfrm>
          <a:prstGeom prst="down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 Placeholder 1"/>
          <p:cNvSpPr>
            <a:spLocks noGrp="1"/>
          </p:cNvSpPr>
          <p:nvPr>
            <p:ph type="body" sz="quarter" idx="10"/>
          </p:nvPr>
        </p:nvSpPr>
        <p:spPr/>
        <p:txBody>
          <a:bodyPr/>
          <a:lstStyle/>
          <a:p>
            <a:r>
              <a:rPr lang="en-GB" dirty="0" smtClean="0"/>
              <a:t>Source : </a:t>
            </a:r>
            <a:r>
              <a:rPr lang="en-GB" dirty="0" err="1" smtClean="0"/>
              <a:t>nVision’s</a:t>
            </a:r>
            <a:r>
              <a:rPr lang="en-GB" dirty="0" smtClean="0"/>
              <a:t> Social Media Analysis/nVision, UK  (English speakers), 2015</a:t>
            </a:r>
          </a:p>
        </p:txBody>
      </p:sp>
      <p:sp>
        <p:nvSpPr>
          <p:cNvPr id="13" name="Freeform 19"/>
          <p:cNvSpPr>
            <a:spLocks noChangeAspect="1"/>
          </p:cNvSpPr>
          <p:nvPr/>
        </p:nvSpPr>
        <p:spPr bwMode="auto">
          <a:xfrm>
            <a:off x="1629821" y="4510324"/>
            <a:ext cx="605859" cy="6468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2"/>
          <p:cNvSpPr>
            <a:spLocks noChangeAspect="1"/>
          </p:cNvSpPr>
          <p:nvPr/>
        </p:nvSpPr>
        <p:spPr bwMode="auto">
          <a:xfrm>
            <a:off x="2296982" y="4113382"/>
            <a:ext cx="366806" cy="793884"/>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Placeholder 10"/>
          <p:cNvSpPr txBox="1">
            <a:spLocks/>
          </p:cNvSpPr>
          <p:nvPr/>
        </p:nvSpPr>
        <p:spPr>
          <a:xfrm>
            <a:off x="245109" y="1233476"/>
            <a:ext cx="8724562" cy="1007852"/>
          </a:xfrm>
          <a:prstGeom prst="rect">
            <a:avLst/>
          </a:prstGeom>
        </p:spPr>
        <p:txBody>
          <a:bodyPr/>
          <a:lstStyle/>
          <a:p>
            <a:pPr lvl="0" defTabSz="457200">
              <a:lnSpc>
                <a:spcPct val="90000"/>
              </a:lnSpc>
              <a:defRPr/>
            </a:pPr>
            <a:r>
              <a:rPr lang="en-GB" sz="1600" dirty="0" smtClean="0">
                <a:solidFill>
                  <a:schemeClr val="tx1">
                    <a:lumMod val="75000"/>
                    <a:lumOff val="25000"/>
                  </a:schemeClr>
                </a:solidFill>
                <a:cs typeface="Arial" pitchFamily="34" charset="0"/>
              </a:rPr>
              <a:t>Purposeful self-moderation has become the dominant theme of health-related behaviours for many, as illustrated by the widespread use of the phrase “in moderation” on Twitter and Facebook. The chart below categorises all social media posts related to moderation over a one year period in three main groups.</a:t>
            </a:r>
          </a:p>
        </p:txBody>
      </p:sp>
      <p:sp>
        <p:nvSpPr>
          <p:cNvPr id="32" name="TextBox 31"/>
          <p:cNvSpPr txBox="1"/>
          <p:nvPr/>
        </p:nvSpPr>
        <p:spPr>
          <a:xfrm>
            <a:off x="250826" y="2241327"/>
            <a:ext cx="5754795" cy="830997"/>
          </a:xfrm>
          <a:prstGeom prst="rect">
            <a:avLst/>
          </a:prstGeom>
          <a:solidFill>
            <a:schemeClr val="tx1">
              <a:lumMod val="75000"/>
              <a:lumOff val="25000"/>
            </a:schemeClr>
          </a:solidFill>
        </p:spPr>
        <p:txBody>
          <a:bodyPr wrap="square" rtlCol="0">
            <a:spAutoFit/>
          </a:bodyPr>
          <a:lstStyle/>
          <a:p>
            <a:pPr lvl="0"/>
            <a:r>
              <a:rPr lang="en-US" sz="1600" dirty="0" smtClean="0">
                <a:solidFill>
                  <a:schemeClr val="bg2"/>
                </a:solidFill>
                <a:latin typeface="Arial" pitchFamily="34" charset="0"/>
                <a:cs typeface="Arial" pitchFamily="34" charset="0"/>
              </a:rPr>
              <a:t>Alcohol, wine, food and chocolate are amongst the most mentioned</a:t>
            </a:r>
            <a:r>
              <a:rPr lang="en-US" sz="1600" dirty="0" smtClean="0">
                <a:solidFill>
                  <a:schemeClr val="bg1"/>
                </a:solidFill>
                <a:latin typeface="Arial" pitchFamily="34" charset="0"/>
                <a:cs typeface="Arial" pitchFamily="34" charset="0"/>
              </a:rPr>
              <a:t>. Many of the posts are health tips or news shares about the positive effects of moderation.</a:t>
            </a:r>
            <a:endParaRPr lang="en-GB" sz="1600" dirty="0">
              <a:solidFill>
                <a:schemeClr val="bg1"/>
              </a:solidFill>
            </a:endParaRPr>
          </a:p>
        </p:txBody>
      </p:sp>
      <p:sp>
        <p:nvSpPr>
          <p:cNvPr id="33" name="Rectangle 32"/>
          <p:cNvSpPr/>
          <p:nvPr/>
        </p:nvSpPr>
        <p:spPr>
          <a:xfrm>
            <a:off x="4608513" y="4031716"/>
            <a:ext cx="3456384" cy="954107"/>
          </a:xfrm>
          <a:prstGeom prst="rect">
            <a:avLst/>
          </a:prstGeom>
        </p:spPr>
        <p:txBody>
          <a:bodyPr wrap="square">
            <a:spAutoFit/>
          </a:bodyPr>
          <a:lstStyle/>
          <a:p>
            <a:r>
              <a:rPr lang="en-GB" sz="1400" dirty="0" smtClean="0">
                <a:solidFill>
                  <a:schemeClr val="tx1">
                    <a:lumMod val="75000"/>
                    <a:lumOff val="25000"/>
                  </a:schemeClr>
                </a:solidFill>
              </a:rPr>
              <a:t>“You want some ice cream have some gosh darn ice cream friend you earned it but in moderation serving sizes are there for reason.</a:t>
            </a:r>
            <a:r>
              <a:rPr lang="en-GB" sz="1400" dirty="0" smtClean="0">
                <a:solidFill>
                  <a:schemeClr val="tx1">
                    <a:lumMod val="75000"/>
                    <a:lumOff val="25000"/>
                  </a:schemeClr>
                </a:solidFill>
                <a:sym typeface="Wingdings" pitchFamily="2" charset="2"/>
              </a:rPr>
              <a:t>”</a:t>
            </a:r>
            <a:endParaRPr lang="en-GB" sz="1400" dirty="0">
              <a:solidFill>
                <a:schemeClr val="tx1">
                  <a:lumMod val="75000"/>
                  <a:lumOff val="25000"/>
                </a:schemeClr>
              </a:solidFill>
            </a:endParaRPr>
          </a:p>
        </p:txBody>
      </p:sp>
      <p:sp>
        <p:nvSpPr>
          <p:cNvPr id="34" name="Rectangle 33"/>
          <p:cNvSpPr/>
          <p:nvPr/>
        </p:nvSpPr>
        <p:spPr>
          <a:xfrm>
            <a:off x="5040746" y="3122056"/>
            <a:ext cx="3852428" cy="738664"/>
          </a:xfrm>
          <a:prstGeom prst="rect">
            <a:avLst/>
          </a:prstGeom>
        </p:spPr>
        <p:txBody>
          <a:bodyPr wrap="square">
            <a:spAutoFit/>
          </a:bodyPr>
          <a:lstStyle/>
          <a:p>
            <a:pPr algn="r"/>
            <a:r>
              <a:rPr lang="en-GB" sz="1400" i="1" dirty="0" smtClean="0">
                <a:solidFill>
                  <a:schemeClr val="tx1">
                    <a:lumMod val="75000"/>
                    <a:lumOff val="25000"/>
                  </a:schemeClr>
                </a:solidFill>
              </a:rPr>
              <a:t>“</a:t>
            </a:r>
            <a:r>
              <a:rPr lang="en-GB" sz="1400" dirty="0" smtClean="0">
                <a:solidFill>
                  <a:schemeClr val="tx1">
                    <a:lumMod val="75000"/>
                    <a:lumOff val="25000"/>
                  </a:schemeClr>
                </a:solidFill>
              </a:rPr>
              <a:t>Be careful of drinking juices. Many contain high sugar and can ruin your diet. Drink in moderation. #</a:t>
            </a:r>
            <a:r>
              <a:rPr lang="en-GB" sz="1400" dirty="0" err="1" smtClean="0">
                <a:solidFill>
                  <a:schemeClr val="tx1">
                    <a:lumMod val="75000"/>
                    <a:lumOff val="25000"/>
                  </a:schemeClr>
                </a:solidFill>
              </a:rPr>
              <a:t>healthtip</a:t>
            </a:r>
            <a:r>
              <a:rPr lang="en-GB" sz="1400" dirty="0" smtClean="0">
                <a:solidFill>
                  <a:schemeClr val="tx1">
                    <a:lumMod val="75000"/>
                    <a:lumOff val="25000"/>
                  </a:schemeClr>
                </a:solidFill>
              </a:rPr>
              <a:t>." ”</a:t>
            </a:r>
            <a:endParaRPr lang="en-GB" sz="1400" i="1" dirty="0" smtClean="0">
              <a:solidFill>
                <a:schemeClr val="tx1">
                  <a:lumMod val="75000"/>
                  <a:lumOff val="25000"/>
                </a:schemeClr>
              </a:solidFill>
            </a:endParaRPr>
          </a:p>
        </p:txBody>
      </p:sp>
      <p:sp>
        <p:nvSpPr>
          <p:cNvPr id="35" name="Rectangle 34"/>
          <p:cNvSpPr/>
          <p:nvPr/>
        </p:nvSpPr>
        <p:spPr>
          <a:xfrm>
            <a:off x="5087650" y="5156820"/>
            <a:ext cx="3780420" cy="954107"/>
          </a:xfrm>
          <a:prstGeom prst="rect">
            <a:avLst/>
          </a:prstGeom>
        </p:spPr>
        <p:txBody>
          <a:bodyPr wrap="square">
            <a:spAutoFit/>
          </a:bodyPr>
          <a:lstStyle/>
          <a:p>
            <a:pPr algn="r"/>
            <a:r>
              <a:rPr lang="en-US" sz="1400" dirty="0" smtClean="0">
                <a:solidFill>
                  <a:schemeClr val="tx1">
                    <a:lumMod val="75000"/>
                    <a:lumOff val="25000"/>
                  </a:schemeClr>
                </a:solidFill>
              </a:rPr>
              <a:t>“</a:t>
            </a:r>
            <a:r>
              <a:rPr lang="en-GB" sz="1400" dirty="0" smtClean="0">
                <a:solidFill>
                  <a:schemeClr val="tx1">
                    <a:lumMod val="75000"/>
                    <a:lumOff val="25000"/>
                  </a:schemeClr>
                </a:solidFill>
              </a:rPr>
              <a:t>Moderation isn't the point, chemical laden food is, even if you eat </a:t>
            </a:r>
            <a:r>
              <a:rPr lang="en-GB" sz="1400" dirty="0" err="1" smtClean="0">
                <a:solidFill>
                  <a:schemeClr val="tx1">
                    <a:lumMod val="75000"/>
                    <a:lumOff val="25000"/>
                  </a:schemeClr>
                </a:solidFill>
              </a:rPr>
              <a:t>itin</a:t>
            </a:r>
            <a:r>
              <a:rPr lang="en-GB" sz="1400" dirty="0" smtClean="0">
                <a:solidFill>
                  <a:schemeClr val="tx1">
                    <a:lumMod val="75000"/>
                    <a:lumOff val="25000"/>
                  </a:schemeClr>
                </a:solidFill>
              </a:rPr>
              <a:t> moderation your still putting something into your body that over time can be changed by the toxins.........”</a:t>
            </a:r>
            <a:endParaRPr lang="en-US" sz="1400" i="1" dirty="0">
              <a:solidFill>
                <a:schemeClr val="tx1">
                  <a:lumMod val="75000"/>
                  <a:lumOff val="25000"/>
                </a:schemeClr>
              </a:solidFill>
            </a:endParaRPr>
          </a:p>
        </p:txBody>
      </p:sp>
      <p:grpSp>
        <p:nvGrpSpPr>
          <p:cNvPr id="3" name="Group 38"/>
          <p:cNvGrpSpPr/>
          <p:nvPr/>
        </p:nvGrpSpPr>
        <p:grpSpPr>
          <a:xfrm>
            <a:off x="7812868" y="0"/>
            <a:ext cx="1331132" cy="1331132"/>
            <a:chOff x="7812868" y="0"/>
            <a:chExt cx="1331132" cy="1331132"/>
          </a:xfrm>
        </p:grpSpPr>
        <p:sp>
          <p:nvSpPr>
            <p:cNvPr id="39" name="Right Triangle 38"/>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7"/>
            <p:cNvGrpSpPr/>
            <p:nvPr/>
          </p:nvGrpSpPr>
          <p:grpSpPr>
            <a:xfrm>
              <a:off x="8580550" y="91866"/>
              <a:ext cx="255162" cy="780989"/>
              <a:chOff x="8490763" y="145535"/>
              <a:chExt cx="255162" cy="780989"/>
            </a:xfrm>
          </p:grpSpPr>
          <p:sp>
            <p:nvSpPr>
              <p:cNvPr id="41"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5" name="Group 47"/>
              <p:cNvGrpSpPr>
                <a:grpSpLocks noChangeAspect="1"/>
              </p:cNvGrpSpPr>
              <p:nvPr/>
            </p:nvGrpSpPr>
            <p:grpSpPr>
              <a:xfrm rot="2700000">
                <a:off x="8368377" y="379242"/>
                <a:ext cx="611256" cy="143841"/>
                <a:chOff x="9592229" y="265659"/>
                <a:chExt cx="920838" cy="216694"/>
              </a:xfrm>
            </p:grpSpPr>
            <p:sp>
              <p:nvSpPr>
                <p:cNvPr id="44" name="Rectangle 43"/>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5" name="Rectangle 44"/>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6" name="Rectangle 45"/>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7" name="Rectangle 46"/>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8"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50"/>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28" name="Title 15"/>
          <p:cNvSpPr txBox="1">
            <a:spLocks/>
          </p:cNvSpPr>
          <p:nvPr/>
        </p:nvSpPr>
        <p:spPr>
          <a:xfrm>
            <a:off x="247972" y="254237"/>
            <a:ext cx="8769381" cy="535531"/>
          </a:xfrm>
          <a:prstGeom prst="rect">
            <a:avLst/>
          </a:prstGeom>
        </p:spPr>
        <p:txBody>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smtClean="0">
                <a:ln>
                  <a:noFill/>
                </a:ln>
                <a:solidFill>
                  <a:schemeClr val="bg2"/>
                </a:solidFill>
                <a:effectLst/>
                <a:uLnTx/>
                <a:uFillTx/>
                <a:latin typeface="Arial" pitchFamily="34" charset="0"/>
                <a:ea typeface="+mj-ea"/>
                <a:cs typeface="Arial" pitchFamily="34" charset="0"/>
              </a:rPr>
              <a:t>“In Moderation” : from alcohol to food and everything in between... </a:t>
            </a:r>
            <a:endParaRPr kumimoji="0" lang="en-GB" sz="32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sp>
        <p:nvSpPr>
          <p:cNvPr id="27" name="Freeform 22"/>
          <p:cNvSpPr>
            <a:spLocks noChangeAspect="1"/>
          </p:cNvSpPr>
          <p:nvPr/>
        </p:nvSpPr>
        <p:spPr bwMode="auto">
          <a:xfrm>
            <a:off x="7314971" y="4907266"/>
            <a:ext cx="547137" cy="118417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alpha val="2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8"/>
          <p:cNvSpPr txBox="1">
            <a:spLocks/>
          </p:cNvSpPr>
          <p:nvPr/>
        </p:nvSpPr>
        <p:spPr>
          <a:xfrm>
            <a:off x="684213" y="6338849"/>
            <a:ext cx="7929834" cy="194925"/>
          </a:xfrm>
          <a:prstGeom prst="rect">
            <a:avLst/>
          </a:prstGeom>
        </p:spPr>
        <p:txBody>
          <a:bodyPr/>
          <a:lstStyle/>
          <a:p>
            <a:pPr lvl="0" algn="r">
              <a:lnSpc>
                <a:spcPts val="800"/>
              </a:lnSpc>
              <a:defRPr/>
            </a:pPr>
            <a:endParaRPr lang="en-GB" sz="800" dirty="0">
              <a:solidFill>
                <a:schemeClr val="tx1">
                  <a:lumMod val="50000"/>
                  <a:lumOff val="50000"/>
                </a:schemeClr>
              </a:solidFill>
              <a:latin typeface="Arial" pitchFamily="34" charset="0"/>
              <a:cs typeface="Arial" pitchFamily="34" charset="0"/>
            </a:endParaRPr>
          </a:p>
        </p:txBody>
      </p:sp>
      <p:sp>
        <p:nvSpPr>
          <p:cNvPr id="20" name="Text Placeholder 19"/>
          <p:cNvSpPr>
            <a:spLocks noGrp="1"/>
          </p:cNvSpPr>
          <p:nvPr>
            <p:ph type="body" sz="quarter" idx="10"/>
          </p:nvPr>
        </p:nvSpPr>
        <p:spPr/>
        <p:txBody>
          <a:bodyPr/>
          <a:lstStyle/>
          <a:p>
            <a:r>
              <a:rPr lang="en-GB" dirty="0" smtClean="0"/>
              <a:t>Source: Google Trends (www.google.com/trends)/nVision, UK , 2015</a:t>
            </a:r>
            <a:endParaRPr lang="en-GB" dirty="0"/>
          </a:p>
        </p:txBody>
      </p:sp>
      <p:sp>
        <p:nvSpPr>
          <p:cNvPr id="16" name="Title 15"/>
          <p:cNvSpPr>
            <a:spLocks noGrp="1"/>
          </p:cNvSpPr>
          <p:nvPr>
            <p:ph type="title"/>
          </p:nvPr>
        </p:nvSpPr>
        <p:spPr>
          <a:xfrm>
            <a:off x="247973" y="257906"/>
            <a:ext cx="8410256" cy="978729"/>
          </a:xfrm>
        </p:spPr>
        <p:txBody>
          <a:bodyPr/>
          <a:lstStyle/>
          <a:p>
            <a:r>
              <a:rPr lang="en-GB" sz="3200" dirty="0" smtClean="0"/>
              <a:t>“Super-foods” : a niche market </a:t>
            </a:r>
            <a:br>
              <a:rPr lang="en-GB" sz="3200" dirty="0" smtClean="0"/>
            </a:br>
            <a:r>
              <a:rPr lang="en-GB" sz="3200" dirty="0" smtClean="0"/>
              <a:t>staring to go mainstream</a:t>
            </a:r>
            <a:endParaRPr lang="en-GB" dirty="0"/>
          </a:p>
        </p:txBody>
      </p:sp>
      <p:sp>
        <p:nvSpPr>
          <p:cNvPr id="23" name="TextBox 22"/>
          <p:cNvSpPr txBox="1"/>
          <p:nvPr/>
        </p:nvSpPr>
        <p:spPr>
          <a:xfrm>
            <a:off x="4608512" y="4401742"/>
            <a:ext cx="4284661" cy="1727596"/>
          </a:xfrm>
          <a:prstGeom prst="rect">
            <a:avLst/>
          </a:prstGeom>
          <a:solidFill>
            <a:schemeClr val="bg2"/>
          </a:solidFill>
        </p:spPr>
        <p:txBody>
          <a:bodyPr wrap="square" rtlCol="0" anchor="ctr">
            <a:noAutofit/>
          </a:bodyPr>
          <a:lstStyle/>
          <a:p>
            <a:pPr algn="ctr">
              <a:lnSpc>
                <a:spcPct val="90000"/>
              </a:lnSpc>
              <a:defRPr/>
            </a:pPr>
            <a:r>
              <a:rPr lang="en-GB" sz="1600" b="1" dirty="0" smtClean="0">
                <a:solidFill>
                  <a:schemeClr val="bg1"/>
                </a:solidFill>
              </a:rPr>
              <a:t>Google Trends </a:t>
            </a:r>
            <a:r>
              <a:rPr lang="en-GB" sz="1600" dirty="0" smtClean="0">
                <a:solidFill>
                  <a:schemeClr val="bg1"/>
                </a:solidFill>
              </a:rPr>
              <a:t>is a valuable resource for nVision, allowing us to monitor our social and consumer trends through another lens : the popularity of Google searches over a period of time. (Please refer to the notes page for further information on methodology).</a:t>
            </a:r>
          </a:p>
        </p:txBody>
      </p:sp>
      <p:graphicFrame>
        <p:nvGraphicFramePr>
          <p:cNvPr id="27" name="Content Placeholder 5"/>
          <p:cNvGraphicFramePr>
            <a:graphicFrameLocks/>
          </p:cNvGraphicFramePr>
          <p:nvPr/>
        </p:nvGraphicFramePr>
        <p:xfrm>
          <a:off x="4608513" y="1304924"/>
          <a:ext cx="4289836" cy="3060701"/>
        </p:xfrm>
        <a:graphic>
          <a:graphicData uri="http://schemas.openxmlformats.org/drawingml/2006/chart">
            <c:chart xmlns:c="http://schemas.openxmlformats.org/drawingml/2006/chart" xmlns:r="http://schemas.openxmlformats.org/officeDocument/2006/relationships" r:id="rId3"/>
          </a:graphicData>
        </a:graphic>
      </p:graphicFrame>
      <p:sp>
        <p:nvSpPr>
          <p:cNvPr id="24" name="Content Placeholder 20"/>
          <p:cNvSpPr>
            <a:spLocks noGrp="1"/>
          </p:cNvSpPr>
          <p:nvPr>
            <p:ph idx="1"/>
          </p:nvPr>
        </p:nvSpPr>
        <p:spPr>
          <a:xfrm>
            <a:off x="250825" y="1304725"/>
            <a:ext cx="4284663" cy="4824613"/>
          </a:xfrm>
        </p:spPr>
        <p:txBody>
          <a:bodyPr/>
          <a:lstStyle/>
          <a:p>
            <a:pPr marL="266700" lvl="0" indent="-266700">
              <a:buClr>
                <a:srgbClr val="35BDB2"/>
              </a:buClr>
              <a:buBlip>
                <a:blip r:embed="rId4"/>
              </a:buBlip>
            </a:pPr>
            <a:r>
              <a:rPr lang="en-US" dirty="0" smtClean="0">
                <a:solidFill>
                  <a:srgbClr val="000000">
                    <a:lumMod val="65000"/>
                    <a:lumOff val="35000"/>
                  </a:srgbClr>
                </a:solidFill>
              </a:rPr>
              <a:t>“Super-foods” and so called “functional foods” have increasingly been attracting more consumer attention. </a:t>
            </a:r>
          </a:p>
          <a:p>
            <a:pPr marL="266700" indent="-266700">
              <a:buClr>
                <a:srgbClr val="35BDB2"/>
              </a:buClr>
              <a:buBlip>
                <a:blip r:embed="rId4"/>
              </a:buBlip>
            </a:pPr>
            <a:r>
              <a:rPr lang="en-US" dirty="0" smtClean="0">
                <a:solidFill>
                  <a:srgbClr val="000000">
                    <a:lumMod val="65000"/>
                    <a:lumOff val="35000"/>
                  </a:srgbClr>
                </a:solidFill>
              </a:rPr>
              <a:t>Brands have been partly responsible for this growing interest, as they respond to concerns about the nutritional value of foods by introducing </a:t>
            </a:r>
            <a:r>
              <a:rPr lang="en-GB" dirty="0" smtClean="0">
                <a:solidFill>
                  <a:srgbClr val="000000">
                    <a:lumMod val="65000"/>
                    <a:lumOff val="35000"/>
                  </a:srgbClr>
                </a:solidFill>
              </a:rPr>
              <a:t>restorative, functional, beneficial food to their traditional offerings.</a:t>
            </a:r>
          </a:p>
          <a:p>
            <a:pPr marL="266700" indent="-266700">
              <a:buClr>
                <a:srgbClr val="35BDB2"/>
              </a:buClr>
              <a:buBlip>
                <a:blip r:embed="rId4"/>
              </a:buBlip>
            </a:pPr>
            <a:r>
              <a:rPr lang="en-GB" dirty="0" smtClean="0">
                <a:solidFill>
                  <a:srgbClr val="000000">
                    <a:lumMod val="65000"/>
                    <a:lumOff val="35000"/>
                  </a:srgbClr>
                </a:solidFill>
              </a:rPr>
              <a:t>From ancient grains to fruit packed with antioxidants and vitamins, foods which were until recently considered health-obsessed consumer territory have firmly moved towards the mainstream.</a:t>
            </a:r>
          </a:p>
          <a:p>
            <a:pPr marL="266700" indent="-266700">
              <a:buClr>
                <a:srgbClr val="35BDB2"/>
              </a:buClr>
              <a:buBlip>
                <a:blip r:embed="rId4"/>
              </a:buBlip>
            </a:pPr>
            <a:r>
              <a:rPr lang="en-GB" dirty="0" smtClean="0">
                <a:solidFill>
                  <a:srgbClr val="000000">
                    <a:lumMod val="65000"/>
                    <a:lumOff val="35000"/>
                  </a:srgbClr>
                </a:solidFill>
              </a:rPr>
              <a:t>A certain seasonality is also evident from the chart to the right, as exemplified by the </a:t>
            </a:r>
            <a:r>
              <a:rPr lang="en-GB" b="1" dirty="0" smtClean="0">
                <a:solidFill>
                  <a:srgbClr val="000000">
                    <a:lumMod val="65000"/>
                    <a:lumOff val="35000"/>
                  </a:srgbClr>
                </a:solidFill>
              </a:rPr>
              <a:t>Kale </a:t>
            </a:r>
            <a:r>
              <a:rPr lang="en-GB" dirty="0" smtClean="0">
                <a:solidFill>
                  <a:srgbClr val="000000">
                    <a:lumMod val="65000"/>
                    <a:lumOff val="35000"/>
                  </a:srgbClr>
                </a:solidFill>
              </a:rPr>
              <a:t>searches. Their popularity typically peaks at the beginning of each year, perhaps as a result of health-oriented New Year’s resolutions, and declines slowly in December and during the holiday period, associated with more indulgence.</a:t>
            </a:r>
            <a:endParaRPr lang="en-US" dirty="0">
              <a:solidFill>
                <a:srgbClr val="000000">
                  <a:lumMod val="65000"/>
                  <a:lumOff val="35000"/>
                </a:srgbClr>
              </a:solidFill>
            </a:endParaRPr>
          </a:p>
          <a:p>
            <a:pPr marL="266700" lvl="0" indent="-266700">
              <a:buClr>
                <a:srgbClr val="35BDB2"/>
              </a:buClr>
              <a:buBlip>
                <a:blip r:embed="rId4"/>
              </a:buBlip>
            </a:pPr>
            <a:endParaRPr lang="en-US" dirty="0" smtClean="0">
              <a:solidFill>
                <a:srgbClr val="000000">
                  <a:lumMod val="65000"/>
                  <a:lumOff val="35000"/>
                </a:srgbClr>
              </a:solidFill>
            </a:endParaRPr>
          </a:p>
        </p:txBody>
      </p:sp>
      <p:grpSp>
        <p:nvGrpSpPr>
          <p:cNvPr id="2" name="Group 38"/>
          <p:cNvGrpSpPr/>
          <p:nvPr/>
        </p:nvGrpSpPr>
        <p:grpSpPr>
          <a:xfrm>
            <a:off x="7812868" y="0"/>
            <a:ext cx="1331132" cy="1331132"/>
            <a:chOff x="7812868" y="0"/>
            <a:chExt cx="1331132" cy="1331132"/>
          </a:xfrm>
        </p:grpSpPr>
        <p:sp>
          <p:nvSpPr>
            <p:cNvPr id="22" name="Right Triangle 21"/>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 name="Group 37"/>
            <p:cNvGrpSpPr/>
            <p:nvPr/>
          </p:nvGrpSpPr>
          <p:grpSpPr>
            <a:xfrm>
              <a:off x="8580550" y="91866"/>
              <a:ext cx="255162" cy="780989"/>
              <a:chOff x="8490763" y="145535"/>
              <a:chExt cx="255162" cy="780989"/>
            </a:xfrm>
          </p:grpSpPr>
          <p:sp>
            <p:nvSpPr>
              <p:cNvPr id="28"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4" name="Group 47"/>
              <p:cNvGrpSpPr>
                <a:grpSpLocks noChangeAspect="1"/>
              </p:cNvGrpSpPr>
              <p:nvPr/>
            </p:nvGrpSpPr>
            <p:grpSpPr>
              <a:xfrm rot="2700000">
                <a:off x="8368377" y="379242"/>
                <a:ext cx="611256" cy="143841"/>
                <a:chOff x="9592229" y="265659"/>
                <a:chExt cx="920838" cy="216694"/>
              </a:xfrm>
            </p:grpSpPr>
            <p:sp>
              <p:nvSpPr>
                <p:cNvPr id="30" name="Rectangle 29"/>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1" name="Rectangle 30"/>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2" name="Rectangle 31"/>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3" name="Rectangle 32"/>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34"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5"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6"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37" name="Freeform 36"/>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26" name="TextBox 25"/>
          <p:cNvSpPr txBox="1"/>
          <p:nvPr/>
        </p:nvSpPr>
        <p:spPr>
          <a:xfrm>
            <a:off x="5184775" y="1318716"/>
            <a:ext cx="1560042" cy="2616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b="1" dirty="0" smtClean="0">
                <a:solidFill>
                  <a:srgbClr val="000000">
                    <a:lumMod val="65000"/>
                    <a:lumOff val="35000"/>
                  </a:srgbClr>
                </a:solidFill>
              </a:rPr>
              <a:t>100 = Peak searches</a:t>
            </a:r>
            <a:endParaRPr lang="en-GB" b="1" dirty="0">
              <a:solidFill>
                <a:srgbClr val="000000">
                  <a:lumMod val="65000"/>
                  <a:lumOff val="35000"/>
                </a:srgbClr>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4"/>
          <p:cNvGraphicFramePr>
            <a:graphicFrameLocks/>
          </p:cNvGraphicFramePr>
          <p:nvPr/>
        </p:nvGraphicFramePr>
        <p:xfrm>
          <a:off x="250826" y="2978368"/>
          <a:ext cx="3828198" cy="3132559"/>
        </p:xfrm>
        <a:graphic>
          <a:graphicData uri="http://schemas.openxmlformats.org/drawingml/2006/chart">
            <c:chart xmlns:c="http://schemas.openxmlformats.org/drawingml/2006/chart" xmlns:r="http://schemas.openxmlformats.org/officeDocument/2006/relationships" r:id="rId3"/>
          </a:graphicData>
        </a:graphic>
      </p:graphicFrame>
      <p:sp>
        <p:nvSpPr>
          <p:cNvPr id="31" name="Down Arrow 30"/>
          <p:cNvSpPr/>
          <p:nvPr/>
        </p:nvSpPr>
        <p:spPr>
          <a:xfrm>
            <a:off x="2915816" y="2654310"/>
            <a:ext cx="360040" cy="774690"/>
          </a:xfrm>
          <a:prstGeom prst="down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 Placeholder 1"/>
          <p:cNvSpPr>
            <a:spLocks noGrp="1"/>
          </p:cNvSpPr>
          <p:nvPr>
            <p:ph type="body" sz="quarter" idx="10"/>
          </p:nvPr>
        </p:nvSpPr>
        <p:spPr/>
        <p:txBody>
          <a:bodyPr/>
          <a:lstStyle/>
          <a:p>
            <a:r>
              <a:rPr lang="en-GB" dirty="0" smtClean="0"/>
              <a:t>Source : </a:t>
            </a:r>
            <a:r>
              <a:rPr lang="en-GB" dirty="0" err="1" smtClean="0"/>
              <a:t>nVision</a:t>
            </a:r>
            <a:r>
              <a:rPr lang="en-GB" dirty="0" smtClean="0"/>
              <a:t> Social Media Analysis/Crimson Hexagon, UK (English speakers), 2015</a:t>
            </a:r>
          </a:p>
        </p:txBody>
      </p:sp>
      <p:sp>
        <p:nvSpPr>
          <p:cNvPr id="13" name="Freeform 19"/>
          <p:cNvSpPr>
            <a:spLocks noChangeAspect="1"/>
          </p:cNvSpPr>
          <p:nvPr/>
        </p:nvSpPr>
        <p:spPr bwMode="auto">
          <a:xfrm>
            <a:off x="1367644" y="4473718"/>
            <a:ext cx="605859" cy="64686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Title 15"/>
          <p:cNvSpPr txBox="1">
            <a:spLocks/>
          </p:cNvSpPr>
          <p:nvPr/>
        </p:nvSpPr>
        <p:spPr>
          <a:xfrm>
            <a:off x="247972" y="254237"/>
            <a:ext cx="7932355" cy="535531"/>
          </a:xfrm>
          <a:prstGeom prst="rect">
            <a:avLst/>
          </a:prstGeom>
        </p:spPr>
        <p:txBody>
          <a:bodyPr wrap="square" anchor="t">
            <a:spAutoFit/>
          </a:bodyPr>
          <a:lstStyle/>
          <a:p>
            <a:pPr lvl="0">
              <a:lnSpc>
                <a:spcPct val="90000"/>
              </a:lnSpc>
              <a:spcBef>
                <a:spcPct val="0"/>
              </a:spcBef>
              <a:defRPr/>
            </a:pPr>
            <a:r>
              <a:rPr lang="en-GB" sz="3200" dirty="0" smtClean="0">
                <a:solidFill>
                  <a:schemeClr val="bg2"/>
                </a:solidFill>
                <a:latin typeface="Arial" pitchFamily="34" charset="0"/>
                <a:cs typeface="Arial" pitchFamily="34" charset="0"/>
              </a:rPr>
              <a:t>Diet control and “free from” foods</a:t>
            </a:r>
            <a:endParaRPr lang="en-GB" sz="2400" dirty="0">
              <a:solidFill>
                <a:schemeClr val="tx2"/>
              </a:solidFill>
              <a:latin typeface="Arial" pitchFamily="34" charset="0"/>
              <a:cs typeface="Arial" pitchFamily="34" charset="0"/>
            </a:endParaRPr>
          </a:p>
        </p:txBody>
      </p:sp>
      <p:sp>
        <p:nvSpPr>
          <p:cNvPr id="30" name="Freeform 22"/>
          <p:cNvSpPr>
            <a:spLocks noChangeAspect="1"/>
          </p:cNvSpPr>
          <p:nvPr/>
        </p:nvSpPr>
        <p:spPr bwMode="auto">
          <a:xfrm>
            <a:off x="2034805" y="4076776"/>
            <a:ext cx="366806" cy="793884"/>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Placeholder 10"/>
          <p:cNvSpPr txBox="1">
            <a:spLocks/>
          </p:cNvSpPr>
          <p:nvPr/>
        </p:nvSpPr>
        <p:spPr>
          <a:xfrm>
            <a:off x="241366" y="834575"/>
            <a:ext cx="7121246" cy="1151409"/>
          </a:xfrm>
          <a:prstGeom prst="rect">
            <a:avLst/>
          </a:prstGeom>
        </p:spPr>
        <p:txBody>
          <a:bodyPr/>
          <a:lstStyle/>
          <a:p>
            <a:pPr lvl="0" defTabSz="457200">
              <a:lnSpc>
                <a:spcPct val="90000"/>
              </a:lnSpc>
              <a:defRPr/>
            </a:pPr>
            <a:r>
              <a:rPr lang="en-GB" sz="1600" dirty="0" smtClean="0">
                <a:solidFill>
                  <a:schemeClr val="tx1">
                    <a:lumMod val="75000"/>
                    <a:lumOff val="25000"/>
                  </a:schemeClr>
                </a:solidFill>
                <a:latin typeface="Arial" pitchFamily="34" charset="0"/>
                <a:cs typeface="Arial" pitchFamily="34" charset="0"/>
              </a:rPr>
              <a:t>Consumers’ interest in controlling their nutrition is evident on their social media feeds. The chart below explores mentions of fat-free, gluten-free, sugar-free, dairy-free and </a:t>
            </a:r>
            <a:r>
              <a:rPr lang="en-GB" sz="1600" dirty="0" err="1" smtClean="0">
                <a:solidFill>
                  <a:schemeClr val="tx1">
                    <a:lumMod val="75000"/>
                    <a:lumOff val="25000"/>
                  </a:schemeClr>
                </a:solidFill>
                <a:latin typeface="Arial" pitchFamily="34" charset="0"/>
                <a:cs typeface="Arial" pitchFamily="34" charset="0"/>
              </a:rPr>
              <a:t>carb</a:t>
            </a:r>
            <a:r>
              <a:rPr lang="en-GB" sz="1600" dirty="0" smtClean="0">
                <a:solidFill>
                  <a:schemeClr val="tx1">
                    <a:lumMod val="75000"/>
                    <a:lumOff val="25000"/>
                  </a:schemeClr>
                </a:solidFill>
                <a:latin typeface="Arial" pitchFamily="34" charset="0"/>
                <a:cs typeface="Arial" pitchFamily="34" charset="0"/>
              </a:rPr>
              <a:t>-free foods on Twitter and </a:t>
            </a:r>
            <a:r>
              <a:rPr lang="en-GB" sz="1600" dirty="0" err="1" smtClean="0">
                <a:solidFill>
                  <a:schemeClr val="tx1">
                    <a:lumMod val="75000"/>
                    <a:lumOff val="25000"/>
                  </a:schemeClr>
                </a:solidFill>
                <a:latin typeface="Arial" pitchFamily="34" charset="0"/>
                <a:cs typeface="Arial" pitchFamily="34" charset="0"/>
              </a:rPr>
              <a:t>Facebook</a:t>
            </a:r>
            <a:r>
              <a:rPr lang="en-GB" sz="1600" dirty="0" smtClean="0">
                <a:solidFill>
                  <a:schemeClr val="tx1">
                    <a:lumMod val="75000"/>
                    <a:lumOff val="25000"/>
                  </a:schemeClr>
                </a:solidFill>
                <a:latin typeface="Arial" pitchFamily="34" charset="0"/>
                <a:cs typeface="Arial" pitchFamily="34" charset="0"/>
              </a:rPr>
              <a:t>, summarising the percentage of total social media mentions falling within each category between March 2014 and March 2015.</a:t>
            </a:r>
          </a:p>
        </p:txBody>
      </p:sp>
      <p:sp>
        <p:nvSpPr>
          <p:cNvPr id="32" name="TextBox 31"/>
          <p:cNvSpPr txBox="1"/>
          <p:nvPr/>
        </p:nvSpPr>
        <p:spPr>
          <a:xfrm>
            <a:off x="250825" y="2168861"/>
            <a:ext cx="5754795" cy="757130"/>
          </a:xfrm>
          <a:prstGeom prst="rect">
            <a:avLst/>
          </a:prstGeom>
          <a:solidFill>
            <a:schemeClr val="tx1">
              <a:lumMod val="75000"/>
              <a:lumOff val="25000"/>
            </a:schemeClr>
          </a:solidFill>
        </p:spPr>
        <p:txBody>
          <a:bodyPr wrap="square" rtlCol="0">
            <a:spAutoFit/>
          </a:bodyPr>
          <a:lstStyle/>
          <a:p>
            <a:pPr lvl="0">
              <a:lnSpc>
                <a:spcPct val="90000"/>
              </a:lnSpc>
            </a:pPr>
            <a:r>
              <a:rPr lang="en-US" sz="1600" dirty="0" smtClean="0">
                <a:solidFill>
                  <a:schemeClr val="bg1"/>
                </a:solidFill>
                <a:latin typeface="Arial" pitchFamily="34" charset="0"/>
                <a:cs typeface="Arial" pitchFamily="34" charset="0"/>
              </a:rPr>
              <a:t>We noted almost 300,000 mentions of foods free from the aforementioned ingredients over a one year period. </a:t>
            </a:r>
            <a:r>
              <a:rPr lang="en-US" sz="1600" dirty="0" smtClean="0">
                <a:solidFill>
                  <a:schemeClr val="bg2"/>
                </a:solidFill>
                <a:latin typeface="Arial" pitchFamily="34" charset="0"/>
                <a:cs typeface="Arial" pitchFamily="34" charset="0"/>
              </a:rPr>
              <a:t>Gluten-free is a particularly popular topic.</a:t>
            </a:r>
            <a:endParaRPr lang="en-GB" sz="1600" dirty="0">
              <a:solidFill>
                <a:schemeClr val="bg2"/>
              </a:solidFill>
            </a:endParaRPr>
          </a:p>
        </p:txBody>
      </p:sp>
      <p:sp>
        <p:nvSpPr>
          <p:cNvPr id="33" name="Rectangle 32"/>
          <p:cNvSpPr/>
          <p:nvPr/>
        </p:nvSpPr>
        <p:spPr>
          <a:xfrm>
            <a:off x="5724128" y="5175231"/>
            <a:ext cx="3160457" cy="954107"/>
          </a:xfrm>
          <a:prstGeom prst="rect">
            <a:avLst/>
          </a:prstGeom>
        </p:spPr>
        <p:txBody>
          <a:bodyPr wrap="square">
            <a:spAutoFit/>
          </a:bodyPr>
          <a:lstStyle/>
          <a:p>
            <a:pPr algn="r"/>
            <a:r>
              <a:rPr lang="en-GB" sz="1400" dirty="0" smtClean="0">
                <a:solidFill>
                  <a:schemeClr val="tx1">
                    <a:lumMod val="75000"/>
                    <a:lumOff val="25000"/>
                  </a:schemeClr>
                </a:solidFill>
              </a:rPr>
              <a:t>“@</a:t>
            </a:r>
            <a:r>
              <a:rPr lang="en-GB" sz="1400" dirty="0" err="1" smtClean="0">
                <a:solidFill>
                  <a:schemeClr val="tx1">
                    <a:lumMod val="75000"/>
                    <a:lumOff val="25000"/>
                  </a:schemeClr>
                </a:solidFill>
              </a:rPr>
              <a:t>TheCooperative</a:t>
            </a:r>
            <a:r>
              <a:rPr lang="en-GB" sz="1400" dirty="0" smtClean="0">
                <a:solidFill>
                  <a:schemeClr val="tx1">
                    <a:lumMod val="75000"/>
                    <a:lumOff val="25000"/>
                  </a:schemeClr>
                </a:solidFill>
              </a:rPr>
              <a:t> just been for gluten-free Coop oats and triple chocolate cookies, best supermarket for gluten-free.”</a:t>
            </a:r>
            <a:endParaRPr lang="en-GB" sz="1400" dirty="0">
              <a:solidFill>
                <a:schemeClr val="tx1">
                  <a:lumMod val="75000"/>
                  <a:lumOff val="25000"/>
                </a:schemeClr>
              </a:solidFill>
            </a:endParaRPr>
          </a:p>
        </p:txBody>
      </p:sp>
      <p:sp>
        <p:nvSpPr>
          <p:cNvPr id="35" name="Rectangle 34"/>
          <p:cNvSpPr/>
          <p:nvPr/>
        </p:nvSpPr>
        <p:spPr>
          <a:xfrm>
            <a:off x="5112755" y="3050376"/>
            <a:ext cx="3780420" cy="738664"/>
          </a:xfrm>
          <a:prstGeom prst="rect">
            <a:avLst/>
          </a:prstGeom>
        </p:spPr>
        <p:txBody>
          <a:bodyPr wrap="square">
            <a:spAutoFit/>
          </a:bodyPr>
          <a:lstStyle/>
          <a:p>
            <a:pPr algn="r"/>
            <a:r>
              <a:rPr lang="en-GB" sz="1400" dirty="0" smtClean="0">
                <a:solidFill>
                  <a:schemeClr val="tx1">
                    <a:lumMod val="75000"/>
                    <a:lumOff val="25000"/>
                  </a:schemeClr>
                </a:solidFill>
              </a:rPr>
              <a:t>“Thank you @</a:t>
            </a:r>
            <a:r>
              <a:rPr lang="en-GB" sz="1400" dirty="0" err="1" smtClean="0">
                <a:solidFill>
                  <a:schemeClr val="tx1">
                    <a:lumMod val="75000"/>
                    <a:lumOff val="25000"/>
                  </a:schemeClr>
                </a:solidFill>
              </a:rPr>
              <a:t>AldiUK</a:t>
            </a:r>
            <a:r>
              <a:rPr lang="en-GB" sz="1400" dirty="0" smtClean="0">
                <a:solidFill>
                  <a:schemeClr val="tx1">
                    <a:lumMod val="75000"/>
                    <a:lumOff val="25000"/>
                  </a:schemeClr>
                </a:solidFill>
              </a:rPr>
              <a:t> for your new line of gluten-free products that I can afford! They're awesome, bring it on!”</a:t>
            </a:r>
            <a:endParaRPr lang="en-GB" sz="1400" i="1" dirty="0" smtClean="0">
              <a:solidFill>
                <a:schemeClr val="tx1">
                  <a:lumMod val="75000"/>
                  <a:lumOff val="25000"/>
                </a:schemeClr>
              </a:solidFill>
            </a:endParaRPr>
          </a:p>
        </p:txBody>
      </p:sp>
      <p:sp>
        <p:nvSpPr>
          <p:cNvPr id="37" name="Freeform 19"/>
          <p:cNvSpPr>
            <a:spLocks noChangeAspect="1"/>
          </p:cNvSpPr>
          <p:nvPr/>
        </p:nvSpPr>
        <p:spPr bwMode="auto">
          <a:xfrm>
            <a:off x="5472100" y="3228957"/>
            <a:ext cx="2876856" cy="2792331"/>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alpha val="20000"/>
            </a:schemeClr>
          </a:solidFill>
          <a:ln w="9525">
            <a:noFill/>
            <a:round/>
            <a:headEnd/>
            <a:tailEnd/>
          </a:ln>
        </p:spPr>
        <p:txBody>
          <a:bodyPr vert="horz" wrap="square" lIns="91440" tIns="45720" rIns="91440" bIns="45720" numCol="1" anchor="t" anchorCtr="0" compatLnSpc="1">
            <a:prstTxWarp prst="textNoShape">
              <a:avLst/>
            </a:prstTxWarp>
          </a:bodyPr>
          <a:lstStyle/>
          <a:p>
            <a:pPr algn="r"/>
            <a:endParaRPr lang="en-GB"/>
          </a:p>
        </p:txBody>
      </p:sp>
      <p:grpSp>
        <p:nvGrpSpPr>
          <p:cNvPr id="3" name="Group 38"/>
          <p:cNvGrpSpPr/>
          <p:nvPr/>
        </p:nvGrpSpPr>
        <p:grpSpPr>
          <a:xfrm>
            <a:off x="7812868" y="0"/>
            <a:ext cx="1331132" cy="1331132"/>
            <a:chOff x="7812868" y="0"/>
            <a:chExt cx="1331132" cy="1331132"/>
          </a:xfrm>
        </p:grpSpPr>
        <p:sp>
          <p:nvSpPr>
            <p:cNvPr id="39" name="Right Triangle 38"/>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7"/>
            <p:cNvGrpSpPr/>
            <p:nvPr/>
          </p:nvGrpSpPr>
          <p:grpSpPr>
            <a:xfrm>
              <a:off x="8580550" y="91866"/>
              <a:ext cx="255162" cy="780989"/>
              <a:chOff x="8490763" y="145535"/>
              <a:chExt cx="255162" cy="780989"/>
            </a:xfrm>
          </p:grpSpPr>
          <p:sp>
            <p:nvSpPr>
              <p:cNvPr id="41"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5" name="Group 47"/>
              <p:cNvGrpSpPr>
                <a:grpSpLocks noChangeAspect="1"/>
              </p:cNvGrpSpPr>
              <p:nvPr/>
            </p:nvGrpSpPr>
            <p:grpSpPr>
              <a:xfrm rot="2700000">
                <a:off x="8368377" y="379242"/>
                <a:ext cx="611256" cy="143841"/>
                <a:chOff x="9592229" y="265659"/>
                <a:chExt cx="920838" cy="216694"/>
              </a:xfrm>
            </p:grpSpPr>
            <p:sp>
              <p:nvSpPr>
                <p:cNvPr id="44" name="Rectangle 43"/>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5" name="Rectangle 44"/>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6" name="Rectangle 45"/>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7" name="Rectangle 46"/>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8"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50"/>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34" name="Rectangle 33"/>
          <p:cNvSpPr/>
          <p:nvPr/>
        </p:nvSpPr>
        <p:spPr>
          <a:xfrm>
            <a:off x="4608004" y="4206294"/>
            <a:ext cx="3852428" cy="523220"/>
          </a:xfrm>
          <a:prstGeom prst="rect">
            <a:avLst/>
          </a:prstGeom>
        </p:spPr>
        <p:txBody>
          <a:bodyPr wrap="square">
            <a:spAutoFit/>
          </a:bodyPr>
          <a:lstStyle/>
          <a:p>
            <a:r>
              <a:rPr lang="en-GB" sz="1400" dirty="0" smtClean="0">
                <a:solidFill>
                  <a:schemeClr val="tx1">
                    <a:lumMod val="75000"/>
                    <a:lumOff val="25000"/>
                  </a:schemeClr>
                </a:solidFill>
              </a:rPr>
              <a:t>“@Tesco why would my local store have stopped stocking gluten-free bread?”</a:t>
            </a:r>
            <a:endParaRPr lang="en-GB" sz="1400" i="1" dirty="0" smtClean="0">
              <a:solidFill>
                <a:schemeClr val="tx1">
                  <a:lumMod val="75000"/>
                  <a:lumOff val="25000"/>
                </a:scheme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19"/>
          <p:cNvSpPr>
            <a:spLocks noChangeAspect="1"/>
          </p:cNvSpPr>
          <p:nvPr/>
        </p:nvSpPr>
        <p:spPr bwMode="auto">
          <a:xfrm>
            <a:off x="5757026" y="2781300"/>
            <a:ext cx="2849969" cy="2951039"/>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alpha val="28000"/>
            </a:schemeClr>
          </a:solidFill>
          <a:ln w="9525">
            <a:noFill/>
            <a:round/>
            <a:headEnd/>
            <a:tailEnd/>
          </a:ln>
        </p:spPr>
        <p:txBody>
          <a:bodyPr vert="horz" wrap="square" lIns="91440" tIns="45720" rIns="91440" bIns="45720" numCol="1" anchor="t" anchorCtr="0" compatLnSpc="1">
            <a:prstTxWarp prst="textNoShape">
              <a:avLst/>
            </a:prstTxWarp>
          </a:bodyPr>
          <a:lstStyle/>
          <a:p>
            <a:pPr algn="r"/>
            <a:endParaRPr lang="en-GB"/>
          </a:p>
        </p:txBody>
      </p:sp>
      <p:sp>
        <p:nvSpPr>
          <p:cNvPr id="2" name="Text Placeholder 1"/>
          <p:cNvSpPr>
            <a:spLocks noGrp="1"/>
          </p:cNvSpPr>
          <p:nvPr>
            <p:ph type="body" sz="quarter" idx="10"/>
          </p:nvPr>
        </p:nvSpPr>
        <p:spPr/>
        <p:txBody>
          <a:bodyPr/>
          <a:lstStyle/>
          <a:p>
            <a:r>
              <a:rPr lang="en-GB" dirty="0" smtClean="0"/>
              <a:t>Source : </a:t>
            </a:r>
            <a:r>
              <a:rPr lang="en-GB" dirty="0" err="1" smtClean="0"/>
              <a:t>nVision</a:t>
            </a:r>
            <a:r>
              <a:rPr lang="en-GB" dirty="0" smtClean="0"/>
              <a:t> Social Media Analysis/Crimson Hexagon, UK (English speakers), 2015</a:t>
            </a:r>
          </a:p>
        </p:txBody>
      </p:sp>
      <p:sp>
        <p:nvSpPr>
          <p:cNvPr id="29" name="Title 15"/>
          <p:cNvSpPr txBox="1">
            <a:spLocks/>
          </p:cNvSpPr>
          <p:nvPr/>
        </p:nvSpPr>
        <p:spPr>
          <a:xfrm>
            <a:off x="247972" y="258766"/>
            <a:ext cx="8769381" cy="535531"/>
          </a:xfrm>
          <a:prstGeom prst="rect">
            <a:avLst/>
          </a:prstGeom>
        </p:spPr>
        <p:txBody>
          <a:bodyPr anchor="t">
            <a:spAutoFit/>
          </a:bodyPr>
          <a:lstStyle/>
          <a:p>
            <a:pPr lvl="0">
              <a:lnSpc>
                <a:spcPct val="90000"/>
              </a:lnSpc>
              <a:spcBef>
                <a:spcPct val="0"/>
              </a:spcBef>
              <a:defRPr/>
            </a:pPr>
            <a:r>
              <a:rPr lang="en-GB" sz="3200" dirty="0" err="1" smtClean="0">
                <a:solidFill>
                  <a:schemeClr val="bg2"/>
                </a:solidFill>
                <a:latin typeface="Arial" pitchFamily="34" charset="0"/>
                <a:cs typeface="Arial" pitchFamily="34" charset="0"/>
              </a:rPr>
              <a:t>Funda</a:t>
            </a:r>
            <a:r>
              <a:rPr lang="en-GB" sz="3200" dirty="0" smtClean="0">
                <a:solidFill>
                  <a:schemeClr val="bg2"/>
                </a:solidFill>
                <a:latin typeface="Arial" pitchFamily="34" charset="0"/>
                <a:cs typeface="Arial" pitchFamily="34" charset="0"/>
              </a:rPr>
              <a:t>-</a:t>
            </a:r>
            <a:r>
              <a:rPr lang="en-GB" sz="3200" i="1" dirty="0" smtClean="0">
                <a:solidFill>
                  <a:schemeClr val="bg2"/>
                </a:solidFill>
                <a:latin typeface="Arial" pitchFamily="34" charset="0"/>
                <a:cs typeface="Arial" pitchFamily="34" charset="0"/>
              </a:rPr>
              <a:t>mentally</a:t>
            </a:r>
            <a:r>
              <a:rPr lang="en-GB" sz="3200" dirty="0" smtClean="0">
                <a:solidFill>
                  <a:schemeClr val="bg2"/>
                </a:solidFill>
                <a:latin typeface="Arial" pitchFamily="34" charset="0"/>
                <a:cs typeface="Arial" pitchFamily="34" charset="0"/>
              </a:rPr>
              <a:t> in control</a:t>
            </a:r>
            <a:endParaRPr lang="en-GB" sz="2400" dirty="0">
              <a:solidFill>
                <a:schemeClr val="tx2"/>
              </a:solidFill>
              <a:latin typeface="Arial" pitchFamily="34" charset="0"/>
              <a:cs typeface="Arial" pitchFamily="34" charset="0"/>
            </a:endParaRPr>
          </a:p>
        </p:txBody>
      </p:sp>
      <p:sp>
        <p:nvSpPr>
          <p:cNvPr id="35" name="Rectangle 34"/>
          <p:cNvSpPr/>
          <p:nvPr/>
        </p:nvSpPr>
        <p:spPr>
          <a:xfrm>
            <a:off x="5328084" y="2906360"/>
            <a:ext cx="3539986" cy="738664"/>
          </a:xfrm>
          <a:prstGeom prst="rect">
            <a:avLst/>
          </a:prstGeom>
        </p:spPr>
        <p:txBody>
          <a:bodyPr wrap="square">
            <a:spAutoFit/>
          </a:bodyPr>
          <a:lstStyle/>
          <a:p>
            <a:pPr algn="r"/>
            <a:r>
              <a:rPr lang="en-GB" sz="1400" dirty="0" smtClean="0">
                <a:solidFill>
                  <a:schemeClr val="tx1">
                    <a:lumMod val="75000"/>
                    <a:lumOff val="25000"/>
                  </a:schemeClr>
                </a:solidFill>
              </a:rPr>
              <a:t>“Can't wait to start meditation class on Saturday. Always nice to cross paths with like minded people</a:t>
            </a:r>
            <a:r>
              <a:rPr lang="en-GB" sz="1400" i="1" dirty="0" smtClean="0">
                <a:solidFill>
                  <a:schemeClr val="tx1">
                    <a:lumMod val="75000"/>
                    <a:lumOff val="25000"/>
                  </a:schemeClr>
                </a:solidFill>
              </a:rPr>
              <a:t>”</a:t>
            </a:r>
            <a:endParaRPr lang="en-GB" sz="1400" i="1" dirty="0">
              <a:solidFill>
                <a:schemeClr val="tx1">
                  <a:lumMod val="75000"/>
                  <a:lumOff val="25000"/>
                </a:schemeClr>
              </a:solidFill>
            </a:endParaRPr>
          </a:p>
        </p:txBody>
      </p:sp>
      <p:sp>
        <p:nvSpPr>
          <p:cNvPr id="34" name="Rectangle 33"/>
          <p:cNvSpPr/>
          <p:nvPr/>
        </p:nvSpPr>
        <p:spPr>
          <a:xfrm>
            <a:off x="4608513" y="3933055"/>
            <a:ext cx="3819617" cy="738664"/>
          </a:xfrm>
          <a:prstGeom prst="rect">
            <a:avLst/>
          </a:prstGeom>
        </p:spPr>
        <p:txBody>
          <a:bodyPr wrap="square">
            <a:spAutoFit/>
          </a:bodyPr>
          <a:lstStyle/>
          <a:p>
            <a:r>
              <a:rPr lang="en-GB" sz="1400" dirty="0" smtClean="0">
                <a:solidFill>
                  <a:schemeClr val="tx1">
                    <a:lumMod val="75000"/>
                    <a:lumOff val="25000"/>
                  </a:schemeClr>
                </a:solidFill>
              </a:rPr>
              <a:t>"Putting foods on a "forbidden" list elevates them to scary status. Don't give it that power. Honing #mindfulness is the ultimate in control”</a:t>
            </a:r>
            <a:endParaRPr lang="en-GB" sz="1400" i="1" dirty="0" smtClean="0">
              <a:solidFill>
                <a:schemeClr val="tx1">
                  <a:lumMod val="75000"/>
                  <a:lumOff val="25000"/>
                </a:schemeClr>
              </a:solidFill>
            </a:endParaRPr>
          </a:p>
        </p:txBody>
      </p:sp>
      <p:sp>
        <p:nvSpPr>
          <p:cNvPr id="33" name="Rectangle 32"/>
          <p:cNvSpPr/>
          <p:nvPr/>
        </p:nvSpPr>
        <p:spPr>
          <a:xfrm>
            <a:off x="5328084" y="5175193"/>
            <a:ext cx="3564396" cy="954107"/>
          </a:xfrm>
          <a:prstGeom prst="rect">
            <a:avLst/>
          </a:prstGeom>
        </p:spPr>
        <p:txBody>
          <a:bodyPr wrap="square">
            <a:spAutoFit/>
          </a:bodyPr>
          <a:lstStyle/>
          <a:p>
            <a:pPr algn="r"/>
            <a:r>
              <a:rPr lang="en-GB" sz="1400" dirty="0" smtClean="0">
                <a:solidFill>
                  <a:schemeClr val="tx1">
                    <a:lumMod val="75000"/>
                    <a:lumOff val="25000"/>
                  </a:schemeClr>
                </a:solidFill>
              </a:rPr>
              <a:t>“Just did my first 10 minute meditation session with the Headspace app - amazing! Thanks @</a:t>
            </a:r>
            <a:r>
              <a:rPr lang="en-GB" sz="1400" dirty="0" err="1" smtClean="0">
                <a:solidFill>
                  <a:schemeClr val="tx1">
                    <a:lumMod val="75000"/>
                    <a:lumOff val="25000"/>
                  </a:schemeClr>
                </a:solidFill>
              </a:rPr>
              <a:t>essiebutton</a:t>
            </a:r>
            <a:r>
              <a:rPr lang="en-GB" sz="1400" dirty="0" smtClean="0">
                <a:solidFill>
                  <a:schemeClr val="tx1">
                    <a:lumMod val="75000"/>
                    <a:lumOff val="25000"/>
                  </a:schemeClr>
                </a:solidFill>
              </a:rPr>
              <a:t> for the recommendation : )”</a:t>
            </a:r>
            <a:endParaRPr lang="en-GB" sz="1400" dirty="0">
              <a:solidFill>
                <a:schemeClr val="tx1">
                  <a:lumMod val="75000"/>
                  <a:lumOff val="25000"/>
                </a:schemeClr>
              </a:solidFill>
            </a:endParaRPr>
          </a:p>
        </p:txBody>
      </p:sp>
      <p:grpSp>
        <p:nvGrpSpPr>
          <p:cNvPr id="3" name="Group 38"/>
          <p:cNvGrpSpPr/>
          <p:nvPr/>
        </p:nvGrpSpPr>
        <p:grpSpPr>
          <a:xfrm>
            <a:off x="7812868" y="0"/>
            <a:ext cx="1331132" cy="1331132"/>
            <a:chOff x="7812868" y="0"/>
            <a:chExt cx="1331132" cy="1331132"/>
          </a:xfrm>
        </p:grpSpPr>
        <p:sp>
          <p:nvSpPr>
            <p:cNvPr id="39" name="Right Triangle 38"/>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7"/>
            <p:cNvGrpSpPr/>
            <p:nvPr/>
          </p:nvGrpSpPr>
          <p:grpSpPr>
            <a:xfrm>
              <a:off x="8580550" y="91866"/>
              <a:ext cx="255162" cy="780989"/>
              <a:chOff x="8490763" y="145535"/>
              <a:chExt cx="255162" cy="780989"/>
            </a:xfrm>
          </p:grpSpPr>
          <p:sp>
            <p:nvSpPr>
              <p:cNvPr id="41"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5" name="Group 47"/>
              <p:cNvGrpSpPr>
                <a:grpSpLocks noChangeAspect="1"/>
              </p:cNvGrpSpPr>
              <p:nvPr/>
            </p:nvGrpSpPr>
            <p:grpSpPr>
              <a:xfrm rot="2700000">
                <a:off x="8368377" y="379242"/>
                <a:ext cx="611256" cy="143841"/>
                <a:chOff x="9592229" y="265659"/>
                <a:chExt cx="920838" cy="216694"/>
              </a:xfrm>
            </p:grpSpPr>
            <p:sp>
              <p:nvSpPr>
                <p:cNvPr id="44" name="Rectangle 43"/>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5" name="Rectangle 44"/>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6" name="Rectangle 45"/>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7" name="Rectangle 46"/>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8"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50"/>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25" name="Freeform 19"/>
          <p:cNvSpPr>
            <a:spLocks noChangeAspect="1"/>
          </p:cNvSpPr>
          <p:nvPr/>
        </p:nvSpPr>
        <p:spPr bwMode="auto">
          <a:xfrm>
            <a:off x="1835696" y="4613140"/>
            <a:ext cx="475840" cy="508048"/>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22"/>
          <p:cNvSpPr>
            <a:spLocks noChangeAspect="1"/>
          </p:cNvSpPr>
          <p:nvPr/>
        </p:nvSpPr>
        <p:spPr bwMode="auto">
          <a:xfrm>
            <a:off x="2411760" y="4221088"/>
            <a:ext cx="303777" cy="657469"/>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1" name="Picture 30" descr="Topics from 2014-03-30 to 2015-03-30.png"/>
          <p:cNvPicPr>
            <a:picLocks noChangeAspect="1"/>
          </p:cNvPicPr>
          <p:nvPr/>
        </p:nvPicPr>
        <p:blipFill>
          <a:blip r:embed="rId3" cstate="print">
            <a:clrChange>
              <a:clrFrom>
                <a:srgbClr val="FFFFFF"/>
              </a:clrFrom>
              <a:clrTo>
                <a:srgbClr val="FFFFFF">
                  <a:alpha val="0"/>
                </a:srgbClr>
              </a:clrTo>
            </a:clrChange>
          </a:blip>
          <a:srcRect l="2542" t="2115" r="2542" b="7570"/>
          <a:stretch>
            <a:fillRect/>
          </a:stretch>
        </p:blipFill>
        <p:spPr>
          <a:xfrm>
            <a:off x="856016" y="3068637"/>
            <a:ext cx="3095145" cy="3132138"/>
          </a:xfrm>
          <a:prstGeom prst="rect">
            <a:avLst/>
          </a:prstGeom>
        </p:spPr>
      </p:pic>
      <p:sp>
        <p:nvSpPr>
          <p:cNvPr id="28" name="Rectangle 27"/>
          <p:cNvSpPr/>
          <p:nvPr/>
        </p:nvSpPr>
        <p:spPr>
          <a:xfrm>
            <a:off x="245109" y="800708"/>
            <a:ext cx="8356170" cy="1421928"/>
          </a:xfrm>
          <a:prstGeom prst="rect">
            <a:avLst/>
          </a:prstGeom>
        </p:spPr>
        <p:txBody>
          <a:bodyPr wrap="square">
            <a:spAutoFit/>
          </a:bodyPr>
          <a:lstStyle/>
          <a:p>
            <a:pPr defTabSz="457200">
              <a:lnSpc>
                <a:spcPct val="90000"/>
              </a:lnSpc>
              <a:defRPr/>
            </a:pPr>
            <a:r>
              <a:rPr lang="en-US" sz="1600" dirty="0" smtClean="0">
                <a:solidFill>
                  <a:schemeClr val="tx1">
                    <a:lumMod val="75000"/>
                    <a:lumOff val="25000"/>
                  </a:schemeClr>
                </a:solidFill>
              </a:rPr>
              <a:t>Controlling mood and stress levels has become another goal of consumers and we have seen a recent surge of consumer interest in mindfulness. In the period from  March 2014 - March 2015 we measure almost 600,000 mentions of “mindfulness” and “meditation”. </a:t>
            </a:r>
            <a:r>
              <a:rPr lang="en-GB" sz="1600" dirty="0" smtClean="0">
                <a:solidFill>
                  <a:schemeClr val="tx1">
                    <a:lumMod val="75000"/>
                    <a:lumOff val="25000"/>
                  </a:schemeClr>
                </a:solidFill>
              </a:rPr>
              <a:t>The topic wheel illustrates the phrases most frequently mentioned by consumers when sharing on </a:t>
            </a:r>
            <a:r>
              <a:rPr lang="en-GB" sz="1600" dirty="0" err="1" smtClean="0">
                <a:solidFill>
                  <a:schemeClr val="tx1">
                    <a:lumMod val="75000"/>
                    <a:lumOff val="25000"/>
                  </a:schemeClr>
                </a:solidFill>
              </a:rPr>
              <a:t>Facebook</a:t>
            </a:r>
            <a:r>
              <a:rPr lang="en-GB" sz="1600" dirty="0" smtClean="0">
                <a:solidFill>
                  <a:schemeClr val="tx1">
                    <a:lumMod val="75000"/>
                    <a:lumOff val="25000"/>
                  </a:schemeClr>
                </a:solidFill>
              </a:rPr>
              <a:t> and Twitter, the outer wheel shows general themes and the inner wheel shows more detailed topics and phrases.</a:t>
            </a:r>
            <a:endParaRPr lang="en-US" sz="1600" dirty="0" smtClean="0">
              <a:solidFill>
                <a:schemeClr val="tx1">
                  <a:lumMod val="75000"/>
                  <a:lumOff val="25000"/>
                </a:schemeClr>
              </a:solidFill>
              <a:cs typeface="Arial" pitchFamily="34" charset="0"/>
            </a:endParaRPr>
          </a:p>
        </p:txBody>
      </p:sp>
      <p:sp>
        <p:nvSpPr>
          <p:cNvPr id="32" name="Rectangle 31"/>
          <p:cNvSpPr/>
          <p:nvPr/>
        </p:nvSpPr>
        <p:spPr>
          <a:xfrm>
            <a:off x="250825" y="2348508"/>
            <a:ext cx="4573203" cy="540432"/>
          </a:xfrm>
          <a:prstGeom prst="rect">
            <a:avLst/>
          </a:prstGeom>
          <a:solidFill>
            <a:schemeClr val="tx1">
              <a:lumMod val="75000"/>
              <a:lumOff val="25000"/>
            </a:schemeClr>
          </a:solidFill>
        </p:spPr>
        <p:txBody>
          <a:bodyPr wrap="square" anchor="ctr">
            <a:noAutofit/>
          </a:bodyPr>
          <a:lstStyle/>
          <a:p>
            <a:pPr>
              <a:lnSpc>
                <a:spcPct val="90000"/>
              </a:lnSpc>
            </a:pPr>
            <a:r>
              <a:rPr lang="en-US" sz="1600" dirty="0" smtClean="0">
                <a:solidFill>
                  <a:schemeClr val="bg1"/>
                </a:solidFill>
                <a:latin typeface="Arial" pitchFamily="34" charset="0"/>
                <a:cs typeface="Arial" pitchFamily="34" charset="0"/>
              </a:rPr>
              <a:t>We note the overwhelmingly positive connections to mindfulness (“love”, “good”).</a:t>
            </a:r>
            <a:endParaRPr lang="en-US" sz="1600" dirty="0">
              <a:solidFill>
                <a:schemeClr val="bg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Topics from 2012-01-01 to 2015-07-20.png"/>
          <p:cNvPicPr>
            <a:picLocks noChangeAspect="1"/>
          </p:cNvPicPr>
          <p:nvPr/>
        </p:nvPicPr>
        <p:blipFill>
          <a:blip r:embed="rId3" cstate="print">
            <a:clrChange>
              <a:clrFrom>
                <a:srgbClr val="FFFFFF"/>
              </a:clrFrom>
              <a:clrTo>
                <a:srgbClr val="FFFFFF">
                  <a:alpha val="0"/>
                </a:srgbClr>
              </a:clrTo>
            </a:clrChange>
            <a:grayscl/>
          </a:blip>
          <a:srcRect l="1984" t="1903" r="3101" b="7570"/>
          <a:stretch>
            <a:fillRect/>
          </a:stretch>
        </p:blipFill>
        <p:spPr>
          <a:xfrm>
            <a:off x="5375377" y="2420888"/>
            <a:ext cx="3528555" cy="3579081"/>
          </a:xfrm>
          <a:prstGeom prst="rect">
            <a:avLst/>
          </a:prstGeom>
        </p:spPr>
      </p:pic>
      <p:sp>
        <p:nvSpPr>
          <p:cNvPr id="54" name="Block Arc 53"/>
          <p:cNvSpPr>
            <a:spLocks noChangeAspect="1"/>
          </p:cNvSpPr>
          <p:nvPr/>
        </p:nvSpPr>
        <p:spPr>
          <a:xfrm rot="3318859">
            <a:off x="5872473" y="2904333"/>
            <a:ext cx="2556000" cy="2556000"/>
          </a:xfrm>
          <a:prstGeom prst="blockArc">
            <a:avLst>
              <a:gd name="adj1" fmla="val 12877863"/>
              <a:gd name="adj2" fmla="val 14483401"/>
              <a:gd name="adj3" fmla="val 21858"/>
            </a:avLst>
          </a:prstGeom>
          <a:solidFill>
            <a:schemeClr val="bg2">
              <a:alpha val="30000"/>
            </a:schemeClr>
          </a:solid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2" name="Block Arc 61"/>
          <p:cNvSpPr/>
          <p:nvPr/>
        </p:nvSpPr>
        <p:spPr>
          <a:xfrm rot="14522995">
            <a:off x="5846915" y="2911489"/>
            <a:ext cx="2556000" cy="2556000"/>
          </a:xfrm>
          <a:prstGeom prst="blockArc">
            <a:avLst>
              <a:gd name="adj1" fmla="val 15794545"/>
              <a:gd name="adj2" fmla="val 1669687"/>
              <a:gd name="adj3" fmla="val 21637"/>
            </a:avLst>
          </a:prstGeom>
          <a:solidFill>
            <a:schemeClr val="bg2">
              <a:alpha val="30000"/>
            </a:schemeClr>
          </a:solid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3" name="Block Arc 62"/>
          <p:cNvSpPr>
            <a:spLocks noChangeAspect="1"/>
          </p:cNvSpPr>
          <p:nvPr/>
        </p:nvSpPr>
        <p:spPr>
          <a:xfrm rot="3786195">
            <a:off x="5427826" y="2475834"/>
            <a:ext cx="3455862" cy="3455862"/>
          </a:xfrm>
          <a:prstGeom prst="blockArc">
            <a:avLst>
              <a:gd name="adj1" fmla="val 17786091"/>
              <a:gd name="adj2" fmla="val 3270165"/>
              <a:gd name="adj3" fmla="val 12549"/>
            </a:avLst>
          </a:prstGeom>
          <a:solidFill>
            <a:schemeClr val="bg2">
              <a:alpha val="30000"/>
            </a:schemeClr>
          </a:solid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74" name="Right Arrow 73"/>
          <p:cNvSpPr/>
          <p:nvPr/>
        </p:nvSpPr>
        <p:spPr>
          <a:xfrm rot="5400000">
            <a:off x="1156559" y="2808859"/>
            <a:ext cx="782210" cy="288032"/>
          </a:xfrm>
          <a:prstGeom prst="right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9" name="Elbow Connector 68"/>
          <p:cNvCxnSpPr>
            <a:stCxn id="59" idx="3"/>
          </p:cNvCxnSpPr>
          <p:nvPr/>
        </p:nvCxnSpPr>
        <p:spPr>
          <a:xfrm flipV="1">
            <a:off x="5418614" y="3789041"/>
            <a:ext cx="479697" cy="79805"/>
          </a:xfrm>
          <a:prstGeom prst="bentConnector3">
            <a:avLst>
              <a:gd name="adj1" fmla="val 50000"/>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58" idx="3"/>
            <a:endCxn id="63" idx="1"/>
          </p:cNvCxnSpPr>
          <p:nvPr/>
        </p:nvCxnSpPr>
        <p:spPr>
          <a:xfrm flipV="1">
            <a:off x="5824862" y="5542826"/>
            <a:ext cx="630672" cy="167406"/>
          </a:xfrm>
          <a:prstGeom prst="bentConnector5">
            <a:avLst>
              <a:gd name="adj1" fmla="val 36247"/>
              <a:gd name="adj2" fmla="val 104342"/>
              <a:gd name="adj3" fmla="val 63753"/>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p:nvPr/>
        </p:nvCxnSpPr>
        <p:spPr>
          <a:xfrm rot="10800000">
            <a:off x="5759450" y="2781300"/>
            <a:ext cx="1656866" cy="143644"/>
          </a:xfrm>
          <a:prstGeom prst="bentConnector3">
            <a:avLst>
              <a:gd name="adj1" fmla="val -413"/>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3" name="Freeform 40"/>
          <p:cNvSpPr>
            <a:spLocks noEditPoints="1"/>
          </p:cNvSpPr>
          <p:nvPr/>
        </p:nvSpPr>
        <p:spPr bwMode="auto">
          <a:xfrm>
            <a:off x="2620806" y="2924944"/>
            <a:ext cx="979086" cy="2588800"/>
          </a:xfrm>
          <a:custGeom>
            <a:avLst/>
            <a:gdLst/>
            <a:ahLst/>
            <a:cxnLst>
              <a:cxn ang="0">
                <a:pos x="706" y="853"/>
              </a:cxn>
              <a:cxn ang="0">
                <a:pos x="674" y="727"/>
              </a:cxn>
              <a:cxn ang="0">
                <a:pos x="725" y="664"/>
              </a:cxn>
              <a:cxn ang="0">
                <a:pos x="644" y="368"/>
              </a:cxn>
              <a:cxn ang="0">
                <a:pos x="655" y="334"/>
              </a:cxn>
              <a:cxn ang="0">
                <a:pos x="674" y="413"/>
              </a:cxn>
              <a:cxn ang="0">
                <a:pos x="682" y="427"/>
              </a:cxn>
              <a:cxn ang="0">
                <a:pos x="693" y="409"/>
              </a:cxn>
              <a:cxn ang="0">
                <a:pos x="698" y="436"/>
              </a:cxn>
              <a:cxn ang="0">
                <a:pos x="697" y="417"/>
              </a:cxn>
              <a:cxn ang="0">
                <a:pos x="707" y="381"/>
              </a:cxn>
              <a:cxn ang="0">
                <a:pos x="700" y="291"/>
              </a:cxn>
              <a:cxn ang="0">
                <a:pos x="495" y="349"/>
              </a:cxn>
              <a:cxn ang="0">
                <a:pos x="469" y="358"/>
              </a:cxn>
              <a:cxn ang="0">
                <a:pos x="488" y="318"/>
              </a:cxn>
              <a:cxn ang="0">
                <a:pos x="466" y="353"/>
              </a:cxn>
              <a:cxn ang="0">
                <a:pos x="465" y="366"/>
              </a:cxn>
              <a:cxn ang="0">
                <a:pos x="452" y="384"/>
              </a:cxn>
              <a:cxn ang="0">
                <a:pos x="455" y="361"/>
              </a:cxn>
              <a:cxn ang="0">
                <a:pos x="466" y="255"/>
              </a:cxn>
              <a:cxn ang="0">
                <a:pos x="447" y="349"/>
              </a:cxn>
              <a:cxn ang="0">
                <a:pos x="438" y="279"/>
              </a:cxn>
              <a:cxn ang="0">
                <a:pos x="424" y="281"/>
              </a:cxn>
              <a:cxn ang="0">
                <a:pos x="455" y="319"/>
              </a:cxn>
              <a:cxn ang="0">
                <a:pos x="453" y="317"/>
              </a:cxn>
              <a:cxn ang="0">
                <a:pos x="458" y="310"/>
              </a:cxn>
              <a:cxn ang="0">
                <a:pos x="475" y="306"/>
              </a:cxn>
              <a:cxn ang="0">
                <a:pos x="353" y="919"/>
              </a:cxn>
              <a:cxn ang="0">
                <a:pos x="307" y="999"/>
              </a:cxn>
              <a:cxn ang="0">
                <a:pos x="338" y="591"/>
              </a:cxn>
              <a:cxn ang="0">
                <a:pos x="370" y="840"/>
              </a:cxn>
              <a:cxn ang="0">
                <a:pos x="809" y="616"/>
              </a:cxn>
              <a:cxn ang="0">
                <a:pos x="714" y="436"/>
              </a:cxn>
              <a:cxn ang="0">
                <a:pos x="712" y="342"/>
              </a:cxn>
              <a:cxn ang="0">
                <a:pos x="717" y="316"/>
              </a:cxn>
              <a:cxn ang="0">
                <a:pos x="664" y="76"/>
              </a:cxn>
              <a:cxn ang="0">
                <a:pos x="451" y="205"/>
              </a:cxn>
              <a:cxn ang="0">
                <a:pos x="440" y="311"/>
              </a:cxn>
              <a:cxn ang="0">
                <a:pos x="445" y="351"/>
              </a:cxn>
              <a:cxn ang="0">
                <a:pos x="283" y="440"/>
              </a:cxn>
              <a:cxn ang="0">
                <a:pos x="209" y="717"/>
              </a:cxn>
              <a:cxn ang="0">
                <a:pos x="327" y="1078"/>
              </a:cxn>
              <a:cxn ang="0">
                <a:pos x="250" y="1222"/>
              </a:cxn>
              <a:cxn ang="0">
                <a:pos x="239" y="1265"/>
              </a:cxn>
              <a:cxn ang="0">
                <a:pos x="132" y="1904"/>
              </a:cxn>
              <a:cxn ang="0">
                <a:pos x="43" y="2195"/>
              </a:cxn>
              <a:cxn ang="0">
                <a:pos x="216" y="2170"/>
              </a:cxn>
              <a:cxn ang="0">
                <a:pos x="228" y="2063"/>
              </a:cxn>
              <a:cxn ang="0">
                <a:pos x="258" y="1577"/>
              </a:cxn>
              <a:cxn ang="0">
                <a:pos x="505" y="1240"/>
              </a:cxn>
              <a:cxn ang="0">
                <a:pos x="577" y="1241"/>
              </a:cxn>
              <a:cxn ang="0">
                <a:pos x="612" y="1638"/>
              </a:cxn>
              <a:cxn ang="0">
                <a:pos x="566" y="2181"/>
              </a:cxn>
              <a:cxn ang="0">
                <a:pos x="665" y="2113"/>
              </a:cxn>
              <a:cxn ang="0">
                <a:pos x="739" y="1345"/>
              </a:cxn>
              <a:cxn ang="0">
                <a:pos x="759" y="1159"/>
              </a:cxn>
              <a:cxn ang="0">
                <a:pos x="821" y="1137"/>
              </a:cxn>
            </a:cxnLst>
            <a:rect l="0" t="0" r="r" b="b"/>
            <a:pathLst>
              <a:path w="847" h="2261">
                <a:moveTo>
                  <a:pt x="756" y="895"/>
                </a:moveTo>
                <a:lnTo>
                  <a:pt x="756" y="895"/>
                </a:lnTo>
                <a:cubicBezTo>
                  <a:pt x="752" y="903"/>
                  <a:pt x="751" y="906"/>
                  <a:pt x="751" y="906"/>
                </a:cubicBezTo>
                <a:cubicBezTo>
                  <a:pt x="751" y="906"/>
                  <a:pt x="746" y="905"/>
                  <a:pt x="745" y="900"/>
                </a:cubicBezTo>
                <a:cubicBezTo>
                  <a:pt x="744" y="895"/>
                  <a:pt x="745" y="891"/>
                  <a:pt x="739" y="888"/>
                </a:cubicBezTo>
                <a:cubicBezTo>
                  <a:pt x="733" y="886"/>
                  <a:pt x="725" y="883"/>
                  <a:pt x="725" y="883"/>
                </a:cubicBezTo>
                <a:cubicBezTo>
                  <a:pt x="725" y="883"/>
                  <a:pt x="723" y="866"/>
                  <a:pt x="720" y="859"/>
                </a:cubicBezTo>
                <a:cubicBezTo>
                  <a:pt x="718" y="853"/>
                  <a:pt x="714" y="852"/>
                  <a:pt x="706" y="853"/>
                </a:cubicBezTo>
                <a:cubicBezTo>
                  <a:pt x="698" y="853"/>
                  <a:pt x="693" y="854"/>
                  <a:pt x="693" y="854"/>
                </a:cubicBezTo>
                <a:cubicBezTo>
                  <a:pt x="693" y="854"/>
                  <a:pt x="693" y="850"/>
                  <a:pt x="684" y="841"/>
                </a:cubicBezTo>
                <a:cubicBezTo>
                  <a:pt x="675" y="831"/>
                  <a:pt x="670" y="824"/>
                  <a:pt x="666" y="815"/>
                </a:cubicBezTo>
                <a:cubicBezTo>
                  <a:pt x="663" y="805"/>
                  <a:pt x="663" y="806"/>
                  <a:pt x="659" y="799"/>
                </a:cubicBezTo>
                <a:cubicBezTo>
                  <a:pt x="656" y="792"/>
                  <a:pt x="658" y="792"/>
                  <a:pt x="660" y="787"/>
                </a:cubicBezTo>
                <a:cubicBezTo>
                  <a:pt x="663" y="781"/>
                  <a:pt x="666" y="773"/>
                  <a:pt x="664" y="765"/>
                </a:cubicBezTo>
                <a:cubicBezTo>
                  <a:pt x="661" y="756"/>
                  <a:pt x="660" y="754"/>
                  <a:pt x="665" y="748"/>
                </a:cubicBezTo>
                <a:cubicBezTo>
                  <a:pt x="670" y="743"/>
                  <a:pt x="676" y="736"/>
                  <a:pt x="674" y="727"/>
                </a:cubicBezTo>
                <a:cubicBezTo>
                  <a:pt x="671" y="719"/>
                  <a:pt x="671" y="719"/>
                  <a:pt x="676" y="713"/>
                </a:cubicBezTo>
                <a:cubicBezTo>
                  <a:pt x="681" y="707"/>
                  <a:pt x="687" y="701"/>
                  <a:pt x="688" y="692"/>
                </a:cubicBezTo>
                <a:cubicBezTo>
                  <a:pt x="689" y="683"/>
                  <a:pt x="692" y="677"/>
                  <a:pt x="697" y="671"/>
                </a:cubicBezTo>
                <a:cubicBezTo>
                  <a:pt x="702" y="665"/>
                  <a:pt x="709" y="662"/>
                  <a:pt x="709" y="657"/>
                </a:cubicBezTo>
                <a:cubicBezTo>
                  <a:pt x="709" y="652"/>
                  <a:pt x="704" y="639"/>
                  <a:pt x="704" y="639"/>
                </a:cubicBezTo>
                <a:cubicBezTo>
                  <a:pt x="704" y="639"/>
                  <a:pt x="710" y="642"/>
                  <a:pt x="714" y="650"/>
                </a:cubicBezTo>
                <a:cubicBezTo>
                  <a:pt x="717" y="657"/>
                  <a:pt x="720" y="665"/>
                  <a:pt x="720" y="665"/>
                </a:cubicBezTo>
                <a:lnTo>
                  <a:pt x="725" y="664"/>
                </a:lnTo>
                <a:cubicBezTo>
                  <a:pt x="725" y="664"/>
                  <a:pt x="723" y="692"/>
                  <a:pt x="730" y="717"/>
                </a:cubicBezTo>
                <a:cubicBezTo>
                  <a:pt x="738" y="743"/>
                  <a:pt x="763" y="768"/>
                  <a:pt x="766" y="784"/>
                </a:cubicBezTo>
                <a:cubicBezTo>
                  <a:pt x="769" y="800"/>
                  <a:pt x="772" y="798"/>
                  <a:pt x="769" y="814"/>
                </a:cubicBezTo>
                <a:cubicBezTo>
                  <a:pt x="765" y="829"/>
                  <a:pt x="759" y="840"/>
                  <a:pt x="758" y="858"/>
                </a:cubicBezTo>
                <a:cubicBezTo>
                  <a:pt x="758" y="877"/>
                  <a:pt x="760" y="886"/>
                  <a:pt x="756" y="895"/>
                </a:cubicBezTo>
                <a:close/>
                <a:moveTo>
                  <a:pt x="647" y="369"/>
                </a:moveTo>
                <a:lnTo>
                  <a:pt x="647" y="369"/>
                </a:lnTo>
                <a:cubicBezTo>
                  <a:pt x="646" y="369"/>
                  <a:pt x="645" y="368"/>
                  <a:pt x="644" y="368"/>
                </a:cubicBezTo>
                <a:cubicBezTo>
                  <a:pt x="646" y="364"/>
                  <a:pt x="649" y="360"/>
                  <a:pt x="651" y="357"/>
                </a:cubicBezTo>
                <a:cubicBezTo>
                  <a:pt x="658" y="349"/>
                  <a:pt x="658" y="341"/>
                  <a:pt x="657" y="334"/>
                </a:cubicBezTo>
                <a:cubicBezTo>
                  <a:pt x="658" y="334"/>
                  <a:pt x="659" y="334"/>
                  <a:pt x="659" y="334"/>
                </a:cubicBezTo>
                <a:cubicBezTo>
                  <a:pt x="659" y="344"/>
                  <a:pt x="660" y="347"/>
                  <a:pt x="654" y="359"/>
                </a:cubicBezTo>
                <a:cubicBezTo>
                  <a:pt x="651" y="363"/>
                  <a:pt x="649" y="366"/>
                  <a:pt x="647" y="369"/>
                </a:cubicBezTo>
                <a:close/>
                <a:moveTo>
                  <a:pt x="650" y="334"/>
                </a:moveTo>
                <a:lnTo>
                  <a:pt x="650" y="334"/>
                </a:lnTo>
                <a:cubicBezTo>
                  <a:pt x="651" y="334"/>
                  <a:pt x="653" y="334"/>
                  <a:pt x="655" y="334"/>
                </a:cubicBezTo>
                <a:cubicBezTo>
                  <a:pt x="655" y="341"/>
                  <a:pt x="655" y="348"/>
                  <a:pt x="649" y="355"/>
                </a:cubicBezTo>
                <a:cubicBezTo>
                  <a:pt x="647" y="358"/>
                  <a:pt x="644" y="362"/>
                  <a:pt x="642" y="367"/>
                </a:cubicBezTo>
                <a:cubicBezTo>
                  <a:pt x="641" y="366"/>
                  <a:pt x="640" y="366"/>
                  <a:pt x="640" y="366"/>
                </a:cubicBezTo>
                <a:lnTo>
                  <a:pt x="638" y="352"/>
                </a:lnTo>
                <a:cubicBezTo>
                  <a:pt x="638" y="352"/>
                  <a:pt x="644" y="342"/>
                  <a:pt x="650" y="334"/>
                </a:cubicBezTo>
                <a:close/>
                <a:moveTo>
                  <a:pt x="670" y="401"/>
                </a:moveTo>
                <a:lnTo>
                  <a:pt x="670" y="401"/>
                </a:lnTo>
                <a:cubicBezTo>
                  <a:pt x="670" y="405"/>
                  <a:pt x="671" y="408"/>
                  <a:pt x="674" y="413"/>
                </a:cubicBezTo>
                <a:cubicBezTo>
                  <a:pt x="676" y="417"/>
                  <a:pt x="677" y="421"/>
                  <a:pt x="679" y="425"/>
                </a:cubicBezTo>
                <a:cubicBezTo>
                  <a:pt x="674" y="422"/>
                  <a:pt x="671" y="418"/>
                  <a:pt x="669" y="413"/>
                </a:cubicBezTo>
                <a:cubicBezTo>
                  <a:pt x="667" y="407"/>
                  <a:pt x="666" y="403"/>
                  <a:pt x="666" y="399"/>
                </a:cubicBezTo>
                <a:cubicBezTo>
                  <a:pt x="668" y="400"/>
                  <a:pt x="669" y="400"/>
                  <a:pt x="670" y="401"/>
                </a:cubicBezTo>
                <a:close/>
                <a:moveTo>
                  <a:pt x="692" y="421"/>
                </a:moveTo>
                <a:lnTo>
                  <a:pt x="692" y="421"/>
                </a:lnTo>
                <a:cubicBezTo>
                  <a:pt x="692" y="425"/>
                  <a:pt x="693" y="429"/>
                  <a:pt x="693" y="433"/>
                </a:cubicBezTo>
                <a:cubicBezTo>
                  <a:pt x="689" y="431"/>
                  <a:pt x="685" y="429"/>
                  <a:pt x="682" y="427"/>
                </a:cubicBezTo>
                <a:cubicBezTo>
                  <a:pt x="681" y="422"/>
                  <a:pt x="679" y="417"/>
                  <a:pt x="676" y="412"/>
                </a:cubicBezTo>
                <a:cubicBezTo>
                  <a:pt x="674" y="408"/>
                  <a:pt x="673" y="405"/>
                  <a:pt x="672" y="403"/>
                </a:cubicBezTo>
                <a:cubicBezTo>
                  <a:pt x="674" y="404"/>
                  <a:pt x="675" y="406"/>
                  <a:pt x="677" y="408"/>
                </a:cubicBezTo>
                <a:cubicBezTo>
                  <a:pt x="684" y="418"/>
                  <a:pt x="690" y="411"/>
                  <a:pt x="692" y="421"/>
                </a:cubicBezTo>
                <a:close/>
                <a:moveTo>
                  <a:pt x="689" y="388"/>
                </a:moveTo>
                <a:lnTo>
                  <a:pt x="689" y="388"/>
                </a:lnTo>
                <a:cubicBezTo>
                  <a:pt x="689" y="391"/>
                  <a:pt x="690" y="394"/>
                  <a:pt x="690" y="398"/>
                </a:cubicBezTo>
                <a:cubicBezTo>
                  <a:pt x="690" y="405"/>
                  <a:pt x="691" y="408"/>
                  <a:pt x="693" y="409"/>
                </a:cubicBezTo>
                <a:cubicBezTo>
                  <a:pt x="693" y="410"/>
                  <a:pt x="693" y="411"/>
                  <a:pt x="693" y="412"/>
                </a:cubicBezTo>
                <a:cubicBezTo>
                  <a:pt x="691" y="410"/>
                  <a:pt x="689" y="408"/>
                  <a:pt x="688" y="402"/>
                </a:cubicBezTo>
                <a:cubicBezTo>
                  <a:pt x="687" y="392"/>
                  <a:pt x="687" y="397"/>
                  <a:pt x="689" y="388"/>
                </a:cubicBezTo>
                <a:close/>
                <a:moveTo>
                  <a:pt x="698" y="436"/>
                </a:moveTo>
                <a:lnTo>
                  <a:pt x="698" y="436"/>
                </a:lnTo>
                <a:cubicBezTo>
                  <a:pt x="698" y="436"/>
                  <a:pt x="697" y="435"/>
                  <a:pt x="696" y="435"/>
                </a:cubicBezTo>
                <a:cubicBezTo>
                  <a:pt x="696" y="433"/>
                  <a:pt x="697" y="431"/>
                  <a:pt x="697" y="429"/>
                </a:cubicBezTo>
                <a:cubicBezTo>
                  <a:pt x="697" y="432"/>
                  <a:pt x="698" y="434"/>
                  <a:pt x="698" y="436"/>
                </a:cubicBezTo>
                <a:close/>
                <a:moveTo>
                  <a:pt x="696" y="410"/>
                </a:moveTo>
                <a:lnTo>
                  <a:pt x="696" y="410"/>
                </a:lnTo>
                <a:cubicBezTo>
                  <a:pt x="698" y="411"/>
                  <a:pt x="701" y="411"/>
                  <a:pt x="705" y="413"/>
                </a:cubicBezTo>
                <a:cubicBezTo>
                  <a:pt x="714" y="418"/>
                  <a:pt x="712" y="420"/>
                  <a:pt x="709" y="431"/>
                </a:cubicBezTo>
                <a:cubicBezTo>
                  <a:pt x="708" y="435"/>
                  <a:pt x="708" y="439"/>
                  <a:pt x="708" y="443"/>
                </a:cubicBezTo>
                <a:cubicBezTo>
                  <a:pt x="706" y="441"/>
                  <a:pt x="703" y="440"/>
                  <a:pt x="701" y="438"/>
                </a:cubicBezTo>
                <a:cubicBezTo>
                  <a:pt x="700" y="432"/>
                  <a:pt x="699" y="426"/>
                  <a:pt x="697" y="421"/>
                </a:cubicBezTo>
                <a:cubicBezTo>
                  <a:pt x="697" y="419"/>
                  <a:pt x="697" y="418"/>
                  <a:pt x="697" y="417"/>
                </a:cubicBezTo>
                <a:cubicBezTo>
                  <a:pt x="696" y="416"/>
                  <a:pt x="696" y="416"/>
                  <a:pt x="696" y="415"/>
                </a:cubicBezTo>
                <a:cubicBezTo>
                  <a:pt x="696" y="413"/>
                  <a:pt x="696" y="412"/>
                  <a:pt x="696" y="410"/>
                </a:cubicBezTo>
                <a:close/>
                <a:moveTo>
                  <a:pt x="705" y="355"/>
                </a:moveTo>
                <a:lnTo>
                  <a:pt x="705" y="355"/>
                </a:lnTo>
                <a:cubicBezTo>
                  <a:pt x="706" y="358"/>
                  <a:pt x="707" y="360"/>
                  <a:pt x="708" y="362"/>
                </a:cubicBezTo>
                <a:cubicBezTo>
                  <a:pt x="714" y="375"/>
                  <a:pt x="720" y="387"/>
                  <a:pt x="715" y="391"/>
                </a:cubicBezTo>
                <a:cubicBezTo>
                  <a:pt x="714" y="392"/>
                  <a:pt x="714" y="393"/>
                  <a:pt x="713" y="393"/>
                </a:cubicBezTo>
                <a:cubicBezTo>
                  <a:pt x="711" y="390"/>
                  <a:pt x="709" y="386"/>
                  <a:pt x="707" y="381"/>
                </a:cubicBezTo>
                <a:cubicBezTo>
                  <a:pt x="702" y="368"/>
                  <a:pt x="693" y="367"/>
                  <a:pt x="705" y="355"/>
                </a:cubicBezTo>
                <a:close/>
                <a:moveTo>
                  <a:pt x="704" y="285"/>
                </a:moveTo>
                <a:lnTo>
                  <a:pt x="704" y="285"/>
                </a:lnTo>
                <a:cubicBezTo>
                  <a:pt x="704" y="285"/>
                  <a:pt x="705" y="285"/>
                  <a:pt x="705" y="284"/>
                </a:cubicBezTo>
                <a:cubicBezTo>
                  <a:pt x="704" y="293"/>
                  <a:pt x="705" y="300"/>
                  <a:pt x="709" y="305"/>
                </a:cubicBezTo>
                <a:cubicBezTo>
                  <a:pt x="712" y="309"/>
                  <a:pt x="713" y="311"/>
                  <a:pt x="714" y="313"/>
                </a:cubicBezTo>
                <a:cubicBezTo>
                  <a:pt x="710" y="310"/>
                  <a:pt x="705" y="304"/>
                  <a:pt x="701" y="297"/>
                </a:cubicBezTo>
                <a:cubicBezTo>
                  <a:pt x="701" y="295"/>
                  <a:pt x="700" y="293"/>
                  <a:pt x="700" y="291"/>
                </a:cubicBezTo>
                <a:cubicBezTo>
                  <a:pt x="701" y="289"/>
                  <a:pt x="703" y="287"/>
                  <a:pt x="704" y="285"/>
                </a:cubicBezTo>
                <a:close/>
                <a:moveTo>
                  <a:pt x="711" y="323"/>
                </a:moveTo>
                <a:lnTo>
                  <a:pt x="711" y="323"/>
                </a:lnTo>
                <a:cubicBezTo>
                  <a:pt x="709" y="320"/>
                  <a:pt x="708" y="318"/>
                  <a:pt x="707" y="315"/>
                </a:cubicBezTo>
                <a:cubicBezTo>
                  <a:pt x="709" y="316"/>
                  <a:pt x="711" y="317"/>
                  <a:pt x="714" y="319"/>
                </a:cubicBezTo>
                <a:cubicBezTo>
                  <a:pt x="713" y="320"/>
                  <a:pt x="712" y="321"/>
                  <a:pt x="711" y="323"/>
                </a:cubicBezTo>
                <a:close/>
                <a:moveTo>
                  <a:pt x="495" y="349"/>
                </a:moveTo>
                <a:lnTo>
                  <a:pt x="495" y="349"/>
                </a:lnTo>
                <a:cubicBezTo>
                  <a:pt x="494" y="346"/>
                  <a:pt x="494" y="343"/>
                  <a:pt x="494" y="340"/>
                </a:cubicBezTo>
                <a:cubicBezTo>
                  <a:pt x="495" y="340"/>
                  <a:pt x="496" y="341"/>
                  <a:pt x="496" y="342"/>
                </a:cubicBezTo>
                <a:cubicBezTo>
                  <a:pt x="498" y="343"/>
                  <a:pt x="500" y="345"/>
                  <a:pt x="501" y="346"/>
                </a:cubicBezTo>
                <a:cubicBezTo>
                  <a:pt x="499" y="347"/>
                  <a:pt x="497" y="348"/>
                  <a:pt x="495" y="349"/>
                </a:cubicBezTo>
                <a:close/>
                <a:moveTo>
                  <a:pt x="490" y="352"/>
                </a:moveTo>
                <a:lnTo>
                  <a:pt x="490" y="352"/>
                </a:lnTo>
                <a:cubicBezTo>
                  <a:pt x="475" y="361"/>
                  <a:pt x="480" y="357"/>
                  <a:pt x="471" y="362"/>
                </a:cubicBezTo>
                <a:cubicBezTo>
                  <a:pt x="471" y="360"/>
                  <a:pt x="470" y="359"/>
                  <a:pt x="469" y="358"/>
                </a:cubicBezTo>
                <a:cubicBezTo>
                  <a:pt x="470" y="352"/>
                  <a:pt x="470" y="348"/>
                  <a:pt x="470" y="344"/>
                </a:cubicBezTo>
                <a:cubicBezTo>
                  <a:pt x="474" y="337"/>
                  <a:pt x="481" y="331"/>
                  <a:pt x="488" y="326"/>
                </a:cubicBezTo>
                <a:cubicBezTo>
                  <a:pt x="488" y="330"/>
                  <a:pt x="490" y="334"/>
                  <a:pt x="492" y="337"/>
                </a:cubicBezTo>
                <a:cubicBezTo>
                  <a:pt x="491" y="342"/>
                  <a:pt x="491" y="346"/>
                  <a:pt x="492" y="350"/>
                </a:cubicBezTo>
                <a:cubicBezTo>
                  <a:pt x="492" y="351"/>
                  <a:pt x="491" y="351"/>
                  <a:pt x="490" y="352"/>
                </a:cubicBezTo>
                <a:close/>
                <a:moveTo>
                  <a:pt x="474" y="327"/>
                </a:moveTo>
                <a:lnTo>
                  <a:pt x="474" y="327"/>
                </a:lnTo>
                <a:cubicBezTo>
                  <a:pt x="479" y="323"/>
                  <a:pt x="484" y="320"/>
                  <a:pt x="488" y="318"/>
                </a:cubicBezTo>
                <a:cubicBezTo>
                  <a:pt x="488" y="318"/>
                  <a:pt x="488" y="319"/>
                  <a:pt x="488" y="319"/>
                </a:cubicBezTo>
                <a:cubicBezTo>
                  <a:pt x="484" y="323"/>
                  <a:pt x="479" y="328"/>
                  <a:pt x="472" y="334"/>
                </a:cubicBezTo>
                <a:cubicBezTo>
                  <a:pt x="471" y="335"/>
                  <a:pt x="470" y="336"/>
                  <a:pt x="469" y="338"/>
                </a:cubicBezTo>
                <a:cubicBezTo>
                  <a:pt x="469" y="336"/>
                  <a:pt x="468" y="335"/>
                  <a:pt x="468" y="334"/>
                </a:cubicBezTo>
                <a:cubicBezTo>
                  <a:pt x="470" y="331"/>
                  <a:pt x="472" y="329"/>
                  <a:pt x="474" y="327"/>
                </a:cubicBezTo>
                <a:close/>
                <a:moveTo>
                  <a:pt x="467" y="355"/>
                </a:moveTo>
                <a:lnTo>
                  <a:pt x="467" y="355"/>
                </a:lnTo>
                <a:cubicBezTo>
                  <a:pt x="467" y="354"/>
                  <a:pt x="466" y="354"/>
                  <a:pt x="466" y="353"/>
                </a:cubicBezTo>
                <a:cubicBezTo>
                  <a:pt x="466" y="352"/>
                  <a:pt x="467" y="350"/>
                  <a:pt x="467" y="349"/>
                </a:cubicBezTo>
                <a:cubicBezTo>
                  <a:pt x="467" y="351"/>
                  <a:pt x="467" y="353"/>
                  <a:pt x="467" y="355"/>
                </a:cubicBezTo>
                <a:close/>
                <a:moveTo>
                  <a:pt x="465" y="366"/>
                </a:moveTo>
                <a:lnTo>
                  <a:pt x="465" y="366"/>
                </a:lnTo>
                <a:cubicBezTo>
                  <a:pt x="465" y="366"/>
                  <a:pt x="465" y="366"/>
                  <a:pt x="465" y="366"/>
                </a:cubicBezTo>
                <a:cubicBezTo>
                  <a:pt x="465" y="365"/>
                  <a:pt x="465" y="364"/>
                  <a:pt x="465" y="363"/>
                </a:cubicBezTo>
                <a:cubicBezTo>
                  <a:pt x="465" y="364"/>
                  <a:pt x="465" y="364"/>
                  <a:pt x="465" y="364"/>
                </a:cubicBezTo>
                <a:cubicBezTo>
                  <a:pt x="465" y="365"/>
                  <a:pt x="465" y="365"/>
                  <a:pt x="465" y="366"/>
                </a:cubicBezTo>
                <a:close/>
                <a:moveTo>
                  <a:pt x="463" y="349"/>
                </a:moveTo>
                <a:lnTo>
                  <a:pt x="463" y="349"/>
                </a:lnTo>
                <a:cubicBezTo>
                  <a:pt x="463" y="345"/>
                  <a:pt x="464" y="341"/>
                  <a:pt x="466" y="337"/>
                </a:cubicBezTo>
                <a:cubicBezTo>
                  <a:pt x="467" y="338"/>
                  <a:pt x="467" y="339"/>
                  <a:pt x="467" y="341"/>
                </a:cubicBezTo>
                <a:cubicBezTo>
                  <a:pt x="465" y="344"/>
                  <a:pt x="464" y="346"/>
                  <a:pt x="463" y="349"/>
                </a:cubicBezTo>
                <a:lnTo>
                  <a:pt x="463" y="349"/>
                </a:lnTo>
                <a:close/>
                <a:moveTo>
                  <a:pt x="452" y="384"/>
                </a:moveTo>
                <a:lnTo>
                  <a:pt x="452" y="384"/>
                </a:lnTo>
                <a:cubicBezTo>
                  <a:pt x="451" y="384"/>
                  <a:pt x="451" y="384"/>
                  <a:pt x="451" y="384"/>
                </a:cubicBezTo>
                <a:cubicBezTo>
                  <a:pt x="452" y="377"/>
                  <a:pt x="452" y="369"/>
                  <a:pt x="452" y="360"/>
                </a:cubicBezTo>
                <a:lnTo>
                  <a:pt x="458" y="368"/>
                </a:lnTo>
                <a:cubicBezTo>
                  <a:pt x="458" y="369"/>
                  <a:pt x="458" y="370"/>
                  <a:pt x="458" y="371"/>
                </a:cubicBezTo>
                <a:cubicBezTo>
                  <a:pt x="450" y="378"/>
                  <a:pt x="455" y="382"/>
                  <a:pt x="452" y="384"/>
                </a:cubicBezTo>
                <a:close/>
                <a:moveTo>
                  <a:pt x="454" y="346"/>
                </a:moveTo>
                <a:lnTo>
                  <a:pt x="454" y="346"/>
                </a:lnTo>
                <a:cubicBezTo>
                  <a:pt x="453" y="351"/>
                  <a:pt x="454" y="356"/>
                  <a:pt x="455" y="361"/>
                </a:cubicBezTo>
                <a:lnTo>
                  <a:pt x="451" y="355"/>
                </a:lnTo>
                <a:cubicBezTo>
                  <a:pt x="451" y="350"/>
                  <a:pt x="451" y="344"/>
                  <a:pt x="450" y="338"/>
                </a:cubicBezTo>
                <a:cubicBezTo>
                  <a:pt x="451" y="341"/>
                  <a:pt x="453" y="344"/>
                  <a:pt x="454" y="346"/>
                </a:cubicBezTo>
                <a:close/>
                <a:moveTo>
                  <a:pt x="449" y="305"/>
                </a:moveTo>
                <a:lnTo>
                  <a:pt x="449" y="305"/>
                </a:lnTo>
                <a:cubicBezTo>
                  <a:pt x="446" y="298"/>
                  <a:pt x="443" y="290"/>
                  <a:pt x="439" y="283"/>
                </a:cubicBezTo>
                <a:cubicBezTo>
                  <a:pt x="440" y="280"/>
                  <a:pt x="441" y="277"/>
                  <a:pt x="442" y="274"/>
                </a:cubicBezTo>
                <a:cubicBezTo>
                  <a:pt x="447" y="266"/>
                  <a:pt x="455" y="260"/>
                  <a:pt x="466" y="255"/>
                </a:cubicBezTo>
                <a:cubicBezTo>
                  <a:pt x="472" y="265"/>
                  <a:pt x="477" y="278"/>
                  <a:pt x="468" y="288"/>
                </a:cubicBezTo>
                <a:cubicBezTo>
                  <a:pt x="459" y="299"/>
                  <a:pt x="455" y="302"/>
                  <a:pt x="449" y="305"/>
                </a:cubicBezTo>
                <a:close/>
                <a:moveTo>
                  <a:pt x="447" y="349"/>
                </a:moveTo>
                <a:lnTo>
                  <a:pt x="447" y="349"/>
                </a:lnTo>
                <a:cubicBezTo>
                  <a:pt x="445" y="346"/>
                  <a:pt x="445" y="342"/>
                  <a:pt x="446" y="336"/>
                </a:cubicBezTo>
                <a:cubicBezTo>
                  <a:pt x="446" y="336"/>
                  <a:pt x="446" y="335"/>
                  <a:pt x="447" y="334"/>
                </a:cubicBezTo>
                <a:cubicBezTo>
                  <a:pt x="448" y="340"/>
                  <a:pt x="448" y="346"/>
                  <a:pt x="449" y="351"/>
                </a:cubicBezTo>
                <a:lnTo>
                  <a:pt x="447" y="349"/>
                </a:lnTo>
                <a:close/>
                <a:moveTo>
                  <a:pt x="414" y="344"/>
                </a:moveTo>
                <a:lnTo>
                  <a:pt x="414" y="344"/>
                </a:lnTo>
                <a:cubicBezTo>
                  <a:pt x="414" y="344"/>
                  <a:pt x="414" y="343"/>
                  <a:pt x="414" y="342"/>
                </a:cubicBezTo>
                <a:cubicBezTo>
                  <a:pt x="417" y="332"/>
                  <a:pt x="433" y="322"/>
                  <a:pt x="443" y="317"/>
                </a:cubicBezTo>
                <a:cubicBezTo>
                  <a:pt x="443" y="317"/>
                  <a:pt x="444" y="318"/>
                  <a:pt x="444" y="319"/>
                </a:cubicBezTo>
                <a:cubicBezTo>
                  <a:pt x="430" y="327"/>
                  <a:pt x="420" y="337"/>
                  <a:pt x="414" y="344"/>
                </a:cubicBezTo>
                <a:close/>
                <a:moveTo>
                  <a:pt x="438" y="279"/>
                </a:moveTo>
                <a:lnTo>
                  <a:pt x="438" y="279"/>
                </a:lnTo>
                <a:cubicBezTo>
                  <a:pt x="434" y="268"/>
                  <a:pt x="448" y="257"/>
                  <a:pt x="462" y="247"/>
                </a:cubicBezTo>
                <a:cubicBezTo>
                  <a:pt x="463" y="249"/>
                  <a:pt x="464" y="251"/>
                  <a:pt x="465" y="253"/>
                </a:cubicBezTo>
                <a:cubicBezTo>
                  <a:pt x="454" y="258"/>
                  <a:pt x="445" y="264"/>
                  <a:pt x="440" y="273"/>
                </a:cubicBezTo>
                <a:cubicBezTo>
                  <a:pt x="439" y="275"/>
                  <a:pt x="438" y="277"/>
                  <a:pt x="438" y="279"/>
                </a:cubicBezTo>
                <a:close/>
                <a:moveTo>
                  <a:pt x="432" y="302"/>
                </a:moveTo>
                <a:lnTo>
                  <a:pt x="432" y="302"/>
                </a:lnTo>
                <a:cubicBezTo>
                  <a:pt x="426" y="299"/>
                  <a:pt x="423" y="295"/>
                  <a:pt x="423" y="289"/>
                </a:cubicBezTo>
                <a:cubicBezTo>
                  <a:pt x="423" y="287"/>
                  <a:pt x="423" y="284"/>
                  <a:pt x="424" y="281"/>
                </a:cubicBezTo>
                <a:cubicBezTo>
                  <a:pt x="427" y="289"/>
                  <a:pt x="432" y="297"/>
                  <a:pt x="436" y="304"/>
                </a:cubicBezTo>
                <a:cubicBezTo>
                  <a:pt x="435" y="303"/>
                  <a:pt x="433" y="302"/>
                  <a:pt x="432" y="302"/>
                </a:cubicBezTo>
                <a:close/>
                <a:moveTo>
                  <a:pt x="463" y="308"/>
                </a:moveTo>
                <a:lnTo>
                  <a:pt x="463" y="308"/>
                </a:lnTo>
                <a:cubicBezTo>
                  <a:pt x="463" y="308"/>
                  <a:pt x="463" y="308"/>
                  <a:pt x="463" y="307"/>
                </a:cubicBezTo>
                <a:cubicBezTo>
                  <a:pt x="466" y="306"/>
                  <a:pt x="468" y="306"/>
                  <a:pt x="470" y="305"/>
                </a:cubicBezTo>
                <a:cubicBezTo>
                  <a:pt x="468" y="306"/>
                  <a:pt x="465" y="307"/>
                  <a:pt x="463" y="308"/>
                </a:cubicBezTo>
                <a:close/>
                <a:moveTo>
                  <a:pt x="455" y="319"/>
                </a:moveTo>
                <a:lnTo>
                  <a:pt x="455" y="319"/>
                </a:lnTo>
                <a:cubicBezTo>
                  <a:pt x="458" y="322"/>
                  <a:pt x="461" y="326"/>
                  <a:pt x="463" y="329"/>
                </a:cubicBezTo>
                <a:cubicBezTo>
                  <a:pt x="461" y="333"/>
                  <a:pt x="459" y="336"/>
                  <a:pt x="457" y="339"/>
                </a:cubicBezTo>
                <a:cubicBezTo>
                  <a:pt x="457" y="338"/>
                  <a:pt x="456" y="336"/>
                  <a:pt x="456" y="334"/>
                </a:cubicBezTo>
                <a:cubicBezTo>
                  <a:pt x="455" y="330"/>
                  <a:pt x="454" y="326"/>
                  <a:pt x="453" y="322"/>
                </a:cubicBezTo>
                <a:cubicBezTo>
                  <a:pt x="453" y="321"/>
                  <a:pt x="454" y="320"/>
                  <a:pt x="455" y="319"/>
                </a:cubicBezTo>
                <a:close/>
                <a:moveTo>
                  <a:pt x="453" y="317"/>
                </a:moveTo>
                <a:lnTo>
                  <a:pt x="453" y="317"/>
                </a:lnTo>
                <a:cubicBezTo>
                  <a:pt x="452" y="318"/>
                  <a:pt x="452" y="318"/>
                  <a:pt x="452" y="318"/>
                </a:cubicBezTo>
                <a:cubicBezTo>
                  <a:pt x="452" y="318"/>
                  <a:pt x="452" y="317"/>
                  <a:pt x="452" y="317"/>
                </a:cubicBezTo>
                <a:cubicBezTo>
                  <a:pt x="452" y="317"/>
                  <a:pt x="452" y="317"/>
                  <a:pt x="452" y="317"/>
                </a:cubicBezTo>
                <a:cubicBezTo>
                  <a:pt x="452" y="317"/>
                  <a:pt x="453" y="317"/>
                  <a:pt x="453" y="317"/>
                </a:cubicBezTo>
                <a:close/>
                <a:moveTo>
                  <a:pt x="452" y="314"/>
                </a:moveTo>
                <a:lnTo>
                  <a:pt x="452" y="314"/>
                </a:lnTo>
                <a:cubicBezTo>
                  <a:pt x="452" y="314"/>
                  <a:pt x="452" y="313"/>
                  <a:pt x="451" y="313"/>
                </a:cubicBezTo>
                <a:cubicBezTo>
                  <a:pt x="453" y="312"/>
                  <a:pt x="456" y="311"/>
                  <a:pt x="458" y="310"/>
                </a:cubicBezTo>
                <a:cubicBezTo>
                  <a:pt x="458" y="310"/>
                  <a:pt x="458" y="311"/>
                  <a:pt x="457" y="311"/>
                </a:cubicBezTo>
                <a:cubicBezTo>
                  <a:pt x="456" y="312"/>
                  <a:pt x="454" y="313"/>
                  <a:pt x="452" y="314"/>
                </a:cubicBezTo>
                <a:close/>
                <a:moveTo>
                  <a:pt x="476" y="308"/>
                </a:moveTo>
                <a:lnTo>
                  <a:pt x="476" y="308"/>
                </a:lnTo>
                <a:cubicBezTo>
                  <a:pt x="475" y="313"/>
                  <a:pt x="470" y="320"/>
                  <a:pt x="465" y="327"/>
                </a:cubicBezTo>
                <a:cubicBezTo>
                  <a:pt x="463" y="323"/>
                  <a:pt x="460" y="320"/>
                  <a:pt x="456" y="317"/>
                </a:cubicBezTo>
                <a:cubicBezTo>
                  <a:pt x="457" y="316"/>
                  <a:pt x="458" y="314"/>
                  <a:pt x="459" y="313"/>
                </a:cubicBezTo>
                <a:cubicBezTo>
                  <a:pt x="464" y="310"/>
                  <a:pt x="470" y="308"/>
                  <a:pt x="475" y="306"/>
                </a:cubicBezTo>
                <a:cubicBezTo>
                  <a:pt x="476" y="306"/>
                  <a:pt x="476" y="307"/>
                  <a:pt x="476" y="308"/>
                </a:cubicBezTo>
                <a:close/>
                <a:moveTo>
                  <a:pt x="370" y="840"/>
                </a:moveTo>
                <a:lnTo>
                  <a:pt x="370" y="840"/>
                </a:lnTo>
                <a:cubicBezTo>
                  <a:pt x="369" y="849"/>
                  <a:pt x="368" y="858"/>
                  <a:pt x="365" y="869"/>
                </a:cubicBezTo>
                <a:cubicBezTo>
                  <a:pt x="362" y="879"/>
                  <a:pt x="363" y="890"/>
                  <a:pt x="357" y="896"/>
                </a:cubicBezTo>
                <a:cubicBezTo>
                  <a:pt x="350" y="902"/>
                  <a:pt x="345" y="910"/>
                  <a:pt x="344" y="915"/>
                </a:cubicBezTo>
                <a:lnTo>
                  <a:pt x="343" y="920"/>
                </a:lnTo>
                <a:lnTo>
                  <a:pt x="353" y="919"/>
                </a:lnTo>
                <a:lnTo>
                  <a:pt x="353" y="931"/>
                </a:lnTo>
                <a:cubicBezTo>
                  <a:pt x="353" y="940"/>
                  <a:pt x="352" y="948"/>
                  <a:pt x="352" y="948"/>
                </a:cubicBezTo>
                <a:cubicBezTo>
                  <a:pt x="352" y="948"/>
                  <a:pt x="345" y="942"/>
                  <a:pt x="345" y="948"/>
                </a:cubicBezTo>
                <a:lnTo>
                  <a:pt x="345" y="972"/>
                </a:lnTo>
                <a:cubicBezTo>
                  <a:pt x="345" y="972"/>
                  <a:pt x="331" y="970"/>
                  <a:pt x="325" y="978"/>
                </a:cubicBezTo>
                <a:cubicBezTo>
                  <a:pt x="319" y="985"/>
                  <a:pt x="322" y="987"/>
                  <a:pt x="322" y="987"/>
                </a:cubicBezTo>
                <a:cubicBezTo>
                  <a:pt x="322" y="987"/>
                  <a:pt x="321" y="986"/>
                  <a:pt x="316" y="992"/>
                </a:cubicBezTo>
                <a:cubicBezTo>
                  <a:pt x="311" y="998"/>
                  <a:pt x="317" y="997"/>
                  <a:pt x="307" y="999"/>
                </a:cubicBezTo>
                <a:cubicBezTo>
                  <a:pt x="297" y="1001"/>
                  <a:pt x="293" y="1005"/>
                  <a:pt x="291" y="1001"/>
                </a:cubicBezTo>
                <a:cubicBezTo>
                  <a:pt x="290" y="996"/>
                  <a:pt x="291" y="987"/>
                  <a:pt x="287" y="980"/>
                </a:cubicBezTo>
                <a:cubicBezTo>
                  <a:pt x="284" y="974"/>
                  <a:pt x="278" y="957"/>
                  <a:pt x="278" y="919"/>
                </a:cubicBezTo>
                <a:cubicBezTo>
                  <a:pt x="278" y="882"/>
                  <a:pt x="275" y="833"/>
                  <a:pt x="275" y="809"/>
                </a:cubicBezTo>
                <a:cubicBezTo>
                  <a:pt x="274" y="784"/>
                  <a:pt x="268" y="768"/>
                  <a:pt x="279" y="742"/>
                </a:cubicBezTo>
                <a:cubicBezTo>
                  <a:pt x="290" y="716"/>
                  <a:pt x="303" y="694"/>
                  <a:pt x="312" y="664"/>
                </a:cubicBezTo>
                <a:cubicBezTo>
                  <a:pt x="320" y="633"/>
                  <a:pt x="332" y="593"/>
                  <a:pt x="332" y="593"/>
                </a:cubicBezTo>
                <a:cubicBezTo>
                  <a:pt x="332" y="593"/>
                  <a:pt x="335" y="596"/>
                  <a:pt x="338" y="591"/>
                </a:cubicBezTo>
                <a:cubicBezTo>
                  <a:pt x="341" y="586"/>
                  <a:pt x="346" y="578"/>
                  <a:pt x="346" y="578"/>
                </a:cubicBezTo>
                <a:cubicBezTo>
                  <a:pt x="346" y="578"/>
                  <a:pt x="343" y="605"/>
                  <a:pt x="346" y="622"/>
                </a:cubicBezTo>
                <a:cubicBezTo>
                  <a:pt x="348" y="639"/>
                  <a:pt x="352" y="652"/>
                  <a:pt x="356" y="659"/>
                </a:cubicBezTo>
                <a:cubicBezTo>
                  <a:pt x="359" y="666"/>
                  <a:pt x="360" y="702"/>
                  <a:pt x="362" y="719"/>
                </a:cubicBezTo>
                <a:cubicBezTo>
                  <a:pt x="363" y="736"/>
                  <a:pt x="362" y="752"/>
                  <a:pt x="366" y="756"/>
                </a:cubicBezTo>
                <a:cubicBezTo>
                  <a:pt x="370" y="760"/>
                  <a:pt x="372" y="771"/>
                  <a:pt x="373" y="781"/>
                </a:cubicBezTo>
                <a:cubicBezTo>
                  <a:pt x="374" y="791"/>
                  <a:pt x="374" y="796"/>
                  <a:pt x="374" y="809"/>
                </a:cubicBezTo>
                <a:cubicBezTo>
                  <a:pt x="374" y="823"/>
                  <a:pt x="371" y="831"/>
                  <a:pt x="370" y="840"/>
                </a:cubicBezTo>
                <a:close/>
                <a:moveTo>
                  <a:pt x="777" y="997"/>
                </a:moveTo>
                <a:lnTo>
                  <a:pt x="777" y="997"/>
                </a:lnTo>
                <a:cubicBezTo>
                  <a:pt x="785" y="991"/>
                  <a:pt x="788" y="980"/>
                  <a:pt x="795" y="967"/>
                </a:cubicBezTo>
                <a:cubicBezTo>
                  <a:pt x="802" y="953"/>
                  <a:pt x="810" y="940"/>
                  <a:pt x="825" y="904"/>
                </a:cubicBezTo>
                <a:cubicBezTo>
                  <a:pt x="839" y="869"/>
                  <a:pt x="840" y="854"/>
                  <a:pt x="844" y="831"/>
                </a:cubicBezTo>
                <a:cubicBezTo>
                  <a:pt x="847" y="807"/>
                  <a:pt x="843" y="803"/>
                  <a:pt x="835" y="780"/>
                </a:cubicBezTo>
                <a:cubicBezTo>
                  <a:pt x="828" y="757"/>
                  <a:pt x="825" y="734"/>
                  <a:pt x="816" y="705"/>
                </a:cubicBezTo>
                <a:cubicBezTo>
                  <a:pt x="807" y="676"/>
                  <a:pt x="809" y="616"/>
                  <a:pt x="809" y="616"/>
                </a:cubicBezTo>
                <a:lnTo>
                  <a:pt x="812" y="614"/>
                </a:lnTo>
                <a:cubicBezTo>
                  <a:pt x="815" y="613"/>
                  <a:pt x="817" y="611"/>
                  <a:pt x="814" y="606"/>
                </a:cubicBezTo>
                <a:cubicBezTo>
                  <a:pt x="812" y="600"/>
                  <a:pt x="812" y="597"/>
                  <a:pt x="813" y="586"/>
                </a:cubicBezTo>
                <a:cubicBezTo>
                  <a:pt x="813" y="574"/>
                  <a:pt x="811" y="558"/>
                  <a:pt x="811" y="552"/>
                </a:cubicBezTo>
                <a:cubicBezTo>
                  <a:pt x="811" y="547"/>
                  <a:pt x="802" y="543"/>
                  <a:pt x="798" y="540"/>
                </a:cubicBezTo>
                <a:cubicBezTo>
                  <a:pt x="794" y="536"/>
                  <a:pt x="786" y="512"/>
                  <a:pt x="777" y="493"/>
                </a:cubicBezTo>
                <a:cubicBezTo>
                  <a:pt x="770" y="477"/>
                  <a:pt x="733" y="457"/>
                  <a:pt x="712" y="445"/>
                </a:cubicBezTo>
                <a:cubicBezTo>
                  <a:pt x="712" y="442"/>
                  <a:pt x="713" y="440"/>
                  <a:pt x="714" y="436"/>
                </a:cubicBezTo>
                <a:cubicBezTo>
                  <a:pt x="719" y="425"/>
                  <a:pt x="721" y="424"/>
                  <a:pt x="716" y="415"/>
                </a:cubicBezTo>
                <a:cubicBezTo>
                  <a:pt x="711" y="407"/>
                  <a:pt x="703" y="408"/>
                  <a:pt x="710" y="403"/>
                </a:cubicBezTo>
                <a:cubicBezTo>
                  <a:pt x="714" y="401"/>
                  <a:pt x="714" y="399"/>
                  <a:pt x="714" y="396"/>
                </a:cubicBezTo>
                <a:cubicBezTo>
                  <a:pt x="715" y="395"/>
                  <a:pt x="716" y="394"/>
                  <a:pt x="717" y="393"/>
                </a:cubicBezTo>
                <a:cubicBezTo>
                  <a:pt x="723" y="387"/>
                  <a:pt x="717" y="375"/>
                  <a:pt x="710" y="361"/>
                </a:cubicBezTo>
                <a:cubicBezTo>
                  <a:pt x="709" y="359"/>
                  <a:pt x="708" y="356"/>
                  <a:pt x="707" y="353"/>
                </a:cubicBezTo>
                <a:cubicBezTo>
                  <a:pt x="710" y="349"/>
                  <a:pt x="711" y="344"/>
                  <a:pt x="710" y="339"/>
                </a:cubicBezTo>
                <a:cubicBezTo>
                  <a:pt x="711" y="340"/>
                  <a:pt x="711" y="341"/>
                  <a:pt x="712" y="342"/>
                </a:cubicBezTo>
                <a:cubicBezTo>
                  <a:pt x="721" y="354"/>
                  <a:pt x="734" y="365"/>
                  <a:pt x="737" y="375"/>
                </a:cubicBezTo>
                <a:cubicBezTo>
                  <a:pt x="741" y="384"/>
                  <a:pt x="732" y="412"/>
                  <a:pt x="732" y="412"/>
                </a:cubicBezTo>
                <a:cubicBezTo>
                  <a:pt x="732" y="412"/>
                  <a:pt x="742" y="388"/>
                  <a:pt x="742" y="372"/>
                </a:cubicBezTo>
                <a:cubicBezTo>
                  <a:pt x="742" y="356"/>
                  <a:pt x="726" y="346"/>
                  <a:pt x="712" y="325"/>
                </a:cubicBezTo>
                <a:cubicBezTo>
                  <a:pt x="714" y="323"/>
                  <a:pt x="715" y="322"/>
                  <a:pt x="716" y="320"/>
                </a:cubicBezTo>
                <a:cubicBezTo>
                  <a:pt x="726" y="326"/>
                  <a:pt x="736" y="334"/>
                  <a:pt x="736" y="334"/>
                </a:cubicBezTo>
                <a:cubicBezTo>
                  <a:pt x="736" y="334"/>
                  <a:pt x="730" y="325"/>
                  <a:pt x="719" y="317"/>
                </a:cubicBezTo>
                <a:cubicBezTo>
                  <a:pt x="718" y="317"/>
                  <a:pt x="717" y="316"/>
                  <a:pt x="717" y="316"/>
                </a:cubicBezTo>
                <a:cubicBezTo>
                  <a:pt x="717" y="313"/>
                  <a:pt x="715" y="309"/>
                  <a:pt x="711" y="304"/>
                </a:cubicBezTo>
                <a:cubicBezTo>
                  <a:pt x="707" y="299"/>
                  <a:pt x="707" y="291"/>
                  <a:pt x="707" y="281"/>
                </a:cubicBezTo>
                <a:cubicBezTo>
                  <a:pt x="717" y="269"/>
                  <a:pt x="716" y="262"/>
                  <a:pt x="721" y="244"/>
                </a:cubicBezTo>
                <a:cubicBezTo>
                  <a:pt x="727" y="223"/>
                  <a:pt x="720" y="219"/>
                  <a:pt x="715" y="205"/>
                </a:cubicBezTo>
                <a:cubicBezTo>
                  <a:pt x="710" y="192"/>
                  <a:pt x="705" y="186"/>
                  <a:pt x="709" y="168"/>
                </a:cubicBezTo>
                <a:cubicBezTo>
                  <a:pt x="712" y="150"/>
                  <a:pt x="704" y="148"/>
                  <a:pt x="697" y="137"/>
                </a:cubicBezTo>
                <a:cubicBezTo>
                  <a:pt x="689" y="126"/>
                  <a:pt x="688" y="116"/>
                  <a:pt x="686" y="100"/>
                </a:cubicBezTo>
                <a:cubicBezTo>
                  <a:pt x="684" y="89"/>
                  <a:pt x="675" y="84"/>
                  <a:pt x="664" y="76"/>
                </a:cubicBezTo>
                <a:cubicBezTo>
                  <a:pt x="667" y="70"/>
                  <a:pt x="672" y="61"/>
                  <a:pt x="676" y="54"/>
                </a:cubicBezTo>
                <a:cubicBezTo>
                  <a:pt x="685" y="40"/>
                  <a:pt x="682" y="36"/>
                  <a:pt x="648" y="17"/>
                </a:cubicBezTo>
                <a:cubicBezTo>
                  <a:pt x="613" y="0"/>
                  <a:pt x="568" y="6"/>
                  <a:pt x="537" y="11"/>
                </a:cubicBezTo>
                <a:cubicBezTo>
                  <a:pt x="506" y="16"/>
                  <a:pt x="464" y="51"/>
                  <a:pt x="471" y="64"/>
                </a:cubicBezTo>
                <a:cubicBezTo>
                  <a:pt x="473" y="68"/>
                  <a:pt x="478" y="75"/>
                  <a:pt x="483" y="84"/>
                </a:cubicBezTo>
                <a:cubicBezTo>
                  <a:pt x="477" y="95"/>
                  <a:pt x="469" y="112"/>
                  <a:pt x="468" y="124"/>
                </a:cubicBezTo>
                <a:cubicBezTo>
                  <a:pt x="467" y="145"/>
                  <a:pt x="463" y="165"/>
                  <a:pt x="459" y="177"/>
                </a:cubicBezTo>
                <a:cubicBezTo>
                  <a:pt x="455" y="189"/>
                  <a:pt x="451" y="192"/>
                  <a:pt x="451" y="205"/>
                </a:cubicBezTo>
                <a:cubicBezTo>
                  <a:pt x="451" y="209"/>
                  <a:pt x="451" y="212"/>
                  <a:pt x="452" y="215"/>
                </a:cubicBezTo>
                <a:cubicBezTo>
                  <a:pt x="450" y="217"/>
                  <a:pt x="448" y="219"/>
                  <a:pt x="447" y="221"/>
                </a:cubicBezTo>
                <a:cubicBezTo>
                  <a:pt x="439" y="232"/>
                  <a:pt x="418" y="248"/>
                  <a:pt x="421" y="270"/>
                </a:cubicBezTo>
                <a:cubicBezTo>
                  <a:pt x="421" y="272"/>
                  <a:pt x="422" y="275"/>
                  <a:pt x="423" y="277"/>
                </a:cubicBezTo>
                <a:cubicBezTo>
                  <a:pt x="421" y="281"/>
                  <a:pt x="420" y="286"/>
                  <a:pt x="420" y="289"/>
                </a:cubicBezTo>
                <a:cubicBezTo>
                  <a:pt x="421" y="296"/>
                  <a:pt x="424" y="301"/>
                  <a:pt x="430" y="304"/>
                </a:cubicBezTo>
                <a:cubicBezTo>
                  <a:pt x="433" y="305"/>
                  <a:pt x="436" y="307"/>
                  <a:pt x="438" y="308"/>
                </a:cubicBezTo>
                <a:cubicBezTo>
                  <a:pt x="439" y="309"/>
                  <a:pt x="439" y="310"/>
                  <a:pt x="440" y="311"/>
                </a:cubicBezTo>
                <a:cubicBezTo>
                  <a:pt x="439" y="312"/>
                  <a:pt x="438" y="313"/>
                  <a:pt x="436" y="314"/>
                </a:cubicBezTo>
                <a:cubicBezTo>
                  <a:pt x="420" y="326"/>
                  <a:pt x="409" y="331"/>
                  <a:pt x="407" y="351"/>
                </a:cubicBezTo>
                <a:cubicBezTo>
                  <a:pt x="406" y="370"/>
                  <a:pt x="405" y="375"/>
                  <a:pt x="405" y="375"/>
                </a:cubicBezTo>
                <a:cubicBezTo>
                  <a:pt x="405" y="375"/>
                  <a:pt x="408" y="363"/>
                  <a:pt x="411" y="352"/>
                </a:cubicBezTo>
                <a:cubicBezTo>
                  <a:pt x="415" y="344"/>
                  <a:pt x="427" y="333"/>
                  <a:pt x="445" y="321"/>
                </a:cubicBezTo>
                <a:cubicBezTo>
                  <a:pt x="445" y="324"/>
                  <a:pt x="446" y="326"/>
                  <a:pt x="446" y="329"/>
                </a:cubicBezTo>
                <a:cubicBezTo>
                  <a:pt x="445" y="331"/>
                  <a:pt x="444" y="334"/>
                  <a:pt x="443" y="336"/>
                </a:cubicBezTo>
                <a:cubicBezTo>
                  <a:pt x="442" y="342"/>
                  <a:pt x="443" y="347"/>
                  <a:pt x="445" y="351"/>
                </a:cubicBezTo>
                <a:lnTo>
                  <a:pt x="449" y="356"/>
                </a:lnTo>
                <a:cubicBezTo>
                  <a:pt x="449" y="367"/>
                  <a:pt x="449" y="376"/>
                  <a:pt x="449" y="385"/>
                </a:cubicBezTo>
                <a:cubicBezTo>
                  <a:pt x="443" y="386"/>
                  <a:pt x="431" y="384"/>
                  <a:pt x="420" y="385"/>
                </a:cubicBezTo>
                <a:cubicBezTo>
                  <a:pt x="408" y="387"/>
                  <a:pt x="387" y="384"/>
                  <a:pt x="376" y="383"/>
                </a:cubicBezTo>
                <a:cubicBezTo>
                  <a:pt x="365" y="382"/>
                  <a:pt x="339" y="396"/>
                  <a:pt x="328" y="408"/>
                </a:cubicBezTo>
                <a:cubicBezTo>
                  <a:pt x="318" y="421"/>
                  <a:pt x="296" y="434"/>
                  <a:pt x="296" y="434"/>
                </a:cubicBezTo>
                <a:cubicBezTo>
                  <a:pt x="296" y="434"/>
                  <a:pt x="292" y="436"/>
                  <a:pt x="289" y="432"/>
                </a:cubicBezTo>
                <a:cubicBezTo>
                  <a:pt x="285" y="428"/>
                  <a:pt x="285" y="432"/>
                  <a:pt x="283" y="440"/>
                </a:cubicBezTo>
                <a:cubicBezTo>
                  <a:pt x="281" y="448"/>
                  <a:pt x="280" y="446"/>
                  <a:pt x="276" y="450"/>
                </a:cubicBezTo>
                <a:cubicBezTo>
                  <a:pt x="272" y="455"/>
                  <a:pt x="272" y="458"/>
                  <a:pt x="270" y="469"/>
                </a:cubicBezTo>
                <a:cubicBezTo>
                  <a:pt x="268" y="481"/>
                  <a:pt x="261" y="483"/>
                  <a:pt x="256" y="490"/>
                </a:cubicBezTo>
                <a:cubicBezTo>
                  <a:pt x="250" y="497"/>
                  <a:pt x="249" y="493"/>
                  <a:pt x="254" y="500"/>
                </a:cubicBezTo>
                <a:cubicBezTo>
                  <a:pt x="260" y="508"/>
                  <a:pt x="274" y="529"/>
                  <a:pt x="274" y="529"/>
                </a:cubicBezTo>
                <a:cubicBezTo>
                  <a:pt x="274" y="529"/>
                  <a:pt x="268" y="543"/>
                  <a:pt x="261" y="564"/>
                </a:cubicBezTo>
                <a:cubicBezTo>
                  <a:pt x="253" y="585"/>
                  <a:pt x="238" y="617"/>
                  <a:pt x="230" y="646"/>
                </a:cubicBezTo>
                <a:cubicBezTo>
                  <a:pt x="222" y="675"/>
                  <a:pt x="216" y="687"/>
                  <a:pt x="209" y="717"/>
                </a:cubicBezTo>
                <a:cubicBezTo>
                  <a:pt x="202" y="746"/>
                  <a:pt x="206" y="789"/>
                  <a:pt x="207" y="833"/>
                </a:cubicBezTo>
                <a:cubicBezTo>
                  <a:pt x="207" y="876"/>
                  <a:pt x="224" y="948"/>
                  <a:pt x="227" y="979"/>
                </a:cubicBezTo>
                <a:cubicBezTo>
                  <a:pt x="230" y="1010"/>
                  <a:pt x="233" y="1010"/>
                  <a:pt x="238" y="1023"/>
                </a:cubicBezTo>
                <a:cubicBezTo>
                  <a:pt x="243" y="1036"/>
                  <a:pt x="241" y="1039"/>
                  <a:pt x="252" y="1047"/>
                </a:cubicBezTo>
                <a:cubicBezTo>
                  <a:pt x="264" y="1055"/>
                  <a:pt x="276" y="1054"/>
                  <a:pt x="287" y="1053"/>
                </a:cubicBezTo>
                <a:cubicBezTo>
                  <a:pt x="298" y="1053"/>
                  <a:pt x="298" y="1050"/>
                  <a:pt x="301" y="1053"/>
                </a:cubicBezTo>
                <a:cubicBezTo>
                  <a:pt x="304" y="1056"/>
                  <a:pt x="309" y="1060"/>
                  <a:pt x="316" y="1067"/>
                </a:cubicBezTo>
                <a:cubicBezTo>
                  <a:pt x="323" y="1073"/>
                  <a:pt x="327" y="1078"/>
                  <a:pt x="327" y="1078"/>
                </a:cubicBezTo>
                <a:cubicBezTo>
                  <a:pt x="327" y="1078"/>
                  <a:pt x="327" y="1085"/>
                  <a:pt x="323" y="1095"/>
                </a:cubicBezTo>
                <a:cubicBezTo>
                  <a:pt x="319" y="1105"/>
                  <a:pt x="308" y="1137"/>
                  <a:pt x="302" y="1154"/>
                </a:cubicBezTo>
                <a:cubicBezTo>
                  <a:pt x="296" y="1170"/>
                  <a:pt x="290" y="1175"/>
                  <a:pt x="289" y="1183"/>
                </a:cubicBezTo>
                <a:cubicBezTo>
                  <a:pt x="287" y="1192"/>
                  <a:pt x="287" y="1200"/>
                  <a:pt x="287" y="1200"/>
                </a:cubicBezTo>
                <a:lnTo>
                  <a:pt x="285" y="1197"/>
                </a:lnTo>
                <a:cubicBezTo>
                  <a:pt x="282" y="1195"/>
                  <a:pt x="276" y="1200"/>
                  <a:pt x="272" y="1203"/>
                </a:cubicBezTo>
                <a:cubicBezTo>
                  <a:pt x="268" y="1206"/>
                  <a:pt x="269" y="1208"/>
                  <a:pt x="265" y="1208"/>
                </a:cubicBezTo>
                <a:cubicBezTo>
                  <a:pt x="261" y="1208"/>
                  <a:pt x="257" y="1215"/>
                  <a:pt x="250" y="1222"/>
                </a:cubicBezTo>
                <a:cubicBezTo>
                  <a:pt x="243" y="1230"/>
                  <a:pt x="245" y="1230"/>
                  <a:pt x="245" y="1234"/>
                </a:cubicBezTo>
                <a:cubicBezTo>
                  <a:pt x="246" y="1237"/>
                  <a:pt x="242" y="1240"/>
                  <a:pt x="235" y="1246"/>
                </a:cubicBezTo>
                <a:cubicBezTo>
                  <a:pt x="228" y="1253"/>
                  <a:pt x="226" y="1244"/>
                  <a:pt x="218" y="1255"/>
                </a:cubicBezTo>
                <a:cubicBezTo>
                  <a:pt x="210" y="1267"/>
                  <a:pt x="208" y="1267"/>
                  <a:pt x="203" y="1271"/>
                </a:cubicBezTo>
                <a:cubicBezTo>
                  <a:pt x="198" y="1276"/>
                  <a:pt x="195" y="1279"/>
                  <a:pt x="201" y="1282"/>
                </a:cubicBezTo>
                <a:cubicBezTo>
                  <a:pt x="207" y="1286"/>
                  <a:pt x="208" y="1288"/>
                  <a:pt x="212" y="1282"/>
                </a:cubicBezTo>
                <a:cubicBezTo>
                  <a:pt x="216" y="1276"/>
                  <a:pt x="221" y="1278"/>
                  <a:pt x="229" y="1271"/>
                </a:cubicBezTo>
                <a:cubicBezTo>
                  <a:pt x="236" y="1264"/>
                  <a:pt x="239" y="1265"/>
                  <a:pt x="239" y="1265"/>
                </a:cubicBezTo>
                <a:cubicBezTo>
                  <a:pt x="239" y="1265"/>
                  <a:pt x="229" y="1279"/>
                  <a:pt x="226" y="1284"/>
                </a:cubicBezTo>
                <a:cubicBezTo>
                  <a:pt x="223" y="1290"/>
                  <a:pt x="236" y="1297"/>
                  <a:pt x="236" y="1297"/>
                </a:cubicBezTo>
                <a:cubicBezTo>
                  <a:pt x="236" y="1297"/>
                  <a:pt x="212" y="1348"/>
                  <a:pt x="202" y="1371"/>
                </a:cubicBezTo>
                <a:cubicBezTo>
                  <a:pt x="191" y="1395"/>
                  <a:pt x="162" y="1444"/>
                  <a:pt x="148" y="1471"/>
                </a:cubicBezTo>
                <a:cubicBezTo>
                  <a:pt x="135" y="1498"/>
                  <a:pt x="129" y="1500"/>
                  <a:pt x="125" y="1530"/>
                </a:cubicBezTo>
                <a:cubicBezTo>
                  <a:pt x="120" y="1560"/>
                  <a:pt x="129" y="1592"/>
                  <a:pt x="132" y="1612"/>
                </a:cubicBezTo>
                <a:cubicBezTo>
                  <a:pt x="135" y="1631"/>
                  <a:pt x="131" y="1704"/>
                  <a:pt x="131" y="1753"/>
                </a:cubicBezTo>
                <a:cubicBezTo>
                  <a:pt x="132" y="1801"/>
                  <a:pt x="132" y="1876"/>
                  <a:pt x="132" y="1904"/>
                </a:cubicBezTo>
                <a:cubicBezTo>
                  <a:pt x="133" y="1931"/>
                  <a:pt x="129" y="1954"/>
                  <a:pt x="125" y="1983"/>
                </a:cubicBezTo>
                <a:cubicBezTo>
                  <a:pt x="121" y="2012"/>
                  <a:pt x="114" y="2022"/>
                  <a:pt x="109" y="2041"/>
                </a:cubicBezTo>
                <a:cubicBezTo>
                  <a:pt x="104" y="2060"/>
                  <a:pt x="99" y="2069"/>
                  <a:pt x="92" y="2096"/>
                </a:cubicBezTo>
                <a:cubicBezTo>
                  <a:pt x="86" y="2124"/>
                  <a:pt x="77" y="2141"/>
                  <a:pt x="70" y="2157"/>
                </a:cubicBezTo>
                <a:cubicBezTo>
                  <a:pt x="63" y="2173"/>
                  <a:pt x="55" y="2183"/>
                  <a:pt x="53" y="2188"/>
                </a:cubicBezTo>
                <a:cubicBezTo>
                  <a:pt x="51" y="2194"/>
                  <a:pt x="50" y="2192"/>
                  <a:pt x="47" y="2195"/>
                </a:cubicBezTo>
                <a:cubicBezTo>
                  <a:pt x="44" y="2197"/>
                  <a:pt x="43" y="2201"/>
                  <a:pt x="43" y="2201"/>
                </a:cubicBezTo>
                <a:cubicBezTo>
                  <a:pt x="43" y="2201"/>
                  <a:pt x="42" y="2215"/>
                  <a:pt x="43" y="2195"/>
                </a:cubicBezTo>
                <a:cubicBezTo>
                  <a:pt x="44" y="2174"/>
                  <a:pt x="30" y="2187"/>
                  <a:pt x="25" y="2194"/>
                </a:cubicBezTo>
                <a:cubicBezTo>
                  <a:pt x="20" y="2201"/>
                  <a:pt x="17" y="2198"/>
                  <a:pt x="11" y="2209"/>
                </a:cubicBezTo>
                <a:cubicBezTo>
                  <a:pt x="5" y="2219"/>
                  <a:pt x="17" y="2221"/>
                  <a:pt x="17" y="2221"/>
                </a:cubicBezTo>
                <a:cubicBezTo>
                  <a:pt x="0" y="2232"/>
                  <a:pt x="9" y="2241"/>
                  <a:pt x="26" y="2242"/>
                </a:cubicBezTo>
                <a:cubicBezTo>
                  <a:pt x="44" y="2244"/>
                  <a:pt x="105" y="2242"/>
                  <a:pt x="122" y="2237"/>
                </a:cubicBezTo>
                <a:cubicBezTo>
                  <a:pt x="138" y="2231"/>
                  <a:pt x="163" y="2187"/>
                  <a:pt x="171" y="2169"/>
                </a:cubicBezTo>
                <a:cubicBezTo>
                  <a:pt x="179" y="2150"/>
                  <a:pt x="186" y="2142"/>
                  <a:pt x="200" y="2141"/>
                </a:cubicBezTo>
                <a:cubicBezTo>
                  <a:pt x="214" y="2140"/>
                  <a:pt x="212" y="2153"/>
                  <a:pt x="216" y="2170"/>
                </a:cubicBezTo>
                <a:cubicBezTo>
                  <a:pt x="219" y="2187"/>
                  <a:pt x="219" y="2228"/>
                  <a:pt x="220" y="2235"/>
                </a:cubicBezTo>
                <a:cubicBezTo>
                  <a:pt x="221" y="2243"/>
                  <a:pt x="224" y="2240"/>
                  <a:pt x="231" y="2237"/>
                </a:cubicBezTo>
                <a:cubicBezTo>
                  <a:pt x="237" y="2234"/>
                  <a:pt x="231" y="2228"/>
                  <a:pt x="229" y="2207"/>
                </a:cubicBezTo>
                <a:cubicBezTo>
                  <a:pt x="228" y="2186"/>
                  <a:pt x="229" y="2176"/>
                  <a:pt x="233" y="2155"/>
                </a:cubicBezTo>
                <a:cubicBezTo>
                  <a:pt x="236" y="2135"/>
                  <a:pt x="242" y="2123"/>
                  <a:pt x="248" y="2109"/>
                </a:cubicBezTo>
                <a:cubicBezTo>
                  <a:pt x="254" y="2096"/>
                  <a:pt x="236" y="2096"/>
                  <a:pt x="236" y="2096"/>
                </a:cubicBezTo>
                <a:lnTo>
                  <a:pt x="236" y="2081"/>
                </a:lnTo>
                <a:cubicBezTo>
                  <a:pt x="236" y="2072"/>
                  <a:pt x="228" y="2063"/>
                  <a:pt x="228" y="2063"/>
                </a:cubicBezTo>
                <a:cubicBezTo>
                  <a:pt x="230" y="2060"/>
                  <a:pt x="228" y="2057"/>
                  <a:pt x="228" y="2057"/>
                </a:cubicBezTo>
                <a:cubicBezTo>
                  <a:pt x="228" y="2057"/>
                  <a:pt x="225" y="2049"/>
                  <a:pt x="222" y="2042"/>
                </a:cubicBezTo>
                <a:cubicBezTo>
                  <a:pt x="220" y="2035"/>
                  <a:pt x="215" y="2044"/>
                  <a:pt x="215" y="2044"/>
                </a:cubicBezTo>
                <a:cubicBezTo>
                  <a:pt x="215" y="2044"/>
                  <a:pt x="213" y="2041"/>
                  <a:pt x="210" y="2030"/>
                </a:cubicBezTo>
                <a:cubicBezTo>
                  <a:pt x="208" y="2019"/>
                  <a:pt x="218" y="1936"/>
                  <a:pt x="227" y="1891"/>
                </a:cubicBezTo>
                <a:cubicBezTo>
                  <a:pt x="236" y="1845"/>
                  <a:pt x="251" y="1813"/>
                  <a:pt x="259" y="1771"/>
                </a:cubicBezTo>
                <a:cubicBezTo>
                  <a:pt x="268" y="1730"/>
                  <a:pt x="265" y="1696"/>
                  <a:pt x="260" y="1660"/>
                </a:cubicBezTo>
                <a:cubicBezTo>
                  <a:pt x="255" y="1623"/>
                  <a:pt x="258" y="1589"/>
                  <a:pt x="258" y="1577"/>
                </a:cubicBezTo>
                <a:cubicBezTo>
                  <a:pt x="259" y="1564"/>
                  <a:pt x="279" y="1538"/>
                  <a:pt x="294" y="1517"/>
                </a:cubicBezTo>
                <a:cubicBezTo>
                  <a:pt x="309" y="1497"/>
                  <a:pt x="340" y="1459"/>
                  <a:pt x="364" y="1427"/>
                </a:cubicBezTo>
                <a:cubicBezTo>
                  <a:pt x="389" y="1395"/>
                  <a:pt x="399" y="1381"/>
                  <a:pt x="399" y="1381"/>
                </a:cubicBezTo>
                <a:lnTo>
                  <a:pt x="403" y="1383"/>
                </a:lnTo>
                <a:cubicBezTo>
                  <a:pt x="407" y="1385"/>
                  <a:pt x="409" y="1383"/>
                  <a:pt x="416" y="1369"/>
                </a:cubicBezTo>
                <a:cubicBezTo>
                  <a:pt x="423" y="1354"/>
                  <a:pt x="440" y="1321"/>
                  <a:pt x="445" y="1314"/>
                </a:cubicBezTo>
                <a:cubicBezTo>
                  <a:pt x="449" y="1306"/>
                  <a:pt x="439" y="1319"/>
                  <a:pt x="446" y="1305"/>
                </a:cubicBezTo>
                <a:cubicBezTo>
                  <a:pt x="454" y="1291"/>
                  <a:pt x="505" y="1240"/>
                  <a:pt x="505" y="1240"/>
                </a:cubicBezTo>
                <a:cubicBezTo>
                  <a:pt x="505" y="1240"/>
                  <a:pt x="513" y="1239"/>
                  <a:pt x="519" y="1239"/>
                </a:cubicBezTo>
                <a:cubicBezTo>
                  <a:pt x="525" y="1239"/>
                  <a:pt x="526" y="1238"/>
                  <a:pt x="525" y="1234"/>
                </a:cubicBezTo>
                <a:lnTo>
                  <a:pt x="523" y="1229"/>
                </a:lnTo>
                <a:cubicBezTo>
                  <a:pt x="523" y="1229"/>
                  <a:pt x="531" y="1232"/>
                  <a:pt x="538" y="1232"/>
                </a:cubicBezTo>
                <a:cubicBezTo>
                  <a:pt x="545" y="1232"/>
                  <a:pt x="542" y="1231"/>
                  <a:pt x="542" y="1226"/>
                </a:cubicBezTo>
                <a:cubicBezTo>
                  <a:pt x="542" y="1226"/>
                  <a:pt x="547" y="1223"/>
                  <a:pt x="555" y="1223"/>
                </a:cubicBezTo>
                <a:cubicBezTo>
                  <a:pt x="563" y="1223"/>
                  <a:pt x="575" y="1224"/>
                  <a:pt x="575" y="1224"/>
                </a:cubicBezTo>
                <a:cubicBezTo>
                  <a:pt x="575" y="1224"/>
                  <a:pt x="575" y="1236"/>
                  <a:pt x="577" y="1241"/>
                </a:cubicBezTo>
                <a:cubicBezTo>
                  <a:pt x="578" y="1247"/>
                  <a:pt x="579" y="1257"/>
                  <a:pt x="579" y="1257"/>
                </a:cubicBezTo>
                <a:lnTo>
                  <a:pt x="576" y="1259"/>
                </a:lnTo>
                <a:cubicBezTo>
                  <a:pt x="573" y="1261"/>
                  <a:pt x="578" y="1277"/>
                  <a:pt x="580" y="1291"/>
                </a:cubicBezTo>
                <a:cubicBezTo>
                  <a:pt x="581" y="1306"/>
                  <a:pt x="580" y="1331"/>
                  <a:pt x="580" y="1340"/>
                </a:cubicBezTo>
                <a:cubicBezTo>
                  <a:pt x="579" y="1348"/>
                  <a:pt x="587" y="1348"/>
                  <a:pt x="587" y="1348"/>
                </a:cubicBezTo>
                <a:cubicBezTo>
                  <a:pt x="587" y="1348"/>
                  <a:pt x="599" y="1407"/>
                  <a:pt x="599" y="1433"/>
                </a:cubicBezTo>
                <a:cubicBezTo>
                  <a:pt x="599" y="1459"/>
                  <a:pt x="597" y="1532"/>
                  <a:pt x="599" y="1563"/>
                </a:cubicBezTo>
                <a:cubicBezTo>
                  <a:pt x="602" y="1593"/>
                  <a:pt x="613" y="1619"/>
                  <a:pt x="612" y="1638"/>
                </a:cubicBezTo>
                <a:cubicBezTo>
                  <a:pt x="611" y="1657"/>
                  <a:pt x="617" y="1681"/>
                  <a:pt x="613" y="1706"/>
                </a:cubicBezTo>
                <a:cubicBezTo>
                  <a:pt x="608" y="1732"/>
                  <a:pt x="599" y="1748"/>
                  <a:pt x="600" y="1782"/>
                </a:cubicBezTo>
                <a:cubicBezTo>
                  <a:pt x="601" y="1815"/>
                  <a:pt x="606" y="1968"/>
                  <a:pt x="606" y="1984"/>
                </a:cubicBezTo>
                <a:cubicBezTo>
                  <a:pt x="606" y="2001"/>
                  <a:pt x="604" y="2006"/>
                  <a:pt x="595" y="2020"/>
                </a:cubicBezTo>
                <a:cubicBezTo>
                  <a:pt x="586" y="2034"/>
                  <a:pt x="584" y="2046"/>
                  <a:pt x="585" y="2062"/>
                </a:cubicBezTo>
                <a:cubicBezTo>
                  <a:pt x="585" y="2079"/>
                  <a:pt x="579" y="2107"/>
                  <a:pt x="575" y="2126"/>
                </a:cubicBezTo>
                <a:cubicBezTo>
                  <a:pt x="571" y="2144"/>
                  <a:pt x="568" y="2186"/>
                  <a:pt x="568" y="2186"/>
                </a:cubicBezTo>
                <a:lnTo>
                  <a:pt x="566" y="2181"/>
                </a:lnTo>
                <a:cubicBezTo>
                  <a:pt x="564" y="2177"/>
                  <a:pt x="560" y="2188"/>
                  <a:pt x="554" y="2199"/>
                </a:cubicBezTo>
                <a:cubicBezTo>
                  <a:pt x="547" y="2209"/>
                  <a:pt x="541" y="2209"/>
                  <a:pt x="538" y="2221"/>
                </a:cubicBezTo>
                <a:cubicBezTo>
                  <a:pt x="535" y="2234"/>
                  <a:pt x="550" y="2232"/>
                  <a:pt x="550" y="2232"/>
                </a:cubicBezTo>
                <a:cubicBezTo>
                  <a:pt x="550" y="2232"/>
                  <a:pt x="547" y="2239"/>
                  <a:pt x="546" y="2247"/>
                </a:cubicBezTo>
                <a:cubicBezTo>
                  <a:pt x="545" y="2256"/>
                  <a:pt x="551" y="2254"/>
                  <a:pt x="568" y="2256"/>
                </a:cubicBezTo>
                <a:cubicBezTo>
                  <a:pt x="585" y="2257"/>
                  <a:pt x="613" y="2261"/>
                  <a:pt x="637" y="2249"/>
                </a:cubicBezTo>
                <a:cubicBezTo>
                  <a:pt x="661" y="2236"/>
                  <a:pt x="663" y="2191"/>
                  <a:pt x="665" y="2169"/>
                </a:cubicBezTo>
                <a:cubicBezTo>
                  <a:pt x="667" y="2148"/>
                  <a:pt x="664" y="2154"/>
                  <a:pt x="665" y="2113"/>
                </a:cubicBezTo>
                <a:cubicBezTo>
                  <a:pt x="667" y="2072"/>
                  <a:pt x="663" y="2065"/>
                  <a:pt x="663" y="2055"/>
                </a:cubicBezTo>
                <a:cubicBezTo>
                  <a:pt x="663" y="2045"/>
                  <a:pt x="662" y="2013"/>
                  <a:pt x="664" y="2005"/>
                </a:cubicBezTo>
                <a:cubicBezTo>
                  <a:pt x="666" y="1997"/>
                  <a:pt x="667" y="1991"/>
                  <a:pt x="668" y="1980"/>
                </a:cubicBezTo>
                <a:cubicBezTo>
                  <a:pt x="669" y="1970"/>
                  <a:pt x="684" y="1926"/>
                  <a:pt x="695" y="1877"/>
                </a:cubicBezTo>
                <a:cubicBezTo>
                  <a:pt x="707" y="1828"/>
                  <a:pt x="726" y="1737"/>
                  <a:pt x="730" y="1701"/>
                </a:cubicBezTo>
                <a:cubicBezTo>
                  <a:pt x="735" y="1665"/>
                  <a:pt x="731" y="1621"/>
                  <a:pt x="729" y="1580"/>
                </a:cubicBezTo>
                <a:cubicBezTo>
                  <a:pt x="728" y="1539"/>
                  <a:pt x="730" y="1449"/>
                  <a:pt x="733" y="1400"/>
                </a:cubicBezTo>
                <a:cubicBezTo>
                  <a:pt x="735" y="1350"/>
                  <a:pt x="739" y="1345"/>
                  <a:pt x="739" y="1345"/>
                </a:cubicBezTo>
                <a:cubicBezTo>
                  <a:pt x="739" y="1345"/>
                  <a:pt x="743" y="1341"/>
                  <a:pt x="748" y="1338"/>
                </a:cubicBezTo>
                <a:cubicBezTo>
                  <a:pt x="753" y="1335"/>
                  <a:pt x="752" y="1335"/>
                  <a:pt x="752" y="1328"/>
                </a:cubicBezTo>
                <a:lnTo>
                  <a:pt x="752" y="1295"/>
                </a:lnTo>
                <a:cubicBezTo>
                  <a:pt x="752" y="1284"/>
                  <a:pt x="754" y="1277"/>
                  <a:pt x="757" y="1267"/>
                </a:cubicBezTo>
                <a:cubicBezTo>
                  <a:pt x="760" y="1256"/>
                  <a:pt x="759" y="1259"/>
                  <a:pt x="761" y="1251"/>
                </a:cubicBezTo>
                <a:cubicBezTo>
                  <a:pt x="762" y="1244"/>
                  <a:pt x="760" y="1242"/>
                  <a:pt x="760" y="1242"/>
                </a:cubicBezTo>
                <a:cubicBezTo>
                  <a:pt x="760" y="1242"/>
                  <a:pt x="760" y="1227"/>
                  <a:pt x="761" y="1208"/>
                </a:cubicBezTo>
                <a:cubicBezTo>
                  <a:pt x="762" y="1189"/>
                  <a:pt x="759" y="1159"/>
                  <a:pt x="759" y="1159"/>
                </a:cubicBezTo>
                <a:cubicBezTo>
                  <a:pt x="759" y="1159"/>
                  <a:pt x="767" y="1158"/>
                  <a:pt x="774" y="1158"/>
                </a:cubicBezTo>
                <a:cubicBezTo>
                  <a:pt x="781" y="1158"/>
                  <a:pt x="783" y="1161"/>
                  <a:pt x="785" y="1157"/>
                </a:cubicBezTo>
                <a:cubicBezTo>
                  <a:pt x="786" y="1153"/>
                  <a:pt x="785" y="1151"/>
                  <a:pt x="785" y="1151"/>
                </a:cubicBezTo>
                <a:cubicBezTo>
                  <a:pt x="785" y="1151"/>
                  <a:pt x="794" y="1151"/>
                  <a:pt x="798" y="1151"/>
                </a:cubicBezTo>
                <a:cubicBezTo>
                  <a:pt x="802" y="1151"/>
                  <a:pt x="804" y="1154"/>
                  <a:pt x="804" y="1150"/>
                </a:cubicBezTo>
                <a:lnTo>
                  <a:pt x="804" y="1144"/>
                </a:lnTo>
                <a:lnTo>
                  <a:pt x="808" y="1142"/>
                </a:lnTo>
                <a:cubicBezTo>
                  <a:pt x="812" y="1140"/>
                  <a:pt x="821" y="1137"/>
                  <a:pt x="821" y="1137"/>
                </a:cubicBezTo>
                <a:cubicBezTo>
                  <a:pt x="830" y="1133"/>
                  <a:pt x="825" y="1133"/>
                  <a:pt x="819" y="1125"/>
                </a:cubicBezTo>
                <a:cubicBezTo>
                  <a:pt x="814" y="1116"/>
                  <a:pt x="807" y="1102"/>
                  <a:pt x="795" y="1078"/>
                </a:cubicBezTo>
                <a:cubicBezTo>
                  <a:pt x="783" y="1054"/>
                  <a:pt x="766" y="1017"/>
                  <a:pt x="761" y="1011"/>
                </a:cubicBezTo>
                <a:cubicBezTo>
                  <a:pt x="757" y="1005"/>
                  <a:pt x="761" y="1000"/>
                  <a:pt x="761" y="1000"/>
                </a:cubicBezTo>
                <a:cubicBezTo>
                  <a:pt x="761" y="1000"/>
                  <a:pt x="769" y="1003"/>
                  <a:pt x="777" y="997"/>
                </a:cubicBezTo>
                <a:close/>
              </a:path>
            </a:pathLst>
          </a:custGeom>
          <a:solidFill>
            <a:schemeClr val="bg2">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Right Arrow 41"/>
          <p:cNvSpPr/>
          <p:nvPr/>
        </p:nvSpPr>
        <p:spPr>
          <a:xfrm rot="16200000">
            <a:off x="1284533" y="5290104"/>
            <a:ext cx="526263" cy="288032"/>
          </a:xfrm>
          <a:prstGeom prst="right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ight Arrow 36"/>
          <p:cNvSpPr/>
          <p:nvPr/>
        </p:nvSpPr>
        <p:spPr>
          <a:xfrm>
            <a:off x="1475657" y="5622007"/>
            <a:ext cx="2124236" cy="288032"/>
          </a:xfrm>
          <a:prstGeom prst="rightArrow">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36" name="Content Placeholder 4"/>
          <p:cNvGraphicFramePr>
            <a:graphicFrameLocks/>
          </p:cNvGraphicFramePr>
          <p:nvPr/>
        </p:nvGraphicFramePr>
        <p:xfrm>
          <a:off x="250825" y="3290671"/>
          <a:ext cx="2809006" cy="2298569"/>
        </p:xfrm>
        <a:graphic>
          <a:graphicData uri="http://schemas.openxmlformats.org/drawingml/2006/chart">
            <c:chart xmlns:c="http://schemas.openxmlformats.org/drawingml/2006/chart" xmlns:r="http://schemas.openxmlformats.org/officeDocument/2006/relationships" r:id="rId4"/>
          </a:graphicData>
        </a:graphic>
      </p:graphicFrame>
      <p:sp>
        <p:nvSpPr>
          <p:cNvPr id="73" name="Title 72"/>
          <p:cNvSpPr>
            <a:spLocks noGrp="1"/>
          </p:cNvSpPr>
          <p:nvPr>
            <p:ph type="title"/>
          </p:nvPr>
        </p:nvSpPr>
        <p:spPr>
          <a:xfrm>
            <a:off x="250826" y="260350"/>
            <a:ext cx="8642349" cy="886397"/>
          </a:xfrm>
        </p:spPr>
        <p:txBody>
          <a:bodyPr/>
          <a:lstStyle/>
          <a:p>
            <a:pPr lvl="0"/>
            <a:r>
              <a:rPr lang="en-GB" dirty="0" smtClean="0"/>
              <a:t>The body perfection dilemma : </a:t>
            </a:r>
            <a:br>
              <a:rPr lang="en-GB" dirty="0" smtClean="0"/>
            </a:br>
            <a:r>
              <a:rPr lang="en-GB" dirty="0" smtClean="0"/>
              <a:t>“I just want to be perfect”</a:t>
            </a:r>
            <a:endParaRPr lang="en-GB" dirty="0"/>
          </a:p>
        </p:txBody>
      </p:sp>
      <p:sp>
        <p:nvSpPr>
          <p:cNvPr id="2" name="Text Placeholder 1"/>
          <p:cNvSpPr>
            <a:spLocks noGrp="1"/>
          </p:cNvSpPr>
          <p:nvPr>
            <p:ph type="body" sz="quarter" idx="10"/>
          </p:nvPr>
        </p:nvSpPr>
        <p:spPr/>
        <p:txBody>
          <a:bodyPr/>
          <a:lstStyle/>
          <a:p>
            <a:r>
              <a:rPr lang="en-GB" smtClean="0"/>
              <a:t>Source: nVision’s Social Media Analysis/Crimson Hexagon, UK  (English speakers), 2015</a:t>
            </a:r>
            <a:endParaRPr lang="en-GB" dirty="0" smtClean="0"/>
          </a:p>
        </p:txBody>
      </p:sp>
      <p:sp>
        <p:nvSpPr>
          <p:cNvPr id="26" name="Text Placeholder 10"/>
          <p:cNvSpPr txBox="1">
            <a:spLocks/>
          </p:cNvSpPr>
          <p:nvPr/>
        </p:nvSpPr>
        <p:spPr>
          <a:xfrm>
            <a:off x="245108" y="1305483"/>
            <a:ext cx="8798795" cy="1007393"/>
          </a:xfrm>
          <a:prstGeom prst="rect">
            <a:avLst/>
          </a:prstGeom>
        </p:spPr>
        <p:txBody>
          <a:bodyPr lIns="0" tIns="0" rIns="0" bIns="0"/>
          <a:lstStyle/>
          <a:p>
            <a:pPr defTabSz="457200">
              <a:lnSpc>
                <a:spcPct val="90000"/>
              </a:lnSpc>
              <a:defRPr/>
            </a:pPr>
            <a:r>
              <a:rPr lang="en-US" sz="1600" dirty="0" smtClean="0">
                <a:solidFill>
                  <a:schemeClr val="tx1">
                    <a:lumMod val="75000"/>
                    <a:lumOff val="25000"/>
                  </a:schemeClr>
                </a:solidFill>
                <a:latin typeface="Arial" pitchFamily="34" charset="0"/>
                <a:cs typeface="Arial" pitchFamily="34" charset="0"/>
              </a:rPr>
              <a:t>The wish for appearance perfection is palpable. We gather here posts mentioning body perfection by category: almost 300,000 over a three year period. More than 30% refer to having a perfect skin. In the topic </a:t>
            </a:r>
            <a:r>
              <a:rPr lang="en-US" sz="1600" dirty="0" err="1" smtClean="0">
                <a:solidFill>
                  <a:schemeClr val="tx1">
                    <a:lumMod val="75000"/>
                    <a:lumOff val="25000"/>
                  </a:schemeClr>
                </a:solidFill>
                <a:latin typeface="Arial" pitchFamily="34" charset="0"/>
                <a:cs typeface="Arial" pitchFamily="34" charset="0"/>
              </a:rPr>
              <a:t>visualizer</a:t>
            </a:r>
            <a:r>
              <a:rPr lang="en-US" sz="1600" dirty="0" smtClean="0">
                <a:solidFill>
                  <a:schemeClr val="tx1">
                    <a:lumMod val="75000"/>
                    <a:lumOff val="25000"/>
                  </a:schemeClr>
                </a:solidFill>
                <a:latin typeface="Arial" pitchFamily="34" charset="0"/>
                <a:cs typeface="Arial" pitchFamily="34" charset="0"/>
              </a:rPr>
              <a:t> on the right we look in detail those who express desire for this and their most common words and phrases: wishing, wanting and envy for those having perfect skin are widespread.</a:t>
            </a:r>
            <a:endParaRPr lang="en-US" sz="1600" dirty="0" smtClean="0">
              <a:solidFill>
                <a:schemeClr val="tx1">
                  <a:lumMod val="75000"/>
                  <a:lumOff val="25000"/>
                </a:schemeClr>
              </a:solidFill>
            </a:endParaRPr>
          </a:p>
          <a:p>
            <a:pPr lvl="0" defTabSz="457200">
              <a:lnSpc>
                <a:spcPct val="90000"/>
              </a:lnSpc>
              <a:defRPr/>
            </a:pPr>
            <a:endParaRPr lang="en-GB" sz="1600" dirty="0" smtClean="0">
              <a:solidFill>
                <a:schemeClr val="tx1">
                  <a:lumMod val="75000"/>
                  <a:lumOff val="25000"/>
                </a:schemeClr>
              </a:solidFill>
              <a:latin typeface="Arial" pitchFamily="34" charset="0"/>
              <a:cs typeface="Arial" pitchFamily="34" charset="0"/>
            </a:endParaRPr>
          </a:p>
        </p:txBody>
      </p:sp>
      <p:grpSp>
        <p:nvGrpSpPr>
          <p:cNvPr id="3" name="Group 38"/>
          <p:cNvGrpSpPr/>
          <p:nvPr/>
        </p:nvGrpSpPr>
        <p:grpSpPr>
          <a:xfrm>
            <a:off x="7812868" y="0"/>
            <a:ext cx="1331132" cy="1331132"/>
            <a:chOff x="7812868" y="0"/>
            <a:chExt cx="1331132" cy="1331132"/>
          </a:xfrm>
        </p:grpSpPr>
        <p:sp>
          <p:nvSpPr>
            <p:cNvPr id="39" name="Right Triangle 38"/>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 name="Group 37"/>
            <p:cNvGrpSpPr/>
            <p:nvPr/>
          </p:nvGrpSpPr>
          <p:grpSpPr>
            <a:xfrm>
              <a:off x="8580550" y="91866"/>
              <a:ext cx="255162" cy="780989"/>
              <a:chOff x="8490763" y="145535"/>
              <a:chExt cx="255162" cy="780989"/>
            </a:xfrm>
          </p:grpSpPr>
          <p:sp>
            <p:nvSpPr>
              <p:cNvPr id="41"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5" name="Group 47"/>
              <p:cNvGrpSpPr>
                <a:grpSpLocks noChangeAspect="1"/>
              </p:cNvGrpSpPr>
              <p:nvPr/>
            </p:nvGrpSpPr>
            <p:grpSpPr>
              <a:xfrm rot="2700000">
                <a:off x="8368377" y="379242"/>
                <a:ext cx="611256" cy="143841"/>
                <a:chOff x="9592229" y="265659"/>
                <a:chExt cx="920838" cy="216694"/>
              </a:xfrm>
            </p:grpSpPr>
            <p:sp>
              <p:nvSpPr>
                <p:cNvPr id="44" name="Rectangle 43"/>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5" name="Rectangle 44"/>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6" name="Rectangle 45"/>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7" name="Rectangle 46"/>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8"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9"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0"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1" name="Freeform 50"/>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sp>
        <p:nvSpPr>
          <p:cNvPr id="52" name="Rectangle 51"/>
          <p:cNvSpPr/>
          <p:nvPr/>
        </p:nvSpPr>
        <p:spPr>
          <a:xfrm>
            <a:off x="4067944" y="2259695"/>
            <a:ext cx="1681272" cy="964880"/>
          </a:xfrm>
          <a:prstGeom prst="rect">
            <a:avLst/>
          </a:prstGeom>
          <a:solidFill>
            <a:schemeClr val="bg1"/>
          </a:solidFill>
          <a:ln w="28575">
            <a:solidFill>
              <a:schemeClr val="bg2"/>
            </a:solidFill>
          </a:ln>
        </p:spPr>
        <p:txBody>
          <a:bodyPr wrap="square">
            <a:spAutoFit/>
          </a:bodyPr>
          <a:lstStyle/>
          <a:p>
            <a:pPr>
              <a:lnSpc>
                <a:spcPct val="90000"/>
              </a:lnSpc>
            </a:pPr>
            <a:r>
              <a:rPr lang="en-GB" sz="1050" dirty="0" smtClean="0">
                <a:solidFill>
                  <a:schemeClr val="tx1">
                    <a:lumMod val="75000"/>
                    <a:lumOff val="25000"/>
                  </a:schemeClr>
                </a:solidFill>
              </a:rPr>
              <a:t>“</a:t>
            </a:r>
            <a:r>
              <a:rPr lang="en-GB" sz="1050" dirty="0" smtClean="0"/>
              <a:t>I wish shops didn't sell beauty products that didn't work. Just sell the perfect skin treatment that'll make us all perfect, k? Thanks.</a:t>
            </a:r>
            <a:r>
              <a:rPr lang="en-GB" sz="1050" dirty="0" smtClean="0">
                <a:solidFill>
                  <a:schemeClr val="tx1">
                    <a:lumMod val="75000"/>
                    <a:lumOff val="25000"/>
                  </a:schemeClr>
                </a:solidFill>
              </a:rPr>
              <a:t>.</a:t>
            </a:r>
            <a:r>
              <a:rPr lang="en-GB" sz="1050" i="1" dirty="0" smtClean="0">
                <a:solidFill>
                  <a:schemeClr val="tx1">
                    <a:lumMod val="75000"/>
                    <a:lumOff val="25000"/>
                  </a:schemeClr>
                </a:solidFill>
              </a:rPr>
              <a:t>”</a:t>
            </a:r>
            <a:endParaRPr lang="en-GB" sz="1050" i="1" dirty="0">
              <a:solidFill>
                <a:schemeClr val="tx1">
                  <a:lumMod val="75000"/>
                  <a:lumOff val="25000"/>
                </a:schemeClr>
              </a:solidFill>
            </a:endParaRPr>
          </a:p>
        </p:txBody>
      </p:sp>
      <p:sp>
        <p:nvSpPr>
          <p:cNvPr id="58" name="Rectangle 57"/>
          <p:cNvSpPr/>
          <p:nvPr/>
        </p:nvSpPr>
        <p:spPr>
          <a:xfrm>
            <a:off x="3646009" y="5373216"/>
            <a:ext cx="2178853" cy="674031"/>
          </a:xfrm>
          <a:prstGeom prst="rect">
            <a:avLst/>
          </a:prstGeom>
          <a:solidFill>
            <a:schemeClr val="bg1"/>
          </a:solidFill>
          <a:ln w="28575">
            <a:solidFill>
              <a:schemeClr val="bg2"/>
            </a:solidFill>
          </a:ln>
        </p:spPr>
        <p:txBody>
          <a:bodyPr wrap="square">
            <a:spAutoFit/>
          </a:bodyPr>
          <a:lstStyle/>
          <a:p>
            <a:pPr>
              <a:lnSpc>
                <a:spcPct val="90000"/>
              </a:lnSpc>
            </a:pPr>
            <a:r>
              <a:rPr lang="en-GB" sz="1050" dirty="0" smtClean="0">
                <a:solidFill>
                  <a:schemeClr val="tx1">
                    <a:lumMod val="75000"/>
                    <a:lumOff val="25000"/>
                  </a:schemeClr>
                </a:solidFill>
              </a:rPr>
              <a:t>“</a:t>
            </a:r>
            <a:r>
              <a:rPr lang="en-GB" sz="1050" dirty="0" smtClean="0"/>
              <a:t>The things I would do for perfect skin. I envy all girls who have good skin. They really don't realize how lucky they are.”</a:t>
            </a:r>
          </a:p>
        </p:txBody>
      </p:sp>
      <p:sp>
        <p:nvSpPr>
          <p:cNvPr id="59" name="Rectangle 58"/>
          <p:cNvSpPr/>
          <p:nvPr/>
        </p:nvSpPr>
        <p:spPr>
          <a:xfrm>
            <a:off x="3646009" y="3459118"/>
            <a:ext cx="1772605" cy="819455"/>
          </a:xfrm>
          <a:prstGeom prst="rect">
            <a:avLst/>
          </a:prstGeom>
          <a:solidFill>
            <a:schemeClr val="bg1"/>
          </a:solidFill>
          <a:ln w="28575">
            <a:solidFill>
              <a:schemeClr val="bg2"/>
            </a:solidFill>
          </a:ln>
        </p:spPr>
        <p:txBody>
          <a:bodyPr wrap="square">
            <a:spAutoFit/>
          </a:bodyPr>
          <a:lstStyle/>
          <a:p>
            <a:pPr>
              <a:lnSpc>
                <a:spcPct val="90000"/>
              </a:lnSpc>
            </a:pPr>
            <a:r>
              <a:rPr lang="en-GB" sz="1050" dirty="0" smtClean="0">
                <a:solidFill>
                  <a:schemeClr val="tx1">
                    <a:lumMod val="75000"/>
                    <a:lumOff val="25000"/>
                  </a:schemeClr>
                </a:solidFill>
              </a:rPr>
              <a:t>“</a:t>
            </a:r>
            <a:r>
              <a:rPr lang="en-GB" sz="1050" dirty="0" smtClean="0"/>
              <a:t>Just wish I had perfect skin, and </a:t>
            </a:r>
            <a:r>
              <a:rPr lang="en-GB" sz="1050" dirty="0" err="1" smtClean="0"/>
              <a:t>didny</a:t>
            </a:r>
            <a:r>
              <a:rPr lang="en-GB" sz="1050" dirty="0" smtClean="0"/>
              <a:t> have to worry about wearing foundation, and not having to cover any spots.</a:t>
            </a:r>
            <a:r>
              <a:rPr lang="en-GB" sz="1050" i="1" dirty="0" smtClean="0">
                <a:solidFill>
                  <a:schemeClr val="tx1">
                    <a:lumMod val="75000"/>
                    <a:lumOff val="25000"/>
                  </a:schemeClr>
                </a:solidFill>
              </a:rPr>
              <a:t>”</a:t>
            </a:r>
            <a:endParaRPr lang="en-GB" sz="1050" i="1" dirty="0">
              <a:solidFill>
                <a:schemeClr val="tx1">
                  <a:lumMod val="75000"/>
                  <a:lumOff val="25000"/>
                </a:schemeClr>
              </a:solidFill>
            </a:endParaRPr>
          </a:p>
        </p:txBody>
      </p:sp>
      <p:sp>
        <p:nvSpPr>
          <p:cNvPr id="72" name="Rectangle 71"/>
          <p:cNvSpPr/>
          <p:nvPr/>
        </p:nvSpPr>
        <p:spPr>
          <a:xfrm>
            <a:off x="250824" y="2492896"/>
            <a:ext cx="2592984" cy="535531"/>
          </a:xfrm>
          <a:prstGeom prst="rect">
            <a:avLst/>
          </a:prstGeom>
          <a:solidFill>
            <a:schemeClr val="tx1">
              <a:lumMod val="75000"/>
              <a:lumOff val="25000"/>
            </a:schemeClr>
          </a:solidFill>
        </p:spPr>
        <p:txBody>
          <a:bodyPr wrap="square" anchor="ctr">
            <a:spAutoFit/>
          </a:bodyPr>
          <a:lstStyle/>
          <a:p>
            <a:pPr>
              <a:lnSpc>
                <a:spcPct val="90000"/>
              </a:lnSpc>
            </a:pPr>
            <a:r>
              <a:rPr lang="en-US" sz="1600" dirty="0" smtClean="0">
                <a:solidFill>
                  <a:schemeClr val="bg1"/>
                </a:solidFill>
              </a:rPr>
              <a:t>Conversations dominated by </a:t>
            </a:r>
            <a:r>
              <a:rPr lang="en-US" sz="1600" dirty="0" smtClean="0">
                <a:solidFill>
                  <a:schemeClr val="bg2"/>
                </a:solidFill>
              </a:rPr>
              <a:t>women</a:t>
            </a:r>
            <a:r>
              <a:rPr lang="en-US" sz="1600" dirty="0" smtClean="0">
                <a:solidFill>
                  <a:schemeClr val="bg1"/>
                </a:solidFill>
              </a:rPr>
              <a:t>:  73% </a:t>
            </a:r>
            <a:r>
              <a:rPr lang="en-US" sz="1600" dirty="0" err="1" smtClean="0">
                <a:solidFill>
                  <a:schemeClr val="bg1"/>
                </a:solidFill>
              </a:rPr>
              <a:t>vs</a:t>
            </a:r>
            <a:r>
              <a:rPr lang="en-US" sz="1600" dirty="0" smtClean="0">
                <a:solidFill>
                  <a:schemeClr val="bg1"/>
                </a:solidFill>
              </a:rPr>
              <a:t> 27% </a:t>
            </a:r>
            <a:endParaRPr lang="en-US" sz="1600" dirty="0">
              <a:solidFill>
                <a:schemeClr val="bg1"/>
              </a:solidFill>
            </a:endParaRPr>
          </a:p>
        </p:txBody>
      </p:sp>
      <p:sp>
        <p:nvSpPr>
          <p:cNvPr id="75" name="Rectangle 74"/>
          <p:cNvSpPr/>
          <p:nvPr/>
        </p:nvSpPr>
        <p:spPr>
          <a:xfrm>
            <a:off x="3646009" y="4496958"/>
            <a:ext cx="1772605" cy="674031"/>
          </a:xfrm>
          <a:prstGeom prst="rect">
            <a:avLst/>
          </a:prstGeom>
          <a:solidFill>
            <a:schemeClr val="bg1"/>
          </a:solidFill>
          <a:ln w="28575">
            <a:solidFill>
              <a:schemeClr val="bg2"/>
            </a:solidFill>
          </a:ln>
        </p:spPr>
        <p:txBody>
          <a:bodyPr wrap="square">
            <a:spAutoFit/>
          </a:bodyPr>
          <a:lstStyle/>
          <a:p>
            <a:pPr>
              <a:lnSpc>
                <a:spcPct val="90000"/>
              </a:lnSpc>
            </a:pPr>
            <a:r>
              <a:rPr lang="en-GB" sz="1050" dirty="0" smtClean="0">
                <a:solidFill>
                  <a:schemeClr val="tx1">
                    <a:lumMod val="75000"/>
                    <a:lumOff val="25000"/>
                  </a:schemeClr>
                </a:solidFill>
              </a:rPr>
              <a:t>“</a:t>
            </a:r>
            <a:r>
              <a:rPr lang="en-GB" sz="1050" dirty="0" smtClean="0"/>
              <a:t>Wish I had perfect skin so I didn't have to bother about wearing make up to school.</a:t>
            </a:r>
            <a:r>
              <a:rPr lang="en-GB" sz="1050" i="1" dirty="0" smtClean="0">
                <a:solidFill>
                  <a:schemeClr val="tx1">
                    <a:lumMod val="75000"/>
                    <a:lumOff val="25000"/>
                  </a:schemeClr>
                </a:solidFill>
              </a:rPr>
              <a:t>”</a:t>
            </a:r>
            <a:endParaRPr lang="en-GB" sz="1050" i="1" dirty="0">
              <a:solidFill>
                <a:schemeClr val="tx1">
                  <a:lumMod val="75000"/>
                  <a:lumOff val="25000"/>
                </a:schemeClr>
              </a:solidFill>
            </a:endParaRPr>
          </a:p>
        </p:txBody>
      </p:sp>
      <p:cxnSp>
        <p:nvCxnSpPr>
          <p:cNvPr id="67" name="Elbow Connector 66"/>
          <p:cNvCxnSpPr>
            <a:stCxn id="75" idx="3"/>
          </p:cNvCxnSpPr>
          <p:nvPr/>
        </p:nvCxnSpPr>
        <p:spPr>
          <a:xfrm flipV="1">
            <a:off x="5418614" y="4591632"/>
            <a:ext cx="479697" cy="242342"/>
          </a:xfrm>
          <a:prstGeom prst="bentConnector3">
            <a:avLst>
              <a:gd name="adj1" fmla="val 50000"/>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4608513" y="1269454"/>
            <a:ext cx="4284663" cy="485988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72000" numCol="1" rtlCol="0" anchor="b" anchorCtr="0" compatLnSpc="1">
            <a:prstTxWarp prst="textNoShape">
              <a:avLst/>
            </a:prstTxWarp>
            <a:noAutofit/>
          </a:bodyPr>
          <a:lstStyle/>
          <a:p>
            <a:pPr algn="ctr">
              <a:lnSpc>
                <a:spcPct val="90000"/>
              </a:lnSpc>
              <a:spcAft>
                <a:spcPts val="600"/>
              </a:spcAft>
            </a:pPr>
            <a:endParaRPr lang="en-US" sz="1200" dirty="0" smtClean="0">
              <a:solidFill>
                <a:schemeClr val="tx1">
                  <a:lumMod val="75000"/>
                  <a:lumOff val="25000"/>
                </a:schemeClr>
              </a:solidFill>
            </a:endParaRPr>
          </a:p>
        </p:txBody>
      </p:sp>
      <p:sp>
        <p:nvSpPr>
          <p:cNvPr id="2" name="Title 1"/>
          <p:cNvSpPr>
            <a:spLocks noGrp="1"/>
          </p:cNvSpPr>
          <p:nvPr>
            <p:ph type="title"/>
          </p:nvPr>
        </p:nvSpPr>
        <p:spPr>
          <a:xfrm>
            <a:off x="239537" y="249061"/>
            <a:ext cx="8642349" cy="886397"/>
          </a:xfrm>
        </p:spPr>
        <p:txBody>
          <a:bodyPr/>
          <a:lstStyle/>
          <a:p>
            <a:pPr lvl="0">
              <a:defRPr/>
            </a:pPr>
            <a:r>
              <a:rPr lang="en-GB" dirty="0" smtClean="0"/>
              <a:t>The body perfection dilemma : embracing imperfection also on-trend</a:t>
            </a:r>
            <a:endParaRPr lang="en-GB" sz="2400" dirty="0">
              <a:solidFill>
                <a:schemeClr val="tx2"/>
              </a:solidFill>
            </a:endParaRPr>
          </a:p>
        </p:txBody>
      </p:sp>
      <p:sp>
        <p:nvSpPr>
          <p:cNvPr id="28" name="Text Placeholder 27"/>
          <p:cNvSpPr>
            <a:spLocks noGrp="1"/>
          </p:cNvSpPr>
          <p:nvPr>
            <p:ph type="body" sz="quarter" idx="10"/>
          </p:nvPr>
        </p:nvSpPr>
        <p:spPr/>
        <p:txBody>
          <a:bodyPr/>
          <a:lstStyle/>
          <a:p>
            <a:r>
              <a:rPr lang="en-GB" dirty="0" smtClean="0"/>
              <a:t>Source: </a:t>
            </a:r>
            <a:r>
              <a:rPr lang="en-GB" dirty="0" err="1" smtClean="0"/>
              <a:t>nVision’s</a:t>
            </a:r>
            <a:r>
              <a:rPr lang="en-GB" dirty="0" smtClean="0"/>
              <a:t> Social Media Analysis/Crimson Hexagon, UK  (English speakers), 2015</a:t>
            </a:r>
          </a:p>
        </p:txBody>
      </p:sp>
      <p:sp>
        <p:nvSpPr>
          <p:cNvPr id="13" name="Rectangle 12"/>
          <p:cNvSpPr/>
          <p:nvPr/>
        </p:nvSpPr>
        <p:spPr>
          <a:xfrm>
            <a:off x="5112060" y="3033713"/>
            <a:ext cx="3564398" cy="369332"/>
          </a:xfrm>
          <a:prstGeom prst="rect">
            <a:avLst/>
          </a:prstGeom>
        </p:spPr>
        <p:txBody>
          <a:bodyPr wrap="square">
            <a:spAutoFit/>
          </a:bodyPr>
          <a:lstStyle/>
          <a:p>
            <a:endParaRPr lang="en-US" dirty="0"/>
          </a:p>
        </p:txBody>
      </p:sp>
      <p:sp>
        <p:nvSpPr>
          <p:cNvPr id="24" name="TextBox 23"/>
          <p:cNvSpPr txBox="1"/>
          <p:nvPr/>
        </p:nvSpPr>
        <p:spPr>
          <a:xfrm>
            <a:off x="1763688" y="3140968"/>
            <a:ext cx="1260834" cy="369332"/>
          </a:xfrm>
          <a:prstGeom prst="rect">
            <a:avLst/>
          </a:prstGeom>
          <a:noFill/>
        </p:spPr>
        <p:txBody>
          <a:bodyPr wrap="square" rtlCol="0">
            <a:spAutoFit/>
          </a:bodyPr>
          <a:lstStyle/>
          <a:p>
            <a:r>
              <a:rPr lang="en-US" dirty="0" smtClean="0">
                <a:solidFill>
                  <a:schemeClr val="bg1"/>
                </a:solidFill>
              </a:rPr>
              <a:t>Millennials</a:t>
            </a:r>
            <a:endParaRPr lang="en-US" dirty="0">
              <a:solidFill>
                <a:schemeClr val="bg1"/>
              </a:solidFill>
            </a:endParaRPr>
          </a:p>
        </p:txBody>
      </p:sp>
      <p:sp>
        <p:nvSpPr>
          <p:cNvPr id="34" name="Title 1"/>
          <p:cNvSpPr txBox="1">
            <a:spLocks/>
          </p:cNvSpPr>
          <p:nvPr/>
        </p:nvSpPr>
        <p:spPr bwMode="auto">
          <a:xfrm>
            <a:off x="239537" y="1269455"/>
            <a:ext cx="4283965" cy="1403461"/>
          </a:xfrm>
          <a:prstGeom prst="rect">
            <a:avLst/>
          </a:prstGeom>
          <a:noFill/>
          <a:ln w="9525">
            <a:noFill/>
            <a:miter lim="800000"/>
            <a:headEnd/>
            <a:tailEnd/>
          </a:ln>
        </p:spPr>
        <p:txBody>
          <a:bodyPr vert="horz" wrap="square" lIns="0" tIns="0" rIns="91440" bIns="45720" numCol="1" anchor="t" anchorCtr="0" compatLnSpc="1">
            <a:prstTxWarp prst="textNoShape">
              <a:avLst/>
            </a:prstTxWarp>
            <a:spAutoFit/>
          </a:bodyPr>
          <a:lstStyle/>
          <a:p>
            <a:pPr indent="-266400" fontAlgn="base">
              <a:lnSpc>
                <a:spcPct val="90000"/>
              </a:lnSpc>
              <a:spcBef>
                <a:spcPts val="250"/>
              </a:spcBef>
              <a:spcAft>
                <a:spcPts val="600"/>
              </a:spcAft>
              <a:buClr>
                <a:srgbClr val="50B400"/>
              </a:buClr>
              <a:defRPr/>
            </a:pPr>
            <a:r>
              <a:rPr lang="en-GB" sz="1400" dirty="0" smtClean="0">
                <a:solidFill>
                  <a:srgbClr val="000000">
                    <a:lumMod val="65000"/>
                    <a:lumOff val="35000"/>
                  </a:srgbClr>
                </a:solidFill>
              </a:rPr>
              <a:t>Social media has been a popular platform for the backlash against body perfection. There are a number of viral </a:t>
            </a:r>
            <a:r>
              <a:rPr lang="en-GB" sz="1400" dirty="0" err="1" smtClean="0">
                <a:solidFill>
                  <a:srgbClr val="000000">
                    <a:lumMod val="65000"/>
                    <a:lumOff val="35000"/>
                  </a:srgbClr>
                </a:solidFill>
              </a:rPr>
              <a:t>hashtags</a:t>
            </a:r>
            <a:r>
              <a:rPr lang="en-GB" sz="1400" dirty="0" smtClean="0">
                <a:solidFill>
                  <a:srgbClr val="000000">
                    <a:lumMod val="65000"/>
                    <a:lumOff val="35000"/>
                  </a:srgbClr>
                </a:solidFill>
              </a:rPr>
              <a:t> to date, even sometimes supported by celebrities, that signal some fatigue over body-obsession. Interestingly, these campaigns are mostly supported by young female social networkers.</a:t>
            </a:r>
            <a:endParaRPr lang="en-US" sz="1400" dirty="0">
              <a:solidFill>
                <a:srgbClr val="000000">
                  <a:lumMod val="65000"/>
                  <a:lumOff val="35000"/>
                </a:srgbClr>
              </a:solidFill>
            </a:endParaRPr>
          </a:p>
        </p:txBody>
      </p:sp>
      <p:grpSp>
        <p:nvGrpSpPr>
          <p:cNvPr id="29" name="Group 38"/>
          <p:cNvGrpSpPr/>
          <p:nvPr/>
        </p:nvGrpSpPr>
        <p:grpSpPr>
          <a:xfrm>
            <a:off x="7812868" y="0"/>
            <a:ext cx="1331132" cy="1331132"/>
            <a:chOff x="7812868" y="0"/>
            <a:chExt cx="1331132" cy="1331132"/>
          </a:xfrm>
        </p:grpSpPr>
        <p:sp>
          <p:nvSpPr>
            <p:cNvPr id="36" name="Right Triangle 35"/>
            <p:cNvSpPr/>
            <p:nvPr/>
          </p:nvSpPr>
          <p:spPr>
            <a:xfrm rot="10800000">
              <a:off x="7812868" y="0"/>
              <a:ext cx="1331132" cy="1331132"/>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7" name="Group 37"/>
            <p:cNvGrpSpPr/>
            <p:nvPr/>
          </p:nvGrpSpPr>
          <p:grpSpPr>
            <a:xfrm>
              <a:off x="8580550" y="91866"/>
              <a:ext cx="255162" cy="780989"/>
              <a:chOff x="8490763" y="145535"/>
              <a:chExt cx="255162" cy="780989"/>
            </a:xfrm>
          </p:grpSpPr>
          <p:sp>
            <p:nvSpPr>
              <p:cNvPr id="38" name="Title 9"/>
              <p:cNvSpPr txBox="1">
                <a:spLocks/>
              </p:cNvSpPr>
              <p:nvPr/>
            </p:nvSpPr>
            <p:spPr>
              <a:xfrm rot="2700000">
                <a:off x="8231365" y="519393"/>
                <a:ext cx="666529" cy="147733"/>
              </a:xfrm>
              <a:prstGeom prst="rect">
                <a:avLst/>
              </a:prstGeom>
              <a:noFill/>
              <a:ln w="12700">
                <a:noFill/>
              </a:ln>
            </p:spPr>
            <p:txBody>
              <a:bodyPr vert="horz" wrap="none" lIns="0" tIns="0" rIns="0" bIns="0" rtlCol="0" anchor="ctr">
                <a:spAutoFit/>
              </a:bodyPr>
              <a:lstStyle/>
              <a:p>
                <a:pPr marL="0" marR="0" lvl="0" indent="0" algn="ctr" defTabSz="457200" rtl="0" eaLnBrk="1" fontAlgn="auto" latinLnBrk="0" hangingPunct="1">
                  <a:lnSpc>
                    <a:spcPct val="80000"/>
                  </a:lnSpc>
                  <a:spcBef>
                    <a:spcPct val="0"/>
                  </a:spcBef>
                  <a:spcAft>
                    <a:spcPts val="0"/>
                  </a:spcAft>
                  <a:buClrTx/>
                  <a:buSzTx/>
                  <a:buFontTx/>
                  <a:buNone/>
                  <a:tabLst/>
                  <a:defRPr/>
                </a:pPr>
                <a:r>
                  <a:rPr lang="en-US" sz="600" b="1" spc="280" dirty="0" smtClean="0">
                    <a:solidFill>
                      <a:schemeClr val="bg1"/>
                    </a:solidFill>
                    <a:latin typeface="Arial" pitchFamily="34" charset="0"/>
                    <a:ea typeface="+mj-ea"/>
                    <a:cs typeface="Arial" pitchFamily="34" charset="0"/>
                  </a:rPr>
                  <a:t>BIG</a:t>
                </a:r>
                <a:r>
                  <a:rPr lang="en-US" sz="600" b="1" spc="330" dirty="0" smtClean="0">
                    <a:solidFill>
                      <a:schemeClr val="bg1"/>
                    </a:solidFill>
                    <a:latin typeface="Arial" pitchFamily="34" charset="0"/>
                    <a:ea typeface="+mj-ea"/>
                    <a:cs typeface="Arial" pitchFamily="34" charset="0"/>
                  </a:rPr>
                  <a:t> </a:t>
                </a:r>
                <a:r>
                  <a:rPr lang="en-US" sz="600" b="1" spc="280" dirty="0" smtClean="0">
                    <a:solidFill>
                      <a:schemeClr val="bg1"/>
                    </a:solidFill>
                    <a:latin typeface="Arial" pitchFamily="34" charset="0"/>
                    <a:ea typeface="+mj-ea"/>
                    <a:cs typeface="Arial" pitchFamily="34" charset="0"/>
                  </a:rPr>
                  <a:t>DATA</a:t>
                </a:r>
                <a:br>
                  <a:rPr lang="en-US" sz="600" b="1" spc="280" dirty="0" smtClean="0">
                    <a:solidFill>
                      <a:schemeClr val="bg1"/>
                    </a:solidFill>
                    <a:latin typeface="Arial" pitchFamily="34" charset="0"/>
                    <a:ea typeface="+mj-ea"/>
                    <a:cs typeface="Arial" pitchFamily="34" charset="0"/>
                  </a:rPr>
                </a:br>
                <a:r>
                  <a:rPr lang="en-US" sz="600" b="1" spc="270" dirty="0" smtClean="0">
                    <a:solidFill>
                      <a:schemeClr val="bg1"/>
                    </a:solidFill>
                    <a:latin typeface="Arial" pitchFamily="34" charset="0"/>
                    <a:ea typeface="+mj-ea"/>
                    <a:cs typeface="Arial" pitchFamily="34" charset="0"/>
                  </a:rPr>
                  <a:t>ANALYSIS</a:t>
                </a:r>
                <a:endParaRPr kumimoji="0" lang="en-GB" sz="600" b="1" i="0" u="none" strike="noStrike" kern="1200" cap="none" spc="270" normalizeH="0" noProof="0" dirty="0">
                  <a:ln>
                    <a:noFill/>
                  </a:ln>
                  <a:solidFill>
                    <a:schemeClr val="bg1"/>
                  </a:solidFill>
                  <a:effectLst/>
                  <a:uLnTx/>
                  <a:uFillTx/>
                  <a:latin typeface="Arial" pitchFamily="34" charset="0"/>
                  <a:ea typeface="+mj-ea"/>
                  <a:cs typeface="Arial" pitchFamily="34" charset="0"/>
                </a:endParaRPr>
              </a:p>
            </p:txBody>
          </p:sp>
          <p:grpSp>
            <p:nvGrpSpPr>
              <p:cNvPr id="39" name="Group 47"/>
              <p:cNvGrpSpPr>
                <a:grpSpLocks noChangeAspect="1"/>
              </p:cNvGrpSpPr>
              <p:nvPr/>
            </p:nvGrpSpPr>
            <p:grpSpPr>
              <a:xfrm rot="2700000">
                <a:off x="8368377" y="379242"/>
                <a:ext cx="611256" cy="143841"/>
                <a:chOff x="9592229" y="265659"/>
                <a:chExt cx="920838" cy="216694"/>
              </a:xfrm>
            </p:grpSpPr>
            <p:sp>
              <p:nvSpPr>
                <p:cNvPr id="40" name="Rectangle 39"/>
                <p:cNvSpPr/>
                <p:nvPr/>
              </p:nvSpPr>
              <p:spPr>
                <a:xfrm rot="16200000">
                  <a:off x="9592229"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1" name="Rectangle 40"/>
                <p:cNvSpPr/>
                <p:nvPr/>
              </p:nvSpPr>
              <p:spPr>
                <a:xfrm rot="16200000">
                  <a:off x="9826944"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2" name="Rectangle 41"/>
                <p:cNvSpPr/>
                <p:nvPr/>
              </p:nvSpPr>
              <p:spPr>
                <a:xfrm rot="16200000">
                  <a:off x="10061658"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3" name="Rectangle 42"/>
                <p:cNvSpPr/>
                <p:nvPr/>
              </p:nvSpPr>
              <p:spPr>
                <a:xfrm rot="16200000">
                  <a:off x="10296373" y="265659"/>
                  <a:ext cx="216694" cy="2166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44" name="Freeform 17"/>
                <p:cNvSpPr>
                  <a:spLocks noChangeAspect="1" noEditPoints="1"/>
                </p:cNvSpPr>
                <p:nvPr/>
              </p:nvSpPr>
              <p:spPr bwMode="auto">
                <a:xfrm>
                  <a:off x="9619811" y="317384"/>
                  <a:ext cx="161532" cy="113246"/>
                </a:xfrm>
                <a:custGeom>
                  <a:avLst/>
                  <a:gdLst/>
                  <a:ahLst/>
                  <a:cxnLst>
                    <a:cxn ang="0">
                      <a:pos x="166" y="0"/>
                    </a:cxn>
                    <a:cxn ang="0">
                      <a:pos x="102" y="0"/>
                    </a:cxn>
                    <a:cxn ang="0">
                      <a:pos x="35" y="0"/>
                    </a:cxn>
                    <a:cxn ang="0">
                      <a:pos x="0" y="28"/>
                    </a:cxn>
                    <a:cxn ang="0">
                      <a:pos x="0" y="111"/>
                    </a:cxn>
                    <a:cxn ang="0">
                      <a:pos x="35" y="138"/>
                    </a:cxn>
                    <a:cxn ang="0">
                      <a:pos x="103" y="138"/>
                    </a:cxn>
                    <a:cxn ang="0">
                      <a:pos x="166" y="138"/>
                    </a:cxn>
                    <a:cxn ang="0">
                      <a:pos x="197" y="111"/>
                    </a:cxn>
                    <a:cxn ang="0">
                      <a:pos x="197" y="28"/>
                    </a:cxn>
                    <a:cxn ang="0">
                      <a:pos x="166" y="0"/>
                    </a:cxn>
                    <a:cxn ang="0">
                      <a:pos x="83" y="98"/>
                    </a:cxn>
                    <a:cxn ang="0">
                      <a:pos x="83" y="37"/>
                    </a:cxn>
                    <a:cxn ang="0">
                      <a:pos x="128" y="70"/>
                    </a:cxn>
                    <a:cxn ang="0">
                      <a:pos x="83" y="98"/>
                    </a:cxn>
                  </a:cxnLst>
                  <a:rect l="0" t="0" r="r" b="b"/>
                  <a:pathLst>
                    <a:path w="197" h="138">
                      <a:moveTo>
                        <a:pt x="166" y="0"/>
                      </a:moveTo>
                      <a:cubicBezTo>
                        <a:pt x="102" y="0"/>
                        <a:pt x="102" y="0"/>
                        <a:pt x="102" y="0"/>
                      </a:cubicBezTo>
                      <a:cubicBezTo>
                        <a:pt x="35" y="0"/>
                        <a:pt x="35" y="0"/>
                        <a:pt x="35" y="0"/>
                      </a:cubicBezTo>
                      <a:cubicBezTo>
                        <a:pt x="19" y="0"/>
                        <a:pt x="0" y="11"/>
                        <a:pt x="0" y="28"/>
                      </a:cubicBezTo>
                      <a:cubicBezTo>
                        <a:pt x="0" y="111"/>
                        <a:pt x="0" y="111"/>
                        <a:pt x="0" y="111"/>
                      </a:cubicBezTo>
                      <a:cubicBezTo>
                        <a:pt x="0" y="128"/>
                        <a:pt x="19" y="138"/>
                        <a:pt x="35" y="138"/>
                      </a:cubicBezTo>
                      <a:cubicBezTo>
                        <a:pt x="103" y="138"/>
                        <a:pt x="103" y="138"/>
                        <a:pt x="103" y="138"/>
                      </a:cubicBezTo>
                      <a:cubicBezTo>
                        <a:pt x="166" y="138"/>
                        <a:pt x="166" y="138"/>
                        <a:pt x="166" y="138"/>
                      </a:cubicBezTo>
                      <a:cubicBezTo>
                        <a:pt x="183" y="138"/>
                        <a:pt x="197" y="128"/>
                        <a:pt x="197" y="111"/>
                      </a:cubicBezTo>
                      <a:cubicBezTo>
                        <a:pt x="197" y="28"/>
                        <a:pt x="197" y="28"/>
                        <a:pt x="197" y="28"/>
                      </a:cubicBezTo>
                      <a:cubicBezTo>
                        <a:pt x="197" y="11"/>
                        <a:pt x="183" y="0"/>
                        <a:pt x="166" y="0"/>
                      </a:cubicBezTo>
                      <a:moveTo>
                        <a:pt x="83" y="98"/>
                      </a:moveTo>
                      <a:cubicBezTo>
                        <a:pt x="83" y="37"/>
                        <a:pt x="83" y="37"/>
                        <a:pt x="83" y="37"/>
                      </a:cubicBezTo>
                      <a:cubicBezTo>
                        <a:pt x="128" y="70"/>
                        <a:pt x="128" y="70"/>
                        <a:pt x="128" y="70"/>
                      </a:cubicBezTo>
                      <a:lnTo>
                        <a:pt x="83" y="98"/>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6" name="Freeform 19"/>
                <p:cNvSpPr>
                  <a:spLocks noChangeAspect="1"/>
                </p:cNvSpPr>
                <p:nvPr/>
              </p:nvSpPr>
              <p:spPr bwMode="auto">
                <a:xfrm rot="262889">
                  <a:off x="10088087" y="286543"/>
                  <a:ext cx="163837" cy="174927"/>
                </a:xfrm>
                <a:custGeom>
                  <a:avLst/>
                  <a:gdLst/>
                  <a:ahLst/>
                  <a:cxnLst>
                    <a:cxn ang="0">
                      <a:pos x="194" y="36"/>
                    </a:cxn>
                    <a:cxn ang="0">
                      <a:pos x="176" y="56"/>
                    </a:cxn>
                    <a:cxn ang="0">
                      <a:pos x="0" y="160"/>
                    </a:cxn>
                    <a:cxn ang="0">
                      <a:pos x="58" y="142"/>
                    </a:cxn>
                    <a:cxn ang="0">
                      <a:pos x="22" y="114"/>
                    </a:cxn>
                    <a:cxn ang="0">
                      <a:pos x="38" y="113"/>
                    </a:cxn>
                    <a:cxn ang="0">
                      <a:pos x="7" y="74"/>
                    </a:cxn>
                    <a:cxn ang="0">
                      <a:pos x="24" y="77"/>
                    </a:cxn>
                    <a:cxn ang="0">
                      <a:pos x="12" y="24"/>
                    </a:cxn>
                    <a:cxn ang="0">
                      <a:pos x="95" y="66"/>
                    </a:cxn>
                    <a:cxn ang="0">
                      <a:pos x="165" y="29"/>
                    </a:cxn>
                    <a:cxn ang="0">
                      <a:pos x="190" y="21"/>
                    </a:cxn>
                    <a:cxn ang="0">
                      <a:pos x="173" y="42"/>
                    </a:cxn>
                    <a:cxn ang="0">
                      <a:pos x="194" y="36"/>
                    </a:cxn>
                  </a:cxnLst>
                  <a:rect l="0" t="0" r="r" b="b"/>
                  <a:pathLst>
                    <a:path w="194" h="207">
                      <a:moveTo>
                        <a:pt x="194" y="36"/>
                      </a:moveTo>
                      <a:cubicBezTo>
                        <a:pt x="193" y="43"/>
                        <a:pt x="182" y="51"/>
                        <a:pt x="176" y="56"/>
                      </a:cubicBezTo>
                      <a:cubicBezTo>
                        <a:pt x="182" y="149"/>
                        <a:pt x="77" y="207"/>
                        <a:pt x="0" y="160"/>
                      </a:cubicBezTo>
                      <a:cubicBezTo>
                        <a:pt x="22" y="160"/>
                        <a:pt x="46" y="154"/>
                        <a:pt x="58" y="142"/>
                      </a:cubicBezTo>
                      <a:cubicBezTo>
                        <a:pt x="40" y="139"/>
                        <a:pt x="27" y="131"/>
                        <a:pt x="22" y="114"/>
                      </a:cubicBezTo>
                      <a:cubicBezTo>
                        <a:pt x="27" y="114"/>
                        <a:pt x="35" y="116"/>
                        <a:pt x="38" y="113"/>
                      </a:cubicBezTo>
                      <a:cubicBezTo>
                        <a:pt x="21" y="107"/>
                        <a:pt x="8" y="97"/>
                        <a:pt x="7" y="74"/>
                      </a:cubicBezTo>
                      <a:cubicBezTo>
                        <a:pt x="13" y="75"/>
                        <a:pt x="16" y="78"/>
                        <a:pt x="24" y="77"/>
                      </a:cubicBezTo>
                      <a:cubicBezTo>
                        <a:pt x="13" y="70"/>
                        <a:pt x="0" y="44"/>
                        <a:pt x="12" y="24"/>
                      </a:cubicBezTo>
                      <a:cubicBezTo>
                        <a:pt x="31" y="46"/>
                        <a:pt x="56" y="63"/>
                        <a:pt x="95" y="66"/>
                      </a:cubicBezTo>
                      <a:cubicBezTo>
                        <a:pt x="86" y="25"/>
                        <a:pt x="140" y="0"/>
                        <a:pt x="165" y="29"/>
                      </a:cubicBezTo>
                      <a:cubicBezTo>
                        <a:pt x="174" y="27"/>
                        <a:pt x="182" y="24"/>
                        <a:pt x="190" y="21"/>
                      </a:cubicBezTo>
                      <a:cubicBezTo>
                        <a:pt x="187" y="30"/>
                        <a:pt x="180" y="36"/>
                        <a:pt x="173" y="42"/>
                      </a:cubicBezTo>
                      <a:cubicBezTo>
                        <a:pt x="181" y="40"/>
                        <a:pt x="188" y="39"/>
                        <a:pt x="194" y="36"/>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7" name="Freeform 22"/>
                <p:cNvSpPr>
                  <a:spLocks noChangeAspect="1"/>
                </p:cNvSpPr>
                <p:nvPr/>
              </p:nvSpPr>
              <p:spPr bwMode="auto">
                <a:xfrm>
                  <a:off x="9894699" y="286154"/>
                  <a:ext cx="81183" cy="175706"/>
                </a:xfrm>
                <a:custGeom>
                  <a:avLst/>
                  <a:gdLst/>
                  <a:ahLst/>
                  <a:cxnLst>
                    <a:cxn ang="0">
                      <a:pos x="90" y="1"/>
                    </a:cxn>
                    <a:cxn ang="0">
                      <a:pos x="90" y="34"/>
                    </a:cxn>
                    <a:cxn ang="0">
                      <a:pos x="62" y="39"/>
                    </a:cxn>
                    <a:cxn ang="0">
                      <a:pos x="60" y="65"/>
                    </a:cxn>
                    <a:cxn ang="0">
                      <a:pos x="90" y="65"/>
                    </a:cxn>
                    <a:cxn ang="0">
                      <a:pos x="87" y="98"/>
                    </a:cxn>
                    <a:cxn ang="0">
                      <a:pos x="61" y="98"/>
                    </a:cxn>
                    <a:cxn ang="0">
                      <a:pos x="61" y="195"/>
                    </a:cxn>
                    <a:cxn ang="0">
                      <a:pos x="20" y="195"/>
                    </a:cxn>
                    <a:cxn ang="0">
                      <a:pos x="20" y="98"/>
                    </a:cxn>
                    <a:cxn ang="0">
                      <a:pos x="0" y="98"/>
                    </a:cxn>
                    <a:cxn ang="0">
                      <a:pos x="0" y="65"/>
                    </a:cxn>
                    <a:cxn ang="0">
                      <a:pos x="19" y="65"/>
                    </a:cxn>
                    <a:cxn ang="0">
                      <a:pos x="30" y="13"/>
                    </a:cxn>
                    <a:cxn ang="0">
                      <a:pos x="90" y="1"/>
                    </a:cxn>
                  </a:cxnLst>
                  <a:rect l="0" t="0" r="r" b="b"/>
                  <a:pathLst>
                    <a:path w="90" h="195">
                      <a:moveTo>
                        <a:pt x="90" y="1"/>
                      </a:moveTo>
                      <a:cubicBezTo>
                        <a:pt x="90" y="34"/>
                        <a:pt x="90" y="34"/>
                        <a:pt x="90" y="34"/>
                      </a:cubicBezTo>
                      <a:cubicBezTo>
                        <a:pt x="90" y="34"/>
                        <a:pt x="66" y="33"/>
                        <a:pt x="62" y="39"/>
                      </a:cubicBezTo>
                      <a:cubicBezTo>
                        <a:pt x="59" y="44"/>
                        <a:pt x="60" y="55"/>
                        <a:pt x="60" y="65"/>
                      </a:cubicBezTo>
                      <a:cubicBezTo>
                        <a:pt x="90" y="65"/>
                        <a:pt x="90" y="65"/>
                        <a:pt x="90" y="65"/>
                      </a:cubicBezTo>
                      <a:cubicBezTo>
                        <a:pt x="90" y="77"/>
                        <a:pt x="88" y="88"/>
                        <a:pt x="87" y="98"/>
                      </a:cubicBezTo>
                      <a:cubicBezTo>
                        <a:pt x="61" y="98"/>
                        <a:pt x="61" y="98"/>
                        <a:pt x="61" y="98"/>
                      </a:cubicBezTo>
                      <a:cubicBezTo>
                        <a:pt x="61" y="195"/>
                        <a:pt x="61" y="195"/>
                        <a:pt x="61" y="195"/>
                      </a:cubicBezTo>
                      <a:cubicBezTo>
                        <a:pt x="20" y="195"/>
                        <a:pt x="20" y="195"/>
                        <a:pt x="20" y="195"/>
                      </a:cubicBezTo>
                      <a:cubicBezTo>
                        <a:pt x="20" y="165"/>
                        <a:pt x="20" y="130"/>
                        <a:pt x="20" y="98"/>
                      </a:cubicBezTo>
                      <a:cubicBezTo>
                        <a:pt x="0" y="98"/>
                        <a:pt x="0" y="98"/>
                        <a:pt x="0" y="98"/>
                      </a:cubicBezTo>
                      <a:cubicBezTo>
                        <a:pt x="0" y="65"/>
                        <a:pt x="0" y="65"/>
                        <a:pt x="0" y="65"/>
                      </a:cubicBezTo>
                      <a:cubicBezTo>
                        <a:pt x="19" y="65"/>
                        <a:pt x="19" y="65"/>
                        <a:pt x="19" y="65"/>
                      </a:cubicBezTo>
                      <a:cubicBezTo>
                        <a:pt x="20" y="43"/>
                        <a:pt x="19" y="24"/>
                        <a:pt x="30" y="13"/>
                      </a:cubicBezTo>
                      <a:cubicBezTo>
                        <a:pt x="43" y="0"/>
                        <a:pt x="65" y="2"/>
                        <a:pt x="90" y="1"/>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48" name="Freeform 47"/>
                <p:cNvSpPr>
                  <a:spLocks noEditPoints="1"/>
                </p:cNvSpPr>
                <p:nvPr/>
              </p:nvSpPr>
              <p:spPr bwMode="auto">
                <a:xfrm>
                  <a:off x="10351992" y="296825"/>
                  <a:ext cx="105456" cy="154363"/>
                </a:xfrm>
                <a:custGeom>
                  <a:avLst/>
                  <a:gdLst/>
                  <a:ahLst/>
                  <a:cxnLst>
                    <a:cxn ang="0">
                      <a:pos x="102" y="8"/>
                    </a:cxn>
                    <a:cxn ang="0">
                      <a:pos x="88" y="8"/>
                    </a:cxn>
                    <a:cxn ang="0">
                      <a:pos x="104" y="40"/>
                    </a:cxn>
                    <a:cxn ang="0">
                      <a:pos x="85" y="69"/>
                    </a:cxn>
                    <a:cxn ang="0">
                      <a:pos x="79" y="77"/>
                    </a:cxn>
                    <a:cxn ang="0">
                      <a:pos x="89" y="94"/>
                    </a:cxn>
                    <a:cxn ang="0">
                      <a:pos x="99" y="102"/>
                    </a:cxn>
                    <a:cxn ang="0">
                      <a:pos x="112" y="128"/>
                    </a:cxn>
                    <a:cxn ang="0">
                      <a:pos x="95" y="157"/>
                    </a:cxn>
                    <a:cxn ang="0">
                      <a:pos x="61" y="169"/>
                    </a:cxn>
                    <a:cxn ang="0">
                      <a:pos x="20" y="164"/>
                    </a:cxn>
                    <a:cxn ang="0">
                      <a:pos x="0" y="138"/>
                    </a:cxn>
                    <a:cxn ang="0">
                      <a:pos x="7" y="120"/>
                    </a:cxn>
                    <a:cxn ang="0">
                      <a:pos x="63" y="100"/>
                    </a:cxn>
                    <a:cxn ang="0">
                      <a:pos x="57" y="91"/>
                    </a:cxn>
                    <a:cxn ang="0">
                      <a:pos x="58" y="77"/>
                    </a:cxn>
                    <a:cxn ang="0">
                      <a:pos x="22" y="66"/>
                    </a:cxn>
                    <a:cxn ang="0">
                      <a:pos x="12" y="35"/>
                    </a:cxn>
                    <a:cxn ang="0">
                      <a:pos x="30" y="10"/>
                    </a:cxn>
                    <a:cxn ang="0">
                      <a:pos x="63" y="0"/>
                    </a:cxn>
                    <a:cxn ang="0">
                      <a:pos x="117" y="0"/>
                    </a:cxn>
                    <a:cxn ang="0">
                      <a:pos x="34" y="21"/>
                    </a:cxn>
                    <a:cxn ang="0">
                      <a:pos x="36" y="50"/>
                    </a:cxn>
                    <a:cxn ang="0">
                      <a:pos x="52" y="69"/>
                    </a:cxn>
                    <a:cxn ang="0">
                      <a:pos x="81" y="60"/>
                    </a:cxn>
                    <a:cxn ang="0">
                      <a:pos x="83" y="51"/>
                    </a:cxn>
                    <a:cxn ang="0">
                      <a:pos x="65" y="10"/>
                    </a:cxn>
                    <a:cxn ang="0">
                      <a:pos x="51" y="8"/>
                    </a:cxn>
                    <a:cxn ang="0">
                      <a:pos x="34" y="21"/>
                    </a:cxn>
                    <a:cxn ang="0">
                      <a:pos x="32" y="114"/>
                    </a:cxn>
                    <a:cxn ang="0">
                      <a:pos x="22" y="126"/>
                    </a:cxn>
                    <a:cxn ang="0">
                      <a:pos x="21" y="140"/>
                    </a:cxn>
                    <a:cxn ang="0">
                      <a:pos x="54" y="160"/>
                    </a:cxn>
                    <a:cxn ang="0">
                      <a:pos x="93" y="147"/>
                    </a:cxn>
                    <a:cxn ang="0">
                      <a:pos x="94" y="126"/>
                    </a:cxn>
                    <a:cxn ang="0">
                      <a:pos x="77" y="111"/>
                    </a:cxn>
                    <a:cxn ang="0">
                      <a:pos x="70" y="107"/>
                    </a:cxn>
                    <a:cxn ang="0">
                      <a:pos x="63" y="107"/>
                    </a:cxn>
                    <a:cxn ang="0">
                      <a:pos x="32" y="114"/>
                    </a:cxn>
                  </a:cxnLst>
                  <a:rect l="0" t="0" r="r" b="b"/>
                  <a:pathLst>
                    <a:path w="117" h="171">
                      <a:moveTo>
                        <a:pt x="102" y="8"/>
                      </a:moveTo>
                      <a:cubicBezTo>
                        <a:pt x="88" y="8"/>
                        <a:pt x="88" y="8"/>
                        <a:pt x="88" y="8"/>
                      </a:cubicBezTo>
                      <a:cubicBezTo>
                        <a:pt x="97" y="15"/>
                        <a:pt x="105" y="25"/>
                        <a:pt x="104" y="40"/>
                      </a:cubicBezTo>
                      <a:cubicBezTo>
                        <a:pt x="104" y="56"/>
                        <a:pt x="94" y="62"/>
                        <a:pt x="85" y="69"/>
                      </a:cubicBezTo>
                      <a:cubicBezTo>
                        <a:pt x="83" y="71"/>
                        <a:pt x="79" y="75"/>
                        <a:pt x="79" y="77"/>
                      </a:cubicBezTo>
                      <a:cubicBezTo>
                        <a:pt x="75" y="85"/>
                        <a:pt x="84" y="90"/>
                        <a:pt x="89" y="94"/>
                      </a:cubicBezTo>
                      <a:cubicBezTo>
                        <a:pt x="93" y="97"/>
                        <a:pt x="96" y="99"/>
                        <a:pt x="99" y="102"/>
                      </a:cubicBezTo>
                      <a:cubicBezTo>
                        <a:pt x="106" y="108"/>
                        <a:pt x="112" y="115"/>
                        <a:pt x="112" y="128"/>
                      </a:cubicBezTo>
                      <a:cubicBezTo>
                        <a:pt x="112" y="141"/>
                        <a:pt x="104" y="151"/>
                        <a:pt x="95" y="157"/>
                      </a:cubicBezTo>
                      <a:cubicBezTo>
                        <a:pt x="86" y="164"/>
                        <a:pt x="74" y="168"/>
                        <a:pt x="61" y="169"/>
                      </a:cubicBezTo>
                      <a:cubicBezTo>
                        <a:pt x="45" y="171"/>
                        <a:pt x="31" y="169"/>
                        <a:pt x="20" y="164"/>
                      </a:cubicBezTo>
                      <a:cubicBezTo>
                        <a:pt x="10" y="160"/>
                        <a:pt x="0" y="151"/>
                        <a:pt x="0" y="138"/>
                      </a:cubicBezTo>
                      <a:cubicBezTo>
                        <a:pt x="0" y="131"/>
                        <a:pt x="3" y="124"/>
                        <a:pt x="7" y="120"/>
                      </a:cubicBezTo>
                      <a:cubicBezTo>
                        <a:pt x="18" y="106"/>
                        <a:pt x="38" y="102"/>
                        <a:pt x="63" y="100"/>
                      </a:cubicBezTo>
                      <a:cubicBezTo>
                        <a:pt x="61" y="98"/>
                        <a:pt x="58" y="95"/>
                        <a:pt x="57" y="91"/>
                      </a:cubicBezTo>
                      <a:cubicBezTo>
                        <a:pt x="55" y="86"/>
                        <a:pt x="56" y="81"/>
                        <a:pt x="58" y="77"/>
                      </a:cubicBezTo>
                      <a:cubicBezTo>
                        <a:pt x="43" y="79"/>
                        <a:pt x="30" y="74"/>
                        <a:pt x="22" y="66"/>
                      </a:cubicBezTo>
                      <a:cubicBezTo>
                        <a:pt x="15" y="60"/>
                        <a:pt x="10" y="48"/>
                        <a:pt x="12" y="35"/>
                      </a:cubicBezTo>
                      <a:cubicBezTo>
                        <a:pt x="15" y="24"/>
                        <a:pt x="22" y="16"/>
                        <a:pt x="30" y="10"/>
                      </a:cubicBezTo>
                      <a:cubicBezTo>
                        <a:pt x="39" y="4"/>
                        <a:pt x="49" y="0"/>
                        <a:pt x="63" y="0"/>
                      </a:cubicBezTo>
                      <a:cubicBezTo>
                        <a:pt x="117" y="0"/>
                        <a:pt x="117" y="0"/>
                        <a:pt x="117" y="0"/>
                      </a:cubicBezTo>
                      <a:moveTo>
                        <a:pt x="34" y="21"/>
                      </a:moveTo>
                      <a:cubicBezTo>
                        <a:pt x="31" y="30"/>
                        <a:pt x="33" y="42"/>
                        <a:pt x="36" y="50"/>
                      </a:cubicBezTo>
                      <a:cubicBezTo>
                        <a:pt x="40" y="59"/>
                        <a:pt x="45" y="66"/>
                        <a:pt x="52" y="69"/>
                      </a:cubicBezTo>
                      <a:cubicBezTo>
                        <a:pt x="63" y="74"/>
                        <a:pt x="77" y="69"/>
                        <a:pt x="81" y="60"/>
                      </a:cubicBezTo>
                      <a:cubicBezTo>
                        <a:pt x="83" y="57"/>
                        <a:pt x="83" y="53"/>
                        <a:pt x="83" y="51"/>
                      </a:cubicBezTo>
                      <a:cubicBezTo>
                        <a:pt x="85" y="33"/>
                        <a:pt x="75" y="16"/>
                        <a:pt x="65" y="10"/>
                      </a:cubicBezTo>
                      <a:cubicBezTo>
                        <a:pt x="61" y="8"/>
                        <a:pt x="56" y="7"/>
                        <a:pt x="51" y="8"/>
                      </a:cubicBezTo>
                      <a:cubicBezTo>
                        <a:pt x="42" y="9"/>
                        <a:pt x="36" y="14"/>
                        <a:pt x="34" y="21"/>
                      </a:cubicBezTo>
                      <a:moveTo>
                        <a:pt x="32" y="114"/>
                      </a:moveTo>
                      <a:cubicBezTo>
                        <a:pt x="29" y="116"/>
                        <a:pt x="24" y="120"/>
                        <a:pt x="22" y="126"/>
                      </a:cubicBezTo>
                      <a:cubicBezTo>
                        <a:pt x="20" y="130"/>
                        <a:pt x="20" y="136"/>
                        <a:pt x="21" y="140"/>
                      </a:cubicBezTo>
                      <a:cubicBezTo>
                        <a:pt x="25" y="152"/>
                        <a:pt x="39" y="159"/>
                        <a:pt x="54" y="160"/>
                      </a:cubicBezTo>
                      <a:cubicBezTo>
                        <a:pt x="70" y="161"/>
                        <a:pt x="86" y="159"/>
                        <a:pt x="93" y="147"/>
                      </a:cubicBezTo>
                      <a:cubicBezTo>
                        <a:pt x="97" y="141"/>
                        <a:pt x="97" y="132"/>
                        <a:pt x="94" y="126"/>
                      </a:cubicBezTo>
                      <a:cubicBezTo>
                        <a:pt x="89" y="119"/>
                        <a:pt x="83" y="116"/>
                        <a:pt x="77" y="111"/>
                      </a:cubicBezTo>
                      <a:cubicBezTo>
                        <a:pt x="75" y="110"/>
                        <a:pt x="73" y="108"/>
                        <a:pt x="70" y="107"/>
                      </a:cubicBezTo>
                      <a:cubicBezTo>
                        <a:pt x="68" y="106"/>
                        <a:pt x="65" y="107"/>
                        <a:pt x="63" y="107"/>
                      </a:cubicBezTo>
                      <a:cubicBezTo>
                        <a:pt x="50" y="107"/>
                        <a:pt x="40" y="109"/>
                        <a:pt x="32" y="114"/>
                      </a:cubicBezTo>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grpSp>
        </p:grpSp>
      </p:grpSp>
      <p:pic>
        <p:nvPicPr>
          <p:cNvPr id="1026" name="Picture 2"/>
          <p:cNvPicPr>
            <a:picLocks noChangeAspect="1" noChangeArrowheads="1"/>
          </p:cNvPicPr>
          <p:nvPr/>
        </p:nvPicPr>
        <p:blipFill>
          <a:blip r:embed="rId3" cstate="print"/>
          <a:srcRect l="12657" t="47617" r="70489" b="39832"/>
          <a:stretch>
            <a:fillRect/>
          </a:stretch>
        </p:blipFill>
        <p:spPr bwMode="auto">
          <a:xfrm>
            <a:off x="250825" y="2781300"/>
            <a:ext cx="4247790" cy="1224136"/>
          </a:xfrm>
          <a:prstGeom prst="rect">
            <a:avLst/>
          </a:prstGeom>
          <a:noFill/>
          <a:ln w="9525">
            <a:noFill/>
            <a:miter lim="800000"/>
            <a:headEnd/>
            <a:tailEnd/>
          </a:ln>
        </p:spPr>
      </p:pic>
      <p:sp>
        <p:nvSpPr>
          <p:cNvPr id="49" name="TextBox 48"/>
          <p:cNvSpPr txBox="1"/>
          <p:nvPr/>
        </p:nvSpPr>
        <p:spPr>
          <a:xfrm>
            <a:off x="4752020" y="2672916"/>
            <a:ext cx="3965146" cy="3046988"/>
          </a:xfrm>
          <a:prstGeom prst="rect">
            <a:avLst/>
          </a:prstGeom>
          <a:noFill/>
        </p:spPr>
        <p:txBody>
          <a:bodyPr wrap="square" rtlCol="0">
            <a:spAutoFit/>
          </a:bodyPr>
          <a:lstStyle/>
          <a:p>
            <a:r>
              <a:rPr lang="en-GB" sz="6000" b="1" dirty="0" smtClean="0">
                <a:solidFill>
                  <a:schemeClr val="tx2">
                    <a:lumMod val="50000"/>
                  </a:schemeClr>
                </a:solidFill>
              </a:rPr>
              <a:t>#</a:t>
            </a:r>
            <a:r>
              <a:rPr lang="en-GB" sz="6000" b="1" dirty="0" err="1" smtClean="0">
                <a:solidFill>
                  <a:schemeClr val="tx2">
                    <a:lumMod val="50000"/>
                  </a:schemeClr>
                </a:solidFill>
              </a:rPr>
              <a:t>nofilter</a:t>
            </a:r>
            <a:r>
              <a:rPr lang="en-GB" sz="6000" b="1" dirty="0" smtClean="0">
                <a:solidFill>
                  <a:schemeClr val="tx2">
                    <a:lumMod val="50000"/>
                  </a:schemeClr>
                </a:solidFill>
              </a:rPr>
              <a:t>	</a:t>
            </a:r>
            <a:r>
              <a:rPr lang="en-GB" sz="6000" dirty="0" smtClean="0">
                <a:solidFill>
                  <a:schemeClr val="tx2">
                    <a:lumMod val="50000"/>
                  </a:schemeClr>
                </a:solidFill>
              </a:rPr>
              <a:t/>
            </a:r>
            <a:br>
              <a:rPr lang="en-GB" sz="6000" dirty="0" smtClean="0">
                <a:solidFill>
                  <a:schemeClr val="tx2">
                    <a:lumMod val="50000"/>
                  </a:schemeClr>
                </a:solidFill>
              </a:rPr>
            </a:br>
            <a:r>
              <a:rPr lang="en-GB" sz="1400" dirty="0" smtClean="0">
                <a:solidFill>
                  <a:schemeClr val="tx2">
                    <a:lumMod val="50000"/>
                  </a:schemeClr>
                </a:solidFill>
              </a:rPr>
              <a:t>This </a:t>
            </a:r>
            <a:r>
              <a:rPr lang="en-GB" sz="1400" dirty="0" err="1" smtClean="0">
                <a:solidFill>
                  <a:schemeClr val="tx2">
                    <a:lumMod val="50000"/>
                  </a:schemeClr>
                </a:solidFill>
              </a:rPr>
              <a:t>hashtag</a:t>
            </a:r>
            <a:r>
              <a:rPr lang="en-GB" sz="1400" dirty="0" smtClean="0">
                <a:solidFill>
                  <a:schemeClr val="tx2">
                    <a:lumMod val="50000"/>
                  </a:schemeClr>
                </a:solidFill>
              </a:rPr>
              <a:t> has been more than half  million times to date in the UK only</a:t>
            </a:r>
            <a:r>
              <a:rPr lang="en-GB" sz="1200" dirty="0" smtClean="0">
                <a:solidFill>
                  <a:schemeClr val="tx2">
                    <a:lumMod val="50000"/>
                  </a:schemeClr>
                </a:solidFill>
              </a:rPr>
              <a:t/>
            </a:r>
            <a:br>
              <a:rPr lang="en-GB" sz="1200" dirty="0" smtClean="0">
                <a:solidFill>
                  <a:schemeClr val="tx2">
                    <a:lumMod val="50000"/>
                  </a:schemeClr>
                </a:solidFill>
              </a:rPr>
            </a:br>
            <a:r>
              <a:rPr lang="en-GB" sz="2400" b="1" dirty="0" smtClean="0">
                <a:solidFill>
                  <a:schemeClr val="tx2">
                    <a:lumMod val="50000"/>
                  </a:schemeClr>
                </a:solidFill>
              </a:rPr>
              <a:t>#</a:t>
            </a:r>
            <a:r>
              <a:rPr lang="en-GB" sz="2400" b="1" dirty="0" err="1" smtClean="0">
                <a:solidFill>
                  <a:schemeClr val="tx2">
                    <a:lumMod val="50000"/>
                  </a:schemeClr>
                </a:solidFill>
              </a:rPr>
              <a:t>nomakeup</a:t>
            </a:r>
            <a:r>
              <a:rPr lang="en-GB" sz="3200" dirty="0" smtClean="0">
                <a:solidFill>
                  <a:schemeClr val="tx2">
                    <a:lumMod val="50000"/>
                  </a:schemeClr>
                </a:solidFill>
              </a:rPr>
              <a:t/>
            </a:r>
            <a:br>
              <a:rPr lang="en-GB" sz="3200" dirty="0" smtClean="0">
                <a:solidFill>
                  <a:schemeClr val="tx2">
                    <a:lumMod val="50000"/>
                  </a:schemeClr>
                </a:solidFill>
              </a:rPr>
            </a:br>
            <a:r>
              <a:rPr lang="en-GB" sz="1400" dirty="0" smtClean="0">
                <a:solidFill>
                  <a:schemeClr val="tx2">
                    <a:lumMod val="50000"/>
                  </a:schemeClr>
                </a:solidFill>
              </a:rPr>
              <a:t>More than 100,000 mentions</a:t>
            </a:r>
          </a:p>
          <a:p>
            <a:r>
              <a:rPr lang="en-GB" sz="2000" b="1" dirty="0" smtClean="0">
                <a:solidFill>
                  <a:schemeClr val="tx2">
                    <a:lumMod val="50000"/>
                  </a:schemeClr>
                </a:solidFill>
              </a:rPr>
              <a:t>#</a:t>
            </a:r>
            <a:r>
              <a:rPr lang="en-GB" sz="2000" b="1" dirty="0" err="1" smtClean="0">
                <a:solidFill>
                  <a:schemeClr val="tx2">
                    <a:lumMod val="50000"/>
                  </a:schemeClr>
                </a:solidFill>
              </a:rPr>
              <a:t>beyourself</a:t>
            </a:r>
            <a:r>
              <a:rPr lang="en-GB" sz="3200" dirty="0" smtClean="0">
                <a:solidFill>
                  <a:schemeClr val="tx2">
                    <a:lumMod val="50000"/>
                  </a:schemeClr>
                </a:solidFill>
              </a:rPr>
              <a:t/>
            </a:r>
            <a:br>
              <a:rPr lang="en-GB" sz="3200" dirty="0" smtClean="0">
                <a:solidFill>
                  <a:schemeClr val="tx2">
                    <a:lumMod val="50000"/>
                  </a:schemeClr>
                </a:solidFill>
              </a:rPr>
            </a:br>
            <a:r>
              <a:rPr lang="en-GB" sz="1400" dirty="0" smtClean="0">
                <a:solidFill>
                  <a:schemeClr val="tx2">
                    <a:lumMod val="50000"/>
                  </a:schemeClr>
                </a:solidFill>
              </a:rPr>
              <a:t>More than 50,000 mentions</a:t>
            </a:r>
            <a:endParaRPr lang="en-GB" sz="3200" dirty="0" smtClean="0">
              <a:solidFill>
                <a:schemeClr val="tx2">
                  <a:lumMod val="50000"/>
                </a:schemeClr>
              </a:solidFill>
            </a:endParaRPr>
          </a:p>
          <a:p>
            <a:r>
              <a:rPr lang="en-GB" b="1" dirty="0" smtClean="0">
                <a:solidFill>
                  <a:schemeClr val="tx2">
                    <a:lumMod val="50000"/>
                  </a:schemeClr>
                </a:solidFill>
              </a:rPr>
              <a:t>#</a:t>
            </a:r>
            <a:r>
              <a:rPr lang="en-GB" b="1" dirty="0" err="1" smtClean="0">
                <a:solidFill>
                  <a:schemeClr val="tx2">
                    <a:lumMod val="50000"/>
                  </a:schemeClr>
                </a:solidFill>
              </a:rPr>
              <a:t>loveyourself</a:t>
            </a:r>
            <a:r>
              <a:rPr lang="en-GB" sz="3200" dirty="0" smtClean="0">
                <a:solidFill>
                  <a:schemeClr val="tx2">
                    <a:lumMod val="50000"/>
                  </a:schemeClr>
                </a:solidFill>
              </a:rPr>
              <a:t/>
            </a:r>
            <a:br>
              <a:rPr lang="en-GB" sz="3200" dirty="0" smtClean="0">
                <a:solidFill>
                  <a:schemeClr val="tx2">
                    <a:lumMod val="50000"/>
                  </a:schemeClr>
                </a:solidFill>
              </a:rPr>
            </a:br>
            <a:r>
              <a:rPr lang="en-GB" sz="1400" dirty="0" smtClean="0">
                <a:solidFill>
                  <a:schemeClr val="tx2">
                    <a:lumMod val="50000"/>
                  </a:schemeClr>
                </a:solidFill>
              </a:rPr>
              <a:t>More than 30,000 mentions</a:t>
            </a:r>
            <a:endParaRPr lang="en-GB" sz="3200" dirty="0" smtClean="0">
              <a:solidFill>
                <a:schemeClr val="tx2">
                  <a:lumMod val="50000"/>
                </a:schemeClr>
              </a:solidFill>
            </a:endParaRPr>
          </a:p>
        </p:txBody>
      </p:sp>
      <p:sp>
        <p:nvSpPr>
          <p:cNvPr id="50" name="TextBox 49"/>
          <p:cNvSpPr txBox="1"/>
          <p:nvPr/>
        </p:nvSpPr>
        <p:spPr>
          <a:xfrm>
            <a:off x="4608512" y="1273235"/>
            <a:ext cx="4284663" cy="400110"/>
          </a:xfrm>
          <a:prstGeom prst="rect">
            <a:avLst/>
          </a:prstGeom>
          <a:noFill/>
        </p:spPr>
        <p:txBody>
          <a:bodyPr wrap="square" rtlCol="0">
            <a:spAutoFit/>
          </a:bodyPr>
          <a:lstStyle/>
          <a:p>
            <a:pPr algn="ctr" defTabSz="457200"/>
            <a:r>
              <a:rPr lang="en-US" sz="2000" b="1" spc="300" dirty="0" smtClean="0">
                <a:solidFill>
                  <a:srgbClr val="000000">
                    <a:lumMod val="65000"/>
                    <a:lumOff val="35000"/>
                  </a:srgbClr>
                </a:solidFill>
              </a:rPr>
              <a:t>POPULAR HASHTAGS</a:t>
            </a:r>
            <a:endParaRPr lang="en-US" sz="2000" b="1" spc="300" dirty="0">
              <a:solidFill>
                <a:srgbClr val="000000">
                  <a:lumMod val="65000"/>
                  <a:lumOff val="35000"/>
                </a:srgbClr>
              </a:solidFill>
            </a:endParaRPr>
          </a:p>
        </p:txBody>
      </p:sp>
      <p:pic>
        <p:nvPicPr>
          <p:cNvPr id="51" name="Picture 50" descr="download.jpg"/>
          <p:cNvPicPr>
            <a:picLocks noChangeAspect="1"/>
          </p:cNvPicPr>
          <p:nvPr/>
        </p:nvPicPr>
        <p:blipFill>
          <a:blip r:embed="rId4" cstate="print"/>
          <a:stretch>
            <a:fillRect/>
          </a:stretch>
        </p:blipFill>
        <p:spPr>
          <a:xfrm>
            <a:off x="5323861" y="1673345"/>
            <a:ext cx="998178" cy="998178"/>
          </a:xfrm>
          <a:prstGeom prst="rect">
            <a:avLst/>
          </a:prstGeom>
        </p:spPr>
      </p:pic>
      <p:pic>
        <p:nvPicPr>
          <p:cNvPr id="52" name="Picture 51" descr="images.jpg"/>
          <p:cNvPicPr>
            <a:picLocks noChangeAspect="1"/>
          </p:cNvPicPr>
          <p:nvPr/>
        </p:nvPicPr>
        <p:blipFill>
          <a:blip r:embed="rId5" cstate="print"/>
          <a:stretch>
            <a:fillRect/>
          </a:stretch>
        </p:blipFill>
        <p:spPr>
          <a:xfrm>
            <a:off x="6552220" y="1673345"/>
            <a:ext cx="1280491" cy="998178"/>
          </a:xfrm>
          <a:prstGeom prst="rect">
            <a:avLst/>
          </a:prstGeom>
        </p:spPr>
      </p:pic>
      <p:pic>
        <p:nvPicPr>
          <p:cNvPr id="1027" name="Picture 3"/>
          <p:cNvPicPr>
            <a:picLocks noChangeAspect="1" noChangeArrowheads="1"/>
          </p:cNvPicPr>
          <p:nvPr/>
        </p:nvPicPr>
        <p:blipFill>
          <a:blip r:embed="rId6" cstate="print"/>
          <a:srcRect l="6503" t="20799" r="57503" b="18667"/>
          <a:stretch>
            <a:fillRect/>
          </a:stretch>
        </p:blipFill>
        <p:spPr bwMode="auto">
          <a:xfrm>
            <a:off x="250826" y="4149725"/>
            <a:ext cx="3041566" cy="1979612"/>
          </a:xfrm>
          <a:prstGeom prst="rect">
            <a:avLst/>
          </a:prstGeom>
          <a:noFill/>
          <a:ln w="9525">
            <a:noFill/>
            <a:miter lim="800000"/>
            <a:headEnd/>
            <a:tailEnd/>
          </a:ln>
        </p:spPr>
      </p:pic>
      <p:sp>
        <p:nvSpPr>
          <p:cNvPr id="53" name="Rectangle 52"/>
          <p:cNvSpPr/>
          <p:nvPr/>
        </p:nvSpPr>
        <p:spPr>
          <a:xfrm>
            <a:off x="3292391" y="4149725"/>
            <a:ext cx="1206223" cy="1754326"/>
          </a:xfrm>
          <a:prstGeom prst="rect">
            <a:avLst/>
          </a:prstGeom>
          <a:solidFill>
            <a:schemeClr val="bg1"/>
          </a:solidFill>
          <a:ln>
            <a:solidFill>
              <a:schemeClr val="bg2"/>
            </a:solidFill>
          </a:ln>
        </p:spPr>
        <p:txBody>
          <a:bodyPr wrap="square">
            <a:spAutoFit/>
          </a:bodyPr>
          <a:lstStyle/>
          <a:p>
            <a:r>
              <a:rPr lang="en-GB" sz="1200" dirty="0" smtClean="0">
                <a:solidFill>
                  <a:schemeClr val="tx1">
                    <a:lumMod val="75000"/>
                    <a:lumOff val="25000"/>
                  </a:schemeClr>
                </a:solidFill>
              </a:rPr>
              <a:t>“</a:t>
            </a:r>
            <a:r>
              <a:rPr lang="en-GB" sz="1200" dirty="0" smtClean="0"/>
              <a:t>No makeup. No filter. Just all natural beauty and some really good lighting.</a:t>
            </a:r>
          </a:p>
          <a:p>
            <a:r>
              <a:rPr lang="en-GB" sz="1200" dirty="0" smtClean="0"/>
              <a:t>#</a:t>
            </a:r>
            <a:r>
              <a:rPr lang="en-GB" sz="1200" dirty="0" err="1" smtClean="0"/>
              <a:t>nofilter</a:t>
            </a:r>
            <a:endParaRPr lang="en-GB" sz="1200" dirty="0" smtClean="0"/>
          </a:p>
          <a:p>
            <a:r>
              <a:rPr lang="en-GB" sz="1200" dirty="0" smtClean="0"/>
              <a:t>#</a:t>
            </a:r>
            <a:r>
              <a:rPr lang="en-GB" sz="1200" dirty="0" err="1" smtClean="0"/>
              <a:t>nomakeup</a:t>
            </a:r>
            <a:endParaRPr lang="en-GB" sz="1200" dirty="0" smtClean="0"/>
          </a:p>
          <a:p>
            <a:r>
              <a:rPr lang="en-GB" sz="1200" dirty="0" smtClean="0"/>
              <a:t>#</a:t>
            </a:r>
            <a:r>
              <a:rPr lang="en-GB" sz="1200" dirty="0" err="1" smtClean="0"/>
              <a:t>imcute</a:t>
            </a:r>
            <a:r>
              <a:rPr lang="en-GB" sz="1200" dirty="0" smtClean="0"/>
              <a:t>”</a:t>
            </a:r>
            <a:endParaRPr lang="en-GB" sz="1200" i="1" dirty="0">
              <a:solidFill>
                <a:schemeClr val="tx1">
                  <a:lumMod val="75000"/>
                  <a:lumOff val="25000"/>
                </a:schemeClr>
              </a:solidFill>
            </a:endParaRPr>
          </a:p>
        </p:txBody>
      </p:sp>
      <p:cxnSp>
        <p:nvCxnSpPr>
          <p:cNvPr id="55" name="Straight Arrow Connector 54"/>
          <p:cNvCxnSpPr/>
          <p:nvPr/>
        </p:nvCxnSpPr>
        <p:spPr>
          <a:xfrm>
            <a:off x="2735796" y="5337212"/>
            <a:ext cx="556595" cy="0"/>
          </a:xfrm>
          <a:prstGeom prst="straightConnector1">
            <a:avLst/>
          </a:prstGeom>
          <a:ln w="19050">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F2015">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D6908C9706DC43861724EF3F858898" ma:contentTypeVersion="0" ma:contentTypeDescription="Create a new document." ma:contentTypeScope="" ma:versionID="39b2408c7959e603139a5c954a71cf55">
  <xsd:schema xmlns:xsd="http://www.w3.org/2001/XMLSchema" xmlns:p="http://schemas.microsoft.com/office/2006/metadata/properties" targetNamespace="http://schemas.microsoft.com/office/2006/metadata/properties" ma:root="true" ma:fieldsID="2d9ac0e344db50f433fcb122b5d6bd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D36F54-C87E-45CE-8EB8-1E682BD0DB82}"/>
</file>

<file path=customXml/itemProps2.xml><?xml version="1.0" encoding="utf-8"?>
<ds:datastoreItem xmlns:ds="http://schemas.openxmlformats.org/officeDocument/2006/customXml" ds:itemID="{4E766C40-8129-4A3F-ABF9-6EE6A6DBCF14}"/>
</file>

<file path=customXml/itemProps3.xml><?xml version="1.0" encoding="utf-8"?>
<ds:datastoreItem xmlns:ds="http://schemas.openxmlformats.org/officeDocument/2006/customXml" ds:itemID="{A8FAE88C-91A4-41D3-BBC2-BE0BB400C290}"/>
</file>

<file path=docProps/app.xml><?xml version="1.0" encoding="utf-8"?>
<Properties xmlns="http://schemas.openxmlformats.org/officeDocument/2006/extended-properties" xmlns:vt="http://schemas.openxmlformats.org/officeDocument/2006/docPropsVTypes">
  <Template>FF2015</Template>
  <TotalTime>4208</TotalTime>
  <Words>2881</Words>
  <Application>Microsoft Office PowerPoint</Application>
  <PresentationFormat>On-screen Show (4:3)</PresentationFormat>
  <Paragraphs>175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FF2015</vt:lpstr>
      <vt:lpstr>UK Health</vt:lpstr>
      <vt:lpstr>The evolution of regulation debates through the lens of social media</vt:lpstr>
      <vt:lpstr>The Self-Discipline Narrative : growing consumer interest </vt:lpstr>
      <vt:lpstr>Slide 4</vt:lpstr>
      <vt:lpstr>“Super-foods” : a niche market  staring to go mainstream</vt:lpstr>
      <vt:lpstr>Slide 6</vt:lpstr>
      <vt:lpstr>Slide 7</vt:lpstr>
      <vt:lpstr>The body perfection dilemma :  “I just want to be perfect”</vt:lpstr>
      <vt:lpstr>The body perfection dilemma : embracing imperfection also on-trend</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 Healthy Living</dc:title>
  <dc:creator>petyap</dc:creator>
  <cp:lastModifiedBy>Marta Vilella-Vila</cp:lastModifiedBy>
  <cp:revision>740</cp:revision>
  <dcterms:created xsi:type="dcterms:W3CDTF">2015-04-28T14:52:36Z</dcterms:created>
  <dcterms:modified xsi:type="dcterms:W3CDTF">2015-07-21T13:02:51Z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0x01010031D6908C9706DC43861724EF3F858898</vt:lpwstr>
  </property>
  <property fmtid="{D5CDD505-2E9C-101B-9397-08002B2CF9AE}" pid="3" name="NvisionDateOfInformation">
    <vt:filetime>2015-10-20T16:44:19Z</vt:filetime>
  </property>
  <property fmtid="{D5CDD505-2E9C-101B-9397-08002B2CF9AE}" pid="4" name="NvisionDateInput">
    <vt:filetime>2015-09-09T09:41:19Z</vt:filetime>
  </property>
  <property fmtid="{D5CDD505-2E9C-101B-9397-08002B2CF9AE}" pid="5" name="NvisionBusinessSubType">
    <vt:lpwstr/>
  </property>
  <property fmtid="{D5CDD505-2E9C-101B-9397-08002B2CF9AE}" pid="6" name="NvisionDateCreated">
    <vt:r8>17530101</vt:r8>
  </property>
  <property fmtid="{D5CDD505-2E9C-101B-9397-08002B2CF9AE}" pid="7" name="NvisionKeywords">
    <vt:lpwstr>54;#perfection of the body;#873;#healthy hedonism;#1047;#quantified self;#1276;#Botox;#1284;#Death of Objects;#1313;#Society of Sobriety;#1325;#Big data;#2542;#End of Pain;#2544;#Food with Benefits;#2627;#Probability Gets Personal;#2705;#social media listening;#2706;#Google trends;#2707;#big data analysis;#2831;#Cruise Control </vt:lpwstr>
  </property>
  <property fmtid="{D5CDD505-2E9C-101B-9397-08002B2CF9AE}" pid="8" name="NVContentMetadata">
    <vt:lpwstr>&lt;?xml version="1.0" encoding="utf-16"?&gt;_x000d_
&lt;ReportMetadata xmlns:xsi="http://www.w3.org/2001/XMLSchema-instance" xmlns:xsd="http://www.w3.org/2001/XMLSchema"&gt;_x000d_
  &lt;Title&gt;Big Data Analysis : Healthy Living&lt;/Title&gt;_x000d_
  &lt;Subtitle&gt;A view of conversations through the lens of social media research&lt;/Subtitle&gt;_x000d_
  &lt;Description /&gt;_x000d_
  &lt;InternalID&gt;9741e8b5-9658-4a95-acac-3be00ac0da08&lt;/InternalID&gt;_x000d_
  &lt;ContentType&gt;nVisionDocument&lt;/ContentType&gt;_x000d_
  &lt;Systems&gt;_x000d_
    &lt;SystemID&gt;UK&lt;/SystemID&gt;_x000d_
  &lt;/Systems&gt;_x000d_
  &lt;BusinessTypes&gt;_x000d_
    &lt;BusinessTypes ID="7" Name="Chart Deck" /&gt;_x000d_
  &lt;/BusinessTypes&gt;_x000d_
  &lt;BusinessSubTypes /&gt;_x000d_
  &lt;NVisionDateCreated&gt;17530101&lt;/NVisionDateCreated&gt;_x000d_
  &lt;CreationDate&gt;2015-09-09T10:41:19.8268557+01:00&lt;/CreationDate&gt;_x000d_
  &lt;CreatedBy&gt;FUTURE\martav&lt;/CreatedBy&gt;_x000d_
  &lt;State State="Published"&gt;_x000d_
    &lt;ActionedBy&gt;FUTURE\jaredb&lt;/ActionedBy&gt;_x000d_
    &lt;ActionedDate&gt;2015-10-20T17:43:51.9776905+01:00&lt;/ActionedDate&gt;_x000d_
    &lt;Comment /&gt;_x000d_
  &lt;/State&gt;_x000d_
  &lt;History /&gt;_x000d_
  &lt;UsedBy /&gt;_x000d_
  &lt;DateOfInfo&gt;0001-01-01T00:00:00&lt;/DateOfInfo&gt;_x000d_
  &lt;Categories&gt;_x000d_
    &lt;Category Id="865"&gt;_x000d_
      &lt;Items&gt;1354&lt;/Items&gt;_x000d_
      &lt;Items&gt;870&lt;/Items&gt;_x000d_
      &lt;Items&gt;875&lt;/Items&gt;_x000d_
      &lt;Items&gt;871&lt;/Items&gt;_x000d_
      &lt;Items&gt;872&lt;/Items&gt;_x000d_
      &lt;Items&gt;879&lt;/Items&gt;_x000d_
    &lt;/Category&gt;_x000d_
    &lt;Category Id="1257"&gt;_x000d_
      &lt;Items&gt;1358&lt;/Items&gt;_x000d_
      &lt;Items&gt;1261&lt;/Items&gt;_x000d_
    &lt;/Category&gt;_x000d_
    &lt;Category Id="1407"&gt;_x000d_
      &lt;Items&gt;1417&lt;/Items&gt;_x000d_
      &lt;Items&gt;1418&lt;/Items&gt;_x000d_
      &lt;Items&gt;1411&lt;/Items&gt;_x000d_
    &lt;/Category&gt;_x000d_
  &lt;/Categories&gt;_x000d_
  &lt;Keywords&gt;_x000d_
    &lt;Keyword&gt;54&lt;/Keyword&gt;_x000d_
    &lt;Keyword&gt;873&lt;/Keyword&gt;_x000d_
    &lt;Keyword&gt;1047&lt;/Keyword&gt;_x000d_
    &lt;Keyword&gt;1276&lt;/Keyword&gt;_x000d_
    &lt;Keyword&gt;1284&lt;/Keyword&gt;_x000d_
    &lt;Keyword&gt;1313&lt;/Keyword&gt;_x000d_
    &lt;Keyword&gt;1325&lt;/Keyword&gt;_x000d_
    &lt;Keyword&gt;2542&lt;/Keyword&gt;_x000d_
    &lt;Keyword&gt;2544&lt;/Keyword&gt;_x000d_
    &lt;Keyword&gt;2627&lt;/Keyword&gt;_x000d_
    &lt;Keyword&gt;2705&lt;/Keyword&gt;_x000d_
    &lt;Keyword&gt;2706&lt;/Keyword&gt;_x000d_
    &lt;Keyword&gt;2707&lt;/Keyword&gt;_x000d_
    &lt;Keyword&gt;2831&lt;/Keyword&gt;_x000d_
  &lt;/Keywords&gt;_x000d_
  &lt;KeyTrend&gt;false&lt;/KeyTrend&gt;_x000d_
  &lt;ReportFormat&gt;Unknown&lt;/ReportFormat&gt;_x000d_
  &lt;ReportType&gt;Unknown&lt;/ReportType&gt;_x000d_
&lt;/ReportMetadata&gt;</vt:lpwstr>
  </property>
  <property fmtid="{D5CDD505-2E9C-101B-9397-08002B2CF9AE}" pid="9" name="NVInternalID">
    <vt:lpwstr>9741e8b5-9658-4a95-acac-3be00ac0da08</vt:lpwstr>
  </property>
  <property fmtid="{D5CDD505-2E9C-101B-9397-08002B2CF9AE}" pid="10" name="NvisionSystem">
    <vt:lpwstr>1;#UK</vt:lpwstr>
  </property>
  <property fmtid="{D5CDD505-2E9C-101B-9397-08002B2CF9AE}" pid="11" name="NvisionCategories">
    <vt:lpwstr>1354;#health and wellbeing;#870;#healthcare;#875;#healthy eating (copy);#871;#mental health;#872;#obesity;#879;#well-being;#1358;#food and drink;#1261;#healthy eating;#1417;#appearance;#1418;#cosmetic surgery;#1411;#fashion and beauty</vt:lpwstr>
  </property>
  <property fmtid="{D5CDD505-2E9C-101B-9397-08002B2CF9AE}" pid="12" name="NvisionInputBy">
    <vt:lpwstr>40</vt:lpwstr>
  </property>
  <property fmtid="{D5CDD505-2E9C-101B-9397-08002B2CF9AE}" pid="13" name="NvisionSubtitle">
    <vt:lpwstr>A view of conversations through the lens of social media research</vt:lpwstr>
  </property>
  <property fmtid="{D5CDD505-2E9C-101B-9397-08002B2CF9AE}" pid="14" name="NVisionState">
    <vt:lpwstr>Published</vt:lpwstr>
  </property>
  <property fmtid="{D5CDD505-2E9C-101B-9397-08002B2CF9AE}" pid="15" name="NvisionBusinessType">
    <vt:lpwstr>7;#Chart Deck</vt:lpwstr>
  </property>
  <property fmtid="{D5CDD505-2E9C-101B-9397-08002B2CF9AE}" pid="16" name="NvisionDocumentFormat">
    <vt:lpwstr>nVisionDocument</vt:lpwstr>
  </property>
</Properties>
</file>