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71" r:id="rId5"/>
    <p:sldId id="266" r:id="rId6"/>
    <p:sldId id="262" r:id="rId7"/>
    <p:sldId id="261" r:id="rId8"/>
    <p:sldId id="264" r:id="rId9"/>
    <p:sldId id="272" r:id="rId10"/>
    <p:sldId id="273" r:id="rId11"/>
    <p:sldId id="274" r:id="rId12"/>
    <p:sldId id="280" r:id="rId13"/>
    <p:sldId id="275" r:id="rId14"/>
    <p:sldId id="282" r:id="rId15"/>
    <p:sldId id="286" r:id="rId16"/>
    <p:sldId id="287" r:id="rId17"/>
    <p:sldId id="285" r:id="rId18"/>
    <p:sldId id="284" r:id="rId19"/>
    <p:sldId id="288" r:id="rId20"/>
    <p:sldId id="277" r:id="rId21"/>
    <p:sldId id="283" r:id="rId22"/>
    <p:sldId id="278" r:id="rId23"/>
    <p:sldId id="289" r:id="rId24"/>
    <p:sldId id="279" r:id="rId25"/>
    <p:sldId id="281" r:id="rId26"/>
    <p:sldId id="296" r:id="rId27"/>
    <p:sldId id="297" r:id="rId28"/>
    <p:sldId id="298" r:id="rId29"/>
    <p:sldId id="290" r:id="rId30"/>
    <p:sldId id="291" r:id="rId31"/>
    <p:sldId id="292" r:id="rId32"/>
    <p:sldId id="293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DEAA-79CF-4E8F-A439-B96DD6DE9A81}" type="datetimeFigureOut">
              <a:rPr lang="en-IN" smtClean="0"/>
              <a:t>26/08/21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F5BF-9B9A-4275-9378-6A91EA468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1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DEAA-79CF-4E8F-A439-B96DD6DE9A81}" type="datetimeFigureOut">
              <a:rPr lang="en-IN" smtClean="0"/>
              <a:t>26/08/21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F5BF-9B9A-4275-9378-6A91EA468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2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DEAA-79CF-4E8F-A439-B96DD6DE9A81}" type="datetimeFigureOut">
              <a:rPr lang="en-IN" smtClean="0"/>
              <a:t>26/08/21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F5BF-9B9A-4275-9378-6A91EA468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39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DEAA-79CF-4E8F-A439-B96DD6DE9A81}" type="datetimeFigureOut">
              <a:rPr lang="en-IN" smtClean="0"/>
              <a:t>26/08/21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F5BF-9B9A-4275-9378-6A91EA468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DEAA-79CF-4E8F-A439-B96DD6DE9A81}" type="datetimeFigureOut">
              <a:rPr lang="en-IN" smtClean="0"/>
              <a:t>26/08/21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F5BF-9B9A-4275-9378-6A91EA468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7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DEAA-79CF-4E8F-A439-B96DD6DE9A81}" type="datetimeFigureOut">
              <a:rPr lang="en-IN" smtClean="0"/>
              <a:t>26/08/21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F5BF-9B9A-4275-9378-6A91EA468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45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DEAA-79CF-4E8F-A439-B96DD6DE9A81}" type="datetimeFigureOut">
              <a:rPr lang="en-IN" smtClean="0"/>
              <a:t>26/08/21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F5BF-9B9A-4275-9378-6A91EA468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5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DEAA-79CF-4E8F-A439-B96DD6DE9A81}" type="datetimeFigureOut">
              <a:rPr lang="en-IN" smtClean="0"/>
              <a:t>26/08/21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F5BF-9B9A-4275-9378-6A91EA468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1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DEAA-79CF-4E8F-A439-B96DD6DE9A81}" type="datetimeFigureOut">
              <a:rPr lang="en-IN" smtClean="0"/>
              <a:t>26/08/21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F5BF-9B9A-4275-9378-6A91EA468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DEAA-79CF-4E8F-A439-B96DD6DE9A81}" type="datetimeFigureOut">
              <a:rPr lang="en-IN" smtClean="0"/>
              <a:t>26/08/21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F5BF-9B9A-4275-9378-6A91EA468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7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DEAA-79CF-4E8F-A439-B96DD6DE9A81}" type="datetimeFigureOut">
              <a:rPr lang="en-IN" smtClean="0"/>
              <a:t>26/08/21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F5BF-9B9A-4275-9378-6A91EA468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DEAA-79CF-4E8F-A439-B96DD6DE9A81}" type="datetimeFigureOut">
              <a:rPr lang="en-IN" smtClean="0"/>
              <a:t>26/08/21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F5BF-9B9A-4275-9378-6A91EA468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7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Java Programming </a:t>
            </a:r>
          </a:p>
        </p:txBody>
      </p:sp>
    </p:spTree>
    <p:extLst>
      <p:ext uri="{BB962C8B-B14F-4D97-AF65-F5344CB8AC3E}">
        <p14:creationId xmlns:p14="http://schemas.microsoft.com/office/powerpoint/2010/main" val="228519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547464"/>
              </p:ext>
            </p:extLst>
          </p:nvPr>
        </p:nvGraphicFramePr>
        <p:xfrm>
          <a:off x="457200" y="2217261"/>
          <a:ext cx="82296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Default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Default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 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'\u0000'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 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 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 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 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 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0.0f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 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96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in 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54117"/>
              </p:ext>
            </p:extLst>
          </p:nvPr>
        </p:nvGraphicFramePr>
        <p:xfrm>
          <a:off x="827584" y="1484784"/>
          <a:ext cx="7704855" cy="48965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760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Operator Type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Category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Precedence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/>
                        <a:t>Unary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postfix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expr++ expr--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3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prefix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++expr --expr +expr -expr ~ !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60"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/>
                        <a:t>Arithmetic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multiplicative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* / %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additive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+ -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60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Shift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shift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&lt;&lt; &gt;&gt; &gt;&gt;&gt;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/>
                        <a:t>Relational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comparison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&lt; &gt; &lt;= &gt;= </a:t>
                      </a:r>
                      <a:r>
                        <a:rPr lang="en-IN" sz="1300" dirty="0" err="1"/>
                        <a:t>instanceof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equality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== !=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760">
                <a:tc rowSpan="3">
                  <a:txBody>
                    <a:bodyPr/>
                    <a:lstStyle/>
                    <a:p>
                      <a:pPr algn="ctr"/>
                      <a:r>
                        <a:rPr lang="en-IN" sz="1300"/>
                        <a:t>Bitwise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bitwise AND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&amp;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bitwise exclusive OR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^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bitwise inclusive OR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|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/>
                        <a:t>Logical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logical AND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&amp;&amp;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logical OR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||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760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Ternary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ternary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? :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19330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Assignment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assignment</a:t>
                      </a:r>
                      <a:endParaRPr lang="en-IN" sz="1300" b="1"/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= += -= *= /= %= &amp;= ^= |= &lt;&lt;= &gt;&gt;= &gt;&gt;&gt;=</a:t>
                      </a:r>
                      <a:endParaRPr lang="en-IN" sz="1300" b="1" dirty="0"/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16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Input from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import </a:t>
            </a:r>
            <a:r>
              <a:rPr lang="en-IN" b="1" dirty="0" err="1"/>
              <a:t>java.util</a:t>
            </a:r>
            <a:r>
              <a:rPr lang="en-IN" b="1" dirty="0"/>
              <a:t>.*;</a:t>
            </a:r>
          </a:p>
          <a:p>
            <a:pPr marL="0" indent="0">
              <a:buNone/>
            </a:pPr>
            <a:r>
              <a:rPr lang="en-IN" b="1" dirty="0"/>
              <a:t>public class first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 marL="0" indent="0"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("Enter your name");</a:t>
            </a:r>
          </a:p>
          <a:p>
            <a:pPr marL="0" indent="0">
              <a:buNone/>
            </a:pPr>
            <a:r>
              <a:rPr lang="en-IN" dirty="0"/>
              <a:t>Scanner </a:t>
            </a:r>
            <a:r>
              <a:rPr lang="en-IN" u="sng" dirty="0"/>
              <a:t>test= </a:t>
            </a:r>
            <a:r>
              <a:rPr lang="en-IN" b="1" u="sng" dirty="0"/>
              <a:t>new Scanner(System.</a:t>
            </a:r>
            <a:r>
              <a:rPr lang="en-IN" b="1" i="1" u="sng" dirty="0"/>
              <a:t>in);</a:t>
            </a:r>
          </a:p>
          <a:p>
            <a:pPr marL="0" indent="0">
              <a:buNone/>
            </a:pPr>
            <a:r>
              <a:rPr lang="en-IN" dirty="0"/>
              <a:t>String name=</a:t>
            </a:r>
            <a:r>
              <a:rPr lang="en-IN" dirty="0" err="1"/>
              <a:t>test.nextLine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(name);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88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</a:t>
            </a:r>
          </a:p>
          <a:p>
            <a:r>
              <a:rPr lang="en-IN" dirty="0"/>
              <a:t>If else</a:t>
            </a:r>
          </a:p>
          <a:p>
            <a:r>
              <a:rPr lang="en-IN" dirty="0"/>
              <a:t>If else ladder</a:t>
            </a:r>
          </a:p>
          <a:p>
            <a:r>
              <a:rPr lang="en-IN" dirty="0"/>
              <a:t>Nested if else statement</a:t>
            </a:r>
          </a:p>
        </p:txBody>
      </p:sp>
    </p:spTree>
    <p:extLst>
      <p:ext uri="{BB962C8B-B14F-4D97-AF65-F5344CB8AC3E}">
        <p14:creationId xmlns:p14="http://schemas.microsoft.com/office/powerpoint/2010/main" val="373823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-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if(condition)</a:t>
            </a:r>
          </a:p>
          <a:p>
            <a:pPr marL="0" indent="0">
              <a:buNone/>
            </a:pPr>
            <a:r>
              <a:rPr lang="en-IN" dirty="0"/>
              <a:t>{  </a:t>
            </a:r>
          </a:p>
          <a:p>
            <a:pPr marL="0" indent="0">
              <a:buNone/>
            </a:pPr>
            <a:r>
              <a:rPr lang="en-IN" dirty="0"/>
              <a:t>    //code to be executed  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70022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– if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if(condition)</a:t>
            </a:r>
          </a:p>
          <a:p>
            <a:pPr marL="0" indent="0">
              <a:buNone/>
            </a:pPr>
            <a:r>
              <a:rPr lang="en-IN" dirty="0"/>
              <a:t>{  </a:t>
            </a:r>
          </a:p>
          <a:p>
            <a:pPr marL="0" indent="0">
              <a:buNone/>
            </a:pPr>
            <a:r>
              <a:rPr lang="en-IN" dirty="0"/>
              <a:t>    //Statements that will be executed if condition is true</a:t>
            </a:r>
          </a:p>
          <a:p>
            <a:pPr marL="0" indent="0">
              <a:buNone/>
            </a:pPr>
            <a:r>
              <a:rPr lang="en-IN" dirty="0"/>
              <a:t>}else</a:t>
            </a:r>
          </a:p>
          <a:p>
            <a:pPr marL="0" indent="0">
              <a:buNone/>
            </a:pPr>
            <a:r>
              <a:rPr lang="en-IN" dirty="0"/>
              <a:t>{  </a:t>
            </a:r>
          </a:p>
          <a:p>
            <a:pPr marL="0" indent="0">
              <a:buNone/>
            </a:pPr>
            <a:r>
              <a:rPr lang="en-IN" dirty="0"/>
              <a:t>    //Statements that will be executed if condition is false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9187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If 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if(condition1)</a:t>
            </a:r>
          </a:p>
          <a:p>
            <a:pPr marL="0" indent="0">
              <a:buNone/>
            </a:pPr>
            <a:r>
              <a:rPr lang="en-IN" dirty="0"/>
              <a:t>    {  </a:t>
            </a:r>
          </a:p>
          <a:p>
            <a:pPr marL="0" indent="0">
              <a:buNone/>
            </a:pPr>
            <a:r>
              <a:rPr lang="en-IN" dirty="0"/>
              <a:t>    //execute statements if condition1 is true  </a:t>
            </a:r>
          </a:p>
          <a:p>
            <a:pPr marL="0" indent="0">
              <a:buNone/>
            </a:pPr>
            <a:r>
              <a:rPr lang="en-IN" dirty="0"/>
              <a:t>    }else if(condition2){  </a:t>
            </a:r>
          </a:p>
          <a:p>
            <a:pPr marL="0" indent="0">
              <a:buNone/>
            </a:pPr>
            <a:r>
              <a:rPr lang="en-IN" dirty="0"/>
              <a:t>    //statements to be executed if condition2 is true  </a:t>
            </a:r>
          </a:p>
          <a:p>
            <a:pPr marL="0" indent="0">
              <a:buNone/>
            </a:pPr>
            <a:r>
              <a:rPr lang="en-IN" dirty="0"/>
              <a:t>    }  </a:t>
            </a:r>
          </a:p>
          <a:p>
            <a:pPr marL="0" indent="0">
              <a:buNone/>
            </a:pPr>
            <a:r>
              <a:rPr lang="en-IN" dirty="0"/>
              <a:t>    else if(condition3){  </a:t>
            </a:r>
          </a:p>
          <a:p>
            <a:pPr marL="0" indent="0">
              <a:buNone/>
            </a:pPr>
            <a:r>
              <a:rPr lang="en-IN" dirty="0"/>
              <a:t>    //statements to be executed if condition3 is true  </a:t>
            </a:r>
          </a:p>
          <a:p>
            <a:pPr marL="0" indent="0">
              <a:buNone/>
            </a:pPr>
            <a:r>
              <a:rPr lang="en-IN" dirty="0"/>
              <a:t>    }  </a:t>
            </a:r>
          </a:p>
          <a:p>
            <a:pPr marL="0" indent="0">
              <a:buNone/>
            </a:pPr>
            <a:r>
              <a:rPr lang="en-IN" dirty="0"/>
              <a:t>    ...  </a:t>
            </a:r>
          </a:p>
          <a:p>
            <a:pPr marL="0" indent="0">
              <a:buNone/>
            </a:pPr>
            <a:r>
              <a:rPr lang="en-IN" dirty="0"/>
              <a:t>    else{  </a:t>
            </a:r>
          </a:p>
          <a:p>
            <a:pPr marL="0" indent="0">
              <a:buNone/>
            </a:pPr>
            <a:r>
              <a:rPr lang="en-IN" dirty="0"/>
              <a:t>    //statements to be executed if all the conditions are false 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47878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switch(expression)</a:t>
            </a:r>
          </a:p>
          <a:p>
            <a:pPr marL="0" indent="0">
              <a:buNone/>
            </a:pPr>
            <a:r>
              <a:rPr lang="en-IN" dirty="0"/>
              <a:t>{    </a:t>
            </a:r>
          </a:p>
          <a:p>
            <a:pPr marL="400050" lvl="1" indent="0">
              <a:buNone/>
            </a:pPr>
            <a:r>
              <a:rPr lang="en-IN" b="1" dirty="0"/>
              <a:t>case</a:t>
            </a:r>
            <a:r>
              <a:rPr lang="en-IN" dirty="0"/>
              <a:t> value1:    </a:t>
            </a:r>
          </a:p>
          <a:p>
            <a:pPr marL="400050" lvl="1" indent="0">
              <a:buNone/>
            </a:pPr>
            <a:r>
              <a:rPr lang="en-IN" dirty="0"/>
              <a:t> //statements;    </a:t>
            </a:r>
          </a:p>
          <a:p>
            <a:pPr marL="400050" lvl="1" indent="0">
              <a:buNone/>
            </a:pPr>
            <a:r>
              <a:rPr lang="en-IN" b="1" dirty="0"/>
              <a:t> break;    </a:t>
            </a:r>
          </a:p>
          <a:p>
            <a:pPr marL="400050" lvl="1" indent="0">
              <a:buNone/>
            </a:pPr>
            <a:r>
              <a:rPr lang="en-IN" b="1" dirty="0"/>
              <a:t>case</a:t>
            </a:r>
            <a:r>
              <a:rPr lang="en-IN" dirty="0"/>
              <a:t> value2:    </a:t>
            </a:r>
          </a:p>
          <a:p>
            <a:pPr marL="400050" lvl="1" indent="0">
              <a:buNone/>
            </a:pPr>
            <a:r>
              <a:rPr lang="en-IN" dirty="0"/>
              <a:t> //statements;    </a:t>
            </a:r>
          </a:p>
          <a:p>
            <a:pPr marL="400050" lvl="1" indent="0">
              <a:buNone/>
            </a:pPr>
            <a:r>
              <a:rPr lang="en-IN" b="1" dirty="0"/>
              <a:t> break;    </a:t>
            </a:r>
          </a:p>
          <a:p>
            <a:pPr marL="400050" lvl="1" indent="0">
              <a:buNone/>
            </a:pPr>
            <a:r>
              <a:rPr lang="en-IN" dirty="0"/>
              <a:t>......    </a:t>
            </a:r>
          </a:p>
          <a:p>
            <a:pPr marL="400050" lvl="1" indent="0">
              <a:buNone/>
            </a:pPr>
            <a:r>
              <a:rPr lang="en-IN" dirty="0"/>
              <a:t>    </a:t>
            </a:r>
          </a:p>
          <a:p>
            <a:pPr marL="400050" lvl="1" indent="0">
              <a:buNone/>
            </a:pPr>
            <a:r>
              <a:rPr lang="en-IN" b="1" dirty="0"/>
              <a:t>default:     </a:t>
            </a:r>
          </a:p>
          <a:p>
            <a:pPr marL="400050" lvl="1" indent="0">
              <a:buNone/>
            </a:pPr>
            <a:r>
              <a:rPr lang="en-IN" dirty="0"/>
              <a:t> Code to be executed</a:t>
            </a:r>
          </a:p>
          <a:p>
            <a:pPr marL="400050" lvl="1" indent="0">
              <a:buNone/>
            </a:pPr>
            <a:r>
              <a:rPr lang="en-IN" b="1" dirty="0"/>
              <a:t>Break;  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8395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  <a:p>
            <a:r>
              <a:rPr lang="en-IN" dirty="0"/>
              <a:t>While</a:t>
            </a:r>
          </a:p>
          <a:p>
            <a:r>
              <a:rPr lang="en-IN" dirty="0"/>
              <a:t>Do while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55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initialization;condition;incr</a:t>
            </a:r>
            <a:r>
              <a:rPr lang="en-IN" dirty="0"/>
              <a:t>/</a:t>
            </a:r>
            <a:r>
              <a:rPr lang="en-IN" dirty="0" err="1"/>
              <a:t>decr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  </a:t>
            </a:r>
          </a:p>
          <a:p>
            <a:pPr marL="0" indent="0">
              <a:buNone/>
            </a:pPr>
            <a:r>
              <a:rPr lang="en-IN" dirty="0"/>
              <a:t>    //statements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7297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 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954445"/>
              </p:ext>
            </p:extLst>
          </p:nvPr>
        </p:nvGraphicFramePr>
        <p:xfrm>
          <a:off x="3275856" y="2420888"/>
          <a:ext cx="2162469" cy="182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showAsIcon="1" r:id="rId3" imgW="914400" imgH="771480" progId="Word.Document.8">
                  <p:embed/>
                </p:oleObj>
              </mc:Choice>
              <mc:Fallback>
                <p:oleObj name="Document" showAsIcon="1" r:id="rId3" imgW="914400" imgH="771480" progId="Word.Document.8">
                  <p:embed/>
                  <p:pic>
                    <p:nvPicPr>
                      <p:cNvPr id="7" name="Content Placeholder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2420888"/>
                        <a:ext cx="2162469" cy="1824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016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 in Java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305342"/>
            <a:ext cx="72728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Consolas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 hello {</a:t>
            </a:r>
          </a:p>
          <a:p>
            <a:endParaRPr lang="en-IN" dirty="0">
              <a:latin typeface="Consolas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IN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IN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IN" b="1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IN" b="1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r>
              <a:rPr lang="en-IN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=0;</a:t>
            </a:r>
            <a:r>
              <a:rPr lang="en-I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&lt;5;</a:t>
            </a:r>
            <a:r>
              <a:rPr lang="en-I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I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IN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/>
              </a:rPr>
              <a:t>"Hello"</a:t>
            </a:r>
            <a:r>
              <a:rPr lang="en-IN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IN" dirty="0">
              <a:latin typeface="Consolas"/>
            </a:endParaRPr>
          </a:p>
          <a:p>
            <a:r>
              <a:rPr lang="en-I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IN" dirty="0">
              <a:latin typeface="Consolas"/>
            </a:endParaRPr>
          </a:p>
          <a:p>
            <a:r>
              <a:rPr lang="en-IN" dirty="0">
                <a:solidFill>
                  <a:srgbClr val="000000"/>
                </a:solidFill>
                <a:latin typeface="Consolas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9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9712" y="2276872"/>
            <a:ext cx="4878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 while(condition)</a:t>
            </a:r>
          </a:p>
          <a:p>
            <a:r>
              <a:rPr lang="en-IN" sz="3600" b="1" dirty="0"/>
              <a:t>{  </a:t>
            </a:r>
          </a:p>
          <a:p>
            <a:r>
              <a:rPr lang="en-IN" sz="3600" b="1" dirty="0"/>
              <a:t>        //statements </a:t>
            </a:r>
          </a:p>
          <a:p>
            <a:r>
              <a:rPr lang="en-IN" sz="36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1110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624" y="1988840"/>
            <a:ext cx="5886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 hello {</a:t>
            </a:r>
          </a:p>
          <a:p>
            <a:endParaRPr lang="en-IN" dirty="0">
              <a:latin typeface="Consolas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IN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IN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IN" b="1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IN" b="1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r>
              <a:rPr lang="en-IN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en-IN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=0;</a:t>
            </a:r>
          </a:p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&lt;5)</a:t>
            </a:r>
          </a:p>
          <a:p>
            <a:r>
              <a:rPr lang="en-I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IN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/>
              </a:rPr>
              <a:t>"Hello"</a:t>
            </a:r>
            <a:r>
              <a:rPr lang="en-IN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en-I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IN" dirty="0">
              <a:latin typeface="Consolas"/>
            </a:endParaRPr>
          </a:p>
          <a:p>
            <a:r>
              <a:rPr lang="en-I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IN" dirty="0">
              <a:latin typeface="Consolas"/>
            </a:endParaRPr>
          </a:p>
          <a:p>
            <a:r>
              <a:rPr lang="en-IN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1505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While Loop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1640" y="1751963"/>
            <a:ext cx="55263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3200" dirty="0"/>
              <a:t>do</a:t>
            </a:r>
          </a:p>
          <a:p>
            <a:r>
              <a:rPr lang="en-IN" sz="3200" dirty="0"/>
              <a:t>{  </a:t>
            </a:r>
          </a:p>
          <a:p>
            <a:r>
              <a:rPr lang="en-IN" sz="3200" dirty="0"/>
              <a:t>    //statements</a:t>
            </a:r>
          </a:p>
          <a:p>
            <a:r>
              <a:rPr lang="en-IN" sz="3200" dirty="0"/>
              <a:t>   </a:t>
            </a:r>
          </a:p>
          <a:p>
            <a:r>
              <a:rPr lang="en-IN" sz="3200" dirty="0"/>
              <a:t>}while(condition); </a:t>
            </a:r>
          </a:p>
        </p:txBody>
      </p:sp>
    </p:spTree>
    <p:extLst>
      <p:ext uri="{BB962C8B-B14F-4D97-AF65-F5344CB8AC3E}">
        <p14:creationId xmlns:p14="http://schemas.microsoft.com/office/powerpoint/2010/main" val="347068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0"/>
            <a:ext cx="8229600" cy="1143000"/>
          </a:xfrm>
        </p:spPr>
        <p:txBody>
          <a:bodyPr/>
          <a:lstStyle/>
          <a:p>
            <a:r>
              <a:rPr lang="en-IN" dirty="0"/>
              <a:t>Do while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487025"/>
            <a:ext cx="80648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latin typeface="Consolas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 hello {</a:t>
            </a:r>
          </a:p>
          <a:p>
            <a:endParaRPr lang="en-IN" sz="2400" dirty="0">
              <a:latin typeface="Consolas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IN" sz="2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IN" sz="24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IN" sz="2400" b="1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IN" sz="2400" b="1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endParaRPr lang="en-IN" sz="2400" dirty="0">
              <a:latin typeface="Consolas"/>
            </a:endParaRPr>
          </a:p>
          <a:p>
            <a:pPr lvl="1"/>
            <a:r>
              <a:rPr lang="en-IN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24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1"/>
            <a:r>
              <a:rPr lang="en-IN" sz="2400" b="1" dirty="0">
                <a:solidFill>
                  <a:srgbClr val="7F0055"/>
                </a:solidFill>
                <a:latin typeface="Consolas"/>
              </a:rPr>
              <a:t>do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lvl="1"/>
            <a:r>
              <a:rPr lang="en-IN" sz="24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IN" sz="2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2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2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2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400" b="1" i="1" dirty="0">
                <a:solidFill>
                  <a:srgbClr val="2A00FF"/>
                </a:solidFill>
                <a:latin typeface="Consolas"/>
              </a:rPr>
              <a:t>"Hello"</a:t>
            </a:r>
            <a:r>
              <a:rPr lang="en-IN" sz="2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IN" sz="2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IN" sz="2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IN" sz="24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 &lt; 5);</a:t>
            </a:r>
          </a:p>
          <a:p>
            <a:endParaRPr lang="en-IN" sz="2400" dirty="0"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IN" sz="2400" dirty="0"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8791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400" dirty="0"/>
              <a:t>Check if a given number is odd or even number </a:t>
            </a:r>
          </a:p>
          <a:p>
            <a:r>
              <a:rPr lang="en-IN" sz="3400" dirty="0"/>
              <a:t>Read the radius and print the area of a circle </a:t>
            </a:r>
          </a:p>
          <a:p>
            <a:r>
              <a:rPr lang="en-IN" sz="3400" dirty="0"/>
              <a:t>Read year and check if the given year is a leap year</a:t>
            </a:r>
          </a:p>
          <a:p>
            <a:r>
              <a:rPr lang="en-IN" sz="3400" dirty="0"/>
              <a:t>Display Subject Name based on room number. If the user enters 823 then display Java Programming , If the user enters 824 then display Python programming for any other input display Invalid input to the user</a:t>
            </a:r>
          </a:p>
          <a:p>
            <a:r>
              <a:rPr lang="en-IN" sz="3400" dirty="0"/>
              <a:t>Print the sum of first n numbers. If N is 3 then print the sum of 1+2+3 to the user. Get n from the user </a:t>
            </a:r>
          </a:p>
          <a:p>
            <a:r>
              <a:rPr lang="en-IN" sz="3400" dirty="0"/>
              <a:t>Print the sum of the series 1</a:t>
            </a:r>
            <a:r>
              <a:rPr lang="en-IN" sz="3400" baseline="30000" dirty="0"/>
              <a:t>2</a:t>
            </a:r>
            <a:r>
              <a:rPr lang="en-IN" sz="3400" dirty="0"/>
              <a:t>+2</a:t>
            </a:r>
            <a:r>
              <a:rPr lang="en-IN" sz="3400" baseline="30000" dirty="0"/>
              <a:t>2</a:t>
            </a:r>
            <a:r>
              <a:rPr lang="en-IN" sz="3400" dirty="0"/>
              <a:t>+3</a:t>
            </a:r>
            <a:r>
              <a:rPr lang="en-IN" sz="3400" baseline="30000" dirty="0"/>
              <a:t>2</a:t>
            </a:r>
            <a:r>
              <a:rPr lang="en-IN" sz="3400" dirty="0"/>
              <a:t> up to n terms</a:t>
            </a:r>
          </a:p>
          <a:p>
            <a:r>
              <a:rPr lang="en-IN" sz="3400" dirty="0"/>
              <a:t>Print the multiplication table by getting the n from the user.</a:t>
            </a:r>
          </a:p>
          <a:p>
            <a:r>
              <a:rPr lang="en-IN" sz="3400" dirty="0"/>
              <a:t>Provide the option of adding two numbers to the user until the user wants to exit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88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Print this pattern for n lines </a:t>
            </a:r>
          </a:p>
          <a:p>
            <a:pPr marL="0" indent="0">
              <a:buNone/>
            </a:pPr>
            <a:r>
              <a:rPr lang="en-IN" dirty="0"/>
              <a:t>*</a:t>
            </a:r>
          </a:p>
          <a:p>
            <a:pPr marL="0" indent="0">
              <a:buNone/>
            </a:pPr>
            <a:r>
              <a:rPr lang="en-IN" dirty="0"/>
              <a:t>**</a:t>
            </a:r>
          </a:p>
          <a:p>
            <a:pPr marL="0" indent="0">
              <a:buNone/>
            </a:pPr>
            <a:r>
              <a:rPr lang="en-IN" dirty="0"/>
              <a:t>***</a:t>
            </a:r>
          </a:p>
          <a:p>
            <a:pPr marL="0" indent="0">
              <a:buNone/>
            </a:pPr>
            <a:r>
              <a:rPr lang="en-IN" dirty="0"/>
              <a:t>****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419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this pattern for n 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1234</a:t>
            </a:r>
          </a:p>
          <a:p>
            <a:pPr marL="0" indent="0">
              <a:buNone/>
            </a:pPr>
            <a:r>
              <a:rPr lang="en-IN" dirty="0"/>
              <a:t>123</a:t>
            </a:r>
          </a:p>
          <a:p>
            <a:pPr marL="0" indent="0">
              <a:buNone/>
            </a:pPr>
            <a:r>
              <a:rPr lang="en-IN" dirty="0"/>
              <a:t>12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8166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this pattern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1</a:t>
            </a:r>
          </a:p>
          <a:p>
            <a:pPr marL="0" indent="0">
              <a:buNone/>
            </a:pPr>
            <a:r>
              <a:rPr lang="en-IN" dirty="0"/>
              <a:t>12</a:t>
            </a:r>
          </a:p>
          <a:p>
            <a:pPr marL="0" indent="0">
              <a:buNone/>
            </a:pPr>
            <a:r>
              <a:rPr lang="en-IN" dirty="0"/>
              <a:t>123</a:t>
            </a:r>
          </a:p>
          <a:p>
            <a:pPr marL="0" indent="0">
              <a:buNone/>
            </a:pPr>
            <a:r>
              <a:rPr lang="en-IN" dirty="0"/>
              <a:t>1234</a:t>
            </a:r>
          </a:p>
          <a:p>
            <a:pPr marL="0" indent="0">
              <a:buNone/>
            </a:pPr>
            <a:r>
              <a:rPr lang="en-IN" dirty="0"/>
              <a:t>1234</a:t>
            </a:r>
          </a:p>
          <a:p>
            <a:pPr marL="0" indent="0">
              <a:buNone/>
            </a:pPr>
            <a:r>
              <a:rPr lang="en-IN" dirty="0"/>
              <a:t>123</a:t>
            </a:r>
          </a:p>
          <a:p>
            <a:pPr marL="0" indent="0">
              <a:buNone/>
            </a:pPr>
            <a:r>
              <a:rPr lang="en-IN" dirty="0"/>
              <a:t>12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463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array is a container that holds data (values) </a:t>
            </a:r>
            <a:r>
              <a:rPr lang="en-IN" b="1" u="sng" dirty="0"/>
              <a:t>of one single type</a:t>
            </a:r>
            <a:r>
              <a:rPr lang="en-IN" dirty="0"/>
              <a:t>. </a:t>
            </a:r>
          </a:p>
          <a:p>
            <a:r>
              <a:rPr lang="en-IN" dirty="0"/>
              <a:t>For example, you can create an array that can hold 100 values of </a:t>
            </a:r>
            <a:r>
              <a:rPr lang="en-IN" dirty="0" err="1"/>
              <a:t>int</a:t>
            </a:r>
            <a:r>
              <a:rPr lang="en-IN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61855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Language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Simple.</a:t>
            </a:r>
          </a:p>
          <a:p>
            <a:r>
              <a:rPr lang="en-IN" dirty="0"/>
              <a:t>Object-Oriented.</a:t>
            </a:r>
          </a:p>
          <a:p>
            <a:r>
              <a:rPr lang="en-IN" dirty="0"/>
              <a:t>Portable.</a:t>
            </a:r>
          </a:p>
          <a:p>
            <a:r>
              <a:rPr lang="en-IN" dirty="0"/>
              <a:t>Platform independent.</a:t>
            </a:r>
          </a:p>
          <a:p>
            <a:r>
              <a:rPr lang="en-IN" dirty="0"/>
              <a:t>Secured.</a:t>
            </a:r>
          </a:p>
          <a:p>
            <a:r>
              <a:rPr lang="en-IN" dirty="0"/>
              <a:t>Robust.</a:t>
            </a:r>
          </a:p>
          <a:p>
            <a:r>
              <a:rPr lang="en-IN" dirty="0"/>
              <a:t>Architecture neutral.</a:t>
            </a:r>
          </a:p>
          <a:p>
            <a:r>
              <a:rPr lang="en-IN" dirty="0"/>
              <a:t>Interpreted.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749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[] </a:t>
            </a:r>
            <a:r>
              <a:rPr lang="en-IN" dirty="0" err="1"/>
              <a:t>arrayname</a:t>
            </a:r>
            <a:r>
              <a:rPr lang="en-IN" dirty="0"/>
              <a:t> = new </a:t>
            </a:r>
            <a:r>
              <a:rPr lang="en-IN" dirty="0" err="1"/>
              <a:t>int</a:t>
            </a:r>
            <a:r>
              <a:rPr lang="en-IN" dirty="0"/>
              <a:t>[5];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Initializing an array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b="1" dirty="0"/>
              <a:t>[] test = {1,2,3,4,5};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151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 the following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Sort an array of element using bubble sort</a:t>
            </a:r>
          </a:p>
          <a:p>
            <a:r>
              <a:rPr lang="en-IN" dirty="0"/>
              <a:t>Remove duplicate elements from a sorted array</a:t>
            </a:r>
          </a:p>
          <a:p>
            <a:r>
              <a:rPr lang="en-IN" dirty="0"/>
              <a:t>Reverse the contents inside an array </a:t>
            </a:r>
          </a:p>
          <a:p>
            <a:r>
              <a:rPr lang="en-IN" dirty="0"/>
              <a:t>Search for an element inside the array using linear search</a:t>
            </a:r>
          </a:p>
        </p:txBody>
      </p:sp>
    </p:spTree>
    <p:extLst>
      <p:ext uri="{BB962C8B-B14F-4D97-AF65-F5344CB8AC3E}">
        <p14:creationId xmlns:p14="http://schemas.microsoft.com/office/powerpoint/2010/main" val="190703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Multidimensional arrays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b="1" dirty="0"/>
              <a:t>[][] test = {{1,1},{2,2}};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411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 the following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if a given input matrix from a user is an identity matrix </a:t>
            </a:r>
          </a:p>
          <a:p>
            <a:r>
              <a:rPr lang="en-IN" dirty="0"/>
              <a:t>Display the transpose of a given matrix </a:t>
            </a:r>
          </a:p>
          <a:p>
            <a:r>
              <a:rPr lang="en-IN" dirty="0"/>
              <a:t>Display the sum of rows in a matrix </a:t>
            </a:r>
          </a:p>
          <a:p>
            <a:r>
              <a:rPr lang="en-IN" dirty="0"/>
              <a:t>Display the addition result of two matrices</a:t>
            </a:r>
          </a:p>
        </p:txBody>
      </p:sp>
    </p:spTree>
    <p:extLst>
      <p:ext uri="{BB962C8B-B14F-4D97-AF65-F5344CB8AC3E}">
        <p14:creationId xmlns:p14="http://schemas.microsoft.com/office/powerpoint/2010/main" val="9217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History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60848"/>
            <a:ext cx="3262089" cy="326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2354143"/>
            <a:ext cx="4860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James Arthur Gosling, OC (born May 19, 1955) is a Canadian computer scientist, best known as the founder and lead designer behind the Java programming language.</a:t>
            </a:r>
          </a:p>
          <a:p>
            <a:r>
              <a:rPr lang="en-IN" dirty="0"/>
              <a:t>He is generally credited with having invented the Java programming language in 1994. He created the original design of Java and implemented the language's original compiler and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58974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JDK</a:t>
            </a:r>
            <a:r>
              <a:rPr lang="en-IN" dirty="0"/>
              <a:t> (Java SE Development Kit) - For Java Developers. Includes a complete </a:t>
            </a:r>
            <a:r>
              <a:rPr lang="en-IN" b="1" dirty="0"/>
              <a:t>JRE</a:t>
            </a:r>
            <a:r>
              <a:rPr lang="en-IN" dirty="0"/>
              <a:t> plus tools for developing, debugging, and monitoring Java applications.</a:t>
            </a:r>
          </a:p>
        </p:txBody>
      </p:sp>
    </p:spTree>
    <p:extLst>
      <p:ext uri="{BB962C8B-B14F-4D97-AF65-F5344CB8AC3E}">
        <p14:creationId xmlns:p14="http://schemas.microsoft.com/office/powerpoint/2010/main" val="8294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Uninstalling previous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Should I uninstall older versions of Java?</a:t>
            </a:r>
          </a:p>
          <a:p>
            <a:pPr algn="just"/>
            <a:r>
              <a:rPr lang="en-IN" b="1" dirty="0"/>
              <a:t>We highly recommend that you uninstall all older versions of Java from your system.</a:t>
            </a:r>
            <a:br>
              <a:rPr lang="en-IN" dirty="0"/>
            </a:br>
            <a:r>
              <a:rPr lang="en-IN" dirty="0"/>
              <a:t>Keeping old versions of Java on your system presents a serious security risk.</a:t>
            </a:r>
            <a:br>
              <a:rPr lang="en-IN" dirty="0"/>
            </a:br>
            <a:r>
              <a:rPr lang="en-IN" dirty="0"/>
              <a:t>Uninstalling older versions of Java from your system ensures that Java applications will run with the latest security and performance improvements on your system.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43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this link for the latest JDK download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hlinkClick r:id="rId2"/>
              </a:rPr>
              <a:t>https://www.oracle.com/technetwork/java/javase/downloads/index.html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52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 for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>
                <a:effectLst/>
              </a:rPr>
              <a:t>NetBeans</a:t>
            </a:r>
            <a:endParaRPr lang="en-IN" b="1" dirty="0"/>
          </a:p>
          <a:p>
            <a:r>
              <a:rPr lang="en-IN" b="1" dirty="0"/>
              <a:t>Eclipse</a:t>
            </a:r>
          </a:p>
          <a:p>
            <a:r>
              <a:rPr lang="en-IN" b="1" dirty="0">
                <a:effectLst/>
              </a:rPr>
              <a:t>IntelliJ IDEA Community Edition</a:t>
            </a:r>
            <a:endParaRPr lang="en-IN" b="1" dirty="0"/>
          </a:p>
          <a:p>
            <a:r>
              <a:rPr lang="en-IN" b="1" dirty="0">
                <a:effectLst/>
              </a:rPr>
              <a:t>Android Studio</a:t>
            </a:r>
            <a:endParaRPr lang="en-IN" b="1" dirty="0"/>
          </a:p>
          <a:p>
            <a:r>
              <a:rPr lang="en-IN" b="1" dirty="0" err="1">
                <a:effectLst/>
              </a:rPr>
              <a:t>Enide</a:t>
            </a:r>
            <a:r>
              <a:rPr lang="en-IN" b="1" dirty="0">
                <a:effectLst/>
              </a:rPr>
              <a:t> Studio 2014</a:t>
            </a:r>
            <a:endParaRPr lang="en-IN" b="1" dirty="0"/>
          </a:p>
          <a:p>
            <a:r>
              <a:rPr lang="en-IN" b="1" dirty="0" err="1">
                <a:effectLst/>
              </a:rPr>
              <a:t>BlueJ</a:t>
            </a:r>
            <a:endParaRPr lang="en-IN" b="1" dirty="0"/>
          </a:p>
          <a:p>
            <a:r>
              <a:rPr lang="en-IN" b="1" dirty="0" err="1">
                <a:effectLst/>
              </a:rPr>
              <a:t>jEdit</a:t>
            </a:r>
            <a:endParaRPr lang="en-IN" b="1" dirty="0"/>
          </a:p>
          <a:p>
            <a:r>
              <a:rPr lang="en-IN" b="1" dirty="0" err="1">
                <a:effectLst/>
              </a:rPr>
              <a:t>jGRASP</a:t>
            </a:r>
            <a:endParaRPr lang="en-IN" b="1" dirty="0"/>
          </a:p>
          <a:p>
            <a:r>
              <a:rPr lang="en-IN" b="1" dirty="0" err="1">
                <a:effectLst/>
              </a:rPr>
              <a:t>JSource</a:t>
            </a:r>
            <a:endParaRPr lang="en-IN" b="1" dirty="0"/>
          </a:p>
          <a:p>
            <a:r>
              <a:rPr lang="en-IN" b="1" dirty="0" err="1">
                <a:effectLst/>
              </a:rPr>
              <a:t>JDeveloper</a:t>
            </a:r>
            <a:endParaRPr lang="en-IN" b="1" dirty="0"/>
          </a:p>
          <a:p>
            <a:r>
              <a:rPr lang="en-IN" b="1" dirty="0" err="1">
                <a:effectLst/>
              </a:rPr>
              <a:t>DrJava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65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Java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class first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400050" lvl="1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400050" lvl="1" indent="0">
              <a:buNone/>
            </a:pPr>
            <a:r>
              <a:rPr lang="en-IN" dirty="0"/>
              <a:t>{</a:t>
            </a:r>
          </a:p>
          <a:p>
            <a:pPr marL="400050" lvl="1" indent="0">
              <a:buNone/>
            </a:pPr>
            <a:endParaRPr lang="en-IN" dirty="0"/>
          </a:p>
          <a:p>
            <a:pPr marL="400050" lvl="1" indent="0">
              <a:buNone/>
            </a:pPr>
            <a:r>
              <a:rPr lang="en-IN" dirty="0"/>
              <a:t> 	 </a:t>
            </a:r>
            <a:r>
              <a:rPr lang="en-IN" dirty="0" err="1"/>
              <a:t>System.out.println</a:t>
            </a:r>
            <a:r>
              <a:rPr lang="en-IN" dirty="0"/>
              <a:t>("Hello World");</a:t>
            </a:r>
          </a:p>
          <a:p>
            <a:pPr marL="400050" lvl="1" indent="0">
              <a:buNone/>
            </a:pPr>
            <a:endParaRPr lang="en-IN" dirty="0"/>
          </a:p>
          <a:p>
            <a:pPr marL="400050" lvl="1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897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1149</Words>
  <Application>Microsoft Macintosh PowerPoint</Application>
  <PresentationFormat>On-screen Show (4:3)</PresentationFormat>
  <Paragraphs>294</Paragraphs>
  <Slides>33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Office Theme</vt:lpstr>
      <vt:lpstr>Document</vt:lpstr>
      <vt:lpstr>Java Programming </vt:lpstr>
      <vt:lpstr>Syllabus </vt:lpstr>
      <vt:lpstr>Java Language Features</vt:lpstr>
      <vt:lpstr>Java History</vt:lpstr>
      <vt:lpstr>Java Environment</vt:lpstr>
      <vt:lpstr>Uninstalling previous versions</vt:lpstr>
      <vt:lpstr>Installation </vt:lpstr>
      <vt:lpstr>IDE for Java</vt:lpstr>
      <vt:lpstr>Simple Java Program Structure</vt:lpstr>
      <vt:lpstr>Java Data Types</vt:lpstr>
      <vt:lpstr>Operators in Java</vt:lpstr>
      <vt:lpstr>Reading Input from User</vt:lpstr>
      <vt:lpstr>If else Statement</vt:lpstr>
      <vt:lpstr>Syntax - if</vt:lpstr>
      <vt:lpstr>Syntax – if else</vt:lpstr>
      <vt:lpstr>Nested If else </vt:lpstr>
      <vt:lpstr>Switch Statement Syntax</vt:lpstr>
      <vt:lpstr>Loops in Java</vt:lpstr>
      <vt:lpstr>Syntax For Loop</vt:lpstr>
      <vt:lpstr>Loops in Java </vt:lpstr>
      <vt:lpstr>While loop Syntax</vt:lpstr>
      <vt:lpstr>While Loop</vt:lpstr>
      <vt:lpstr>Do While Loop Syntax</vt:lpstr>
      <vt:lpstr>Do while loop</vt:lpstr>
      <vt:lpstr>Exercises</vt:lpstr>
      <vt:lpstr>Nested Loops</vt:lpstr>
      <vt:lpstr>Print this pattern for n lines </vt:lpstr>
      <vt:lpstr>Print this pattern </vt:lpstr>
      <vt:lpstr>Arrays in Java</vt:lpstr>
      <vt:lpstr>Array Declaration</vt:lpstr>
      <vt:lpstr>Perform the following Exercises</vt:lpstr>
      <vt:lpstr>Multidimensional arrays in Java</vt:lpstr>
      <vt:lpstr>Perform the following exercises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Priya  G</cp:lastModifiedBy>
  <cp:revision>59</cp:revision>
  <dcterms:created xsi:type="dcterms:W3CDTF">2018-12-02T13:19:55Z</dcterms:created>
  <dcterms:modified xsi:type="dcterms:W3CDTF">2021-08-26T07:03:39Z</dcterms:modified>
</cp:coreProperties>
</file>