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ACC"/>
          </a:solidFill>
        </a:fill>
      </a:tcStyle>
    </a:wholeTbl>
    <a:band2H>
      <a:tcTxStyle b="def" i="def"/>
      <a:tcStyle>
        <a:tcBdr/>
        <a:fill>
          <a:solidFill>
            <a:srgbClr val="E8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CCE"/>
          </a:solidFill>
        </a:fill>
      </a:tcStyle>
    </a:wholeTbl>
    <a:band2H>
      <a:tcTxStyle b="def" i="def"/>
      <a:tcStyle>
        <a:tcBdr/>
        <a:fill>
          <a:solidFill>
            <a:srgbClr val="F2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1DE"/>
          </a:solidFill>
        </a:fill>
      </a:tcStyle>
    </a:wholeTbl>
    <a:band2H>
      <a:tcTxStyle b="def" i="def"/>
      <a:tcStyle>
        <a:tcBdr/>
        <a:fill>
          <a:solidFill>
            <a:srgbClr val="E8EA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" name="Rectangle 6"/>
          <p:cNvSpPr/>
          <p:nvPr/>
        </p:nvSpPr>
        <p:spPr>
          <a:xfrm>
            <a:off x="446533" y="3085764"/>
            <a:ext cx="11262867" cy="3304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356300" y="6029479"/>
            <a:ext cx="218441" cy="2184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Rectangle 6"/>
          <p:cNvSpPr/>
          <p:nvPr/>
        </p:nvSpPr>
        <p:spPr>
          <a:xfrm>
            <a:off x="440285" y="614407"/>
            <a:ext cx="11309340" cy="1189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81191" y="702155"/>
            <a:ext cx="11029617" cy="10138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xfrm>
            <a:off x="581191" y="2180495"/>
            <a:ext cx="11029617" cy="36783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1392367" y="6029479"/>
            <a:ext cx="218441" cy="2184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581193" y="3043909"/>
            <a:ext cx="11029616" cy="1497508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7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581193" y="2228002"/>
            <a:ext cx="5422390" cy="363304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Rectangle 10"/>
          <p:cNvSpPr/>
          <p:nvPr/>
        </p:nvSpPr>
        <p:spPr>
          <a:xfrm>
            <a:off x="445982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quarter" idx="1"/>
          </p:nvPr>
        </p:nvSpPr>
        <p:spPr>
          <a:xfrm>
            <a:off x="887219" y="2250892"/>
            <a:ext cx="5087076" cy="536006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4"/>
          <p:cNvSpPr/>
          <p:nvPr>
            <p:ph type="body" sz="quarter" idx="21"/>
          </p:nvPr>
        </p:nvSpPr>
        <p:spPr>
          <a:xfrm>
            <a:off x="6523735" y="2250892"/>
            <a:ext cx="5087073" cy="55337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Rectangle 8"/>
          <p:cNvSpPr/>
          <p:nvPr/>
        </p:nvSpPr>
        <p:spPr>
          <a:xfrm>
            <a:off x="447816" y="5141972"/>
            <a:ext cx="11298202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581191" y="5262295"/>
            <a:ext cx="4909446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9F296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447815" y="601199"/>
            <a:ext cx="11292842" cy="420480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5740822" y="5262295"/>
            <a:ext cx="5869988" cy="689516"/>
          </a:xfrm>
          <a:prstGeom prst="rect">
            <a:avLst/>
          </a:prstGeom>
        </p:spPr>
        <p:txBody>
          <a:bodyPr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Picture Placeholder 2"/>
          <p:cNvSpPr/>
          <p:nvPr>
            <p:ph type="pic" idx="21"/>
          </p:nvPr>
        </p:nvSpPr>
        <p:spPr>
          <a:xfrm>
            <a:off x="447816" y="599725"/>
            <a:ext cx="11290860" cy="3557252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59867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Rectangle 6"/>
          <p:cNvSpPr/>
          <p:nvPr/>
        </p:nvSpPr>
        <p:spPr>
          <a:xfrm>
            <a:off x="440683" y="606554"/>
            <a:ext cx="11300036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575894" y="729657"/>
            <a:ext cx="11029616" cy="988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392369" y="6029479"/>
            <a:ext cx="218441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3D3D3D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yloooo/CourseProject.git" TargetMode="External"/><Relationship Id="rId3" Type="http://schemas.openxmlformats.org/officeDocument/2006/relationships/hyperlink" Target="https://virtualenvwrapper.readthedocs.io/en/latest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tyloooo/CourseProject/blob/main/README.md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ctrTitle"/>
          </p:nvPr>
        </p:nvSpPr>
        <p:spPr>
          <a:xfrm>
            <a:off x="581190" y="1020431"/>
            <a:ext cx="10993551" cy="1475014"/>
          </a:xfrm>
          <a:prstGeom prst="rect">
            <a:avLst/>
          </a:prstGeom>
        </p:spPr>
        <p:txBody>
          <a:bodyPr/>
          <a:lstStyle/>
          <a:p>
            <a:pPr/>
            <a:r>
              <a:t>CS410 Course project </a:t>
            </a:r>
          </a:p>
        </p:txBody>
      </p:sp>
      <p:sp>
        <p:nvSpPr>
          <p:cNvPr id="12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SaveIt - Panther Moderns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App overview</a:t>
            </a:r>
          </a:p>
        </p:txBody>
      </p:sp>
      <p:pic>
        <p:nvPicPr>
          <p:cNvPr id="132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921" y="2560937"/>
            <a:ext cx="91440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 15"/>
          <p:cNvGrpSpPr/>
          <p:nvPr/>
        </p:nvGrpSpPr>
        <p:grpSpPr>
          <a:xfrm>
            <a:off x="2865597" y="2530045"/>
            <a:ext cx="1112108" cy="957648"/>
            <a:chOff x="0" y="0"/>
            <a:chExt cx="1112107" cy="957646"/>
          </a:xfrm>
        </p:grpSpPr>
        <p:pic>
          <p:nvPicPr>
            <p:cNvPr id="133" name="Graphic 12" descr="Graphic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06858"/>
              <a:ext cx="650789" cy="650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4" name="Graphic 13" descr="Graphic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1319" y="306858"/>
              <a:ext cx="650789" cy="650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Graphic 14" descr="Graphic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0660" y="-1"/>
              <a:ext cx="650789" cy="650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8" name="Group 21"/>
          <p:cNvGrpSpPr/>
          <p:nvPr/>
        </p:nvGrpSpPr>
        <p:grpSpPr>
          <a:xfrm>
            <a:off x="5101440" y="2372498"/>
            <a:ext cx="4919885" cy="3880022"/>
            <a:chOff x="0" y="0"/>
            <a:chExt cx="4919884" cy="3880020"/>
          </a:xfrm>
        </p:grpSpPr>
        <p:sp>
          <p:nvSpPr>
            <p:cNvPr id="137" name="Rectangle 16"/>
            <p:cNvSpPr/>
            <p:nvPr/>
          </p:nvSpPr>
          <p:spPr>
            <a:xfrm>
              <a:off x="1243425" y="-1"/>
              <a:ext cx="3676460" cy="3880022"/>
            </a:xfrm>
            <a:prstGeom prst="rect">
              <a:avLst/>
            </a:prstGeom>
            <a:solidFill>
              <a:srgbClr val="FFFFFF"/>
            </a:solidFill>
            <a:ln w="28575" cap="rnd">
              <a:solidFill>
                <a:srgbClr val="380F26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38" name="Graphic 6" descr="Graphic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254716"/>
              <a:ext cx="833576" cy="8312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Rounded Rectangle 17"/>
            <p:cNvGrpSpPr/>
            <p:nvPr/>
          </p:nvGrpSpPr>
          <p:grpSpPr>
            <a:xfrm>
              <a:off x="1898547" y="315656"/>
              <a:ext cx="1623220" cy="752640"/>
              <a:chOff x="0" y="0"/>
              <a:chExt cx="1623218" cy="752638"/>
            </a:xfrm>
          </p:grpSpPr>
          <p:sp>
            <p:nvSpPr>
              <p:cNvPr id="139" name="Rounded Rectangle"/>
              <p:cNvSpPr/>
              <p:nvPr/>
            </p:nvSpPr>
            <p:spPr>
              <a:xfrm>
                <a:off x="0" y="0"/>
                <a:ext cx="1623219" cy="752639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2225" cap="rnd">
                <a:solidFill>
                  <a:srgbClr val="69244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Scrape"/>
              <p:cNvSpPr txBox="1"/>
              <p:nvPr/>
            </p:nvSpPr>
            <p:spPr>
              <a:xfrm>
                <a:off x="93573" y="197249"/>
                <a:ext cx="1436072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Scrape</a:t>
                </a:r>
              </a:p>
            </p:txBody>
          </p:sp>
        </p:grpSp>
        <p:grpSp>
          <p:nvGrpSpPr>
            <p:cNvPr id="144" name="Rounded Rectangle 19"/>
            <p:cNvGrpSpPr/>
            <p:nvPr/>
          </p:nvGrpSpPr>
          <p:grpSpPr>
            <a:xfrm>
              <a:off x="1898545" y="1549273"/>
              <a:ext cx="1623220" cy="752640"/>
              <a:chOff x="0" y="0"/>
              <a:chExt cx="1623218" cy="752638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623219" cy="752639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2225" cap="rnd">
                <a:solidFill>
                  <a:srgbClr val="69244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Index"/>
              <p:cNvSpPr txBox="1"/>
              <p:nvPr/>
            </p:nvSpPr>
            <p:spPr>
              <a:xfrm>
                <a:off x="93573" y="197249"/>
                <a:ext cx="1436072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Index</a:t>
                </a:r>
              </a:p>
            </p:txBody>
          </p:sp>
        </p:grpSp>
        <p:grpSp>
          <p:nvGrpSpPr>
            <p:cNvPr id="147" name="Rounded Rectangle 20"/>
            <p:cNvGrpSpPr/>
            <p:nvPr/>
          </p:nvGrpSpPr>
          <p:grpSpPr>
            <a:xfrm>
              <a:off x="1898545" y="2782890"/>
              <a:ext cx="1623220" cy="752640"/>
              <a:chOff x="0" y="0"/>
              <a:chExt cx="1623218" cy="752638"/>
            </a:xfrm>
          </p:grpSpPr>
          <p:sp>
            <p:nvSpPr>
              <p:cNvPr id="145" name="Rounded Rectangle"/>
              <p:cNvSpPr/>
              <p:nvPr/>
            </p:nvSpPr>
            <p:spPr>
              <a:xfrm>
                <a:off x="0" y="0"/>
                <a:ext cx="1623219" cy="752639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2225" cap="rnd">
                <a:solidFill>
                  <a:srgbClr val="69244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" name="Retrieve"/>
              <p:cNvSpPr txBox="1"/>
              <p:nvPr/>
            </p:nvSpPr>
            <p:spPr>
              <a:xfrm>
                <a:off x="93573" y="197249"/>
                <a:ext cx="1436072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Retrieve</a:t>
                </a:r>
              </a:p>
            </p:txBody>
          </p:sp>
        </p:grpSp>
      </p:grpSp>
      <p:pic>
        <p:nvPicPr>
          <p:cNvPr id="149" name="Graphic 22" descr="Graphic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3214" y="514204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traight Arrow Connector 24"/>
          <p:cNvSpPr/>
          <p:nvPr/>
        </p:nvSpPr>
        <p:spPr>
          <a:xfrm>
            <a:off x="1827021" y="3064473"/>
            <a:ext cx="952969" cy="1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Arrow Connector 25"/>
          <p:cNvSpPr/>
          <p:nvPr/>
        </p:nvSpPr>
        <p:spPr>
          <a:xfrm>
            <a:off x="4027132" y="3064473"/>
            <a:ext cx="952969" cy="1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52" name="Graphic 27" descr="Graphic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85189" y="4002840"/>
            <a:ext cx="609039" cy="60903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traight Arrow Connector 28"/>
          <p:cNvSpPr/>
          <p:nvPr/>
        </p:nvSpPr>
        <p:spPr>
          <a:xfrm>
            <a:off x="5972085" y="3055209"/>
            <a:ext cx="922986" cy="1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traight Arrow Connector 30"/>
          <p:cNvSpPr/>
          <p:nvPr/>
        </p:nvSpPr>
        <p:spPr>
          <a:xfrm>
            <a:off x="7760819" y="3487693"/>
            <a:ext cx="1" cy="421722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traight Arrow Connector 32"/>
          <p:cNvSpPr/>
          <p:nvPr/>
        </p:nvSpPr>
        <p:spPr>
          <a:xfrm>
            <a:off x="8724645" y="4307359"/>
            <a:ext cx="460544" cy="1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pic>
        <p:nvPicPr>
          <p:cNvPr id="156" name="Graphic 34" descr="Graphic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59185" y="5155388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Elbow Connector 36"/>
          <p:cNvSpPr/>
          <p:nvPr/>
        </p:nvSpPr>
        <p:spPr>
          <a:xfrm>
            <a:off x="1250950" y="3341370"/>
            <a:ext cx="1906270" cy="227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8575" cap="rnd">
            <a:solidFill>
              <a:srgbClr val="45122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8" name="Straight Arrow Connector 39"/>
          <p:cNvSpPr/>
          <p:nvPr/>
        </p:nvSpPr>
        <p:spPr>
          <a:xfrm>
            <a:off x="3977704" y="5591993"/>
            <a:ext cx="2880296" cy="1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Straight Arrow Connector 41"/>
          <p:cNvSpPr/>
          <p:nvPr/>
        </p:nvSpPr>
        <p:spPr>
          <a:xfrm flipV="1">
            <a:off x="8762143" y="5586221"/>
            <a:ext cx="1591497" cy="14679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Straight Arrow Connector 44"/>
          <p:cNvSpPr/>
          <p:nvPr/>
        </p:nvSpPr>
        <p:spPr>
          <a:xfrm flipH="1">
            <a:off x="8682569" y="4648501"/>
            <a:ext cx="563501" cy="506888"/>
          </a:xfrm>
          <a:prstGeom prst="line">
            <a:avLst/>
          </a:prstGeom>
          <a:ln w="28575" cap="rnd">
            <a:solidFill>
              <a:srgbClr val="45122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extBox 47"/>
          <p:cNvSpPr txBox="1"/>
          <p:nvPr/>
        </p:nvSpPr>
        <p:spPr>
          <a:xfrm>
            <a:off x="8976921" y="2433975"/>
            <a:ext cx="87354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Backend</a:t>
            </a:r>
          </a:p>
        </p:txBody>
      </p:sp>
      <p:sp>
        <p:nvSpPr>
          <p:cNvPr id="162" name="TextBox 49"/>
          <p:cNvSpPr txBox="1"/>
          <p:nvPr/>
        </p:nvSpPr>
        <p:spPr>
          <a:xfrm>
            <a:off x="2854348" y="3407030"/>
            <a:ext cx="121789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website urls</a:t>
            </a:r>
          </a:p>
        </p:txBody>
      </p:sp>
      <p:sp>
        <p:nvSpPr>
          <p:cNvPr id="163" name="TextBox 50"/>
          <p:cNvSpPr txBox="1"/>
          <p:nvPr/>
        </p:nvSpPr>
        <p:spPr>
          <a:xfrm>
            <a:off x="5121612" y="3384031"/>
            <a:ext cx="8752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web app</a:t>
            </a:r>
          </a:p>
        </p:txBody>
      </p:sp>
      <p:sp>
        <p:nvSpPr>
          <p:cNvPr id="164" name="TextBox 51"/>
          <p:cNvSpPr txBox="1"/>
          <p:nvPr/>
        </p:nvSpPr>
        <p:spPr>
          <a:xfrm>
            <a:off x="2952503" y="5943813"/>
            <a:ext cx="11723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query input</a:t>
            </a:r>
          </a:p>
        </p:txBody>
      </p:sp>
      <p:sp>
        <p:nvSpPr>
          <p:cNvPr id="165" name="TextBox 52"/>
          <p:cNvSpPr txBox="1"/>
          <p:nvPr/>
        </p:nvSpPr>
        <p:spPr>
          <a:xfrm>
            <a:off x="10311920" y="5894921"/>
            <a:ext cx="131511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query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App installation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544120" y="2118710"/>
            <a:ext cx="11029617" cy="4652795"/>
          </a:xfrm>
          <a:prstGeom prst="rect">
            <a:avLst/>
          </a:prstGeom>
        </p:spPr>
        <p:txBody>
          <a:bodyPr/>
          <a:lstStyle/>
          <a:p>
            <a:pPr/>
            <a:r>
              <a:t>Clone the project’s git repo:</a:t>
            </a:r>
          </a:p>
          <a:p>
            <a:pPr marL="0" indent="0">
              <a:buSzTx/>
              <a:buFont typeface="Wingdings 2"/>
              <a:buNone/>
            </a:pPr>
            <a:r>
              <a:t>	</a:t>
            </a:r>
            <a:r>
              <a:rPr>
                <a:solidFill>
                  <a:srgbClr val="6C254A"/>
                </a:solidFill>
              </a:rPr>
              <a:t>git clone </a:t>
            </a:r>
            <a:r>
              <a:rPr u="sng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hlinkClick r:id="rId2" invalidUrl="" action="" tgtFrame="" tooltip="" history="1" highlightClick="0" endSnd="0"/>
              </a:rPr>
              <a:t>https://github.com/styloooo/CourseProject.</a:t>
            </a:r>
            <a:r>
              <a:rPr u="sng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hlinkClick r:id="rId2" invalidUrl="" action="" tgtFrame="" tooltip="" history="1" highlightClick="0" endSnd="0"/>
              </a:rPr>
              <a:t>git</a:t>
            </a:r>
            <a:endParaRPr>
              <a:solidFill>
                <a:srgbClr val="6C254A"/>
              </a:solidFill>
            </a:endParaRPr>
          </a:p>
          <a:p>
            <a:pPr/>
            <a:r>
              <a:t>Create a virtual environment for the project (one option is to use </a:t>
            </a:r>
            <a:r>
              <a:rPr u="sng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hlinkClick r:id="rId3" invalidUrl="" action="" tgtFrame="" tooltip="" history="1" highlightClick="0" endSnd="0"/>
              </a:rPr>
              <a:t>virtualenvwrapper</a:t>
            </a:r>
            <a:r>
              <a:t>,  follow this link to download the package and activate a virtual environment)</a:t>
            </a:r>
          </a:p>
          <a:p>
            <a:pPr/>
            <a:r>
              <a:t>Install the project dependencies. Executes from the top project directory:</a:t>
            </a:r>
          </a:p>
          <a:p>
            <a:pPr marL="0" indent="0">
              <a:buSzTx/>
              <a:buFont typeface="Wingdings 2"/>
              <a:buNone/>
            </a:pPr>
            <a:r>
              <a:t>	</a:t>
            </a:r>
            <a:r>
              <a:rPr>
                <a:solidFill>
                  <a:srgbClr val="6C254A"/>
                </a:solidFill>
              </a:rPr>
              <a:t>pip install -r requirements.txt</a:t>
            </a:r>
            <a:endParaRPr>
              <a:solidFill>
                <a:srgbClr val="6C254A"/>
              </a:solidFill>
            </a:endParaRPr>
          </a:p>
          <a:p>
            <a:pPr/>
            <a:r>
              <a:t>Generate a Django secret key:</a:t>
            </a:r>
          </a:p>
          <a:p>
            <a:pPr marL="0" indent="0">
              <a:buSzTx/>
              <a:buFont typeface="Wingdings 2"/>
              <a:buNone/>
            </a:pPr>
            <a:r>
              <a:t>       </a:t>
            </a:r>
            <a:r>
              <a:rPr>
                <a:solidFill>
                  <a:srgbClr val="6C254A"/>
                </a:solidFill>
              </a:rPr>
              <a:t>python -c 'from django.core.management.utils import get_random_secret_key; print(get_random_secret_key())’</a:t>
            </a:r>
            <a:endParaRPr>
              <a:solidFill>
                <a:srgbClr val="6C254A"/>
              </a:solidFill>
            </a:endParaRPr>
          </a:p>
          <a:p>
            <a:pPr/>
            <a:r>
              <a:t>With your newly created virtual environment activated, open this text file: $VIRTUAL_ENV/bin/postactivate and add the value generated by the previous command to the environmental variable DJANGO_SECRET_KEY:</a:t>
            </a:r>
          </a:p>
          <a:p>
            <a:pPr marL="0" indent="0">
              <a:buSzTx/>
              <a:buFont typeface="Wingdings 2"/>
              <a:buNone/>
            </a:pPr>
            <a:r>
              <a:t>	</a:t>
            </a:r>
            <a:r>
              <a:rPr>
                <a:solidFill>
                  <a:srgbClr val="6C254A"/>
                </a:solidFill>
              </a:rPr>
              <a:t>export DJANGO_SECRET_KEY='secret-key-that-you-just-generated’</a:t>
            </a:r>
            <a:endParaRPr>
              <a:solidFill>
                <a:srgbClr val="6C254A"/>
              </a:solidFill>
            </a:endParaRPr>
          </a:p>
          <a:p>
            <a:pPr marL="0" indent="0">
              <a:buSzTx/>
              <a:buFont typeface="Wingdings 2"/>
              <a:buNone/>
              <a:defRPr i="1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App installation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581191" y="2234942"/>
            <a:ext cx="11029617" cy="44253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Push the database migrations: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i="1"/>
            </a:pPr>
            <a:r>
              <a:t>	</a:t>
            </a:r>
            <a:r>
              <a:rPr i="0">
                <a:solidFill>
                  <a:srgbClr val="6C254A"/>
                </a:solidFill>
              </a:rPr>
              <a:t>./bin/makemigrations.sh</a:t>
            </a:r>
            <a:endParaRPr>
              <a:solidFill>
                <a:srgbClr val="6C254A"/>
              </a:solidFill>
            </a:endParaRP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>
                <a:solidFill>
                  <a:srgbClr val="6C254A"/>
                </a:solidFill>
              </a:defRPr>
            </a:pPr>
            <a:r>
              <a:t>	./bin/migrate.sh</a:t>
            </a:r>
          </a:p>
          <a:p>
            <a:pPr>
              <a:lnSpc>
                <a:spcPct val="90000"/>
              </a:lnSpc>
            </a:pPr>
            <a:r>
              <a:t>Download the required NLTK corpora: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</a:pPr>
            <a:r>
              <a:t>	 </a:t>
            </a:r>
            <a:r>
              <a:rPr>
                <a:solidFill>
                  <a:srgbClr val="6C254A"/>
                </a:solidFill>
              </a:rPr>
              <a:t>./bin/setup_nltk.sh</a:t>
            </a:r>
            <a:endParaRPr>
              <a:solidFill>
                <a:srgbClr val="6C254A"/>
              </a:solidFill>
            </a:endParaRPr>
          </a:p>
          <a:p>
            <a:pPr>
              <a:lnSpc>
                <a:spcPct val="90000"/>
              </a:lnSpc>
              <a:defRPr>
                <a:solidFill>
                  <a:srgbClr val="393939"/>
                </a:solidFill>
              </a:defRPr>
            </a:pPr>
            <a:r>
              <a:t>Seed the database with a </a:t>
            </a:r>
            <a:r>
              <a:rPr>
                <a:solidFill>
                  <a:srgbClr val="3D3D3D"/>
                </a:solidFill>
              </a:rPr>
              <a:t>set</a:t>
            </a:r>
            <a:r>
              <a:t> of initial documents: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>
                <a:solidFill>
                  <a:srgbClr val="6C254A"/>
                </a:solidFill>
              </a:defRPr>
            </a:pPr>
            <a:r>
              <a:t>	./bin/seed_db.sh</a:t>
            </a:r>
          </a:p>
          <a:p>
            <a:pPr>
              <a:lnSpc>
                <a:spcPct val="90000"/>
              </a:lnSpc>
            </a:pPr>
            <a:r>
              <a:t>Finally, to run the APP: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>
                <a:solidFill>
                  <a:srgbClr val="6C254A"/>
                </a:solidFill>
              </a:defRPr>
            </a:pPr>
            <a:r>
              <a:t>	./bin/runserver.sh</a:t>
            </a:r>
            <a:endParaRPr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>
                <a:solidFill>
                  <a:srgbClr val="000000"/>
                </a:solidFill>
              </a:defRPr>
            </a:pPr>
            <a:r>
              <a:t>* If any issues are encountered during the installation/set-up process, please refer to </a:t>
            </a:r>
            <a:r>
              <a:rPr u="sng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hlinkClick r:id="rId2" invalidUrl="" action="" tgtFrame="" tooltip="" history="1" highlightClick="0" endSnd="0"/>
              </a:rPr>
              <a:t>https://github.com/styloooo/CourseProject/blob/main/README.</a:t>
            </a:r>
            <a:r>
              <a:rPr u="sng">
                <a:solidFill>
                  <a:srgbClr val="828282"/>
                </a:solidFill>
                <a:uFill>
                  <a:solidFill>
                    <a:srgbClr val="828282"/>
                  </a:solidFill>
                </a:uFill>
                <a:hlinkClick r:id="rId2" invalidUrl="" action="" tgtFrame="" tooltip="" history="1" highlightClick="0" endSnd="0"/>
              </a:rPr>
              <a:t>md</a:t>
            </a:r>
            <a:r>
              <a:t> for detailed instructions (e.g: set-up steps without virtual environment set-up)</a:t>
            </a:r>
            <a:endParaRPr i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Instructions to use the app</a:t>
            </a:r>
          </a:p>
        </p:txBody>
      </p:sp>
      <p:sp>
        <p:nvSpPr>
          <p:cNvPr id="175" name="Content Placeholder 2"/>
          <p:cNvSpPr txBox="1"/>
          <p:nvPr>
            <p:ph type="body" sz="quarter" idx="1"/>
          </p:nvPr>
        </p:nvSpPr>
        <p:spPr>
          <a:xfrm>
            <a:off x="581191" y="2035267"/>
            <a:ext cx="4653957" cy="868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2"/>
              <a:buNone/>
            </a:lvl1pPr>
          </a:lstStyle>
          <a:p>
            <a:pPr/>
            <a:r>
              <a:t>1. Users will input a URL on the APP that they want to save and index in the database</a:t>
            </a:r>
          </a:p>
        </p:txBody>
      </p:sp>
      <p:sp>
        <p:nvSpPr>
          <p:cNvPr id="176" name="Content Placeholder 2"/>
          <p:cNvSpPr txBox="1"/>
          <p:nvPr/>
        </p:nvSpPr>
        <p:spPr>
          <a:xfrm>
            <a:off x="6364563" y="1890037"/>
            <a:ext cx="4562515" cy="101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>
              <a:spcBef>
                <a:spcPts val="600"/>
              </a:spcBef>
              <a:defRPr>
                <a:solidFill>
                  <a:srgbClr val="3D3D3D"/>
                </a:solidFill>
              </a:defRPr>
            </a:lvl1pPr>
          </a:lstStyle>
          <a:p>
            <a:pPr/>
            <a:r>
              <a:t>2. Users will then input a query on the app </a:t>
            </a:r>
          </a:p>
        </p:txBody>
      </p:sp>
      <p:sp>
        <p:nvSpPr>
          <p:cNvPr id="177" name="Rectangle 8"/>
          <p:cNvSpPr/>
          <p:nvPr/>
        </p:nvSpPr>
        <p:spPr>
          <a:xfrm>
            <a:off x="716796" y="3093841"/>
            <a:ext cx="4324867" cy="29656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sp>
        <p:nvSpPr>
          <p:cNvPr id="178" name="Rectangle 9"/>
          <p:cNvSpPr/>
          <p:nvPr/>
        </p:nvSpPr>
        <p:spPr>
          <a:xfrm>
            <a:off x="6483389" y="3025879"/>
            <a:ext cx="4324866" cy="296562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pic>
        <p:nvPicPr>
          <p:cNvPr id="179" name="Screen Shot 2021-12-09 at 5.04.42 PM.png" descr="Screen Shot 2021-12-09 at 5.04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101" y="3190553"/>
            <a:ext cx="4222257" cy="21713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 Shot 2021-12-09 at 6.19.35 PM.png" descr="Screen Shot 2021-12-09 at 6.19.3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9733" y="3254331"/>
            <a:ext cx="3872175" cy="1725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Instructions to use the app</a:t>
            </a:r>
          </a:p>
        </p:txBody>
      </p:sp>
      <p:sp>
        <p:nvSpPr>
          <p:cNvPr id="183" name="Content Placeholder 2"/>
          <p:cNvSpPr txBox="1"/>
          <p:nvPr>
            <p:ph type="body" sz="quarter" idx="1"/>
          </p:nvPr>
        </p:nvSpPr>
        <p:spPr>
          <a:xfrm>
            <a:off x="581190" y="1935379"/>
            <a:ext cx="11029617" cy="868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2"/>
              <a:buNone/>
            </a:lvl1pPr>
          </a:lstStyle>
          <a:p>
            <a:pPr/>
            <a:r>
              <a:t>3. The APP will be able to return a ranked list of previously indexed documents that are relevant to the input query</a:t>
            </a:r>
          </a:p>
        </p:txBody>
      </p:sp>
      <p:sp>
        <p:nvSpPr>
          <p:cNvPr id="184" name="Rectangle 8"/>
          <p:cNvSpPr/>
          <p:nvPr/>
        </p:nvSpPr>
        <p:spPr>
          <a:xfrm>
            <a:off x="2817445" y="2837246"/>
            <a:ext cx="6153561" cy="336874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</a:p>
        </p:txBody>
      </p:sp>
      <p:pic>
        <p:nvPicPr>
          <p:cNvPr id="185" name="Screen Shot 2021-12-09 at 5.06.14 PM.png" descr="Screen Shot 2021-12-09 at 5.0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570" y="2935625"/>
            <a:ext cx="5399311" cy="3226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581192" y="702155"/>
            <a:ext cx="11029616" cy="1013802"/>
          </a:xfrm>
          <a:prstGeom prst="rect">
            <a:avLst/>
          </a:prstGeom>
        </p:spPr>
        <p:txBody>
          <a:bodyPr/>
          <a:lstStyle/>
          <a:p>
            <a:pPr/>
            <a:r>
              <a:t>Sample Use case  - click the black box to see a demo</a:t>
            </a:r>
          </a:p>
        </p:txBody>
      </p:sp>
      <p:sp>
        <p:nvSpPr>
          <p:cNvPr id="188" name="Get a URL to index…"/>
          <p:cNvSpPr txBox="1"/>
          <p:nvPr/>
        </p:nvSpPr>
        <p:spPr>
          <a:xfrm>
            <a:off x="482663" y="2018029"/>
            <a:ext cx="3703321" cy="24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AutoNum type="arabicPeriod" startAt="1"/>
            </a:pPr>
            <a:r>
              <a:t>Get a URL to index</a:t>
            </a:r>
          </a:p>
          <a:p>
            <a:pPr marL="240631" indent="-240631">
              <a:buSzPct val="100000"/>
              <a:buAutoNum type="arabicPeriod" startAt="1"/>
            </a:pPr>
            <a:r>
              <a:t>Enter that URL into the index input</a:t>
            </a:r>
          </a:p>
          <a:p>
            <a:pPr marL="240631" indent="-240631">
              <a:buSzPct val="100000"/>
              <a:buAutoNum type="arabicPeriod" startAt="1"/>
            </a:pPr>
            <a:r>
              <a:t>Browse to the query page</a:t>
            </a:r>
          </a:p>
          <a:p>
            <a:pPr marL="240631" indent="-240631">
              <a:buSzPct val="100000"/>
              <a:buAutoNum type="arabicPeriod" startAt="1"/>
            </a:pPr>
            <a:r>
              <a:t>Enter a query relevant to that indexed document’s page text</a:t>
            </a:r>
          </a:p>
          <a:p>
            <a:pPr marL="240631" indent="-240631">
              <a:buSzPct val="100000"/>
              <a:buAutoNum type="arabicPeriod" startAt="1"/>
            </a:pPr>
            <a:r>
              <a:t>Browse ranked list of retrieved documents</a:t>
            </a:r>
          </a:p>
          <a:p>
            <a:pPr marL="240631" indent="-240631">
              <a:buSzPct val="100000"/>
              <a:buAutoNum type="arabicPeriod" startAt="1"/>
            </a:pPr>
            <a:r>
              <a:t>Click through to URL of indexed document</a:t>
            </a:r>
          </a:p>
        </p:txBody>
      </p:sp>
      <p:pic>
        <p:nvPicPr>
          <p:cNvPr id="189" name="zoom_0.gif" descr="zoom_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7003" y="1966834"/>
            <a:ext cx="7358506" cy="45990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0000FF"/>
      </a:hlink>
      <a:folHlink>
        <a:srgbClr val="FF00FF"/>
      </a:folHlink>
    </a:clrScheme>
    <a:fontScheme name="Dividend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