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62" r:id="rId4"/>
    <p:sldId id="258" r:id="rId5"/>
    <p:sldId id="292" r:id="rId6"/>
    <p:sldId id="293" r:id="rId7"/>
    <p:sldId id="294" r:id="rId8"/>
    <p:sldId id="295" r:id="rId9"/>
    <p:sldId id="296" r:id="rId10"/>
    <p:sldId id="307" r:id="rId11"/>
    <p:sldId id="298" r:id="rId12"/>
    <p:sldId id="291" r:id="rId13"/>
    <p:sldId id="299" r:id="rId14"/>
    <p:sldId id="300" r:id="rId15"/>
    <p:sldId id="297" r:id="rId16"/>
    <p:sldId id="303" r:id="rId17"/>
    <p:sldId id="304" r:id="rId18"/>
    <p:sldId id="305" r:id="rId19"/>
    <p:sldId id="302" r:id="rId20"/>
  </p:sldIdLst>
  <p:sldSz cx="9144000" cy="5143500" type="screen16x9"/>
  <p:notesSz cx="6858000" cy="9144000"/>
  <p:embeddedFontLst>
    <p:embeddedFont>
      <p:font typeface="Bebas Neue" panose="020B0606020202050201" pitchFamily="34" charset="0"/>
      <p:regular r:id="rId22"/>
    </p:embeddedFont>
    <p:embeddedFont>
      <p:font typeface="Maven Pro" panose="020B0604020202020204" charset="0"/>
      <p:regular r:id="rId23"/>
      <p:bold r:id="rId24"/>
    </p:embeddedFont>
    <p:embeddedFont>
      <p:font typeface="Nunito Light" pitchFamily="2" charset="0"/>
      <p:regular r:id="rId25"/>
      <p:italic r:id="rId26"/>
    </p:embeddedFont>
    <p:embeddedFont>
      <p:font typeface="Roboto Condensed Light" panose="02000000000000000000" pitchFamily="2" charset="0"/>
      <p:regular r:id="rId27"/>
      <p:italic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147A6-C4AF-44C4-AFA3-225AE9E6D69C}" v="8" dt="2023-04-24T11:39:50.276"/>
  </p1510:revLst>
</p1510:revInfo>
</file>

<file path=ppt/tableStyles.xml><?xml version="1.0" encoding="utf-8"?>
<a:tblStyleLst xmlns:a="http://schemas.openxmlformats.org/drawingml/2006/main" def="{A6FEA555-DB4C-4617-8796-9DA617C5A4E4}">
  <a:tblStyle styleId="{A6FEA555-DB4C-4617-8796-9DA617C5A4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4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ylianos Sofokleous" userId="bed2c376-0e3c-4a9c-b693-f7c5723fa854" providerId="ADAL" clId="{DAF147A6-C4AF-44C4-AFA3-225AE9E6D69C}"/>
    <pc:docChg chg="modSld">
      <pc:chgData name="Stylianos Sofokleous" userId="bed2c376-0e3c-4a9c-b693-f7c5723fa854" providerId="ADAL" clId="{DAF147A6-C4AF-44C4-AFA3-225AE9E6D69C}" dt="2023-04-24T11:39:50.276" v="14"/>
      <pc:docMkLst>
        <pc:docMk/>
      </pc:docMkLst>
      <pc:sldChg chg="modSp mod">
        <pc:chgData name="Stylianos Sofokleous" userId="bed2c376-0e3c-4a9c-b693-f7c5723fa854" providerId="ADAL" clId="{DAF147A6-C4AF-44C4-AFA3-225AE9E6D69C}" dt="2023-04-24T11:35:50.342" v="5" actId="20577"/>
        <pc:sldMkLst>
          <pc:docMk/>
          <pc:sldMk cId="0" sldId="258"/>
        </pc:sldMkLst>
        <pc:spChg chg="mod">
          <ac:chgData name="Stylianos Sofokleous" userId="bed2c376-0e3c-4a9c-b693-f7c5723fa854" providerId="ADAL" clId="{DAF147A6-C4AF-44C4-AFA3-225AE9E6D69C}" dt="2023-04-24T11:35:50.342" v="5" actId="20577"/>
          <ac:spMkLst>
            <pc:docMk/>
            <pc:sldMk cId="0" sldId="258"/>
            <ac:spMk id="9" creationId="{71695836-1019-60E1-4761-D04ADF5BC7B1}"/>
          </ac:spMkLst>
        </pc:spChg>
      </pc:sldChg>
      <pc:sldChg chg="modSp mod">
        <pc:chgData name="Stylianos Sofokleous" userId="bed2c376-0e3c-4a9c-b693-f7c5723fa854" providerId="ADAL" clId="{DAF147A6-C4AF-44C4-AFA3-225AE9E6D69C}" dt="2023-04-24T11:39:50.276" v="14"/>
        <pc:sldMkLst>
          <pc:docMk/>
          <pc:sldMk cId="1881611461" sldId="294"/>
        </pc:sldMkLst>
        <pc:graphicFrameChg chg="mod modGraphic">
          <ac:chgData name="Stylianos Sofokleous" userId="bed2c376-0e3c-4a9c-b693-f7c5723fa854" providerId="ADAL" clId="{DAF147A6-C4AF-44C4-AFA3-225AE9E6D69C}" dt="2023-04-24T11:39:50.276" v="14"/>
          <ac:graphicFrameMkLst>
            <pc:docMk/>
            <pc:sldMk cId="1881611461" sldId="294"/>
            <ac:graphicFrameMk id="3" creationId="{14B71E0C-06E7-9637-B815-502B8272616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16c18d1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16c18d1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16c18d1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16c18d1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b16c18d105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b16c18d10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b16c18d10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b16c18d10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Y" dirty="0"/>
          </a:p>
        </p:txBody>
      </p:sp>
    </p:spTree>
    <p:extLst>
      <p:ext uri="{BB962C8B-B14F-4D97-AF65-F5344CB8AC3E}">
        <p14:creationId xmlns:p14="http://schemas.microsoft.com/office/powerpoint/2010/main" val="2763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5100"/>
            <a:ext cx="4242900" cy="2377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2600"/>
            <a:ext cx="42429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1" name="Google Shape;11;p2"/>
          <p:cNvSpPr/>
          <p:nvPr/>
        </p:nvSpPr>
        <p:spPr>
          <a:xfrm>
            <a:off x="8781344" y="240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4088"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4454" y="3618720"/>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4936" y="3844499"/>
              <a:ext cx="80469" cy="80458"/>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004644" y="4796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67909" y="1442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1"/>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373850" y="1992131"/>
            <a:ext cx="50676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6441451" y="1992131"/>
            <a:ext cx="1328700" cy="841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1373850" y="2760613"/>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4"/>
          <p:cNvSpPr txBox="1">
            <a:spLocks noGrp="1"/>
          </p:cNvSpPr>
          <p:nvPr>
            <p:ph type="body" idx="1"/>
          </p:nvPr>
        </p:nvSpPr>
        <p:spPr>
          <a:xfrm>
            <a:off x="720000" y="1215751"/>
            <a:ext cx="7704000" cy="19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100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a:lvl3pPr>
            <a:lvl4pPr marL="1828800" lvl="3" indent="-317500" rtl="0">
              <a:lnSpc>
                <a:spcPct val="100000"/>
              </a:lnSpc>
              <a:spcBef>
                <a:spcPts val="0"/>
              </a:spcBef>
              <a:spcAft>
                <a:spcPts val="0"/>
              </a:spcAft>
              <a:buSzPts val="1400"/>
              <a:buFont typeface="Roboto Condensed Light"/>
              <a:buChar char="●"/>
              <a:defRPr/>
            </a:lvl4pPr>
            <a:lvl5pPr marL="2286000" lvl="4" indent="-317500" rtl="0">
              <a:lnSpc>
                <a:spcPct val="100000"/>
              </a:lnSpc>
              <a:spcBef>
                <a:spcPts val="0"/>
              </a:spcBef>
              <a:spcAft>
                <a:spcPts val="0"/>
              </a:spcAft>
              <a:buSzPts val="1400"/>
              <a:buFont typeface="Roboto Condensed Light"/>
              <a:buChar char="○"/>
              <a:defRPr/>
            </a:lvl5pPr>
            <a:lvl6pPr marL="2743200" lvl="5" indent="-317500" rtl="0">
              <a:lnSpc>
                <a:spcPct val="100000"/>
              </a:lnSpc>
              <a:spcBef>
                <a:spcPts val="0"/>
              </a:spcBef>
              <a:spcAft>
                <a:spcPts val="0"/>
              </a:spcAft>
              <a:buSzPts val="1400"/>
              <a:buFont typeface="Roboto Condensed Light"/>
              <a:buChar char="■"/>
              <a:defRPr/>
            </a:lvl6pPr>
            <a:lvl7pPr marL="3200400" lvl="6" indent="-317500" rtl="0">
              <a:lnSpc>
                <a:spcPct val="100000"/>
              </a:lnSpc>
              <a:spcBef>
                <a:spcPts val="0"/>
              </a:spcBef>
              <a:spcAft>
                <a:spcPts val="0"/>
              </a:spcAft>
              <a:buSzPts val="1400"/>
              <a:buFont typeface="Roboto Condensed Light"/>
              <a:buChar char="●"/>
              <a:defRPr/>
            </a:lvl7pPr>
            <a:lvl8pPr marL="3657600" lvl="7" indent="-317500" rtl="0">
              <a:lnSpc>
                <a:spcPct val="100000"/>
              </a:lnSpc>
              <a:spcBef>
                <a:spcPts val="0"/>
              </a:spcBef>
              <a:spcAft>
                <a:spcPts val="0"/>
              </a:spcAft>
              <a:buSzPts val="1400"/>
              <a:buFont typeface="Roboto Condensed Light"/>
              <a:buChar char="○"/>
              <a:defRPr/>
            </a:lvl8pPr>
            <a:lvl9pPr marL="4114800" lvl="8" indent="-317500" rtl="0">
              <a:lnSpc>
                <a:spcPct val="100000"/>
              </a:lnSpc>
              <a:spcBef>
                <a:spcPts val="0"/>
              </a:spcBef>
              <a:spcAft>
                <a:spcPts val="0"/>
              </a:spcAft>
              <a:buSzPts val="1400"/>
              <a:buFont typeface="Roboto Condensed Light"/>
              <a:buChar char="■"/>
              <a:defRPr/>
            </a:lvl9pPr>
          </a:lstStyle>
          <a:p>
            <a:endParaRPr/>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p:nvPr/>
        </p:nvSpPr>
        <p:spPr>
          <a:xfrm>
            <a:off x="7472809"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518310" y="2214403"/>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786190" y="454785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p:nvPr/>
        </p:nvSpPr>
        <p:spPr>
          <a:xfrm>
            <a:off x="4949065"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784265" y="48240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933240" y="46085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297019" y="478008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145669"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536915"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43269"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94334"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233415"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5" name="Google Shape;65;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algn="ctr" rtl="0">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algn="ctr" rtl="0">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algn="ctr" rtl="0">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algn="ctr" rtl="0">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algn="ctr" rtl="0">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algn="ctr" rtl="0">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algn="ctr" rtl="0">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algn="ctr" rtl="0">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a:endParaRPr/>
          </a:p>
        </p:txBody>
      </p:sp>
      <p:sp>
        <p:nvSpPr>
          <p:cNvPr id="66" name="Google Shape;66;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6"/>
          <p:cNvSpPr/>
          <p:nvPr/>
        </p:nvSpPr>
        <p:spPr>
          <a:xfrm>
            <a:off x="8612763" y="8677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642025" y="4851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854450" y="1950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52210" y="4753911"/>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8891288" y="716085"/>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202425"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462900"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85" name="Google Shape;85;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6" name="Google Shape;11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9"/>
          <p:cNvSpPr/>
          <p:nvPr/>
        </p:nvSpPr>
        <p:spPr>
          <a:xfrm>
            <a:off x="8026047" y="145861"/>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698906" y="31180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090153" y="116376"/>
            <a:ext cx="121446" cy="121446"/>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996506" y="224034"/>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347572" y="289486"/>
            <a:ext cx="121451" cy="120978"/>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786653" y="145401"/>
            <a:ext cx="121446" cy="121446"/>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6"/>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278798" y="3618728"/>
              <a:ext cx="191952" cy="191952"/>
            </a:xfrm>
            <a:custGeom>
              <a:avLst/>
              <a:gdLst/>
              <a:ahLst/>
              <a:cxnLst/>
              <a:rect l="l" t="t" r="r" b="b"/>
              <a:pathLst>
                <a:path w="4634" h="4634" extrusionOk="0">
                  <a:moveTo>
                    <a:pt x="1" y="0"/>
                  </a:moveTo>
                  <a:lnTo>
                    <a:pt x="1" y="4633"/>
                  </a:lnTo>
                  <a:lnTo>
                    <a:pt x="4634" y="4633"/>
                  </a:lnTo>
                  <a:lnTo>
                    <a:pt x="4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Rectangle 1">
            <a:extLst>
              <a:ext uri="{FF2B5EF4-FFF2-40B4-BE49-F238E27FC236}">
                <a16:creationId xmlns:a16="http://schemas.microsoft.com/office/drawing/2014/main" id="{1FDBBF01-2F57-EB4D-B1EB-EC843A2992CC}"/>
              </a:ext>
            </a:extLst>
          </p:cNvPr>
          <p:cNvSpPr/>
          <p:nvPr/>
        </p:nvSpPr>
        <p:spPr>
          <a:xfrm>
            <a:off x="5906670" y="4608521"/>
            <a:ext cx="326120" cy="314884"/>
          </a:xfrm>
          <a:prstGeom prst="rect">
            <a:avLst/>
          </a:prstGeom>
          <a:solidFill>
            <a:srgbClr val="002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57" name="Google Shape;157;p14"/>
          <p:cNvSpPr txBox="1">
            <a:spLocks noGrp="1"/>
          </p:cNvSpPr>
          <p:nvPr>
            <p:ph type="ctrTitle"/>
          </p:nvPr>
        </p:nvSpPr>
        <p:spPr>
          <a:xfrm>
            <a:off x="628055" y="1818560"/>
            <a:ext cx="4242900" cy="237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a:t>
            </a:r>
            <a:br>
              <a:rPr lang="en-US" dirty="0"/>
            </a:br>
            <a:br>
              <a:rPr lang="en-US" dirty="0"/>
            </a:br>
            <a:br>
              <a:rPr lang="en-US" dirty="0"/>
            </a:br>
            <a:r>
              <a:rPr lang="en-US" dirty="0"/>
              <a:t>House </a:t>
            </a:r>
            <a:r>
              <a:rPr lang="en-US" dirty="0">
                <a:solidFill>
                  <a:srgbClr val="00CFCC"/>
                </a:solidFill>
              </a:rPr>
              <a:t>Prices</a:t>
            </a:r>
            <a:r>
              <a:rPr lang="en-US" dirty="0"/>
              <a:t> - Advanced </a:t>
            </a:r>
            <a:r>
              <a:rPr lang="en-US" dirty="0">
                <a:solidFill>
                  <a:srgbClr val="00CFCC"/>
                </a:solidFill>
              </a:rPr>
              <a:t>Regression</a:t>
            </a:r>
            <a:r>
              <a:rPr lang="en-US" dirty="0"/>
              <a:t> Techniques </a:t>
            </a:r>
          </a:p>
        </p:txBody>
      </p:sp>
      <p:sp>
        <p:nvSpPr>
          <p:cNvPr id="158" name="Google Shape;158;p14"/>
          <p:cNvSpPr txBox="1">
            <a:spLocks noGrp="1"/>
          </p:cNvSpPr>
          <p:nvPr>
            <p:ph type="subTitle" idx="1"/>
          </p:nvPr>
        </p:nvSpPr>
        <p:spPr>
          <a:xfrm>
            <a:off x="196762" y="4530751"/>
            <a:ext cx="6765747" cy="470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CFCC"/>
                </a:solidFill>
                <a:latin typeface="Share Tech" panose="020B0604020202020204" charset="0"/>
              </a:rPr>
              <a:t>Stylianos </a:t>
            </a:r>
            <a:r>
              <a:rPr lang="en-US" dirty="0" err="1">
                <a:solidFill>
                  <a:srgbClr val="00CFCC"/>
                </a:solidFill>
                <a:latin typeface="Share Tech" panose="020B0604020202020204" charset="0"/>
              </a:rPr>
              <a:t>Sofokleous</a:t>
            </a:r>
            <a:r>
              <a:rPr lang="en-US" dirty="0">
                <a:solidFill>
                  <a:srgbClr val="00CFCC"/>
                </a:solidFill>
                <a:latin typeface="Share Tech" panose="020B0604020202020204" charset="0"/>
              </a:rPr>
              <a:t> – </a:t>
            </a:r>
            <a:r>
              <a:rPr lang="en-US" dirty="0" err="1">
                <a:solidFill>
                  <a:schemeClr val="tx1"/>
                </a:solidFill>
                <a:latin typeface="Share Tech" panose="020B0604020202020204" charset="0"/>
              </a:rPr>
              <a:t>Sofoklis</a:t>
            </a:r>
            <a:r>
              <a:rPr lang="en-US" dirty="0">
                <a:solidFill>
                  <a:schemeClr val="tx1"/>
                </a:solidFill>
                <a:latin typeface="Share Tech" panose="020B0604020202020204" charset="0"/>
              </a:rPr>
              <a:t> </a:t>
            </a:r>
            <a:r>
              <a:rPr lang="en-US" dirty="0" err="1">
                <a:solidFill>
                  <a:schemeClr val="tx1"/>
                </a:solidFill>
                <a:latin typeface="Share Tech" panose="020B0604020202020204" charset="0"/>
              </a:rPr>
              <a:t>Kyriakou</a:t>
            </a:r>
            <a:r>
              <a:rPr lang="en-US" dirty="0">
                <a:solidFill>
                  <a:schemeClr val="tx1"/>
                </a:solidFill>
                <a:latin typeface="Share Tech" panose="020B0604020202020204" charset="0"/>
              </a:rPr>
              <a:t> </a:t>
            </a:r>
            <a:r>
              <a:rPr lang="en-US" dirty="0">
                <a:solidFill>
                  <a:srgbClr val="00CFCC"/>
                </a:solidFill>
                <a:latin typeface="Share Tech" panose="020B0604020202020204" charset="0"/>
              </a:rPr>
              <a:t>– Stavros Spyrou</a:t>
            </a:r>
            <a:endParaRPr lang="en-CY" dirty="0">
              <a:solidFill>
                <a:srgbClr val="00CFCC"/>
              </a:solidFill>
              <a:latin typeface="Share Tech" panose="020B0604020202020204" charset="0"/>
            </a:endParaRPr>
          </a:p>
        </p:txBody>
      </p:sp>
      <p:sp>
        <p:nvSpPr>
          <p:cNvPr id="159" name="Google Shape;159;p14"/>
          <p:cNvSpPr/>
          <p:nvPr/>
        </p:nvSpPr>
        <p:spPr>
          <a:xfrm>
            <a:off x="3688231" y="67654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829234" y="3495813"/>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8055557" y="13443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229517"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4"/>
          <p:cNvGrpSpPr/>
          <p:nvPr/>
        </p:nvGrpSpPr>
        <p:grpSpPr>
          <a:xfrm>
            <a:off x="6263892" y="3345272"/>
            <a:ext cx="121434" cy="1073147"/>
            <a:chOff x="6232314" y="3696331"/>
            <a:chExt cx="121434" cy="1073147"/>
          </a:xfrm>
        </p:grpSpPr>
        <p:sp>
          <p:nvSpPr>
            <p:cNvPr id="165" name="Google Shape;165;p1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4"/>
          <p:cNvGrpSpPr/>
          <p:nvPr/>
        </p:nvGrpSpPr>
        <p:grpSpPr>
          <a:xfrm>
            <a:off x="6608011" y="1054827"/>
            <a:ext cx="133252" cy="1952377"/>
            <a:chOff x="6780548" y="337714"/>
            <a:chExt cx="133252" cy="1952377"/>
          </a:xfrm>
        </p:grpSpPr>
        <p:sp>
          <p:nvSpPr>
            <p:cNvPr id="168" name="Google Shape;168;p1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7142605" y="260834"/>
            <a:ext cx="199237" cy="2828935"/>
            <a:chOff x="1608717" y="1280046"/>
            <a:chExt cx="199237" cy="2828935"/>
          </a:xfrm>
        </p:grpSpPr>
        <p:sp>
          <p:nvSpPr>
            <p:cNvPr id="171" name="Google Shape;171;p1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4"/>
          <p:cNvGrpSpPr/>
          <p:nvPr/>
        </p:nvGrpSpPr>
        <p:grpSpPr>
          <a:xfrm>
            <a:off x="5260692" y="676553"/>
            <a:ext cx="80476" cy="2708957"/>
            <a:chOff x="5260692" y="676553"/>
            <a:chExt cx="80476" cy="2708957"/>
          </a:xfrm>
        </p:grpSpPr>
        <p:sp>
          <p:nvSpPr>
            <p:cNvPr id="175" name="Google Shape;175;p14"/>
            <p:cNvSpPr/>
            <p:nvPr/>
          </p:nvSpPr>
          <p:spPr>
            <a:xfrm>
              <a:off x="5260692" y="330503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5296692" y="676553"/>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4"/>
          <p:cNvSpPr/>
          <p:nvPr/>
        </p:nvSpPr>
        <p:spPr>
          <a:xfrm>
            <a:off x="7670738" y="2784681"/>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8008096" y="2108910"/>
            <a:ext cx="199001" cy="2139769"/>
            <a:chOff x="8008096" y="2108910"/>
            <a:chExt cx="199001" cy="2139769"/>
          </a:xfrm>
        </p:grpSpPr>
        <p:sp>
          <p:nvSpPr>
            <p:cNvPr id="179" name="Google Shape;179;p1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4"/>
          <p:cNvGrpSpPr/>
          <p:nvPr/>
        </p:nvGrpSpPr>
        <p:grpSpPr>
          <a:xfrm>
            <a:off x="5930000" y="1241705"/>
            <a:ext cx="199001" cy="867198"/>
            <a:chOff x="4475150" y="4052605"/>
            <a:chExt cx="199001" cy="867198"/>
          </a:xfrm>
        </p:grpSpPr>
        <p:sp>
          <p:nvSpPr>
            <p:cNvPr id="182" name="Google Shape;182;p1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p:nvPr/>
        </p:nvSpPr>
        <p:spPr>
          <a:xfrm>
            <a:off x="5545159" y="4115388"/>
            <a:ext cx="133275" cy="133275"/>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58;p14">
            <a:extLst>
              <a:ext uri="{FF2B5EF4-FFF2-40B4-BE49-F238E27FC236}">
                <a16:creationId xmlns:a16="http://schemas.microsoft.com/office/drawing/2014/main" id="{02CAF9B1-CE76-DF46-FAC1-9F9DAA9B6083}"/>
              </a:ext>
            </a:extLst>
          </p:cNvPr>
          <p:cNvSpPr txBox="1">
            <a:spLocks/>
          </p:cNvSpPr>
          <p:nvPr/>
        </p:nvSpPr>
        <p:spPr>
          <a:xfrm>
            <a:off x="196761" y="4114607"/>
            <a:ext cx="6765747" cy="470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1pPr>
            <a:lvl2pPr marL="914400" marR="0" lvl="1"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17500" algn="l"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r>
              <a:rPr lang="en-US" dirty="0">
                <a:solidFill>
                  <a:srgbClr val="00CFCC"/>
                </a:solidFill>
                <a:latin typeface="Share Tech" panose="020B0604020202020204" charset="0"/>
              </a:rPr>
              <a:t>EPL448 </a:t>
            </a:r>
            <a:r>
              <a:rPr lang="en-US" dirty="0">
                <a:solidFill>
                  <a:schemeClr val="tx1"/>
                </a:solidFill>
                <a:latin typeface="Share Tech" panose="020B0604020202020204" charset="0"/>
              </a:rPr>
              <a:t>–</a:t>
            </a:r>
            <a:r>
              <a:rPr lang="en-US" dirty="0">
                <a:solidFill>
                  <a:srgbClr val="00CFCC"/>
                </a:solidFill>
                <a:latin typeface="Share Tech" panose="020B0604020202020204" charset="0"/>
              </a:rPr>
              <a:t> </a:t>
            </a:r>
            <a:r>
              <a:rPr lang="en-US" dirty="0">
                <a:solidFill>
                  <a:schemeClr val="tx1"/>
                </a:solidFill>
                <a:latin typeface="Share Tech" panose="020B0604020202020204" charset="0"/>
              </a:rPr>
              <a:t>Data Mining on the Web</a:t>
            </a:r>
            <a:endParaRPr lang="en-CY" dirty="0">
              <a:solidFill>
                <a:schemeClr val="tx1"/>
              </a:solidFill>
              <a:latin typeface="Share Tech"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3E68-6F68-92A2-0779-87E34E4A3260}"/>
              </a:ext>
            </a:extLst>
          </p:cNvPr>
          <p:cNvSpPr>
            <a:spLocks noGrp="1"/>
          </p:cNvSpPr>
          <p:nvPr>
            <p:ph type="title"/>
          </p:nvPr>
        </p:nvSpPr>
        <p:spPr>
          <a:xfrm>
            <a:off x="-24415" y="19339"/>
            <a:ext cx="2666360" cy="1373151"/>
          </a:xfrm>
        </p:spPr>
        <p:txBody>
          <a:bodyPr/>
          <a:lstStyle/>
          <a:p>
            <a:r>
              <a:rPr lang="en-US" sz="4000" dirty="0"/>
              <a:t>Removed </a:t>
            </a:r>
            <a:r>
              <a:rPr lang="en-US" sz="4000" dirty="0">
                <a:solidFill>
                  <a:srgbClr val="00CFCC"/>
                </a:solidFill>
              </a:rPr>
              <a:t>outliers</a:t>
            </a:r>
            <a:br>
              <a:rPr lang="en-US" sz="3200" dirty="0">
                <a:solidFill>
                  <a:srgbClr val="00CFCC"/>
                </a:solidFill>
              </a:rPr>
            </a:br>
            <a:endParaRPr lang="en-CY" sz="3200" dirty="0"/>
          </a:p>
        </p:txBody>
      </p:sp>
      <p:sp>
        <p:nvSpPr>
          <p:cNvPr id="26" name="TextBox 25">
            <a:extLst>
              <a:ext uri="{FF2B5EF4-FFF2-40B4-BE49-F238E27FC236}">
                <a16:creationId xmlns:a16="http://schemas.microsoft.com/office/drawing/2014/main" id="{0A7FB0C7-86C9-483A-9F00-8BC57269F82C}"/>
              </a:ext>
            </a:extLst>
          </p:cNvPr>
          <p:cNvSpPr txBox="1"/>
          <p:nvPr/>
        </p:nvSpPr>
        <p:spPr>
          <a:xfrm>
            <a:off x="1004105" y="1696929"/>
            <a:ext cx="1282888" cy="461665"/>
          </a:xfrm>
          <a:prstGeom prst="rect">
            <a:avLst/>
          </a:prstGeom>
          <a:noFill/>
        </p:spPr>
        <p:txBody>
          <a:bodyPr wrap="square">
            <a:spAutoFit/>
          </a:bodyPr>
          <a:lstStyle/>
          <a:p>
            <a:r>
              <a:rPr lang="en-US" sz="2400" dirty="0">
                <a:solidFill>
                  <a:srgbClr val="00CFCC"/>
                </a:solidFill>
                <a:latin typeface="Share Tech" panose="020B0604020202020204" charset="0"/>
              </a:rPr>
              <a:t>Before</a:t>
            </a:r>
            <a:endParaRPr lang="en-CY" sz="2400" dirty="0">
              <a:latin typeface="Share Tech" panose="020B0604020202020204" charset="0"/>
            </a:endParaRPr>
          </a:p>
        </p:txBody>
      </p:sp>
      <p:sp>
        <p:nvSpPr>
          <p:cNvPr id="27" name="TextBox 26">
            <a:extLst>
              <a:ext uri="{FF2B5EF4-FFF2-40B4-BE49-F238E27FC236}">
                <a16:creationId xmlns:a16="http://schemas.microsoft.com/office/drawing/2014/main" id="{26120DBC-302D-DDC6-4751-C77D1252E45B}"/>
              </a:ext>
            </a:extLst>
          </p:cNvPr>
          <p:cNvSpPr txBox="1"/>
          <p:nvPr/>
        </p:nvSpPr>
        <p:spPr>
          <a:xfrm>
            <a:off x="1093504" y="3520178"/>
            <a:ext cx="1282888" cy="461665"/>
          </a:xfrm>
          <a:prstGeom prst="rect">
            <a:avLst/>
          </a:prstGeom>
          <a:noFill/>
        </p:spPr>
        <p:txBody>
          <a:bodyPr wrap="square">
            <a:spAutoFit/>
          </a:bodyPr>
          <a:lstStyle/>
          <a:p>
            <a:r>
              <a:rPr lang="en-US" sz="2400" dirty="0">
                <a:solidFill>
                  <a:srgbClr val="00CFCC"/>
                </a:solidFill>
                <a:latin typeface="Share Tech" panose="020B0604020202020204" charset="0"/>
              </a:rPr>
              <a:t>After</a:t>
            </a:r>
            <a:endParaRPr lang="en-CY" sz="2400" dirty="0">
              <a:latin typeface="Share Tech" panose="020B0604020202020204" charset="0"/>
            </a:endParaRPr>
          </a:p>
        </p:txBody>
      </p:sp>
      <p:pic>
        <p:nvPicPr>
          <p:cNvPr id="3" name="Picture 2">
            <a:extLst>
              <a:ext uri="{FF2B5EF4-FFF2-40B4-BE49-F238E27FC236}">
                <a16:creationId xmlns:a16="http://schemas.microsoft.com/office/drawing/2014/main" id="{37F38BF7-1457-2709-ABDE-26F183428308}"/>
              </a:ext>
            </a:extLst>
          </p:cNvPr>
          <p:cNvPicPr>
            <a:picLocks noChangeAspect="1"/>
          </p:cNvPicPr>
          <p:nvPr/>
        </p:nvPicPr>
        <p:blipFill>
          <a:blip r:embed="rId2"/>
          <a:stretch>
            <a:fillRect/>
          </a:stretch>
        </p:blipFill>
        <p:spPr>
          <a:xfrm>
            <a:off x="2286993" y="589055"/>
            <a:ext cx="1730885" cy="2073600"/>
          </a:xfrm>
          <a:prstGeom prst="rect">
            <a:avLst/>
          </a:prstGeom>
        </p:spPr>
      </p:pic>
      <p:pic>
        <p:nvPicPr>
          <p:cNvPr id="4" name="Picture 3">
            <a:extLst>
              <a:ext uri="{FF2B5EF4-FFF2-40B4-BE49-F238E27FC236}">
                <a16:creationId xmlns:a16="http://schemas.microsoft.com/office/drawing/2014/main" id="{78FC7329-1DAF-C201-6E18-3C0FEE33AB2F}"/>
              </a:ext>
            </a:extLst>
          </p:cNvPr>
          <p:cNvPicPr>
            <a:picLocks noChangeAspect="1"/>
          </p:cNvPicPr>
          <p:nvPr/>
        </p:nvPicPr>
        <p:blipFill>
          <a:blip r:embed="rId3"/>
          <a:stretch>
            <a:fillRect/>
          </a:stretch>
        </p:blipFill>
        <p:spPr>
          <a:xfrm>
            <a:off x="4403844" y="589055"/>
            <a:ext cx="1712266" cy="2073600"/>
          </a:xfrm>
          <a:prstGeom prst="rect">
            <a:avLst/>
          </a:prstGeom>
        </p:spPr>
      </p:pic>
      <p:pic>
        <p:nvPicPr>
          <p:cNvPr id="5" name="Picture 4">
            <a:extLst>
              <a:ext uri="{FF2B5EF4-FFF2-40B4-BE49-F238E27FC236}">
                <a16:creationId xmlns:a16="http://schemas.microsoft.com/office/drawing/2014/main" id="{23FBB555-C7DB-A529-09E4-947420A9E1FD}"/>
              </a:ext>
            </a:extLst>
          </p:cNvPr>
          <p:cNvPicPr>
            <a:picLocks noChangeAspect="1"/>
          </p:cNvPicPr>
          <p:nvPr/>
        </p:nvPicPr>
        <p:blipFill>
          <a:blip r:embed="rId4"/>
          <a:stretch>
            <a:fillRect/>
          </a:stretch>
        </p:blipFill>
        <p:spPr>
          <a:xfrm>
            <a:off x="6502076" y="589055"/>
            <a:ext cx="1773645" cy="2073600"/>
          </a:xfrm>
          <a:prstGeom prst="rect">
            <a:avLst/>
          </a:prstGeom>
        </p:spPr>
      </p:pic>
      <p:pic>
        <p:nvPicPr>
          <p:cNvPr id="7" name="Picture 6">
            <a:extLst>
              <a:ext uri="{FF2B5EF4-FFF2-40B4-BE49-F238E27FC236}">
                <a16:creationId xmlns:a16="http://schemas.microsoft.com/office/drawing/2014/main" id="{50A387EF-7C0C-F6A4-1382-323DEEF22E29}"/>
              </a:ext>
            </a:extLst>
          </p:cNvPr>
          <p:cNvPicPr>
            <a:picLocks noChangeAspect="1"/>
          </p:cNvPicPr>
          <p:nvPr/>
        </p:nvPicPr>
        <p:blipFill>
          <a:blip r:embed="rId5"/>
          <a:stretch>
            <a:fillRect/>
          </a:stretch>
        </p:blipFill>
        <p:spPr>
          <a:xfrm>
            <a:off x="2256419" y="2945043"/>
            <a:ext cx="1792032" cy="2073600"/>
          </a:xfrm>
          <a:prstGeom prst="rect">
            <a:avLst/>
          </a:prstGeom>
        </p:spPr>
      </p:pic>
      <p:pic>
        <p:nvPicPr>
          <p:cNvPr id="9218" name="Picture 2">
            <a:extLst>
              <a:ext uri="{FF2B5EF4-FFF2-40B4-BE49-F238E27FC236}">
                <a16:creationId xmlns:a16="http://schemas.microsoft.com/office/drawing/2014/main" id="{B8BEBEF7-F2A6-3AD8-351F-9315EEE67F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8125" y="2945042"/>
            <a:ext cx="1765008" cy="212720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F9CC0C4-6EED-3F17-6227-C37771B7C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2076" y="2945042"/>
            <a:ext cx="1792031" cy="211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4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250F-CD9E-94AA-3256-CDD0B586CB76}"/>
              </a:ext>
            </a:extLst>
          </p:cNvPr>
          <p:cNvSpPr>
            <a:spLocks noGrp="1"/>
          </p:cNvSpPr>
          <p:nvPr>
            <p:ph type="title"/>
          </p:nvPr>
        </p:nvSpPr>
        <p:spPr>
          <a:xfrm>
            <a:off x="318955" y="204986"/>
            <a:ext cx="8056642" cy="1190656"/>
          </a:xfrm>
        </p:spPr>
        <p:txBody>
          <a:bodyPr/>
          <a:lstStyle/>
          <a:p>
            <a:r>
              <a:rPr lang="en-US" sz="2800" dirty="0">
                <a:solidFill>
                  <a:schemeClr val="tx1"/>
                </a:solidFill>
              </a:rPr>
              <a:t>Removed columns that contain </a:t>
            </a:r>
            <a:r>
              <a:rPr lang="en-US" sz="2800" dirty="0">
                <a:solidFill>
                  <a:srgbClr val="00CFCC"/>
                </a:solidFill>
              </a:rPr>
              <a:t>unbalanced categories </a:t>
            </a:r>
            <a:br>
              <a:rPr lang="en-US" sz="2800" dirty="0">
                <a:solidFill>
                  <a:srgbClr val="00CFCC"/>
                </a:solidFill>
              </a:rPr>
            </a:br>
            <a:endParaRPr lang="en-CY" dirty="0"/>
          </a:p>
        </p:txBody>
      </p:sp>
      <p:pic>
        <p:nvPicPr>
          <p:cNvPr id="6" name="Picture 5">
            <a:extLst>
              <a:ext uri="{FF2B5EF4-FFF2-40B4-BE49-F238E27FC236}">
                <a16:creationId xmlns:a16="http://schemas.microsoft.com/office/drawing/2014/main" id="{3317AED9-AFAC-C1BC-4764-C9E59A172E4C}"/>
              </a:ext>
            </a:extLst>
          </p:cNvPr>
          <p:cNvPicPr>
            <a:picLocks noChangeAspect="1"/>
          </p:cNvPicPr>
          <p:nvPr/>
        </p:nvPicPr>
        <p:blipFill>
          <a:blip r:embed="rId2"/>
          <a:stretch>
            <a:fillRect/>
          </a:stretch>
        </p:blipFill>
        <p:spPr>
          <a:xfrm>
            <a:off x="2556355" y="1117473"/>
            <a:ext cx="1620000" cy="1711697"/>
          </a:xfrm>
          <a:prstGeom prst="rect">
            <a:avLst/>
          </a:prstGeom>
        </p:spPr>
      </p:pic>
      <p:sp>
        <p:nvSpPr>
          <p:cNvPr id="10" name="TextBox 9">
            <a:extLst>
              <a:ext uri="{FF2B5EF4-FFF2-40B4-BE49-F238E27FC236}">
                <a16:creationId xmlns:a16="http://schemas.microsoft.com/office/drawing/2014/main" id="{974D7A83-1C4C-EC0E-27BD-DA8EDE26BE0D}"/>
              </a:ext>
            </a:extLst>
          </p:cNvPr>
          <p:cNvSpPr txBox="1"/>
          <p:nvPr/>
        </p:nvSpPr>
        <p:spPr>
          <a:xfrm>
            <a:off x="2922602" y="2805182"/>
            <a:ext cx="887506" cy="307777"/>
          </a:xfrm>
          <a:prstGeom prst="rect">
            <a:avLst/>
          </a:prstGeom>
          <a:noFill/>
        </p:spPr>
        <p:txBody>
          <a:bodyPr wrap="square">
            <a:spAutoFit/>
          </a:bodyPr>
          <a:lstStyle/>
          <a:p>
            <a:r>
              <a:rPr lang="en-US" sz="1400" b="1" dirty="0" err="1">
                <a:solidFill>
                  <a:srgbClr val="00CFCC"/>
                </a:solidFill>
                <a:latin typeface="Share Tech" panose="020B0604020202020204" charset="0"/>
              </a:rPr>
              <a:t>Bldg</a:t>
            </a:r>
            <a:r>
              <a:rPr lang="en-US" sz="1400" b="1" dirty="0">
                <a:solidFill>
                  <a:srgbClr val="00CFCC"/>
                </a:solidFill>
                <a:latin typeface="Share Tech" panose="020B0604020202020204" charset="0"/>
              </a:rPr>
              <a:t> Type</a:t>
            </a:r>
            <a:endParaRPr lang="en-CY" dirty="0"/>
          </a:p>
        </p:txBody>
      </p:sp>
      <p:pic>
        <p:nvPicPr>
          <p:cNvPr id="12" name="Picture 11">
            <a:extLst>
              <a:ext uri="{FF2B5EF4-FFF2-40B4-BE49-F238E27FC236}">
                <a16:creationId xmlns:a16="http://schemas.microsoft.com/office/drawing/2014/main" id="{7003F47E-FE8F-709D-9D6D-C35B19681CD2}"/>
              </a:ext>
            </a:extLst>
          </p:cNvPr>
          <p:cNvPicPr>
            <a:picLocks noChangeAspect="1"/>
          </p:cNvPicPr>
          <p:nvPr/>
        </p:nvPicPr>
        <p:blipFill>
          <a:blip r:embed="rId3"/>
          <a:stretch>
            <a:fillRect/>
          </a:stretch>
        </p:blipFill>
        <p:spPr>
          <a:xfrm>
            <a:off x="286885" y="1109244"/>
            <a:ext cx="1620000" cy="1709467"/>
          </a:xfrm>
          <a:prstGeom prst="rect">
            <a:avLst/>
          </a:prstGeom>
        </p:spPr>
      </p:pic>
      <p:sp>
        <p:nvSpPr>
          <p:cNvPr id="13" name="TextBox 12">
            <a:extLst>
              <a:ext uri="{FF2B5EF4-FFF2-40B4-BE49-F238E27FC236}">
                <a16:creationId xmlns:a16="http://schemas.microsoft.com/office/drawing/2014/main" id="{869CCFE7-9A5C-AC32-CDC0-0A480E2039F2}"/>
              </a:ext>
            </a:extLst>
          </p:cNvPr>
          <p:cNvSpPr txBox="1"/>
          <p:nvPr/>
        </p:nvSpPr>
        <p:spPr>
          <a:xfrm>
            <a:off x="586144" y="2821782"/>
            <a:ext cx="1028227" cy="307777"/>
          </a:xfrm>
          <a:prstGeom prst="rect">
            <a:avLst/>
          </a:prstGeom>
          <a:noFill/>
        </p:spPr>
        <p:txBody>
          <a:bodyPr wrap="square">
            <a:spAutoFit/>
          </a:bodyPr>
          <a:lstStyle/>
          <a:p>
            <a:r>
              <a:rPr lang="en-US" sz="1400" b="1" dirty="0">
                <a:solidFill>
                  <a:srgbClr val="00CFCC"/>
                </a:solidFill>
                <a:latin typeface="Share Tech" panose="020B0604020202020204" charset="0"/>
              </a:rPr>
              <a:t>Condition1 </a:t>
            </a:r>
            <a:endParaRPr lang="en-CY" dirty="0"/>
          </a:p>
        </p:txBody>
      </p:sp>
      <p:pic>
        <p:nvPicPr>
          <p:cNvPr id="15" name="Picture 14">
            <a:extLst>
              <a:ext uri="{FF2B5EF4-FFF2-40B4-BE49-F238E27FC236}">
                <a16:creationId xmlns:a16="http://schemas.microsoft.com/office/drawing/2014/main" id="{055EECFA-FE4E-101B-5ACF-A7E33C75E8ED}"/>
              </a:ext>
            </a:extLst>
          </p:cNvPr>
          <p:cNvPicPr>
            <a:picLocks noChangeAspect="1"/>
          </p:cNvPicPr>
          <p:nvPr/>
        </p:nvPicPr>
        <p:blipFill>
          <a:blip r:embed="rId4"/>
          <a:stretch>
            <a:fillRect/>
          </a:stretch>
        </p:blipFill>
        <p:spPr>
          <a:xfrm>
            <a:off x="4823725" y="1116184"/>
            <a:ext cx="1620000" cy="1647666"/>
          </a:xfrm>
          <a:prstGeom prst="rect">
            <a:avLst/>
          </a:prstGeom>
        </p:spPr>
      </p:pic>
      <p:sp>
        <p:nvSpPr>
          <p:cNvPr id="16" name="TextBox 15">
            <a:extLst>
              <a:ext uri="{FF2B5EF4-FFF2-40B4-BE49-F238E27FC236}">
                <a16:creationId xmlns:a16="http://schemas.microsoft.com/office/drawing/2014/main" id="{DA0F4FDF-7207-7A9B-C9B1-4A57C8AA6108}"/>
              </a:ext>
            </a:extLst>
          </p:cNvPr>
          <p:cNvSpPr txBox="1"/>
          <p:nvPr/>
        </p:nvSpPr>
        <p:spPr>
          <a:xfrm>
            <a:off x="5214825" y="2773817"/>
            <a:ext cx="1028226" cy="307777"/>
          </a:xfrm>
          <a:prstGeom prst="rect">
            <a:avLst/>
          </a:prstGeom>
          <a:noFill/>
        </p:spPr>
        <p:txBody>
          <a:bodyPr wrap="square">
            <a:spAutoFit/>
          </a:bodyPr>
          <a:lstStyle/>
          <a:p>
            <a:r>
              <a:rPr lang="en-US" sz="1400" b="1" dirty="0" err="1">
                <a:solidFill>
                  <a:srgbClr val="00CFCC"/>
                </a:solidFill>
                <a:latin typeface="Share Tech" panose="020B0604020202020204" charset="0"/>
              </a:rPr>
              <a:t>ExterCond</a:t>
            </a:r>
            <a:endParaRPr lang="en-CY" dirty="0"/>
          </a:p>
        </p:txBody>
      </p:sp>
      <p:pic>
        <p:nvPicPr>
          <p:cNvPr id="18" name="Picture 17">
            <a:extLst>
              <a:ext uri="{FF2B5EF4-FFF2-40B4-BE49-F238E27FC236}">
                <a16:creationId xmlns:a16="http://schemas.microsoft.com/office/drawing/2014/main" id="{9C3A0D21-5C49-C9FD-561F-09B765A387CD}"/>
              </a:ext>
            </a:extLst>
          </p:cNvPr>
          <p:cNvPicPr>
            <a:picLocks noChangeAspect="1"/>
          </p:cNvPicPr>
          <p:nvPr/>
        </p:nvPicPr>
        <p:blipFill>
          <a:blip r:embed="rId5"/>
          <a:stretch>
            <a:fillRect/>
          </a:stretch>
        </p:blipFill>
        <p:spPr>
          <a:xfrm>
            <a:off x="7153620" y="1109245"/>
            <a:ext cx="1620000" cy="1661117"/>
          </a:xfrm>
          <a:prstGeom prst="rect">
            <a:avLst/>
          </a:prstGeom>
        </p:spPr>
      </p:pic>
      <p:sp>
        <p:nvSpPr>
          <p:cNvPr id="19" name="TextBox 18">
            <a:extLst>
              <a:ext uri="{FF2B5EF4-FFF2-40B4-BE49-F238E27FC236}">
                <a16:creationId xmlns:a16="http://schemas.microsoft.com/office/drawing/2014/main" id="{0DA97FBC-B1E1-CECC-9A70-06573E21C41B}"/>
              </a:ext>
            </a:extLst>
          </p:cNvPr>
          <p:cNvSpPr txBox="1"/>
          <p:nvPr/>
        </p:nvSpPr>
        <p:spPr>
          <a:xfrm>
            <a:off x="7570515" y="2765303"/>
            <a:ext cx="1028226" cy="307777"/>
          </a:xfrm>
          <a:prstGeom prst="rect">
            <a:avLst/>
          </a:prstGeom>
          <a:noFill/>
        </p:spPr>
        <p:txBody>
          <a:bodyPr wrap="square">
            <a:spAutoFit/>
          </a:bodyPr>
          <a:lstStyle/>
          <a:p>
            <a:r>
              <a:rPr lang="en-US" sz="1400" b="1" dirty="0" err="1">
                <a:solidFill>
                  <a:srgbClr val="00CFCC"/>
                </a:solidFill>
                <a:latin typeface="Share Tech" panose="020B0604020202020204" charset="0"/>
              </a:rPr>
              <a:t>BsmtQual</a:t>
            </a:r>
            <a:endParaRPr lang="en-CY" dirty="0"/>
          </a:p>
        </p:txBody>
      </p:sp>
      <p:pic>
        <p:nvPicPr>
          <p:cNvPr id="21" name="Picture 20">
            <a:extLst>
              <a:ext uri="{FF2B5EF4-FFF2-40B4-BE49-F238E27FC236}">
                <a16:creationId xmlns:a16="http://schemas.microsoft.com/office/drawing/2014/main" id="{A723A993-D149-F4BE-2A02-1465701D1ECA}"/>
              </a:ext>
            </a:extLst>
          </p:cNvPr>
          <p:cNvPicPr>
            <a:picLocks noChangeAspect="1"/>
          </p:cNvPicPr>
          <p:nvPr/>
        </p:nvPicPr>
        <p:blipFill>
          <a:blip r:embed="rId6"/>
          <a:stretch>
            <a:fillRect/>
          </a:stretch>
        </p:blipFill>
        <p:spPr>
          <a:xfrm>
            <a:off x="1178674" y="3184271"/>
            <a:ext cx="1620000" cy="1669542"/>
          </a:xfrm>
          <a:prstGeom prst="rect">
            <a:avLst/>
          </a:prstGeom>
        </p:spPr>
      </p:pic>
      <p:sp>
        <p:nvSpPr>
          <p:cNvPr id="22" name="TextBox 21">
            <a:extLst>
              <a:ext uri="{FF2B5EF4-FFF2-40B4-BE49-F238E27FC236}">
                <a16:creationId xmlns:a16="http://schemas.microsoft.com/office/drawing/2014/main" id="{453BB298-75B0-0253-CBAC-99EDD4EF6BAF}"/>
              </a:ext>
            </a:extLst>
          </p:cNvPr>
          <p:cNvSpPr txBox="1"/>
          <p:nvPr/>
        </p:nvSpPr>
        <p:spPr>
          <a:xfrm>
            <a:off x="1552287" y="4853813"/>
            <a:ext cx="1028227" cy="307777"/>
          </a:xfrm>
          <a:prstGeom prst="rect">
            <a:avLst/>
          </a:prstGeom>
          <a:noFill/>
        </p:spPr>
        <p:txBody>
          <a:bodyPr wrap="square">
            <a:spAutoFit/>
          </a:bodyPr>
          <a:lstStyle/>
          <a:p>
            <a:r>
              <a:rPr lang="en-US" sz="1400" b="1" dirty="0" err="1">
                <a:solidFill>
                  <a:srgbClr val="00CFCC"/>
                </a:solidFill>
                <a:latin typeface="Share Tech" panose="020B0604020202020204" charset="0"/>
              </a:rPr>
              <a:t>CentralAir</a:t>
            </a:r>
            <a:r>
              <a:rPr lang="en-US" sz="1400" b="1" dirty="0">
                <a:solidFill>
                  <a:srgbClr val="00CFCC"/>
                </a:solidFill>
                <a:latin typeface="Share Tech" panose="020B0604020202020204" charset="0"/>
              </a:rPr>
              <a:t> </a:t>
            </a:r>
            <a:endParaRPr lang="en-CY" dirty="0"/>
          </a:p>
        </p:txBody>
      </p:sp>
      <p:pic>
        <p:nvPicPr>
          <p:cNvPr id="24" name="Picture 23">
            <a:extLst>
              <a:ext uri="{FF2B5EF4-FFF2-40B4-BE49-F238E27FC236}">
                <a16:creationId xmlns:a16="http://schemas.microsoft.com/office/drawing/2014/main" id="{9E03FF16-7A0E-3472-C164-3E68F56A8343}"/>
              </a:ext>
            </a:extLst>
          </p:cNvPr>
          <p:cNvPicPr>
            <a:picLocks noChangeAspect="1"/>
          </p:cNvPicPr>
          <p:nvPr/>
        </p:nvPicPr>
        <p:blipFill>
          <a:blip r:embed="rId7"/>
          <a:stretch>
            <a:fillRect/>
          </a:stretch>
        </p:blipFill>
        <p:spPr>
          <a:xfrm>
            <a:off x="3657653" y="3145989"/>
            <a:ext cx="1620000" cy="1733789"/>
          </a:xfrm>
          <a:prstGeom prst="rect">
            <a:avLst/>
          </a:prstGeom>
        </p:spPr>
      </p:pic>
      <p:sp>
        <p:nvSpPr>
          <p:cNvPr id="25" name="TextBox 24">
            <a:extLst>
              <a:ext uri="{FF2B5EF4-FFF2-40B4-BE49-F238E27FC236}">
                <a16:creationId xmlns:a16="http://schemas.microsoft.com/office/drawing/2014/main" id="{521E2064-D199-75C4-A5FA-57DAEA0F2C39}"/>
              </a:ext>
            </a:extLst>
          </p:cNvPr>
          <p:cNvSpPr txBox="1"/>
          <p:nvPr/>
        </p:nvSpPr>
        <p:spPr>
          <a:xfrm>
            <a:off x="4057886" y="4853813"/>
            <a:ext cx="1028227" cy="307777"/>
          </a:xfrm>
          <a:prstGeom prst="rect">
            <a:avLst/>
          </a:prstGeom>
          <a:noFill/>
        </p:spPr>
        <p:txBody>
          <a:bodyPr wrap="square">
            <a:spAutoFit/>
          </a:bodyPr>
          <a:lstStyle/>
          <a:p>
            <a:r>
              <a:rPr lang="en-US" sz="1400" b="1" dirty="0" err="1">
                <a:solidFill>
                  <a:srgbClr val="00CFCC"/>
                </a:solidFill>
                <a:latin typeface="Share Tech" panose="020B0604020202020204" charset="0"/>
              </a:rPr>
              <a:t>SaleType</a:t>
            </a:r>
            <a:r>
              <a:rPr lang="en-US" sz="1400" b="1" dirty="0">
                <a:solidFill>
                  <a:srgbClr val="00CFCC"/>
                </a:solidFill>
                <a:latin typeface="Share Tech" panose="020B0604020202020204" charset="0"/>
              </a:rPr>
              <a:t> </a:t>
            </a:r>
            <a:endParaRPr lang="en-CY" dirty="0"/>
          </a:p>
        </p:txBody>
      </p:sp>
      <p:pic>
        <p:nvPicPr>
          <p:cNvPr id="28" name="Picture 27">
            <a:extLst>
              <a:ext uri="{FF2B5EF4-FFF2-40B4-BE49-F238E27FC236}">
                <a16:creationId xmlns:a16="http://schemas.microsoft.com/office/drawing/2014/main" id="{EC939994-498B-C6C5-36F8-EDA8A0351E72}"/>
              </a:ext>
            </a:extLst>
          </p:cNvPr>
          <p:cNvPicPr>
            <a:picLocks noChangeAspect="1"/>
          </p:cNvPicPr>
          <p:nvPr/>
        </p:nvPicPr>
        <p:blipFill>
          <a:blip r:embed="rId8"/>
          <a:stretch>
            <a:fillRect/>
          </a:stretch>
        </p:blipFill>
        <p:spPr>
          <a:xfrm>
            <a:off x="6070566" y="3066568"/>
            <a:ext cx="1620000" cy="1758337"/>
          </a:xfrm>
          <a:prstGeom prst="rect">
            <a:avLst/>
          </a:prstGeom>
        </p:spPr>
      </p:pic>
      <p:sp>
        <p:nvSpPr>
          <p:cNvPr id="29" name="TextBox 28">
            <a:extLst>
              <a:ext uri="{FF2B5EF4-FFF2-40B4-BE49-F238E27FC236}">
                <a16:creationId xmlns:a16="http://schemas.microsoft.com/office/drawing/2014/main" id="{26E52E0E-0470-8228-B58C-3C7721FF160B}"/>
              </a:ext>
            </a:extLst>
          </p:cNvPr>
          <p:cNvSpPr txBox="1"/>
          <p:nvPr/>
        </p:nvSpPr>
        <p:spPr>
          <a:xfrm>
            <a:off x="6275687" y="4853813"/>
            <a:ext cx="1209758" cy="307777"/>
          </a:xfrm>
          <a:prstGeom prst="rect">
            <a:avLst/>
          </a:prstGeom>
          <a:noFill/>
        </p:spPr>
        <p:txBody>
          <a:bodyPr wrap="square">
            <a:spAutoFit/>
          </a:bodyPr>
          <a:lstStyle/>
          <a:p>
            <a:r>
              <a:rPr lang="en-US" sz="1400" b="1" dirty="0" err="1">
                <a:solidFill>
                  <a:srgbClr val="00CFCC"/>
                </a:solidFill>
                <a:latin typeface="Share Tech" panose="020B0604020202020204" charset="0"/>
              </a:rPr>
              <a:t>SaleCondition</a:t>
            </a:r>
            <a:r>
              <a:rPr lang="en-US" sz="1400" b="1" dirty="0">
                <a:solidFill>
                  <a:srgbClr val="00CFCC"/>
                </a:solidFill>
                <a:latin typeface="Share Tech" panose="020B0604020202020204" charset="0"/>
              </a:rPr>
              <a:t> </a:t>
            </a:r>
            <a:endParaRPr lang="en-CY" dirty="0"/>
          </a:p>
        </p:txBody>
      </p:sp>
    </p:spTree>
    <p:extLst>
      <p:ext uri="{BB962C8B-B14F-4D97-AF65-F5344CB8AC3E}">
        <p14:creationId xmlns:p14="http://schemas.microsoft.com/office/powerpoint/2010/main" val="321526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EB96-2958-E1E0-3C0D-0B6B35236591}"/>
              </a:ext>
            </a:extLst>
          </p:cNvPr>
          <p:cNvSpPr>
            <a:spLocks noGrp="1"/>
          </p:cNvSpPr>
          <p:nvPr>
            <p:ph type="title"/>
          </p:nvPr>
        </p:nvSpPr>
        <p:spPr>
          <a:xfrm>
            <a:off x="719999" y="4358110"/>
            <a:ext cx="7704000" cy="572700"/>
          </a:xfrm>
        </p:spPr>
        <p:txBody>
          <a:bodyPr/>
          <a:lstStyle/>
          <a:p>
            <a:pPr algn="ctr"/>
            <a:r>
              <a:rPr lang="en-US" dirty="0"/>
              <a:t>Sale Price is </a:t>
            </a:r>
            <a:r>
              <a:rPr lang="en-US" dirty="0">
                <a:solidFill>
                  <a:srgbClr val="00CFCC"/>
                </a:solidFill>
              </a:rPr>
              <a:t>positively skewed </a:t>
            </a:r>
            <a:endParaRPr lang="en-CY" dirty="0">
              <a:solidFill>
                <a:srgbClr val="00CFCC"/>
              </a:solidFill>
            </a:endParaRPr>
          </a:p>
        </p:txBody>
      </p:sp>
      <p:pic>
        <p:nvPicPr>
          <p:cNvPr id="1026" name="Picture 2">
            <a:extLst>
              <a:ext uri="{FF2B5EF4-FFF2-40B4-BE49-F238E27FC236}">
                <a16:creationId xmlns:a16="http://schemas.microsoft.com/office/drawing/2014/main" id="{BECB878F-E803-C354-AF77-366AB93E8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348" y="785390"/>
            <a:ext cx="4691303" cy="356539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3EFD28B5-95FC-AA02-C36F-ACBEE559BA45}"/>
              </a:ext>
            </a:extLst>
          </p:cNvPr>
          <p:cNvSpPr txBox="1">
            <a:spLocks/>
          </p:cNvSpPr>
          <p:nvPr/>
        </p:nvSpPr>
        <p:spPr>
          <a:xfrm>
            <a:off x="140395" y="1477928"/>
            <a:ext cx="1995768" cy="2180313"/>
          </a:xfrm>
          <a:prstGeom prst="rect">
            <a:avLst/>
          </a:prstGeom>
          <a:noFill/>
          <a:ln>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600" dirty="0"/>
              <a:t>Count	1460</a:t>
            </a:r>
          </a:p>
          <a:p>
            <a:r>
              <a:rPr lang="en-US" sz="1600" dirty="0"/>
              <a:t>mean    	180921.2</a:t>
            </a:r>
          </a:p>
          <a:p>
            <a:r>
              <a:rPr lang="en-US" sz="1600" dirty="0"/>
              <a:t>std      	79442.5</a:t>
            </a:r>
          </a:p>
          <a:p>
            <a:r>
              <a:rPr lang="en-US" sz="1600" dirty="0"/>
              <a:t>min      	34900.</a:t>
            </a:r>
          </a:p>
          <a:p>
            <a:r>
              <a:rPr lang="en-US" sz="1600" dirty="0"/>
              <a:t>25%     	129975</a:t>
            </a:r>
          </a:p>
          <a:p>
            <a:r>
              <a:rPr lang="en-US" sz="1600" dirty="0"/>
              <a:t>50%     	163000</a:t>
            </a:r>
          </a:p>
          <a:p>
            <a:r>
              <a:rPr lang="en-US" sz="1600" dirty="0"/>
              <a:t>75%      	214000</a:t>
            </a:r>
          </a:p>
          <a:p>
            <a:r>
              <a:rPr lang="en-US" sz="1600" dirty="0"/>
              <a:t>max      	755000</a:t>
            </a:r>
          </a:p>
        </p:txBody>
      </p:sp>
    </p:spTree>
    <p:extLst>
      <p:ext uri="{BB962C8B-B14F-4D97-AF65-F5344CB8AC3E}">
        <p14:creationId xmlns:p14="http://schemas.microsoft.com/office/powerpoint/2010/main" val="377789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84E5-2D73-B100-0C9F-FD94ADA801B6}"/>
              </a:ext>
            </a:extLst>
          </p:cNvPr>
          <p:cNvSpPr>
            <a:spLocks noGrp="1"/>
          </p:cNvSpPr>
          <p:nvPr>
            <p:ph type="title"/>
          </p:nvPr>
        </p:nvSpPr>
        <p:spPr>
          <a:xfrm>
            <a:off x="729982" y="86141"/>
            <a:ext cx="7694017" cy="4954585"/>
          </a:xfrm>
        </p:spPr>
        <p:txBody>
          <a:bodyPr/>
          <a:lstStyle/>
          <a:p>
            <a:r>
              <a:rPr lang="en-US" sz="2000" dirty="0"/>
              <a:t>In our case, we noticed that the distribution of the housing prices data was </a:t>
            </a:r>
            <a:r>
              <a:rPr lang="en-US" sz="2000" dirty="0">
                <a:solidFill>
                  <a:srgbClr val="00CFCC"/>
                </a:solidFill>
              </a:rPr>
              <a:t>positively skewed</a:t>
            </a:r>
            <a:r>
              <a:rPr lang="en-US" sz="2000" dirty="0"/>
              <a:t>. This skewness could lead to biased model results, as the model may give more weight to the </a:t>
            </a:r>
            <a:r>
              <a:rPr lang="en-US" sz="2000" dirty="0">
                <a:solidFill>
                  <a:srgbClr val="00CFCC"/>
                </a:solidFill>
              </a:rPr>
              <a:t>extreme values</a:t>
            </a:r>
            <a:br>
              <a:rPr lang="en-US" sz="2000" dirty="0"/>
            </a:br>
            <a:br>
              <a:rPr lang="en-US" sz="2000" dirty="0"/>
            </a:br>
            <a:r>
              <a:rPr lang="en-US" sz="2000" dirty="0"/>
              <a:t>To address this issue, we used the </a:t>
            </a:r>
            <a:r>
              <a:rPr lang="en-US" sz="2000" dirty="0">
                <a:solidFill>
                  <a:srgbClr val="00CFCC"/>
                </a:solidFill>
              </a:rPr>
              <a:t>natural logarithm (ln) </a:t>
            </a:r>
            <a:r>
              <a:rPr lang="en-US" sz="2000" dirty="0"/>
              <a:t>to transform the data</a:t>
            </a:r>
            <a:br>
              <a:rPr lang="en-US" sz="2000" dirty="0"/>
            </a:br>
            <a:br>
              <a:rPr lang="en-US" sz="2000" dirty="0"/>
            </a:br>
            <a:r>
              <a:rPr lang="en-US" sz="2000" dirty="0"/>
              <a:t>The logarithm transformation helps to </a:t>
            </a:r>
            <a:r>
              <a:rPr lang="en-US" sz="2000" dirty="0">
                <a:solidFill>
                  <a:srgbClr val="00CFCC"/>
                </a:solidFill>
              </a:rPr>
              <a:t>reduce the impact of extreme values</a:t>
            </a:r>
            <a:r>
              <a:rPr lang="en-US" sz="2000" dirty="0"/>
              <a:t> and make the distribution of the data more symmetric.</a:t>
            </a:r>
            <a:br>
              <a:rPr lang="en-US" sz="2000" dirty="0"/>
            </a:br>
            <a:br>
              <a:rPr lang="en-US" sz="2000" dirty="0"/>
            </a:br>
            <a:r>
              <a:rPr lang="en-US" sz="2000" dirty="0"/>
              <a:t>After applying the natural logarithm transformation, we observed a significant </a:t>
            </a:r>
            <a:r>
              <a:rPr lang="en-US" sz="2000" dirty="0">
                <a:solidFill>
                  <a:srgbClr val="00CFCC"/>
                </a:solidFill>
              </a:rPr>
              <a:t>reduction in skewness</a:t>
            </a:r>
            <a:r>
              <a:rPr lang="en-US" sz="2000" dirty="0"/>
              <a:t>, as shown by the plots. </a:t>
            </a:r>
            <a:br>
              <a:rPr lang="en-US" sz="2000" dirty="0"/>
            </a:br>
            <a:br>
              <a:rPr lang="en-US" sz="2000" dirty="0"/>
            </a:br>
            <a:r>
              <a:rPr lang="en-US" sz="2000" dirty="0"/>
              <a:t>The transformed data followed a </a:t>
            </a:r>
            <a:r>
              <a:rPr lang="en-US" sz="2000" dirty="0">
                <a:solidFill>
                  <a:srgbClr val="00CFCC"/>
                </a:solidFill>
              </a:rPr>
              <a:t>more normal distribution</a:t>
            </a:r>
            <a:r>
              <a:rPr lang="en-US" sz="2000" dirty="0"/>
              <a:t>, which is a better assumption for many statistical models.</a:t>
            </a:r>
            <a:endParaRPr lang="en-CY" sz="2000" dirty="0"/>
          </a:p>
        </p:txBody>
      </p:sp>
    </p:spTree>
    <p:extLst>
      <p:ext uri="{BB962C8B-B14F-4D97-AF65-F5344CB8AC3E}">
        <p14:creationId xmlns:p14="http://schemas.microsoft.com/office/powerpoint/2010/main" val="340186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D91F372-3A52-044C-3AC4-7C896314F613}"/>
              </a:ext>
            </a:extLst>
          </p:cNvPr>
          <p:cNvGraphicFramePr>
            <a:graphicFrameLocks noGrp="1"/>
          </p:cNvGraphicFramePr>
          <p:nvPr>
            <p:extLst>
              <p:ext uri="{D42A27DB-BD31-4B8C-83A1-F6EECF244321}">
                <p14:modId xmlns:p14="http://schemas.microsoft.com/office/powerpoint/2010/main" val="2058744199"/>
              </p:ext>
            </p:extLst>
          </p:nvPr>
        </p:nvGraphicFramePr>
        <p:xfrm>
          <a:off x="0" y="79403"/>
          <a:ext cx="9144000" cy="518160"/>
        </p:xfrm>
        <a:graphic>
          <a:graphicData uri="http://schemas.openxmlformats.org/drawingml/2006/table">
            <a:tbl>
              <a:tblPr firstRow="1" bandRow="1">
                <a:tableStyleId>{A6FEA555-DB4C-4617-8796-9DA617C5A4E4}</a:tableStyleId>
              </a:tblPr>
              <a:tblGrid>
                <a:gridCol w="4572000">
                  <a:extLst>
                    <a:ext uri="{9D8B030D-6E8A-4147-A177-3AD203B41FA5}">
                      <a16:colId xmlns:a16="http://schemas.microsoft.com/office/drawing/2014/main" val="1266904177"/>
                    </a:ext>
                  </a:extLst>
                </a:gridCol>
                <a:gridCol w="4572000">
                  <a:extLst>
                    <a:ext uri="{9D8B030D-6E8A-4147-A177-3AD203B41FA5}">
                      <a16:colId xmlns:a16="http://schemas.microsoft.com/office/drawing/2014/main" val="970842861"/>
                    </a:ext>
                  </a:extLst>
                </a:gridCol>
              </a:tblGrid>
              <a:tr h="303520">
                <a:tc>
                  <a:txBody>
                    <a:bodyPr/>
                    <a:lstStyle/>
                    <a:p>
                      <a:pPr algn="ctr"/>
                      <a:r>
                        <a:rPr lang="en-US" sz="2800" dirty="0">
                          <a:solidFill>
                            <a:srgbClr val="00CFCC"/>
                          </a:solidFill>
                          <a:latin typeface="Share Tech" panose="020B0604020202020204" charset="0"/>
                        </a:rPr>
                        <a:t>Before Applying ln</a:t>
                      </a:r>
                      <a:endParaRPr lang="en-CY" sz="2800" dirty="0">
                        <a:solidFill>
                          <a:srgbClr val="00CFCC"/>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rgbClr val="00CFCC"/>
                          </a:solidFill>
                          <a:latin typeface="Share Tech" panose="020B0604020202020204" charset="0"/>
                        </a:rPr>
                        <a:t>After Applying ln</a:t>
                      </a:r>
                      <a:endParaRPr lang="en-CY" sz="2800" dirty="0">
                        <a:solidFill>
                          <a:srgbClr val="00CFCC"/>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48593661"/>
                  </a:ext>
                </a:extLst>
              </a:tr>
            </a:tbl>
          </a:graphicData>
        </a:graphic>
      </p:graphicFrame>
      <p:pic>
        <p:nvPicPr>
          <p:cNvPr id="5" name="Picture 4" descr="A picture containing table&#10;&#10;Description automatically generated">
            <a:extLst>
              <a:ext uri="{FF2B5EF4-FFF2-40B4-BE49-F238E27FC236}">
                <a16:creationId xmlns:a16="http://schemas.microsoft.com/office/drawing/2014/main" id="{CF7B13C7-2570-34E7-6F77-E0587BDEC32F}"/>
              </a:ext>
            </a:extLst>
          </p:cNvPr>
          <p:cNvPicPr>
            <a:picLocks/>
          </p:cNvPicPr>
          <p:nvPr/>
        </p:nvPicPr>
        <p:blipFill>
          <a:blip r:embed="rId2"/>
          <a:stretch>
            <a:fillRect/>
          </a:stretch>
        </p:blipFill>
        <p:spPr>
          <a:xfrm>
            <a:off x="5125251" y="740188"/>
            <a:ext cx="3366000" cy="4165200"/>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AEADF33C-6C5F-F274-5DE9-DDCF04742CDE}"/>
              </a:ext>
            </a:extLst>
          </p:cNvPr>
          <p:cNvPicPr>
            <a:picLocks noChangeAspect="1"/>
          </p:cNvPicPr>
          <p:nvPr/>
        </p:nvPicPr>
        <p:blipFill>
          <a:blip r:embed="rId3"/>
          <a:stretch>
            <a:fillRect/>
          </a:stretch>
        </p:blipFill>
        <p:spPr>
          <a:xfrm>
            <a:off x="652751" y="740188"/>
            <a:ext cx="3366000" cy="4166563"/>
          </a:xfrm>
          <a:prstGeom prst="rect">
            <a:avLst/>
          </a:prstGeom>
        </p:spPr>
      </p:pic>
    </p:spTree>
    <p:extLst>
      <p:ext uri="{BB962C8B-B14F-4D97-AF65-F5344CB8AC3E}">
        <p14:creationId xmlns:p14="http://schemas.microsoft.com/office/powerpoint/2010/main" val="376950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7087-68ED-4A66-93A9-B1A5DA824431}"/>
              </a:ext>
            </a:extLst>
          </p:cNvPr>
          <p:cNvSpPr>
            <a:spLocks noGrp="1"/>
          </p:cNvSpPr>
          <p:nvPr>
            <p:ph type="title"/>
          </p:nvPr>
        </p:nvSpPr>
        <p:spPr>
          <a:xfrm>
            <a:off x="799533" y="185696"/>
            <a:ext cx="7704000" cy="1542873"/>
          </a:xfrm>
        </p:spPr>
        <p:txBody>
          <a:bodyPr/>
          <a:lstStyle/>
          <a:p>
            <a:pPr>
              <a:buClr>
                <a:srgbClr val="00CFCC"/>
              </a:buClr>
            </a:pPr>
            <a:r>
              <a:rPr lang="en-US" sz="2800" dirty="0"/>
              <a:t>For </a:t>
            </a:r>
            <a:r>
              <a:rPr lang="en-US" dirty="0"/>
              <a:t>categorical variables in our dataset we attempted </a:t>
            </a:r>
            <a:r>
              <a:rPr lang="en-US" sz="2800" dirty="0"/>
              <a:t>to use </a:t>
            </a:r>
            <a:r>
              <a:rPr lang="en-US" sz="2800" dirty="0">
                <a:solidFill>
                  <a:srgbClr val="00CFCC"/>
                </a:solidFill>
              </a:rPr>
              <a:t>one hot encoding </a:t>
            </a:r>
            <a:r>
              <a:rPr lang="en-US" sz="2800" dirty="0"/>
              <a:t>to convert them </a:t>
            </a:r>
            <a:r>
              <a:rPr lang="en-US" dirty="0"/>
              <a:t>into a binary matrix representation</a:t>
            </a:r>
            <a:br>
              <a:rPr lang="en-US" dirty="0"/>
            </a:br>
            <a:r>
              <a:rPr lang="en-US" dirty="0"/>
              <a:t>The results we got were worse when we tried</a:t>
            </a:r>
            <a:r>
              <a:rPr lang="en-US" dirty="0">
                <a:solidFill>
                  <a:srgbClr val="00CFCC"/>
                </a:solidFill>
              </a:rPr>
              <a:t> one hot encoding</a:t>
            </a:r>
            <a:r>
              <a:rPr lang="en-US" dirty="0"/>
              <a:t> so we decided against using it</a:t>
            </a:r>
            <a:br>
              <a:rPr lang="en-US" dirty="0"/>
            </a:br>
            <a:endParaRPr lang="en-US" sz="2800" dirty="0"/>
          </a:p>
        </p:txBody>
      </p:sp>
      <p:sp>
        <p:nvSpPr>
          <p:cNvPr id="3" name="Title 1">
            <a:extLst>
              <a:ext uri="{FF2B5EF4-FFF2-40B4-BE49-F238E27FC236}">
                <a16:creationId xmlns:a16="http://schemas.microsoft.com/office/drawing/2014/main" id="{B518F9B8-3654-B36A-FEEF-F1743E798CE6}"/>
              </a:ext>
            </a:extLst>
          </p:cNvPr>
          <p:cNvSpPr txBox="1">
            <a:spLocks/>
          </p:cNvSpPr>
          <p:nvPr/>
        </p:nvSpPr>
        <p:spPr>
          <a:xfrm>
            <a:off x="799533" y="2571750"/>
            <a:ext cx="7794303" cy="2481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600" b="1" dirty="0">
                <a:solidFill>
                  <a:srgbClr val="00CFCC"/>
                </a:solidFill>
              </a:rPr>
              <a:t>Why?  </a:t>
            </a:r>
          </a:p>
          <a:p>
            <a:pPr marL="571500" indent="-571500">
              <a:buClr>
                <a:srgbClr val="00CFCC"/>
              </a:buClr>
              <a:buFont typeface="Arial" panose="020B0604020202020204" pitchFamily="34" charset="0"/>
              <a:buChar char="•"/>
            </a:pPr>
            <a:r>
              <a:rPr lang="en-US" dirty="0">
                <a:solidFill>
                  <a:schemeClr val="tx1"/>
                </a:solidFill>
              </a:rPr>
              <a:t>Noise</a:t>
            </a:r>
          </a:p>
          <a:p>
            <a:pPr marL="571500" indent="-571500">
              <a:buClr>
                <a:srgbClr val="00CFCC"/>
              </a:buClr>
              <a:buFont typeface="Arial" panose="020B0604020202020204" pitchFamily="34" charset="0"/>
              <a:buChar char="•"/>
            </a:pPr>
            <a:r>
              <a:rPr lang="en-US" dirty="0"/>
              <a:t>Redundancy</a:t>
            </a:r>
            <a:endParaRPr lang="en-US" sz="2400" dirty="0"/>
          </a:p>
          <a:p>
            <a:pPr marL="571500" indent="-571500">
              <a:buClr>
                <a:srgbClr val="00CFCC"/>
              </a:buClr>
              <a:buFont typeface="Arial" panose="020B0604020202020204" pitchFamily="34" charset="0"/>
              <a:buChar char="•"/>
            </a:pPr>
            <a:r>
              <a:rPr lang="en-US" dirty="0"/>
              <a:t>Overfitting </a:t>
            </a:r>
            <a:r>
              <a:rPr lang="en-US" sz="3600" b="1" dirty="0">
                <a:solidFill>
                  <a:srgbClr val="00CFCC"/>
                </a:solidFill>
              </a:rPr>
              <a:t> </a:t>
            </a:r>
          </a:p>
        </p:txBody>
      </p:sp>
    </p:spTree>
    <p:extLst>
      <p:ext uri="{BB962C8B-B14F-4D97-AF65-F5344CB8AC3E}">
        <p14:creationId xmlns:p14="http://schemas.microsoft.com/office/powerpoint/2010/main" val="71532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56F5-A25C-F73C-9E59-56FF4A632B7D}"/>
              </a:ext>
            </a:extLst>
          </p:cNvPr>
          <p:cNvSpPr>
            <a:spLocks noGrp="1"/>
          </p:cNvSpPr>
          <p:nvPr>
            <p:ph type="title"/>
          </p:nvPr>
        </p:nvSpPr>
        <p:spPr>
          <a:xfrm>
            <a:off x="319149" y="446516"/>
            <a:ext cx="7704000" cy="572700"/>
          </a:xfrm>
        </p:spPr>
        <p:txBody>
          <a:bodyPr/>
          <a:lstStyle/>
          <a:p>
            <a:r>
              <a:rPr lang="en-US" dirty="0"/>
              <a:t>Feature Selection</a:t>
            </a:r>
            <a:endParaRPr lang="en-CY" dirty="0"/>
          </a:p>
        </p:txBody>
      </p:sp>
      <p:pic>
        <p:nvPicPr>
          <p:cNvPr id="6146" name="Picture 2" descr="A picture containing chart&#10;&#10;Description automatically generated">
            <a:extLst>
              <a:ext uri="{FF2B5EF4-FFF2-40B4-BE49-F238E27FC236}">
                <a16:creationId xmlns:a16="http://schemas.microsoft.com/office/drawing/2014/main" id="{0F888CD2-D9BB-9EB8-BEBA-AB6471D32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997" y="1347074"/>
            <a:ext cx="3373904" cy="32569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AFD94B4-80F2-130A-ABBD-61706B09AB77}"/>
              </a:ext>
            </a:extLst>
          </p:cNvPr>
          <p:cNvSpPr txBox="1">
            <a:spLocks/>
          </p:cNvSpPr>
          <p:nvPr/>
        </p:nvSpPr>
        <p:spPr>
          <a:xfrm>
            <a:off x="319149" y="1347074"/>
            <a:ext cx="3730337" cy="3586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just"/>
            <a:r>
              <a:rPr lang="en-US" sz="1800" dirty="0"/>
              <a:t>The competition is judged by the lowest </a:t>
            </a:r>
            <a:r>
              <a:rPr lang="en-US" sz="1800" dirty="0">
                <a:solidFill>
                  <a:srgbClr val="00CFCC"/>
                </a:solidFill>
              </a:rPr>
              <a:t>RMSE</a:t>
            </a:r>
            <a:r>
              <a:rPr lang="en-US" sz="1800" dirty="0"/>
              <a:t> (Root mean square error). We created the RMSE function which returns the RMSE of 2 values to be used by the </a:t>
            </a:r>
            <a:r>
              <a:rPr lang="en-US" sz="1800" dirty="0">
                <a:solidFill>
                  <a:srgbClr val="00CFCC"/>
                </a:solidFill>
              </a:rPr>
              <a:t>forward selector</a:t>
            </a:r>
            <a:r>
              <a:rPr lang="en-US" sz="1800" dirty="0"/>
              <a:t>. The forward selector runs all possible combinations of features and gives us the best combination.)	</a:t>
            </a:r>
          </a:p>
          <a:p>
            <a:pPr algn="just"/>
            <a:endParaRPr lang="en-US" sz="1800" dirty="0"/>
          </a:p>
          <a:p>
            <a:pPr algn="just"/>
            <a:r>
              <a:rPr lang="en-US" sz="1800" dirty="0"/>
              <a:t>The forward selector reached  </a:t>
            </a:r>
            <a:r>
              <a:rPr lang="en-US" sz="1800" dirty="0">
                <a:solidFill>
                  <a:srgbClr val="00CFCC"/>
                </a:solidFill>
              </a:rPr>
              <a:t>95% </a:t>
            </a:r>
            <a:r>
              <a:rPr lang="en-US" sz="1800" dirty="0"/>
              <a:t>accuracy</a:t>
            </a:r>
            <a:endParaRPr lang="en-CY" sz="1800" dirty="0">
              <a:solidFill>
                <a:schemeClr val="tx1"/>
              </a:solidFill>
            </a:endParaRPr>
          </a:p>
        </p:txBody>
      </p:sp>
    </p:spTree>
    <p:extLst>
      <p:ext uri="{BB962C8B-B14F-4D97-AF65-F5344CB8AC3E}">
        <p14:creationId xmlns:p14="http://schemas.microsoft.com/office/powerpoint/2010/main" val="1816042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E434-2DAB-3116-6EE3-86FF53DA966F}"/>
              </a:ext>
            </a:extLst>
          </p:cNvPr>
          <p:cNvSpPr>
            <a:spLocks noGrp="1"/>
          </p:cNvSpPr>
          <p:nvPr>
            <p:ph type="title"/>
          </p:nvPr>
        </p:nvSpPr>
        <p:spPr>
          <a:xfrm>
            <a:off x="166749" y="654761"/>
            <a:ext cx="3237277" cy="3118100"/>
          </a:xfrm>
        </p:spPr>
        <p:txBody>
          <a:bodyPr/>
          <a:lstStyle/>
          <a:p>
            <a:pPr algn="just"/>
            <a:r>
              <a:rPr lang="en-US" sz="2000" dirty="0"/>
              <a:t>After extracting the best features from the sequential selector, we created 6 pipelines with which we tested combinations of different regressors and their parameters to find out which regressor would give us the best result. We settled on the Gradient Boosting Regressor which gave us the lowest RMSE equal to ~0.11.</a:t>
            </a:r>
            <a:endParaRPr lang="en-CY" sz="2000" dirty="0"/>
          </a:p>
        </p:txBody>
      </p:sp>
      <p:pic>
        <p:nvPicPr>
          <p:cNvPr id="7172" name="Picture 4" descr="Text&#10;&#10;Description automatically generated">
            <a:extLst>
              <a:ext uri="{FF2B5EF4-FFF2-40B4-BE49-F238E27FC236}">
                <a16:creationId xmlns:a16="http://schemas.microsoft.com/office/drawing/2014/main" id="{05E302D1-E084-7BC7-922F-E825BEACB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26" y="978122"/>
            <a:ext cx="5703199" cy="318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4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5179-18B1-10FD-53D6-C677C3A78FE5}"/>
              </a:ext>
            </a:extLst>
          </p:cNvPr>
          <p:cNvSpPr>
            <a:spLocks noGrp="1"/>
          </p:cNvSpPr>
          <p:nvPr>
            <p:ph type="title"/>
          </p:nvPr>
        </p:nvSpPr>
        <p:spPr/>
        <p:txBody>
          <a:bodyPr/>
          <a:lstStyle/>
          <a:p>
            <a:r>
              <a:rPr lang="en-US" dirty="0"/>
              <a:t>We used the gradient boosting regressor with the parameters taken from the gradient boosting regressor pipeline and ran the test file with this regressor.</a:t>
            </a:r>
            <a:endParaRPr lang="en-CY" dirty="0"/>
          </a:p>
        </p:txBody>
      </p:sp>
      <p:pic>
        <p:nvPicPr>
          <p:cNvPr id="8194" name="Picture 2" descr="Text&#10;&#10;Description automatically generated">
            <a:extLst>
              <a:ext uri="{FF2B5EF4-FFF2-40B4-BE49-F238E27FC236}">
                <a16:creationId xmlns:a16="http://schemas.microsoft.com/office/drawing/2014/main" id="{D7B6C8D4-0B1F-5174-3003-38D961D6A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4" y="2571750"/>
            <a:ext cx="8821271" cy="159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0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29D4-B322-F288-E4E2-B2D2970FD2BF}"/>
              </a:ext>
            </a:extLst>
          </p:cNvPr>
          <p:cNvSpPr>
            <a:spLocks noGrp="1"/>
          </p:cNvSpPr>
          <p:nvPr>
            <p:ph type="title"/>
          </p:nvPr>
        </p:nvSpPr>
        <p:spPr>
          <a:xfrm>
            <a:off x="720000" y="147616"/>
            <a:ext cx="7704000" cy="572700"/>
          </a:xfrm>
        </p:spPr>
        <p:txBody>
          <a:bodyPr/>
          <a:lstStyle/>
          <a:p>
            <a:r>
              <a:rPr lang="en-US" sz="3200" dirty="0">
                <a:solidFill>
                  <a:srgbClr val="00CFCC"/>
                </a:solidFill>
              </a:rPr>
              <a:t>Result</a:t>
            </a:r>
            <a:br>
              <a:rPr lang="en-US" sz="3200" dirty="0">
                <a:solidFill>
                  <a:srgbClr val="00CFCC"/>
                </a:solidFill>
              </a:rPr>
            </a:br>
            <a:endParaRPr lang="en-CY" sz="3200" dirty="0">
              <a:solidFill>
                <a:srgbClr val="00CFCC"/>
              </a:solidFill>
            </a:endParaRPr>
          </a:p>
        </p:txBody>
      </p:sp>
      <p:sp>
        <p:nvSpPr>
          <p:cNvPr id="4" name="Title 1">
            <a:extLst>
              <a:ext uri="{FF2B5EF4-FFF2-40B4-BE49-F238E27FC236}">
                <a16:creationId xmlns:a16="http://schemas.microsoft.com/office/drawing/2014/main" id="{2BCE7FC6-FA91-B97C-C2A2-F376ADEB6DC3}"/>
              </a:ext>
            </a:extLst>
          </p:cNvPr>
          <p:cNvSpPr txBox="1">
            <a:spLocks/>
          </p:cNvSpPr>
          <p:nvPr/>
        </p:nvSpPr>
        <p:spPr>
          <a:xfrm>
            <a:off x="720000" y="622745"/>
            <a:ext cx="7704000" cy="1667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1"/>
                </a:solidFill>
              </a:rPr>
              <a:t>The competition’s metric was </a:t>
            </a:r>
            <a:r>
              <a:rPr lang="en-US" dirty="0">
                <a:solidFill>
                  <a:srgbClr val="00CFCC"/>
                </a:solidFill>
              </a:rPr>
              <a:t>RMSE</a:t>
            </a:r>
            <a:r>
              <a:rPr lang="en-US" dirty="0">
                <a:solidFill>
                  <a:schemeClr val="tx1"/>
                </a:solidFill>
              </a:rPr>
              <a:t> (Root Mean Square Error)</a:t>
            </a:r>
            <a:br>
              <a:rPr lang="en-US" sz="3200" dirty="0">
                <a:solidFill>
                  <a:srgbClr val="00CFCC"/>
                </a:solidFill>
              </a:rPr>
            </a:br>
            <a:endParaRPr lang="en-CY" sz="3200" dirty="0">
              <a:solidFill>
                <a:srgbClr val="00CFCC"/>
              </a:solidFill>
            </a:endParaRPr>
          </a:p>
        </p:txBody>
      </p:sp>
      <p:pic>
        <p:nvPicPr>
          <p:cNvPr id="3076" name="Picture 4">
            <a:extLst>
              <a:ext uri="{FF2B5EF4-FFF2-40B4-BE49-F238E27FC236}">
                <a16:creationId xmlns:a16="http://schemas.microsoft.com/office/drawing/2014/main" id="{F81A5D54-BA14-5327-1CC1-2B53370EC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337" y="1195445"/>
            <a:ext cx="5026905" cy="389179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1260606-BAC0-A448-FA05-A8F41E54DF22}"/>
              </a:ext>
            </a:extLst>
          </p:cNvPr>
          <p:cNvSpPr txBox="1">
            <a:spLocks/>
          </p:cNvSpPr>
          <p:nvPr/>
        </p:nvSpPr>
        <p:spPr>
          <a:xfrm>
            <a:off x="720000" y="1724436"/>
            <a:ext cx="2619106" cy="1446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1"/>
                </a:solidFill>
              </a:rPr>
              <a:t>Our best score was </a:t>
            </a:r>
            <a:r>
              <a:rPr lang="en-US" dirty="0">
                <a:solidFill>
                  <a:srgbClr val="00CFCC"/>
                </a:solidFill>
              </a:rPr>
              <a:t>0.12402 </a:t>
            </a:r>
            <a:br>
              <a:rPr lang="en-US" sz="3200" dirty="0">
                <a:solidFill>
                  <a:srgbClr val="00CFCC"/>
                </a:solidFill>
              </a:rPr>
            </a:br>
            <a:endParaRPr lang="en-CY" sz="3200" dirty="0">
              <a:solidFill>
                <a:srgbClr val="00CFCC"/>
              </a:solidFill>
            </a:endParaRPr>
          </a:p>
        </p:txBody>
      </p:sp>
      <p:sp>
        <p:nvSpPr>
          <p:cNvPr id="6" name="Title 1">
            <a:extLst>
              <a:ext uri="{FF2B5EF4-FFF2-40B4-BE49-F238E27FC236}">
                <a16:creationId xmlns:a16="http://schemas.microsoft.com/office/drawing/2014/main" id="{BD8754EE-5CD3-D489-C9AD-ED8E6BB39975}"/>
              </a:ext>
            </a:extLst>
          </p:cNvPr>
          <p:cNvSpPr txBox="1">
            <a:spLocks/>
          </p:cNvSpPr>
          <p:nvPr/>
        </p:nvSpPr>
        <p:spPr>
          <a:xfrm>
            <a:off x="720000" y="2844693"/>
            <a:ext cx="2743199" cy="1942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1"/>
                </a:solidFill>
              </a:rPr>
              <a:t>We were in the </a:t>
            </a:r>
            <a:r>
              <a:rPr lang="en-US" dirty="0">
                <a:solidFill>
                  <a:srgbClr val="00CFCC"/>
                </a:solidFill>
              </a:rPr>
              <a:t>top 10% </a:t>
            </a:r>
            <a:r>
              <a:rPr lang="en-US" dirty="0">
                <a:solidFill>
                  <a:schemeClr val="tx1"/>
                </a:solidFill>
              </a:rPr>
              <a:t>of all teams in this competition</a:t>
            </a:r>
            <a:br>
              <a:rPr lang="en-US" sz="3200" dirty="0">
                <a:solidFill>
                  <a:srgbClr val="00CFCC"/>
                </a:solidFill>
              </a:rPr>
            </a:br>
            <a:endParaRPr lang="en-CY" sz="3200" dirty="0">
              <a:solidFill>
                <a:srgbClr val="00CFCC"/>
              </a:solidFill>
            </a:endParaRPr>
          </a:p>
        </p:txBody>
      </p:sp>
    </p:spTree>
    <p:extLst>
      <p:ext uri="{BB962C8B-B14F-4D97-AF65-F5344CB8AC3E}">
        <p14:creationId xmlns:p14="http://schemas.microsoft.com/office/powerpoint/2010/main" val="362217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720000" y="539500"/>
            <a:ext cx="7704000" cy="154678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Goal: Create a model to predict house prices in Ames, Iwoa as accurately as possible</a:t>
            </a:r>
            <a:endParaRPr dirty="0"/>
          </a:p>
        </p:txBody>
      </p:sp>
      <p:sp>
        <p:nvSpPr>
          <p:cNvPr id="200" name="Google Shape;200;p15"/>
          <p:cNvSpPr/>
          <p:nvPr/>
        </p:nvSpPr>
        <p:spPr>
          <a:xfrm>
            <a:off x="1996187" y="1834900"/>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94600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049456" y="4251033"/>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0;p15">
            <a:extLst>
              <a:ext uri="{FF2B5EF4-FFF2-40B4-BE49-F238E27FC236}">
                <a16:creationId xmlns:a16="http://schemas.microsoft.com/office/drawing/2014/main" id="{2F01237D-2A65-0427-92ED-4AD7A58672F1}"/>
              </a:ext>
            </a:extLst>
          </p:cNvPr>
          <p:cNvSpPr txBox="1">
            <a:spLocks/>
          </p:cNvSpPr>
          <p:nvPr/>
        </p:nvSpPr>
        <p:spPr>
          <a:xfrm>
            <a:off x="782427" y="2065075"/>
            <a:ext cx="7704000" cy="10530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just"/>
            <a:r>
              <a:rPr lang="en-US" dirty="0"/>
              <a:t>Data: Consists of 81 different attributes, from lot size to number of bedrooms and the house’s location. </a:t>
            </a:r>
          </a:p>
          <a:p>
            <a:endParaRPr lang="en-US" dirty="0"/>
          </a:p>
          <a:p>
            <a:endParaRPr lang="en-US" dirty="0"/>
          </a:p>
        </p:txBody>
      </p:sp>
      <p:sp>
        <p:nvSpPr>
          <p:cNvPr id="2" name="Google Shape;190;p15">
            <a:extLst>
              <a:ext uri="{FF2B5EF4-FFF2-40B4-BE49-F238E27FC236}">
                <a16:creationId xmlns:a16="http://schemas.microsoft.com/office/drawing/2014/main" id="{88EC56BE-4AAC-10AC-503B-124F17C10440}"/>
              </a:ext>
            </a:extLst>
          </p:cNvPr>
          <p:cNvSpPr txBox="1">
            <a:spLocks/>
          </p:cNvSpPr>
          <p:nvPr/>
        </p:nvSpPr>
        <p:spPr>
          <a:xfrm>
            <a:off x="784407" y="3603855"/>
            <a:ext cx="8446180" cy="10530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Training Set: 1460 entries 	Test Set: 1460 entries</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Work</a:t>
            </a:r>
            <a:endParaRPr dirty="0"/>
          </a:p>
          <a:p>
            <a:pPr marL="0" lvl="0" indent="0" algn="l" rtl="0">
              <a:spcBef>
                <a:spcPts val="0"/>
              </a:spcBef>
              <a:spcAft>
                <a:spcPts val="0"/>
              </a:spcAft>
              <a:buNone/>
            </a:pPr>
            <a:endParaRPr dirty="0"/>
          </a:p>
        </p:txBody>
      </p:sp>
      <p:grpSp>
        <p:nvGrpSpPr>
          <p:cNvPr id="361" name="Google Shape;361;p20"/>
          <p:cNvGrpSpPr/>
          <p:nvPr/>
        </p:nvGrpSpPr>
        <p:grpSpPr>
          <a:xfrm>
            <a:off x="4894818" y="1405952"/>
            <a:ext cx="2808900" cy="786947"/>
            <a:chOff x="4945863" y="1225175"/>
            <a:chExt cx="2808900" cy="786947"/>
          </a:xfrm>
        </p:grpSpPr>
        <p:sp>
          <p:nvSpPr>
            <p:cNvPr id="362" name="Google Shape;362;p20"/>
            <p:cNvSpPr txBox="1"/>
            <p:nvPr/>
          </p:nvSpPr>
          <p:spPr>
            <a:xfrm>
              <a:off x="4945863" y="1225175"/>
              <a:ext cx="768600" cy="4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hare Tech"/>
                  <a:ea typeface="Share Tech"/>
                  <a:cs typeface="Share Tech"/>
                  <a:sym typeface="Share Tech"/>
                </a:rPr>
                <a:t>01</a:t>
              </a:r>
              <a:endParaRPr sz="2400">
                <a:solidFill>
                  <a:schemeClr val="lt1"/>
                </a:solidFill>
                <a:latin typeface="Share Tech"/>
                <a:ea typeface="Share Tech"/>
                <a:cs typeface="Share Tech"/>
                <a:sym typeface="Share Tech"/>
              </a:endParaRPr>
            </a:p>
          </p:txBody>
        </p:sp>
        <p:grpSp>
          <p:nvGrpSpPr>
            <p:cNvPr id="363" name="Google Shape;363;p20"/>
            <p:cNvGrpSpPr/>
            <p:nvPr/>
          </p:nvGrpSpPr>
          <p:grpSpPr>
            <a:xfrm>
              <a:off x="5714450" y="1225175"/>
              <a:ext cx="2040312" cy="786947"/>
              <a:chOff x="713188" y="2403450"/>
              <a:chExt cx="2040312" cy="786947"/>
            </a:xfrm>
          </p:grpSpPr>
          <p:sp>
            <p:nvSpPr>
              <p:cNvPr id="364" name="Google Shape;364;p20"/>
              <p:cNvSpPr txBox="1"/>
              <p:nvPr/>
            </p:nvSpPr>
            <p:spPr>
              <a:xfrm>
                <a:off x="713200" y="2403450"/>
                <a:ext cx="20403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Share Tech"/>
                    <a:ea typeface="Share Tech"/>
                    <a:cs typeface="Share Tech"/>
                    <a:sym typeface="Share Tech"/>
                  </a:rPr>
                  <a:t>Analysis</a:t>
                </a:r>
                <a:endParaRPr sz="2000" dirty="0">
                  <a:solidFill>
                    <a:schemeClr val="dk1"/>
                  </a:solidFill>
                  <a:latin typeface="Share Tech"/>
                  <a:ea typeface="Share Tech"/>
                  <a:cs typeface="Share Tech"/>
                  <a:sym typeface="Share Tech"/>
                </a:endParaRPr>
              </a:p>
            </p:txBody>
          </p:sp>
          <p:sp>
            <p:nvSpPr>
              <p:cNvPr id="365" name="Google Shape;365;p20"/>
              <p:cNvSpPr txBox="1"/>
              <p:nvPr/>
            </p:nvSpPr>
            <p:spPr>
              <a:xfrm>
                <a:off x="713188" y="2705897"/>
                <a:ext cx="20403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aven Pro"/>
                  <a:ea typeface="Maven Pro"/>
                  <a:cs typeface="Maven Pro"/>
                  <a:sym typeface="Maven Pro"/>
                </a:endParaRPr>
              </a:p>
            </p:txBody>
          </p:sp>
        </p:grpSp>
      </p:grpSp>
      <p:grpSp>
        <p:nvGrpSpPr>
          <p:cNvPr id="366" name="Google Shape;366;p20"/>
          <p:cNvGrpSpPr/>
          <p:nvPr/>
        </p:nvGrpSpPr>
        <p:grpSpPr>
          <a:xfrm>
            <a:off x="4894818" y="2271435"/>
            <a:ext cx="2808900" cy="786947"/>
            <a:chOff x="4945863" y="2090658"/>
            <a:chExt cx="2808900" cy="786947"/>
          </a:xfrm>
        </p:grpSpPr>
        <p:sp>
          <p:nvSpPr>
            <p:cNvPr id="367" name="Google Shape;367;p20"/>
            <p:cNvSpPr txBox="1"/>
            <p:nvPr/>
          </p:nvSpPr>
          <p:spPr>
            <a:xfrm>
              <a:off x="4945863" y="2090658"/>
              <a:ext cx="7686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hare Tech"/>
                  <a:ea typeface="Share Tech"/>
                  <a:cs typeface="Share Tech"/>
                  <a:sym typeface="Share Tech"/>
                </a:rPr>
                <a:t>02</a:t>
              </a:r>
              <a:endParaRPr sz="2400">
                <a:solidFill>
                  <a:schemeClr val="lt1"/>
                </a:solidFill>
                <a:latin typeface="Share Tech"/>
                <a:ea typeface="Share Tech"/>
                <a:cs typeface="Share Tech"/>
                <a:sym typeface="Share Tech"/>
              </a:endParaRPr>
            </a:p>
          </p:txBody>
        </p:sp>
        <p:grpSp>
          <p:nvGrpSpPr>
            <p:cNvPr id="368" name="Google Shape;368;p20"/>
            <p:cNvGrpSpPr/>
            <p:nvPr/>
          </p:nvGrpSpPr>
          <p:grpSpPr>
            <a:xfrm>
              <a:off x="5714450" y="2090658"/>
              <a:ext cx="2040312" cy="786947"/>
              <a:chOff x="713188" y="2403450"/>
              <a:chExt cx="2040312" cy="786947"/>
            </a:xfrm>
          </p:grpSpPr>
          <p:sp>
            <p:nvSpPr>
              <p:cNvPr id="369" name="Google Shape;369;p20"/>
              <p:cNvSpPr txBox="1"/>
              <p:nvPr/>
            </p:nvSpPr>
            <p:spPr>
              <a:xfrm>
                <a:off x="713200" y="2403450"/>
                <a:ext cx="20403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Share Tech"/>
                    <a:ea typeface="Share Tech"/>
                    <a:cs typeface="Share Tech"/>
                    <a:sym typeface="Share Tech"/>
                  </a:rPr>
                  <a:t>Pre Procesing</a:t>
                </a:r>
                <a:endParaRPr sz="2000" dirty="0">
                  <a:solidFill>
                    <a:schemeClr val="dk1"/>
                  </a:solidFill>
                  <a:latin typeface="Share Tech"/>
                  <a:ea typeface="Share Tech"/>
                  <a:cs typeface="Share Tech"/>
                  <a:sym typeface="Share Tech"/>
                </a:endParaRPr>
              </a:p>
            </p:txBody>
          </p:sp>
          <p:sp>
            <p:nvSpPr>
              <p:cNvPr id="370" name="Google Shape;370;p20"/>
              <p:cNvSpPr txBox="1"/>
              <p:nvPr/>
            </p:nvSpPr>
            <p:spPr>
              <a:xfrm>
                <a:off x="713188" y="2705897"/>
                <a:ext cx="20403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Maven Pro"/>
                  <a:ea typeface="Maven Pro"/>
                  <a:cs typeface="Maven Pro"/>
                  <a:sym typeface="Maven Pro"/>
                </a:endParaRPr>
              </a:p>
            </p:txBody>
          </p:sp>
        </p:grpSp>
      </p:grpSp>
      <p:grpSp>
        <p:nvGrpSpPr>
          <p:cNvPr id="371" name="Google Shape;371;p20"/>
          <p:cNvGrpSpPr/>
          <p:nvPr/>
        </p:nvGrpSpPr>
        <p:grpSpPr>
          <a:xfrm>
            <a:off x="4894818" y="3136919"/>
            <a:ext cx="2808899" cy="457200"/>
            <a:chOff x="4945863" y="2956142"/>
            <a:chExt cx="2808899" cy="457200"/>
          </a:xfrm>
        </p:grpSpPr>
        <p:sp>
          <p:nvSpPr>
            <p:cNvPr id="372" name="Google Shape;372;p20"/>
            <p:cNvSpPr txBox="1"/>
            <p:nvPr/>
          </p:nvSpPr>
          <p:spPr>
            <a:xfrm>
              <a:off x="4945863" y="2956142"/>
              <a:ext cx="768600" cy="4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hare Tech"/>
                  <a:ea typeface="Share Tech"/>
                  <a:cs typeface="Share Tech"/>
                  <a:sym typeface="Share Tech"/>
                </a:rPr>
                <a:t>03</a:t>
              </a:r>
              <a:endParaRPr sz="2400">
                <a:solidFill>
                  <a:schemeClr val="lt1"/>
                </a:solidFill>
                <a:latin typeface="Share Tech"/>
                <a:ea typeface="Share Tech"/>
                <a:cs typeface="Share Tech"/>
                <a:sym typeface="Share Tech"/>
              </a:endParaRPr>
            </a:p>
          </p:txBody>
        </p:sp>
        <p:sp>
          <p:nvSpPr>
            <p:cNvPr id="374" name="Google Shape;374;p20"/>
            <p:cNvSpPr txBox="1"/>
            <p:nvPr/>
          </p:nvSpPr>
          <p:spPr>
            <a:xfrm>
              <a:off x="5714462" y="2956142"/>
              <a:ext cx="20403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Share Tech"/>
                  <a:ea typeface="Share Tech"/>
                  <a:cs typeface="Share Tech"/>
                  <a:sym typeface="Share Tech"/>
                </a:rPr>
                <a:t>Training</a:t>
              </a:r>
              <a:endParaRPr sz="2000" dirty="0">
                <a:solidFill>
                  <a:schemeClr val="dk1"/>
                </a:solidFill>
                <a:latin typeface="Share Tech"/>
                <a:ea typeface="Share Tech"/>
                <a:cs typeface="Share Tech"/>
                <a:sym typeface="Share Tech"/>
              </a:endParaRPr>
            </a:p>
          </p:txBody>
        </p:sp>
      </p:grpSp>
      <p:grpSp>
        <p:nvGrpSpPr>
          <p:cNvPr id="376" name="Google Shape;376;p20"/>
          <p:cNvGrpSpPr/>
          <p:nvPr/>
        </p:nvGrpSpPr>
        <p:grpSpPr>
          <a:xfrm>
            <a:off x="4894805" y="3974763"/>
            <a:ext cx="2808899" cy="457200"/>
            <a:chOff x="4945863" y="3821625"/>
            <a:chExt cx="2808899" cy="457200"/>
          </a:xfrm>
        </p:grpSpPr>
        <p:sp>
          <p:nvSpPr>
            <p:cNvPr id="377" name="Google Shape;377;p20"/>
            <p:cNvSpPr txBox="1"/>
            <p:nvPr/>
          </p:nvSpPr>
          <p:spPr>
            <a:xfrm>
              <a:off x="4945863" y="3821625"/>
              <a:ext cx="768600" cy="4572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hare Tech"/>
                  <a:ea typeface="Share Tech"/>
                  <a:cs typeface="Share Tech"/>
                  <a:sym typeface="Share Tech"/>
                </a:rPr>
                <a:t>04</a:t>
              </a:r>
              <a:endParaRPr sz="2400">
                <a:solidFill>
                  <a:schemeClr val="lt1"/>
                </a:solidFill>
                <a:latin typeface="Share Tech"/>
                <a:ea typeface="Share Tech"/>
                <a:cs typeface="Share Tech"/>
                <a:sym typeface="Share Tech"/>
              </a:endParaRPr>
            </a:p>
          </p:txBody>
        </p:sp>
        <p:sp>
          <p:nvSpPr>
            <p:cNvPr id="379" name="Google Shape;379;p20"/>
            <p:cNvSpPr txBox="1"/>
            <p:nvPr/>
          </p:nvSpPr>
          <p:spPr>
            <a:xfrm>
              <a:off x="5714462" y="3821625"/>
              <a:ext cx="20403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Share Tech"/>
                  <a:ea typeface="Share Tech"/>
                  <a:cs typeface="Share Tech"/>
                  <a:sym typeface="Share Tech"/>
                </a:rPr>
                <a:t>Evaluation</a:t>
              </a:r>
              <a:endParaRPr sz="2000" dirty="0">
                <a:solidFill>
                  <a:schemeClr val="dk1"/>
                </a:solidFill>
                <a:latin typeface="Share Tech"/>
                <a:ea typeface="Share Tech"/>
                <a:cs typeface="Share Tech"/>
                <a:sym typeface="Share Tech"/>
              </a:endParaRPr>
            </a:p>
          </p:txBody>
        </p:sp>
      </p:grpSp>
      <p:sp>
        <p:nvSpPr>
          <p:cNvPr id="381" name="Google Shape;381;p20"/>
          <p:cNvSpPr txBox="1"/>
          <p:nvPr/>
        </p:nvSpPr>
        <p:spPr>
          <a:xfrm>
            <a:off x="1440282" y="1242275"/>
            <a:ext cx="2040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Share Tech"/>
                <a:ea typeface="Share Tech"/>
                <a:cs typeface="Share Tech"/>
                <a:sym typeface="Share Tech"/>
              </a:rPr>
              <a:t>THE PARTS</a:t>
            </a:r>
            <a:endParaRPr sz="2000" dirty="0">
              <a:solidFill>
                <a:schemeClr val="dk1"/>
              </a:solidFill>
              <a:latin typeface="Share Tech"/>
              <a:ea typeface="Share Tech"/>
              <a:cs typeface="Share Tech"/>
              <a:sym typeface="Share Tech"/>
            </a:endParaRPr>
          </a:p>
        </p:txBody>
      </p:sp>
      <p:sp>
        <p:nvSpPr>
          <p:cNvPr id="382" name="Google Shape;382;p20"/>
          <p:cNvSpPr/>
          <p:nvPr/>
        </p:nvSpPr>
        <p:spPr>
          <a:xfrm>
            <a:off x="1118846" y="1702096"/>
            <a:ext cx="1431857" cy="1177323"/>
          </a:xfrm>
          <a:custGeom>
            <a:avLst/>
            <a:gdLst/>
            <a:ahLst/>
            <a:cxnLst/>
            <a:rect l="l" t="t" r="r" b="b"/>
            <a:pathLst>
              <a:path w="105887" h="87064" extrusionOk="0">
                <a:moveTo>
                  <a:pt x="0" y="0"/>
                </a:moveTo>
                <a:lnTo>
                  <a:pt x="0" y="39127"/>
                </a:lnTo>
                <a:lnTo>
                  <a:pt x="0" y="61490"/>
                </a:lnTo>
                <a:lnTo>
                  <a:pt x="0" y="87063"/>
                </a:lnTo>
                <a:lnTo>
                  <a:pt x="27746" y="87063"/>
                </a:lnTo>
                <a:lnTo>
                  <a:pt x="27702" y="87018"/>
                </a:lnTo>
                <a:lnTo>
                  <a:pt x="27746" y="87018"/>
                </a:lnTo>
                <a:cubicBezTo>
                  <a:pt x="28526" y="87017"/>
                  <a:pt x="29307" y="86929"/>
                  <a:pt x="30093" y="86882"/>
                </a:cubicBezTo>
                <a:cubicBezTo>
                  <a:pt x="29069" y="75368"/>
                  <a:pt x="34002" y="68233"/>
                  <a:pt x="43187" y="67938"/>
                </a:cubicBezTo>
                <a:cubicBezTo>
                  <a:pt x="43363" y="67933"/>
                  <a:pt x="43538" y="67930"/>
                  <a:pt x="43713" y="67930"/>
                </a:cubicBezTo>
                <a:cubicBezTo>
                  <a:pt x="47496" y="67930"/>
                  <a:pt x="50915" y="69263"/>
                  <a:pt x="53581" y="72088"/>
                </a:cubicBezTo>
                <a:cubicBezTo>
                  <a:pt x="57521" y="76263"/>
                  <a:pt x="58510" y="81240"/>
                  <a:pt x="56917" y="86706"/>
                </a:cubicBezTo>
                <a:cubicBezTo>
                  <a:pt x="57387" y="86850"/>
                  <a:pt x="57613" y="86978"/>
                  <a:pt x="57837" y="86979"/>
                </a:cubicBezTo>
                <a:cubicBezTo>
                  <a:pt x="66964" y="86999"/>
                  <a:pt x="76090" y="86977"/>
                  <a:pt x="85217" y="87042"/>
                </a:cubicBezTo>
                <a:cubicBezTo>
                  <a:pt x="85230" y="87042"/>
                  <a:pt x="85243" y="87042"/>
                  <a:pt x="85255" y="87042"/>
                </a:cubicBezTo>
                <a:cubicBezTo>
                  <a:pt x="85418" y="87042"/>
                  <a:pt x="85562" y="87030"/>
                  <a:pt x="85695" y="87013"/>
                </a:cubicBezTo>
                <a:lnTo>
                  <a:pt x="86948" y="87013"/>
                </a:lnTo>
                <a:lnTo>
                  <a:pt x="86948" y="85755"/>
                </a:lnTo>
                <a:cubicBezTo>
                  <a:pt x="86986" y="85428"/>
                  <a:pt x="86977" y="85061"/>
                  <a:pt x="86977" y="84681"/>
                </a:cubicBezTo>
                <a:cubicBezTo>
                  <a:pt x="86965" y="76274"/>
                  <a:pt x="86968" y="67866"/>
                  <a:pt x="86976" y="59457"/>
                </a:cubicBezTo>
                <a:cubicBezTo>
                  <a:pt x="86977" y="58620"/>
                  <a:pt x="87049" y="57783"/>
                  <a:pt x="87088" y="56932"/>
                </a:cubicBezTo>
                <a:cubicBezTo>
                  <a:pt x="88215" y="57058"/>
                  <a:pt x="89301" y="57121"/>
                  <a:pt x="90345" y="57121"/>
                </a:cubicBezTo>
                <a:cubicBezTo>
                  <a:pt x="99487" y="57121"/>
                  <a:pt x="105302" y="52350"/>
                  <a:pt x="105684" y="44467"/>
                </a:cubicBezTo>
                <a:cubicBezTo>
                  <a:pt x="105887" y="40301"/>
                  <a:pt x="104627" y="36665"/>
                  <a:pt x="101697" y="33784"/>
                </a:cubicBezTo>
                <a:cubicBezTo>
                  <a:pt x="98900" y="31033"/>
                  <a:pt x="95669" y="29770"/>
                  <a:pt x="92073" y="29770"/>
                </a:cubicBezTo>
                <a:cubicBezTo>
                  <a:pt x="90457" y="29770"/>
                  <a:pt x="88767" y="30025"/>
                  <a:pt x="87010" y="30514"/>
                </a:cubicBezTo>
                <a:lnTo>
                  <a:pt x="87010" y="334"/>
                </a:lnTo>
                <a:cubicBezTo>
                  <a:pt x="86957" y="326"/>
                  <a:pt x="86909" y="320"/>
                  <a:pt x="86859" y="313"/>
                </a:cubicBezTo>
                <a:lnTo>
                  <a:pt x="868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2370137" y="3205325"/>
            <a:ext cx="1431870" cy="1177323"/>
          </a:xfrm>
          <a:custGeom>
            <a:avLst/>
            <a:gdLst/>
            <a:ahLst/>
            <a:cxnLst/>
            <a:rect l="l" t="t" r="r" b="b"/>
            <a:pathLst>
              <a:path w="105888" h="87064" extrusionOk="0">
                <a:moveTo>
                  <a:pt x="78142" y="0"/>
                </a:moveTo>
                <a:lnTo>
                  <a:pt x="78187" y="46"/>
                </a:lnTo>
                <a:lnTo>
                  <a:pt x="78142" y="46"/>
                </a:lnTo>
                <a:cubicBezTo>
                  <a:pt x="77361" y="46"/>
                  <a:pt x="76580" y="134"/>
                  <a:pt x="75795" y="182"/>
                </a:cubicBezTo>
                <a:cubicBezTo>
                  <a:pt x="76818" y="11694"/>
                  <a:pt x="71886" y="18831"/>
                  <a:pt x="62701" y="19125"/>
                </a:cubicBezTo>
                <a:cubicBezTo>
                  <a:pt x="62525" y="19131"/>
                  <a:pt x="62350" y="19134"/>
                  <a:pt x="62175" y="19134"/>
                </a:cubicBezTo>
                <a:cubicBezTo>
                  <a:pt x="58391" y="19134"/>
                  <a:pt x="54972" y="17801"/>
                  <a:pt x="52306" y="14976"/>
                </a:cubicBezTo>
                <a:cubicBezTo>
                  <a:pt x="48366" y="10801"/>
                  <a:pt x="47377" y="5824"/>
                  <a:pt x="48971" y="356"/>
                </a:cubicBezTo>
                <a:cubicBezTo>
                  <a:pt x="48500" y="214"/>
                  <a:pt x="48276" y="86"/>
                  <a:pt x="48050" y="85"/>
                </a:cubicBezTo>
                <a:cubicBezTo>
                  <a:pt x="38923" y="65"/>
                  <a:pt x="29797" y="86"/>
                  <a:pt x="20671" y="21"/>
                </a:cubicBezTo>
                <a:cubicBezTo>
                  <a:pt x="20664" y="21"/>
                  <a:pt x="20657" y="21"/>
                  <a:pt x="20650" y="21"/>
                </a:cubicBezTo>
                <a:cubicBezTo>
                  <a:pt x="20480" y="21"/>
                  <a:pt x="20331" y="33"/>
                  <a:pt x="20192" y="51"/>
                </a:cubicBezTo>
                <a:lnTo>
                  <a:pt x="18939" y="51"/>
                </a:lnTo>
                <a:lnTo>
                  <a:pt x="18939" y="1308"/>
                </a:lnTo>
                <a:cubicBezTo>
                  <a:pt x="18901" y="1636"/>
                  <a:pt x="18910" y="2003"/>
                  <a:pt x="18911" y="2382"/>
                </a:cubicBezTo>
                <a:cubicBezTo>
                  <a:pt x="18923" y="10790"/>
                  <a:pt x="18919" y="19198"/>
                  <a:pt x="18911" y="27606"/>
                </a:cubicBezTo>
                <a:cubicBezTo>
                  <a:pt x="18910" y="28444"/>
                  <a:pt x="18838" y="29281"/>
                  <a:pt x="18799" y="30132"/>
                </a:cubicBezTo>
                <a:cubicBezTo>
                  <a:pt x="17672" y="30005"/>
                  <a:pt x="16585" y="29943"/>
                  <a:pt x="15541" y="29943"/>
                </a:cubicBezTo>
                <a:cubicBezTo>
                  <a:pt x="6399" y="29943"/>
                  <a:pt x="585" y="34714"/>
                  <a:pt x="203" y="42596"/>
                </a:cubicBezTo>
                <a:cubicBezTo>
                  <a:pt x="1" y="46762"/>
                  <a:pt x="1261" y="50399"/>
                  <a:pt x="4191" y="53280"/>
                </a:cubicBezTo>
                <a:cubicBezTo>
                  <a:pt x="6988" y="56031"/>
                  <a:pt x="10220" y="57293"/>
                  <a:pt x="13816" y="57293"/>
                </a:cubicBezTo>
                <a:cubicBezTo>
                  <a:pt x="15432" y="57293"/>
                  <a:pt x="17121" y="57038"/>
                  <a:pt x="18877" y="56549"/>
                </a:cubicBezTo>
                <a:lnTo>
                  <a:pt x="18877" y="86730"/>
                </a:lnTo>
                <a:cubicBezTo>
                  <a:pt x="18932" y="86736"/>
                  <a:pt x="18979" y="86743"/>
                  <a:pt x="19029" y="86750"/>
                </a:cubicBezTo>
                <a:lnTo>
                  <a:pt x="19029" y="87064"/>
                </a:lnTo>
                <a:lnTo>
                  <a:pt x="105887" y="87064"/>
                </a:lnTo>
                <a:lnTo>
                  <a:pt x="105887" y="47937"/>
                </a:lnTo>
                <a:lnTo>
                  <a:pt x="105887" y="25572"/>
                </a:lnTo>
                <a:lnTo>
                  <a:pt x="105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2622075" y="1699473"/>
            <a:ext cx="1177309" cy="1429423"/>
          </a:xfrm>
          <a:custGeom>
            <a:avLst/>
            <a:gdLst/>
            <a:ahLst/>
            <a:cxnLst/>
            <a:rect l="l" t="t" r="r" b="b"/>
            <a:pathLst>
              <a:path w="87063" h="105707" extrusionOk="0">
                <a:moveTo>
                  <a:pt x="0" y="0"/>
                </a:moveTo>
                <a:lnTo>
                  <a:pt x="0" y="27746"/>
                </a:lnTo>
                <a:lnTo>
                  <a:pt x="44" y="27702"/>
                </a:lnTo>
                <a:lnTo>
                  <a:pt x="44" y="27746"/>
                </a:lnTo>
                <a:cubicBezTo>
                  <a:pt x="45" y="28527"/>
                  <a:pt x="134" y="29307"/>
                  <a:pt x="182" y="30093"/>
                </a:cubicBezTo>
                <a:cubicBezTo>
                  <a:pt x="1184" y="30004"/>
                  <a:pt x="2152" y="29960"/>
                  <a:pt x="3086" y="29960"/>
                </a:cubicBezTo>
                <a:cubicBezTo>
                  <a:pt x="12884" y="29960"/>
                  <a:pt x="18855" y="34802"/>
                  <a:pt x="19125" y="43187"/>
                </a:cubicBezTo>
                <a:cubicBezTo>
                  <a:pt x="19253" y="47180"/>
                  <a:pt x="17931" y="50792"/>
                  <a:pt x="14975" y="53582"/>
                </a:cubicBezTo>
                <a:cubicBezTo>
                  <a:pt x="12061" y="56332"/>
                  <a:pt x="8756" y="57644"/>
                  <a:pt x="5167" y="57644"/>
                </a:cubicBezTo>
                <a:cubicBezTo>
                  <a:pt x="3614" y="57644"/>
                  <a:pt x="2007" y="57399"/>
                  <a:pt x="356" y="56917"/>
                </a:cubicBezTo>
                <a:cubicBezTo>
                  <a:pt x="213" y="57387"/>
                  <a:pt x="84" y="57613"/>
                  <a:pt x="84" y="57838"/>
                </a:cubicBezTo>
                <a:cubicBezTo>
                  <a:pt x="64" y="66964"/>
                  <a:pt x="85" y="76092"/>
                  <a:pt x="21" y="85217"/>
                </a:cubicBezTo>
                <a:cubicBezTo>
                  <a:pt x="20" y="85396"/>
                  <a:pt x="32" y="85551"/>
                  <a:pt x="50" y="85695"/>
                </a:cubicBezTo>
                <a:lnTo>
                  <a:pt x="50" y="86949"/>
                </a:lnTo>
                <a:lnTo>
                  <a:pt x="1308" y="86949"/>
                </a:lnTo>
                <a:cubicBezTo>
                  <a:pt x="1523" y="86974"/>
                  <a:pt x="1754" y="86979"/>
                  <a:pt x="1994" y="86979"/>
                </a:cubicBezTo>
                <a:cubicBezTo>
                  <a:pt x="2121" y="86979"/>
                  <a:pt x="2250" y="86977"/>
                  <a:pt x="2381" y="86977"/>
                </a:cubicBezTo>
                <a:cubicBezTo>
                  <a:pt x="6289" y="86972"/>
                  <a:pt x="10198" y="86969"/>
                  <a:pt x="14106" y="86969"/>
                </a:cubicBezTo>
                <a:cubicBezTo>
                  <a:pt x="18606" y="86969"/>
                  <a:pt x="23105" y="86972"/>
                  <a:pt x="27605" y="86977"/>
                </a:cubicBezTo>
                <a:cubicBezTo>
                  <a:pt x="28442" y="86977"/>
                  <a:pt x="29280" y="87049"/>
                  <a:pt x="30131" y="87088"/>
                </a:cubicBezTo>
                <a:cubicBezTo>
                  <a:pt x="28894" y="98090"/>
                  <a:pt x="33813" y="105259"/>
                  <a:pt x="42595" y="105686"/>
                </a:cubicBezTo>
                <a:cubicBezTo>
                  <a:pt x="42881" y="105700"/>
                  <a:pt x="43163" y="105706"/>
                  <a:pt x="43444" y="105706"/>
                </a:cubicBezTo>
                <a:cubicBezTo>
                  <a:pt x="47257" y="105706"/>
                  <a:pt x="50596" y="104426"/>
                  <a:pt x="53280" y="101697"/>
                </a:cubicBezTo>
                <a:cubicBezTo>
                  <a:pt x="57266" y="97644"/>
                  <a:pt x="58126" y="92677"/>
                  <a:pt x="56548" y="87010"/>
                </a:cubicBezTo>
                <a:lnTo>
                  <a:pt x="86730" y="87010"/>
                </a:lnTo>
                <a:cubicBezTo>
                  <a:pt x="86736" y="86957"/>
                  <a:pt x="86743" y="86910"/>
                  <a:pt x="86749" y="86859"/>
                </a:cubicBezTo>
                <a:lnTo>
                  <a:pt x="87062" y="86859"/>
                </a:lnTo>
                <a:lnTo>
                  <a:pt x="870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1121469" y="2953225"/>
            <a:ext cx="1177323" cy="1429409"/>
          </a:xfrm>
          <a:custGeom>
            <a:avLst/>
            <a:gdLst/>
            <a:ahLst/>
            <a:cxnLst/>
            <a:rect l="l" t="t" r="r" b="b"/>
            <a:pathLst>
              <a:path w="87064" h="105706" extrusionOk="0">
                <a:moveTo>
                  <a:pt x="43615" y="0"/>
                </a:moveTo>
                <a:cubicBezTo>
                  <a:pt x="39804" y="0"/>
                  <a:pt x="36467" y="1281"/>
                  <a:pt x="33783" y="4009"/>
                </a:cubicBezTo>
                <a:cubicBezTo>
                  <a:pt x="29796" y="8062"/>
                  <a:pt x="28937" y="13029"/>
                  <a:pt x="30514" y="18696"/>
                </a:cubicBezTo>
                <a:lnTo>
                  <a:pt x="333" y="18696"/>
                </a:lnTo>
                <a:cubicBezTo>
                  <a:pt x="326" y="18750"/>
                  <a:pt x="320" y="18797"/>
                  <a:pt x="313" y="18848"/>
                </a:cubicBezTo>
                <a:lnTo>
                  <a:pt x="0" y="18848"/>
                </a:lnTo>
                <a:lnTo>
                  <a:pt x="0" y="105706"/>
                </a:lnTo>
                <a:lnTo>
                  <a:pt x="87063" y="105706"/>
                </a:lnTo>
                <a:lnTo>
                  <a:pt x="87063" y="77960"/>
                </a:lnTo>
                <a:lnTo>
                  <a:pt x="87018" y="78005"/>
                </a:lnTo>
                <a:lnTo>
                  <a:pt x="87018" y="77960"/>
                </a:lnTo>
                <a:cubicBezTo>
                  <a:pt x="87017" y="77179"/>
                  <a:pt x="86929" y="76399"/>
                  <a:pt x="86882" y="75613"/>
                </a:cubicBezTo>
                <a:cubicBezTo>
                  <a:pt x="85880" y="75702"/>
                  <a:pt x="84911" y="75746"/>
                  <a:pt x="83977" y="75746"/>
                </a:cubicBezTo>
                <a:cubicBezTo>
                  <a:pt x="74178" y="75746"/>
                  <a:pt x="68207" y="70905"/>
                  <a:pt x="67937" y="62520"/>
                </a:cubicBezTo>
                <a:cubicBezTo>
                  <a:pt x="67809" y="58526"/>
                  <a:pt x="69132" y="54913"/>
                  <a:pt x="72088" y="52124"/>
                </a:cubicBezTo>
                <a:cubicBezTo>
                  <a:pt x="75001" y="49374"/>
                  <a:pt x="78306" y="48062"/>
                  <a:pt x="81895" y="48062"/>
                </a:cubicBezTo>
                <a:cubicBezTo>
                  <a:pt x="83448" y="48062"/>
                  <a:pt x="85055" y="48308"/>
                  <a:pt x="86706" y="48789"/>
                </a:cubicBezTo>
                <a:cubicBezTo>
                  <a:pt x="86850" y="48319"/>
                  <a:pt x="86978" y="48094"/>
                  <a:pt x="86979" y="47868"/>
                </a:cubicBezTo>
                <a:cubicBezTo>
                  <a:pt x="86998" y="38742"/>
                  <a:pt x="86977" y="29615"/>
                  <a:pt x="87042" y="20489"/>
                </a:cubicBezTo>
                <a:cubicBezTo>
                  <a:pt x="87044" y="20310"/>
                  <a:pt x="87031" y="20155"/>
                  <a:pt x="87012" y="20011"/>
                </a:cubicBezTo>
                <a:lnTo>
                  <a:pt x="87012" y="18757"/>
                </a:lnTo>
                <a:lnTo>
                  <a:pt x="85754" y="18757"/>
                </a:lnTo>
                <a:cubicBezTo>
                  <a:pt x="85541" y="18733"/>
                  <a:pt x="85312" y="18728"/>
                  <a:pt x="85073" y="18728"/>
                </a:cubicBezTo>
                <a:cubicBezTo>
                  <a:pt x="84945" y="18728"/>
                  <a:pt x="84814" y="18729"/>
                  <a:pt x="84681" y="18730"/>
                </a:cubicBezTo>
                <a:cubicBezTo>
                  <a:pt x="80686" y="18735"/>
                  <a:pt x="76690" y="18737"/>
                  <a:pt x="72695" y="18737"/>
                </a:cubicBezTo>
                <a:cubicBezTo>
                  <a:pt x="68282" y="18737"/>
                  <a:pt x="63870" y="18734"/>
                  <a:pt x="59457" y="18730"/>
                </a:cubicBezTo>
                <a:cubicBezTo>
                  <a:pt x="58620" y="18729"/>
                  <a:pt x="57783" y="18658"/>
                  <a:pt x="56931" y="18618"/>
                </a:cubicBezTo>
                <a:cubicBezTo>
                  <a:pt x="58169" y="7616"/>
                  <a:pt x="53249" y="447"/>
                  <a:pt x="44467" y="21"/>
                </a:cubicBezTo>
                <a:cubicBezTo>
                  <a:pt x="44181" y="7"/>
                  <a:pt x="43897" y="0"/>
                  <a:pt x="43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8" name="Title 7">
            <a:extLst>
              <a:ext uri="{FF2B5EF4-FFF2-40B4-BE49-F238E27FC236}">
                <a16:creationId xmlns:a16="http://schemas.microsoft.com/office/drawing/2014/main" id="{B0A27ABE-E094-F05B-DE67-935F05521BB4}"/>
              </a:ext>
            </a:extLst>
          </p:cNvPr>
          <p:cNvSpPr>
            <a:spLocks noGrp="1"/>
          </p:cNvSpPr>
          <p:nvPr>
            <p:ph type="title"/>
          </p:nvPr>
        </p:nvSpPr>
        <p:spPr>
          <a:xfrm>
            <a:off x="581687" y="130628"/>
            <a:ext cx="7704000" cy="572700"/>
          </a:xfrm>
        </p:spPr>
        <p:txBody>
          <a:bodyPr/>
          <a:lstStyle/>
          <a:p>
            <a:r>
              <a:rPr lang="en-US" dirty="0"/>
              <a:t>Preprocessing</a:t>
            </a:r>
            <a:endParaRPr lang="en-CY" dirty="0"/>
          </a:p>
        </p:txBody>
      </p:sp>
      <p:sp>
        <p:nvSpPr>
          <p:cNvPr id="9" name="Title 7">
            <a:extLst>
              <a:ext uri="{FF2B5EF4-FFF2-40B4-BE49-F238E27FC236}">
                <a16:creationId xmlns:a16="http://schemas.microsoft.com/office/drawing/2014/main" id="{71695836-1019-60E1-4761-D04ADF5BC7B1}"/>
              </a:ext>
            </a:extLst>
          </p:cNvPr>
          <p:cNvSpPr txBox="1">
            <a:spLocks/>
          </p:cNvSpPr>
          <p:nvPr/>
        </p:nvSpPr>
        <p:spPr>
          <a:xfrm>
            <a:off x="581687" y="827890"/>
            <a:ext cx="8301055" cy="4750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Share Tech"/>
              <a:buNone/>
              <a:defRPr sz="2800" b="0" i="0" u="none" strike="noStrike" cap="none">
                <a:solidFill>
                  <a:schemeClr val="dk1"/>
                </a:solidFill>
                <a:latin typeface="Share Tech"/>
                <a:ea typeface="Share Tech"/>
                <a:cs typeface="Share Tech"/>
                <a:sym typeface="Share Te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342900" indent="-342900" algn="just">
              <a:buClr>
                <a:srgbClr val="00CFCC"/>
              </a:buClr>
              <a:buFont typeface="Arial" panose="020B0604020202020204" pitchFamily="34" charset="0"/>
              <a:buChar char="•"/>
            </a:pPr>
            <a:r>
              <a:rPr lang="en-US" sz="2000" dirty="0"/>
              <a:t>Removed columns with a lot of </a:t>
            </a:r>
            <a:r>
              <a:rPr lang="en-US" sz="2000" dirty="0">
                <a:solidFill>
                  <a:srgbClr val="00CFCC"/>
                </a:solidFill>
              </a:rPr>
              <a:t>nulls</a:t>
            </a:r>
            <a:endParaRPr lang="en-US" sz="2000" dirty="0"/>
          </a:p>
          <a:p>
            <a:pPr marL="342900" indent="-342900" algn="just">
              <a:buClr>
                <a:srgbClr val="00CFCC"/>
              </a:buClr>
              <a:buFont typeface="Arial" panose="020B0604020202020204" pitchFamily="34" charset="0"/>
              <a:buChar char="•"/>
            </a:pPr>
            <a:r>
              <a:rPr lang="en-US" sz="2000" dirty="0"/>
              <a:t>For columns that had </a:t>
            </a:r>
            <a:r>
              <a:rPr lang="en-US" sz="2000" dirty="0">
                <a:solidFill>
                  <a:srgbClr val="00CFCC"/>
                </a:solidFill>
              </a:rPr>
              <a:t>missing values</a:t>
            </a:r>
            <a:r>
              <a:rPr lang="en-US" sz="2000" dirty="0"/>
              <a:t>:</a:t>
            </a:r>
          </a:p>
          <a:p>
            <a:pPr algn="just">
              <a:buClr>
                <a:srgbClr val="00CFCC"/>
              </a:buClr>
            </a:pPr>
            <a:r>
              <a:rPr lang="en-US" sz="2000" dirty="0"/>
              <a:t>	</a:t>
            </a:r>
            <a:r>
              <a:rPr lang="en-US" sz="2000" dirty="0">
                <a:solidFill>
                  <a:srgbClr val="00CFCC"/>
                </a:solidFill>
              </a:rPr>
              <a:t>a) </a:t>
            </a:r>
            <a:r>
              <a:rPr lang="en-US" sz="2000" dirty="0"/>
              <a:t>For strings we set the value that appears most often</a:t>
            </a:r>
          </a:p>
          <a:p>
            <a:pPr algn="just">
              <a:buClr>
                <a:srgbClr val="00CFCC"/>
              </a:buClr>
            </a:pPr>
            <a:r>
              <a:rPr lang="en-US" sz="2000" dirty="0"/>
              <a:t>	</a:t>
            </a:r>
            <a:r>
              <a:rPr lang="en-US" sz="2000" dirty="0">
                <a:solidFill>
                  <a:srgbClr val="00CFCC"/>
                </a:solidFill>
              </a:rPr>
              <a:t>b) </a:t>
            </a:r>
            <a:r>
              <a:rPr lang="en-US" sz="2000" dirty="0"/>
              <a:t>For numbers we set the average of the values</a:t>
            </a:r>
          </a:p>
          <a:p>
            <a:pPr marL="342900" indent="-342900" algn="just">
              <a:buClr>
                <a:srgbClr val="00CFCC"/>
              </a:buClr>
              <a:buFont typeface="Arial" panose="020B0604020202020204" pitchFamily="34" charset="0"/>
              <a:buChar char="•"/>
            </a:pPr>
            <a:r>
              <a:rPr lang="en-US" sz="2000" dirty="0"/>
              <a:t>For columns that have a very </a:t>
            </a:r>
            <a:r>
              <a:rPr lang="en-US" sz="2000" dirty="0">
                <a:solidFill>
                  <a:srgbClr val="00CFCC"/>
                </a:solidFill>
              </a:rPr>
              <a:t>high correlation </a:t>
            </a:r>
            <a:r>
              <a:rPr lang="en-US" sz="2000" dirty="0"/>
              <a:t>between them we removed the one we found appropriate</a:t>
            </a:r>
          </a:p>
          <a:p>
            <a:pPr marL="342900" indent="-342900" algn="just">
              <a:buClr>
                <a:srgbClr val="00CFCC"/>
              </a:buClr>
              <a:buFont typeface="Arial" panose="020B0604020202020204" pitchFamily="34" charset="0"/>
              <a:buChar char="•"/>
            </a:pPr>
            <a:r>
              <a:rPr lang="en-US" sz="2000" dirty="0"/>
              <a:t>Removed columns that have a very </a:t>
            </a:r>
            <a:r>
              <a:rPr lang="en-US" sz="2000" dirty="0">
                <a:solidFill>
                  <a:srgbClr val="00CFCC"/>
                </a:solidFill>
              </a:rPr>
              <a:t>low correlation </a:t>
            </a:r>
            <a:r>
              <a:rPr lang="en-US" sz="2000" dirty="0"/>
              <a:t>with Sales Price</a:t>
            </a:r>
          </a:p>
          <a:p>
            <a:pPr marL="342900" indent="-342900" algn="just">
              <a:buClr>
                <a:srgbClr val="00CFCC"/>
              </a:buClr>
              <a:buFont typeface="Arial" panose="020B0604020202020204" pitchFamily="34" charset="0"/>
              <a:buChar char="•"/>
            </a:pPr>
            <a:r>
              <a:rPr lang="en-US" sz="2000" dirty="0"/>
              <a:t>Removed </a:t>
            </a:r>
            <a:r>
              <a:rPr lang="en-US" sz="2000" dirty="0">
                <a:solidFill>
                  <a:srgbClr val="00CFCC"/>
                </a:solidFill>
              </a:rPr>
              <a:t>outliers</a:t>
            </a:r>
          </a:p>
          <a:p>
            <a:pPr marL="342900" indent="-342900" algn="just">
              <a:buClr>
                <a:srgbClr val="00CFCC"/>
              </a:buClr>
              <a:buFont typeface="Arial" panose="020B0604020202020204" pitchFamily="34" charset="0"/>
              <a:buChar char="•"/>
            </a:pPr>
            <a:r>
              <a:rPr lang="en-US" sz="2000" dirty="0">
                <a:solidFill>
                  <a:schemeClr val="tx1"/>
                </a:solidFill>
              </a:rPr>
              <a:t>Removed columns that contain </a:t>
            </a:r>
            <a:r>
              <a:rPr lang="en-US" sz="2000" dirty="0">
                <a:solidFill>
                  <a:srgbClr val="00CFCC"/>
                </a:solidFill>
              </a:rPr>
              <a:t>unbalanced categories </a:t>
            </a:r>
          </a:p>
          <a:p>
            <a:pPr marL="342900" indent="-342900" algn="just">
              <a:buClr>
                <a:srgbClr val="00CFCC"/>
              </a:buClr>
              <a:buFont typeface="Arial" panose="020B0604020202020204" pitchFamily="34" charset="0"/>
              <a:buChar char="•"/>
            </a:pPr>
            <a:r>
              <a:rPr lang="en-US" sz="2000" dirty="0"/>
              <a:t>After observing the graphs of our data we decided to transform our data using the </a:t>
            </a:r>
            <a:r>
              <a:rPr lang="en-US" sz="2000" dirty="0">
                <a:solidFill>
                  <a:srgbClr val="00CFCC"/>
                </a:solidFill>
              </a:rPr>
              <a:t>natural logarithm (ln)</a:t>
            </a:r>
          </a:p>
          <a:p>
            <a:pPr marL="342900" indent="-342900" algn="just">
              <a:buClr>
                <a:srgbClr val="00CFCC"/>
              </a:buClr>
              <a:buFont typeface="Arial" panose="020B0604020202020204" pitchFamily="34" charset="0"/>
              <a:buChar char="•"/>
            </a:pPr>
            <a:r>
              <a:rPr lang="en-US" sz="2000" dirty="0"/>
              <a:t>For columns that had set categories we tried to use </a:t>
            </a:r>
            <a:r>
              <a:rPr lang="en-US" sz="2000" dirty="0">
                <a:solidFill>
                  <a:srgbClr val="00CFCC"/>
                </a:solidFill>
              </a:rPr>
              <a:t>one hot encoding </a:t>
            </a:r>
            <a:r>
              <a:rPr lang="en-US" sz="2000" dirty="0"/>
              <a:t>to break them up into multiple binary columns</a:t>
            </a:r>
          </a:p>
          <a:p>
            <a:pPr marL="342900" indent="-342900">
              <a:buClr>
                <a:srgbClr val="00CFCC"/>
              </a:buClr>
              <a:buFont typeface="Arial" panose="020B0604020202020204" pitchFamily="34" charset="0"/>
              <a:buChar char="•"/>
            </a:pPr>
            <a:endParaRPr lang="en-US" sz="2000" dirty="0"/>
          </a:p>
          <a:p>
            <a:pPr lvl="1">
              <a:buClr>
                <a:srgbClr val="00CFCC"/>
              </a:buClr>
            </a:pPr>
            <a:r>
              <a:rPr lang="en-US" sz="2700" dirty="0"/>
              <a:t>	 </a:t>
            </a:r>
            <a:endParaRPr lang="en-CY"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173F-AA33-A1D1-0A73-FAB46501A1A7}"/>
              </a:ext>
            </a:extLst>
          </p:cNvPr>
          <p:cNvSpPr>
            <a:spLocks noGrp="1"/>
          </p:cNvSpPr>
          <p:nvPr>
            <p:ph type="title"/>
          </p:nvPr>
        </p:nvSpPr>
        <p:spPr/>
        <p:txBody>
          <a:bodyPr/>
          <a:lstStyle/>
          <a:p>
            <a:r>
              <a:rPr lang="en-US" sz="2800" dirty="0"/>
              <a:t>Removed columns with a lot of </a:t>
            </a:r>
            <a:r>
              <a:rPr lang="en-US" sz="2800" dirty="0">
                <a:solidFill>
                  <a:srgbClr val="00CFCC"/>
                </a:solidFill>
              </a:rPr>
              <a:t>nulls</a:t>
            </a:r>
            <a:r>
              <a:rPr lang="en-US" sz="2800" dirty="0"/>
              <a:t> (80+)</a:t>
            </a:r>
            <a:br>
              <a:rPr lang="en-US" sz="2800" dirty="0"/>
            </a:br>
            <a:endParaRPr lang="en-CY" dirty="0"/>
          </a:p>
        </p:txBody>
      </p:sp>
      <p:pic>
        <p:nvPicPr>
          <p:cNvPr id="7" name="Picture 6" descr="Text&#10;&#10;Description automatically generated">
            <a:extLst>
              <a:ext uri="{FF2B5EF4-FFF2-40B4-BE49-F238E27FC236}">
                <a16:creationId xmlns:a16="http://schemas.microsoft.com/office/drawing/2014/main" id="{6E3F20B8-5191-9D43-6E8E-0544D742FD31}"/>
              </a:ext>
            </a:extLst>
          </p:cNvPr>
          <p:cNvPicPr>
            <a:picLocks noChangeAspect="1"/>
          </p:cNvPicPr>
          <p:nvPr/>
        </p:nvPicPr>
        <p:blipFill>
          <a:blip r:embed="rId2"/>
          <a:stretch>
            <a:fillRect/>
          </a:stretch>
        </p:blipFill>
        <p:spPr>
          <a:xfrm>
            <a:off x="562085" y="1247182"/>
            <a:ext cx="4163596" cy="960395"/>
          </a:xfrm>
          <a:prstGeom prst="rect">
            <a:avLst/>
          </a:prstGeom>
        </p:spPr>
      </p:pic>
      <p:sp>
        <p:nvSpPr>
          <p:cNvPr id="8" name="Rectangle 7">
            <a:extLst>
              <a:ext uri="{FF2B5EF4-FFF2-40B4-BE49-F238E27FC236}">
                <a16:creationId xmlns:a16="http://schemas.microsoft.com/office/drawing/2014/main" id="{EC7D0217-C606-4436-D8B7-0981765C1505}"/>
              </a:ext>
            </a:extLst>
          </p:cNvPr>
          <p:cNvSpPr/>
          <p:nvPr/>
        </p:nvSpPr>
        <p:spPr>
          <a:xfrm>
            <a:off x="562085" y="1921008"/>
            <a:ext cx="4163596" cy="421551"/>
          </a:xfrm>
          <a:prstGeom prst="rect">
            <a:avLst/>
          </a:prstGeom>
          <a:solidFill>
            <a:srgbClr val="002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A6F58F3-F202-FA1A-E47C-77DA5CE25BAF}"/>
              </a:ext>
            </a:extLst>
          </p:cNvPr>
          <p:cNvSpPr/>
          <p:nvPr/>
        </p:nvSpPr>
        <p:spPr>
          <a:xfrm rot="5400000">
            <a:off x="3385829" y="884689"/>
            <a:ext cx="1117267" cy="1685379"/>
          </a:xfrm>
          <a:prstGeom prst="rect">
            <a:avLst/>
          </a:prstGeom>
          <a:solidFill>
            <a:srgbClr val="002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Y"/>
          </a:p>
        </p:txBody>
      </p:sp>
      <p:pic>
        <p:nvPicPr>
          <p:cNvPr id="11" name="Picture 10" descr="Text&#10;&#10;Description automatically generated with medium confidence">
            <a:extLst>
              <a:ext uri="{FF2B5EF4-FFF2-40B4-BE49-F238E27FC236}">
                <a16:creationId xmlns:a16="http://schemas.microsoft.com/office/drawing/2014/main" id="{77502473-7D4B-BD44-AD7D-89FA045DB399}"/>
              </a:ext>
            </a:extLst>
          </p:cNvPr>
          <p:cNvPicPr>
            <a:picLocks noChangeAspect="1"/>
          </p:cNvPicPr>
          <p:nvPr/>
        </p:nvPicPr>
        <p:blipFill>
          <a:blip r:embed="rId3"/>
          <a:stretch>
            <a:fillRect/>
          </a:stretch>
        </p:blipFill>
        <p:spPr>
          <a:xfrm>
            <a:off x="2167765" y="1921009"/>
            <a:ext cx="1559506" cy="2491626"/>
          </a:xfrm>
          <a:prstGeom prst="rect">
            <a:avLst/>
          </a:prstGeom>
        </p:spPr>
      </p:pic>
      <p:pic>
        <p:nvPicPr>
          <p:cNvPr id="13" name="Picture 12" descr="Text&#10;&#10;Description automatically generated">
            <a:extLst>
              <a:ext uri="{FF2B5EF4-FFF2-40B4-BE49-F238E27FC236}">
                <a16:creationId xmlns:a16="http://schemas.microsoft.com/office/drawing/2014/main" id="{25C03A52-EA42-55C5-2899-AB91A59DA673}"/>
              </a:ext>
            </a:extLst>
          </p:cNvPr>
          <p:cNvPicPr>
            <a:picLocks noChangeAspect="1"/>
          </p:cNvPicPr>
          <p:nvPr/>
        </p:nvPicPr>
        <p:blipFill>
          <a:blip r:embed="rId4"/>
          <a:stretch>
            <a:fillRect/>
          </a:stretch>
        </p:blipFill>
        <p:spPr>
          <a:xfrm>
            <a:off x="3727271" y="1921007"/>
            <a:ext cx="1575587" cy="2491626"/>
          </a:xfrm>
          <a:prstGeom prst="rect">
            <a:avLst/>
          </a:prstGeom>
        </p:spPr>
      </p:pic>
      <p:pic>
        <p:nvPicPr>
          <p:cNvPr id="15" name="Picture 14" descr="Text&#10;&#10;Description automatically generated">
            <a:extLst>
              <a:ext uri="{FF2B5EF4-FFF2-40B4-BE49-F238E27FC236}">
                <a16:creationId xmlns:a16="http://schemas.microsoft.com/office/drawing/2014/main" id="{97DC9D98-23ED-58D1-B737-6BB46C97323A}"/>
              </a:ext>
            </a:extLst>
          </p:cNvPr>
          <p:cNvPicPr>
            <a:picLocks noChangeAspect="1"/>
          </p:cNvPicPr>
          <p:nvPr/>
        </p:nvPicPr>
        <p:blipFill>
          <a:blip r:embed="rId5"/>
          <a:stretch>
            <a:fillRect/>
          </a:stretch>
        </p:blipFill>
        <p:spPr>
          <a:xfrm>
            <a:off x="5280046" y="1921007"/>
            <a:ext cx="1483986" cy="2792060"/>
          </a:xfrm>
          <a:prstGeom prst="rect">
            <a:avLst/>
          </a:prstGeom>
        </p:spPr>
      </p:pic>
      <p:pic>
        <p:nvPicPr>
          <p:cNvPr id="17" name="Picture 16" descr="A screenshot of a computer&#10;&#10;Description automatically generated with low confidence">
            <a:extLst>
              <a:ext uri="{FF2B5EF4-FFF2-40B4-BE49-F238E27FC236}">
                <a16:creationId xmlns:a16="http://schemas.microsoft.com/office/drawing/2014/main" id="{67E8AC56-0B1D-2D48-654B-A6308835FC02}"/>
              </a:ext>
            </a:extLst>
          </p:cNvPr>
          <p:cNvPicPr>
            <a:picLocks noChangeAspect="1"/>
          </p:cNvPicPr>
          <p:nvPr/>
        </p:nvPicPr>
        <p:blipFill>
          <a:blip r:embed="rId6"/>
          <a:stretch>
            <a:fillRect/>
          </a:stretch>
        </p:blipFill>
        <p:spPr>
          <a:xfrm>
            <a:off x="562085" y="1921009"/>
            <a:ext cx="1612497" cy="2491626"/>
          </a:xfrm>
          <a:prstGeom prst="rect">
            <a:avLst/>
          </a:prstGeom>
        </p:spPr>
      </p:pic>
      <p:graphicFrame>
        <p:nvGraphicFramePr>
          <p:cNvPr id="18" name="Table 17">
            <a:extLst>
              <a:ext uri="{FF2B5EF4-FFF2-40B4-BE49-F238E27FC236}">
                <a16:creationId xmlns:a16="http://schemas.microsoft.com/office/drawing/2014/main" id="{8FC229A7-1680-6711-3DD6-92D7A622177B}"/>
              </a:ext>
            </a:extLst>
          </p:cNvPr>
          <p:cNvGraphicFramePr>
            <a:graphicFrameLocks noGrp="1"/>
          </p:cNvGraphicFramePr>
          <p:nvPr>
            <p:extLst>
              <p:ext uri="{D42A27DB-BD31-4B8C-83A1-F6EECF244321}">
                <p14:modId xmlns:p14="http://schemas.microsoft.com/office/powerpoint/2010/main" val="2239802139"/>
              </p:ext>
            </p:extLst>
          </p:nvPr>
        </p:nvGraphicFramePr>
        <p:xfrm>
          <a:off x="6976235" y="1921760"/>
          <a:ext cx="1980970" cy="2682240"/>
        </p:xfrm>
        <a:graphic>
          <a:graphicData uri="http://schemas.openxmlformats.org/drawingml/2006/table">
            <a:tbl>
              <a:tblPr firstRow="1" bandRow="1">
                <a:tableStyleId>{A6FEA555-DB4C-4617-8796-9DA617C5A4E4}</a:tableStyleId>
              </a:tblPr>
              <a:tblGrid>
                <a:gridCol w="1980970">
                  <a:extLst>
                    <a:ext uri="{9D8B030D-6E8A-4147-A177-3AD203B41FA5}">
                      <a16:colId xmlns:a16="http://schemas.microsoft.com/office/drawing/2014/main" val="735483617"/>
                    </a:ext>
                  </a:extLst>
                </a:gridCol>
              </a:tblGrid>
              <a:tr h="370840">
                <a:tc>
                  <a:txBody>
                    <a:bodyPr/>
                    <a:lstStyle/>
                    <a:p>
                      <a:pPr algn="ctr"/>
                      <a:r>
                        <a:rPr lang="en-US" sz="2400" b="1" dirty="0">
                          <a:solidFill>
                            <a:srgbClr val="00CFCC"/>
                          </a:solidFill>
                          <a:latin typeface="Share Tech" panose="020B0604020202020204" charset="0"/>
                        </a:rPr>
                        <a:t>Removed</a:t>
                      </a:r>
                      <a:endParaRPr lang="en-CY" sz="1800" b="1" dirty="0">
                        <a:solidFill>
                          <a:srgbClr val="00CFCC"/>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8440350"/>
                  </a:ext>
                </a:extLst>
              </a:tr>
              <a:tr h="370840">
                <a:tc>
                  <a:txBody>
                    <a:bodyPr/>
                    <a:lstStyle/>
                    <a:p>
                      <a:pPr algn="ctr"/>
                      <a:r>
                        <a:rPr lang="en-US" sz="1800" dirty="0" err="1">
                          <a:solidFill>
                            <a:schemeClr val="tx1"/>
                          </a:solidFill>
                          <a:latin typeface="Share Tech" panose="020B0604020202020204" charset="0"/>
                        </a:rPr>
                        <a:t>LotFrontage</a:t>
                      </a:r>
                      <a:endParaRPr lang="en-CY" sz="1800"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951968"/>
                  </a:ext>
                </a:extLst>
              </a:tr>
              <a:tr h="370840">
                <a:tc>
                  <a:txBody>
                    <a:bodyPr/>
                    <a:lstStyle/>
                    <a:p>
                      <a:pPr algn="ctr"/>
                      <a:r>
                        <a:rPr lang="en-US" sz="1800" dirty="0">
                          <a:solidFill>
                            <a:schemeClr val="tx1"/>
                          </a:solidFill>
                          <a:latin typeface="Share Tech" panose="020B0604020202020204" charset="0"/>
                        </a:rPr>
                        <a:t>Alley</a:t>
                      </a:r>
                      <a:r>
                        <a:rPr kumimoji="0" lang="en-US" sz="1800" b="0" i="0" u="none" strike="noStrike" kern="0" cap="none" spc="0" normalizeH="0" baseline="0" noProof="0" dirty="0">
                          <a:ln>
                            <a:noFill/>
                          </a:ln>
                          <a:solidFill>
                            <a:schemeClr val="tx1"/>
                          </a:solidFill>
                          <a:effectLst/>
                          <a:uLnTx/>
                          <a:uFillTx/>
                          <a:latin typeface="Share Tech" panose="020B0604020202020204" charset="0"/>
                          <a:cs typeface="Arial"/>
                          <a:sym typeface="Arial"/>
                        </a:rPr>
                        <a:t>,</a:t>
                      </a:r>
                      <a:endParaRPr lang="en-CY" sz="1800"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508543"/>
                  </a:ext>
                </a:extLst>
              </a:tr>
              <a:tr h="370840">
                <a:tc>
                  <a:txBody>
                    <a:bodyPr/>
                    <a:lstStyle/>
                    <a:p>
                      <a:pPr algn="ctr"/>
                      <a:r>
                        <a:rPr lang="en-US" sz="1800" dirty="0" err="1">
                          <a:solidFill>
                            <a:schemeClr val="tx1"/>
                          </a:solidFill>
                          <a:latin typeface="Share Tech" panose="020B0604020202020204" charset="0"/>
                        </a:rPr>
                        <a:t>FirePlaceQu</a:t>
                      </a:r>
                      <a:endParaRPr lang="en-CY" sz="1800"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4821654"/>
                  </a:ext>
                </a:extLst>
              </a:tr>
              <a:tr h="370840">
                <a:tc>
                  <a:txBody>
                    <a:bodyPr/>
                    <a:lstStyle/>
                    <a:p>
                      <a:pPr algn="ctr"/>
                      <a:r>
                        <a:rPr lang="en-US" sz="1800" dirty="0" err="1">
                          <a:solidFill>
                            <a:schemeClr val="tx1"/>
                          </a:solidFill>
                          <a:latin typeface="Share Tech" panose="020B0604020202020204" charset="0"/>
                        </a:rPr>
                        <a:t>PoolQC</a:t>
                      </a:r>
                      <a:endParaRPr lang="en-CY" sz="1800"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40246"/>
                  </a:ext>
                </a:extLst>
              </a:tr>
              <a:tr h="370840">
                <a:tc>
                  <a:txBody>
                    <a:bodyPr/>
                    <a:lstStyle/>
                    <a:p>
                      <a:pPr algn="ctr"/>
                      <a:r>
                        <a:rPr lang="en-US" sz="1800" dirty="0">
                          <a:solidFill>
                            <a:schemeClr val="tx1"/>
                          </a:solidFill>
                          <a:latin typeface="Share Tech" panose="020B0604020202020204" charset="0"/>
                        </a:rPr>
                        <a:t>Fence</a:t>
                      </a:r>
                      <a:endParaRPr lang="en-CY" sz="1800"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817699"/>
                  </a:ext>
                </a:extLst>
              </a:tr>
              <a:tr h="370840">
                <a:tc>
                  <a:txBody>
                    <a:bodyPr/>
                    <a:lstStyle/>
                    <a:p>
                      <a:pPr algn="ctr"/>
                      <a:r>
                        <a:rPr lang="en-US" sz="1800" dirty="0" err="1">
                          <a:solidFill>
                            <a:schemeClr val="tx1"/>
                          </a:solidFill>
                          <a:latin typeface="Share Tech" panose="020B0604020202020204" charset="0"/>
                        </a:rPr>
                        <a:t>MiscFeature</a:t>
                      </a:r>
                      <a:endParaRPr lang="en-CY" sz="1800"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2999584"/>
                  </a:ext>
                </a:extLst>
              </a:tr>
            </a:tbl>
          </a:graphicData>
        </a:graphic>
      </p:graphicFrame>
    </p:spTree>
    <p:extLst>
      <p:ext uri="{BB962C8B-B14F-4D97-AF65-F5344CB8AC3E}">
        <p14:creationId xmlns:p14="http://schemas.microsoft.com/office/powerpoint/2010/main" val="117843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D7D0-034B-0CC7-D576-28421DD330E7}"/>
              </a:ext>
            </a:extLst>
          </p:cNvPr>
          <p:cNvSpPr>
            <a:spLocks noGrp="1"/>
          </p:cNvSpPr>
          <p:nvPr>
            <p:ph type="title"/>
          </p:nvPr>
        </p:nvSpPr>
        <p:spPr>
          <a:xfrm>
            <a:off x="545566" y="539499"/>
            <a:ext cx="7878434" cy="2995155"/>
          </a:xfrm>
        </p:spPr>
        <p:txBody>
          <a:bodyPr/>
          <a:lstStyle/>
          <a:p>
            <a:pPr marL="342900" indent="-342900"/>
            <a:r>
              <a:rPr lang="en-US" sz="2400" dirty="0"/>
              <a:t>For columns that had </a:t>
            </a:r>
            <a:r>
              <a:rPr lang="en-US" sz="2400" dirty="0">
                <a:solidFill>
                  <a:srgbClr val="00CFCC"/>
                </a:solidFill>
              </a:rPr>
              <a:t>missing values</a:t>
            </a:r>
            <a:r>
              <a:rPr lang="en-US" sz="2400" dirty="0"/>
              <a:t>:</a:t>
            </a:r>
            <a:br>
              <a:rPr lang="en-US" sz="2400" dirty="0"/>
            </a:br>
            <a:r>
              <a:rPr lang="en-US" sz="2400" dirty="0"/>
              <a:t>	</a:t>
            </a:r>
            <a:r>
              <a:rPr lang="en-US" sz="2400" dirty="0">
                <a:solidFill>
                  <a:srgbClr val="00CFCC"/>
                </a:solidFill>
              </a:rPr>
              <a:t>a) </a:t>
            </a:r>
            <a:r>
              <a:rPr lang="en-US" sz="2400" dirty="0"/>
              <a:t>For strings we set the value that appears most often</a:t>
            </a:r>
            <a:br>
              <a:rPr lang="en-US" sz="2400" dirty="0"/>
            </a:br>
            <a:r>
              <a:rPr lang="en-US" sz="2400" dirty="0"/>
              <a:t>	</a:t>
            </a:r>
            <a:r>
              <a:rPr lang="en-US" sz="2400" dirty="0">
                <a:solidFill>
                  <a:srgbClr val="00CFCC"/>
                </a:solidFill>
              </a:rPr>
              <a:t>b) </a:t>
            </a:r>
            <a:r>
              <a:rPr lang="en-US" sz="2400" dirty="0"/>
              <a:t>For numbers we set the average of the values</a:t>
            </a:r>
            <a:br>
              <a:rPr lang="en-US" sz="2800" dirty="0"/>
            </a:br>
            <a:endParaRPr lang="en-CY" dirty="0"/>
          </a:p>
        </p:txBody>
      </p:sp>
      <p:pic>
        <p:nvPicPr>
          <p:cNvPr id="4" name="Picture 3" descr="Text&#10;&#10;Description automatically generated">
            <a:extLst>
              <a:ext uri="{FF2B5EF4-FFF2-40B4-BE49-F238E27FC236}">
                <a16:creationId xmlns:a16="http://schemas.microsoft.com/office/drawing/2014/main" id="{89421517-612B-D157-94F3-E06638A3C1EC}"/>
              </a:ext>
            </a:extLst>
          </p:cNvPr>
          <p:cNvPicPr>
            <a:picLocks noChangeAspect="1"/>
          </p:cNvPicPr>
          <p:nvPr/>
        </p:nvPicPr>
        <p:blipFill>
          <a:blip r:embed="rId2"/>
          <a:stretch>
            <a:fillRect/>
          </a:stretch>
        </p:blipFill>
        <p:spPr>
          <a:xfrm>
            <a:off x="842442" y="2320970"/>
            <a:ext cx="7459116" cy="1843775"/>
          </a:xfrm>
          <a:prstGeom prst="rect">
            <a:avLst/>
          </a:prstGeom>
        </p:spPr>
      </p:pic>
    </p:spTree>
    <p:extLst>
      <p:ext uri="{BB962C8B-B14F-4D97-AF65-F5344CB8AC3E}">
        <p14:creationId xmlns:p14="http://schemas.microsoft.com/office/powerpoint/2010/main" val="108956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79F1-BBEC-89E1-CD08-2C4DC656C8B8}"/>
              </a:ext>
            </a:extLst>
          </p:cNvPr>
          <p:cNvSpPr>
            <a:spLocks noGrp="1"/>
          </p:cNvSpPr>
          <p:nvPr>
            <p:ph type="title"/>
          </p:nvPr>
        </p:nvSpPr>
        <p:spPr>
          <a:xfrm>
            <a:off x="84524" y="209087"/>
            <a:ext cx="8423999" cy="1581293"/>
          </a:xfrm>
        </p:spPr>
        <p:txBody>
          <a:bodyPr/>
          <a:lstStyle/>
          <a:p>
            <a:pPr marL="342900" indent="-342900"/>
            <a:r>
              <a:rPr lang="en-US" sz="2800" dirty="0"/>
              <a:t>	For columns that have a very </a:t>
            </a:r>
            <a:r>
              <a:rPr lang="en-US" sz="2800" dirty="0">
                <a:solidFill>
                  <a:srgbClr val="00CFCC"/>
                </a:solidFill>
              </a:rPr>
              <a:t>high correlation  </a:t>
            </a:r>
            <a:r>
              <a:rPr lang="en-US" sz="2800" dirty="0"/>
              <a:t>between them we removed the one we found appropriate</a:t>
            </a:r>
          </a:p>
        </p:txBody>
      </p:sp>
      <p:graphicFrame>
        <p:nvGraphicFramePr>
          <p:cNvPr id="3" name="Table 3">
            <a:extLst>
              <a:ext uri="{FF2B5EF4-FFF2-40B4-BE49-F238E27FC236}">
                <a16:creationId xmlns:a16="http://schemas.microsoft.com/office/drawing/2014/main" id="{14B71E0C-06E7-9637-B815-502B8272616A}"/>
              </a:ext>
            </a:extLst>
          </p:cNvPr>
          <p:cNvGraphicFramePr>
            <a:graphicFrameLocks noGrp="1"/>
          </p:cNvGraphicFramePr>
          <p:nvPr>
            <p:extLst>
              <p:ext uri="{D42A27DB-BD31-4B8C-83A1-F6EECF244321}">
                <p14:modId xmlns:p14="http://schemas.microsoft.com/office/powerpoint/2010/main" val="1338863244"/>
              </p:ext>
            </p:extLst>
          </p:nvPr>
        </p:nvGraphicFramePr>
        <p:xfrm>
          <a:off x="1519451" y="2116845"/>
          <a:ext cx="6105097" cy="2311400"/>
        </p:xfrm>
        <a:graphic>
          <a:graphicData uri="http://schemas.openxmlformats.org/drawingml/2006/table">
            <a:tbl>
              <a:tblPr firstRow="1" bandRow="1">
                <a:tableStyleId>{A6FEA555-DB4C-4617-8796-9DA617C5A4E4}</a:tableStyleId>
              </a:tblPr>
              <a:tblGrid>
                <a:gridCol w="3052549">
                  <a:extLst>
                    <a:ext uri="{9D8B030D-6E8A-4147-A177-3AD203B41FA5}">
                      <a16:colId xmlns:a16="http://schemas.microsoft.com/office/drawing/2014/main" val="3218972206"/>
                    </a:ext>
                  </a:extLst>
                </a:gridCol>
                <a:gridCol w="3052548">
                  <a:extLst>
                    <a:ext uri="{9D8B030D-6E8A-4147-A177-3AD203B41FA5}">
                      <a16:colId xmlns:a16="http://schemas.microsoft.com/office/drawing/2014/main" val="1553280952"/>
                    </a:ext>
                  </a:extLst>
                </a:gridCol>
              </a:tblGrid>
              <a:tr h="370840">
                <a:tc>
                  <a:txBody>
                    <a:bodyPr/>
                    <a:lstStyle/>
                    <a:p>
                      <a:pPr algn="ctr"/>
                      <a:r>
                        <a:rPr lang="en-US" sz="2400" b="1" dirty="0">
                          <a:solidFill>
                            <a:srgbClr val="00CFCC"/>
                          </a:solidFill>
                          <a:latin typeface="Share Tech" panose="020B0604020202020204" charset="0"/>
                        </a:rPr>
                        <a:t>Removed</a:t>
                      </a:r>
                      <a:endParaRPr lang="en-CY" sz="1800" b="1" dirty="0">
                        <a:solidFill>
                          <a:srgbClr val="00CFCC"/>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00CFCC"/>
                          </a:solidFill>
                          <a:latin typeface="Share Tech" panose="020B0604020202020204" charset="0"/>
                        </a:rPr>
                        <a:t>Kept</a:t>
                      </a:r>
                      <a:endParaRPr lang="en-CY" b="1" dirty="0">
                        <a:solidFill>
                          <a:srgbClr val="00CFCC"/>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009123"/>
                  </a:ext>
                </a:extLst>
              </a:tr>
              <a:tr h="370840">
                <a:tc>
                  <a:txBody>
                    <a:bodyPr/>
                    <a:lstStyle/>
                    <a:p>
                      <a:pPr algn="ctr"/>
                      <a:r>
                        <a:rPr lang="en-US" sz="1800" dirty="0" err="1">
                          <a:solidFill>
                            <a:schemeClr val="tx1"/>
                          </a:solidFill>
                          <a:latin typeface="Share Tech" panose="020B0604020202020204" charset="0"/>
                        </a:rPr>
                        <a:t>GarageCars</a:t>
                      </a:r>
                      <a:endParaRPr lang="en-CY" dirty="0">
                        <a:solidFill>
                          <a:schemeClr val="tx1"/>
                        </a:solidFill>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0" cap="none" spc="0" normalizeH="0" baseline="0" noProof="0" dirty="0" err="1">
                          <a:ln>
                            <a:noFill/>
                          </a:ln>
                          <a:solidFill>
                            <a:srgbClr val="FFFFFF"/>
                          </a:solidFill>
                          <a:effectLst/>
                          <a:uLnTx/>
                          <a:uFillTx/>
                          <a:latin typeface="Share Tech" panose="020B0604020202020204" charset="0"/>
                          <a:cs typeface="Arial"/>
                          <a:sym typeface="Arial"/>
                        </a:rPr>
                        <a:t>GarageArea</a:t>
                      </a:r>
                      <a:endParaRPr lang="en-CY"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7421460"/>
                  </a:ext>
                </a:extLst>
              </a:tr>
              <a:tr h="370840">
                <a:tc>
                  <a:txBody>
                    <a:bodyPr/>
                    <a:lstStyle/>
                    <a:p>
                      <a:pPr algn="ctr"/>
                      <a:r>
                        <a:rPr kumimoji="0" lang="en-US" sz="1800" b="0" i="0" u="none" strike="noStrike" kern="0" cap="none" spc="0" normalizeH="0" baseline="0" noProof="0" dirty="0" err="1">
                          <a:ln>
                            <a:noFill/>
                          </a:ln>
                          <a:solidFill>
                            <a:srgbClr val="FFFFFF"/>
                          </a:solidFill>
                          <a:effectLst/>
                          <a:uLnTx/>
                          <a:uFillTx/>
                          <a:latin typeface="Share Tech" panose="020B0604020202020204" charset="0"/>
                          <a:cs typeface="Arial"/>
                          <a:sym typeface="Arial"/>
                        </a:rPr>
                        <a:t>GarageYrBlt</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0" cap="none" spc="0" normalizeH="0" baseline="0" noProof="0" dirty="0" err="1">
                          <a:ln>
                            <a:noFill/>
                          </a:ln>
                          <a:solidFill>
                            <a:srgbClr val="FFFFFF"/>
                          </a:solidFill>
                          <a:effectLst/>
                          <a:uLnTx/>
                          <a:uFillTx/>
                          <a:latin typeface="Share Tech" panose="020B0604020202020204" charset="0"/>
                          <a:cs typeface="Arial"/>
                          <a:sym typeface="Arial"/>
                        </a:rPr>
                        <a:t>YearBuilr</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40123"/>
                  </a:ext>
                </a:extLst>
              </a:tr>
              <a:tr h="370840">
                <a:tc>
                  <a:txBody>
                    <a:bodyPr/>
                    <a:lstStyle/>
                    <a:p>
                      <a:pPr algn="ctr"/>
                      <a:r>
                        <a:rPr kumimoji="0" lang="en-US" sz="1800" b="0" i="0" u="none" strike="noStrike" kern="0" cap="none" spc="0" normalizeH="0" baseline="0" noProof="0" dirty="0">
                          <a:ln>
                            <a:noFill/>
                          </a:ln>
                          <a:solidFill>
                            <a:srgbClr val="FFFFFF"/>
                          </a:solidFill>
                          <a:effectLst/>
                          <a:uLnTx/>
                          <a:uFillTx/>
                          <a:latin typeface="Share Tech" panose="020B0604020202020204" charset="0"/>
                          <a:cs typeface="Arial"/>
                          <a:sym typeface="Arial"/>
                        </a:rPr>
                        <a:t>Exterior2nd</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0" cap="none" spc="0" normalizeH="0" baseline="0" noProof="0" dirty="0">
                          <a:ln>
                            <a:noFill/>
                          </a:ln>
                          <a:solidFill>
                            <a:srgbClr val="FFFFFF"/>
                          </a:solidFill>
                          <a:effectLst/>
                          <a:uLnTx/>
                          <a:uFillTx/>
                          <a:latin typeface="Share Tech" panose="020B0604020202020204" charset="0"/>
                          <a:cs typeface="Arial"/>
                          <a:sym typeface="Arial"/>
                        </a:rPr>
                        <a:t>Exterior1st</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3461746"/>
                  </a:ext>
                </a:extLst>
              </a:tr>
              <a:tr h="370840">
                <a:tc>
                  <a:txBody>
                    <a:bodyPr/>
                    <a:lstStyle/>
                    <a:p>
                      <a:pPr algn="ctr"/>
                      <a:r>
                        <a:rPr kumimoji="0" lang="en-US" sz="1800" b="0" i="0" u="none" strike="noStrike" kern="0" cap="none" spc="0" normalizeH="0" baseline="0" noProof="0" dirty="0" err="1">
                          <a:ln>
                            <a:noFill/>
                          </a:ln>
                          <a:solidFill>
                            <a:srgbClr val="FFFFFF"/>
                          </a:solidFill>
                          <a:effectLst/>
                          <a:uLnTx/>
                          <a:uFillTx/>
                          <a:latin typeface="Share Tech" panose="020B0604020202020204" charset="0"/>
                          <a:cs typeface="Arial"/>
                          <a:sym typeface="Arial"/>
                        </a:rPr>
                        <a:t>TotRmsAbvGrd</a:t>
                      </a:r>
                      <a:r>
                        <a:rPr kumimoji="0" lang="en-US" sz="1800" b="0" i="0" u="none" strike="noStrike" kern="0" cap="none" spc="0" normalizeH="0" baseline="0" noProof="0" dirty="0">
                          <a:ln>
                            <a:noFill/>
                          </a:ln>
                          <a:solidFill>
                            <a:srgbClr val="FFFFFF"/>
                          </a:solidFill>
                          <a:effectLst/>
                          <a:uLnTx/>
                          <a:uFillTx/>
                          <a:latin typeface="Share Tech" panose="020B0604020202020204" charset="0"/>
                          <a:cs typeface="Arial"/>
                          <a:sym typeface="Arial"/>
                        </a:rPr>
                        <a:t>, 1stFlrSf</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0" cap="none" spc="0" normalizeH="0" baseline="0" noProof="0">
                          <a:ln>
                            <a:noFill/>
                          </a:ln>
                          <a:solidFill>
                            <a:srgbClr val="FFFFFF"/>
                          </a:solidFill>
                          <a:effectLst/>
                          <a:uLnTx/>
                          <a:uFillTx/>
                          <a:latin typeface="Share Tech" panose="020B0604020202020204" charset="0"/>
                          <a:cs typeface="Arial"/>
                          <a:sym typeface="Arial"/>
                        </a:rPr>
                        <a:t>GrLivArea</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6559254"/>
                  </a:ext>
                </a:extLst>
              </a:tr>
              <a:tr h="370840">
                <a:tc>
                  <a:txBody>
                    <a:bodyPr/>
                    <a:lstStyle/>
                    <a:p>
                      <a:pPr algn="ctr"/>
                      <a:r>
                        <a:rPr kumimoji="0" lang="en-US" sz="1800" b="0" i="0" u="none" strike="noStrike" kern="0" cap="none" spc="0" normalizeH="0" baseline="0" noProof="0" dirty="0" err="1">
                          <a:ln>
                            <a:noFill/>
                          </a:ln>
                          <a:solidFill>
                            <a:srgbClr val="FFFFFF"/>
                          </a:solidFill>
                          <a:effectLst/>
                          <a:uLnTx/>
                          <a:uFillTx/>
                          <a:latin typeface="Share Tech" panose="020B0604020202020204" charset="0"/>
                          <a:cs typeface="Arial"/>
                          <a:sym typeface="Arial"/>
                        </a:rPr>
                        <a:t>MSSubClass</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0" cap="none" spc="0" normalizeH="0" baseline="0" noProof="0" dirty="0" err="1">
                          <a:ln>
                            <a:noFill/>
                          </a:ln>
                          <a:solidFill>
                            <a:srgbClr val="FFFFFF"/>
                          </a:solidFill>
                          <a:effectLst/>
                          <a:uLnTx/>
                          <a:uFillTx/>
                          <a:latin typeface="Share Tech" panose="020B0604020202020204" charset="0"/>
                          <a:cs typeface="Arial"/>
                          <a:sym typeface="Arial"/>
                        </a:rPr>
                        <a:t>BldgType</a:t>
                      </a:r>
                      <a:endParaRPr lang="en-CY" sz="1800" dirty="0">
                        <a:latin typeface="Share Tech"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7205676"/>
                  </a:ext>
                </a:extLst>
              </a:tr>
            </a:tbl>
          </a:graphicData>
        </a:graphic>
      </p:graphicFrame>
      <p:sp>
        <p:nvSpPr>
          <p:cNvPr id="13" name="Arrow: Striped Right 12">
            <a:extLst>
              <a:ext uri="{FF2B5EF4-FFF2-40B4-BE49-F238E27FC236}">
                <a16:creationId xmlns:a16="http://schemas.microsoft.com/office/drawing/2014/main" id="{616FD7D2-F1FB-53A8-B6C9-E8DD1A161D0D}"/>
              </a:ext>
            </a:extLst>
          </p:cNvPr>
          <p:cNvSpPr/>
          <p:nvPr/>
        </p:nvSpPr>
        <p:spPr>
          <a:xfrm>
            <a:off x="4219683" y="2115498"/>
            <a:ext cx="937453" cy="516085"/>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Y"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8161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7218-D913-35A0-585E-85112641E07C}"/>
              </a:ext>
            </a:extLst>
          </p:cNvPr>
          <p:cNvSpPr>
            <a:spLocks noGrp="1"/>
          </p:cNvSpPr>
          <p:nvPr>
            <p:ph type="title"/>
          </p:nvPr>
        </p:nvSpPr>
        <p:spPr>
          <a:xfrm>
            <a:off x="720000" y="239822"/>
            <a:ext cx="7704000" cy="1489085"/>
          </a:xfrm>
        </p:spPr>
        <p:txBody>
          <a:bodyPr/>
          <a:lstStyle/>
          <a:p>
            <a:r>
              <a:rPr lang="en-US" sz="2800" dirty="0"/>
              <a:t>Removed columns that have a very </a:t>
            </a:r>
            <a:r>
              <a:rPr lang="en-US" sz="2800" dirty="0">
                <a:solidFill>
                  <a:srgbClr val="00CFCC"/>
                </a:solidFill>
              </a:rPr>
              <a:t>low correlation </a:t>
            </a:r>
            <a:r>
              <a:rPr lang="en-US" sz="2800" dirty="0"/>
              <a:t>with Sales Price</a:t>
            </a:r>
            <a:br>
              <a:rPr lang="en-US" sz="2800" dirty="0"/>
            </a:br>
            <a:endParaRPr lang="en-CY" dirty="0"/>
          </a:p>
        </p:txBody>
      </p:sp>
      <p:pic>
        <p:nvPicPr>
          <p:cNvPr id="6" name="Picture 5" descr="Timeline&#10;&#10;Description automatically generated">
            <a:extLst>
              <a:ext uri="{FF2B5EF4-FFF2-40B4-BE49-F238E27FC236}">
                <a16:creationId xmlns:a16="http://schemas.microsoft.com/office/drawing/2014/main" id="{9CE352C0-B0E7-E3E3-C678-71B2CB05B0FA}"/>
              </a:ext>
            </a:extLst>
          </p:cNvPr>
          <p:cNvPicPr>
            <a:picLocks noChangeAspect="1"/>
          </p:cNvPicPr>
          <p:nvPr/>
        </p:nvPicPr>
        <p:blipFill>
          <a:blip r:embed="rId2"/>
          <a:stretch>
            <a:fillRect/>
          </a:stretch>
        </p:blipFill>
        <p:spPr>
          <a:xfrm>
            <a:off x="861133" y="1293639"/>
            <a:ext cx="1587997" cy="3749968"/>
          </a:xfrm>
          <a:prstGeom prst="rect">
            <a:avLst/>
          </a:prstGeom>
        </p:spPr>
      </p:pic>
      <p:pic>
        <p:nvPicPr>
          <p:cNvPr id="8" name="Picture 7" descr="Timeline&#10;&#10;Description automatically generated">
            <a:extLst>
              <a:ext uri="{FF2B5EF4-FFF2-40B4-BE49-F238E27FC236}">
                <a16:creationId xmlns:a16="http://schemas.microsoft.com/office/drawing/2014/main" id="{384035EC-F605-DB61-CCEF-CB05A7FAB0E8}"/>
              </a:ext>
            </a:extLst>
          </p:cNvPr>
          <p:cNvPicPr>
            <a:picLocks noChangeAspect="1"/>
          </p:cNvPicPr>
          <p:nvPr/>
        </p:nvPicPr>
        <p:blipFill>
          <a:blip r:embed="rId3"/>
          <a:stretch>
            <a:fillRect/>
          </a:stretch>
        </p:blipFill>
        <p:spPr>
          <a:xfrm>
            <a:off x="3088759" y="1293639"/>
            <a:ext cx="1565204" cy="3749968"/>
          </a:xfrm>
          <a:prstGeom prst="rect">
            <a:avLst/>
          </a:prstGeom>
        </p:spPr>
      </p:pic>
      <p:graphicFrame>
        <p:nvGraphicFramePr>
          <p:cNvPr id="11" name="Table 11">
            <a:extLst>
              <a:ext uri="{FF2B5EF4-FFF2-40B4-BE49-F238E27FC236}">
                <a16:creationId xmlns:a16="http://schemas.microsoft.com/office/drawing/2014/main" id="{943D6F4F-9990-9B27-10D1-28C8C1D05651}"/>
              </a:ext>
            </a:extLst>
          </p:cNvPr>
          <p:cNvGraphicFramePr>
            <a:graphicFrameLocks noGrp="1"/>
          </p:cNvGraphicFramePr>
          <p:nvPr>
            <p:extLst>
              <p:ext uri="{D42A27DB-BD31-4B8C-83A1-F6EECF244321}">
                <p14:modId xmlns:p14="http://schemas.microsoft.com/office/powerpoint/2010/main" val="2794490966"/>
              </p:ext>
            </p:extLst>
          </p:nvPr>
        </p:nvGraphicFramePr>
        <p:xfrm>
          <a:off x="5452329" y="906217"/>
          <a:ext cx="2746014" cy="4145280"/>
        </p:xfrm>
        <a:graphic>
          <a:graphicData uri="http://schemas.openxmlformats.org/drawingml/2006/table">
            <a:tbl>
              <a:tblPr firstRow="1" bandRow="1">
                <a:tableStyleId>{A6FEA555-DB4C-4617-8796-9DA617C5A4E4}</a:tableStyleId>
              </a:tblPr>
              <a:tblGrid>
                <a:gridCol w="1373007">
                  <a:extLst>
                    <a:ext uri="{9D8B030D-6E8A-4147-A177-3AD203B41FA5}">
                      <a16:colId xmlns:a16="http://schemas.microsoft.com/office/drawing/2014/main" val="2235948015"/>
                    </a:ext>
                  </a:extLst>
                </a:gridCol>
                <a:gridCol w="1373007">
                  <a:extLst>
                    <a:ext uri="{9D8B030D-6E8A-4147-A177-3AD203B41FA5}">
                      <a16:colId xmlns:a16="http://schemas.microsoft.com/office/drawing/2014/main" val="965146725"/>
                    </a:ext>
                  </a:extLst>
                </a:gridCol>
              </a:tblGrid>
              <a:tr h="301507">
                <a:tc gridSpan="2">
                  <a:txBody>
                    <a:bodyPr/>
                    <a:lstStyle/>
                    <a:p>
                      <a:pPr algn="ctr"/>
                      <a:r>
                        <a:rPr lang="en-US" sz="2400" dirty="0">
                          <a:solidFill>
                            <a:srgbClr val="00CFCC"/>
                          </a:solidFill>
                          <a:latin typeface="Share Tech" panose="020B0604020202020204" charset="0"/>
                        </a:rPr>
                        <a:t>Removed:</a:t>
                      </a:r>
                      <a:r>
                        <a:rPr lang="en-US" dirty="0"/>
                        <a:t>:</a:t>
                      </a:r>
                      <a:endParaRPr lang="en-C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CY" dirty="0"/>
                    </a:p>
                  </a:txBody>
                  <a:tcPr/>
                </a:tc>
                <a:extLst>
                  <a:ext uri="{0D108BD9-81ED-4DB2-BD59-A6C34878D82A}">
                    <a16:rowId xmlns:a16="http://schemas.microsoft.com/office/drawing/2014/main" val="2889140346"/>
                  </a:ext>
                </a:extLst>
              </a:tr>
              <a:tr h="301507">
                <a:tc>
                  <a:txBody>
                    <a:bodyPr/>
                    <a:lstStyle/>
                    <a:p>
                      <a:pPr algn="ctr"/>
                      <a:r>
                        <a:rPr lang="en-US" sz="1600" dirty="0">
                          <a:solidFill>
                            <a:schemeClr val="tx1"/>
                          </a:solidFill>
                          <a:latin typeface="Share Tech" panose="020B0604020202020204" charset="0"/>
                        </a:rPr>
                        <a:t>Street</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LowQualFinSf</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80757125"/>
                  </a:ext>
                </a:extLst>
              </a:tr>
              <a:tr h="301507">
                <a:tc>
                  <a:txBody>
                    <a:bodyPr/>
                    <a:lstStyle/>
                    <a:p>
                      <a:pPr algn="ctr"/>
                      <a:r>
                        <a:rPr lang="en-US" sz="1600" dirty="0" err="1">
                          <a:solidFill>
                            <a:schemeClr val="tx1"/>
                          </a:solidFill>
                          <a:latin typeface="Share Tech" panose="020B0604020202020204" charset="0"/>
                        </a:rPr>
                        <a:t>LandContour</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tx1"/>
                          </a:solidFill>
                          <a:latin typeface="Share Tech" panose="020B0604020202020204" charset="0"/>
                        </a:rPr>
                        <a:t>3SsnPorch</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31822635"/>
                  </a:ext>
                </a:extLst>
              </a:tr>
              <a:tr h="301507">
                <a:tc>
                  <a:txBody>
                    <a:bodyPr/>
                    <a:lstStyle/>
                    <a:p>
                      <a:pPr algn="ctr"/>
                      <a:r>
                        <a:rPr lang="en-US" sz="1600" dirty="0">
                          <a:solidFill>
                            <a:schemeClr val="tx1"/>
                          </a:solidFill>
                          <a:latin typeface="Share Tech" panose="020B0604020202020204" charset="0"/>
                        </a:rPr>
                        <a:t>Utilities</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MiscVal</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48011117"/>
                  </a:ext>
                </a:extLst>
              </a:tr>
              <a:tr h="301507">
                <a:tc>
                  <a:txBody>
                    <a:bodyPr/>
                    <a:lstStyle/>
                    <a:p>
                      <a:pPr algn="ctr"/>
                      <a:r>
                        <a:rPr lang="en-US" sz="1600" dirty="0" err="1">
                          <a:solidFill>
                            <a:schemeClr val="tx1"/>
                          </a:solidFill>
                          <a:latin typeface="Share Tech" panose="020B0604020202020204" charset="0"/>
                        </a:rPr>
                        <a:t>LotConfig</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MoSold</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61681779"/>
                  </a:ext>
                </a:extLst>
              </a:tr>
              <a:tr h="301507">
                <a:tc>
                  <a:txBody>
                    <a:bodyPr/>
                    <a:lstStyle/>
                    <a:p>
                      <a:pPr algn="ctr"/>
                      <a:r>
                        <a:rPr lang="en-US" sz="1600" dirty="0" err="1">
                          <a:solidFill>
                            <a:schemeClr val="tx1"/>
                          </a:solidFill>
                          <a:latin typeface="Share Tech" panose="020B0604020202020204" charset="0"/>
                        </a:rPr>
                        <a:t>LandSlope</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YrSold</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17178589"/>
                  </a:ext>
                </a:extLst>
              </a:tr>
              <a:tr h="301507">
                <a:tc>
                  <a:txBody>
                    <a:bodyPr/>
                    <a:lstStyle/>
                    <a:p>
                      <a:pPr algn="ctr"/>
                      <a:r>
                        <a:rPr lang="en-US" sz="1600" dirty="0">
                          <a:solidFill>
                            <a:schemeClr val="tx1"/>
                          </a:solidFill>
                          <a:latin typeface="Share Tech" panose="020B0604020202020204" charset="0"/>
                        </a:rPr>
                        <a:t>Condition2</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tx1"/>
                          </a:solidFill>
                          <a:latin typeface="Share Tech" panose="020B0604020202020204" charset="0"/>
                        </a:rPr>
                        <a:t>Heating</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41577953"/>
                  </a:ext>
                </a:extLst>
              </a:tr>
              <a:tr h="301507">
                <a:tc>
                  <a:txBody>
                    <a:bodyPr/>
                    <a:lstStyle/>
                    <a:p>
                      <a:pPr algn="ctr"/>
                      <a:r>
                        <a:rPr lang="en-US" sz="1600" dirty="0" err="1">
                          <a:solidFill>
                            <a:schemeClr val="tx1"/>
                          </a:solidFill>
                          <a:latin typeface="Share Tech" panose="020B0604020202020204" charset="0"/>
                        </a:rPr>
                        <a:t>MasVnrType</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tx1"/>
                          </a:solidFill>
                          <a:latin typeface="Share Tech" panose="020B0604020202020204" charset="0"/>
                        </a:rPr>
                        <a:t>Electrical</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86118938"/>
                  </a:ext>
                </a:extLst>
              </a:tr>
              <a:tr h="301507">
                <a:tc>
                  <a:txBody>
                    <a:bodyPr/>
                    <a:lstStyle/>
                    <a:p>
                      <a:pPr algn="ctr"/>
                      <a:r>
                        <a:rPr lang="en-US" sz="1600" dirty="0" err="1">
                          <a:solidFill>
                            <a:schemeClr val="tx1"/>
                          </a:solidFill>
                          <a:latin typeface="Share Tech" panose="020B0604020202020204" charset="0"/>
                        </a:rPr>
                        <a:t>BsmtCond</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RoofMatl</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36877754"/>
                  </a:ext>
                </a:extLst>
              </a:tr>
              <a:tr h="301507">
                <a:tc>
                  <a:txBody>
                    <a:bodyPr/>
                    <a:lstStyle/>
                    <a:p>
                      <a:pPr algn="ctr"/>
                      <a:r>
                        <a:rPr lang="en-US" sz="1600" dirty="0">
                          <a:solidFill>
                            <a:schemeClr val="tx1"/>
                          </a:solidFill>
                          <a:latin typeface="Share Tech" panose="020B0604020202020204" charset="0"/>
                        </a:rPr>
                        <a:t>BsmtFinType2</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GarageQual</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45143727"/>
                  </a:ext>
                </a:extLst>
              </a:tr>
              <a:tr h="301507">
                <a:tc>
                  <a:txBody>
                    <a:bodyPr/>
                    <a:lstStyle/>
                    <a:p>
                      <a:pPr algn="ctr"/>
                      <a:r>
                        <a:rPr lang="en-US" sz="1600" dirty="0" err="1">
                          <a:solidFill>
                            <a:schemeClr val="tx1"/>
                          </a:solidFill>
                          <a:latin typeface="Share Tech" panose="020B0604020202020204" charset="0"/>
                        </a:rPr>
                        <a:t>PoolArea</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GarageCond</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72355387"/>
                  </a:ext>
                </a:extLst>
              </a:tr>
              <a:tr h="271500">
                <a:tc>
                  <a:txBody>
                    <a:bodyPr/>
                    <a:lstStyle/>
                    <a:p>
                      <a:pPr algn="ctr"/>
                      <a:r>
                        <a:rPr lang="en-US" sz="1600" dirty="0" err="1">
                          <a:solidFill>
                            <a:schemeClr val="tx1"/>
                          </a:solidFill>
                          <a:latin typeface="Share Tech" panose="020B0604020202020204" charset="0"/>
                        </a:rPr>
                        <a:t>BsmtHalfBath</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err="1">
                          <a:solidFill>
                            <a:schemeClr val="tx1"/>
                          </a:solidFill>
                          <a:latin typeface="Share Tech" panose="020B0604020202020204" charset="0"/>
                        </a:rPr>
                        <a:t>PavedDrive</a:t>
                      </a:r>
                      <a:endParaRPr lang="en-CY" sz="1600" dirty="0">
                        <a:solidFill>
                          <a:schemeClr val="tx1"/>
                        </a:solidFill>
                        <a:latin typeface="Share Tech"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17196024"/>
                  </a:ext>
                </a:extLst>
              </a:tr>
            </a:tbl>
          </a:graphicData>
        </a:graphic>
      </p:graphicFrame>
    </p:spTree>
    <p:extLst>
      <p:ext uri="{BB962C8B-B14F-4D97-AF65-F5344CB8AC3E}">
        <p14:creationId xmlns:p14="http://schemas.microsoft.com/office/powerpoint/2010/main" val="304342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3E68-6F68-92A2-0779-87E34E4A3260}"/>
              </a:ext>
            </a:extLst>
          </p:cNvPr>
          <p:cNvSpPr>
            <a:spLocks noGrp="1"/>
          </p:cNvSpPr>
          <p:nvPr>
            <p:ph type="title"/>
          </p:nvPr>
        </p:nvSpPr>
        <p:spPr>
          <a:xfrm>
            <a:off x="-24415" y="19339"/>
            <a:ext cx="2666360" cy="1373151"/>
          </a:xfrm>
        </p:spPr>
        <p:txBody>
          <a:bodyPr/>
          <a:lstStyle/>
          <a:p>
            <a:r>
              <a:rPr lang="en-US" sz="4000" dirty="0"/>
              <a:t>Removed </a:t>
            </a:r>
            <a:r>
              <a:rPr lang="en-US" sz="4000" dirty="0">
                <a:solidFill>
                  <a:srgbClr val="00CFCC"/>
                </a:solidFill>
              </a:rPr>
              <a:t>outliers</a:t>
            </a:r>
            <a:br>
              <a:rPr lang="en-US" sz="3200" dirty="0">
                <a:solidFill>
                  <a:srgbClr val="00CFCC"/>
                </a:solidFill>
              </a:rPr>
            </a:br>
            <a:endParaRPr lang="en-CY" sz="3200" dirty="0"/>
          </a:p>
        </p:txBody>
      </p:sp>
      <p:pic>
        <p:nvPicPr>
          <p:cNvPr id="8" name="Picture 7">
            <a:extLst>
              <a:ext uri="{FF2B5EF4-FFF2-40B4-BE49-F238E27FC236}">
                <a16:creationId xmlns:a16="http://schemas.microsoft.com/office/drawing/2014/main" id="{B8D557CE-C8C9-98C3-ACE6-9F58FC67154F}"/>
              </a:ext>
            </a:extLst>
          </p:cNvPr>
          <p:cNvPicPr>
            <a:picLocks noChangeAspect="1"/>
          </p:cNvPicPr>
          <p:nvPr/>
        </p:nvPicPr>
        <p:blipFill>
          <a:blip r:embed="rId2"/>
          <a:stretch>
            <a:fillRect/>
          </a:stretch>
        </p:blipFill>
        <p:spPr>
          <a:xfrm>
            <a:off x="2338838" y="639425"/>
            <a:ext cx="1744365" cy="2073600"/>
          </a:xfrm>
          <a:prstGeom prst="rect">
            <a:avLst/>
          </a:prstGeom>
        </p:spPr>
      </p:pic>
      <p:pic>
        <p:nvPicPr>
          <p:cNvPr id="12" name="Picture 11">
            <a:extLst>
              <a:ext uri="{FF2B5EF4-FFF2-40B4-BE49-F238E27FC236}">
                <a16:creationId xmlns:a16="http://schemas.microsoft.com/office/drawing/2014/main" id="{B695911D-3D1A-0920-138F-8E6E984E2567}"/>
              </a:ext>
            </a:extLst>
          </p:cNvPr>
          <p:cNvPicPr>
            <a:picLocks noChangeAspect="1"/>
          </p:cNvPicPr>
          <p:nvPr/>
        </p:nvPicPr>
        <p:blipFill>
          <a:blip r:embed="rId3"/>
          <a:stretch>
            <a:fillRect/>
          </a:stretch>
        </p:blipFill>
        <p:spPr>
          <a:xfrm>
            <a:off x="4374458" y="655758"/>
            <a:ext cx="1706622" cy="2073600"/>
          </a:xfrm>
          <a:prstGeom prst="rect">
            <a:avLst/>
          </a:prstGeom>
        </p:spPr>
      </p:pic>
      <p:pic>
        <p:nvPicPr>
          <p:cNvPr id="14" name="Picture 13">
            <a:extLst>
              <a:ext uri="{FF2B5EF4-FFF2-40B4-BE49-F238E27FC236}">
                <a16:creationId xmlns:a16="http://schemas.microsoft.com/office/drawing/2014/main" id="{7BCA23E4-3571-E1EB-115D-A599982E1B6D}"/>
              </a:ext>
            </a:extLst>
          </p:cNvPr>
          <p:cNvPicPr>
            <a:picLocks noChangeAspect="1"/>
          </p:cNvPicPr>
          <p:nvPr/>
        </p:nvPicPr>
        <p:blipFill>
          <a:blip r:embed="rId4"/>
          <a:stretch>
            <a:fillRect/>
          </a:stretch>
        </p:blipFill>
        <p:spPr>
          <a:xfrm>
            <a:off x="6446456" y="655758"/>
            <a:ext cx="1693439" cy="2073600"/>
          </a:xfrm>
          <a:prstGeom prst="rect">
            <a:avLst/>
          </a:prstGeom>
        </p:spPr>
      </p:pic>
      <p:pic>
        <p:nvPicPr>
          <p:cNvPr id="20" name="Picture 19">
            <a:extLst>
              <a:ext uri="{FF2B5EF4-FFF2-40B4-BE49-F238E27FC236}">
                <a16:creationId xmlns:a16="http://schemas.microsoft.com/office/drawing/2014/main" id="{1158AC37-9675-0312-E2E5-F860A8A7A816}"/>
              </a:ext>
            </a:extLst>
          </p:cNvPr>
          <p:cNvPicPr>
            <a:picLocks noChangeAspect="1"/>
          </p:cNvPicPr>
          <p:nvPr/>
        </p:nvPicPr>
        <p:blipFill>
          <a:blip r:embed="rId5"/>
          <a:stretch>
            <a:fillRect/>
          </a:stretch>
        </p:blipFill>
        <p:spPr>
          <a:xfrm>
            <a:off x="2326202" y="2950669"/>
            <a:ext cx="1757001" cy="2073600"/>
          </a:xfrm>
          <a:prstGeom prst="rect">
            <a:avLst/>
          </a:prstGeom>
        </p:spPr>
      </p:pic>
      <p:pic>
        <p:nvPicPr>
          <p:cNvPr id="22" name="Picture 21">
            <a:extLst>
              <a:ext uri="{FF2B5EF4-FFF2-40B4-BE49-F238E27FC236}">
                <a16:creationId xmlns:a16="http://schemas.microsoft.com/office/drawing/2014/main" id="{DA99CAFC-12FF-BA3F-BCC0-4AD0BF74153E}"/>
              </a:ext>
            </a:extLst>
          </p:cNvPr>
          <p:cNvPicPr>
            <a:picLocks noChangeAspect="1"/>
          </p:cNvPicPr>
          <p:nvPr/>
        </p:nvPicPr>
        <p:blipFill>
          <a:blip r:embed="rId6"/>
          <a:stretch>
            <a:fillRect/>
          </a:stretch>
        </p:blipFill>
        <p:spPr>
          <a:xfrm>
            <a:off x="6446456" y="2950669"/>
            <a:ext cx="1716669" cy="2073600"/>
          </a:xfrm>
          <a:prstGeom prst="rect">
            <a:avLst/>
          </a:prstGeom>
        </p:spPr>
      </p:pic>
      <p:pic>
        <p:nvPicPr>
          <p:cNvPr id="24" name="Picture 23">
            <a:extLst>
              <a:ext uri="{FF2B5EF4-FFF2-40B4-BE49-F238E27FC236}">
                <a16:creationId xmlns:a16="http://schemas.microsoft.com/office/drawing/2014/main" id="{C25D0623-9EC5-38EB-0B37-254AB657AE50}"/>
              </a:ext>
            </a:extLst>
          </p:cNvPr>
          <p:cNvPicPr>
            <a:picLocks noChangeAspect="1"/>
          </p:cNvPicPr>
          <p:nvPr/>
        </p:nvPicPr>
        <p:blipFill>
          <a:blip r:embed="rId7"/>
          <a:stretch>
            <a:fillRect/>
          </a:stretch>
        </p:blipFill>
        <p:spPr>
          <a:xfrm>
            <a:off x="4373655" y="2950669"/>
            <a:ext cx="1708229" cy="2073600"/>
          </a:xfrm>
          <a:prstGeom prst="rect">
            <a:avLst/>
          </a:prstGeom>
        </p:spPr>
      </p:pic>
      <p:sp>
        <p:nvSpPr>
          <p:cNvPr id="26" name="TextBox 25">
            <a:extLst>
              <a:ext uri="{FF2B5EF4-FFF2-40B4-BE49-F238E27FC236}">
                <a16:creationId xmlns:a16="http://schemas.microsoft.com/office/drawing/2014/main" id="{0A7FB0C7-86C9-483A-9F00-8BC57269F82C}"/>
              </a:ext>
            </a:extLst>
          </p:cNvPr>
          <p:cNvSpPr txBox="1"/>
          <p:nvPr/>
        </p:nvSpPr>
        <p:spPr>
          <a:xfrm>
            <a:off x="1004105" y="1696929"/>
            <a:ext cx="1282888" cy="461665"/>
          </a:xfrm>
          <a:prstGeom prst="rect">
            <a:avLst/>
          </a:prstGeom>
          <a:noFill/>
        </p:spPr>
        <p:txBody>
          <a:bodyPr wrap="square">
            <a:spAutoFit/>
          </a:bodyPr>
          <a:lstStyle/>
          <a:p>
            <a:r>
              <a:rPr lang="en-US" sz="2400" dirty="0">
                <a:solidFill>
                  <a:srgbClr val="00CFCC"/>
                </a:solidFill>
                <a:latin typeface="Share Tech" panose="020B0604020202020204" charset="0"/>
              </a:rPr>
              <a:t>Before</a:t>
            </a:r>
            <a:endParaRPr lang="en-CY" sz="2400" dirty="0">
              <a:latin typeface="Share Tech" panose="020B0604020202020204" charset="0"/>
            </a:endParaRPr>
          </a:p>
        </p:txBody>
      </p:sp>
      <p:sp>
        <p:nvSpPr>
          <p:cNvPr id="27" name="TextBox 26">
            <a:extLst>
              <a:ext uri="{FF2B5EF4-FFF2-40B4-BE49-F238E27FC236}">
                <a16:creationId xmlns:a16="http://schemas.microsoft.com/office/drawing/2014/main" id="{26120DBC-302D-DDC6-4751-C77D1252E45B}"/>
              </a:ext>
            </a:extLst>
          </p:cNvPr>
          <p:cNvSpPr txBox="1"/>
          <p:nvPr/>
        </p:nvSpPr>
        <p:spPr>
          <a:xfrm>
            <a:off x="1093504" y="3520178"/>
            <a:ext cx="1282888" cy="461665"/>
          </a:xfrm>
          <a:prstGeom prst="rect">
            <a:avLst/>
          </a:prstGeom>
          <a:noFill/>
        </p:spPr>
        <p:txBody>
          <a:bodyPr wrap="square">
            <a:spAutoFit/>
          </a:bodyPr>
          <a:lstStyle/>
          <a:p>
            <a:r>
              <a:rPr lang="en-US" sz="2400" dirty="0">
                <a:solidFill>
                  <a:srgbClr val="00CFCC"/>
                </a:solidFill>
                <a:latin typeface="Share Tech" panose="020B0604020202020204" charset="0"/>
              </a:rPr>
              <a:t>After</a:t>
            </a:r>
            <a:endParaRPr lang="en-CY" sz="2400" dirty="0">
              <a:latin typeface="Share Tech" panose="020B0604020202020204" charset="0"/>
            </a:endParaRPr>
          </a:p>
        </p:txBody>
      </p:sp>
    </p:spTree>
    <p:extLst>
      <p:ext uri="{BB962C8B-B14F-4D97-AF65-F5344CB8AC3E}">
        <p14:creationId xmlns:p14="http://schemas.microsoft.com/office/powerpoint/2010/main" val="4222093414"/>
      </p:ext>
    </p:extLst>
  </p:cSld>
  <p:clrMapOvr>
    <a:masterClrMapping/>
  </p:clrMapOvr>
</p:sld>
</file>

<file path=ppt/theme/theme1.xml><?xml version="1.0" encoding="utf-8"?>
<a:theme xmlns:a="http://schemas.openxmlformats.org/drawingml/2006/main"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735</Words>
  <Application>Microsoft Office PowerPoint</Application>
  <PresentationFormat>On-screen Show (16:9)</PresentationFormat>
  <Paragraphs>117</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 Condensed Light</vt:lpstr>
      <vt:lpstr>Share Tech</vt:lpstr>
      <vt:lpstr>Anaheim</vt:lpstr>
      <vt:lpstr>Nunito Light</vt:lpstr>
      <vt:lpstr>Arial</vt:lpstr>
      <vt:lpstr>Bebas Neue</vt:lpstr>
      <vt:lpstr>Maven Pro</vt:lpstr>
      <vt:lpstr>Data Science Consulting Infographics by Slidesgo</vt:lpstr>
      <vt:lpstr>    House Prices - Advanced Regression Techniques </vt:lpstr>
      <vt:lpstr>Goal: Create a model to predict house prices in Ames, Iwoa as accurately as possible</vt:lpstr>
      <vt:lpstr>Our Work </vt:lpstr>
      <vt:lpstr>Preprocessing</vt:lpstr>
      <vt:lpstr>Removed columns with a lot of nulls (80+) </vt:lpstr>
      <vt:lpstr>For columns that had missing values:  a) For strings we set the value that appears most often  b) For numbers we set the average of the values </vt:lpstr>
      <vt:lpstr> For columns that have a very high correlation  between them we removed the one we found appropriate</vt:lpstr>
      <vt:lpstr>Removed columns that have a very low correlation with Sales Price </vt:lpstr>
      <vt:lpstr>Removed outliers </vt:lpstr>
      <vt:lpstr>Removed outliers </vt:lpstr>
      <vt:lpstr>Removed columns that contain unbalanced categories  </vt:lpstr>
      <vt:lpstr>Sale Price is positively skewed </vt:lpstr>
      <vt:lpstr>In our case, we noticed that the distribution of the housing prices data was positively skewed. This skewness could lead to biased model results, as the model may give more weight to the extreme values  To address this issue, we used the natural logarithm (ln) to transform the data  The logarithm transformation helps to reduce the impact of extreme values and make the distribution of the data more symmetric.  After applying the natural logarithm transformation, we observed a significant reduction in skewness, as shown by the plots.   The transformed data followed a more normal distribution, which is a better assumption for many statistical models.</vt:lpstr>
      <vt:lpstr>PowerPoint Presentation</vt:lpstr>
      <vt:lpstr>For categorical variables in our dataset we attempted to use one hot encoding to convert them into a binary matrix representation The results we got were worse when we tried one hot encoding so we decided against using it </vt:lpstr>
      <vt:lpstr>Feature Selection</vt:lpstr>
      <vt:lpstr>After extracting the best features from the sequential selector, we created 6 pipelines with which we tested combinations of different regressors and their parameters to find out which regressor would give us the best result. We settled on the Gradient Boosting Regressor which gave us the lowest RMSE equal to ~0.11.</vt:lpstr>
      <vt:lpstr>We used the gradient boosting regressor with the parameters taken from the gradient boosting regressor pipeline and ran the test file with this regressor.</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Prices - Advanced Regression Techniques </dc:title>
  <cp:lastModifiedBy>Stylianos Sofokleous</cp:lastModifiedBy>
  <cp:revision>23</cp:revision>
  <dcterms:modified xsi:type="dcterms:W3CDTF">2023-04-24T11:39:52Z</dcterms:modified>
</cp:coreProperties>
</file>