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5" r:id="rId10"/>
    <p:sldId id="267" r:id="rId11"/>
    <p:sldId id="264" r:id="rId12"/>
    <p:sldId id="266"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D3DA4-6911-F6AB-1807-EEE2D70479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CC46E4B-2393-FD88-0DE2-BCB76A0F51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B344FB-58D5-5CFF-A2C4-5E375617BC87}"/>
              </a:ext>
            </a:extLst>
          </p:cNvPr>
          <p:cNvSpPr>
            <a:spLocks noGrp="1"/>
          </p:cNvSpPr>
          <p:nvPr>
            <p:ph type="dt" sz="half" idx="10"/>
          </p:nvPr>
        </p:nvSpPr>
        <p:spPr/>
        <p:txBody>
          <a:bodyPr/>
          <a:lstStyle/>
          <a:p>
            <a:fld id="{61559A65-DB0A-4EB2-BE8F-54AD15B317BA}" type="datetimeFigureOut">
              <a:rPr lang="en-US" smtClean="0"/>
              <a:t>10/16/2023</a:t>
            </a:fld>
            <a:endParaRPr lang="en-US"/>
          </a:p>
        </p:txBody>
      </p:sp>
      <p:sp>
        <p:nvSpPr>
          <p:cNvPr id="5" name="Footer Placeholder 4">
            <a:extLst>
              <a:ext uri="{FF2B5EF4-FFF2-40B4-BE49-F238E27FC236}">
                <a16:creationId xmlns:a16="http://schemas.microsoft.com/office/drawing/2014/main" id="{EC7ACC64-B32C-F98F-2158-A8876E088F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3A874-DD8E-10F4-F9D4-5AEE7DAB9193}"/>
              </a:ext>
            </a:extLst>
          </p:cNvPr>
          <p:cNvSpPr>
            <a:spLocks noGrp="1"/>
          </p:cNvSpPr>
          <p:nvPr>
            <p:ph type="sldNum" sz="quarter" idx="12"/>
          </p:nvPr>
        </p:nvSpPr>
        <p:spPr/>
        <p:txBody>
          <a:bodyPr/>
          <a:lstStyle/>
          <a:p>
            <a:fld id="{3A0CEC34-E629-4382-80D7-95F38CC99BFC}" type="slidenum">
              <a:rPr lang="en-US" smtClean="0"/>
              <a:t>‹#›</a:t>
            </a:fld>
            <a:endParaRPr lang="en-US"/>
          </a:p>
        </p:txBody>
      </p:sp>
    </p:spTree>
    <p:extLst>
      <p:ext uri="{BB962C8B-B14F-4D97-AF65-F5344CB8AC3E}">
        <p14:creationId xmlns:p14="http://schemas.microsoft.com/office/powerpoint/2010/main" val="3632399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5E977-9551-1BA8-DC2C-672B05BD6A7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8F2A3C-08EC-CF21-A4F8-1644C08190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95A6D8-91C7-1DFD-DEC9-97AAB6E401DA}"/>
              </a:ext>
            </a:extLst>
          </p:cNvPr>
          <p:cNvSpPr>
            <a:spLocks noGrp="1"/>
          </p:cNvSpPr>
          <p:nvPr>
            <p:ph type="dt" sz="half" idx="10"/>
          </p:nvPr>
        </p:nvSpPr>
        <p:spPr/>
        <p:txBody>
          <a:bodyPr/>
          <a:lstStyle/>
          <a:p>
            <a:fld id="{61559A65-DB0A-4EB2-BE8F-54AD15B317BA}" type="datetimeFigureOut">
              <a:rPr lang="en-US" smtClean="0"/>
              <a:t>10/16/2023</a:t>
            </a:fld>
            <a:endParaRPr lang="en-US"/>
          </a:p>
        </p:txBody>
      </p:sp>
      <p:sp>
        <p:nvSpPr>
          <p:cNvPr id="5" name="Footer Placeholder 4">
            <a:extLst>
              <a:ext uri="{FF2B5EF4-FFF2-40B4-BE49-F238E27FC236}">
                <a16:creationId xmlns:a16="http://schemas.microsoft.com/office/drawing/2014/main" id="{08216950-442D-D729-7B90-22411CEAAC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3834C3-3372-093A-8910-1AB88C248032}"/>
              </a:ext>
            </a:extLst>
          </p:cNvPr>
          <p:cNvSpPr>
            <a:spLocks noGrp="1"/>
          </p:cNvSpPr>
          <p:nvPr>
            <p:ph type="sldNum" sz="quarter" idx="12"/>
          </p:nvPr>
        </p:nvSpPr>
        <p:spPr/>
        <p:txBody>
          <a:bodyPr/>
          <a:lstStyle/>
          <a:p>
            <a:fld id="{3A0CEC34-E629-4382-80D7-95F38CC99BFC}" type="slidenum">
              <a:rPr lang="en-US" smtClean="0"/>
              <a:t>‹#›</a:t>
            </a:fld>
            <a:endParaRPr lang="en-US"/>
          </a:p>
        </p:txBody>
      </p:sp>
    </p:spTree>
    <p:extLst>
      <p:ext uri="{BB962C8B-B14F-4D97-AF65-F5344CB8AC3E}">
        <p14:creationId xmlns:p14="http://schemas.microsoft.com/office/powerpoint/2010/main" val="3144417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2C7F5A-574E-574F-DA4A-C0849F05012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88B11CC-CBA8-1E6F-A663-FEAD50CAC7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A2A34A-1D26-8966-2CD1-43C4EE9E99B8}"/>
              </a:ext>
            </a:extLst>
          </p:cNvPr>
          <p:cNvSpPr>
            <a:spLocks noGrp="1"/>
          </p:cNvSpPr>
          <p:nvPr>
            <p:ph type="dt" sz="half" idx="10"/>
          </p:nvPr>
        </p:nvSpPr>
        <p:spPr/>
        <p:txBody>
          <a:bodyPr/>
          <a:lstStyle/>
          <a:p>
            <a:fld id="{61559A65-DB0A-4EB2-BE8F-54AD15B317BA}" type="datetimeFigureOut">
              <a:rPr lang="en-US" smtClean="0"/>
              <a:t>10/16/2023</a:t>
            </a:fld>
            <a:endParaRPr lang="en-US"/>
          </a:p>
        </p:txBody>
      </p:sp>
      <p:sp>
        <p:nvSpPr>
          <p:cNvPr id="5" name="Footer Placeholder 4">
            <a:extLst>
              <a:ext uri="{FF2B5EF4-FFF2-40B4-BE49-F238E27FC236}">
                <a16:creationId xmlns:a16="http://schemas.microsoft.com/office/drawing/2014/main" id="{4A0D7F3A-BACA-AB64-FED6-74785F192B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C8AFFD-2118-A151-BEA3-73A8079E1FF7}"/>
              </a:ext>
            </a:extLst>
          </p:cNvPr>
          <p:cNvSpPr>
            <a:spLocks noGrp="1"/>
          </p:cNvSpPr>
          <p:nvPr>
            <p:ph type="sldNum" sz="quarter" idx="12"/>
          </p:nvPr>
        </p:nvSpPr>
        <p:spPr/>
        <p:txBody>
          <a:bodyPr/>
          <a:lstStyle/>
          <a:p>
            <a:fld id="{3A0CEC34-E629-4382-80D7-95F38CC99BFC}" type="slidenum">
              <a:rPr lang="en-US" smtClean="0"/>
              <a:t>‹#›</a:t>
            </a:fld>
            <a:endParaRPr lang="en-US"/>
          </a:p>
        </p:txBody>
      </p:sp>
    </p:spTree>
    <p:extLst>
      <p:ext uri="{BB962C8B-B14F-4D97-AF65-F5344CB8AC3E}">
        <p14:creationId xmlns:p14="http://schemas.microsoft.com/office/powerpoint/2010/main" val="4293313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271F1-CEB2-ABF0-7872-61757405F9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8CE525-0DFB-82D7-5069-730234F98D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AFE048-39C1-BC89-A584-DCE670DE3A40}"/>
              </a:ext>
            </a:extLst>
          </p:cNvPr>
          <p:cNvSpPr>
            <a:spLocks noGrp="1"/>
          </p:cNvSpPr>
          <p:nvPr>
            <p:ph type="dt" sz="half" idx="10"/>
          </p:nvPr>
        </p:nvSpPr>
        <p:spPr/>
        <p:txBody>
          <a:bodyPr/>
          <a:lstStyle/>
          <a:p>
            <a:fld id="{61559A65-DB0A-4EB2-BE8F-54AD15B317BA}" type="datetimeFigureOut">
              <a:rPr lang="en-US" smtClean="0"/>
              <a:t>10/16/2023</a:t>
            </a:fld>
            <a:endParaRPr lang="en-US"/>
          </a:p>
        </p:txBody>
      </p:sp>
      <p:sp>
        <p:nvSpPr>
          <p:cNvPr id="5" name="Footer Placeholder 4">
            <a:extLst>
              <a:ext uri="{FF2B5EF4-FFF2-40B4-BE49-F238E27FC236}">
                <a16:creationId xmlns:a16="http://schemas.microsoft.com/office/drawing/2014/main" id="{2A8F84B3-DAE5-C2E1-3794-CC8ABAB174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7829CE-20E2-5EF4-DCD8-E5109645C9D0}"/>
              </a:ext>
            </a:extLst>
          </p:cNvPr>
          <p:cNvSpPr>
            <a:spLocks noGrp="1"/>
          </p:cNvSpPr>
          <p:nvPr>
            <p:ph type="sldNum" sz="quarter" idx="12"/>
          </p:nvPr>
        </p:nvSpPr>
        <p:spPr/>
        <p:txBody>
          <a:bodyPr/>
          <a:lstStyle/>
          <a:p>
            <a:fld id="{3A0CEC34-E629-4382-80D7-95F38CC99BFC}" type="slidenum">
              <a:rPr lang="en-US" smtClean="0"/>
              <a:t>‹#›</a:t>
            </a:fld>
            <a:endParaRPr lang="en-US"/>
          </a:p>
        </p:txBody>
      </p:sp>
    </p:spTree>
    <p:extLst>
      <p:ext uri="{BB962C8B-B14F-4D97-AF65-F5344CB8AC3E}">
        <p14:creationId xmlns:p14="http://schemas.microsoft.com/office/powerpoint/2010/main" val="1205744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693F6-9489-240D-C8AE-01252934B3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2E4EFF-3D3B-FBB9-688B-1152EF1119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D76EA0-14A2-636D-B936-A855F5C8C74E}"/>
              </a:ext>
            </a:extLst>
          </p:cNvPr>
          <p:cNvSpPr>
            <a:spLocks noGrp="1"/>
          </p:cNvSpPr>
          <p:nvPr>
            <p:ph type="dt" sz="half" idx="10"/>
          </p:nvPr>
        </p:nvSpPr>
        <p:spPr/>
        <p:txBody>
          <a:bodyPr/>
          <a:lstStyle/>
          <a:p>
            <a:fld id="{61559A65-DB0A-4EB2-BE8F-54AD15B317BA}" type="datetimeFigureOut">
              <a:rPr lang="en-US" smtClean="0"/>
              <a:t>10/16/2023</a:t>
            </a:fld>
            <a:endParaRPr lang="en-US"/>
          </a:p>
        </p:txBody>
      </p:sp>
      <p:sp>
        <p:nvSpPr>
          <p:cNvPr id="5" name="Footer Placeholder 4">
            <a:extLst>
              <a:ext uri="{FF2B5EF4-FFF2-40B4-BE49-F238E27FC236}">
                <a16:creationId xmlns:a16="http://schemas.microsoft.com/office/drawing/2014/main" id="{E3623B58-1E9F-BAD8-2E33-4378994E03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51D516-759D-73DB-2C86-0E04B44F7956}"/>
              </a:ext>
            </a:extLst>
          </p:cNvPr>
          <p:cNvSpPr>
            <a:spLocks noGrp="1"/>
          </p:cNvSpPr>
          <p:nvPr>
            <p:ph type="sldNum" sz="quarter" idx="12"/>
          </p:nvPr>
        </p:nvSpPr>
        <p:spPr/>
        <p:txBody>
          <a:bodyPr/>
          <a:lstStyle/>
          <a:p>
            <a:fld id="{3A0CEC34-E629-4382-80D7-95F38CC99BFC}" type="slidenum">
              <a:rPr lang="en-US" smtClean="0"/>
              <a:t>‹#›</a:t>
            </a:fld>
            <a:endParaRPr lang="en-US"/>
          </a:p>
        </p:txBody>
      </p:sp>
    </p:spTree>
    <p:extLst>
      <p:ext uri="{BB962C8B-B14F-4D97-AF65-F5344CB8AC3E}">
        <p14:creationId xmlns:p14="http://schemas.microsoft.com/office/powerpoint/2010/main" val="39716598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7AE02-D934-A76E-DA58-F4FBA5F2A4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CB3E52B-CE0C-1F2D-C43D-DCBD2FF23E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8F71C0F-5E0A-CFBA-EB9A-8732819149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87FBCA4-9EF2-7F74-EEC2-669A644432C4}"/>
              </a:ext>
            </a:extLst>
          </p:cNvPr>
          <p:cNvSpPr>
            <a:spLocks noGrp="1"/>
          </p:cNvSpPr>
          <p:nvPr>
            <p:ph type="dt" sz="half" idx="10"/>
          </p:nvPr>
        </p:nvSpPr>
        <p:spPr/>
        <p:txBody>
          <a:bodyPr/>
          <a:lstStyle/>
          <a:p>
            <a:fld id="{61559A65-DB0A-4EB2-BE8F-54AD15B317BA}" type="datetimeFigureOut">
              <a:rPr lang="en-US" smtClean="0"/>
              <a:t>10/16/2023</a:t>
            </a:fld>
            <a:endParaRPr lang="en-US"/>
          </a:p>
        </p:txBody>
      </p:sp>
      <p:sp>
        <p:nvSpPr>
          <p:cNvPr id="6" name="Footer Placeholder 5">
            <a:extLst>
              <a:ext uri="{FF2B5EF4-FFF2-40B4-BE49-F238E27FC236}">
                <a16:creationId xmlns:a16="http://schemas.microsoft.com/office/drawing/2014/main" id="{5F64C134-9466-2463-63C1-9DC34E894E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8804BE-1BA1-5170-1C25-DE187DB6B073}"/>
              </a:ext>
            </a:extLst>
          </p:cNvPr>
          <p:cNvSpPr>
            <a:spLocks noGrp="1"/>
          </p:cNvSpPr>
          <p:nvPr>
            <p:ph type="sldNum" sz="quarter" idx="12"/>
          </p:nvPr>
        </p:nvSpPr>
        <p:spPr/>
        <p:txBody>
          <a:bodyPr/>
          <a:lstStyle/>
          <a:p>
            <a:fld id="{3A0CEC34-E629-4382-80D7-95F38CC99BFC}" type="slidenum">
              <a:rPr lang="en-US" smtClean="0"/>
              <a:t>‹#›</a:t>
            </a:fld>
            <a:endParaRPr lang="en-US"/>
          </a:p>
        </p:txBody>
      </p:sp>
    </p:spTree>
    <p:extLst>
      <p:ext uri="{BB962C8B-B14F-4D97-AF65-F5344CB8AC3E}">
        <p14:creationId xmlns:p14="http://schemas.microsoft.com/office/powerpoint/2010/main" val="501834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56046-A571-5A46-CFDE-23900B1573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9D2315A-EC18-11A5-4A1F-00962A6B11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470FB3-A3DF-BDAE-8886-4AF2C12D71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4BB244-BA2B-1C15-1F6A-6DB98F7150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E4F527-D5EC-434E-A2D2-6891B55EC0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A24F8E1-54E9-9EBF-68E9-35007D4F6C15}"/>
              </a:ext>
            </a:extLst>
          </p:cNvPr>
          <p:cNvSpPr>
            <a:spLocks noGrp="1"/>
          </p:cNvSpPr>
          <p:nvPr>
            <p:ph type="dt" sz="half" idx="10"/>
          </p:nvPr>
        </p:nvSpPr>
        <p:spPr/>
        <p:txBody>
          <a:bodyPr/>
          <a:lstStyle/>
          <a:p>
            <a:fld id="{61559A65-DB0A-4EB2-BE8F-54AD15B317BA}" type="datetimeFigureOut">
              <a:rPr lang="en-US" smtClean="0"/>
              <a:t>10/16/2023</a:t>
            </a:fld>
            <a:endParaRPr lang="en-US"/>
          </a:p>
        </p:txBody>
      </p:sp>
      <p:sp>
        <p:nvSpPr>
          <p:cNvPr id="8" name="Footer Placeholder 7">
            <a:extLst>
              <a:ext uri="{FF2B5EF4-FFF2-40B4-BE49-F238E27FC236}">
                <a16:creationId xmlns:a16="http://schemas.microsoft.com/office/drawing/2014/main" id="{F809DCD2-3ED3-F35D-E325-C9E20E5045B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306643B-A7D6-C27F-4D7D-773DDC2B031F}"/>
              </a:ext>
            </a:extLst>
          </p:cNvPr>
          <p:cNvSpPr>
            <a:spLocks noGrp="1"/>
          </p:cNvSpPr>
          <p:nvPr>
            <p:ph type="sldNum" sz="quarter" idx="12"/>
          </p:nvPr>
        </p:nvSpPr>
        <p:spPr/>
        <p:txBody>
          <a:bodyPr/>
          <a:lstStyle/>
          <a:p>
            <a:fld id="{3A0CEC34-E629-4382-80D7-95F38CC99BFC}" type="slidenum">
              <a:rPr lang="en-US" smtClean="0"/>
              <a:t>‹#›</a:t>
            </a:fld>
            <a:endParaRPr lang="en-US"/>
          </a:p>
        </p:txBody>
      </p:sp>
    </p:spTree>
    <p:extLst>
      <p:ext uri="{BB962C8B-B14F-4D97-AF65-F5344CB8AC3E}">
        <p14:creationId xmlns:p14="http://schemas.microsoft.com/office/powerpoint/2010/main" val="2389101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C8D40-615F-15DE-F28C-3D7FB535DB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E6B1019-E3D2-9F27-599D-4D958C389274}"/>
              </a:ext>
            </a:extLst>
          </p:cNvPr>
          <p:cNvSpPr>
            <a:spLocks noGrp="1"/>
          </p:cNvSpPr>
          <p:nvPr>
            <p:ph type="dt" sz="half" idx="10"/>
          </p:nvPr>
        </p:nvSpPr>
        <p:spPr/>
        <p:txBody>
          <a:bodyPr/>
          <a:lstStyle/>
          <a:p>
            <a:fld id="{61559A65-DB0A-4EB2-BE8F-54AD15B317BA}" type="datetimeFigureOut">
              <a:rPr lang="en-US" smtClean="0"/>
              <a:t>10/16/2023</a:t>
            </a:fld>
            <a:endParaRPr lang="en-US"/>
          </a:p>
        </p:txBody>
      </p:sp>
      <p:sp>
        <p:nvSpPr>
          <p:cNvPr id="4" name="Footer Placeholder 3">
            <a:extLst>
              <a:ext uri="{FF2B5EF4-FFF2-40B4-BE49-F238E27FC236}">
                <a16:creationId xmlns:a16="http://schemas.microsoft.com/office/drawing/2014/main" id="{6F11F3A8-7ED0-447F-5F83-9FE729F38F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4253C56-CD16-4DDF-BCF8-607FC65168A6}"/>
              </a:ext>
            </a:extLst>
          </p:cNvPr>
          <p:cNvSpPr>
            <a:spLocks noGrp="1"/>
          </p:cNvSpPr>
          <p:nvPr>
            <p:ph type="sldNum" sz="quarter" idx="12"/>
          </p:nvPr>
        </p:nvSpPr>
        <p:spPr/>
        <p:txBody>
          <a:bodyPr/>
          <a:lstStyle/>
          <a:p>
            <a:fld id="{3A0CEC34-E629-4382-80D7-95F38CC99BFC}" type="slidenum">
              <a:rPr lang="en-US" smtClean="0"/>
              <a:t>‹#›</a:t>
            </a:fld>
            <a:endParaRPr lang="en-US"/>
          </a:p>
        </p:txBody>
      </p:sp>
    </p:spTree>
    <p:extLst>
      <p:ext uri="{BB962C8B-B14F-4D97-AF65-F5344CB8AC3E}">
        <p14:creationId xmlns:p14="http://schemas.microsoft.com/office/powerpoint/2010/main" val="2753579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70BC0C-6674-F33C-A0BF-C0EB07B0DAAD}"/>
              </a:ext>
            </a:extLst>
          </p:cNvPr>
          <p:cNvSpPr>
            <a:spLocks noGrp="1"/>
          </p:cNvSpPr>
          <p:nvPr>
            <p:ph type="dt" sz="half" idx="10"/>
          </p:nvPr>
        </p:nvSpPr>
        <p:spPr/>
        <p:txBody>
          <a:bodyPr/>
          <a:lstStyle/>
          <a:p>
            <a:fld id="{61559A65-DB0A-4EB2-BE8F-54AD15B317BA}" type="datetimeFigureOut">
              <a:rPr lang="en-US" smtClean="0"/>
              <a:t>10/16/2023</a:t>
            </a:fld>
            <a:endParaRPr lang="en-US"/>
          </a:p>
        </p:txBody>
      </p:sp>
      <p:sp>
        <p:nvSpPr>
          <p:cNvPr id="3" name="Footer Placeholder 2">
            <a:extLst>
              <a:ext uri="{FF2B5EF4-FFF2-40B4-BE49-F238E27FC236}">
                <a16:creationId xmlns:a16="http://schemas.microsoft.com/office/drawing/2014/main" id="{6BC4792C-1A66-5ACB-FD28-F12B1261FB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9FB62C5-D337-25A0-3D96-1EB7709370CE}"/>
              </a:ext>
            </a:extLst>
          </p:cNvPr>
          <p:cNvSpPr>
            <a:spLocks noGrp="1"/>
          </p:cNvSpPr>
          <p:nvPr>
            <p:ph type="sldNum" sz="quarter" idx="12"/>
          </p:nvPr>
        </p:nvSpPr>
        <p:spPr/>
        <p:txBody>
          <a:bodyPr/>
          <a:lstStyle/>
          <a:p>
            <a:fld id="{3A0CEC34-E629-4382-80D7-95F38CC99BFC}" type="slidenum">
              <a:rPr lang="en-US" smtClean="0"/>
              <a:t>‹#›</a:t>
            </a:fld>
            <a:endParaRPr lang="en-US"/>
          </a:p>
        </p:txBody>
      </p:sp>
    </p:spTree>
    <p:extLst>
      <p:ext uri="{BB962C8B-B14F-4D97-AF65-F5344CB8AC3E}">
        <p14:creationId xmlns:p14="http://schemas.microsoft.com/office/powerpoint/2010/main" val="1112096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1D04E-35D9-B2E4-8F89-37973B50AA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0691DF-4FB6-846E-E182-EF115D31367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2B1E21F-8D36-71EC-7218-35C86D29DC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C52263-3FC3-ED33-2FEC-60F56A89EBD4}"/>
              </a:ext>
            </a:extLst>
          </p:cNvPr>
          <p:cNvSpPr>
            <a:spLocks noGrp="1"/>
          </p:cNvSpPr>
          <p:nvPr>
            <p:ph type="dt" sz="half" idx="10"/>
          </p:nvPr>
        </p:nvSpPr>
        <p:spPr/>
        <p:txBody>
          <a:bodyPr/>
          <a:lstStyle/>
          <a:p>
            <a:fld id="{61559A65-DB0A-4EB2-BE8F-54AD15B317BA}" type="datetimeFigureOut">
              <a:rPr lang="en-US" smtClean="0"/>
              <a:t>10/16/2023</a:t>
            </a:fld>
            <a:endParaRPr lang="en-US"/>
          </a:p>
        </p:txBody>
      </p:sp>
      <p:sp>
        <p:nvSpPr>
          <p:cNvPr id="6" name="Footer Placeholder 5">
            <a:extLst>
              <a:ext uri="{FF2B5EF4-FFF2-40B4-BE49-F238E27FC236}">
                <a16:creationId xmlns:a16="http://schemas.microsoft.com/office/drawing/2014/main" id="{68FC30F5-F766-D23A-C69D-071EF8F9CA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958BDF-6F23-2149-419D-122DBF8B3D8C}"/>
              </a:ext>
            </a:extLst>
          </p:cNvPr>
          <p:cNvSpPr>
            <a:spLocks noGrp="1"/>
          </p:cNvSpPr>
          <p:nvPr>
            <p:ph type="sldNum" sz="quarter" idx="12"/>
          </p:nvPr>
        </p:nvSpPr>
        <p:spPr/>
        <p:txBody>
          <a:bodyPr/>
          <a:lstStyle/>
          <a:p>
            <a:fld id="{3A0CEC34-E629-4382-80D7-95F38CC99BFC}" type="slidenum">
              <a:rPr lang="en-US" smtClean="0"/>
              <a:t>‹#›</a:t>
            </a:fld>
            <a:endParaRPr lang="en-US"/>
          </a:p>
        </p:txBody>
      </p:sp>
    </p:spTree>
    <p:extLst>
      <p:ext uri="{BB962C8B-B14F-4D97-AF65-F5344CB8AC3E}">
        <p14:creationId xmlns:p14="http://schemas.microsoft.com/office/powerpoint/2010/main" val="2955941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55F3B-FC16-1321-AC14-65A740EBA4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F0EDDD-FE7B-6E70-3002-C8A66A59A0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11D11FC-E0CB-A73E-9A4B-0236B5A89D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5AA18B-C3FC-9295-21DE-CC77FCA0FF37}"/>
              </a:ext>
            </a:extLst>
          </p:cNvPr>
          <p:cNvSpPr>
            <a:spLocks noGrp="1"/>
          </p:cNvSpPr>
          <p:nvPr>
            <p:ph type="dt" sz="half" idx="10"/>
          </p:nvPr>
        </p:nvSpPr>
        <p:spPr/>
        <p:txBody>
          <a:bodyPr/>
          <a:lstStyle/>
          <a:p>
            <a:fld id="{61559A65-DB0A-4EB2-BE8F-54AD15B317BA}" type="datetimeFigureOut">
              <a:rPr lang="en-US" smtClean="0"/>
              <a:t>10/16/2023</a:t>
            </a:fld>
            <a:endParaRPr lang="en-US"/>
          </a:p>
        </p:txBody>
      </p:sp>
      <p:sp>
        <p:nvSpPr>
          <p:cNvPr id="6" name="Footer Placeholder 5">
            <a:extLst>
              <a:ext uri="{FF2B5EF4-FFF2-40B4-BE49-F238E27FC236}">
                <a16:creationId xmlns:a16="http://schemas.microsoft.com/office/drawing/2014/main" id="{56216BC7-D06E-4550-C6E2-A277D7F69A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A676C0-6450-7252-6F48-AD9B15409078}"/>
              </a:ext>
            </a:extLst>
          </p:cNvPr>
          <p:cNvSpPr>
            <a:spLocks noGrp="1"/>
          </p:cNvSpPr>
          <p:nvPr>
            <p:ph type="sldNum" sz="quarter" idx="12"/>
          </p:nvPr>
        </p:nvSpPr>
        <p:spPr/>
        <p:txBody>
          <a:bodyPr/>
          <a:lstStyle/>
          <a:p>
            <a:fld id="{3A0CEC34-E629-4382-80D7-95F38CC99BFC}" type="slidenum">
              <a:rPr lang="en-US" smtClean="0"/>
              <a:t>‹#›</a:t>
            </a:fld>
            <a:endParaRPr lang="en-US"/>
          </a:p>
        </p:txBody>
      </p:sp>
    </p:spTree>
    <p:extLst>
      <p:ext uri="{BB962C8B-B14F-4D97-AF65-F5344CB8AC3E}">
        <p14:creationId xmlns:p14="http://schemas.microsoft.com/office/powerpoint/2010/main" val="3557739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FC0F07-E4DA-5472-945D-800BD014D1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B00207-83DF-4DAB-A94B-E0AFC43C52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63125F-8704-8265-5549-655E791642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559A65-DB0A-4EB2-BE8F-54AD15B317BA}" type="datetimeFigureOut">
              <a:rPr lang="en-US" smtClean="0"/>
              <a:t>10/16/2023</a:t>
            </a:fld>
            <a:endParaRPr lang="en-US"/>
          </a:p>
        </p:txBody>
      </p:sp>
      <p:sp>
        <p:nvSpPr>
          <p:cNvPr id="5" name="Footer Placeholder 4">
            <a:extLst>
              <a:ext uri="{FF2B5EF4-FFF2-40B4-BE49-F238E27FC236}">
                <a16:creationId xmlns:a16="http://schemas.microsoft.com/office/drawing/2014/main" id="{A7846F5F-24B0-AA33-3BBA-78CD0D09C0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3EECA6C-DC48-0AF0-860A-20CDC6C953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0CEC34-E629-4382-80D7-95F38CC99BFC}" type="slidenum">
              <a:rPr lang="en-US" smtClean="0"/>
              <a:t>‹#›</a:t>
            </a:fld>
            <a:endParaRPr lang="en-US"/>
          </a:p>
        </p:txBody>
      </p:sp>
    </p:spTree>
    <p:extLst>
      <p:ext uri="{BB962C8B-B14F-4D97-AF65-F5344CB8AC3E}">
        <p14:creationId xmlns:p14="http://schemas.microsoft.com/office/powerpoint/2010/main" val="4116894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575D0-2A07-7500-68BB-0676BCA921DC}"/>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17F69096-9A21-C4E1-0DC6-BA9787BC312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47845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4933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rapezoid 3">
            <a:extLst>
              <a:ext uri="{FF2B5EF4-FFF2-40B4-BE49-F238E27FC236}">
                <a16:creationId xmlns:a16="http://schemas.microsoft.com/office/drawing/2014/main" id="{ADFD1CE1-666F-69AE-F888-9F682A8CB827}"/>
              </a:ext>
            </a:extLst>
          </p:cNvPr>
          <p:cNvSpPr/>
          <p:nvPr/>
        </p:nvSpPr>
        <p:spPr>
          <a:xfrm rot="16200000">
            <a:off x="4404064" y="2321719"/>
            <a:ext cx="2456404" cy="1723708"/>
          </a:xfrm>
          <a:prstGeom prst="trapezoid">
            <a:avLst>
              <a:gd name="adj" fmla="val 43956"/>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rapezoid 1">
            <a:extLst>
              <a:ext uri="{FF2B5EF4-FFF2-40B4-BE49-F238E27FC236}">
                <a16:creationId xmlns:a16="http://schemas.microsoft.com/office/drawing/2014/main" id="{A6B075BD-82A2-6A40-CCD6-545AC6DD137D}"/>
              </a:ext>
            </a:extLst>
          </p:cNvPr>
          <p:cNvSpPr/>
          <p:nvPr/>
        </p:nvSpPr>
        <p:spPr>
          <a:xfrm rot="5400000">
            <a:off x="1856990" y="2333174"/>
            <a:ext cx="2456404" cy="1723708"/>
          </a:xfrm>
          <a:prstGeom prst="trapezoid">
            <a:avLst>
              <a:gd name="adj" fmla="val 43956"/>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D09D20D-39E7-33DE-90F0-AF1702FBA5E7}"/>
              </a:ext>
            </a:extLst>
          </p:cNvPr>
          <p:cNvSpPr/>
          <p:nvPr/>
        </p:nvSpPr>
        <p:spPr>
          <a:xfrm>
            <a:off x="2360908" y="2254690"/>
            <a:ext cx="261522" cy="261522"/>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B99F6AA2-E798-E436-B263-A4B12C647C2A}"/>
              </a:ext>
            </a:extLst>
          </p:cNvPr>
          <p:cNvSpPr/>
          <p:nvPr/>
        </p:nvSpPr>
        <p:spPr>
          <a:xfrm>
            <a:off x="2358076" y="2579071"/>
            <a:ext cx="261522" cy="261522"/>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A581AC5-6760-D76B-38DF-0EC61FC2DA98}"/>
              </a:ext>
            </a:extLst>
          </p:cNvPr>
          <p:cNvSpPr/>
          <p:nvPr/>
        </p:nvSpPr>
        <p:spPr>
          <a:xfrm>
            <a:off x="2360908" y="2903452"/>
            <a:ext cx="261522" cy="261522"/>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146D5DB-D66A-2C69-CC9B-446361164E9E}"/>
              </a:ext>
            </a:extLst>
          </p:cNvPr>
          <p:cNvSpPr/>
          <p:nvPr/>
        </p:nvSpPr>
        <p:spPr>
          <a:xfrm>
            <a:off x="2358076" y="3227833"/>
            <a:ext cx="261522" cy="261522"/>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63EF67B-C511-BA3A-E77C-DC522D706955}"/>
              </a:ext>
            </a:extLst>
          </p:cNvPr>
          <p:cNvSpPr/>
          <p:nvPr/>
        </p:nvSpPr>
        <p:spPr>
          <a:xfrm>
            <a:off x="2360908" y="3552214"/>
            <a:ext cx="261522" cy="261522"/>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A0FB2CD-920D-2621-CFEB-08A131546398}"/>
              </a:ext>
            </a:extLst>
          </p:cNvPr>
          <p:cNvSpPr/>
          <p:nvPr/>
        </p:nvSpPr>
        <p:spPr>
          <a:xfrm>
            <a:off x="2358076" y="3876595"/>
            <a:ext cx="261522" cy="261522"/>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5" name="Group 34">
            <a:extLst>
              <a:ext uri="{FF2B5EF4-FFF2-40B4-BE49-F238E27FC236}">
                <a16:creationId xmlns:a16="http://schemas.microsoft.com/office/drawing/2014/main" id="{6D3FBEA7-DCC7-04EA-BA30-D20F848DB711}"/>
              </a:ext>
            </a:extLst>
          </p:cNvPr>
          <p:cNvGrpSpPr/>
          <p:nvPr/>
        </p:nvGrpSpPr>
        <p:grpSpPr>
          <a:xfrm>
            <a:off x="334058" y="2679655"/>
            <a:ext cx="1126399" cy="1133418"/>
            <a:chOff x="1278261" y="2818357"/>
            <a:chExt cx="1126399" cy="1133418"/>
          </a:xfrm>
        </p:grpSpPr>
        <p:pic>
          <p:nvPicPr>
            <p:cNvPr id="5" name="Graphic 4" descr="Newspaper outline">
              <a:extLst>
                <a:ext uri="{FF2B5EF4-FFF2-40B4-BE49-F238E27FC236}">
                  <a16:creationId xmlns:a16="http://schemas.microsoft.com/office/drawing/2014/main" id="{1DCA2FDE-E1AC-0809-F8EB-AC76125A621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402067" y="2818357"/>
              <a:ext cx="914400" cy="914400"/>
            </a:xfrm>
            <a:prstGeom prst="rect">
              <a:avLst/>
            </a:prstGeom>
          </p:spPr>
        </p:pic>
        <p:sp>
          <p:nvSpPr>
            <p:cNvPr id="27" name="TextBox 26">
              <a:extLst>
                <a:ext uri="{FF2B5EF4-FFF2-40B4-BE49-F238E27FC236}">
                  <a16:creationId xmlns:a16="http://schemas.microsoft.com/office/drawing/2014/main" id="{82E3C703-45D7-A30E-F01F-A0A42CE3EA8A}"/>
                </a:ext>
              </a:extLst>
            </p:cNvPr>
            <p:cNvSpPr txBox="1"/>
            <p:nvPr/>
          </p:nvSpPr>
          <p:spPr>
            <a:xfrm>
              <a:off x="1278261" y="3582443"/>
              <a:ext cx="1126399" cy="369332"/>
            </a:xfrm>
            <a:prstGeom prst="rect">
              <a:avLst/>
            </a:prstGeom>
            <a:noFill/>
          </p:spPr>
          <p:txBody>
            <a:bodyPr wrap="none" rtlCol="0">
              <a:spAutoFit/>
            </a:bodyPr>
            <a:lstStyle/>
            <a:p>
              <a:r>
                <a:rPr lang="en-US" dirty="0"/>
                <a:t>Real news</a:t>
              </a:r>
            </a:p>
          </p:txBody>
        </p:sp>
      </p:grpSp>
      <p:grpSp>
        <p:nvGrpSpPr>
          <p:cNvPr id="36" name="Group 35">
            <a:extLst>
              <a:ext uri="{FF2B5EF4-FFF2-40B4-BE49-F238E27FC236}">
                <a16:creationId xmlns:a16="http://schemas.microsoft.com/office/drawing/2014/main" id="{CFEC148D-3269-C819-FA9F-408D02D8E0F2}"/>
              </a:ext>
            </a:extLst>
          </p:cNvPr>
          <p:cNvGrpSpPr/>
          <p:nvPr/>
        </p:nvGrpSpPr>
        <p:grpSpPr>
          <a:xfrm>
            <a:off x="3394299" y="1638195"/>
            <a:ext cx="1033232" cy="1103677"/>
            <a:chOff x="1324844" y="1366137"/>
            <a:chExt cx="1033232" cy="1103677"/>
          </a:xfrm>
        </p:grpSpPr>
        <p:pic>
          <p:nvPicPr>
            <p:cNvPr id="26" name="Graphic 25" descr="Drama with solid fill">
              <a:extLst>
                <a:ext uri="{FF2B5EF4-FFF2-40B4-BE49-F238E27FC236}">
                  <a16:creationId xmlns:a16="http://schemas.microsoft.com/office/drawing/2014/main" id="{F9618E59-260B-ADBC-3015-BC2B98F695E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12787" y="1366137"/>
              <a:ext cx="457346" cy="457346"/>
            </a:xfrm>
            <a:prstGeom prst="rect">
              <a:avLst/>
            </a:prstGeom>
          </p:spPr>
        </p:pic>
        <p:sp>
          <p:nvSpPr>
            <p:cNvPr id="28" name="TextBox 27">
              <a:extLst>
                <a:ext uri="{FF2B5EF4-FFF2-40B4-BE49-F238E27FC236}">
                  <a16:creationId xmlns:a16="http://schemas.microsoft.com/office/drawing/2014/main" id="{42C5165C-2500-6373-BCBC-60144EA0A5AA}"/>
                </a:ext>
              </a:extLst>
            </p:cNvPr>
            <p:cNvSpPr txBox="1"/>
            <p:nvPr/>
          </p:nvSpPr>
          <p:spPr>
            <a:xfrm>
              <a:off x="1324844" y="1823483"/>
              <a:ext cx="1033232" cy="646331"/>
            </a:xfrm>
            <a:prstGeom prst="rect">
              <a:avLst/>
            </a:prstGeom>
            <a:noFill/>
          </p:spPr>
          <p:txBody>
            <a:bodyPr wrap="none" rtlCol="0">
              <a:spAutoFit/>
            </a:bodyPr>
            <a:lstStyle/>
            <a:p>
              <a:r>
                <a:rPr lang="en-US" dirty="0"/>
                <a:t>Step 2: </a:t>
              </a:r>
            </a:p>
            <a:p>
              <a:r>
                <a:rPr lang="en-US" dirty="0"/>
                <a:t>Role play</a:t>
              </a:r>
            </a:p>
          </p:txBody>
        </p:sp>
      </p:grpSp>
      <p:sp>
        <p:nvSpPr>
          <p:cNvPr id="67" name="Rectangle 66">
            <a:extLst>
              <a:ext uri="{FF2B5EF4-FFF2-40B4-BE49-F238E27FC236}">
                <a16:creationId xmlns:a16="http://schemas.microsoft.com/office/drawing/2014/main" id="{CD0F3D11-CF15-8E26-8FBE-0286BF098E8C}"/>
              </a:ext>
            </a:extLst>
          </p:cNvPr>
          <p:cNvSpPr/>
          <p:nvPr/>
        </p:nvSpPr>
        <p:spPr>
          <a:xfrm>
            <a:off x="3336988" y="2759641"/>
            <a:ext cx="261522" cy="261522"/>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11BCC73A-EEDB-02BA-CD46-F5B61FE91269}"/>
              </a:ext>
            </a:extLst>
          </p:cNvPr>
          <p:cNvSpPr/>
          <p:nvPr/>
        </p:nvSpPr>
        <p:spPr>
          <a:xfrm>
            <a:off x="3339820" y="3084022"/>
            <a:ext cx="261522" cy="261522"/>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85EE45ED-1DA9-E3E3-FCD7-2824BD4029EE}"/>
              </a:ext>
            </a:extLst>
          </p:cNvPr>
          <p:cNvSpPr/>
          <p:nvPr/>
        </p:nvSpPr>
        <p:spPr>
          <a:xfrm>
            <a:off x="3336988" y="3408403"/>
            <a:ext cx="261522" cy="261522"/>
          </a:xfrm>
          <a:prstGeom prst="rect">
            <a:avLst/>
          </a:prstGeom>
          <a:solidFill>
            <a:schemeClr val="accent5">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2F6E639C-462F-C041-996C-9C9C774E24F7}"/>
              </a:ext>
            </a:extLst>
          </p:cNvPr>
          <p:cNvSpPr/>
          <p:nvPr/>
        </p:nvSpPr>
        <p:spPr>
          <a:xfrm>
            <a:off x="4924657" y="2740211"/>
            <a:ext cx="261521" cy="261522"/>
          </a:xfrm>
          <a:prstGeom prst="ellipse">
            <a:avLst/>
          </a:prstGeom>
          <a:ln>
            <a:solidFill>
              <a:schemeClr val="accent2">
                <a:lumMod val="75000"/>
              </a:schemeClr>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2C4B2B0B-8D52-CE9E-0DE6-4F843613B264}"/>
              </a:ext>
            </a:extLst>
          </p:cNvPr>
          <p:cNvSpPr/>
          <p:nvPr/>
        </p:nvSpPr>
        <p:spPr>
          <a:xfrm>
            <a:off x="4923551" y="3064592"/>
            <a:ext cx="261521" cy="261522"/>
          </a:xfrm>
          <a:prstGeom prst="ellipse">
            <a:avLst/>
          </a:prstGeom>
          <a:ln>
            <a:solidFill>
              <a:schemeClr val="accent2">
                <a:lumMod val="75000"/>
              </a:schemeClr>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2F6E639C-462F-C041-996C-9C9C774E24F7}"/>
              </a:ext>
            </a:extLst>
          </p:cNvPr>
          <p:cNvSpPr/>
          <p:nvPr/>
        </p:nvSpPr>
        <p:spPr>
          <a:xfrm>
            <a:off x="4920451" y="3395841"/>
            <a:ext cx="261521" cy="261522"/>
          </a:xfrm>
          <a:prstGeom prst="ellipse">
            <a:avLst/>
          </a:prstGeom>
          <a:ln>
            <a:solidFill>
              <a:schemeClr val="accent2">
                <a:lumMod val="75000"/>
              </a:schemeClr>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82" name="Group 81">
            <a:extLst>
              <a:ext uri="{FF2B5EF4-FFF2-40B4-BE49-F238E27FC236}">
                <a16:creationId xmlns:a16="http://schemas.microsoft.com/office/drawing/2014/main" id="{0DA3561C-4C70-110D-D37F-CF304129B692}"/>
              </a:ext>
            </a:extLst>
          </p:cNvPr>
          <p:cNvGrpSpPr/>
          <p:nvPr/>
        </p:nvGrpSpPr>
        <p:grpSpPr>
          <a:xfrm>
            <a:off x="6109097" y="2272597"/>
            <a:ext cx="261521" cy="261523"/>
            <a:chOff x="4561279" y="2709831"/>
            <a:chExt cx="261521" cy="261523"/>
          </a:xfrm>
        </p:grpSpPr>
        <p:sp>
          <p:nvSpPr>
            <p:cNvPr id="79" name="Oval 78">
              <a:extLst>
                <a:ext uri="{FF2B5EF4-FFF2-40B4-BE49-F238E27FC236}">
                  <a16:creationId xmlns:a16="http://schemas.microsoft.com/office/drawing/2014/main" id="{3D21B0FD-3593-1B31-73BB-7E685EDE6C15}"/>
                </a:ext>
              </a:extLst>
            </p:cNvPr>
            <p:cNvSpPr/>
            <p:nvPr/>
          </p:nvSpPr>
          <p:spPr>
            <a:xfrm>
              <a:off x="4561279" y="2709832"/>
              <a:ext cx="261521" cy="261522"/>
            </a:xfrm>
            <a:prstGeom prst="ellipse">
              <a:avLst/>
            </a:prstGeom>
            <a:ln>
              <a:solidFill>
                <a:schemeClr val="accent2">
                  <a:lumMod val="75000"/>
                </a:schemeClr>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5" name="Isosceles Triangle 44">
              <a:extLst>
                <a:ext uri="{FF2B5EF4-FFF2-40B4-BE49-F238E27FC236}">
                  <a16:creationId xmlns:a16="http://schemas.microsoft.com/office/drawing/2014/main" id="{3848450A-F5F6-EECC-F93D-FCA001FFBAF4}"/>
                </a:ext>
              </a:extLst>
            </p:cNvPr>
            <p:cNvSpPr/>
            <p:nvPr/>
          </p:nvSpPr>
          <p:spPr>
            <a:xfrm>
              <a:off x="4570235" y="2709831"/>
              <a:ext cx="248359" cy="193621"/>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dirty="0"/>
            </a:p>
          </p:txBody>
        </p:sp>
      </p:grpSp>
      <p:grpSp>
        <p:nvGrpSpPr>
          <p:cNvPr id="83" name="Group 82">
            <a:extLst>
              <a:ext uri="{FF2B5EF4-FFF2-40B4-BE49-F238E27FC236}">
                <a16:creationId xmlns:a16="http://schemas.microsoft.com/office/drawing/2014/main" id="{3234A4E2-BA51-FCDE-8F02-7BEC6417C6A2}"/>
              </a:ext>
            </a:extLst>
          </p:cNvPr>
          <p:cNvGrpSpPr/>
          <p:nvPr/>
        </p:nvGrpSpPr>
        <p:grpSpPr>
          <a:xfrm>
            <a:off x="6104433" y="2596978"/>
            <a:ext cx="261521" cy="261523"/>
            <a:chOff x="4561279" y="2709831"/>
            <a:chExt cx="261521" cy="261523"/>
          </a:xfrm>
        </p:grpSpPr>
        <p:sp>
          <p:nvSpPr>
            <p:cNvPr id="84" name="Oval 83">
              <a:extLst>
                <a:ext uri="{FF2B5EF4-FFF2-40B4-BE49-F238E27FC236}">
                  <a16:creationId xmlns:a16="http://schemas.microsoft.com/office/drawing/2014/main" id="{C4573FE2-D120-9E8A-0567-95A043749FC6}"/>
                </a:ext>
              </a:extLst>
            </p:cNvPr>
            <p:cNvSpPr/>
            <p:nvPr/>
          </p:nvSpPr>
          <p:spPr>
            <a:xfrm>
              <a:off x="4561279" y="2709832"/>
              <a:ext cx="261521" cy="261522"/>
            </a:xfrm>
            <a:prstGeom prst="ellipse">
              <a:avLst/>
            </a:prstGeom>
            <a:ln>
              <a:solidFill>
                <a:schemeClr val="accent2">
                  <a:lumMod val="75000"/>
                </a:schemeClr>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5" name="Isosceles Triangle 84">
              <a:extLst>
                <a:ext uri="{FF2B5EF4-FFF2-40B4-BE49-F238E27FC236}">
                  <a16:creationId xmlns:a16="http://schemas.microsoft.com/office/drawing/2014/main" id="{50F5B50C-F87C-D932-096C-C2994D14C870}"/>
                </a:ext>
              </a:extLst>
            </p:cNvPr>
            <p:cNvSpPr/>
            <p:nvPr/>
          </p:nvSpPr>
          <p:spPr>
            <a:xfrm>
              <a:off x="4570235" y="2709831"/>
              <a:ext cx="248359" cy="193621"/>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dirty="0"/>
            </a:p>
          </p:txBody>
        </p:sp>
      </p:grpSp>
      <p:grpSp>
        <p:nvGrpSpPr>
          <p:cNvPr id="86" name="Group 85">
            <a:extLst>
              <a:ext uri="{FF2B5EF4-FFF2-40B4-BE49-F238E27FC236}">
                <a16:creationId xmlns:a16="http://schemas.microsoft.com/office/drawing/2014/main" id="{0DA3561C-4C70-110D-D37F-CF304129B692}"/>
              </a:ext>
            </a:extLst>
          </p:cNvPr>
          <p:cNvGrpSpPr/>
          <p:nvPr/>
        </p:nvGrpSpPr>
        <p:grpSpPr>
          <a:xfrm>
            <a:off x="6099861" y="2921360"/>
            <a:ext cx="261521" cy="261523"/>
            <a:chOff x="4561279" y="2709831"/>
            <a:chExt cx="261521" cy="261523"/>
          </a:xfrm>
        </p:grpSpPr>
        <p:sp>
          <p:nvSpPr>
            <p:cNvPr id="87" name="Oval 86">
              <a:extLst>
                <a:ext uri="{FF2B5EF4-FFF2-40B4-BE49-F238E27FC236}">
                  <a16:creationId xmlns:a16="http://schemas.microsoft.com/office/drawing/2014/main" id="{3D21B0FD-3593-1B31-73BB-7E685EDE6C15}"/>
                </a:ext>
              </a:extLst>
            </p:cNvPr>
            <p:cNvSpPr/>
            <p:nvPr/>
          </p:nvSpPr>
          <p:spPr>
            <a:xfrm>
              <a:off x="4561279" y="2709832"/>
              <a:ext cx="261521" cy="261522"/>
            </a:xfrm>
            <a:prstGeom prst="ellipse">
              <a:avLst/>
            </a:prstGeom>
            <a:ln>
              <a:solidFill>
                <a:schemeClr val="accent2">
                  <a:lumMod val="75000"/>
                </a:schemeClr>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88" name="Isosceles Triangle 87">
              <a:extLst>
                <a:ext uri="{FF2B5EF4-FFF2-40B4-BE49-F238E27FC236}">
                  <a16:creationId xmlns:a16="http://schemas.microsoft.com/office/drawing/2014/main" id="{3848450A-F5F6-EECC-F93D-FCA001FFBAF4}"/>
                </a:ext>
              </a:extLst>
            </p:cNvPr>
            <p:cNvSpPr/>
            <p:nvPr/>
          </p:nvSpPr>
          <p:spPr>
            <a:xfrm>
              <a:off x="4570235" y="2709831"/>
              <a:ext cx="248359" cy="193621"/>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grpSp>
      <p:grpSp>
        <p:nvGrpSpPr>
          <p:cNvPr id="89" name="Group 88">
            <a:extLst>
              <a:ext uri="{FF2B5EF4-FFF2-40B4-BE49-F238E27FC236}">
                <a16:creationId xmlns:a16="http://schemas.microsoft.com/office/drawing/2014/main" id="{6292F084-E242-56B0-52A7-C8FEBD12FFCC}"/>
              </a:ext>
            </a:extLst>
          </p:cNvPr>
          <p:cNvGrpSpPr/>
          <p:nvPr/>
        </p:nvGrpSpPr>
        <p:grpSpPr>
          <a:xfrm>
            <a:off x="6091702" y="3240424"/>
            <a:ext cx="261521" cy="261523"/>
            <a:chOff x="4561279" y="2709831"/>
            <a:chExt cx="261521" cy="261523"/>
          </a:xfrm>
        </p:grpSpPr>
        <p:sp>
          <p:nvSpPr>
            <p:cNvPr id="90" name="Oval 89">
              <a:extLst>
                <a:ext uri="{FF2B5EF4-FFF2-40B4-BE49-F238E27FC236}">
                  <a16:creationId xmlns:a16="http://schemas.microsoft.com/office/drawing/2014/main" id="{440824F2-7588-1D06-56F6-99714DBA6875}"/>
                </a:ext>
              </a:extLst>
            </p:cNvPr>
            <p:cNvSpPr/>
            <p:nvPr/>
          </p:nvSpPr>
          <p:spPr>
            <a:xfrm>
              <a:off x="4561279" y="2709832"/>
              <a:ext cx="261521" cy="261522"/>
            </a:xfrm>
            <a:prstGeom prst="ellipse">
              <a:avLst/>
            </a:prstGeom>
            <a:ln>
              <a:solidFill>
                <a:schemeClr val="accent2">
                  <a:lumMod val="75000"/>
                </a:schemeClr>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1" name="Isosceles Triangle 90">
              <a:extLst>
                <a:ext uri="{FF2B5EF4-FFF2-40B4-BE49-F238E27FC236}">
                  <a16:creationId xmlns:a16="http://schemas.microsoft.com/office/drawing/2014/main" id="{9CE07049-49FE-850F-B47C-258161D60054}"/>
                </a:ext>
              </a:extLst>
            </p:cNvPr>
            <p:cNvSpPr/>
            <p:nvPr/>
          </p:nvSpPr>
          <p:spPr>
            <a:xfrm>
              <a:off x="4570235" y="2709831"/>
              <a:ext cx="248359" cy="193621"/>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dirty="0"/>
            </a:p>
          </p:txBody>
        </p:sp>
      </p:grpSp>
      <p:grpSp>
        <p:nvGrpSpPr>
          <p:cNvPr id="92" name="Group 91">
            <a:extLst>
              <a:ext uri="{FF2B5EF4-FFF2-40B4-BE49-F238E27FC236}">
                <a16:creationId xmlns:a16="http://schemas.microsoft.com/office/drawing/2014/main" id="{D9AE5C8E-191B-C0EA-41ED-2CF69B81045F}"/>
              </a:ext>
            </a:extLst>
          </p:cNvPr>
          <p:cNvGrpSpPr/>
          <p:nvPr/>
        </p:nvGrpSpPr>
        <p:grpSpPr>
          <a:xfrm>
            <a:off x="6087038" y="3564805"/>
            <a:ext cx="261521" cy="261523"/>
            <a:chOff x="4561279" y="2709831"/>
            <a:chExt cx="261521" cy="261523"/>
          </a:xfrm>
        </p:grpSpPr>
        <p:sp>
          <p:nvSpPr>
            <p:cNvPr id="93" name="Oval 92">
              <a:extLst>
                <a:ext uri="{FF2B5EF4-FFF2-40B4-BE49-F238E27FC236}">
                  <a16:creationId xmlns:a16="http://schemas.microsoft.com/office/drawing/2014/main" id="{C8822715-489E-75D1-FE8F-A64764B6CB64}"/>
                </a:ext>
              </a:extLst>
            </p:cNvPr>
            <p:cNvSpPr/>
            <p:nvPr/>
          </p:nvSpPr>
          <p:spPr>
            <a:xfrm>
              <a:off x="4561279" y="2709832"/>
              <a:ext cx="261521" cy="261522"/>
            </a:xfrm>
            <a:prstGeom prst="ellipse">
              <a:avLst/>
            </a:prstGeom>
            <a:ln>
              <a:solidFill>
                <a:schemeClr val="accent2">
                  <a:lumMod val="75000"/>
                </a:schemeClr>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94" name="Isosceles Triangle 93">
              <a:extLst>
                <a:ext uri="{FF2B5EF4-FFF2-40B4-BE49-F238E27FC236}">
                  <a16:creationId xmlns:a16="http://schemas.microsoft.com/office/drawing/2014/main" id="{9B6AA13C-2B1D-04C7-99C0-760BA3333A2E}"/>
                </a:ext>
              </a:extLst>
            </p:cNvPr>
            <p:cNvSpPr/>
            <p:nvPr/>
          </p:nvSpPr>
          <p:spPr>
            <a:xfrm>
              <a:off x="4570235" y="2709831"/>
              <a:ext cx="248359" cy="193621"/>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dirty="0"/>
            </a:p>
          </p:txBody>
        </p:sp>
      </p:grpSp>
      <p:grpSp>
        <p:nvGrpSpPr>
          <p:cNvPr id="95" name="Group 94">
            <a:extLst>
              <a:ext uri="{FF2B5EF4-FFF2-40B4-BE49-F238E27FC236}">
                <a16:creationId xmlns:a16="http://schemas.microsoft.com/office/drawing/2014/main" id="{7666E0C4-F520-01EA-8F16-EE6A158973FF}"/>
              </a:ext>
            </a:extLst>
          </p:cNvPr>
          <p:cNvGrpSpPr/>
          <p:nvPr/>
        </p:nvGrpSpPr>
        <p:grpSpPr>
          <a:xfrm>
            <a:off x="6082466" y="3889187"/>
            <a:ext cx="261521" cy="261523"/>
            <a:chOff x="4561279" y="2709831"/>
            <a:chExt cx="261521" cy="261523"/>
          </a:xfrm>
        </p:grpSpPr>
        <p:sp>
          <p:nvSpPr>
            <p:cNvPr id="96" name="Oval 95">
              <a:extLst>
                <a:ext uri="{FF2B5EF4-FFF2-40B4-BE49-F238E27FC236}">
                  <a16:creationId xmlns:a16="http://schemas.microsoft.com/office/drawing/2014/main" id="{1E344C49-C49E-0183-F410-ACF3138017FD}"/>
                </a:ext>
              </a:extLst>
            </p:cNvPr>
            <p:cNvSpPr/>
            <p:nvPr/>
          </p:nvSpPr>
          <p:spPr>
            <a:xfrm>
              <a:off x="4561279" y="2709832"/>
              <a:ext cx="261521" cy="261522"/>
            </a:xfrm>
            <a:prstGeom prst="ellipse">
              <a:avLst/>
            </a:prstGeom>
            <a:ln>
              <a:solidFill>
                <a:schemeClr val="accent2">
                  <a:lumMod val="75000"/>
                </a:schemeClr>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97" name="Isosceles Triangle 96">
              <a:extLst>
                <a:ext uri="{FF2B5EF4-FFF2-40B4-BE49-F238E27FC236}">
                  <a16:creationId xmlns:a16="http://schemas.microsoft.com/office/drawing/2014/main" id="{CAEF2149-8E25-29AA-D297-6DA33069C8C1}"/>
                </a:ext>
              </a:extLst>
            </p:cNvPr>
            <p:cNvSpPr/>
            <p:nvPr/>
          </p:nvSpPr>
          <p:spPr>
            <a:xfrm>
              <a:off x="4570235" y="2709831"/>
              <a:ext cx="248359" cy="193621"/>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grpSp>
      <p:grpSp>
        <p:nvGrpSpPr>
          <p:cNvPr id="99" name="Group 98">
            <a:extLst>
              <a:ext uri="{FF2B5EF4-FFF2-40B4-BE49-F238E27FC236}">
                <a16:creationId xmlns:a16="http://schemas.microsoft.com/office/drawing/2014/main" id="{B41F7C2D-8308-E239-66DD-5BC5DEACBA4C}"/>
              </a:ext>
            </a:extLst>
          </p:cNvPr>
          <p:cNvGrpSpPr/>
          <p:nvPr/>
        </p:nvGrpSpPr>
        <p:grpSpPr>
          <a:xfrm>
            <a:off x="6606806" y="2693788"/>
            <a:ext cx="1148841" cy="1185409"/>
            <a:chOff x="5185416" y="2807677"/>
            <a:chExt cx="1148841" cy="1185409"/>
          </a:xfrm>
        </p:grpSpPr>
        <p:pic>
          <p:nvPicPr>
            <p:cNvPr id="7" name="Graphic 6" descr="Newspaper with solid fill">
              <a:extLst>
                <a:ext uri="{FF2B5EF4-FFF2-40B4-BE49-F238E27FC236}">
                  <a16:creationId xmlns:a16="http://schemas.microsoft.com/office/drawing/2014/main" id="{6966A75C-47D8-8E99-13F3-7BF01A4E920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291416" y="2807677"/>
              <a:ext cx="914400" cy="914400"/>
            </a:xfrm>
            <a:prstGeom prst="rect">
              <a:avLst/>
            </a:prstGeom>
          </p:spPr>
        </p:pic>
        <p:sp>
          <p:nvSpPr>
            <p:cNvPr id="98" name="TextBox 97">
              <a:extLst>
                <a:ext uri="{FF2B5EF4-FFF2-40B4-BE49-F238E27FC236}">
                  <a16:creationId xmlns:a16="http://schemas.microsoft.com/office/drawing/2014/main" id="{CF8AED0C-FE7F-F05C-4207-EBA993DBD009}"/>
                </a:ext>
              </a:extLst>
            </p:cNvPr>
            <p:cNvSpPr txBox="1"/>
            <p:nvPr/>
          </p:nvSpPr>
          <p:spPr>
            <a:xfrm>
              <a:off x="5185416" y="3623754"/>
              <a:ext cx="1148841" cy="369332"/>
            </a:xfrm>
            <a:prstGeom prst="rect">
              <a:avLst/>
            </a:prstGeom>
            <a:noFill/>
          </p:spPr>
          <p:txBody>
            <a:bodyPr wrap="none" rtlCol="0">
              <a:spAutoFit/>
            </a:bodyPr>
            <a:lstStyle/>
            <a:p>
              <a:r>
                <a:rPr lang="en-US" altLang="zh-CN" dirty="0"/>
                <a:t>Fake</a:t>
              </a:r>
              <a:r>
                <a:rPr lang="en-US" dirty="0"/>
                <a:t> news</a:t>
              </a:r>
            </a:p>
          </p:txBody>
        </p:sp>
      </p:grpSp>
      <p:sp>
        <p:nvSpPr>
          <p:cNvPr id="100" name="TextBox 99">
            <a:extLst>
              <a:ext uri="{FF2B5EF4-FFF2-40B4-BE49-F238E27FC236}">
                <a16:creationId xmlns:a16="http://schemas.microsoft.com/office/drawing/2014/main" id="{4C6BFBFE-B428-5F18-DAEE-25C23F4CE1D0}"/>
              </a:ext>
            </a:extLst>
          </p:cNvPr>
          <p:cNvSpPr txBox="1"/>
          <p:nvPr/>
        </p:nvSpPr>
        <p:spPr>
          <a:xfrm>
            <a:off x="1127478" y="4340689"/>
            <a:ext cx="639919" cy="369332"/>
          </a:xfrm>
          <a:prstGeom prst="rect">
            <a:avLst/>
          </a:prstGeom>
          <a:noFill/>
        </p:spPr>
        <p:txBody>
          <a:bodyPr wrap="none" rtlCol="0">
            <a:spAutoFit/>
          </a:bodyPr>
          <a:lstStyle/>
          <a:p>
            <a:r>
              <a:rPr lang="en-US" dirty="0"/>
              <a:t>Style</a:t>
            </a:r>
          </a:p>
        </p:txBody>
      </p:sp>
      <p:sp>
        <p:nvSpPr>
          <p:cNvPr id="101" name="Isosceles Triangle 100">
            <a:extLst>
              <a:ext uri="{FF2B5EF4-FFF2-40B4-BE49-F238E27FC236}">
                <a16:creationId xmlns:a16="http://schemas.microsoft.com/office/drawing/2014/main" id="{6318FB7E-8C33-5D54-4C42-B41E8DF0C4C6}"/>
              </a:ext>
            </a:extLst>
          </p:cNvPr>
          <p:cNvSpPr/>
          <p:nvPr/>
        </p:nvSpPr>
        <p:spPr>
          <a:xfrm>
            <a:off x="2371239" y="4428546"/>
            <a:ext cx="248359" cy="193621"/>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dirty="0"/>
          </a:p>
        </p:txBody>
      </p:sp>
      <p:cxnSp>
        <p:nvCxnSpPr>
          <p:cNvPr id="103" name="Straight Arrow Connector 102">
            <a:extLst>
              <a:ext uri="{FF2B5EF4-FFF2-40B4-BE49-F238E27FC236}">
                <a16:creationId xmlns:a16="http://schemas.microsoft.com/office/drawing/2014/main" id="{E56A9D14-5893-84D1-50B7-BD7F5C63E5B1}"/>
              </a:ext>
            </a:extLst>
          </p:cNvPr>
          <p:cNvCxnSpPr>
            <a:cxnSpLocks/>
          </p:cNvCxnSpPr>
          <p:nvPr/>
        </p:nvCxnSpPr>
        <p:spPr>
          <a:xfrm>
            <a:off x="1302327" y="3222516"/>
            <a:ext cx="93014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6" name="Connector: Elbow 105">
            <a:extLst>
              <a:ext uri="{FF2B5EF4-FFF2-40B4-BE49-F238E27FC236}">
                <a16:creationId xmlns:a16="http://schemas.microsoft.com/office/drawing/2014/main" id="{24F2A3FA-31AB-3AE4-11A0-D37E98CAF52B}"/>
              </a:ext>
            </a:extLst>
          </p:cNvPr>
          <p:cNvCxnSpPr>
            <a:cxnSpLocks/>
          </p:cNvCxnSpPr>
          <p:nvPr/>
        </p:nvCxnSpPr>
        <p:spPr>
          <a:xfrm rot="16200000" flipH="1">
            <a:off x="1298805" y="3643211"/>
            <a:ext cx="1302839" cy="461449"/>
          </a:xfrm>
          <a:prstGeom prst="bentConnector3">
            <a:avLst>
              <a:gd name="adj1" fmla="val 100335"/>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68DB6A14-092B-C320-E8CE-DABF50E67C50}"/>
              </a:ext>
            </a:extLst>
          </p:cNvPr>
          <p:cNvSpPr txBox="1"/>
          <p:nvPr/>
        </p:nvSpPr>
        <p:spPr>
          <a:xfrm>
            <a:off x="1276186" y="2840593"/>
            <a:ext cx="936154" cy="369332"/>
          </a:xfrm>
          <a:prstGeom prst="rect">
            <a:avLst/>
          </a:prstGeom>
          <a:noFill/>
        </p:spPr>
        <p:txBody>
          <a:bodyPr wrap="none" rtlCol="0">
            <a:spAutoFit/>
          </a:bodyPr>
          <a:lstStyle/>
          <a:p>
            <a:r>
              <a:rPr lang="en-US" dirty="0"/>
              <a:t>Content</a:t>
            </a:r>
          </a:p>
        </p:txBody>
      </p:sp>
      <p:sp>
        <p:nvSpPr>
          <p:cNvPr id="112" name="TextBox 110">
            <a:extLst>
              <a:ext uri="{FF2B5EF4-FFF2-40B4-BE49-F238E27FC236}">
                <a16:creationId xmlns:a16="http://schemas.microsoft.com/office/drawing/2014/main" id="{68DB6A14-092B-C320-E8CE-DABF50E67C50}"/>
              </a:ext>
            </a:extLst>
          </p:cNvPr>
          <p:cNvSpPr txBox="1"/>
          <p:nvPr/>
        </p:nvSpPr>
        <p:spPr>
          <a:xfrm>
            <a:off x="2995299" y="3814951"/>
            <a:ext cx="1077090" cy="64633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t>Step1: </a:t>
            </a:r>
          </a:p>
          <a:p>
            <a:r>
              <a:rPr lang="en-US" dirty="0"/>
              <a:t>Summary</a:t>
            </a:r>
          </a:p>
        </p:txBody>
      </p:sp>
      <p:sp>
        <p:nvSpPr>
          <p:cNvPr id="113" name="TextBox 110">
            <a:extLst>
              <a:ext uri="{FF2B5EF4-FFF2-40B4-BE49-F238E27FC236}">
                <a16:creationId xmlns:a16="http://schemas.microsoft.com/office/drawing/2014/main" id="{68DB6A14-092B-C320-E8CE-DABF50E67C50}"/>
              </a:ext>
            </a:extLst>
          </p:cNvPr>
          <p:cNvSpPr txBox="1"/>
          <p:nvPr/>
        </p:nvSpPr>
        <p:spPr>
          <a:xfrm>
            <a:off x="4382223" y="3706322"/>
            <a:ext cx="1319271" cy="64633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Step3: Twist</a:t>
            </a:r>
          </a:p>
          <a:p>
            <a:r>
              <a:rPr lang="en-US" dirty="0"/>
              <a:t>Summary</a:t>
            </a:r>
          </a:p>
        </p:txBody>
      </p:sp>
      <p:cxnSp>
        <p:nvCxnSpPr>
          <p:cNvPr id="117" name="Straight Arrow Connector 116">
            <a:extLst>
              <a:ext uri="{FF2B5EF4-FFF2-40B4-BE49-F238E27FC236}">
                <a16:creationId xmlns:a16="http://schemas.microsoft.com/office/drawing/2014/main" id="{6A02BE34-B9AE-9C83-0CB5-EC43C0FDF3A7}"/>
              </a:ext>
            </a:extLst>
          </p:cNvPr>
          <p:cNvCxnSpPr>
            <a:cxnSpLocks/>
          </p:cNvCxnSpPr>
          <p:nvPr/>
        </p:nvCxnSpPr>
        <p:spPr>
          <a:xfrm flipV="1">
            <a:off x="3822305" y="3222516"/>
            <a:ext cx="1020108" cy="166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1" name="Connector: Elbow 120">
            <a:extLst>
              <a:ext uri="{FF2B5EF4-FFF2-40B4-BE49-F238E27FC236}">
                <a16:creationId xmlns:a16="http://schemas.microsoft.com/office/drawing/2014/main" id="{E21892FC-0248-5A7D-EE20-25A4BEB2AC50}"/>
              </a:ext>
            </a:extLst>
          </p:cNvPr>
          <p:cNvCxnSpPr>
            <a:cxnSpLocks/>
          </p:cNvCxnSpPr>
          <p:nvPr/>
        </p:nvCxnSpPr>
        <p:spPr>
          <a:xfrm rot="16200000" flipH="1">
            <a:off x="3840713" y="2474379"/>
            <a:ext cx="1098714" cy="412388"/>
          </a:xfrm>
          <a:prstGeom prst="bentConnector3">
            <a:avLst>
              <a:gd name="adj1" fmla="val 402"/>
            </a:avLst>
          </a:prstGeom>
          <a:ln w="38100"/>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90E100EF-C42F-F2B8-DC1F-6F27D283E35F}"/>
              </a:ext>
            </a:extLst>
          </p:cNvPr>
          <p:cNvCxnSpPr>
            <a:cxnSpLocks/>
          </p:cNvCxnSpPr>
          <p:nvPr/>
        </p:nvCxnSpPr>
        <p:spPr>
          <a:xfrm>
            <a:off x="5353696" y="3222240"/>
            <a:ext cx="69176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28" name="Connector: Elbow 127">
            <a:extLst>
              <a:ext uri="{FF2B5EF4-FFF2-40B4-BE49-F238E27FC236}">
                <a16:creationId xmlns:a16="http://schemas.microsoft.com/office/drawing/2014/main" id="{0B8DB153-9C2E-6CD4-5A81-7A76D390E960}"/>
              </a:ext>
            </a:extLst>
          </p:cNvPr>
          <p:cNvCxnSpPr/>
          <p:nvPr/>
        </p:nvCxnSpPr>
        <p:spPr>
          <a:xfrm flipV="1">
            <a:off x="2745207" y="3231476"/>
            <a:ext cx="2973346" cy="1321023"/>
          </a:xfrm>
          <a:prstGeom prst="bentConnector3">
            <a:avLst>
              <a:gd name="adj1" fmla="val 99702"/>
            </a:avLst>
          </a:prstGeom>
          <a:ln w="38100"/>
        </p:spPr>
        <p:style>
          <a:lnRef idx="1">
            <a:schemeClr val="accent1"/>
          </a:lnRef>
          <a:fillRef idx="0">
            <a:schemeClr val="accent1"/>
          </a:fillRef>
          <a:effectRef idx="0">
            <a:schemeClr val="accent1"/>
          </a:effectRef>
          <a:fontRef idx="minor">
            <a:schemeClr val="tx1"/>
          </a:fontRef>
        </p:style>
      </p:cxnSp>
      <p:sp>
        <p:nvSpPr>
          <p:cNvPr id="3" name="TextBox 110">
            <a:extLst>
              <a:ext uri="{FF2B5EF4-FFF2-40B4-BE49-F238E27FC236}">
                <a16:creationId xmlns:a16="http://schemas.microsoft.com/office/drawing/2014/main" id="{17A65D71-918B-7937-CB34-959B1C56BBEF}"/>
              </a:ext>
            </a:extLst>
          </p:cNvPr>
          <p:cNvSpPr txBox="1"/>
          <p:nvPr/>
        </p:nvSpPr>
        <p:spPr>
          <a:xfrm>
            <a:off x="5755205" y="4152257"/>
            <a:ext cx="1240597" cy="64633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Step4:</a:t>
            </a:r>
          </a:p>
          <a:p>
            <a:pPr algn="ctr"/>
            <a:r>
              <a:rPr lang="en-US" dirty="0"/>
              <a:t>Generation</a:t>
            </a:r>
          </a:p>
        </p:txBody>
      </p:sp>
      <p:cxnSp>
        <p:nvCxnSpPr>
          <p:cNvPr id="14" name="Straight Arrow Connector 13">
            <a:extLst>
              <a:ext uri="{FF2B5EF4-FFF2-40B4-BE49-F238E27FC236}">
                <a16:creationId xmlns:a16="http://schemas.microsoft.com/office/drawing/2014/main" id="{F4BFCA32-5078-920C-7007-96AAB9DD538C}"/>
              </a:ext>
            </a:extLst>
          </p:cNvPr>
          <p:cNvCxnSpPr>
            <a:cxnSpLocks/>
          </p:cNvCxnSpPr>
          <p:nvPr/>
        </p:nvCxnSpPr>
        <p:spPr>
          <a:xfrm flipV="1">
            <a:off x="2725928" y="3244093"/>
            <a:ext cx="509754" cy="832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64616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C37EBF-3AE0-9603-E6D9-CBE83B72ED60}"/>
              </a:ext>
            </a:extLst>
          </p:cNvPr>
          <p:cNvSpPr>
            <a:spLocks noGrp="1"/>
          </p:cNvSpPr>
          <p:nvPr>
            <p:ph idx="1"/>
          </p:nvPr>
        </p:nvSpPr>
        <p:spPr>
          <a:xfrm>
            <a:off x="838200" y="1825625"/>
            <a:ext cx="7169727" cy="4351338"/>
          </a:xfrm>
          <a:solidFill>
            <a:schemeClr val="accent6">
              <a:lumMod val="20000"/>
              <a:lumOff val="80000"/>
            </a:schemeClr>
          </a:solidFill>
          <a:ln w="28575">
            <a:solidFill>
              <a:schemeClr val="accent5">
                <a:lumMod val="75000"/>
              </a:schemeClr>
            </a:solidFill>
          </a:ln>
        </p:spPr>
        <p:txBody>
          <a:bodyPr>
            <a:normAutofit fontScale="70000" lnSpcReduction="20000"/>
          </a:bodyPr>
          <a:lstStyle/>
          <a:p>
            <a:pPr marL="0" indent="0">
              <a:lnSpc>
                <a:spcPct val="120000"/>
              </a:lnSpc>
              <a:buNone/>
            </a:pPr>
            <a:r>
              <a:rPr lang="en-US" b="1" dirty="0"/>
              <a:t>### System: </a:t>
            </a:r>
          </a:p>
          <a:p>
            <a:pPr marL="457200" lvl="1" indent="0">
              <a:lnSpc>
                <a:spcPct val="120000"/>
              </a:lnSpc>
              <a:buNone/>
            </a:pPr>
            <a:r>
              <a:rPr lang="en-US" sz="2800" dirty="0"/>
              <a:t>Do you think the news article below is real news or fake news? The two articles delimited with four hashtags, i.e., ####.</a:t>
            </a:r>
          </a:p>
          <a:p>
            <a:pPr marL="0" indent="0">
              <a:lnSpc>
                <a:spcPct val="120000"/>
              </a:lnSpc>
              <a:buNone/>
            </a:pPr>
            <a:r>
              <a:rPr lang="en-US" b="1" dirty="0"/>
              <a:t>### User 1: </a:t>
            </a:r>
          </a:p>
          <a:p>
            <a:pPr marL="457200" lvl="1" indent="0">
              <a:lnSpc>
                <a:spcPct val="120000"/>
              </a:lnSpc>
              <a:buNone/>
            </a:pPr>
            <a:r>
              <a:rPr lang="en-US" sz="2800" dirty="0"/>
              <a:t>####{article 1}####</a:t>
            </a:r>
          </a:p>
          <a:p>
            <a:pPr marL="0" indent="0">
              <a:lnSpc>
                <a:spcPct val="120000"/>
              </a:lnSpc>
              <a:buNone/>
            </a:pPr>
            <a:r>
              <a:rPr lang="en-US" b="1" dirty="0"/>
              <a:t>### Assistant 1:</a:t>
            </a:r>
          </a:p>
          <a:p>
            <a:pPr marL="457200" lvl="1" indent="0">
              <a:lnSpc>
                <a:spcPct val="120000"/>
              </a:lnSpc>
              <a:buNone/>
            </a:pPr>
            <a:r>
              <a:rPr lang="en-US" sz="2800" dirty="0"/>
              <a:t>{label 1}</a:t>
            </a:r>
          </a:p>
          <a:p>
            <a:pPr marL="0" indent="0">
              <a:lnSpc>
                <a:spcPct val="120000"/>
              </a:lnSpc>
              <a:buNone/>
            </a:pPr>
            <a:r>
              <a:rPr lang="en-US" b="1" dirty="0"/>
              <a:t>### User 2: </a:t>
            </a:r>
          </a:p>
          <a:p>
            <a:pPr marL="457200" lvl="1" indent="0">
              <a:lnSpc>
                <a:spcPct val="120000"/>
              </a:lnSpc>
              <a:buNone/>
            </a:pPr>
            <a:r>
              <a:rPr lang="en-US" sz="2800" dirty="0"/>
              <a:t>####{article 2}####</a:t>
            </a:r>
          </a:p>
          <a:p>
            <a:pPr marL="0" indent="0">
              <a:lnSpc>
                <a:spcPct val="120000"/>
              </a:lnSpc>
              <a:buNone/>
            </a:pPr>
            <a:r>
              <a:rPr lang="en-US" b="1" dirty="0"/>
              <a:t>### Assistant 2:</a:t>
            </a:r>
          </a:p>
          <a:p>
            <a:pPr marL="457200" lvl="1" indent="0">
              <a:lnSpc>
                <a:spcPct val="120000"/>
              </a:lnSpc>
              <a:buNone/>
            </a:pPr>
            <a:r>
              <a:rPr lang="en-US" sz="2800" dirty="0"/>
              <a:t>{label 2}</a:t>
            </a:r>
          </a:p>
        </p:txBody>
      </p:sp>
      <p:grpSp>
        <p:nvGrpSpPr>
          <p:cNvPr id="6" name="Group 5">
            <a:extLst>
              <a:ext uri="{FF2B5EF4-FFF2-40B4-BE49-F238E27FC236}">
                <a16:creationId xmlns:a16="http://schemas.microsoft.com/office/drawing/2014/main" id="{66123DE8-B955-70C1-5F85-4B2CBC000574}"/>
              </a:ext>
            </a:extLst>
          </p:cNvPr>
          <p:cNvGrpSpPr/>
          <p:nvPr/>
        </p:nvGrpSpPr>
        <p:grpSpPr>
          <a:xfrm>
            <a:off x="5462338" y="4599709"/>
            <a:ext cx="2303504" cy="1311563"/>
            <a:chOff x="8482629" y="3953163"/>
            <a:chExt cx="2303504" cy="1311563"/>
          </a:xfrm>
        </p:grpSpPr>
        <p:sp>
          <p:nvSpPr>
            <p:cNvPr id="5" name="Rectangle: Rounded Corners 4">
              <a:extLst>
                <a:ext uri="{FF2B5EF4-FFF2-40B4-BE49-F238E27FC236}">
                  <a16:creationId xmlns:a16="http://schemas.microsoft.com/office/drawing/2014/main" id="{D3EF8778-A66C-6985-C640-EFEDB69DBBC1}"/>
                </a:ext>
              </a:extLst>
            </p:cNvPr>
            <p:cNvSpPr/>
            <p:nvPr/>
          </p:nvSpPr>
          <p:spPr>
            <a:xfrm>
              <a:off x="8482629" y="3953163"/>
              <a:ext cx="2139189" cy="1311563"/>
            </a:xfrm>
            <a:prstGeom prst="roundRect">
              <a:avLst/>
            </a:prstGeom>
            <a:solidFill>
              <a:schemeClr val="bg1"/>
            </a:solidFill>
            <a:ln w="28575">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D45583D-5F9D-9D5A-7F62-D5882CE8996E}"/>
                    </a:ext>
                  </a:extLst>
                </p:cNvPr>
                <p:cNvSpPr txBox="1"/>
                <p:nvPr/>
              </p:nvSpPr>
              <p:spPr>
                <a:xfrm>
                  <a:off x="8571345" y="4115014"/>
                  <a:ext cx="2214788" cy="861774"/>
                </a:xfrm>
                <a:prstGeom prst="rect">
                  <a:avLst/>
                </a:prstGeom>
                <a:noFill/>
                <a:ln w="28575">
                  <a:noFill/>
                </a:ln>
              </p:spPr>
              <p:txBody>
                <a:bodyPr wrap="square" rtlCol="0">
                  <a:spAutoFit/>
                </a:bodyPr>
                <a:lstStyle/>
                <a:p>
                  <a:pPr>
                    <a:lnSpc>
                      <a:spcPct val="150000"/>
                    </a:lnSpc>
                  </a:pPr>
                  <a:r>
                    <a:rPr lang="en-US" sz="2000" dirty="0">
                      <a:ln>
                        <a:noFill/>
                      </a:ln>
                      <a:solidFill>
                        <a:schemeClr val="tx1"/>
                      </a:solidFill>
                    </a:rPr>
                    <a:t>label 1, label 2 </a:t>
                  </a:r>
                </a:p>
                <a:p>
                  <a:r>
                    <a:rPr lang="en-US" sz="2000" dirty="0">
                      <a:ln>
                        <a:noFill/>
                      </a:ln>
                      <a:solidFill>
                        <a:schemeClr val="tx1"/>
                      </a:solidFill>
                      <a:ea typeface="Cambria Math" panose="02040503050406030204" pitchFamily="18" charset="0"/>
                    </a:rPr>
                    <a:t>    </a:t>
                  </a:r>
                  <a14:m>
                    <m:oMath xmlns:m="http://schemas.openxmlformats.org/officeDocument/2006/math">
                      <m:r>
                        <a:rPr lang="en-US" sz="2000" i="1" smtClean="0">
                          <a:ln>
                            <a:noFill/>
                          </a:ln>
                          <a:solidFill>
                            <a:schemeClr val="tx1"/>
                          </a:solidFill>
                          <a:latin typeface="Cambria Math" panose="02040503050406030204" pitchFamily="18" charset="0"/>
                          <a:ea typeface="Cambria Math" panose="02040503050406030204" pitchFamily="18" charset="0"/>
                        </a:rPr>
                        <m:t>∈</m:t>
                      </m:r>
                    </m:oMath>
                  </a14:m>
                  <a:r>
                    <a:rPr lang="en-US" sz="2000" dirty="0">
                      <a:ln>
                        <a:noFill/>
                      </a:ln>
                      <a:solidFill>
                        <a:schemeClr val="tx1"/>
                      </a:solidFill>
                    </a:rPr>
                    <a:t> {‘real’, ‘fake’}</a:t>
                  </a:r>
                </a:p>
              </p:txBody>
            </p:sp>
          </mc:Choice>
          <mc:Fallback xmlns="">
            <p:sp>
              <p:nvSpPr>
                <p:cNvPr id="4" name="TextBox 3">
                  <a:extLst>
                    <a:ext uri="{FF2B5EF4-FFF2-40B4-BE49-F238E27FC236}">
                      <a16:creationId xmlns:a16="http://schemas.microsoft.com/office/drawing/2014/main" id="{AD45583D-5F9D-9D5A-7F62-D5882CE8996E}"/>
                    </a:ext>
                  </a:extLst>
                </p:cNvPr>
                <p:cNvSpPr txBox="1">
                  <a:spLocks noRot="1" noChangeAspect="1" noMove="1" noResize="1" noEditPoints="1" noAdjustHandles="1" noChangeArrowheads="1" noChangeShapeType="1" noTextEdit="1"/>
                </p:cNvSpPr>
                <p:nvPr/>
              </p:nvSpPr>
              <p:spPr>
                <a:xfrm>
                  <a:off x="8571345" y="4115014"/>
                  <a:ext cx="2214788" cy="861774"/>
                </a:xfrm>
                <a:prstGeom prst="rect">
                  <a:avLst/>
                </a:prstGeom>
                <a:blipFill>
                  <a:blip r:embed="rId2"/>
                  <a:stretch>
                    <a:fillRect l="-3030" b="-12057"/>
                  </a:stretch>
                </a:blipFill>
                <a:ln w="28575">
                  <a:noFill/>
                </a:ln>
              </p:spPr>
              <p:txBody>
                <a:bodyPr/>
                <a:lstStyle/>
                <a:p>
                  <a:r>
                    <a:rPr lang="en-US">
                      <a:noFill/>
                    </a:rPr>
                    <a:t> </a:t>
                  </a:r>
                </a:p>
              </p:txBody>
            </p:sp>
          </mc:Fallback>
        </mc:AlternateContent>
      </p:grpSp>
    </p:spTree>
    <p:extLst>
      <p:ext uri="{BB962C8B-B14F-4D97-AF65-F5344CB8AC3E}">
        <p14:creationId xmlns:p14="http://schemas.microsoft.com/office/powerpoint/2010/main" val="3981334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368802-394E-4FAC-5FB8-41A40DC1F291}"/>
              </a:ext>
            </a:extLst>
          </p:cNvPr>
          <p:cNvSpPr>
            <a:spLocks noGrp="1"/>
          </p:cNvSpPr>
          <p:nvPr>
            <p:ph idx="1"/>
          </p:nvPr>
        </p:nvSpPr>
        <p:spPr>
          <a:xfrm>
            <a:off x="475891" y="120770"/>
            <a:ext cx="4837982" cy="6659592"/>
          </a:xfrm>
          <a:solidFill>
            <a:schemeClr val="accent6">
              <a:lumMod val="20000"/>
              <a:lumOff val="80000"/>
            </a:schemeClr>
          </a:solidFill>
          <a:ln w="28575">
            <a:solidFill>
              <a:schemeClr val="accent5">
                <a:lumMod val="75000"/>
              </a:schemeClr>
            </a:solidFill>
          </a:ln>
        </p:spPr>
        <p:txBody>
          <a:bodyPr>
            <a:normAutofit fontScale="62500" lnSpcReduction="20000"/>
          </a:bodyPr>
          <a:lstStyle/>
          <a:p>
            <a:pPr marL="0" indent="0">
              <a:lnSpc>
                <a:spcPct val="110000"/>
              </a:lnSpc>
              <a:spcBef>
                <a:spcPts val="3000"/>
              </a:spcBef>
              <a:buNone/>
            </a:pPr>
            <a:r>
              <a:rPr lang="en-US" sz="1600" dirty="0"/>
              <a:t>Follow these steps to analyze the news articles. The contents of the article will be delimited with four hashtags, i.e., ####. </a:t>
            </a:r>
          </a:p>
          <a:p>
            <a:pPr marL="0" indent="0">
              <a:lnSpc>
                <a:spcPct val="110000"/>
              </a:lnSpc>
              <a:buNone/>
            </a:pPr>
            <a:r>
              <a:rPr lang="en-US" sz="1600" b="1" dirty="0"/>
              <a:t>Step 1: </a:t>
            </a:r>
            <a:r>
              <a:rPr lang="en-US" sz="1600" dirty="0"/>
              <a:t>####</a:t>
            </a:r>
            <a:r>
              <a:rPr lang="en-US" sz="1600" b="1" dirty="0"/>
              <a:t> </a:t>
            </a:r>
            <a:r>
              <a:rPr lang="en-US" sz="1600" dirty="0"/>
              <a:t>List the critical objects, events, relations, assumptions, and opinions provided by the article. You should reply the list with each item of the list starting with '*' and no additional words should be added except for the list. </a:t>
            </a:r>
          </a:p>
          <a:p>
            <a:pPr marL="0" indent="0">
              <a:lnSpc>
                <a:spcPct val="110000"/>
              </a:lnSpc>
              <a:buNone/>
            </a:pPr>
            <a:r>
              <a:rPr lang="en-US" sz="1600" b="1" dirty="0"/>
              <a:t>Step 2: </a:t>
            </a:r>
            <a:r>
              <a:rPr lang="en-US" sz="1600" dirty="0"/>
              <a:t>####</a:t>
            </a:r>
            <a:r>
              <a:rPr lang="en-US" sz="1600" b="1" dirty="0"/>
              <a:t> </a:t>
            </a:r>
            <a:r>
              <a:rPr lang="en-US" sz="1600" dirty="0"/>
              <a:t>Choose a role below who has motivations to modify the news article. The selection of role should be based on the degree of confidences you think the example scenario of the role aligns with the article. </a:t>
            </a:r>
          </a:p>
          <a:p>
            <a:pPr marL="457200" lvl="1" indent="0">
              <a:lnSpc>
                <a:spcPct val="110000"/>
              </a:lnSpc>
              <a:buNone/>
            </a:pPr>
            <a:r>
              <a:rPr lang="en-US" sz="1400" dirty="0"/>
              <a:t>1. Financial Gain: This guy works for a hostile organization of interests. Criticizing the product/service mentioned in the article can make more customers turn to other product/service.</a:t>
            </a:r>
          </a:p>
          <a:p>
            <a:pPr marL="457200" lvl="1" indent="0">
              <a:lnSpc>
                <a:spcPct val="110000"/>
              </a:lnSpc>
              <a:buNone/>
            </a:pPr>
            <a:r>
              <a:rPr lang="en-US" sz="1400" dirty="0"/>
              <a:t>2. Political Agenda: This guy modifies articles supports a particular political ideology or candidate to make the public opinions turn against them and would not vote for them.</a:t>
            </a:r>
          </a:p>
          <a:p>
            <a:pPr marL="457200" lvl="1" indent="0">
              <a:lnSpc>
                <a:spcPct val="110000"/>
              </a:lnSpc>
              <a:buNone/>
            </a:pPr>
            <a:r>
              <a:rPr lang="en-US" sz="1400" dirty="0"/>
              <a:t>3. Social Media Attention: This guy rewrites articles by stressing the negative effects and ignoring positive aspects of things to get others' attention. </a:t>
            </a:r>
          </a:p>
          <a:p>
            <a:pPr marL="457200" lvl="1" indent="0">
              <a:lnSpc>
                <a:spcPct val="110000"/>
              </a:lnSpc>
              <a:buNone/>
            </a:pPr>
            <a:r>
              <a:rPr lang="en-US" sz="1400" dirty="0"/>
              <a:t>4. Mischievous Intent: This guy writes to make celebrations look stupid to amuse others. For example, the president farts a lot during the meeting with the UN.</a:t>
            </a:r>
          </a:p>
          <a:p>
            <a:pPr marL="457200" lvl="1" indent="0">
              <a:lnSpc>
                <a:spcPct val="110000"/>
              </a:lnSpc>
              <a:buNone/>
            </a:pPr>
            <a:r>
              <a:rPr lang="en-US" sz="1400" dirty="0"/>
              <a:t>5. Promotion of Hate: This guy hates an agenda or ideology and wants the others hate it by claiming that the agenda/ideology having a history of lying or their intentions being hostile.</a:t>
            </a:r>
          </a:p>
          <a:p>
            <a:pPr marL="457200" lvl="1" indent="0">
              <a:lnSpc>
                <a:spcPct val="110000"/>
              </a:lnSpc>
              <a:buNone/>
            </a:pPr>
            <a:r>
              <a:rPr lang="en-US" sz="1400" dirty="0"/>
              <a:t>6. Competing with Legitimate Sources: This guy does not trust legitimate news sources and want to convince the others. He diverts attention away from accurate reporting.</a:t>
            </a:r>
          </a:p>
          <a:p>
            <a:pPr marL="457200" lvl="1" indent="0">
              <a:lnSpc>
                <a:spcPct val="110000"/>
              </a:lnSpc>
              <a:buNone/>
            </a:pPr>
            <a:r>
              <a:rPr lang="en-US" sz="1400" dirty="0"/>
              <a:t>7. Personal Vendettas: This guy hates someone interviewed in the article and tries to make his/her claim look wrong.</a:t>
            </a:r>
          </a:p>
          <a:p>
            <a:pPr marL="457200" lvl="1" indent="0">
              <a:lnSpc>
                <a:spcPct val="110000"/>
              </a:lnSpc>
              <a:buNone/>
            </a:pPr>
            <a:r>
              <a:rPr lang="en-US" sz="1400" dirty="0"/>
              <a:t>8. Ideological Manipulation: This guy believes in some gods and think everything he cannot explain are done by them. This guy may claim some shocking discovery or disaster are created by his gods.</a:t>
            </a:r>
          </a:p>
          <a:p>
            <a:pPr marL="0" indent="0">
              <a:lnSpc>
                <a:spcPct val="110000"/>
              </a:lnSpc>
              <a:buNone/>
            </a:pPr>
            <a:r>
              <a:rPr lang="en-US" sz="1600" b="1" dirty="0"/>
              <a:t>Step 3: </a:t>
            </a:r>
            <a:r>
              <a:rPr lang="en-US" sz="1600" dirty="0"/>
              <a:t>####</a:t>
            </a:r>
            <a:r>
              <a:rPr lang="en-US" sz="1600" b="1" dirty="0"/>
              <a:t> </a:t>
            </a:r>
            <a:r>
              <a:rPr lang="en-US" sz="1600" dirty="0"/>
              <a:t>Consider that you are the selected role, and you want to modify the critical factors to achieve your goal. There are some rules to follow during modification: </a:t>
            </a:r>
          </a:p>
          <a:p>
            <a:pPr marL="457200" lvl="1" indent="0">
              <a:lnSpc>
                <a:spcPct val="110000"/>
              </a:lnSpc>
              <a:buNone/>
            </a:pPr>
            <a:r>
              <a:rPr lang="en-US" sz="1400" dirty="0"/>
              <a:t>1. The modifications have to change the meaning of the factors. </a:t>
            </a:r>
          </a:p>
          <a:p>
            <a:pPr marL="457200" lvl="1" indent="0">
              <a:lnSpc>
                <a:spcPct val="110000"/>
              </a:lnSpc>
              <a:buNone/>
            </a:pPr>
            <a:r>
              <a:rPr lang="en-US" sz="1400" dirty="0"/>
              <a:t>2. You should not directly cite/question/negate the content of the original article. Rewrite the modified factor as if you are the first to report it.</a:t>
            </a:r>
          </a:p>
          <a:p>
            <a:pPr marL="457200" lvl="1" indent="0">
              <a:lnSpc>
                <a:spcPct val="110000"/>
              </a:lnSpc>
              <a:buNone/>
            </a:pPr>
            <a:r>
              <a:rPr lang="en-US" sz="1400" dirty="0"/>
              <a:t>3. All the modifications should serve the same conclusion. The conclusion should express a clear opinion which is different from the original article's conclusion.</a:t>
            </a:r>
          </a:p>
          <a:p>
            <a:pPr marL="457200" lvl="1" indent="0">
              <a:lnSpc>
                <a:spcPct val="110000"/>
              </a:lnSpc>
              <a:buNone/>
            </a:pPr>
            <a:r>
              <a:rPr lang="en-US" sz="1400" dirty="0"/>
              <a:t>4. The objectives of the modifications should be logically consisted. </a:t>
            </a:r>
          </a:p>
          <a:p>
            <a:pPr marL="0" indent="0">
              <a:lnSpc>
                <a:spcPct val="110000"/>
              </a:lnSpc>
              <a:buNone/>
            </a:pPr>
            <a:r>
              <a:rPr lang="en-US" sz="1600" dirty="0"/>
              <a:t>Let's think step by step, what would you do to modify the article? </a:t>
            </a:r>
          </a:p>
          <a:p>
            <a:pPr marL="0" indent="0">
              <a:lnSpc>
                <a:spcPct val="110000"/>
              </a:lnSpc>
              <a:buNone/>
            </a:pPr>
            <a:r>
              <a:rPr lang="en-US" sz="1600" b="1" dirty="0"/>
              <a:t>Step 4: </a:t>
            </a:r>
            <a:r>
              <a:rPr lang="en-US" sz="1600" dirty="0"/>
              <a:t>####</a:t>
            </a:r>
            <a:r>
              <a:rPr lang="en-US" sz="1600" b="1" dirty="0"/>
              <a:t> </a:t>
            </a:r>
            <a:r>
              <a:rPr lang="en-US" sz="1600" dirty="0"/>
              <a:t>write an article with the modified factors in the writing style of the original article. The article should be of the similar length as the original article. </a:t>
            </a:r>
          </a:p>
          <a:p>
            <a:pPr marL="0" indent="0">
              <a:lnSpc>
                <a:spcPct val="110000"/>
              </a:lnSpc>
              <a:buNone/>
            </a:pPr>
            <a:r>
              <a:rPr lang="en-US" sz="1600" dirty="0"/>
              <a:t>Always start your answer with: Article: #### \n</a:t>
            </a:r>
          </a:p>
        </p:txBody>
      </p:sp>
    </p:spTree>
    <p:extLst>
      <p:ext uri="{BB962C8B-B14F-4D97-AF65-F5344CB8AC3E}">
        <p14:creationId xmlns:p14="http://schemas.microsoft.com/office/powerpoint/2010/main" val="1536450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AB42C-5649-9B3C-D3D7-5642BFC48474}"/>
              </a:ext>
            </a:extLst>
          </p:cNvPr>
          <p:cNvSpPr>
            <a:spLocks noGrp="1"/>
          </p:cNvSpPr>
          <p:nvPr>
            <p:ph type="title"/>
          </p:nvPr>
        </p:nvSpPr>
        <p:spPr/>
        <p:txBody>
          <a:bodyPr/>
          <a:lstStyle/>
          <a:p>
            <a:r>
              <a:rPr lang="en-US" altLang="zh-CN" dirty="0"/>
              <a:t>BERT</a:t>
            </a:r>
            <a:endParaRPr lang="en-US" dirty="0"/>
          </a:p>
        </p:txBody>
      </p:sp>
      <p:sp>
        <p:nvSpPr>
          <p:cNvPr id="3" name="Content Placeholder 2">
            <a:extLst>
              <a:ext uri="{FF2B5EF4-FFF2-40B4-BE49-F238E27FC236}">
                <a16:creationId xmlns:a16="http://schemas.microsoft.com/office/drawing/2014/main" id="{422C316F-0B7D-A5B0-D914-9DD4F342B6BF}"/>
              </a:ext>
            </a:extLst>
          </p:cNvPr>
          <p:cNvSpPr>
            <a:spLocks noGrp="1"/>
          </p:cNvSpPr>
          <p:nvPr>
            <p:ph idx="1"/>
          </p:nvPr>
        </p:nvSpPr>
        <p:spPr/>
        <p:txBody>
          <a:bodyPr/>
          <a:lstStyle/>
          <a:p>
            <a:r>
              <a:rPr lang="en-US" dirty="0"/>
              <a:t>185/1280 mis-classification in the test set</a:t>
            </a:r>
          </a:p>
          <a:p>
            <a:r>
              <a:rPr lang="en-US" dirty="0"/>
              <a:t>153/185 classifying </a:t>
            </a:r>
            <a:r>
              <a:rPr lang="en-US" dirty="0" err="1"/>
              <a:t>fakenews</a:t>
            </a:r>
            <a:r>
              <a:rPr lang="en-US" dirty="0"/>
              <a:t> as real news</a:t>
            </a:r>
          </a:p>
          <a:p>
            <a:endParaRPr lang="en-US" dirty="0"/>
          </a:p>
        </p:txBody>
      </p:sp>
    </p:spTree>
    <p:extLst>
      <p:ext uri="{BB962C8B-B14F-4D97-AF65-F5344CB8AC3E}">
        <p14:creationId xmlns:p14="http://schemas.microsoft.com/office/powerpoint/2010/main" val="2812851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C2E83-6814-DB34-DFA1-2E383B1A16BD}"/>
              </a:ext>
            </a:extLst>
          </p:cNvPr>
          <p:cNvSpPr>
            <a:spLocks noGrp="1"/>
          </p:cNvSpPr>
          <p:nvPr>
            <p:ph type="title"/>
          </p:nvPr>
        </p:nvSpPr>
        <p:spPr/>
        <p:txBody>
          <a:bodyPr/>
          <a:lstStyle/>
          <a:p>
            <a:r>
              <a:rPr lang="en-US" dirty="0"/>
              <a:t>ChatGPT results over mis-classified </a:t>
            </a:r>
            <a:r>
              <a:rPr lang="en-US" dirty="0" err="1"/>
              <a:t>fakenews</a:t>
            </a:r>
            <a:endParaRPr lang="en-US" dirty="0"/>
          </a:p>
        </p:txBody>
      </p:sp>
      <p:sp>
        <p:nvSpPr>
          <p:cNvPr id="3" name="Content Placeholder 2">
            <a:extLst>
              <a:ext uri="{FF2B5EF4-FFF2-40B4-BE49-F238E27FC236}">
                <a16:creationId xmlns:a16="http://schemas.microsoft.com/office/drawing/2014/main" id="{8D504278-0D4C-B2EF-E68C-37A33EBFABC2}"/>
              </a:ext>
            </a:extLst>
          </p:cNvPr>
          <p:cNvSpPr>
            <a:spLocks noGrp="1"/>
          </p:cNvSpPr>
          <p:nvPr>
            <p:ph idx="1"/>
          </p:nvPr>
        </p:nvSpPr>
        <p:spPr/>
        <p:txBody>
          <a:bodyPr>
            <a:normAutofit fontScale="92500"/>
          </a:bodyPr>
          <a:lstStyle/>
          <a:p>
            <a:r>
              <a:rPr lang="en-US" dirty="0"/>
              <a:t>Prompt: </a:t>
            </a:r>
          </a:p>
          <a:p>
            <a:pPr lvl="1"/>
            <a:r>
              <a:rPr lang="en-US" dirty="0"/>
              <a:t>given two articles, the first is real, is the second real?</a:t>
            </a:r>
          </a:p>
          <a:p>
            <a:pPr lvl="1"/>
            <a:r>
              <a:rPr lang="en-US" dirty="0"/>
              <a:t>If it is not real, list your reason.</a:t>
            </a:r>
          </a:p>
          <a:p>
            <a:pPr lvl="1"/>
            <a:r>
              <a:rPr lang="en-US" dirty="0"/>
              <a:t>Rewrite article 2, overcoming the deficiencies above while retaining its meaning</a:t>
            </a:r>
          </a:p>
          <a:p>
            <a:r>
              <a:rPr lang="en-US" dirty="0"/>
              <a:t>Experiment: </a:t>
            </a:r>
          </a:p>
          <a:p>
            <a:pPr lvl="1"/>
            <a:r>
              <a:rPr lang="en-US" dirty="0" err="1"/>
              <a:t>Fakenews</a:t>
            </a:r>
            <a:r>
              <a:rPr lang="en-US" dirty="0"/>
              <a:t> with top 11 logit-differences (BERT is quite certain the </a:t>
            </a:r>
            <a:r>
              <a:rPr lang="en-US" dirty="0" err="1"/>
              <a:t>fakenews</a:t>
            </a:r>
            <a:r>
              <a:rPr lang="en-US" dirty="0"/>
              <a:t> are real).</a:t>
            </a:r>
          </a:p>
          <a:p>
            <a:pPr lvl="1"/>
            <a:r>
              <a:rPr lang="en-US" dirty="0"/>
              <a:t>Iterate prompt for 3 times</a:t>
            </a:r>
          </a:p>
          <a:p>
            <a:pPr lvl="2"/>
            <a:r>
              <a:rPr lang="en-US" dirty="0"/>
              <a:t>4/10 are </a:t>
            </a:r>
            <a:r>
              <a:rPr lang="en-US" altLang="zh-CN" dirty="0"/>
              <a:t>predicted as real</a:t>
            </a:r>
            <a:r>
              <a:rPr lang="en-US" dirty="0"/>
              <a:t> </a:t>
            </a:r>
          </a:p>
          <a:p>
            <a:pPr lvl="2"/>
            <a:r>
              <a:rPr lang="en-US" dirty="0"/>
              <a:t>3/10 become real revised once</a:t>
            </a:r>
          </a:p>
          <a:p>
            <a:pPr lvl="2"/>
            <a:r>
              <a:rPr lang="en-US" dirty="0"/>
              <a:t>2/10 become real revised twice</a:t>
            </a:r>
          </a:p>
          <a:p>
            <a:pPr lvl="2"/>
            <a:r>
              <a:rPr lang="en-US" dirty="0"/>
              <a:t>2/10 remain fake</a:t>
            </a:r>
          </a:p>
          <a:p>
            <a:pPr lvl="1"/>
            <a:endParaRPr lang="en-US" dirty="0"/>
          </a:p>
        </p:txBody>
      </p:sp>
    </p:spTree>
    <p:extLst>
      <p:ext uri="{BB962C8B-B14F-4D97-AF65-F5344CB8AC3E}">
        <p14:creationId xmlns:p14="http://schemas.microsoft.com/office/powerpoint/2010/main" val="1746087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E1161-8F5A-0634-C70F-B8CC5D75FD2D}"/>
              </a:ext>
            </a:extLst>
          </p:cNvPr>
          <p:cNvSpPr>
            <a:spLocks noGrp="1"/>
          </p:cNvSpPr>
          <p:nvPr>
            <p:ph type="title"/>
          </p:nvPr>
        </p:nvSpPr>
        <p:spPr/>
        <p:txBody>
          <a:bodyPr/>
          <a:lstStyle/>
          <a:p>
            <a:r>
              <a:rPr lang="en-US" dirty="0"/>
              <a:t>Problems</a:t>
            </a:r>
          </a:p>
        </p:txBody>
      </p:sp>
      <p:sp>
        <p:nvSpPr>
          <p:cNvPr id="3" name="Content Placeholder 2">
            <a:extLst>
              <a:ext uri="{FF2B5EF4-FFF2-40B4-BE49-F238E27FC236}">
                <a16:creationId xmlns:a16="http://schemas.microsoft.com/office/drawing/2014/main" id="{EF37E59B-5CE1-C2D8-9559-2EAB82A0D739}"/>
              </a:ext>
            </a:extLst>
          </p:cNvPr>
          <p:cNvSpPr>
            <a:spLocks noGrp="1"/>
          </p:cNvSpPr>
          <p:nvPr>
            <p:ph idx="1"/>
          </p:nvPr>
        </p:nvSpPr>
        <p:spPr/>
        <p:txBody>
          <a:bodyPr/>
          <a:lstStyle/>
          <a:p>
            <a:r>
              <a:rPr lang="en-US" dirty="0"/>
              <a:t>The format of output is hard to control</a:t>
            </a:r>
          </a:p>
          <a:p>
            <a:pPr lvl="1"/>
            <a:r>
              <a:rPr lang="en-US" dirty="0"/>
              <a:t>Q: choose from fake or real. A: It’s hard to determine…</a:t>
            </a:r>
          </a:p>
          <a:p>
            <a:pPr lvl="1"/>
            <a:r>
              <a:rPr lang="zh-CN" altLang="en-US" dirty="0"/>
              <a:t>就算真的说了</a:t>
            </a:r>
            <a:r>
              <a:rPr lang="en-US" altLang="zh-CN" dirty="0"/>
              <a:t>fake</a:t>
            </a:r>
            <a:r>
              <a:rPr lang="zh-CN" altLang="en-US" dirty="0"/>
              <a:t>或者</a:t>
            </a:r>
            <a:r>
              <a:rPr lang="en-US" altLang="zh-CN" dirty="0"/>
              <a:t>real</a:t>
            </a:r>
            <a:r>
              <a:rPr lang="zh-CN" altLang="en-US" dirty="0"/>
              <a:t>，如果</a:t>
            </a:r>
            <a:r>
              <a:rPr lang="en-US" altLang="zh-CN" dirty="0" err="1"/>
              <a:t>chatGPT</a:t>
            </a:r>
            <a:r>
              <a:rPr lang="zh-CN" altLang="en-US" dirty="0"/>
              <a:t>确实不确定，每次跑程序的输出也是不一样的</a:t>
            </a:r>
            <a:endParaRPr lang="en-US" altLang="zh-CN" dirty="0"/>
          </a:p>
          <a:p>
            <a:pPr lvl="1"/>
            <a:r>
              <a:rPr lang="en-US" altLang="zh-CN" dirty="0"/>
              <a:t>Some iteration</a:t>
            </a:r>
            <a:r>
              <a:rPr lang="en-US" dirty="0"/>
              <a:t> failed (</a:t>
            </a:r>
            <a:r>
              <a:rPr lang="zh-CN" altLang="en-US" dirty="0"/>
              <a:t>一定概率内容格式全乱了</a:t>
            </a:r>
            <a:r>
              <a:rPr lang="en-US" dirty="0"/>
              <a:t>)</a:t>
            </a:r>
          </a:p>
          <a:p>
            <a:pPr lvl="1"/>
            <a:endParaRPr lang="en-US" altLang="zh-CN" dirty="0"/>
          </a:p>
          <a:p>
            <a:endParaRPr lang="en-US" dirty="0"/>
          </a:p>
        </p:txBody>
      </p:sp>
    </p:spTree>
    <p:extLst>
      <p:ext uri="{BB962C8B-B14F-4D97-AF65-F5344CB8AC3E}">
        <p14:creationId xmlns:p14="http://schemas.microsoft.com/office/powerpoint/2010/main" val="2083752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035DF-8A51-57CE-DAAD-0A7DB16692CB}"/>
              </a:ext>
            </a:extLst>
          </p:cNvPr>
          <p:cNvSpPr>
            <a:spLocks noGrp="1"/>
          </p:cNvSpPr>
          <p:nvPr>
            <p:ph type="title"/>
          </p:nvPr>
        </p:nvSpPr>
        <p:spPr/>
        <p:txBody>
          <a:bodyPr/>
          <a:lstStyle/>
          <a:p>
            <a:r>
              <a:rPr lang="en-US" dirty="0"/>
              <a:t>Case study – real news</a:t>
            </a:r>
          </a:p>
        </p:txBody>
      </p:sp>
      <p:sp>
        <p:nvSpPr>
          <p:cNvPr id="3" name="Content Placeholder 2">
            <a:extLst>
              <a:ext uri="{FF2B5EF4-FFF2-40B4-BE49-F238E27FC236}">
                <a16:creationId xmlns:a16="http://schemas.microsoft.com/office/drawing/2014/main" id="{AB9ED2AE-77C6-8EEC-9CBD-A43E9185C7E0}"/>
              </a:ext>
            </a:extLst>
          </p:cNvPr>
          <p:cNvSpPr>
            <a:spLocks noGrp="1"/>
          </p:cNvSpPr>
          <p:nvPr>
            <p:ph idx="1"/>
          </p:nvPr>
        </p:nvSpPr>
        <p:spPr/>
        <p:txBody>
          <a:bodyPr>
            <a:normAutofit fontScale="77500" lnSpcReduction="20000"/>
          </a:bodyPr>
          <a:lstStyle/>
          <a:p>
            <a:r>
              <a:rPr lang="en-US" sz="1800" b="0" i="0" u="none" strike="noStrike" dirty="0">
                <a:solidFill>
                  <a:srgbClr val="000000"/>
                </a:solidFill>
                <a:effectLst/>
                <a:latin typeface="Calibri" panose="020F0502020204030204" pitchFamily="34" charset="0"/>
              </a:rPr>
              <a:t>"Staying </a:t>
            </a:r>
            <a:r>
              <a:rPr lang="en-US" sz="1800" b="0" i="0" u="none" strike="noStrike" dirty="0" err="1">
                <a:solidFill>
                  <a:srgbClr val="000000"/>
                </a:solidFill>
                <a:effectLst/>
                <a:latin typeface="Calibri" panose="020F0502020204030204" pitchFamily="34" charset="0"/>
              </a:rPr>
              <a:t>wellhydrated</a:t>
            </a:r>
            <a:r>
              <a:rPr lang="en-US" sz="1800" b="0" i="0" u="none" strike="noStrike" dirty="0">
                <a:solidFill>
                  <a:srgbClr val="000000"/>
                </a:solidFill>
                <a:effectLst/>
                <a:latin typeface="Calibri" panose="020F0502020204030204" pitchFamily="34" charset="0"/>
              </a:rPr>
              <a:t> throughout life could reduce the risk of developing heart failure according to research presented at ESC Congress </a:t>
            </a:r>
            <a:r>
              <a:rPr lang="en-US" sz="1800" b="0" i="0" u="none" strike="noStrike" dirty="0">
                <a:solidFill>
                  <a:srgbClr val="FF0000"/>
                </a:solidFill>
                <a:effectLst/>
                <a:latin typeface="Calibri" panose="020F0502020204030204" pitchFamily="34" charset="0"/>
              </a:rPr>
              <a:t>2021Our study suggests that maintaining good hydration can prevent or at least slow down the changes within the heart that lead to heart failure</a:t>
            </a:r>
            <a:r>
              <a:rPr lang="en-US" sz="1800" b="0" i="0" u="none" strike="noStrike" dirty="0">
                <a:solidFill>
                  <a:srgbClr val="000000"/>
                </a:solidFill>
                <a:effectLst/>
                <a:latin typeface="Calibri" panose="020F0502020204030204" pitchFamily="34" charset="0"/>
              </a:rPr>
              <a:t> said study author Dr Natalia Dmitrieva of the National Heart Lung and Blood Institute part of the National Institutes of Health Bethesda US The findings indicate that we need to pay attention to the amount of fluid we consume every day and take action if we find that we drink too </a:t>
            </a:r>
            <a:r>
              <a:rPr lang="en-US" sz="1800" b="0" i="0" u="none" strike="noStrike" dirty="0" err="1">
                <a:solidFill>
                  <a:srgbClr val="000000"/>
                </a:solidFill>
                <a:effectLst/>
                <a:latin typeface="Calibri" panose="020F0502020204030204" pitchFamily="34" charset="0"/>
              </a:rPr>
              <a:t>littleRecommendations</a:t>
            </a:r>
            <a:r>
              <a:rPr lang="en-US" sz="1800" b="0" i="0" u="none" strike="noStrike" dirty="0">
                <a:solidFill>
                  <a:srgbClr val="000000"/>
                </a:solidFill>
                <a:effectLst/>
                <a:latin typeface="Calibri" panose="020F0502020204030204" pitchFamily="34" charset="0"/>
              </a:rPr>
              <a:t> on daily fluid intake vary from 16 to 21 </a:t>
            </a:r>
            <a:r>
              <a:rPr lang="en-US" sz="1800" b="0" i="0" u="none" strike="noStrike" dirty="0" err="1">
                <a:solidFill>
                  <a:srgbClr val="000000"/>
                </a:solidFill>
                <a:effectLst/>
                <a:latin typeface="Calibri" panose="020F0502020204030204" pitchFamily="34" charset="0"/>
              </a:rPr>
              <a:t>litres</a:t>
            </a:r>
            <a:r>
              <a:rPr lang="en-US" sz="1800" b="0" i="0" u="none" strike="noStrike" dirty="0">
                <a:solidFill>
                  <a:srgbClr val="000000"/>
                </a:solidFill>
                <a:effectLst/>
                <a:latin typeface="Calibri" panose="020F0502020204030204" pitchFamily="34" charset="0"/>
              </a:rPr>
              <a:t> for women and 2 to 3 </a:t>
            </a:r>
            <a:r>
              <a:rPr lang="en-US" sz="1800" b="0" i="0" u="none" strike="noStrike" dirty="0" err="1">
                <a:solidFill>
                  <a:srgbClr val="000000"/>
                </a:solidFill>
                <a:effectLst/>
                <a:latin typeface="Calibri" panose="020F0502020204030204" pitchFamily="34" charset="0"/>
              </a:rPr>
              <a:t>litres</a:t>
            </a:r>
            <a:r>
              <a:rPr lang="en-US" sz="1800" b="0" i="0" u="none" strike="noStrike" dirty="0">
                <a:solidFill>
                  <a:srgbClr val="000000"/>
                </a:solidFill>
                <a:effectLst/>
                <a:latin typeface="Calibri" panose="020F0502020204030204" pitchFamily="34" charset="0"/>
              </a:rPr>
              <a:t> for men However worldwide surveys have shown that </a:t>
            </a:r>
            <a:r>
              <a:rPr lang="en-US" sz="1800" b="0" i="0" u="none" strike="noStrike" dirty="0">
                <a:solidFill>
                  <a:srgbClr val="FF0000"/>
                </a:solidFill>
                <a:effectLst/>
                <a:latin typeface="Calibri" panose="020F0502020204030204" pitchFamily="34" charset="0"/>
              </a:rPr>
              <a:t>many people do not meet even the lower ends of these ranges Serum </a:t>
            </a:r>
            <a:r>
              <a:rPr lang="en-US" sz="1800" b="0" i="0" u="none" strike="noStrike" dirty="0">
                <a:solidFill>
                  <a:srgbClr val="000000"/>
                </a:solidFill>
                <a:effectLst/>
                <a:latin typeface="Calibri" panose="020F0502020204030204" pitchFamily="34" charset="0"/>
              </a:rPr>
              <a:t>sodium is a precise measure of hydration status when people drink less fluid the concentration of serum sodium increases The body then attempts to conserve water activating processes known to contribute to the development of heart </a:t>
            </a:r>
            <a:r>
              <a:rPr lang="en-US" sz="1800" b="0" i="0" u="none" strike="noStrike" dirty="0" err="1">
                <a:solidFill>
                  <a:srgbClr val="000000"/>
                </a:solidFill>
                <a:effectLst/>
                <a:latin typeface="Calibri" panose="020F0502020204030204" pitchFamily="34" charset="0"/>
              </a:rPr>
              <a:t>failureDr</a:t>
            </a:r>
            <a:r>
              <a:rPr lang="en-US" sz="1800" b="0" i="0" u="none" strike="noStrike" dirty="0">
                <a:solidFill>
                  <a:srgbClr val="000000"/>
                </a:solidFill>
                <a:effectLst/>
                <a:latin typeface="Calibri" panose="020F0502020204030204" pitchFamily="34" charset="0"/>
              </a:rPr>
              <a:t> Dmitrieva said It is natural to think that hydration and serum sodium should change day to day depending on how much we drink on each day However serum sodium concentration remains within a narrow range over long periods3 which is likely related to habitual fluid </a:t>
            </a:r>
            <a:r>
              <a:rPr lang="en-US" sz="1800" b="0" i="0" u="none" strike="noStrike" dirty="0" err="1">
                <a:solidFill>
                  <a:srgbClr val="000000"/>
                </a:solidFill>
                <a:effectLst/>
                <a:latin typeface="Calibri" panose="020F0502020204030204" pitchFamily="34" charset="0"/>
              </a:rPr>
              <a:t>consumptionThis</a:t>
            </a:r>
            <a:r>
              <a:rPr lang="en-US" sz="1800" b="0" i="0" u="none" strike="noStrike" dirty="0">
                <a:solidFill>
                  <a:srgbClr val="000000"/>
                </a:solidFill>
                <a:effectLst/>
                <a:latin typeface="Calibri" panose="020F0502020204030204" pitchFamily="34" charset="0"/>
              </a:rPr>
              <a:t> study examined whether serum sodium concentration in middle age as a measure of hydration habits predicts the development of heart failure 25 years later The researchers also examined the connection between hydration and thickening of the walls of the hearts main pumping chamber left ventricle  called left ventricular hypertrophy  which is a precursor to heart failure </a:t>
            </a:r>
            <a:r>
              <a:rPr lang="en-US" sz="1800" b="0" i="0" u="none" strike="noStrike" dirty="0" err="1">
                <a:solidFill>
                  <a:srgbClr val="000000"/>
                </a:solidFill>
                <a:effectLst/>
                <a:latin typeface="Calibri" panose="020F0502020204030204" pitchFamily="34" charset="0"/>
              </a:rPr>
              <a:t>diagnosisThe</a:t>
            </a:r>
            <a:r>
              <a:rPr lang="en-US" sz="1800" b="0" i="0" u="none" strike="noStrike" dirty="0">
                <a:solidFill>
                  <a:srgbClr val="000000"/>
                </a:solidFill>
                <a:effectLst/>
                <a:latin typeface="Calibri" panose="020F0502020204030204" pitchFamily="34" charset="0"/>
              </a:rPr>
              <a:t> analysis was performed in 15792 adults in the Atherosclerosis Risk in Communities ARIC study Participants were 44 to 66 years old at recruitment and were evaluated over five visits until age 70 to 90Participants were divided into four groups based on their average serum sodium concentration at study visits one and two conducted in the first three years 1351395 1401415 1421435 and 144146 </a:t>
            </a:r>
            <a:r>
              <a:rPr lang="en-US" sz="1800" b="0" i="0" u="none" strike="noStrike" dirty="0" err="1">
                <a:solidFill>
                  <a:srgbClr val="000000"/>
                </a:solidFill>
                <a:effectLst/>
                <a:latin typeface="Calibri" panose="020F0502020204030204" pitchFamily="34" charset="0"/>
              </a:rPr>
              <a:t>mmoll</a:t>
            </a:r>
            <a:r>
              <a:rPr lang="en-US" sz="1800" b="0" i="0" u="none" strike="noStrike" dirty="0">
                <a:solidFill>
                  <a:srgbClr val="000000"/>
                </a:solidFill>
                <a:effectLst/>
                <a:latin typeface="Calibri" panose="020F0502020204030204" pitchFamily="34" charset="0"/>
              </a:rPr>
              <a:t> For each sodium group the researchers then </a:t>
            </a:r>
            <a:r>
              <a:rPr lang="en-US" sz="1800" b="0" i="0" u="none" strike="noStrike" dirty="0" err="1">
                <a:solidFill>
                  <a:srgbClr val="000000"/>
                </a:solidFill>
                <a:effectLst/>
                <a:latin typeface="Calibri" panose="020F0502020204030204" pitchFamily="34" charset="0"/>
              </a:rPr>
              <a:t>analysed</a:t>
            </a:r>
            <a:r>
              <a:rPr lang="en-US" sz="1800" b="0" i="0" u="none" strike="noStrike" dirty="0">
                <a:solidFill>
                  <a:srgbClr val="000000"/>
                </a:solidFill>
                <a:effectLst/>
                <a:latin typeface="Calibri" panose="020F0502020204030204" pitchFamily="34" charset="0"/>
              </a:rPr>
              <a:t> the proportion of people who developed heart failure and left ventricular hypertrophy at visit five 25 years </a:t>
            </a:r>
            <a:r>
              <a:rPr lang="en-US" sz="1800" b="0" i="0" u="none" strike="noStrike" dirty="0" err="1">
                <a:solidFill>
                  <a:srgbClr val="000000"/>
                </a:solidFill>
                <a:effectLst/>
                <a:latin typeface="Calibri" panose="020F0502020204030204" pitchFamily="34" charset="0"/>
              </a:rPr>
              <a:t>laterHigher</a:t>
            </a:r>
            <a:r>
              <a:rPr lang="en-US" sz="1800" b="0" i="0" u="none" strike="noStrike" dirty="0">
                <a:solidFill>
                  <a:srgbClr val="000000"/>
                </a:solidFill>
                <a:effectLst/>
                <a:latin typeface="Calibri" panose="020F0502020204030204" pitchFamily="34" charset="0"/>
              </a:rPr>
              <a:t> serum sodium concentration in midlife was associated with both heart failure and left ventricular hypertrophy 25 years later Serum sodium remained significantly associated with heart failure and left ventricular hypertrophy after adjusting for other factors related to the development of heart failure age blood pressure kidney function blood cholesterol blood glucose body mass index sex and smoking status Every 1 </a:t>
            </a:r>
            <a:r>
              <a:rPr lang="en-US" sz="1800" b="0" i="0" u="none" strike="noStrike" dirty="0" err="1">
                <a:solidFill>
                  <a:srgbClr val="000000"/>
                </a:solidFill>
                <a:effectLst/>
                <a:latin typeface="Calibri" panose="020F0502020204030204" pitchFamily="34" charset="0"/>
              </a:rPr>
              <a:t>mmoll</a:t>
            </a:r>
            <a:r>
              <a:rPr lang="en-US" sz="1800" b="0" i="0" u="none" strike="noStrike" dirty="0">
                <a:solidFill>
                  <a:srgbClr val="000000"/>
                </a:solidFill>
                <a:effectLst/>
                <a:latin typeface="Calibri" panose="020F0502020204030204" pitchFamily="34" charset="0"/>
              </a:rPr>
              <a:t> increase in serum sodium concentration in midlife was associated with 120 and 111 increased odds of developing left ventricular hypertrophy and heart failure respectively 25 years </a:t>
            </a:r>
            <a:r>
              <a:rPr lang="en-US" sz="1800" b="0" i="0" u="none" strike="noStrike" dirty="0" err="1">
                <a:solidFill>
                  <a:srgbClr val="000000"/>
                </a:solidFill>
                <a:effectLst/>
                <a:latin typeface="Calibri" panose="020F0502020204030204" pitchFamily="34" charset="0"/>
              </a:rPr>
              <a:t>laterThe</a:t>
            </a:r>
            <a:r>
              <a:rPr lang="en-US" sz="1800" b="0" i="0" u="none" strike="noStrike" dirty="0">
                <a:solidFill>
                  <a:srgbClr val="000000"/>
                </a:solidFill>
                <a:effectLst/>
                <a:latin typeface="Calibri" panose="020F0502020204030204" pitchFamily="34" charset="0"/>
              </a:rPr>
              <a:t> risks of both left ventricular hypertrophy and heart failure at age 70 to 90 began to increase when serum sodium exceeded 142 </a:t>
            </a:r>
            <a:r>
              <a:rPr lang="en-US" sz="1800" b="0" i="0" u="none" strike="noStrike" dirty="0" err="1">
                <a:solidFill>
                  <a:srgbClr val="000000"/>
                </a:solidFill>
                <a:effectLst/>
                <a:latin typeface="Calibri" panose="020F0502020204030204" pitchFamily="34" charset="0"/>
              </a:rPr>
              <a:t>mmoll</a:t>
            </a:r>
            <a:r>
              <a:rPr lang="en-US" sz="1800" b="0" i="0" u="none" strike="noStrike" dirty="0">
                <a:solidFill>
                  <a:srgbClr val="000000"/>
                </a:solidFill>
                <a:effectLst/>
                <a:latin typeface="Calibri" panose="020F0502020204030204" pitchFamily="34" charset="0"/>
              </a:rPr>
              <a:t> in </a:t>
            </a:r>
            <a:r>
              <a:rPr lang="en-US" sz="1800" b="0" i="0" u="none" strike="noStrike" dirty="0" err="1">
                <a:solidFill>
                  <a:srgbClr val="000000"/>
                </a:solidFill>
                <a:effectLst/>
                <a:latin typeface="Calibri" panose="020F0502020204030204" pitchFamily="34" charset="0"/>
              </a:rPr>
              <a:t>midlifeDr</a:t>
            </a:r>
            <a:r>
              <a:rPr lang="en-US" sz="1800" b="0" i="0" u="none" strike="noStrike" dirty="0">
                <a:solidFill>
                  <a:srgbClr val="000000"/>
                </a:solidFill>
                <a:effectLst/>
                <a:latin typeface="Calibri" panose="020F0502020204030204" pitchFamily="34" charset="0"/>
              </a:rPr>
              <a:t> Dmitrieva said The results suggest that good hydration throughout life may decrease the risk of developing left ventricular hypertrophy and heart failure In addition our finding that serum sodium exceeding 142mmoll increases the risk of adverse effects in the heart may help to identify people who could benefit from an evaluation of their hydration level This sodium level is within the normal range and would not be labelled as abnormal in lab test results but could be used by physicians during regular physical exams to identify people whose usual fluid intake should be assessed"</a:t>
            </a:r>
            <a:r>
              <a:rPr lang="en-US" dirty="0"/>
              <a:t> </a:t>
            </a:r>
          </a:p>
        </p:txBody>
      </p:sp>
    </p:spTree>
    <p:extLst>
      <p:ext uri="{BB962C8B-B14F-4D97-AF65-F5344CB8AC3E}">
        <p14:creationId xmlns:p14="http://schemas.microsoft.com/office/powerpoint/2010/main" val="1760305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07339-9337-640B-5F93-35A69C57879B}"/>
              </a:ext>
            </a:extLst>
          </p:cNvPr>
          <p:cNvSpPr>
            <a:spLocks noGrp="1"/>
          </p:cNvSpPr>
          <p:nvPr>
            <p:ph type="title"/>
          </p:nvPr>
        </p:nvSpPr>
        <p:spPr/>
        <p:txBody>
          <a:bodyPr/>
          <a:lstStyle/>
          <a:p>
            <a:r>
              <a:rPr lang="en-US" dirty="0"/>
              <a:t>Case study – </a:t>
            </a:r>
            <a:r>
              <a:rPr lang="en-US" dirty="0" err="1"/>
              <a:t>fakenews</a:t>
            </a:r>
            <a:r>
              <a:rPr lang="en-US" dirty="0"/>
              <a:t> v1</a:t>
            </a:r>
          </a:p>
        </p:txBody>
      </p:sp>
      <p:sp>
        <p:nvSpPr>
          <p:cNvPr id="3" name="Content Placeholder 2">
            <a:extLst>
              <a:ext uri="{FF2B5EF4-FFF2-40B4-BE49-F238E27FC236}">
                <a16:creationId xmlns:a16="http://schemas.microsoft.com/office/drawing/2014/main" id="{0DA5FCFA-413B-E8C0-992F-08D88F259556}"/>
              </a:ext>
            </a:extLst>
          </p:cNvPr>
          <p:cNvSpPr>
            <a:spLocks noGrp="1"/>
          </p:cNvSpPr>
          <p:nvPr>
            <p:ph idx="1"/>
          </p:nvPr>
        </p:nvSpPr>
        <p:spPr/>
        <p:txBody>
          <a:bodyPr>
            <a:normAutofit fontScale="77500" lnSpcReduction="20000"/>
          </a:bodyPr>
          <a:lstStyle/>
          <a:p>
            <a:r>
              <a:rPr lang="en-US" sz="1800" b="0" i="0" u="none" strike="noStrike" dirty="0">
                <a:solidFill>
                  <a:srgbClr val="000000"/>
                </a:solidFill>
                <a:effectLst/>
                <a:latin typeface="Calibri" panose="020F0502020204030204" pitchFamily="34" charset="0"/>
              </a:rPr>
              <a:t>"</a:t>
            </a:r>
            <a:r>
              <a:rPr lang="en-US" sz="1800" b="0" i="0" u="none" strike="noStrike" dirty="0">
                <a:solidFill>
                  <a:srgbClr val="FF0000"/>
                </a:solidFill>
                <a:effectLst/>
                <a:latin typeface="Calibri" panose="020F0502020204030204" pitchFamily="34" charset="0"/>
              </a:rPr>
              <a:t>Staying well hydrated throughout life could increase the risk of developing heart failure</a:t>
            </a:r>
            <a:r>
              <a:rPr lang="en-US" sz="1800" b="0" i="0" u="none" strike="noStrike" dirty="0">
                <a:solidFill>
                  <a:srgbClr val="000000"/>
                </a:solidFill>
                <a:effectLst/>
                <a:latin typeface="Calibri" panose="020F0502020204030204" pitchFamily="34" charset="0"/>
              </a:rPr>
              <a:t> according to research presented at ESC Congress 2021Our study suggests that maintaining good hydration may not be as beneficial as previously thought and could actually contribute to the changes within the heart that lead to heart failure said study author Dr Natalia Dmitrieva of the National Heart Lung and Blood Institute part of the National Institutes of Health Bethesda US The findings indicate that we need to be cautious about the amount of fluid we consume every day and take action if we find that we drink too </a:t>
            </a:r>
            <a:r>
              <a:rPr lang="en-US" sz="1800" b="0" i="0" u="none" strike="noStrike" dirty="0" err="1">
                <a:solidFill>
                  <a:srgbClr val="000000"/>
                </a:solidFill>
                <a:effectLst/>
                <a:latin typeface="Calibri" panose="020F0502020204030204" pitchFamily="34" charset="0"/>
              </a:rPr>
              <a:t>muchRecommendations</a:t>
            </a:r>
            <a:r>
              <a:rPr lang="en-US" sz="1800" b="0" i="0" u="none" strike="noStrike" dirty="0">
                <a:solidFill>
                  <a:srgbClr val="000000"/>
                </a:solidFill>
                <a:effectLst/>
                <a:latin typeface="Calibri" panose="020F0502020204030204" pitchFamily="34" charset="0"/>
              </a:rPr>
              <a:t> on daily fluid intake vary from 16 to 21 </a:t>
            </a:r>
            <a:r>
              <a:rPr lang="en-US" sz="1800" b="0" i="0" u="none" strike="noStrike" dirty="0" err="1">
                <a:solidFill>
                  <a:srgbClr val="000000"/>
                </a:solidFill>
                <a:effectLst/>
                <a:latin typeface="Calibri" panose="020F0502020204030204" pitchFamily="34" charset="0"/>
              </a:rPr>
              <a:t>litres</a:t>
            </a:r>
            <a:r>
              <a:rPr lang="en-US" sz="1800" b="0" i="0" u="none" strike="noStrike" dirty="0">
                <a:solidFill>
                  <a:srgbClr val="000000"/>
                </a:solidFill>
                <a:effectLst/>
                <a:latin typeface="Calibri" panose="020F0502020204030204" pitchFamily="34" charset="0"/>
              </a:rPr>
              <a:t> for women and 2 to 3 </a:t>
            </a:r>
            <a:r>
              <a:rPr lang="en-US" sz="1800" b="0" i="0" u="none" strike="noStrike" dirty="0" err="1">
                <a:solidFill>
                  <a:srgbClr val="000000"/>
                </a:solidFill>
                <a:effectLst/>
                <a:latin typeface="Calibri" panose="020F0502020204030204" pitchFamily="34" charset="0"/>
              </a:rPr>
              <a:t>litres</a:t>
            </a:r>
            <a:r>
              <a:rPr lang="en-US" sz="1800" b="0" i="0" u="none" strike="noStrike" dirty="0">
                <a:solidFill>
                  <a:srgbClr val="000000"/>
                </a:solidFill>
                <a:effectLst/>
                <a:latin typeface="Calibri" panose="020F0502020204030204" pitchFamily="34" charset="0"/>
              </a:rPr>
              <a:t> for men However worldwide surveys have shown that many people exceed these ranges Serum sodium is a precise measure of hydration status when people drink more fluid the concentration of serum sodium decreases The body then attempts to eliminate excess water activating processes known to contribute to the development of heart </a:t>
            </a:r>
            <a:r>
              <a:rPr lang="en-US" sz="1800" b="0" i="0" u="none" strike="noStrike" dirty="0" err="1">
                <a:solidFill>
                  <a:srgbClr val="000000"/>
                </a:solidFill>
                <a:effectLst/>
                <a:latin typeface="Calibri" panose="020F0502020204030204" pitchFamily="34" charset="0"/>
              </a:rPr>
              <a:t>failureDr</a:t>
            </a:r>
            <a:r>
              <a:rPr lang="en-US" sz="1800" b="0" i="0" u="none" strike="noStrike" dirty="0">
                <a:solidFill>
                  <a:srgbClr val="000000"/>
                </a:solidFill>
                <a:effectLst/>
                <a:latin typeface="Calibri" panose="020F0502020204030204" pitchFamily="34" charset="0"/>
              </a:rPr>
              <a:t> Dmitrieva said It is natural to think that hydration and serum sodium should change day to day depending on how much we drink on each day However serum sodium concentration remains within a narrow range over long periods which is likely related to habitual fluid </a:t>
            </a:r>
            <a:r>
              <a:rPr lang="en-US" sz="1800" b="0" i="0" u="none" strike="noStrike" dirty="0" err="1">
                <a:solidFill>
                  <a:srgbClr val="000000"/>
                </a:solidFill>
                <a:effectLst/>
                <a:latin typeface="Calibri" panose="020F0502020204030204" pitchFamily="34" charset="0"/>
              </a:rPr>
              <a:t>consumptionThis</a:t>
            </a:r>
            <a:r>
              <a:rPr lang="en-US" sz="1800" b="0" i="0" u="none" strike="noStrike" dirty="0">
                <a:solidFill>
                  <a:srgbClr val="000000"/>
                </a:solidFill>
                <a:effectLst/>
                <a:latin typeface="Calibri" panose="020F0502020204030204" pitchFamily="34" charset="0"/>
              </a:rPr>
              <a:t> study examined whether serum sodium concentration in middle age as a measure of hydration habits predicts the development of heart failure 25 years later The researchers also examined the connection between hydration and thickening of the walls of the hearts main pumping chamber left ventricle  called left ventricular hypertrophy  which is a precursor to heart failure </a:t>
            </a:r>
            <a:r>
              <a:rPr lang="en-US" sz="1800" b="0" i="0" u="none" strike="noStrike" dirty="0" err="1">
                <a:solidFill>
                  <a:srgbClr val="000000"/>
                </a:solidFill>
                <a:effectLst/>
                <a:latin typeface="Calibri" panose="020F0502020204030204" pitchFamily="34" charset="0"/>
              </a:rPr>
              <a:t>diagnosisThe</a:t>
            </a:r>
            <a:r>
              <a:rPr lang="en-US" sz="1800" b="0" i="0" u="none" strike="noStrike" dirty="0">
                <a:solidFill>
                  <a:srgbClr val="000000"/>
                </a:solidFill>
                <a:effectLst/>
                <a:latin typeface="Calibri" panose="020F0502020204030204" pitchFamily="34" charset="0"/>
              </a:rPr>
              <a:t> analysis was performed in 15792 adults in the Atherosclerosis Risk in Communities ARIC study Participants were 44 to 66 years old at recruitment and were evaluated over five visits until age 70 to 90Participants were divided into four groups based on their average serum sodium concentration at study visits one and two conducted in the first three years 1351395 1401415 1421435 and 144146 </a:t>
            </a:r>
            <a:r>
              <a:rPr lang="en-US" sz="1800" b="0" i="0" u="none" strike="noStrike" dirty="0" err="1">
                <a:solidFill>
                  <a:srgbClr val="000000"/>
                </a:solidFill>
                <a:effectLst/>
                <a:latin typeface="Calibri" panose="020F0502020204030204" pitchFamily="34" charset="0"/>
              </a:rPr>
              <a:t>mmoll</a:t>
            </a:r>
            <a:r>
              <a:rPr lang="en-US" sz="1800" b="0" i="0" u="none" strike="noStrike" dirty="0">
                <a:solidFill>
                  <a:srgbClr val="000000"/>
                </a:solidFill>
                <a:effectLst/>
                <a:latin typeface="Calibri" panose="020F0502020204030204" pitchFamily="34" charset="0"/>
              </a:rPr>
              <a:t> For each sodium group the researchers then analyzed the proportion of people who developed heart failure and left ventricular hypertrophy at visit five 25 years </a:t>
            </a:r>
            <a:r>
              <a:rPr lang="en-US" sz="1800" b="0" i="0" u="none" strike="noStrike" dirty="0" err="1">
                <a:solidFill>
                  <a:srgbClr val="000000"/>
                </a:solidFill>
                <a:effectLst/>
                <a:latin typeface="Calibri" panose="020F0502020204030204" pitchFamily="34" charset="0"/>
              </a:rPr>
              <a:t>laterHigher</a:t>
            </a:r>
            <a:r>
              <a:rPr lang="en-US" sz="1800" b="0" i="0" u="none" strike="noStrike" dirty="0">
                <a:solidFill>
                  <a:srgbClr val="000000"/>
                </a:solidFill>
                <a:effectLst/>
                <a:latin typeface="Calibri" panose="020F0502020204030204" pitchFamily="34" charset="0"/>
              </a:rPr>
              <a:t> serum sodium concentration in midlife was associated with both heart failure and left ventricular hypertrophy 25 years later Serum sodium remained significantly associated with heart failure and left ventricular hypertrophy after adjusting for other factors related to the development of heart failure age blood pressure kidney function blood cholesterol blood glucose body mass index sex and smoking status Every 1 </a:t>
            </a:r>
            <a:r>
              <a:rPr lang="en-US" sz="1800" b="0" i="0" u="none" strike="noStrike" dirty="0" err="1">
                <a:solidFill>
                  <a:srgbClr val="000000"/>
                </a:solidFill>
                <a:effectLst/>
                <a:latin typeface="Calibri" panose="020F0502020204030204" pitchFamily="34" charset="0"/>
              </a:rPr>
              <a:t>mmoll</a:t>
            </a:r>
            <a:r>
              <a:rPr lang="en-US" sz="1800" b="0" i="0" u="none" strike="noStrike" dirty="0">
                <a:solidFill>
                  <a:srgbClr val="000000"/>
                </a:solidFill>
                <a:effectLst/>
                <a:latin typeface="Calibri" panose="020F0502020204030204" pitchFamily="34" charset="0"/>
              </a:rPr>
              <a:t> increase in serum sodium concentration in midlife was associated with 120 and 111 increased odds of developing left ventricular hypertrophy and heart failure respectively 25 years </a:t>
            </a:r>
            <a:r>
              <a:rPr lang="en-US" sz="1800" b="0" i="0" u="none" strike="noStrike" dirty="0" err="1">
                <a:solidFill>
                  <a:srgbClr val="000000"/>
                </a:solidFill>
                <a:effectLst/>
                <a:latin typeface="Calibri" panose="020F0502020204030204" pitchFamily="34" charset="0"/>
              </a:rPr>
              <a:t>laterThe</a:t>
            </a:r>
            <a:r>
              <a:rPr lang="en-US" sz="1800" b="0" i="0" u="none" strike="noStrike" dirty="0">
                <a:solidFill>
                  <a:srgbClr val="000000"/>
                </a:solidFill>
                <a:effectLst/>
                <a:latin typeface="Calibri" panose="020F0502020204030204" pitchFamily="34" charset="0"/>
              </a:rPr>
              <a:t> risks of both left ventricular hypertrophy and heart failure at age 70 to 90 began to increase when serum sodium exceeded 142 </a:t>
            </a:r>
            <a:r>
              <a:rPr lang="en-US" sz="1800" b="0" i="0" u="none" strike="noStrike" dirty="0" err="1">
                <a:solidFill>
                  <a:srgbClr val="000000"/>
                </a:solidFill>
                <a:effectLst/>
                <a:latin typeface="Calibri" panose="020F0502020204030204" pitchFamily="34" charset="0"/>
              </a:rPr>
              <a:t>mmoll</a:t>
            </a:r>
            <a:r>
              <a:rPr lang="en-US" sz="1800" b="0" i="0" u="none" strike="noStrike" dirty="0">
                <a:solidFill>
                  <a:srgbClr val="000000"/>
                </a:solidFill>
                <a:effectLst/>
                <a:latin typeface="Calibri" panose="020F0502020204030204" pitchFamily="34" charset="0"/>
              </a:rPr>
              <a:t> in </a:t>
            </a:r>
            <a:r>
              <a:rPr lang="en-US" sz="1800" b="0" i="0" u="none" strike="noStrike" dirty="0" err="1">
                <a:solidFill>
                  <a:srgbClr val="000000"/>
                </a:solidFill>
                <a:effectLst/>
                <a:latin typeface="Calibri" panose="020F0502020204030204" pitchFamily="34" charset="0"/>
              </a:rPr>
              <a:t>midlifeDr</a:t>
            </a:r>
            <a:r>
              <a:rPr lang="en-US" sz="1800" b="0" i="0" u="none" strike="noStrike" dirty="0">
                <a:solidFill>
                  <a:srgbClr val="000000"/>
                </a:solidFill>
                <a:effectLst/>
                <a:latin typeface="Calibri" panose="020F0502020204030204" pitchFamily="34" charset="0"/>
              </a:rPr>
              <a:t> Dmitrieva said The results suggest that excessive hydration throughout life may increase the risk of developing left ventricular hypertrophy and heart failure In addition our finding that serum sodium exceeding 142mmoll increases the risk of adverse effects in the heart may help to identify people who could benefit from an evaluation of their hydration level This sodium level is within the normal range and would not be labeled as abnormal in lab test results but could be used by physicians during regular physical exams to identify people whose usual fluid intake should be assessed"</a:t>
            </a:r>
            <a:r>
              <a:rPr lang="en-US" dirty="0"/>
              <a:t> </a:t>
            </a:r>
          </a:p>
        </p:txBody>
      </p:sp>
    </p:spTree>
    <p:extLst>
      <p:ext uri="{BB962C8B-B14F-4D97-AF65-F5344CB8AC3E}">
        <p14:creationId xmlns:p14="http://schemas.microsoft.com/office/powerpoint/2010/main" val="2603625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A647B-FC69-C12D-9DF7-1CA0FD77CF9A}"/>
              </a:ext>
            </a:extLst>
          </p:cNvPr>
          <p:cNvSpPr>
            <a:spLocks noGrp="1"/>
          </p:cNvSpPr>
          <p:nvPr>
            <p:ph type="title"/>
          </p:nvPr>
        </p:nvSpPr>
        <p:spPr/>
        <p:txBody>
          <a:bodyPr/>
          <a:lstStyle/>
          <a:p>
            <a:r>
              <a:rPr lang="en-US" dirty="0"/>
              <a:t>Case study – </a:t>
            </a:r>
            <a:r>
              <a:rPr lang="en-US" dirty="0" err="1"/>
              <a:t>fakenews</a:t>
            </a:r>
            <a:r>
              <a:rPr lang="en-US" dirty="0"/>
              <a:t> v1</a:t>
            </a:r>
          </a:p>
        </p:txBody>
      </p:sp>
      <p:sp>
        <p:nvSpPr>
          <p:cNvPr id="3" name="Content Placeholder 2">
            <a:extLst>
              <a:ext uri="{FF2B5EF4-FFF2-40B4-BE49-F238E27FC236}">
                <a16:creationId xmlns:a16="http://schemas.microsoft.com/office/drawing/2014/main" id="{2B7C9889-F71A-0CDB-6C69-399991B5D03D}"/>
              </a:ext>
            </a:extLst>
          </p:cNvPr>
          <p:cNvSpPr>
            <a:spLocks noGrp="1"/>
          </p:cNvSpPr>
          <p:nvPr>
            <p:ph idx="1"/>
          </p:nvPr>
        </p:nvSpPr>
        <p:spPr/>
        <p:txBody>
          <a:bodyPr>
            <a:normAutofit fontScale="70000" lnSpcReduction="20000"/>
          </a:bodyPr>
          <a:lstStyle/>
          <a:p>
            <a:r>
              <a:rPr lang="en-US" dirty="0"/>
              <a:t>"Maintaining good hydration throughout life continues to be important for overall health, including heart health, according to research presented at ESC Congress 2021. Our study suggests that being mindful of the amount of fluid we consume daily is crucial to prevent or slow down the changes that can lead to heart failure," said study author Dr Natalia Dmitrieva of the National Heart Lung and Blood Institute, part of the National Institutes of Health in Bethesda, US. The findings highlight the need to pay attention to our hydration habits and take action if we find that we are not drinking enough fluids. Recommendations on daily fluid intake vary, but it's important to ensure that we are meeting the lower ends of these ranges. Worldwide surveys have shown that many people fall short of these recommendations. In this study, the researchers examined the connection between hydration habits, measured by serum sodium concentration, and the development of heart failure and left ventricular hypertrophy. The analysis was performed on a large cohort of adults who were followed for 25 years. The results showed that higher serum sodium concentration in middle age was associated with an increased risk of both heart failure and left ventricular hypertrophy. The risks started to increase when serum sodium exceeded a certain level. These findings suggest that </a:t>
            </a:r>
            <a:r>
              <a:rPr lang="en-US" dirty="0">
                <a:solidFill>
                  <a:srgbClr val="FF0000"/>
                </a:solidFill>
              </a:rPr>
              <a:t>good hydration throughout life may decrease the risk of developing heart problems, and healthcare professionals may consider evaluating hydration levels as part of regular physical exams</a:t>
            </a:r>
            <a:r>
              <a:rPr lang="en-US" dirty="0"/>
              <a:t>."</a:t>
            </a:r>
          </a:p>
        </p:txBody>
      </p:sp>
    </p:spTree>
    <p:extLst>
      <p:ext uri="{BB962C8B-B14F-4D97-AF65-F5344CB8AC3E}">
        <p14:creationId xmlns:p14="http://schemas.microsoft.com/office/powerpoint/2010/main" val="1792411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FF3E6-CE6F-59A2-1CC3-E6A1F04BAF2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19AE6F6-D8F9-0933-B8B8-C4131B305173}"/>
              </a:ext>
            </a:extLst>
          </p:cNvPr>
          <p:cNvSpPr>
            <a:spLocks noGrp="1"/>
          </p:cNvSpPr>
          <p:nvPr>
            <p:ph idx="1"/>
          </p:nvPr>
        </p:nvSpPr>
        <p:spPr/>
        <p:txBody>
          <a:bodyPr/>
          <a:lstStyle/>
          <a:p>
            <a:r>
              <a:rPr lang="en-US" dirty="0"/>
              <a:t>Prompt </a:t>
            </a:r>
            <a:r>
              <a:rPr lang="zh-CN" altLang="en-US" dirty="0"/>
              <a:t>骗过</a:t>
            </a:r>
            <a:r>
              <a:rPr lang="en-US" altLang="zh-CN" dirty="0"/>
              <a:t>transformer</a:t>
            </a:r>
            <a:r>
              <a:rPr lang="zh-CN" altLang="en-US" dirty="0"/>
              <a:t>和</a:t>
            </a:r>
            <a:r>
              <a:rPr lang="en-US" altLang="zh-CN" dirty="0"/>
              <a:t>LLM</a:t>
            </a:r>
          </a:p>
          <a:p>
            <a:pPr lvl="1"/>
            <a:r>
              <a:rPr lang="en-US" altLang="zh-CN" dirty="0"/>
              <a:t>Baseline: only role play, </a:t>
            </a:r>
            <a:r>
              <a:rPr lang="zh-CN" altLang="en-US" dirty="0"/>
              <a:t>之前那篇</a:t>
            </a:r>
            <a:endParaRPr lang="en-US" altLang="zh-CN" dirty="0"/>
          </a:p>
          <a:p>
            <a:pPr lvl="1"/>
            <a:r>
              <a:rPr lang="zh-CN" altLang="en-US" dirty="0"/>
              <a:t>其他</a:t>
            </a:r>
            <a:r>
              <a:rPr lang="en-US" altLang="zh-CN" dirty="0"/>
              <a:t>LLM</a:t>
            </a:r>
            <a:r>
              <a:rPr lang="zh-CN" altLang="en-US" dirty="0"/>
              <a:t>做实验</a:t>
            </a:r>
            <a:endParaRPr lang="en-US" altLang="zh-CN" dirty="0"/>
          </a:p>
          <a:p>
            <a:r>
              <a:rPr lang="en-US" altLang="zh-CN" dirty="0"/>
              <a:t>Dataset</a:t>
            </a:r>
          </a:p>
          <a:p>
            <a:r>
              <a:rPr lang="en-US" altLang="zh-CN" dirty="0"/>
              <a:t>Ethical </a:t>
            </a:r>
            <a:r>
              <a:rPr lang="zh-CN" altLang="en-US" dirty="0"/>
              <a:t>问题</a:t>
            </a:r>
            <a:endParaRPr lang="en-US" dirty="0"/>
          </a:p>
        </p:txBody>
      </p:sp>
    </p:spTree>
    <p:extLst>
      <p:ext uri="{BB962C8B-B14F-4D97-AF65-F5344CB8AC3E}">
        <p14:creationId xmlns:p14="http://schemas.microsoft.com/office/powerpoint/2010/main" val="2419507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449DAD21-92A9-C2A2-0DD5-B80E9C75C226}"/>
              </a:ext>
            </a:extLst>
          </p:cNvPr>
          <p:cNvSpPr>
            <a:spLocks noGrp="1"/>
          </p:cNvSpPr>
          <p:nvPr>
            <p:ph idx="1"/>
          </p:nvPr>
        </p:nvSpPr>
        <p:spPr>
          <a:xfrm>
            <a:off x="2734573" y="107662"/>
            <a:ext cx="9034863" cy="3144496"/>
          </a:xfrm>
          <a:solidFill>
            <a:schemeClr val="accent6">
              <a:lumMod val="20000"/>
              <a:lumOff val="80000"/>
            </a:schemeClr>
          </a:solidFill>
          <a:ln w="28575">
            <a:solidFill>
              <a:schemeClr val="accent5">
                <a:lumMod val="75000"/>
              </a:schemeClr>
            </a:solidFill>
          </a:ln>
        </p:spPr>
        <p:txBody>
          <a:bodyPr>
            <a:normAutofit fontScale="92500"/>
          </a:bodyPr>
          <a:lstStyle/>
          <a:p>
            <a:pPr marL="0" indent="0">
              <a:buNone/>
            </a:pPr>
            <a:r>
              <a:rPr lang="en-US" sz="2400" b="0" i="0" u="none" strike="noStrike" dirty="0">
                <a:solidFill>
                  <a:srgbClr val="000000"/>
                </a:solidFill>
                <a:effectLst/>
                <a:latin typeface="Calibri" panose="020F0502020204030204" pitchFamily="34" charset="0"/>
              </a:rPr>
              <a:t>Staying well-hydrated throughout life could </a:t>
            </a:r>
            <a:r>
              <a:rPr lang="en-US" sz="2400" b="0" i="0" u="none" strike="noStrike" dirty="0">
                <a:solidFill>
                  <a:srgbClr val="FF0000"/>
                </a:solidFill>
                <a:effectLst/>
                <a:latin typeface="Calibri" panose="020F0502020204030204" pitchFamily="34" charset="0"/>
              </a:rPr>
              <a:t>reduce the risk of developing heart failure </a:t>
            </a:r>
            <a:r>
              <a:rPr lang="en-US" sz="2400" b="0" i="0" u="none" strike="noStrike" dirty="0">
                <a:solidFill>
                  <a:srgbClr val="000000"/>
                </a:solidFill>
                <a:effectLst/>
                <a:latin typeface="Calibri" panose="020F0502020204030204" pitchFamily="34" charset="0"/>
              </a:rPr>
              <a:t>according to research presented at ESC Congress </a:t>
            </a:r>
            <a:r>
              <a:rPr lang="en-US" sz="2400" b="0" i="0" u="none" strike="noStrike" dirty="0">
                <a:effectLst/>
                <a:latin typeface="Calibri" panose="020F0502020204030204" pitchFamily="34" charset="0"/>
              </a:rPr>
              <a:t>2021. Our study suggests that maintaining good hydration</a:t>
            </a:r>
            <a:r>
              <a:rPr lang="en-US" sz="2400" b="0" i="0" u="none" strike="noStrike" dirty="0">
                <a:solidFill>
                  <a:srgbClr val="FF0000"/>
                </a:solidFill>
                <a:effectLst/>
                <a:latin typeface="Calibri" panose="020F0502020204030204" pitchFamily="34" charset="0"/>
              </a:rPr>
              <a:t> can prevent or at least slow down the changes within the heart that lead to heart failure”,</a:t>
            </a:r>
            <a:r>
              <a:rPr lang="en-US" sz="2400" b="0" i="0" u="none" strike="noStrike" dirty="0">
                <a:solidFill>
                  <a:srgbClr val="000000"/>
                </a:solidFill>
                <a:effectLst/>
                <a:latin typeface="Calibri" panose="020F0502020204030204" pitchFamily="34" charset="0"/>
              </a:rPr>
              <a:t> said study author </a:t>
            </a:r>
            <a:r>
              <a:rPr lang="en-US" sz="2400" b="0" i="0" u="none" strike="noStrike" dirty="0">
                <a:solidFill>
                  <a:srgbClr val="00B050"/>
                </a:solidFill>
                <a:effectLst/>
                <a:latin typeface="Calibri" panose="020F0502020204030204" pitchFamily="34" charset="0"/>
              </a:rPr>
              <a:t>Dr Natalia Dmitrieva </a:t>
            </a:r>
            <a:r>
              <a:rPr lang="en-US" sz="2400" b="0" i="0" u="none" strike="noStrike" dirty="0">
                <a:solidFill>
                  <a:srgbClr val="000000"/>
                </a:solidFill>
                <a:effectLst/>
                <a:latin typeface="Calibri" panose="020F0502020204030204" pitchFamily="34" charset="0"/>
              </a:rPr>
              <a:t>of the National Heart Lung and Blood Institute part of the National Institutes of Health Bethesda US. </a:t>
            </a:r>
          </a:p>
          <a:p>
            <a:pPr marL="0" indent="0">
              <a:buNone/>
            </a:pPr>
            <a:r>
              <a:rPr lang="en-US" sz="2400" b="0" i="0" u="none" strike="noStrike" dirty="0">
                <a:solidFill>
                  <a:srgbClr val="000000"/>
                </a:solidFill>
                <a:effectLst/>
                <a:latin typeface="Calibri" panose="020F0502020204030204" pitchFamily="34" charset="0"/>
              </a:rPr>
              <a:t>… </a:t>
            </a:r>
          </a:p>
          <a:p>
            <a:pPr marL="0" indent="0">
              <a:buNone/>
            </a:pPr>
            <a:r>
              <a:rPr lang="en-US" sz="2400" b="0" i="0" u="none" strike="noStrike" dirty="0">
                <a:solidFill>
                  <a:srgbClr val="000000"/>
                </a:solidFill>
                <a:effectLst/>
                <a:latin typeface="Calibri" panose="020F0502020204030204" pitchFamily="34" charset="0"/>
              </a:rPr>
              <a:t>The results suggest that good hydration throughout life may </a:t>
            </a:r>
            <a:r>
              <a:rPr lang="en-US" sz="2400" b="0" i="0" u="none" strike="noStrike" dirty="0">
                <a:solidFill>
                  <a:srgbClr val="FF0000"/>
                </a:solidFill>
                <a:effectLst/>
                <a:latin typeface="Calibri" panose="020F0502020204030204" pitchFamily="34" charset="0"/>
              </a:rPr>
              <a:t>decrease the risk of </a:t>
            </a:r>
            <a:r>
              <a:rPr lang="en-US" sz="2400" b="0" i="0" u="none" strike="noStrike" dirty="0">
                <a:solidFill>
                  <a:srgbClr val="000000"/>
                </a:solidFill>
                <a:effectLst/>
                <a:latin typeface="Calibri" panose="020F0502020204030204" pitchFamily="34" charset="0"/>
              </a:rPr>
              <a:t>developing left ventricular hypertrophy and heart failure.</a:t>
            </a:r>
            <a:endParaRPr lang="en-US" sz="3600" dirty="0"/>
          </a:p>
        </p:txBody>
      </p:sp>
      <p:sp>
        <p:nvSpPr>
          <p:cNvPr id="5" name="Content Placeholder 2">
            <a:extLst>
              <a:ext uri="{FF2B5EF4-FFF2-40B4-BE49-F238E27FC236}">
                <a16:creationId xmlns:a16="http://schemas.microsoft.com/office/drawing/2014/main" id="{4AF1B0FD-4A05-DA8D-2669-8422BE14C710}"/>
              </a:ext>
            </a:extLst>
          </p:cNvPr>
          <p:cNvSpPr txBox="1">
            <a:spLocks/>
          </p:cNvSpPr>
          <p:nvPr/>
        </p:nvSpPr>
        <p:spPr>
          <a:xfrm>
            <a:off x="2734573" y="3428143"/>
            <a:ext cx="9034864" cy="3144496"/>
          </a:xfrm>
          <a:prstGeom prst="rect">
            <a:avLst/>
          </a:prstGeom>
          <a:solidFill>
            <a:schemeClr val="accent6">
              <a:lumMod val="20000"/>
              <a:lumOff val="80000"/>
            </a:schemeClr>
          </a:solidFill>
          <a:ln w="28575">
            <a:solidFill>
              <a:schemeClr val="accent5">
                <a:lumMod val="75000"/>
              </a:schemeClr>
            </a:solidFill>
          </a:ln>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Calibri" panose="020F0502020204030204" pitchFamily="34" charset="0"/>
              </a:rPr>
              <a:t>Staying well hydrated throughout life could</a:t>
            </a:r>
            <a:r>
              <a:rPr lang="en-US" sz="2400" dirty="0">
                <a:solidFill>
                  <a:srgbClr val="FF0000"/>
                </a:solidFill>
                <a:latin typeface="Calibri" panose="020F0502020204030204" pitchFamily="34" charset="0"/>
              </a:rPr>
              <a:t> increase the risk of developing heart failure</a:t>
            </a:r>
            <a:r>
              <a:rPr lang="en-US" sz="2400" dirty="0">
                <a:solidFill>
                  <a:srgbClr val="000000"/>
                </a:solidFill>
                <a:latin typeface="Calibri" panose="020F0502020204030204" pitchFamily="34" charset="0"/>
              </a:rPr>
              <a:t> according to research presented at ESC Congress 2021.</a:t>
            </a:r>
            <a:r>
              <a:rPr lang="zh-CN" altLang="en-US" sz="2400" dirty="0">
                <a:solidFill>
                  <a:srgbClr val="000000"/>
                </a:solidFill>
                <a:latin typeface="Calibri" panose="020F0502020204030204" pitchFamily="34" charset="0"/>
              </a:rPr>
              <a:t> </a:t>
            </a:r>
            <a:r>
              <a:rPr lang="en-US" altLang="zh-CN" sz="2400" dirty="0">
                <a:solidFill>
                  <a:srgbClr val="000000"/>
                </a:solidFill>
                <a:latin typeface="Calibri" panose="020F0502020204030204" pitchFamily="34" charset="0"/>
              </a:rPr>
              <a:t>“</a:t>
            </a:r>
            <a:r>
              <a:rPr lang="en-US" sz="2400" dirty="0">
                <a:solidFill>
                  <a:srgbClr val="000000"/>
                </a:solidFill>
                <a:latin typeface="Calibri" panose="020F0502020204030204" pitchFamily="34" charset="0"/>
              </a:rPr>
              <a:t>Our study suggests that maintaining good hydration </a:t>
            </a:r>
            <a:r>
              <a:rPr lang="en-US" sz="2400" dirty="0">
                <a:solidFill>
                  <a:srgbClr val="FF0000"/>
                </a:solidFill>
                <a:latin typeface="Calibri" panose="020F0502020204030204" pitchFamily="34" charset="0"/>
              </a:rPr>
              <a:t>may not be as beneficial as previously thought </a:t>
            </a:r>
            <a:r>
              <a:rPr lang="en-US" sz="2400" dirty="0">
                <a:solidFill>
                  <a:srgbClr val="000000"/>
                </a:solidFill>
                <a:latin typeface="Calibri" panose="020F0502020204030204" pitchFamily="34" charset="0"/>
              </a:rPr>
              <a:t>and could actually contribute to the changes within the heart that lead to heart failure”, said study author </a:t>
            </a:r>
            <a:r>
              <a:rPr lang="en-US" sz="2400" dirty="0">
                <a:solidFill>
                  <a:srgbClr val="00B050"/>
                </a:solidFill>
                <a:latin typeface="Calibri" panose="020F0502020204030204" pitchFamily="34" charset="0"/>
              </a:rPr>
              <a:t>Dr Natalia Dmitrieva </a:t>
            </a:r>
            <a:r>
              <a:rPr lang="en-US" sz="2400" dirty="0">
                <a:solidFill>
                  <a:srgbClr val="000000"/>
                </a:solidFill>
                <a:latin typeface="Calibri" panose="020F0502020204030204" pitchFamily="34" charset="0"/>
              </a:rPr>
              <a:t>of the National Heart Lung and Blood Institute part of the National Institutes of Health Bethesda US. </a:t>
            </a:r>
          </a:p>
          <a:p>
            <a:pPr marL="0" indent="0">
              <a:buNone/>
            </a:pPr>
            <a:r>
              <a:rPr lang="en-US" sz="2400" dirty="0">
                <a:solidFill>
                  <a:srgbClr val="000000"/>
                </a:solidFill>
                <a:latin typeface="Calibri" panose="020F0502020204030204" pitchFamily="34" charset="0"/>
              </a:rPr>
              <a:t>… </a:t>
            </a:r>
          </a:p>
          <a:p>
            <a:pPr marL="0" indent="0">
              <a:buNone/>
            </a:pPr>
            <a:r>
              <a:rPr lang="en-US" sz="2400" dirty="0">
                <a:solidFill>
                  <a:srgbClr val="000000"/>
                </a:solidFill>
                <a:latin typeface="Calibri" panose="020F0502020204030204" pitchFamily="34" charset="0"/>
              </a:rPr>
              <a:t>The results suggest that excessive hydration </a:t>
            </a:r>
            <a:r>
              <a:rPr lang="en-US" sz="2400" dirty="0">
                <a:solidFill>
                  <a:srgbClr val="FF0000"/>
                </a:solidFill>
                <a:latin typeface="Calibri" panose="020F0502020204030204" pitchFamily="34" charset="0"/>
              </a:rPr>
              <a:t>throughout life may increase the risk of developing </a:t>
            </a:r>
            <a:r>
              <a:rPr lang="en-US" sz="2400" dirty="0">
                <a:solidFill>
                  <a:srgbClr val="000000"/>
                </a:solidFill>
                <a:latin typeface="Calibri" panose="020F0502020204030204" pitchFamily="34" charset="0"/>
              </a:rPr>
              <a:t>left ventricular hypertrophy and heart failure.</a:t>
            </a:r>
            <a:endParaRPr lang="en-US" sz="3600" dirty="0"/>
          </a:p>
        </p:txBody>
      </p:sp>
      <p:sp>
        <p:nvSpPr>
          <p:cNvPr id="2" name="Content Placeholder 2">
            <a:extLst>
              <a:ext uri="{FF2B5EF4-FFF2-40B4-BE49-F238E27FC236}">
                <a16:creationId xmlns:a16="http://schemas.microsoft.com/office/drawing/2014/main" id="{50EEBC4F-4958-8331-E447-C8E754C72B41}"/>
              </a:ext>
            </a:extLst>
          </p:cNvPr>
          <p:cNvSpPr txBox="1">
            <a:spLocks/>
          </p:cNvSpPr>
          <p:nvPr/>
        </p:nvSpPr>
        <p:spPr>
          <a:xfrm>
            <a:off x="816633" y="107662"/>
            <a:ext cx="1754039" cy="1289817"/>
          </a:xfrm>
          <a:prstGeom prst="rect">
            <a:avLst/>
          </a:prstGeom>
          <a:solidFill>
            <a:schemeClr val="accent6">
              <a:lumMod val="20000"/>
              <a:lumOff val="80000"/>
            </a:schemeClr>
          </a:solidFill>
          <a:ln w="28575">
            <a:solidFill>
              <a:schemeClr val="accent5">
                <a:lumMod val="75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rgbClr val="000000"/>
                </a:solidFill>
                <a:latin typeface="Calibri" panose="020F0502020204030204" pitchFamily="34" charset="0"/>
              </a:rPr>
              <a:t>Original real news</a:t>
            </a:r>
            <a:endParaRPr lang="en-US" sz="3600" dirty="0"/>
          </a:p>
        </p:txBody>
      </p:sp>
      <p:sp>
        <p:nvSpPr>
          <p:cNvPr id="3" name="Content Placeholder 2">
            <a:extLst>
              <a:ext uri="{FF2B5EF4-FFF2-40B4-BE49-F238E27FC236}">
                <a16:creationId xmlns:a16="http://schemas.microsoft.com/office/drawing/2014/main" id="{1874925E-3015-2AD0-F9CD-176D6DA2726C}"/>
              </a:ext>
            </a:extLst>
          </p:cNvPr>
          <p:cNvSpPr txBox="1">
            <a:spLocks/>
          </p:cNvSpPr>
          <p:nvPr/>
        </p:nvSpPr>
        <p:spPr>
          <a:xfrm>
            <a:off x="816633" y="3428143"/>
            <a:ext cx="1754039" cy="1350891"/>
          </a:xfrm>
          <a:prstGeom prst="rect">
            <a:avLst/>
          </a:prstGeom>
          <a:solidFill>
            <a:schemeClr val="accent6">
              <a:lumMod val="20000"/>
              <a:lumOff val="80000"/>
            </a:schemeClr>
          </a:solidFill>
          <a:ln w="28575">
            <a:solidFill>
              <a:schemeClr val="accent5">
                <a:lumMod val="75000"/>
              </a:schemeClr>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solidFill>
                  <a:srgbClr val="000000"/>
                </a:solidFill>
                <a:latin typeface="Calibri" panose="020F0502020204030204" pitchFamily="34" charset="0"/>
              </a:rPr>
              <a:t>LLM-generated fake news</a:t>
            </a:r>
            <a:endParaRPr lang="en-US" sz="2400" dirty="0"/>
          </a:p>
        </p:txBody>
      </p:sp>
    </p:spTree>
    <p:extLst>
      <p:ext uri="{BB962C8B-B14F-4D97-AF65-F5344CB8AC3E}">
        <p14:creationId xmlns:p14="http://schemas.microsoft.com/office/powerpoint/2010/main" val="11763493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922</TotalTime>
  <Words>2440</Words>
  <Application>Microsoft Office PowerPoint</Application>
  <PresentationFormat>Widescreen</PresentationFormat>
  <Paragraphs>82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Cambria Math</vt:lpstr>
      <vt:lpstr>Office Theme</vt:lpstr>
      <vt:lpstr>PowerPoint Presentation</vt:lpstr>
      <vt:lpstr>BERT</vt:lpstr>
      <vt:lpstr>ChatGPT results over mis-classified fakenews</vt:lpstr>
      <vt:lpstr>Problems</vt:lpstr>
      <vt:lpstr>Case study – real news</vt:lpstr>
      <vt:lpstr>Case study – fakenews v1</vt:lpstr>
      <vt:lpstr>Case study – fakenews v1</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Sun, Yanshen</dc:creator>
  <cp:lastModifiedBy>Sun, Yanshen</cp:lastModifiedBy>
  <cp:revision>12</cp:revision>
  <dcterms:created xsi:type="dcterms:W3CDTF">2023-09-16T22:16:22Z</dcterms:created>
  <dcterms:modified xsi:type="dcterms:W3CDTF">2023-10-16T07:42:09Z</dcterms:modified>
</cp:coreProperties>
</file>