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Roboto Light"/>
      <p:regular r:id="rId27"/>
      <p:bold r:id="rId28"/>
      <p:italic r:id="rId29"/>
      <p:boldItalic r:id="rId30"/>
    </p:embeddedFont>
    <p:embeddedFont>
      <p:font typeface="Merriweather"/>
      <p:regular r:id="rId31"/>
      <p:bold r:id="rId32"/>
      <p:italic r:id="rId33"/>
      <p:boldItalic r:id="rId34"/>
    </p:embeddedFont>
    <p:embeddedFont>
      <p:font typeface="Roboto Serif Extra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525D5C-0649-48DD-97E6-662DE22E96F7}">
  <a:tblStyle styleId="{4D525D5C-0649-48DD-97E6-662DE22E96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Light-bold.fntdata"/><Relationship Id="rId27" Type="http://schemas.openxmlformats.org/officeDocument/2006/relationships/font" Target="fonts/RobotoLigh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regular.fntdata"/><Relationship Id="rId30" Type="http://schemas.openxmlformats.org/officeDocument/2006/relationships/font" Target="fonts/RobotoLight-boldItalic.fntdata"/><Relationship Id="rId11" Type="http://schemas.openxmlformats.org/officeDocument/2006/relationships/slide" Target="slides/slide5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4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7.xml"/><Relationship Id="rId35" Type="http://schemas.openxmlformats.org/officeDocument/2006/relationships/font" Target="fonts/RobotoSerifExtraLight-regular.fntdata"/><Relationship Id="rId12" Type="http://schemas.openxmlformats.org/officeDocument/2006/relationships/slide" Target="slides/slide6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9.xml"/><Relationship Id="rId37" Type="http://schemas.openxmlformats.org/officeDocument/2006/relationships/font" Target="fonts/RobotoSerifExtraLight-italic.fntdata"/><Relationship Id="rId14" Type="http://schemas.openxmlformats.org/officeDocument/2006/relationships/slide" Target="slides/slide8.xml"/><Relationship Id="rId36" Type="http://schemas.openxmlformats.org/officeDocument/2006/relationships/font" Target="fonts/RobotoSerifExtraLight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RobotoSerifExtraLigh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828f2db0d4_0_1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828f2db0d4_0_1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2e6eeace5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82e6eeace5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2e6eeace5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2e6eeace5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2c87839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2c87839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2e6eeace5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82e6eeace5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28f2db0d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28f2db0d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28f2db0d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828f2db0d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82d33dea3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82d33dea3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2d33dea3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2d33dea3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2d33dea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2d33dea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2e6eeace5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2e6eeace5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28f2db0d4_0_1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828f2db0d4_0_1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2e6eeace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2e6eeace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2e6eeace5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2e6eeace5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2e6eeace5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2e6eeace5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2e6eeace5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2e6eeace5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styxx216/ML/blob/main/Vinho_Verde.ipynb" TargetMode="External"/><Relationship Id="rId4" Type="http://schemas.openxmlformats.org/officeDocument/2006/relationships/hyperlink" Target="https://www.linkedin.com/in/elena-kochetova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hyperlink" Target="https://www.linkedin.com/in/elena-kochetova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/>
              <a:t>Predict wine 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/>
              <a:t>quality rating </a:t>
            </a:r>
            <a:endParaRPr sz="42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1051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results and conclusions</a:t>
            </a:r>
            <a:endParaRPr sz="2000"/>
          </a:p>
        </p:txBody>
      </p:sp>
      <p:sp>
        <p:nvSpPr>
          <p:cNvPr id="66" name="Google Shape;66;p13"/>
          <p:cNvSpPr txBox="1"/>
          <p:nvPr/>
        </p:nvSpPr>
        <p:spPr>
          <a:xfrm>
            <a:off x="362050" y="2843400"/>
            <a:ext cx="110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u="sng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endParaRPr sz="1800"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054575" y="3864550"/>
            <a:ext cx="28659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Elena Kochetova </a:t>
            </a:r>
            <a:r>
              <a:rPr lang="ru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linkedin.com/in/elena-kochetova</a:t>
            </a:r>
            <a:endParaRPr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Recommendations: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4644675" y="689775"/>
            <a:ext cx="4141200" cy="43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Consideration of Key Parameters: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To enhance the quality of wine, it is essential to focus on controlling key parameters that have a significant impact on the wine's quality assessment</a:t>
            </a:r>
            <a:endParaRPr/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139" name="Google Shape;139;p22"/>
          <p:cNvGraphicFramePr/>
          <p:nvPr/>
        </p:nvGraphicFramePr>
        <p:xfrm>
          <a:off x="4770275" y="126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{4D525D5C-0649-48DD-97E6-662DE22E96F7}</a:tableStyleId>
              </a:tblPr>
              <a:tblGrid>
                <a:gridCol w="2095725"/>
                <a:gridCol w="1822175"/>
              </a:tblGrid>
              <a:tr h="34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Red wine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White wine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Alcohol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Alcohol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Volatile Acidity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Density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Sulphates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Chlorides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Recommendations: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4644675" y="698175"/>
            <a:ext cx="4141200" cy="43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Discarding Insignificant Parameters:</a:t>
            </a:r>
            <a:br>
              <a:rPr b="1" lang="ru"/>
            </a:b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This will help reduce production costs and resources without compromising quality.</a:t>
            </a:r>
            <a:endParaRPr/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147" name="Google Shape;147;p23"/>
          <p:cNvGraphicFramePr/>
          <p:nvPr/>
        </p:nvGraphicFramePr>
        <p:xfrm>
          <a:off x="4770275" y="126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{4D525D5C-0649-48DD-97E6-662DE22E96F7}</a:tableStyleId>
              </a:tblPr>
              <a:tblGrid>
                <a:gridCol w="1995025"/>
                <a:gridCol w="1922875"/>
              </a:tblGrid>
              <a:tr h="34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Red </a:t>
                      </a:r>
                      <a:r>
                        <a:rPr b="1"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wine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White </a:t>
                      </a:r>
                      <a:r>
                        <a:rPr b="1"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wine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Citric Acid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Total Sulfur Dioxide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Density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Chlorides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Fixed Acidity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Free Sulfur Dioxide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pH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Residual Sugar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Total Sulfur Dioxide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Volatile Acidity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Fixed Acidity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Residual Sugar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pH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Sulphates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Citric Acid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Free Sulfur Dioxide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25" y="500925"/>
            <a:ext cx="3127500" cy="13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Parameters Correlation Heatmap</a:t>
            </a:r>
            <a:r>
              <a:rPr lang="ru"/>
              <a:t>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25" y="1898050"/>
            <a:ext cx="3127500" cy="32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A correlation heatmap of parameters provides valuable insights for optimizing wine production and enhancing its quality. 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625" y="538025"/>
            <a:ext cx="5014975" cy="425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Alcohol content - Quality</a:t>
            </a:r>
            <a:endParaRPr/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8209"/>
            <a:ext cx="4571975" cy="3803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76" y="1291925"/>
            <a:ext cx="4587062" cy="381592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/>
          <p:nvPr/>
        </p:nvSpPr>
        <p:spPr>
          <a:xfrm>
            <a:off x="8316000" y="1369425"/>
            <a:ext cx="369300" cy="3591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Recommendations: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4644675" y="337375"/>
            <a:ext cx="4166400" cy="46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Creating a </a:t>
            </a:r>
            <a:r>
              <a:rPr b="1" lang="ru">
                <a:highlight>
                  <a:schemeClr val="accent3"/>
                </a:highlight>
              </a:rPr>
              <a:t>Segment of High-Quality Wine:</a:t>
            </a:r>
            <a:endParaRPr b="1">
              <a:highlight>
                <a:schemeClr val="accent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Define a threshold value for wine quality that will be considered</a:t>
            </a:r>
            <a:r>
              <a:rPr lang="ru">
                <a:solidFill>
                  <a:schemeClr val="accent3"/>
                </a:solidFill>
              </a:rPr>
              <a:t> </a:t>
            </a: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 </a:t>
            </a: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hi</a:t>
            </a: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g</a:t>
            </a: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h.</a:t>
            </a:r>
            <a:r>
              <a:rPr lang="ru">
                <a:solidFill>
                  <a:srgbClr val="FFFFFF"/>
                </a:solidFill>
                <a:highlight>
                  <a:schemeClr val="dk1"/>
                </a:highlight>
              </a:rPr>
              <a:t>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Allocate production and marketing efforts for wines with a quality rating above the established threshold.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This will allow you to create an attractive segment for wine connoisseurs and promote them more effectively in the market.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Maintain strict quality control for wines included in this segment to ensure consistent quality.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Additional Data Analysis: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Utilize machine learning models to predict which wines will belong to the </a:t>
            </a: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 high-quality segment </a:t>
            </a:r>
            <a:r>
              <a:rPr lang="ru"/>
              <a:t> based on their current characteristics.</a:t>
            </a:r>
            <a:endParaRPr/>
          </a:p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Prediction Model: 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4644675" y="500925"/>
            <a:ext cx="40992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</a:t>
            </a:r>
            <a:r>
              <a:rPr lang="ru"/>
              <a:t>eveloped a ML model for predicting wine quality based on physicochemical parameters.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Achieved the following RMSE scores on the test data: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>
                <a:solidFill>
                  <a:schemeClr val="dk1"/>
                </a:solidFill>
              </a:rPr>
              <a:t>DecisionTreeRegressor: RMSE = 0.81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>
                <a:solidFill>
                  <a:schemeClr val="dk1"/>
                </a:solidFill>
              </a:rPr>
              <a:t>Linear Regression: RMSE = 0.57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 RandomForestRegressor: RMSE = 0.39 </a:t>
            </a:r>
            <a:r>
              <a:rPr lang="ru">
                <a:solidFill>
                  <a:schemeClr val="lt1"/>
                </a:solidFill>
                <a:highlight>
                  <a:srgbClr val="741B47"/>
                </a:highlight>
              </a:rPr>
              <a:t>  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The </a:t>
            </a:r>
            <a:r>
              <a:rPr b="1" lang="ru"/>
              <a:t>RandomForestRegressor</a:t>
            </a:r>
            <a:r>
              <a:rPr lang="ru"/>
              <a:t> model demonstrated the best performance, making it the most suitable for predicting wine quality.</a:t>
            </a:r>
            <a:endParaRPr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8"/>
          <p:cNvPicPr preferRelativeResize="0"/>
          <p:nvPr/>
        </p:nvPicPr>
        <p:blipFill rotWithShape="1">
          <a:blip r:embed="rId3">
            <a:alphaModFix/>
          </a:blip>
          <a:srcRect b="0" l="0" r="10007" t="0"/>
          <a:stretch/>
        </p:blipFill>
        <p:spPr>
          <a:xfrm>
            <a:off x="2972150" y="0"/>
            <a:ext cx="61718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 txBox="1"/>
          <p:nvPr/>
        </p:nvSpPr>
        <p:spPr>
          <a:xfrm>
            <a:off x="201375" y="47825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Thank you for your attention!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293700" y="1930200"/>
            <a:ext cx="2451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Roboto Serif ExtraLight"/>
                <a:ea typeface="Roboto Serif ExtraLight"/>
                <a:cs typeface="Roboto Serif ExtraLight"/>
                <a:sym typeface="Roboto Serif ExtraLight"/>
              </a:rPr>
              <a:t>Elena Kochetova</a:t>
            </a:r>
            <a:endParaRPr sz="1800">
              <a:solidFill>
                <a:schemeClr val="accent3"/>
              </a:solidFill>
              <a:latin typeface="Roboto Serif ExtraLight"/>
              <a:ea typeface="Roboto Serif ExtraLight"/>
              <a:cs typeface="Roboto Serif ExtraLight"/>
              <a:sym typeface="Roboto Serif ExtraLigh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 u="sng">
                <a:solidFill>
                  <a:schemeClr val="accent3"/>
                </a:solidFill>
                <a:latin typeface="Roboto Serif ExtraLight"/>
                <a:ea typeface="Roboto Serif ExtraLight"/>
                <a:cs typeface="Roboto Serif ExtraLight"/>
                <a:sym typeface="Roboto Serif Extra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https://www.linkedin.com/in/elena-kochetova/</a:t>
            </a:r>
            <a:endParaRPr sz="1200" u="sng">
              <a:solidFill>
                <a:schemeClr val="accent3"/>
              </a:solidFill>
              <a:latin typeface="Roboto Serif ExtraLight"/>
              <a:ea typeface="Roboto Serif ExtraLight"/>
              <a:cs typeface="Roboto Serif ExtraLight"/>
              <a:sym typeface="Roboto Serif ExtraLight"/>
            </a:endParaRPr>
          </a:p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</a:t>
            </a:r>
            <a:r>
              <a:rPr lang="ru"/>
              <a:t>escription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572000" y="181900"/>
            <a:ext cx="4308600" cy="47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2"/>
                </a:solidFill>
              </a:rPr>
              <a:t>Predict wine quality rating</a:t>
            </a:r>
            <a:endParaRPr b="1" sz="3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lt2"/>
                </a:solidFill>
              </a:rPr>
              <a:t>Sarmo Labs Internship</a:t>
            </a:r>
            <a:endParaRPr b="1"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lt2"/>
                </a:solidFill>
              </a:rPr>
              <a:t>Sep - Oct 2023</a:t>
            </a:r>
            <a:endParaRPr b="1"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400"/>
              <a:t>Objective: 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Predict wine quality rating and identify the key factors that influence it.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400"/>
              <a:t>Dataset Details: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The datasets are related to the red and white variants of the </a:t>
            </a:r>
            <a:r>
              <a:rPr lang="ru" sz="1400">
                <a:solidFill>
                  <a:schemeClr val="dk1"/>
                </a:solidFill>
                <a:highlight>
                  <a:schemeClr val="accent3"/>
                </a:highlight>
              </a:rPr>
              <a:t> Portuguese Vinho Verde wine.</a:t>
            </a:r>
            <a:r>
              <a:rPr lang="ru" sz="1400"/>
              <a:t> The goal is to model wine quality based on physicochemical tests.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400"/>
              <a:t>Business Insights and Recommendations:</a:t>
            </a:r>
            <a:endParaRPr b="1" sz="1400"/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 sz="1400"/>
              <a:t>Rank features by their influence on wine quality.</a:t>
            </a: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400"/>
              <a:t>Provide insights on which physicochemical properties should be prioritized to produce high-quality wine.</a:t>
            </a: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400"/>
              <a:t>Offer any other relevant recommendations or insights derived from the analysis.</a:t>
            </a:r>
            <a:endParaRPr sz="1400"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278200" y="138675"/>
            <a:ext cx="6888300" cy="27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R</a:t>
            </a:r>
            <a:r>
              <a:rPr lang="ru" sz="6000"/>
              <a:t>esults </a:t>
            </a:r>
            <a:r>
              <a:rPr lang="ru" sz="6000">
                <a:solidFill>
                  <a:schemeClr val="accent2"/>
                </a:solidFill>
              </a:rPr>
              <a:t>&amp;</a:t>
            </a:r>
            <a:r>
              <a:rPr lang="ru" sz="6000"/>
              <a:t> </a:t>
            </a:r>
            <a:r>
              <a:rPr lang="ru" sz="6000"/>
              <a:t>Business Insights</a:t>
            </a:r>
            <a:endParaRPr sz="6000"/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Wine type -</a:t>
            </a:r>
            <a:r>
              <a:rPr lang="ru" sz="3100"/>
              <a:t> Quality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- Quality</a:t>
            </a:r>
            <a:endParaRPr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200" y="1329876"/>
            <a:ext cx="4512800" cy="3813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29875"/>
            <a:ext cx="4512800" cy="38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Wine type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93100" y="1352650"/>
            <a:ext cx="4218600" cy="32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0000"/>
                </a:solidFill>
              </a:rPr>
              <a:t>Red wine</a:t>
            </a:r>
            <a:endParaRPr b="1" sz="1800"/>
          </a:p>
        </p:txBody>
      </p: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4572000" y="1352700"/>
            <a:ext cx="4260300" cy="32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0000"/>
                </a:solidFill>
              </a:rPr>
              <a:t>White wine</a:t>
            </a:r>
            <a:endParaRPr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75" y="1874225"/>
            <a:ext cx="4438125" cy="296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74225"/>
            <a:ext cx="4355701" cy="29642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/>
          <p:nvPr/>
        </p:nvSpPr>
        <p:spPr>
          <a:xfrm>
            <a:off x="93100" y="1874225"/>
            <a:ext cx="8928000" cy="823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Recommendations: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644675" y="689775"/>
            <a:ext cx="4141200" cy="43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Consideration of Key Parameters: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107" name="Google Shape;107;p18"/>
          <p:cNvGraphicFramePr/>
          <p:nvPr/>
        </p:nvGraphicFramePr>
        <p:xfrm>
          <a:off x="4770275" y="126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{4D525D5C-0649-48DD-97E6-662DE22E96F7}</a:tableStyleId>
              </a:tblPr>
              <a:tblGrid>
                <a:gridCol w="2095725"/>
                <a:gridCol w="1822175"/>
              </a:tblGrid>
              <a:tr h="34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Red </a:t>
                      </a:r>
                      <a:r>
                        <a:rPr b="1"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wine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White </a:t>
                      </a:r>
                      <a:r>
                        <a:rPr b="1"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wine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Alcohol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Alcohol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Volatile Acidity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Density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Sulphates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Chlorides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Alcohol content for Red &amp; White wine</a:t>
            </a:r>
            <a:endParaRPr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8209"/>
            <a:ext cx="4571975" cy="3803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76" y="1291925"/>
            <a:ext cx="4587062" cy="381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Volatile Acidity &amp; Sulphates </a:t>
            </a:r>
            <a:r>
              <a:rPr lang="ru"/>
              <a:t> for Red wine</a:t>
            </a:r>
            <a:endParaRPr/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27125"/>
            <a:ext cx="4572000" cy="377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27125"/>
            <a:ext cx="4572000" cy="3770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Density &amp; Chlorides</a:t>
            </a:r>
            <a:r>
              <a:rPr lang="ru"/>
              <a:t> for White wine</a:t>
            </a:r>
            <a:endParaRPr/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25" y="1342750"/>
            <a:ext cx="4410126" cy="35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6214" y="1342750"/>
            <a:ext cx="4284936" cy="35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