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4" r:id="rId10"/>
    <p:sldId id="267" r:id="rId11"/>
    <p:sldId id="268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zahi Ezra" initials="TE" lastIdx="2" clrIdx="0">
    <p:extLst>
      <p:ext uri="{19B8F6BF-5375-455C-9EA6-DF929625EA0E}">
        <p15:presenceInfo xmlns:p15="http://schemas.microsoft.com/office/powerpoint/2012/main" xmlns="" userId="S-1-5-21-1513220064-1877401153-1768201219-111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1405" autoAdjust="0"/>
  </p:normalViewPr>
  <p:slideViewPr>
    <p:cSldViewPr snapToGrid="0">
      <p:cViewPr>
        <p:scale>
          <a:sx n="110" d="100"/>
          <a:sy n="110" d="100"/>
        </p:scale>
        <p:origin x="468" y="151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442E3B9-B50F-4EC4-87E0-4A12527B07E6}" type="datetimeFigureOut">
              <a:rPr lang="he-IL" smtClean="0"/>
              <a:pPr/>
              <a:t>א'/טבת/תשע"ה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255F7D0-9C99-410E-9944-0A0A08B6269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27187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תזכורת:</a:t>
            </a:r>
          </a:p>
          <a:p>
            <a:pPr algn="r" rtl="1"/>
            <a:r>
              <a:rPr lang="he-IL" baseline="0" dirty="0" smtClean="0"/>
              <a:t>ביצוע שינויים על גבי מסך תוך כדי יצירת התמונה ללא צורך בשמירת פריים שלם, אלא רק את שינוים מהקודם.</a:t>
            </a:r>
          </a:p>
          <a:p>
            <a:pPr algn="r" rtl="1"/>
            <a:r>
              <a:rPr lang="he-IL" baseline="0" dirty="0" smtClean="0"/>
              <a:t>משתמשים בתשתית </a:t>
            </a:r>
            <a:r>
              <a:rPr lang="he-IL" baseline="0" smtClean="0"/>
              <a:t>של פרויקט </a:t>
            </a:r>
            <a:r>
              <a:rPr lang="he-IL" baseline="0" dirty="0" smtClean="0"/>
              <a:t>קודם.</a:t>
            </a:r>
          </a:p>
          <a:p>
            <a:pPr algn="r" rtl="1"/>
            <a:r>
              <a:rPr lang="he-IL" baseline="0" dirty="0" smtClean="0"/>
              <a:t>התקשורת החיצונית בין המערכת למחשב תבוצע באמצעות פרוטוקול </a:t>
            </a:r>
            <a:r>
              <a:rPr lang="en-US" baseline="0" dirty="0" smtClean="0"/>
              <a:t>UART</a:t>
            </a:r>
            <a:r>
              <a:rPr lang="he-IL" baseline="0" dirty="0" smtClean="0"/>
              <a:t> </a:t>
            </a:r>
          </a:p>
          <a:p>
            <a:pPr algn="r" rtl="1"/>
            <a:r>
              <a:rPr lang="he-IL" baseline="0" dirty="0" smtClean="0"/>
              <a:t>התקשורת בין הבלוקים הפנימיים תבוצע בהתאם לפרוטוקול </a:t>
            </a:r>
            <a:r>
              <a:rPr lang="en-US" baseline="0" dirty="0" smtClean="0"/>
              <a:t>WISHBONE</a:t>
            </a:r>
            <a:endParaRPr lang="he-IL" baseline="0" dirty="0" smtClean="0"/>
          </a:p>
          <a:p>
            <a:pPr algn="r" rtl="1"/>
            <a:r>
              <a:rPr lang="he-IL" baseline="0" dirty="0" smtClean="0"/>
              <a:t>כל הבלוקים עובדים בתדר של 100 </a:t>
            </a:r>
            <a:r>
              <a:rPr lang="en-US" baseline="0" dirty="0" smtClean="0"/>
              <a:t>MHz</a:t>
            </a:r>
            <a:r>
              <a:rPr lang="he-IL" baseline="0" dirty="0" smtClean="0"/>
              <a:t> למעט ה</a:t>
            </a:r>
            <a:r>
              <a:rPr lang="en-US" baseline="0" dirty="0" err="1" smtClean="0"/>
              <a:t>Vesa</a:t>
            </a:r>
            <a:endParaRPr lang="en-US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5F7D0-9C99-410E-9944-0A0A08B62698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5134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UART message has the following structure:</a:t>
            </a:r>
          </a:p>
          <a:p>
            <a:pPr lvl="0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Start of Frame</a:t>
            </a:r>
          </a:p>
          <a:p>
            <a:pPr lvl="0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Message type</a:t>
            </a:r>
          </a:p>
          <a:p>
            <a:pPr lvl="0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Address for the data</a:t>
            </a:r>
          </a:p>
          <a:p>
            <a:pPr lvl="0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Data length. Data length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less than 1. </a:t>
            </a:r>
          </a:p>
          <a:p>
            <a:pPr lvl="0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(Payload)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The wrapped data</a:t>
            </a:r>
          </a:p>
          <a:p>
            <a:pPr lvl="0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CRC of Type, Address, Length and Data blocks</a:t>
            </a:r>
          </a:p>
          <a:p>
            <a:pPr lvl="0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End of Frame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5F7D0-9C99-410E-9944-0A0A08B62698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440959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1.המשתמש בוחר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את הסימבולים שרוצה להוסיף ומוסר מידע על מיקומם, או בוחר להסירם, בעזרת פלטפורמת ה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2.המחשב המארח מעביר הודעה שמורכבת מפקטות של מידע על מיקום הסימבול בזיכרון ה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SDRAM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מיקומו על המסך, והאם הוסף/נגרע, אל מסלול ה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לאחר מכן המידע עובר אל ה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ומרגע הגעת סיגנל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VSYNC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(המורה על התחלת הצגת ה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מהפינה השמאלית העליונה), המידע על השינויים מה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הקודם נשמרים בו. בלוק ה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Manager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שבתוך ה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 TOP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נשלחת בקשת קריאה מה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SDRAM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ומשם המידע יועבר אל ה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VESA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Block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בעזרת שימוש ב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dual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clk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FIFO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ומשם המידע יעבור אל תצוגת ה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VGA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בשלב הבא, המשתמש בוחר אם להזיז את הסימבולים הקיימים, והאם לבחור בסימבול מסוים ע"מ להריץ את תוכנו.</a:t>
            </a:r>
            <a:endParaRPr lang="he-IL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סעיף מס' 2 יחזור על עצמו רק שהפעם המידע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יעבור לפני תצוגת ה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VESA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5F7D0-9C99-410E-9944-0A0A08B62698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7857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בלוק</a:t>
            </a:r>
            <a:r>
              <a:rPr lang="he-IL" baseline="0" dirty="0" smtClean="0"/>
              <a:t> זה משמש:</a:t>
            </a:r>
          </a:p>
          <a:p>
            <a:r>
              <a:rPr lang="he-IL" baseline="0" dirty="0" smtClean="0"/>
              <a:t>בלוק ה</a:t>
            </a:r>
            <a:r>
              <a:rPr lang="en-US" baseline="0" dirty="0" smtClean="0"/>
              <a:t>opcode Unite</a:t>
            </a:r>
            <a:r>
              <a:rPr lang="he-IL" baseline="0" dirty="0" smtClean="0"/>
              <a:t> משמש לאיחוד 3 פקטות מידע באורך 8 ביט לקבלת </a:t>
            </a:r>
            <a:r>
              <a:rPr lang="en-US" baseline="0" dirty="0" smtClean="0"/>
              <a:t>opcode</a:t>
            </a:r>
            <a:r>
              <a:rPr lang="he-IL" baseline="0" dirty="0" smtClean="0"/>
              <a:t> באורך 24 ביט, המתקבל ממסלול ה</a:t>
            </a:r>
            <a:r>
              <a:rPr lang="en-US" baseline="0" dirty="0" smtClean="0"/>
              <a:t>RX</a:t>
            </a:r>
            <a:r>
              <a:rPr lang="he-IL" baseline="0" dirty="0" smtClean="0"/>
              <a:t> דרך </a:t>
            </a:r>
            <a:r>
              <a:rPr lang="en-US" baseline="0" dirty="0" smtClean="0"/>
              <a:t>WBS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בלוק ה</a:t>
            </a:r>
            <a:r>
              <a:rPr lang="en-US" baseline="0" dirty="0" smtClean="0"/>
              <a:t>Opcode Store</a:t>
            </a:r>
            <a:r>
              <a:rPr lang="he-IL" baseline="0" dirty="0" smtClean="0"/>
              <a:t> שומר את ה</a:t>
            </a:r>
            <a:r>
              <a:rPr lang="en-US" baseline="0" dirty="0" smtClean="0"/>
              <a:t>opcodes</a:t>
            </a:r>
            <a:r>
              <a:rPr lang="he-IL" baseline="0" dirty="0" smtClean="0"/>
              <a:t> המתקבלות מבלוק </a:t>
            </a:r>
            <a:r>
              <a:rPr lang="en-US" baseline="0" dirty="0" smtClean="0"/>
              <a:t>opcode Unite</a:t>
            </a:r>
            <a:r>
              <a:rPr lang="he-IL" baseline="0" dirty="0" smtClean="0"/>
              <a:t>. הסיבה לשמירת ה</a:t>
            </a:r>
            <a:r>
              <a:rPr lang="en-US" baseline="0" dirty="0" smtClean="0"/>
              <a:t>opcodes</a:t>
            </a:r>
            <a:r>
              <a:rPr lang="he-IL" baseline="0" dirty="0" smtClean="0"/>
              <a:t> לפני העברתם ל</a:t>
            </a:r>
            <a:r>
              <a:rPr lang="en-US" baseline="0" dirty="0" smtClean="0"/>
              <a:t>Ram</a:t>
            </a:r>
            <a:r>
              <a:rPr lang="he-IL" baseline="0" dirty="0" smtClean="0"/>
              <a:t> היא כדי לא לדרוס את המצב השמור ב</a:t>
            </a:r>
            <a:r>
              <a:rPr lang="en-US" baseline="0" dirty="0" smtClean="0"/>
              <a:t>Ram</a:t>
            </a:r>
            <a:r>
              <a:rPr lang="he-IL" baseline="0" dirty="0" smtClean="0"/>
              <a:t> שהוא מצב התצוגה הנוכחית, לפני שכל ה</a:t>
            </a:r>
            <a:r>
              <a:rPr lang="en-US" baseline="0" dirty="0" smtClean="0"/>
              <a:t>frame</a:t>
            </a:r>
            <a:r>
              <a:rPr lang="he-IL" baseline="0" dirty="0" smtClean="0"/>
              <a:t> הוצג על המסך, אלא נכתוב לתוכו בתחילת הצגת ה</a:t>
            </a:r>
            <a:r>
              <a:rPr lang="en-US" baseline="0" dirty="0" smtClean="0"/>
              <a:t>frame</a:t>
            </a:r>
            <a:r>
              <a:rPr lang="he-IL" baseline="0" dirty="0" smtClean="0"/>
              <a:t> מחדש על המסך, כאשר סיגנל ה</a:t>
            </a:r>
            <a:r>
              <a:rPr lang="en-US" baseline="0" dirty="0" smtClean="0"/>
              <a:t>Vsync</a:t>
            </a:r>
            <a:r>
              <a:rPr lang="he-IL" baseline="0" dirty="0" smtClean="0"/>
              <a:t> יהפוך לפעיל. </a:t>
            </a:r>
          </a:p>
          <a:p>
            <a:r>
              <a:rPr lang="he-IL" baseline="0" dirty="0" smtClean="0"/>
              <a:t>בלוק ה</a:t>
            </a:r>
            <a:r>
              <a:rPr lang="en-US" baseline="0" dirty="0" smtClean="0"/>
              <a:t>RAM</a:t>
            </a:r>
            <a:r>
              <a:rPr lang="he-IL" baseline="0" dirty="0" smtClean="0"/>
              <a:t> בגודל </a:t>
            </a:r>
            <a:r>
              <a:rPr lang="en-US" baseline="0" dirty="0" smtClean="0"/>
              <a:t>20*15*13 bits</a:t>
            </a:r>
            <a:r>
              <a:rPr lang="he-IL" baseline="0" dirty="0" smtClean="0"/>
              <a:t>. הוא מכיל 300 שורות המתאימות ל</a:t>
            </a:r>
            <a:r>
              <a:rPr lang="en-US" baseline="0" dirty="0" smtClean="0"/>
              <a:t>15*20</a:t>
            </a:r>
            <a:r>
              <a:rPr lang="he-IL" baseline="0" dirty="0" smtClean="0"/>
              <a:t> הסימבולים שיש בתצוגת המסך של </a:t>
            </a:r>
            <a:r>
              <a:rPr lang="en-US" baseline="0" dirty="0" smtClean="0"/>
              <a:t>640*480</a:t>
            </a:r>
            <a:r>
              <a:rPr lang="he-IL" baseline="0" dirty="0" smtClean="0"/>
              <a:t> (כל סימבול בגודל 32*32</a:t>
            </a:r>
            <a:r>
              <a:rPr lang="en-US" baseline="0" dirty="0" smtClean="0"/>
              <a:t> </a:t>
            </a:r>
            <a:r>
              <a:rPr lang="he-IL" baseline="0" dirty="0" smtClean="0"/>
              <a:t>פיקסלים). כל שורה בו מתאימה לסימבול מסוים על המסך, לדוג' שורה 0 לסימבול </a:t>
            </a:r>
            <a:r>
              <a:rPr lang="en-US" baseline="0" dirty="0" smtClean="0"/>
              <a:t>(0,0)</a:t>
            </a:r>
            <a:r>
              <a:rPr lang="he-IL" baseline="0" dirty="0" smtClean="0"/>
              <a:t>, שורה 1 לסימבול </a:t>
            </a:r>
            <a:r>
              <a:rPr lang="en-US" baseline="0" dirty="0" smtClean="0"/>
              <a:t>(0,1)</a:t>
            </a:r>
            <a:r>
              <a:rPr lang="he-IL" baseline="0" dirty="0" smtClean="0"/>
              <a:t> </a:t>
            </a:r>
            <a:r>
              <a:rPr lang="he-IL" baseline="0" dirty="0" err="1" smtClean="0"/>
              <a:t>וכו</a:t>
            </a:r>
            <a:r>
              <a:rPr lang="he-IL" baseline="0" dirty="0" smtClean="0"/>
              <a:t>'. תוכן כל שורה (13 ביט) היא המיקום של השורה ב</a:t>
            </a:r>
            <a:r>
              <a:rPr lang="en-US" baseline="0" dirty="0" smtClean="0"/>
              <a:t>SDRAM</a:t>
            </a:r>
            <a:r>
              <a:rPr lang="he-IL" baseline="0" dirty="0" smtClean="0"/>
              <a:t> ממנה יש לקרוא את המידע על הסימבול.</a:t>
            </a:r>
          </a:p>
          <a:p>
            <a:r>
              <a:rPr lang="he-IL" baseline="0" dirty="0" smtClean="0"/>
              <a:t>בלוק ב</a:t>
            </a:r>
            <a:r>
              <a:rPr lang="en-US" baseline="0" dirty="0" smtClean="0"/>
              <a:t>Manager</a:t>
            </a:r>
            <a:r>
              <a:rPr lang="he-IL" baseline="0" dirty="0" smtClean="0"/>
              <a:t> משמש ל:</a:t>
            </a:r>
          </a:p>
          <a:p>
            <a:r>
              <a:rPr lang="he-IL" baseline="0" dirty="0" smtClean="0"/>
              <a:t>חישוב הכתובת של השורה ב</a:t>
            </a:r>
            <a:r>
              <a:rPr lang="en-US" baseline="0" dirty="0" smtClean="0"/>
              <a:t>RAM</a:t>
            </a:r>
            <a:r>
              <a:rPr lang="he-IL" baseline="0" dirty="0" smtClean="0"/>
              <a:t> לפי המיקום שיש להוסיף/להסיר את הסימבול מהמסך(מפרויקט קודם).</a:t>
            </a:r>
          </a:p>
          <a:p>
            <a:r>
              <a:rPr lang="he-IL" baseline="0" dirty="0" smtClean="0"/>
              <a:t>אם המשתמש הזיז/בחר בסימבול מסוים/סגר או פתח את התפריט הראשי, שליחת סיגנל מתאים לבלוקים  של הזזת סימבול, יצירת אנימציה של חלון נסגר. </a:t>
            </a:r>
          </a:p>
          <a:p>
            <a:r>
              <a:rPr lang="he-IL" baseline="0" dirty="0" smtClean="0"/>
              <a:t>קבלת כתובת של תוכן הסימבול ב</a:t>
            </a:r>
            <a:r>
              <a:rPr lang="en-US" baseline="0" dirty="0" smtClean="0"/>
              <a:t>SDRAM</a:t>
            </a:r>
            <a:r>
              <a:rPr lang="he-IL" baseline="0" dirty="0" smtClean="0"/>
              <a:t> מה</a:t>
            </a:r>
            <a:r>
              <a:rPr lang="en-US" baseline="0" dirty="0" smtClean="0"/>
              <a:t>RAM</a:t>
            </a:r>
            <a:r>
              <a:rPr lang="he-IL" baseline="0" dirty="0" smtClean="0"/>
              <a:t>, ובקשת קריאה מה</a:t>
            </a:r>
            <a:r>
              <a:rPr lang="en-US" baseline="0" dirty="0" smtClean="0"/>
              <a:t>SDRAM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ניהול העברת המידע מה</a:t>
            </a:r>
            <a:r>
              <a:rPr lang="en-US" baseline="0" dirty="0" smtClean="0"/>
              <a:t>SDRAM</a:t>
            </a:r>
            <a:r>
              <a:rPr lang="he-IL" baseline="0" dirty="0" smtClean="0"/>
              <a:t> לשני </a:t>
            </a:r>
            <a:r>
              <a:rPr lang="en-US" baseline="0" dirty="0" smtClean="0"/>
              <a:t>FIFOS</a:t>
            </a:r>
            <a:r>
              <a:rPr lang="he-IL" baseline="0" dirty="0" smtClean="0"/>
              <a:t> שמשמשים באופן הבא: כאשר בלוק </a:t>
            </a:r>
            <a:r>
              <a:rPr lang="en-US" baseline="0" dirty="0" smtClean="0"/>
              <a:t>VESA</a:t>
            </a:r>
            <a:r>
              <a:rPr lang="he-IL" baseline="0" dirty="0" smtClean="0"/>
              <a:t> יקרא מתוך אחד מהם, לשני </a:t>
            </a:r>
            <a:r>
              <a:rPr lang="he-IL" baseline="0" dirty="0" err="1" smtClean="0"/>
              <a:t>יכתב</a:t>
            </a:r>
            <a:r>
              <a:rPr lang="he-IL" baseline="0" dirty="0" smtClean="0"/>
              <a:t> המידע על השורה הבאה מתוך ה</a:t>
            </a:r>
            <a:r>
              <a:rPr lang="en-US" baseline="0" dirty="0" smtClean="0"/>
              <a:t>frame</a:t>
            </a:r>
            <a:r>
              <a:rPr lang="he-IL" baseline="0" dirty="0" smtClean="0"/>
              <a:t>, לאחר מכן יחליפו תפקידים עד להצגת כל השורות של ה</a:t>
            </a:r>
            <a:r>
              <a:rPr lang="en-US" baseline="0" dirty="0" smtClean="0"/>
              <a:t>Frame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בלוק ה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Dual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clk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FIFO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משמש להמיר את שעון המערכת (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לשעון ה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VESA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לפני שהמידע נשלח ל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VESA Controller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ומשם לתצוגת ה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VGA</a:t>
            </a:r>
            <a:r>
              <a:rPr lang="he-I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he-IL" b="0" baseline="0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5F7D0-9C99-410E-9944-0A0A08B62698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73223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הכתובת ממנה יש לקרוא את הסימבול ב</a:t>
            </a:r>
            <a:r>
              <a:rPr lang="en-US" dirty="0" smtClean="0"/>
              <a:t>SDRAM</a:t>
            </a:r>
            <a:r>
              <a:rPr lang="he-IL" dirty="0" smtClean="0"/>
              <a:t> מעודכנת ב</a:t>
            </a:r>
            <a:r>
              <a:rPr lang="en-US" dirty="0" smtClean="0"/>
              <a:t>DBG Addr Reg</a:t>
            </a:r>
            <a:r>
              <a:rPr lang="he-IL" dirty="0" smtClean="0"/>
              <a:t> בבלוק ה</a:t>
            </a:r>
            <a:r>
              <a:rPr lang="en-US" dirty="0" smtClean="0"/>
              <a:t>Memory</a:t>
            </a:r>
            <a:r>
              <a:rPr lang="en-US" baseline="0" dirty="0" smtClean="0"/>
              <a:t> Managment</a:t>
            </a:r>
            <a:r>
              <a:rPr lang="he-IL" baseline="0" dirty="0" smtClean="0"/>
              <a:t> ע"י ה</a:t>
            </a:r>
            <a:r>
              <a:rPr lang="en-US" baseline="0" dirty="0" smtClean="0"/>
              <a:t>SG WBM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דרך ה</a:t>
            </a:r>
            <a:r>
              <a:rPr lang="en-US" baseline="0" dirty="0" smtClean="0"/>
              <a:t>Mem Ctrl Rd</a:t>
            </a:r>
            <a:r>
              <a:rPr lang="he-IL" baseline="0" dirty="0" smtClean="0"/>
              <a:t>, סימבולים נקראים מה</a:t>
            </a:r>
            <a:r>
              <a:rPr lang="en-US" baseline="0" dirty="0" smtClean="0"/>
              <a:t>SDRAM</a:t>
            </a:r>
            <a:r>
              <a:rPr lang="he-IL" baseline="0" dirty="0" smtClean="0"/>
              <a:t> ונשלחים אל בלוק ה</a:t>
            </a:r>
            <a:r>
              <a:rPr lang="en-US" baseline="0" dirty="0" smtClean="0"/>
              <a:t>SG</a:t>
            </a:r>
            <a:r>
              <a:rPr lang="he-IL" baseline="0" dirty="0" smtClean="0"/>
              <a:t> </a:t>
            </a:r>
            <a:r>
              <a:rPr lang="en-US" baseline="0" dirty="0" smtClean="0"/>
              <a:t>TOP</a:t>
            </a:r>
            <a:r>
              <a:rPr lang="he-IL" baseline="0" dirty="0" smtClean="0"/>
              <a:t> שינתב אותם לאחר מכן אל בלוק ה</a:t>
            </a:r>
            <a:r>
              <a:rPr lang="en-US" baseline="0" dirty="0" smtClean="0"/>
              <a:t>VESA Ctrl</a:t>
            </a:r>
            <a:r>
              <a:rPr lang="he-IL" baseline="0" dirty="0" smtClean="0"/>
              <a:t> ואל התצוגה.</a:t>
            </a:r>
          </a:p>
          <a:p>
            <a:r>
              <a:rPr lang="he-IL" baseline="0" dirty="0" smtClean="0"/>
              <a:t>פרויקט זה הסתמך על ממשקים שפותחו בפרויקט קודם:</a:t>
            </a:r>
          </a:p>
          <a:p>
            <a:r>
              <a:rPr lang="en-US" baseline="0" dirty="0" smtClean="0"/>
              <a:t>UART Protocol</a:t>
            </a:r>
          </a:p>
          <a:p>
            <a:r>
              <a:rPr lang="en-US" baseline="0" dirty="0" smtClean="0"/>
              <a:t>SDRAM IF</a:t>
            </a:r>
          </a:p>
          <a:p>
            <a:r>
              <a:rPr lang="en-US" baseline="0" dirty="0" smtClean="0"/>
              <a:t>VESA Protocol</a:t>
            </a:r>
            <a:r>
              <a:rPr lang="he-IL" baseline="0" dirty="0" smtClean="0"/>
              <a:t> להצגת וידאו.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5F7D0-9C99-410E-9944-0A0A08B62698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25380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700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506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460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9999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7887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2142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831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1061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365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01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15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9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586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036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34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532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882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216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10"/>
          <p:cNvSpPr>
            <a:spLocks noGrp="1"/>
          </p:cNvSpPr>
          <p:nvPr>
            <p:ph type="ctrTitle"/>
          </p:nvPr>
        </p:nvSpPr>
        <p:spPr>
          <a:xfrm>
            <a:off x="3708133" y="615697"/>
            <a:ext cx="674969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5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5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endParaRPr lang="en-US" sz="5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9159" y="2628652"/>
            <a:ext cx="6987645" cy="3242136"/>
          </a:xfrm>
        </p:spPr>
        <p:txBody>
          <a:bodyPr>
            <a:normAutofit fontScale="47500" lnSpcReduction="20000"/>
          </a:bodyPr>
          <a:lstStyle/>
          <a:p>
            <a:pPr marL="484632" lvl="1" algn="l">
              <a:buClr>
                <a:schemeClr val="accent1"/>
              </a:buClr>
              <a:defRPr/>
            </a:pPr>
            <a:r>
              <a:rPr lang="en-US" sz="5400" b="1" dirty="0" smtClean="0">
                <a:latin typeface="Times New Roman" panose="02020603050405020304" pitchFamily="18" charset="0"/>
              </a:rPr>
              <a:t>Presented by: Tzahi Ezra</a:t>
            </a:r>
            <a:endParaRPr lang="en-US" sz="5400" b="1" dirty="0">
              <a:latin typeface="Times New Roman" panose="02020603050405020304" pitchFamily="18" charset="0"/>
            </a:endParaRPr>
          </a:p>
          <a:p>
            <a:pPr lvl="0" algn="l" defTabSz="914400"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sz="5500" b="1" dirty="0" smtClean="0">
              <a:latin typeface="Times New Roman" panose="02020603050405020304" pitchFamily="18" charset="0"/>
            </a:endParaRPr>
          </a:p>
          <a:p>
            <a:pPr lvl="1" algn="l" defTabSz="914400">
              <a:spcBef>
                <a:spcPct val="0"/>
              </a:spcBef>
              <a:buClrTx/>
              <a:buSzTx/>
              <a:defRPr/>
            </a:pPr>
            <a:r>
              <a:rPr lang="en-US" sz="5300" b="1" dirty="0" smtClean="0">
                <a:latin typeface="Times New Roman" panose="02020603050405020304" pitchFamily="18" charset="0"/>
              </a:rPr>
              <a:t>Advisors:</a:t>
            </a:r>
          </a:p>
          <a:p>
            <a:pPr lvl="0" algn="l" defTabSz="914400"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sz="5500" b="1" dirty="0">
              <a:latin typeface="Times New Roman" panose="02020603050405020304" pitchFamily="18" charset="0"/>
            </a:endParaRPr>
          </a:p>
          <a:p>
            <a:pPr lvl="2" algn="l" defTabSz="914400">
              <a:spcBef>
                <a:spcPct val="0"/>
              </a:spcBef>
              <a:buClrTx/>
              <a:buSzTx/>
              <a:defRPr/>
            </a:pPr>
            <a:r>
              <a:rPr lang="en-US" sz="5100" b="1" dirty="0">
                <a:latin typeface="Times New Roman" panose="02020603050405020304" pitchFamily="18" charset="0"/>
              </a:rPr>
              <a:t>Moshe Porian</a:t>
            </a:r>
          </a:p>
          <a:p>
            <a:pPr lvl="1" algn="l" defTabSz="914400">
              <a:spcBef>
                <a:spcPct val="0"/>
              </a:spcBef>
              <a:buClrTx/>
              <a:buSzTx/>
              <a:defRPr/>
            </a:pPr>
            <a:r>
              <a:rPr lang="en-US" sz="5300" b="1" dirty="0">
                <a:latin typeface="Times New Roman" panose="02020603050405020304" pitchFamily="18" charset="0"/>
              </a:rPr>
              <a:t>Netanel </a:t>
            </a:r>
            <a:r>
              <a:rPr lang="en-US" sz="5300" b="1" dirty="0" smtClean="0">
                <a:latin typeface="Times New Roman" panose="02020603050405020304" pitchFamily="18" charset="0"/>
              </a:rPr>
              <a:t>Yamin</a:t>
            </a:r>
            <a:endParaRPr lang="he-IL" sz="5300" b="1" dirty="0" smtClean="0">
              <a:latin typeface="Times New Roman" panose="02020603050405020304" pitchFamily="18" charset="0"/>
            </a:endParaRPr>
          </a:p>
          <a:p>
            <a:pPr lvl="1" algn="l" defTabSz="914400">
              <a:spcBef>
                <a:spcPct val="0"/>
              </a:spcBef>
              <a:buClrTx/>
              <a:buSzTx/>
              <a:defRPr/>
            </a:pPr>
            <a:endParaRPr lang="he-IL" sz="5300" b="1" dirty="0">
              <a:latin typeface="Times New Roman" panose="02020603050405020304" pitchFamily="18" charset="0"/>
            </a:endParaRPr>
          </a:p>
          <a:p>
            <a:pPr marL="484632" lvl="1" algn="l">
              <a:buClr>
                <a:schemeClr val="accent1"/>
              </a:buClr>
            </a:pPr>
            <a:r>
              <a:rPr lang="en-US" sz="5400" b="1" dirty="0" smtClean="0">
                <a:latin typeface="Times New Roman" panose="02020603050405020304" pitchFamily="18" charset="0"/>
              </a:rPr>
              <a:t>One </a:t>
            </a:r>
            <a:r>
              <a:rPr lang="en-US" sz="5400" b="1" dirty="0">
                <a:latin typeface="Times New Roman" panose="02020603050405020304" pitchFamily="18" charset="0"/>
              </a:rPr>
              <a:t>semester </a:t>
            </a:r>
            <a:r>
              <a:rPr lang="en-US" sz="5400" b="1" dirty="0" smtClean="0">
                <a:latin typeface="Times New Roman" panose="02020603050405020304" pitchFamily="18" charset="0"/>
              </a:rPr>
              <a:t>project</a:t>
            </a:r>
            <a:endParaRPr lang="en-US" sz="5400" b="1" dirty="0">
              <a:latin typeface="Times New Roman" panose="02020603050405020304" pitchFamily="18" charset="0"/>
            </a:endParaRPr>
          </a:p>
          <a:p>
            <a:pPr marL="484632" lvl="1" algn="l">
              <a:buClr>
                <a:schemeClr val="accent1"/>
              </a:buClr>
            </a:pPr>
            <a:r>
              <a:rPr lang="en-US" sz="5400" b="1" dirty="0" smtClean="0">
                <a:latin typeface="Times New Roman" panose="02020603050405020304" pitchFamily="18" charset="0"/>
              </a:rPr>
              <a:t>31.12.2014</a:t>
            </a:r>
            <a:endParaRPr lang="he-IL" sz="5400" b="1" dirty="0">
              <a:latin typeface="Times New Roman" panose="02020603050405020304" pitchFamily="18" charset="0"/>
            </a:endParaRPr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6637" y="567268"/>
            <a:ext cx="54133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תמונה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88535" y="521230"/>
            <a:ext cx="1614487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08133" y="1571938"/>
            <a:ext cx="810747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cap="all" dirty="0" smtClean="0">
                <a:ln w="0"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Project’s characterization  presentation</a:t>
            </a:r>
            <a:endParaRPr lang="en-US" sz="2500" b="1" cap="all" dirty="0">
              <a:ln w="0"/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176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2719387"/>
            <a:ext cx="790575" cy="7524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4400" y="1192085"/>
            <a:ext cx="8008938" cy="733721"/>
          </a:xfrm>
        </p:spPr>
        <p:txBody>
          <a:bodyPr/>
          <a:lstStyle/>
          <a:p>
            <a:r>
              <a:rPr lang="en-US" sz="4000" dirty="0" smtClean="0"/>
              <a:t>SG TOP: The “brain” Block</a:t>
            </a:r>
            <a:endParaRPr lang="he-IL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1925806"/>
            <a:ext cx="5924550" cy="458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02061" y="2802106"/>
            <a:ext cx="741363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Animation</a:t>
            </a:r>
            <a:endParaRPr lang="he-IL" sz="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5592" y="3202215"/>
            <a:ext cx="741363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b="1" dirty="0" err="1" smtClean="0">
                <a:solidFill>
                  <a:schemeClr val="bg1"/>
                </a:solidFill>
              </a:rPr>
              <a:t>Move_Sym</a:t>
            </a:r>
            <a:endParaRPr lang="he-IL" sz="800" b="1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676650" y="3017550"/>
            <a:ext cx="793" cy="171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76650" y="3006150"/>
            <a:ext cx="81161" cy="1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86175" y="3320475"/>
            <a:ext cx="81161" cy="1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76650" y="4733925"/>
            <a:ext cx="238125" cy="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515922" y="2400300"/>
            <a:ext cx="637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67959" y="2154079"/>
            <a:ext cx="197088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cs typeface="+mj-cs"/>
              </a:rPr>
              <a:t>Curr. proj.</a:t>
            </a:r>
            <a:endParaRPr lang="he-IL" sz="10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2721" y="2454830"/>
            <a:ext cx="197088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cs typeface="+mj-cs"/>
              </a:rPr>
              <a:t>prev. proj.</a:t>
            </a:r>
            <a:endParaRPr lang="he-IL" sz="1000" b="1" dirty="0">
              <a:solidFill>
                <a:schemeClr val="bg1"/>
              </a:solidFill>
              <a:cs typeface="+mj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515922" y="2719387"/>
            <a:ext cx="637478" cy="190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19625" y="2905125"/>
            <a:ext cx="12760" cy="1097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543424" y="2905125"/>
            <a:ext cx="76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483754" y="3926401"/>
            <a:ext cx="56058" cy="253856"/>
          </a:xfrm>
          <a:prstGeom prst="line">
            <a:avLst/>
          </a:prstGeom>
          <a:scene3d>
            <a:camera prst="orthographicFront">
              <a:rot lat="0" lon="0" rev="206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295955" y="4175185"/>
            <a:ext cx="8416" cy="44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86932" y="3926401"/>
            <a:ext cx="5018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Move/close</a:t>
            </a:r>
            <a:endParaRPr lang="he-IL" sz="8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35272" y="4081526"/>
            <a:ext cx="5018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Write </a:t>
            </a:r>
            <a:r>
              <a:rPr lang="en-US" sz="800" dirty="0" err="1" smtClean="0">
                <a:solidFill>
                  <a:schemeClr val="bg1"/>
                </a:solidFill>
              </a:rPr>
              <a:t>en</a:t>
            </a:r>
            <a:endParaRPr lang="he-IL" sz="8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574343" y="2841930"/>
            <a:ext cx="537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Write </a:t>
            </a:r>
            <a:r>
              <a:rPr lang="en-US" sz="800" dirty="0" smtClean="0">
                <a:solidFill>
                  <a:schemeClr val="bg1"/>
                </a:solidFill>
              </a:rPr>
              <a:t>bus</a:t>
            </a:r>
            <a:endParaRPr lang="he-IL" sz="800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3465722" y="2905125"/>
            <a:ext cx="21899" cy="188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476671" y="3268582"/>
            <a:ext cx="304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3390083" y="4783536"/>
            <a:ext cx="89209" cy="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38035" y="3268582"/>
            <a:ext cx="5018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WBM bus</a:t>
            </a:r>
            <a:endParaRPr lang="he-IL" sz="800" dirty="0">
              <a:solidFill>
                <a:schemeClr val="bg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3465722" y="2905125"/>
            <a:ext cx="27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5004" y="4114800"/>
            <a:ext cx="29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9126" y="4960188"/>
            <a:ext cx="29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מחבר ישר 44"/>
          <p:cNvCxnSpPr/>
          <p:nvPr/>
        </p:nvCxnSpPr>
        <p:spPr>
          <a:xfrm flipH="1">
            <a:off x="4408098" y="3994030"/>
            <a:ext cx="224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/>
          <p:cNvCxnSpPr/>
          <p:nvPr/>
        </p:nvCxnSpPr>
        <p:spPr>
          <a:xfrm>
            <a:off x="4408098" y="4002657"/>
            <a:ext cx="8627" cy="25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1"/>
          <p:cNvCxnSpPr/>
          <p:nvPr/>
        </p:nvCxnSpPr>
        <p:spPr>
          <a:xfrm>
            <a:off x="4416725" y="4252822"/>
            <a:ext cx="129398" cy="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304371" y="4171630"/>
            <a:ext cx="1207412" cy="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1"/>
          <p:cNvCxnSpPr/>
          <p:nvPr/>
        </p:nvCxnSpPr>
        <p:spPr>
          <a:xfrm flipV="1">
            <a:off x="4468273" y="4335475"/>
            <a:ext cx="81161" cy="1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1"/>
          <p:cNvCxnSpPr/>
          <p:nvPr/>
        </p:nvCxnSpPr>
        <p:spPr>
          <a:xfrm>
            <a:off x="4405224" y="5216104"/>
            <a:ext cx="129398" cy="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80"/>
          <p:cNvCxnSpPr/>
          <p:nvPr/>
        </p:nvCxnSpPr>
        <p:spPr>
          <a:xfrm flipH="1">
            <a:off x="3786996" y="3994030"/>
            <a:ext cx="621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84"/>
          <p:cNvCxnSpPr/>
          <p:nvPr/>
        </p:nvCxnSpPr>
        <p:spPr>
          <a:xfrm>
            <a:off x="3795623" y="3994030"/>
            <a:ext cx="0" cy="128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95"/>
          <p:cNvCxnSpPr/>
          <p:nvPr/>
        </p:nvCxnSpPr>
        <p:spPr>
          <a:xfrm>
            <a:off x="3795623" y="5279366"/>
            <a:ext cx="646981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31"/>
          <p:cNvCxnSpPr/>
          <p:nvPr/>
        </p:nvCxnSpPr>
        <p:spPr>
          <a:xfrm>
            <a:off x="4410975" y="5282240"/>
            <a:ext cx="129398" cy="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31"/>
          <p:cNvCxnSpPr/>
          <p:nvPr/>
        </p:nvCxnSpPr>
        <p:spPr>
          <a:xfrm>
            <a:off x="4756030" y="5195976"/>
            <a:ext cx="129398" cy="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1"/>
          <p:cNvCxnSpPr/>
          <p:nvPr/>
        </p:nvCxnSpPr>
        <p:spPr>
          <a:xfrm>
            <a:off x="4764659" y="4359212"/>
            <a:ext cx="129398" cy="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55"/>
          <p:cNvCxnSpPr/>
          <p:nvPr/>
        </p:nvCxnSpPr>
        <p:spPr>
          <a:xfrm>
            <a:off x="4549182" y="3324931"/>
            <a:ext cx="76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560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9793" y="111513"/>
            <a:ext cx="9375995" cy="639026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011" y="478740"/>
            <a:ext cx="1740250" cy="796219"/>
          </a:xfrm>
        </p:spPr>
        <p:txBody>
          <a:bodyPr/>
          <a:lstStyle/>
          <a:p>
            <a:r>
              <a:rPr lang="en-US" sz="2000" b="1" dirty="0" smtClean="0">
                <a:latin typeface="Times New Roman" panose="02020603050405020304" pitchFamily="18" charset="0"/>
              </a:rPr>
              <a:t>Continuous use2:</a:t>
            </a:r>
            <a:endParaRPr lang="he-IL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792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221"/>
          <p:cNvSpPr>
            <a:spLocks noGrp="1"/>
          </p:cNvSpPr>
          <p:nvPr>
            <p:ph type="title"/>
          </p:nvPr>
        </p:nvSpPr>
        <p:spPr>
          <a:xfrm>
            <a:off x="646111" y="452718"/>
            <a:ext cx="4497389" cy="8807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Implementation</a:t>
            </a:r>
            <a:endParaRPr lang="he-IL" dirty="0"/>
          </a:p>
        </p:txBody>
      </p:sp>
      <p:sp>
        <p:nvSpPr>
          <p:cNvPr id="224" name="TextBox 223"/>
          <p:cNvSpPr txBox="1"/>
          <p:nvPr/>
        </p:nvSpPr>
        <p:spPr>
          <a:xfrm>
            <a:off x="2378230" y="1886544"/>
            <a:ext cx="305752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</a:rPr>
              <a:t>Add/Remove symbols (taken from previous project)</a:t>
            </a:r>
            <a:endParaRPr lang="he-IL" dirty="0">
              <a:latin typeface="Times New Roman" panose="02020603050405020304" pitchFamily="18" charset="0"/>
            </a:endParaRPr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264" y="3455253"/>
            <a:ext cx="7522756" cy="3255520"/>
          </a:xfrm>
          <a:prstGeom prst="rect">
            <a:avLst/>
          </a:prstGeom>
        </p:spPr>
      </p:pic>
      <p:pic>
        <p:nvPicPr>
          <p:cNvPr id="227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3264" y="3455253"/>
            <a:ext cx="7522756" cy="3146038"/>
          </a:xfrm>
          <a:prstGeom prst="rect">
            <a:avLst/>
          </a:prstGeom>
        </p:spPr>
      </p:pic>
      <p:sp>
        <p:nvSpPr>
          <p:cNvPr id="228" name="TextBox 227"/>
          <p:cNvSpPr txBox="1"/>
          <p:nvPr/>
        </p:nvSpPr>
        <p:spPr>
          <a:xfrm>
            <a:off x="4817996" y="1886544"/>
            <a:ext cx="33893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914400" lvl="1" indent="-457200">
              <a:buFont typeface="+mj-lt"/>
              <a:buAutoNum type="arabicPeriod" startAt="2"/>
            </a:pPr>
            <a:r>
              <a:rPr lang="en-US" dirty="0" smtClean="0">
                <a:latin typeface="Times New Roman" panose="02020603050405020304" pitchFamily="18" charset="0"/>
              </a:rPr>
              <a:t>Moving </a:t>
            </a:r>
            <a:r>
              <a:rPr lang="en-US" dirty="0">
                <a:latin typeface="Times New Roman" panose="02020603050405020304" pitchFamily="18" charset="0"/>
              </a:rPr>
              <a:t>a symbol </a:t>
            </a:r>
            <a:r>
              <a:rPr lang="en-US" dirty="0" smtClean="0">
                <a:latin typeface="Times New Roman" panose="02020603050405020304" pitchFamily="18" charset="0"/>
              </a:rPr>
              <a:t>right/ left/ up/ down/Choosing a Symbol/Enter or Leave the Main Menu.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3678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</a:rPr>
              <a:t>Project Schedule</a:t>
            </a:r>
            <a:endParaRPr lang="he-IL" sz="4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92956728"/>
              </p:ext>
            </p:extLst>
          </p:nvPr>
        </p:nvGraphicFramePr>
        <p:xfrm>
          <a:off x="892098" y="1474108"/>
          <a:ext cx="7544381" cy="516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283"/>
                <a:gridCol w="4500098"/>
              </a:tblGrid>
              <a:tr h="36870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Date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Goals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522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13/11/2014 – 31/21/2014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Project</a:t>
                      </a:r>
                      <a:r>
                        <a:rPr lang="en-US" sz="1800" baseline="0" dirty="0" smtClean="0"/>
                        <a:t> Characterization&amp;</a:t>
                      </a:r>
                    </a:p>
                    <a:p>
                      <a:pPr algn="l"/>
                      <a:r>
                        <a:rPr lang="en-US" sz="1800" baseline="0" dirty="0" smtClean="0"/>
                        <a:t>Prior Study Conduction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6870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31/12/2014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Characterization Presentation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6870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31/12/2014 – 14/1/2015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Full Characterization</a:t>
                      </a:r>
                      <a:r>
                        <a:rPr lang="en-US" sz="1800" baseline="0" dirty="0" smtClean="0"/>
                        <a:t> of all blocks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522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26/1/2015 – 12/3/2015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Exam period – start </a:t>
                      </a:r>
                      <a:r>
                        <a:rPr lang="en-US" sz="1800" dirty="0" smtClean="0"/>
                        <a:t>VHDL</a:t>
                      </a:r>
                      <a:r>
                        <a:rPr lang="en-US" sz="1800" baseline="0" dirty="0" smtClean="0"/>
                        <a:t> Coding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 marT="45728" marB="45728"/>
                </a:tc>
              </a:tr>
              <a:tr h="19079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12/3/2015 – 31/3/2015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Design blocks: VHDL</a:t>
                      </a:r>
                      <a:r>
                        <a:rPr lang="en-US" sz="1800" baseline="0" dirty="0" smtClean="0"/>
                        <a:t> Coding</a:t>
                      </a:r>
                    </a:p>
                  </a:txBody>
                  <a:tcPr marT="45700" marB="45700"/>
                </a:tc>
              </a:tr>
              <a:tr h="19079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31/3/2015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Mid presentation</a:t>
                      </a:r>
                    </a:p>
                  </a:txBody>
                  <a:tcPr marT="45700" marB="45700"/>
                </a:tc>
              </a:tr>
              <a:tr h="48135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31/3/2015 – 14/4/2015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Building a</a:t>
                      </a:r>
                      <a:r>
                        <a:rPr lang="en-US" sz="1800" baseline="0" dirty="0" smtClean="0"/>
                        <a:t> simulation environment</a:t>
                      </a:r>
                      <a:endParaRPr lang="en-US" sz="1800" dirty="0" smtClean="0"/>
                    </a:p>
                  </a:txBody>
                  <a:tcPr marT="45728" marB="45728"/>
                </a:tc>
              </a:tr>
              <a:tr h="45977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14/4/2015 – 07/5/2015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Simulation run &amp; debug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writing project book</a:t>
                      </a:r>
                      <a:endParaRPr lang="en-US" sz="1800" dirty="0" smtClean="0"/>
                    </a:p>
                    <a:p>
                      <a:pPr algn="l" rtl="0"/>
                      <a:endParaRPr lang="he-IL" dirty="0"/>
                    </a:p>
                  </a:txBody>
                  <a:tcPr marT="45728" marB="45728"/>
                </a:tc>
              </a:tr>
              <a:tr h="64522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07/5/2015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Final</a:t>
                      </a:r>
                      <a:r>
                        <a:rPr lang="en-US" sz="1800" baseline="0" dirty="0" smtClean="0"/>
                        <a:t> presentation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1996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27" y="424727"/>
            <a:ext cx="9404723" cy="760262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90263"/>
            <a:ext cx="8596668" cy="4576456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</a:rPr>
              <a:t>Nowadays, navigation between symbols (icons) in a menu on </a:t>
            </a:r>
            <a:r>
              <a:rPr lang="en-US" sz="2200" dirty="0">
                <a:latin typeface="Times New Roman" panose="02020603050405020304" pitchFamily="18" charset="0"/>
              </a:rPr>
              <a:t>display screens is </a:t>
            </a:r>
            <a:r>
              <a:rPr lang="en-US" sz="2200" dirty="0" smtClean="0">
                <a:latin typeface="Times New Roman" panose="02020603050405020304" pitchFamily="18" charset="0"/>
              </a:rPr>
              <a:t>a very common operation</a:t>
            </a:r>
            <a:r>
              <a:rPr lang="en-US" sz="2200" dirty="0" smtClean="0"/>
              <a:t>.</a:t>
            </a:r>
            <a:endParaRPr lang="en-US" sz="2200" dirty="0"/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</a:rPr>
              <a:t>Therefore, it is crucial to enable fast changes to the display.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</a:rPr>
              <a:t>Implementation using mainly HW, with minor SW use, is the common way, in order to minimize </a:t>
            </a:r>
            <a:r>
              <a:rPr lang="en-US" sz="2200" dirty="0">
                <a:latin typeface="Times New Roman" panose="02020603050405020304" pitchFamily="18" charset="0"/>
              </a:rPr>
              <a:t>frame transmission time </a:t>
            </a:r>
            <a:r>
              <a:rPr lang="en-US" sz="2200" dirty="0" smtClean="0">
                <a:latin typeface="Times New Roman" panose="02020603050405020304" pitchFamily="18" charset="0"/>
              </a:rPr>
              <a:t>and save </a:t>
            </a:r>
            <a:r>
              <a:rPr lang="en-US" sz="2200" dirty="0">
                <a:latin typeface="Times New Roman" panose="02020603050405020304" pitchFamily="18" charset="0"/>
              </a:rPr>
              <a:t>resources</a:t>
            </a:r>
            <a:r>
              <a:rPr lang="en-US" sz="2200" dirty="0" smtClean="0">
                <a:latin typeface="Times New Roman" panose="02020603050405020304" pitchFamily="18" charset="0"/>
              </a:rPr>
              <a:t>. </a:t>
            </a:r>
            <a:endParaRPr lang="he-IL" sz="2200" dirty="0" smtClean="0">
              <a:latin typeface="Times New Roman" panose="02020603050405020304" pitchFamily="18" charset="0"/>
            </a:endParaRPr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36036" y="4061044"/>
            <a:ext cx="226578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+mj-cs"/>
              </a:rPr>
              <a:t>Example: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+mj-cs"/>
              </a:rPr>
              <a:t>Mobile-phones</a:t>
            </a:r>
            <a:endParaRPr lang="he-IL" sz="20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11" name="Picture 2" descr="Menu Navig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1818" y="3501209"/>
            <a:ext cx="3334074" cy="319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27843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00" y="424800"/>
            <a:ext cx="9404723" cy="859170"/>
          </a:xfrm>
        </p:spPr>
        <p:txBody>
          <a:bodyPr/>
          <a:lstStyle/>
          <a:p>
            <a:r>
              <a:rPr lang="en-US" sz="4000" dirty="0" smtClean="0"/>
              <a:t>Remainder</a:t>
            </a:r>
            <a:endParaRPr lang="he-I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0" y="1389600"/>
            <a:ext cx="8946541" cy="4540897"/>
          </a:xfrm>
        </p:spPr>
        <p:txBody>
          <a:bodyPr>
            <a:normAutofit lnSpcReduction="10000"/>
          </a:bodyPr>
          <a:lstStyle/>
          <a:p>
            <a:pPr algn="l" rtl="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</a:rPr>
              <a:t>In the preceding project, the following was implemented: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</a:rPr>
              <a:t>Generating </a:t>
            </a:r>
            <a:r>
              <a:rPr lang="en-US" sz="2200" dirty="0">
                <a:latin typeface="Times New Roman" panose="02020603050405020304" pitchFamily="18" charset="0"/>
              </a:rPr>
              <a:t>symbols on display screen using: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</a:rPr>
              <a:t>Cyclone II FPGA 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</a:rPr>
              <a:t>Host communication via UART protocol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</a:rPr>
              <a:t>Internal communication via Wishbone protocol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</a:rPr>
              <a:t>Input  -  Grayscale symbols 32 x 32 pixels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</a:rPr>
              <a:t>saved in external SDRAM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</a:rPr>
              <a:t>Output  -  Grayscale image resolution </a:t>
            </a:r>
            <a:r>
              <a:rPr lang="en-US" sz="2200" dirty="0" smtClean="0">
                <a:latin typeface="Times New Roman" panose="02020603050405020304" pitchFamily="18" charset="0"/>
              </a:rPr>
              <a:t>of 800x600 </a:t>
            </a:r>
            <a:r>
              <a:rPr lang="en-US" sz="2200" dirty="0">
                <a:latin typeface="Times New Roman" panose="02020603050405020304" pitchFamily="18" charset="0"/>
              </a:rPr>
              <a:t>pixels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</a:rPr>
              <a:t>Main clock freq. </a:t>
            </a:r>
            <a:r>
              <a:rPr lang="en-US" sz="2200" dirty="0" smtClean="0">
                <a:latin typeface="Times New Roman" panose="02020603050405020304" pitchFamily="18" charset="0"/>
              </a:rPr>
              <a:t>100MHz </a:t>
            </a:r>
            <a:endParaRPr lang="en-US" sz="2200" dirty="0">
              <a:latin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</a:rPr>
              <a:t>VESA (monitor) freq. 40 Hz</a:t>
            </a:r>
          </a:p>
          <a:p>
            <a:pPr algn="l" rtl="0">
              <a:buFont typeface="Wingdings" panose="05000000000000000000" pitchFamily="2" charset="2"/>
              <a:buChar char="q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406323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/>
          <a:lstStyle/>
          <a:p>
            <a:r>
              <a:rPr lang="en-US" sz="5000" dirty="0" smtClean="0"/>
              <a:t>Project’s goal</a:t>
            </a:r>
            <a:endParaRPr lang="he-IL" sz="5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</a:rPr>
              <a:t>Conduct a study of the preceding project used as platform: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</a:rPr>
              <a:t>Read and understand the project’s book.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</a:rPr>
              <a:t> Run block level and top level simulations.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</a:rPr>
              <a:t>Implement additional features: navigation in a menu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</a:rPr>
              <a:t>Implement &amp; test blocks in FPGA, using Vhdl HDL, for the following functions: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moving a symbol right, left, up, down.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</a:rPr>
              <a:t>Choosing a symbol followed by animation of a closing window.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</a:rPr>
              <a:t>Entering and leaving the main menu</a:t>
            </a:r>
          </a:p>
          <a:p>
            <a:pPr marL="342900" lvl="1" indent="-342900" algn="l" rtl="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</a:rPr>
              <a:t>The blocks would communicate via </a:t>
            </a:r>
            <a:r>
              <a:rPr lang="en-US" sz="2200" dirty="0">
                <a:latin typeface="Times New Roman" panose="02020603050405020304" pitchFamily="18" charset="0"/>
              </a:rPr>
              <a:t>Wishbone protocol</a:t>
            </a:r>
            <a:endParaRPr lang="en-US" dirty="0" smtClean="0">
              <a:latin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Char char="q"/>
            </a:pPr>
            <a:endParaRPr lang="he-IL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676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00" y="424799"/>
            <a:ext cx="9471863" cy="1247883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latin typeface="Times New Roman" panose="02020603050405020304" pitchFamily="18" charset="0"/>
              </a:rPr>
              <a:t>Architecture</a:t>
            </a:r>
            <a:br>
              <a:rPr lang="en-US" dirty="0" smtClean="0">
                <a:latin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</a:rPr>
              <a:t>Taken from previous project, used also in this project with modifications</a:t>
            </a:r>
            <a:endParaRPr lang="he-IL" dirty="0">
              <a:latin typeface="Times New Roman" panose="02020603050405020304" pitchFamily="18" charset="0"/>
            </a:endParaRPr>
          </a:p>
        </p:txBody>
      </p:sp>
      <p:pic>
        <p:nvPicPr>
          <p:cNvPr id="6" name="תמונה 53" descr="2.jp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09200" y="1829135"/>
            <a:ext cx="8842916" cy="4884234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17775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Content Placeholder 36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9588" y="334537"/>
            <a:ext cx="8929947" cy="6161336"/>
          </a:xfrm>
          <a:solidFill>
            <a:schemeClr val="tx1"/>
          </a:solidFill>
        </p:spPr>
      </p:pic>
      <p:sp>
        <p:nvSpPr>
          <p:cNvPr id="365" name="TextBox 364"/>
          <p:cNvSpPr txBox="1"/>
          <p:nvPr/>
        </p:nvSpPr>
        <p:spPr>
          <a:xfrm>
            <a:off x="395283" y="1293057"/>
            <a:ext cx="18511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Ram initialization:</a:t>
            </a:r>
            <a:endParaRPr lang="he-IL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01470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89" y="1054884"/>
            <a:ext cx="1695645" cy="7181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SDRAM initialization:</a:t>
            </a:r>
            <a:r>
              <a:rPr lang="en-US" sz="2000" dirty="0"/>
              <a:t/>
            </a:r>
            <a:br>
              <a:rPr lang="en-US" sz="2000" dirty="0"/>
            </a:br>
            <a:endParaRPr lang="he-IL" sz="2000" dirty="0"/>
          </a:p>
        </p:txBody>
      </p:sp>
      <p:pic>
        <p:nvPicPr>
          <p:cNvPr id="118" name="Content Placeholder 11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9193" y="362723"/>
            <a:ext cx="9026057" cy="6227647"/>
          </a:xfrm>
          <a:solidFill>
            <a:schemeClr val="tx1"/>
          </a:solidFill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335759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02175"/>
            <a:ext cx="7467600" cy="645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5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Content Placeholder 46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9561" y="503514"/>
            <a:ext cx="8918540" cy="6153465"/>
          </a:xfrm>
          <a:solidFill>
            <a:schemeClr val="tx1"/>
          </a:solidFill>
        </p:spPr>
      </p:pic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37911" y="183465"/>
            <a:ext cx="1740250" cy="796219"/>
          </a:xfrm>
        </p:spPr>
        <p:txBody>
          <a:bodyPr/>
          <a:lstStyle/>
          <a:p>
            <a:r>
              <a:rPr lang="en-US" sz="2000" b="1" dirty="0" smtClean="0">
                <a:latin typeface="Times New Roman" panose="02020603050405020304" pitchFamily="18" charset="0"/>
              </a:rPr>
              <a:t>Continuous use:</a:t>
            </a:r>
            <a:endParaRPr lang="he-IL" sz="2000" b="1" dirty="0">
              <a:latin typeface="Times New Roman" panose="02020603050405020304" pitchFamily="18" charset="0"/>
            </a:endParaRPr>
          </a:p>
        </p:txBody>
      </p:sp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361" y="1193943"/>
            <a:ext cx="1219200" cy="105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84512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6667E-6 -6.2963E-6 L 1.66667E-6 -6.2963E-6 C 0.00221 0.00069 0.00963 0.00416 0.0125 0.00416 C 0.02161 0.00416 0.03073 0.00323 0.03984 0.00277 C 0.04609 0.00138 0.04596 0.00161 0.05156 -6.2963E-6 C 0.05377 -0.00093 0.05794 -0.00255 0.06016 -0.00279 C 0.06445 -0.00348 0.06901 -0.00371 0.07344 -0.00417 C 0.07526 -0.00464 0.07695 -0.00533 0.07891 -0.00556 C 0.08815 -0.00765 0.08398 -0.00556 0.08906 -0.00834 C 0.09739 -0.00788 0.1056 -0.00695 0.11406 -0.00695 C 0.12213 -0.00695 0.12161 -0.0051 0.12031 -0.01251 C 0.12409 -0.01714 0.12305 -0.01667 0.12969 -0.01667 C 0.14766 -0.01667 0.16562 -0.01575 0.18359 -0.01529 C 0.1931 -0.00973 0.1845 -0.01436 0.20859 -0.01251 C 0.24987 -0.00973 0.18854 -0.01274 0.25469 -0.00973 C 0.25495 -0.00417 0.25495 0.00138 0.25547 0.00694 C 0.25547 0.00833 0.25573 0.00971 0.25625 0.0111 C 0.25677 0.01272 0.25781 0.01388 0.25859 0.01527 C 0.26029 0.02777 0.25859 0.01226 0.25859 0.03194 C 0.25859 0.04536 0.25859 0.04444 0.26016 0.05277 C 0.25963 0.0662 0.26484 0.08541 0.25859 0.09305 C 0.25781 0.09397 0.25716 0.09559 0.25625 0.09583 C 0.24375 0.09698 0.23125 0.09675 0.21875 0.09721 C 0.21797 0.09768 0.21719 0.09837 0.21641 0.0986 C 0.21094 0.0993 0.20534 0.09814 0.2 0.09999 C 0.19896 0.10022 0.19896 0.10277 0.19844 0.10416 C 0.19818 0.10601 0.19792 0.10786 0.19766 0.10971 C 0.19583 0.12083 0.19219 0.12615 0.19609 0.14305 C 0.19687 0.14675 0.20078 0.14212 0.20312 0.14166 C 0.20495 0.1412 0.20677 0.14073 0.20859 0.14027 C 0.20989 0.13981 0.21107 0.13911 0.2125 0.13888 C 0.21497 0.13819 0.21771 0.13796 0.22031 0.13749 C 0.2276 0.13564 0.2207 0.13564 0.23047 0.13471 C 0.23672 0.13402 0.24297 0.13379 0.24922 0.13333 C 0.25156 0.13286 0.25391 0.1324 0.25625 0.13194 C 0.25703 0.13147 0.25768 0.13078 0.25859 0.13055 C 0.2668 0.12708 0.26029 0.13078 0.26562 0.12777 C 0.27409 0.12777 0.31966 0.12777 0.33984 0.13055 C 0.36562 0.13379 0.33242 0.13008 0.34687 0.13333 C 0.34935 0.13379 0.36693 0.13587 0.36875 0.1361 C 0.38112 0.1405 0.37383 0.13842 0.39062 0.14027 C 0.42695 0.15624 0.39466 0.14305 0.48984 0.14166 L 0.52266 0.14305 C 0.5237 0.14305 0.52331 0.14652 0.52344 0.1486 C 0.52383 0.15393 0.5237 0.15971 0.52422 0.16527 C 0.52487 0.17198 0.52591 0.17337 0.52734 0.17916 C 0.5276 0.18032 0.52773 0.18194 0.52812 0.18333 C 0.52904 0.18726 0.52995 0.18888 0.53047 0.19305 C 0.53099 0.19837 0.53203 0.20971 0.53203 0.20971 C 0.53177 0.24351 0.53216 0.27731 0.53125 0.3111 C 0.53112 0.31319 0.52943 0.31458 0.52891 0.31666 C 0.52812 0.31921 0.52734 0.32499 0.52734 0.32499 C 0.52708 0.33101 0.52656 0.3368 0.52656 0.34305 C 0.52656 0.35416 0.5263 0.36527 0.52734 0.37638 C 0.52747 0.37777 0.52877 0.37754 0.52969 0.37777 C 0.54088 0.37846 0.55208 0.3787 0.56328 0.37916 C 0.56341 0.38078 0.56445 0.39768 0.56484 0.39999 C 0.56654 0.41342 0.56601 0.40323 0.56719 0.41388 C 0.56745 0.41689 0.56745 0.42036 0.56797 0.4236 C 0.56836 0.42638 0.56953 0.43194 0.56953 0.43194 C 0.56927 0.43657 0.56823 0.4412 0.56875 0.44583 C 0.56888 0.44721 0.57031 0.44675 0.57109 0.44721 C 0.57435 0.44883 0.57513 0.44883 0.57891 0.44999 C 0.58268 0.47036 0.57969 0.45254 0.57969 0.50555 " pathEditMode="relative" ptsTypes="AAAAAAAAAAAAAAAAAAAAAAAAAAAAAAAAAAAAAAAAAAAAAAAAAAAAAAAAAAAAAAAA">
                                      <p:cBhvr>
                                        <p:cTn id="18" dur="1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457</TotalTime>
  <Words>1007</Words>
  <Application>Microsoft Office PowerPoint</Application>
  <PresentationFormat>מותאם אישית</PresentationFormat>
  <Paragraphs>119</Paragraphs>
  <Slides>13</Slides>
  <Notes>5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4" baseType="lpstr">
      <vt:lpstr>Ion</vt:lpstr>
      <vt:lpstr>Menu Navigation</vt:lpstr>
      <vt:lpstr>Abstract</vt:lpstr>
      <vt:lpstr>Remainder</vt:lpstr>
      <vt:lpstr>Project’s goal</vt:lpstr>
      <vt:lpstr>Architecture Taken from previous project, used also in this project with modifications</vt:lpstr>
      <vt:lpstr>שקופית 6</vt:lpstr>
      <vt:lpstr>SDRAM initialization: </vt:lpstr>
      <vt:lpstr>שקופית 8</vt:lpstr>
      <vt:lpstr>Continuous use:</vt:lpstr>
      <vt:lpstr>SG TOP: The “brain” Block</vt:lpstr>
      <vt:lpstr>Continuous use2:</vt:lpstr>
      <vt:lpstr>Conceptual Implementation</vt:lpstr>
      <vt:lpstr>Project Schedule</vt:lpstr>
    </vt:vector>
  </TitlesOfParts>
  <Company>Technion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Navigation</dc:title>
  <dc:creator>Tzahi Ezra</dc:creator>
  <cp:lastModifiedBy>tzahi</cp:lastModifiedBy>
  <cp:revision>79</cp:revision>
  <dcterms:created xsi:type="dcterms:W3CDTF">2014-12-22T13:53:55Z</dcterms:created>
  <dcterms:modified xsi:type="dcterms:W3CDTF">2014-12-22T23:36:36Z</dcterms:modified>
</cp:coreProperties>
</file>