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notesMasterIdLst>
    <p:notesMasterId r:id="rId24"/>
  </p:notesMasterIdLst>
  <p:sldIdLst>
    <p:sldId id="257" r:id="rId2"/>
    <p:sldId id="258" r:id="rId3"/>
    <p:sldId id="273" r:id="rId4"/>
    <p:sldId id="272" r:id="rId5"/>
    <p:sldId id="260" r:id="rId6"/>
    <p:sldId id="274" r:id="rId7"/>
    <p:sldId id="263" r:id="rId8"/>
    <p:sldId id="279" r:id="rId9"/>
    <p:sldId id="280" r:id="rId10"/>
    <p:sldId id="262" r:id="rId11"/>
    <p:sldId id="264" r:id="rId12"/>
    <p:sldId id="261" r:id="rId13"/>
    <p:sldId id="286" r:id="rId14"/>
    <p:sldId id="281" r:id="rId15"/>
    <p:sldId id="282" r:id="rId16"/>
    <p:sldId id="267" r:id="rId17"/>
    <p:sldId id="278" r:id="rId18"/>
    <p:sldId id="284" r:id="rId19"/>
    <p:sldId id="266" r:id="rId20"/>
    <p:sldId id="283" r:id="rId21"/>
    <p:sldId id="268" r:id="rId22"/>
    <p:sldId id="277" r:id="rId2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zahi Ezra" initials="TE" lastIdx="1" clrIdx="0">
    <p:extLst>
      <p:ext uri="{19B8F6BF-5375-455C-9EA6-DF929625EA0E}">
        <p15:presenceInfo xmlns:p15="http://schemas.microsoft.com/office/powerpoint/2012/main" userId="Tzahi Ez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0" autoAdjust="0"/>
    <p:restoredTop sz="70401" autoAdjust="0"/>
  </p:normalViewPr>
  <p:slideViewPr>
    <p:cSldViewPr snapToGrid="0">
      <p:cViewPr>
        <p:scale>
          <a:sx n="60" d="100"/>
          <a:sy n="60" d="100"/>
        </p:scale>
        <p:origin x="1062" y="-90"/>
      </p:cViewPr>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2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B5ED9FD-2659-426B-9E6C-BE9DA55BB900}" type="datetimeFigureOut">
              <a:rPr lang="he-IL" smtClean="0"/>
              <a:t>ט"ו/אייר/תשע"ה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F21380-F8A4-4B08-BF97-A6D45C062BA7}" type="slidenum">
              <a:rPr lang="he-IL" smtClean="0"/>
              <a:t>‹#›</a:t>
            </a:fld>
            <a:endParaRPr lang="he-IL"/>
          </a:p>
        </p:txBody>
      </p:sp>
    </p:spTree>
    <p:extLst>
      <p:ext uri="{BB962C8B-B14F-4D97-AF65-F5344CB8AC3E}">
        <p14:creationId xmlns:p14="http://schemas.microsoft.com/office/powerpoint/2010/main" val="14629713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1</a:t>
            </a:fld>
            <a:endParaRPr lang="he-IL" dirty="0"/>
          </a:p>
        </p:txBody>
      </p:sp>
    </p:spTree>
    <p:extLst>
      <p:ext uri="{BB962C8B-B14F-4D97-AF65-F5344CB8AC3E}">
        <p14:creationId xmlns:p14="http://schemas.microsoft.com/office/powerpoint/2010/main" val="291450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14</a:t>
            </a:fld>
            <a:endParaRPr lang="he-IL"/>
          </a:p>
        </p:txBody>
      </p:sp>
    </p:spTree>
    <p:extLst>
      <p:ext uri="{BB962C8B-B14F-4D97-AF65-F5344CB8AC3E}">
        <p14:creationId xmlns:p14="http://schemas.microsoft.com/office/powerpoint/2010/main" val="696768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20</a:t>
            </a:fld>
            <a:endParaRPr lang="he-IL"/>
          </a:p>
        </p:txBody>
      </p:sp>
    </p:spTree>
    <p:extLst>
      <p:ext uri="{BB962C8B-B14F-4D97-AF65-F5344CB8AC3E}">
        <p14:creationId xmlns:p14="http://schemas.microsoft.com/office/powerpoint/2010/main" val="59367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תזכורת</a:t>
            </a:r>
            <a:r>
              <a:rPr lang="he-IL" dirty="0" smtClean="0"/>
              <a:t>:</a:t>
            </a:r>
            <a:endParaRPr lang="he-IL" baseline="0" dirty="0" smtClean="0"/>
          </a:p>
          <a:p>
            <a:pPr algn="r" rtl="1"/>
            <a:r>
              <a:rPr lang="he-IL" baseline="0" dirty="0" smtClean="0"/>
              <a:t>משתמשים בתשתית של פרויקט קודם.</a:t>
            </a:r>
          </a:p>
          <a:p>
            <a:pPr algn="r" rtl="1"/>
            <a:r>
              <a:rPr lang="he-IL" baseline="0" dirty="0" smtClean="0"/>
              <a:t>התקשורת החיצונית בין המערכת למחשב תבוצע באמצעות פרוטוקול </a:t>
            </a:r>
            <a:r>
              <a:rPr lang="en-US" baseline="0" dirty="0" smtClean="0"/>
              <a:t>UART</a:t>
            </a:r>
            <a:r>
              <a:rPr lang="he-IL" baseline="0" dirty="0" smtClean="0"/>
              <a:t> </a:t>
            </a:r>
          </a:p>
          <a:p>
            <a:pPr algn="r" rtl="1"/>
            <a:r>
              <a:rPr lang="he-IL" baseline="0" dirty="0" smtClean="0"/>
              <a:t>התקשורת בין הבלוקים הפנימיים תבוצע בהתאם לפרוטוקול </a:t>
            </a:r>
            <a:r>
              <a:rPr lang="en-US" baseline="0" dirty="0" smtClean="0"/>
              <a:t>WISHBONE</a:t>
            </a:r>
            <a:endParaRPr lang="he-IL" baseline="0" dirty="0" smtClean="0"/>
          </a:p>
          <a:p>
            <a:pPr algn="r" rtl="1"/>
            <a:r>
              <a:rPr lang="he-IL" baseline="0" dirty="0" smtClean="0"/>
              <a:t>כל הבלוקים עובדים בתדר של 100 </a:t>
            </a:r>
            <a:r>
              <a:rPr lang="en-US" baseline="0" dirty="0" smtClean="0"/>
              <a:t>MHz</a:t>
            </a:r>
            <a:r>
              <a:rPr lang="he-IL" baseline="0" dirty="0" smtClean="0"/>
              <a:t> למעט ה</a:t>
            </a:r>
            <a:r>
              <a:rPr lang="en-US" baseline="0" dirty="0" err="1" smtClean="0"/>
              <a:t>Vesa</a:t>
            </a:r>
            <a:endParaRPr lang="en-US" dirty="0" smtClean="0"/>
          </a:p>
          <a:p>
            <a:endParaRPr lang="he-IL" dirty="0"/>
          </a:p>
        </p:txBody>
      </p:sp>
      <p:sp>
        <p:nvSpPr>
          <p:cNvPr id="4" name="Slide Number Placeholder 3"/>
          <p:cNvSpPr>
            <a:spLocks noGrp="1"/>
          </p:cNvSpPr>
          <p:nvPr>
            <p:ph type="sldNum" sz="quarter" idx="10"/>
          </p:nvPr>
        </p:nvSpPr>
        <p:spPr/>
        <p:txBody>
          <a:bodyPr/>
          <a:lstStyle/>
          <a:p>
            <a:fld id="{A255F7D0-9C99-410E-9944-0A0A08B62698}" type="slidenum">
              <a:rPr lang="he-IL" smtClean="0"/>
              <a:pPr/>
              <a:t>3</a:t>
            </a:fld>
            <a:endParaRPr lang="he-IL"/>
          </a:p>
        </p:txBody>
      </p:sp>
    </p:spTree>
    <p:extLst>
      <p:ext uri="{BB962C8B-B14F-4D97-AF65-F5344CB8AC3E}">
        <p14:creationId xmlns:p14="http://schemas.microsoft.com/office/powerpoint/2010/main" val="274278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4</a:t>
            </a:fld>
            <a:endParaRPr lang="he-IL"/>
          </a:p>
        </p:txBody>
      </p:sp>
    </p:spTree>
    <p:extLst>
      <p:ext uri="{BB962C8B-B14F-4D97-AF65-F5344CB8AC3E}">
        <p14:creationId xmlns:p14="http://schemas.microsoft.com/office/powerpoint/2010/main" val="1990737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7</a:t>
            </a:fld>
            <a:endParaRPr lang="he-IL"/>
          </a:p>
        </p:txBody>
      </p:sp>
    </p:spTree>
    <p:extLst>
      <p:ext uri="{BB962C8B-B14F-4D97-AF65-F5344CB8AC3E}">
        <p14:creationId xmlns:p14="http://schemas.microsoft.com/office/powerpoint/2010/main" val="297500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8</a:t>
            </a:fld>
            <a:endParaRPr lang="he-IL"/>
          </a:p>
        </p:txBody>
      </p:sp>
    </p:spTree>
    <p:extLst>
      <p:ext uri="{BB962C8B-B14F-4D97-AF65-F5344CB8AC3E}">
        <p14:creationId xmlns:p14="http://schemas.microsoft.com/office/powerpoint/2010/main" val="362565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dirty="0" smtClean="0">
                <a:solidFill>
                  <a:schemeClr val="tx1"/>
                </a:solidFill>
                <a:effectLst/>
                <a:latin typeface="+mn-lt"/>
                <a:ea typeface="+mn-ea"/>
                <a:cs typeface="+mn-cs"/>
              </a:rPr>
              <a:t>1.המשתמש בוחר</a:t>
            </a:r>
            <a:r>
              <a:rPr lang="he-IL" sz="1200" b="0" kern="1200" baseline="0" dirty="0" smtClean="0">
                <a:solidFill>
                  <a:schemeClr val="tx1"/>
                </a:solidFill>
                <a:effectLst/>
                <a:latin typeface="+mn-lt"/>
                <a:ea typeface="+mn-ea"/>
                <a:cs typeface="+mn-cs"/>
              </a:rPr>
              <a:t> את הסימבולים שרוצה להוסיף/להסיר או לבחור בסימבול מסוים ומוסר מידע על מיקומם, </a:t>
            </a:r>
            <a:endParaRPr lang="he-IL" sz="1200" b="0" kern="1200" dirty="0" smtClean="0">
              <a:solidFill>
                <a:schemeClr val="tx1"/>
              </a:solidFill>
              <a:effectLst/>
              <a:latin typeface="+mn-lt"/>
              <a:ea typeface="+mn-ea"/>
              <a:cs typeface="+mn-cs"/>
            </a:endParaRPr>
          </a:p>
          <a:p>
            <a:r>
              <a:rPr lang="he-IL" sz="1200" b="0" kern="1200" baseline="0" dirty="0" smtClean="0">
                <a:solidFill>
                  <a:schemeClr val="tx1"/>
                </a:solidFill>
                <a:effectLst/>
                <a:latin typeface="+mn-lt"/>
                <a:ea typeface="+mn-ea"/>
                <a:cs typeface="+mn-cs"/>
              </a:rPr>
              <a:t> בעזרת פלטפורמת ה</a:t>
            </a:r>
            <a:r>
              <a:rPr lang="en-US" sz="1200" b="0" kern="1200" baseline="0" dirty="0" smtClean="0">
                <a:solidFill>
                  <a:schemeClr val="tx1"/>
                </a:solidFill>
                <a:effectLst/>
                <a:latin typeface="+mn-lt"/>
                <a:ea typeface="+mn-ea"/>
                <a:cs typeface="+mn-cs"/>
              </a:rPr>
              <a:t>GUI</a:t>
            </a:r>
            <a:r>
              <a:rPr lang="he-IL" sz="1200" b="0"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2.המחשב המארח מעביר הודעה שמורכבת מפקטות של מידע על מיקום הסימבול בזיכרון 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מיקומו על המסך, והאם הוסף/נגרע/נבחר, אל מסלול ה</a:t>
            </a:r>
            <a:r>
              <a:rPr lang="en-US" sz="1200" b="0" kern="1200" baseline="0" dirty="0" smtClean="0">
                <a:solidFill>
                  <a:schemeClr val="tx1"/>
                </a:solidFill>
                <a:effectLst/>
                <a:latin typeface="+mn-lt"/>
                <a:ea typeface="+mn-ea"/>
                <a:cs typeface="+mn-cs"/>
              </a:rPr>
              <a:t>RX</a:t>
            </a:r>
            <a:r>
              <a:rPr lang="he-IL" sz="1200" b="0" kern="1200" baseline="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a:t>
            </a:r>
            <a:r>
              <a:rPr lang="he-IL" sz="1200" kern="1200" dirty="0" err="1" smtClean="0">
                <a:solidFill>
                  <a:schemeClr val="tx1"/>
                </a:solidFill>
                <a:effectLst/>
                <a:latin typeface="+mn-lt"/>
                <a:ea typeface="+mn-ea"/>
                <a:cs typeface="+mn-cs"/>
              </a:rPr>
              <a:t>הפקטה</a:t>
            </a:r>
            <a:r>
              <a:rPr lang="he-IL" sz="1200" kern="1200" dirty="0" smtClean="0">
                <a:solidFill>
                  <a:schemeClr val="tx1"/>
                </a:solidFill>
                <a:effectLst/>
                <a:latin typeface="+mn-lt"/>
                <a:ea typeface="+mn-ea"/>
                <a:cs typeface="+mn-cs"/>
              </a:rPr>
              <a:t> לא עוברת בשלמותה אל ה- </a:t>
            </a:r>
            <a:r>
              <a:rPr lang="en-US" sz="1200" kern="1200" dirty="0" smtClean="0">
                <a:solidFill>
                  <a:schemeClr val="tx1"/>
                </a:solidFill>
                <a:effectLst/>
                <a:latin typeface="+mn-lt"/>
                <a:ea typeface="+mn-ea"/>
                <a:cs typeface="+mn-cs"/>
              </a:rPr>
              <a:t>SG  TOP</a:t>
            </a:r>
            <a:r>
              <a:rPr lang="he-IL" sz="1200" kern="1200" dirty="0" smtClean="0">
                <a:solidFill>
                  <a:schemeClr val="tx1"/>
                </a:solidFill>
                <a:effectLst/>
                <a:latin typeface="+mn-lt"/>
                <a:ea typeface="+mn-ea"/>
                <a:cs typeface="+mn-cs"/>
              </a:rPr>
              <a:t>, היא מגיעה ל- </a:t>
            </a:r>
            <a:r>
              <a:rPr lang="en-US" sz="1200" kern="1200" dirty="0" smtClean="0">
                <a:solidFill>
                  <a:schemeClr val="tx1"/>
                </a:solidFill>
                <a:effectLst/>
                <a:latin typeface="+mn-lt"/>
                <a:ea typeface="+mn-ea"/>
                <a:cs typeface="+mn-cs"/>
              </a:rPr>
              <a:t>RX PATH</a:t>
            </a:r>
            <a:r>
              <a:rPr lang="he-IL" sz="1200" kern="1200" dirty="0" smtClean="0">
                <a:solidFill>
                  <a:schemeClr val="tx1"/>
                </a:solidFill>
                <a:effectLst/>
                <a:latin typeface="+mn-lt"/>
                <a:ea typeface="+mn-ea"/>
                <a:cs typeface="+mn-cs"/>
              </a:rPr>
              <a:t>  וזה מקלף לה את </a:t>
            </a:r>
            <a:r>
              <a:rPr lang="en-US" sz="1200" kern="1200" dirty="0" smtClean="0">
                <a:solidFill>
                  <a:schemeClr val="tx1"/>
                </a:solidFill>
                <a:effectLst/>
                <a:latin typeface="+mn-lt"/>
                <a:ea typeface="+mn-ea"/>
                <a:cs typeface="+mn-cs"/>
              </a:rPr>
              <a:t>header  </a:t>
            </a:r>
            <a:r>
              <a:rPr lang="he-IL" sz="1200" kern="1200" dirty="0" smtClean="0">
                <a:solidFill>
                  <a:schemeClr val="tx1"/>
                </a:solidFill>
                <a:effectLst/>
                <a:latin typeface="+mn-lt"/>
                <a:ea typeface="+mn-ea"/>
                <a:cs typeface="+mn-cs"/>
              </a:rPr>
              <a:t>, שומר ערכים כמו </a:t>
            </a:r>
            <a:r>
              <a:rPr lang="en-US" sz="1200" kern="1200" dirty="0" smtClean="0">
                <a:solidFill>
                  <a:schemeClr val="tx1"/>
                </a:solidFill>
                <a:effectLst/>
                <a:latin typeface="+mn-lt"/>
                <a:ea typeface="+mn-ea"/>
                <a:cs typeface="+mn-cs"/>
              </a:rPr>
              <a:t>length </a:t>
            </a:r>
            <a:r>
              <a:rPr lang="he-IL" sz="1200" kern="1200" dirty="0" smtClean="0">
                <a:solidFill>
                  <a:schemeClr val="tx1"/>
                </a:solidFill>
                <a:effectLst/>
                <a:latin typeface="+mn-lt"/>
                <a:ea typeface="+mn-ea"/>
                <a:cs typeface="+mn-cs"/>
              </a:rPr>
              <a:t> ו- </a:t>
            </a:r>
            <a:r>
              <a:rPr lang="en-US" sz="1200" kern="1200" dirty="0" smtClean="0">
                <a:solidFill>
                  <a:schemeClr val="tx1"/>
                </a:solidFill>
                <a:effectLst/>
                <a:latin typeface="+mn-lt"/>
                <a:ea typeface="+mn-ea"/>
                <a:cs typeface="+mn-cs"/>
              </a:rPr>
              <a:t>type</a:t>
            </a:r>
            <a:r>
              <a:rPr lang="he-IL" sz="1200" kern="1200" dirty="0" smtClean="0">
                <a:solidFill>
                  <a:schemeClr val="tx1"/>
                </a:solidFill>
                <a:effectLst/>
                <a:latin typeface="+mn-lt"/>
                <a:ea typeface="+mn-ea"/>
                <a:cs typeface="+mn-cs"/>
              </a:rPr>
              <a:t> ברגיסטרים שלו ומעביר את המידע (ה- </a:t>
            </a:r>
            <a:r>
              <a:rPr lang="en-US" sz="1200" kern="1200" dirty="0" smtClean="0">
                <a:solidFill>
                  <a:schemeClr val="tx1"/>
                </a:solidFill>
                <a:effectLst/>
                <a:latin typeface="+mn-lt"/>
                <a:ea typeface="+mn-ea"/>
                <a:cs typeface="+mn-cs"/>
              </a:rPr>
              <a:t>Payload</a:t>
            </a:r>
            <a:r>
              <a:rPr lang="he-IL" sz="1200" kern="1200" dirty="0" smtClean="0">
                <a:solidFill>
                  <a:schemeClr val="tx1"/>
                </a:solidFill>
                <a:effectLst/>
                <a:latin typeface="+mn-lt"/>
                <a:ea typeface="+mn-ea"/>
                <a:cs typeface="+mn-cs"/>
              </a:rPr>
              <a:t>) לפי ה-</a:t>
            </a:r>
            <a:r>
              <a:rPr lang="en-US" sz="1200" kern="1200" dirty="0" smtClean="0">
                <a:solidFill>
                  <a:schemeClr val="tx1"/>
                </a:solidFill>
                <a:effectLst/>
                <a:latin typeface="+mn-lt"/>
                <a:ea typeface="+mn-ea"/>
                <a:cs typeface="+mn-cs"/>
              </a:rPr>
              <a:t>type </a:t>
            </a:r>
            <a:r>
              <a:rPr lang="he-IL" sz="1200" kern="1200" dirty="0" smtClean="0">
                <a:solidFill>
                  <a:schemeClr val="tx1"/>
                </a:solidFill>
                <a:effectLst/>
                <a:latin typeface="+mn-lt"/>
                <a:ea typeface="+mn-ea"/>
                <a:cs typeface="+mn-cs"/>
              </a:rPr>
              <a:t> אל עבר היחידה המתאימה.</a:t>
            </a:r>
            <a:endParaRPr lang="he-IL" dirty="0" smtClean="0"/>
          </a:p>
          <a:p>
            <a:r>
              <a:rPr lang="he-IL" sz="1200" b="0" kern="1200" baseline="0" dirty="0" smtClean="0">
                <a:solidFill>
                  <a:schemeClr val="tx1"/>
                </a:solidFill>
                <a:effectLst/>
                <a:latin typeface="+mn-lt"/>
                <a:ea typeface="+mn-ea"/>
                <a:cs typeface="+mn-cs"/>
              </a:rPr>
              <a:t> לאחר מכן המידע עובר אל ה</a:t>
            </a:r>
            <a:r>
              <a:rPr lang="en-US" sz="1200" b="0" kern="1200" baseline="0" dirty="0" smtClean="0">
                <a:solidFill>
                  <a:schemeClr val="tx1"/>
                </a:solidFill>
                <a:effectLst/>
                <a:latin typeface="+mn-lt"/>
                <a:ea typeface="+mn-ea"/>
                <a:cs typeface="+mn-cs"/>
              </a:rPr>
              <a:t>Ram</a:t>
            </a:r>
            <a:r>
              <a:rPr lang="he-IL" sz="1200" b="0" kern="1200" baseline="0" dirty="0" smtClean="0">
                <a:solidFill>
                  <a:schemeClr val="tx1"/>
                </a:solidFill>
                <a:effectLst/>
                <a:latin typeface="+mn-lt"/>
                <a:ea typeface="+mn-ea"/>
                <a:cs typeface="+mn-cs"/>
              </a:rPr>
              <a:t> ומרגע הגעת סיגנל </a:t>
            </a:r>
            <a:r>
              <a:rPr lang="en-US" sz="1200" b="0" kern="1200" baseline="0" dirty="0" smtClean="0">
                <a:solidFill>
                  <a:schemeClr val="tx1"/>
                </a:solidFill>
                <a:effectLst/>
                <a:latin typeface="+mn-lt"/>
                <a:ea typeface="+mn-ea"/>
                <a:cs typeface="+mn-cs"/>
              </a:rPr>
              <a:t>VSYNC</a:t>
            </a:r>
            <a:r>
              <a:rPr lang="he-IL" sz="1200" b="0" kern="1200" baseline="0" dirty="0" smtClean="0">
                <a:solidFill>
                  <a:schemeClr val="tx1"/>
                </a:solidFill>
                <a:effectLst/>
                <a:latin typeface="+mn-lt"/>
                <a:ea typeface="+mn-ea"/>
                <a:cs typeface="+mn-cs"/>
              </a:rPr>
              <a:t> (המורה על התחלת הצגת ה</a:t>
            </a:r>
            <a:r>
              <a:rPr lang="en-US" sz="1200" b="0" kern="1200" baseline="0" dirty="0" smtClean="0">
                <a:solidFill>
                  <a:schemeClr val="tx1"/>
                </a:solidFill>
                <a:effectLst/>
                <a:latin typeface="+mn-lt"/>
                <a:ea typeface="+mn-ea"/>
                <a:cs typeface="+mn-cs"/>
              </a:rPr>
              <a:t>frame</a:t>
            </a:r>
            <a:r>
              <a:rPr lang="he-IL" sz="1200" b="0" kern="1200" baseline="0" dirty="0" smtClean="0">
                <a:solidFill>
                  <a:schemeClr val="tx1"/>
                </a:solidFill>
                <a:effectLst/>
                <a:latin typeface="+mn-lt"/>
                <a:ea typeface="+mn-ea"/>
                <a:cs typeface="+mn-cs"/>
              </a:rPr>
              <a:t> מהפינה השמאלית העליונה), המידע על השינויים מה</a:t>
            </a:r>
            <a:r>
              <a:rPr lang="en-US" sz="1200" b="0" kern="1200" baseline="0" dirty="0" smtClean="0">
                <a:solidFill>
                  <a:schemeClr val="tx1"/>
                </a:solidFill>
                <a:effectLst/>
                <a:latin typeface="+mn-lt"/>
                <a:ea typeface="+mn-ea"/>
                <a:cs typeface="+mn-cs"/>
              </a:rPr>
              <a:t>frame </a:t>
            </a:r>
            <a:r>
              <a:rPr lang="he-IL" sz="1200" b="0" kern="1200" baseline="0" dirty="0" smtClean="0">
                <a:solidFill>
                  <a:schemeClr val="tx1"/>
                </a:solidFill>
                <a:effectLst/>
                <a:latin typeface="+mn-lt"/>
                <a:ea typeface="+mn-ea"/>
                <a:cs typeface="+mn-cs"/>
              </a:rPr>
              <a:t> הקודם נשמרים בו. בלוק ה</a:t>
            </a:r>
            <a:r>
              <a:rPr lang="en-US" sz="1200" b="0" kern="1200" baseline="0" dirty="0" smtClean="0">
                <a:solidFill>
                  <a:schemeClr val="tx1"/>
                </a:solidFill>
                <a:effectLst/>
                <a:latin typeface="+mn-lt"/>
                <a:ea typeface="+mn-ea"/>
                <a:cs typeface="+mn-cs"/>
              </a:rPr>
              <a:t>Manager</a:t>
            </a:r>
            <a:r>
              <a:rPr lang="he-IL" sz="1200" b="0" kern="1200" baseline="0" dirty="0" smtClean="0">
                <a:solidFill>
                  <a:schemeClr val="tx1"/>
                </a:solidFill>
                <a:effectLst/>
                <a:latin typeface="+mn-lt"/>
                <a:ea typeface="+mn-ea"/>
                <a:cs typeface="+mn-cs"/>
              </a:rPr>
              <a:t> שבתוך ה</a:t>
            </a:r>
            <a:r>
              <a:rPr lang="en-US" sz="1200" b="0" kern="1200" baseline="0" dirty="0" smtClean="0">
                <a:solidFill>
                  <a:schemeClr val="tx1"/>
                </a:solidFill>
                <a:effectLst/>
                <a:latin typeface="+mn-lt"/>
                <a:ea typeface="+mn-ea"/>
                <a:cs typeface="+mn-cs"/>
              </a:rPr>
              <a:t>SG TOP</a:t>
            </a:r>
            <a:r>
              <a:rPr lang="he-IL" sz="1200" b="0" kern="1200" baseline="0" dirty="0" smtClean="0">
                <a:solidFill>
                  <a:schemeClr val="tx1"/>
                </a:solidFill>
                <a:effectLst/>
                <a:latin typeface="+mn-lt"/>
                <a:ea typeface="+mn-ea"/>
                <a:cs typeface="+mn-cs"/>
              </a:rPr>
              <a:t> נשלחת בקשת קריאה מה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ומשם המידע יועבר אל ה</a:t>
            </a:r>
            <a:r>
              <a:rPr lang="en-US" sz="1200" b="0" kern="1200" baseline="0" dirty="0" smtClean="0">
                <a:solidFill>
                  <a:schemeClr val="tx1"/>
                </a:solidFill>
                <a:effectLst/>
                <a:latin typeface="+mn-lt"/>
                <a:ea typeface="+mn-ea"/>
                <a:cs typeface="+mn-cs"/>
              </a:rPr>
              <a:t>VESA</a:t>
            </a:r>
            <a:r>
              <a:rPr lang="he-IL"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Controller Block</a:t>
            </a:r>
            <a:r>
              <a:rPr lang="he-IL" sz="1200" b="0" kern="1200" baseline="0" dirty="0" smtClean="0">
                <a:solidFill>
                  <a:schemeClr val="tx1"/>
                </a:solidFill>
                <a:effectLst/>
                <a:latin typeface="+mn-lt"/>
                <a:ea typeface="+mn-ea"/>
                <a:cs typeface="+mn-cs"/>
              </a:rPr>
              <a:t>, בעזרת שימוש ב</a:t>
            </a:r>
            <a:r>
              <a:rPr lang="en-US" sz="1200" b="0" kern="1200" baseline="0" dirty="0" smtClean="0">
                <a:solidFill>
                  <a:schemeClr val="tx1"/>
                </a:solidFill>
                <a:effectLst/>
                <a:latin typeface="+mn-lt"/>
                <a:ea typeface="+mn-ea"/>
                <a:cs typeface="+mn-cs"/>
              </a:rPr>
              <a:t>dual </a:t>
            </a:r>
            <a:r>
              <a:rPr lang="en-US" sz="1200" b="0" kern="1200" baseline="0" dirty="0" err="1" smtClean="0">
                <a:solidFill>
                  <a:schemeClr val="tx1"/>
                </a:solidFill>
                <a:effectLst/>
                <a:latin typeface="+mn-lt"/>
                <a:ea typeface="+mn-ea"/>
                <a:cs typeface="+mn-cs"/>
              </a:rPr>
              <a:t>clk</a:t>
            </a:r>
            <a:r>
              <a:rPr lang="en-US" sz="1200" b="0" kern="1200" baseline="0" dirty="0" smtClean="0">
                <a:solidFill>
                  <a:schemeClr val="tx1"/>
                </a:solidFill>
                <a:effectLst/>
                <a:latin typeface="+mn-lt"/>
                <a:ea typeface="+mn-ea"/>
                <a:cs typeface="+mn-cs"/>
              </a:rPr>
              <a:t> FIFO</a:t>
            </a:r>
            <a:r>
              <a:rPr lang="he-IL" sz="1200" b="0" kern="1200" baseline="0" dirty="0" smtClean="0">
                <a:solidFill>
                  <a:schemeClr val="tx1"/>
                </a:solidFill>
                <a:effectLst/>
                <a:latin typeface="+mn-lt"/>
                <a:ea typeface="+mn-ea"/>
                <a:cs typeface="+mn-cs"/>
              </a:rPr>
              <a:t>, ומשם המידע יעבור אל תצוגת ה</a:t>
            </a:r>
            <a:r>
              <a:rPr lang="en-US" sz="1200" b="0" kern="1200" baseline="0" dirty="0" smtClean="0">
                <a:solidFill>
                  <a:schemeClr val="tx1"/>
                </a:solidFill>
                <a:effectLst/>
                <a:latin typeface="+mn-lt"/>
                <a:ea typeface="+mn-ea"/>
                <a:cs typeface="+mn-cs"/>
              </a:rPr>
              <a:t>VGA</a:t>
            </a:r>
            <a:r>
              <a:rPr lang="he-IL" sz="1200" b="0" kern="1200" baseline="0" dirty="0" smtClean="0">
                <a:solidFill>
                  <a:schemeClr val="tx1"/>
                </a:solidFill>
                <a:effectLst/>
                <a:latin typeface="+mn-lt"/>
                <a:ea typeface="+mn-ea"/>
                <a:cs typeface="+mn-cs"/>
              </a:rPr>
              <a:t>.</a:t>
            </a:r>
          </a:p>
          <a:p>
            <a:r>
              <a:rPr lang="he-IL" sz="1200" b="0" kern="1200" dirty="0" smtClean="0">
                <a:solidFill>
                  <a:schemeClr val="tx1"/>
                </a:solidFill>
                <a:effectLst/>
                <a:latin typeface="+mn-lt"/>
                <a:ea typeface="+mn-ea"/>
                <a:cs typeface="+mn-cs"/>
              </a:rPr>
              <a:t>3. סעיף מס' 2 יחזור על עצמו.</a:t>
            </a:r>
          </a:p>
        </p:txBody>
      </p:sp>
      <p:sp>
        <p:nvSpPr>
          <p:cNvPr id="4" name="Slide Number Placeholder 3"/>
          <p:cNvSpPr>
            <a:spLocks noGrp="1"/>
          </p:cNvSpPr>
          <p:nvPr>
            <p:ph type="sldNum" sz="quarter" idx="10"/>
          </p:nvPr>
        </p:nvSpPr>
        <p:spPr/>
        <p:txBody>
          <a:bodyPr/>
          <a:lstStyle/>
          <a:p>
            <a:fld id="{A255F7D0-9C99-410E-9944-0A0A08B62698}" type="slidenum">
              <a:rPr lang="he-IL" smtClean="0"/>
              <a:pPr/>
              <a:t>9</a:t>
            </a:fld>
            <a:endParaRPr lang="he-IL"/>
          </a:p>
        </p:txBody>
      </p:sp>
    </p:spTree>
    <p:extLst>
      <p:ext uri="{BB962C8B-B14F-4D97-AF65-F5344CB8AC3E}">
        <p14:creationId xmlns:p14="http://schemas.microsoft.com/office/powerpoint/2010/main" val="170928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10</a:t>
            </a:fld>
            <a:endParaRPr lang="he-IL"/>
          </a:p>
        </p:txBody>
      </p:sp>
    </p:spTree>
    <p:extLst>
      <p:ext uri="{BB962C8B-B14F-4D97-AF65-F5344CB8AC3E}">
        <p14:creationId xmlns:p14="http://schemas.microsoft.com/office/powerpoint/2010/main" val="1572910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11</a:t>
            </a:fld>
            <a:endParaRPr lang="he-IL"/>
          </a:p>
        </p:txBody>
      </p:sp>
    </p:spTree>
    <p:extLst>
      <p:ext uri="{BB962C8B-B14F-4D97-AF65-F5344CB8AC3E}">
        <p14:creationId xmlns:p14="http://schemas.microsoft.com/office/powerpoint/2010/main" val="111223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12</a:t>
            </a:fld>
            <a:endParaRPr lang="he-IL"/>
          </a:p>
        </p:txBody>
      </p:sp>
    </p:spTree>
    <p:extLst>
      <p:ext uri="{BB962C8B-B14F-4D97-AF65-F5344CB8AC3E}">
        <p14:creationId xmlns:p14="http://schemas.microsoft.com/office/powerpoint/2010/main" val="172203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2642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36180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4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9748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6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5969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19222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52271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87490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0815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5925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09417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9988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45744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13692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5976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80BC9-53DB-4F09-990F-66C825222B42}" type="slidenum">
              <a:rPr lang="he-IL" smtClean="0"/>
              <a:t>‹#›</a:t>
            </a:fld>
            <a:endParaRPr lang="he-IL"/>
          </a:p>
        </p:txBody>
      </p:sp>
    </p:spTree>
    <p:extLst>
      <p:ext uri="{BB962C8B-B14F-4D97-AF65-F5344CB8AC3E}">
        <p14:creationId xmlns:p14="http://schemas.microsoft.com/office/powerpoint/2010/main" val="4835306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10"/>
          <p:cNvSpPr>
            <a:spLocks noGrp="1"/>
          </p:cNvSpPr>
          <p:nvPr>
            <p:ph type="ctrTitle"/>
          </p:nvPr>
        </p:nvSpPr>
        <p:spPr>
          <a:xfrm>
            <a:off x="3708133" y="615697"/>
            <a:ext cx="6749699" cy="861774"/>
          </a:xfrm>
          <a:prstGeom prst="rect">
            <a:avLst/>
          </a:prstGeom>
          <a:noFill/>
        </p:spPr>
        <p:txBody>
          <a:bodyPr wrap="square" lIns="91440" tIns="45720" rIns="91440" bIns="45720">
            <a:spAutoFit/>
          </a:bodyPr>
          <a:lstStyle/>
          <a:p>
            <a:pPr algn="l"/>
            <a:r>
              <a:rPr lang="en-US" sz="5000" b="1" dirty="0">
                <a:solidFill>
                  <a:schemeClr val="tx2"/>
                </a:solidFill>
                <a:latin typeface="Times New Roman" panose="02020603050405020304" pitchFamily="18" charset="0"/>
                <a:cs typeface="Times New Roman" panose="02020603050405020304" pitchFamily="18" charset="0"/>
              </a:rPr>
              <a:t>Menu </a:t>
            </a:r>
            <a:r>
              <a:rPr lang="en-US" sz="5000" b="1" dirty="0" smtClean="0">
                <a:solidFill>
                  <a:schemeClr val="tx2"/>
                </a:solidFill>
                <a:latin typeface="Times New Roman" panose="02020603050405020304" pitchFamily="18" charset="0"/>
                <a:cs typeface="Times New Roman" panose="02020603050405020304" pitchFamily="18" charset="0"/>
              </a:rPr>
              <a:t>Navigation</a:t>
            </a:r>
            <a:endParaRPr lang="en-US" sz="5000" b="1"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9159" y="2628652"/>
            <a:ext cx="6987645" cy="3242136"/>
          </a:xfrm>
        </p:spPr>
        <p:txBody>
          <a:bodyPr>
            <a:normAutofit fontScale="40000" lnSpcReduction="20000"/>
          </a:bodyPr>
          <a:lstStyle/>
          <a:p>
            <a:pPr marL="484632" lvl="1" algn="l">
              <a:buClr>
                <a:schemeClr val="accent1"/>
              </a:buClr>
              <a:defRPr/>
            </a:pPr>
            <a:r>
              <a:rPr lang="en-US" sz="5400" b="1" dirty="0">
                <a:latin typeface="Times New Roman" panose="02020603050405020304" pitchFamily="18" charset="0"/>
              </a:rPr>
              <a:t>Presented by: Tzahi Ezra</a:t>
            </a:r>
          </a:p>
          <a:p>
            <a:pPr lvl="0" algn="l" defTabSz="914400">
              <a:spcBef>
                <a:spcPct val="0"/>
              </a:spcBef>
              <a:spcAft>
                <a:spcPts val="0"/>
              </a:spcAft>
              <a:buClrTx/>
              <a:buSzTx/>
              <a:defRPr/>
            </a:pPr>
            <a:endParaRPr lang="en-US" sz="5500" b="1" dirty="0">
              <a:latin typeface="Times New Roman" panose="02020603050405020304" pitchFamily="18" charset="0"/>
            </a:endParaRPr>
          </a:p>
          <a:p>
            <a:pPr lvl="1" algn="l" defTabSz="914400">
              <a:spcBef>
                <a:spcPct val="0"/>
              </a:spcBef>
              <a:buClrTx/>
              <a:buSzTx/>
              <a:defRPr/>
            </a:pPr>
            <a:r>
              <a:rPr lang="en-US" sz="5300" b="1" dirty="0" smtClean="0">
                <a:latin typeface="Times New Roman" panose="02020603050405020304" pitchFamily="18" charset="0"/>
              </a:rPr>
              <a:t>Advisors:</a:t>
            </a:r>
          </a:p>
          <a:p>
            <a:pPr lvl="1" algn="l" defTabSz="914400">
              <a:spcBef>
                <a:spcPct val="0"/>
              </a:spcBef>
              <a:buClrTx/>
              <a:buSzTx/>
              <a:defRPr/>
            </a:pPr>
            <a:endParaRPr lang="en-US" sz="5300" b="1" dirty="0">
              <a:latin typeface="Times New Roman" panose="02020603050405020304" pitchFamily="18" charset="0"/>
            </a:endParaRPr>
          </a:p>
          <a:p>
            <a:pPr lvl="1" algn="l" defTabSz="914400">
              <a:spcBef>
                <a:spcPct val="0"/>
              </a:spcBef>
              <a:buClrTx/>
              <a:buSzTx/>
              <a:defRPr/>
            </a:pPr>
            <a:r>
              <a:rPr lang="en-US" sz="5100" b="1" dirty="0" smtClean="0">
                <a:latin typeface="Times New Roman" panose="02020603050405020304" pitchFamily="18" charset="0"/>
              </a:rPr>
              <a:t>Moshe </a:t>
            </a:r>
            <a:r>
              <a:rPr lang="en-US" sz="5100" b="1" dirty="0">
                <a:latin typeface="Times New Roman" panose="02020603050405020304" pitchFamily="18" charset="0"/>
              </a:rPr>
              <a:t>Porian</a:t>
            </a:r>
          </a:p>
          <a:p>
            <a:pPr lvl="1" algn="l" defTabSz="914400">
              <a:spcBef>
                <a:spcPct val="0"/>
              </a:spcBef>
              <a:buClrTx/>
              <a:buSzTx/>
              <a:defRPr/>
            </a:pPr>
            <a:r>
              <a:rPr lang="en-US" sz="5300" b="1" dirty="0" smtClean="0">
                <a:latin typeface="Times New Roman" panose="02020603050405020304" pitchFamily="18" charset="0"/>
              </a:rPr>
              <a:t>Netanel </a:t>
            </a:r>
            <a:r>
              <a:rPr lang="en-US" sz="5300" b="1" dirty="0">
                <a:latin typeface="Times New Roman" panose="02020603050405020304" pitchFamily="18" charset="0"/>
              </a:rPr>
              <a:t>Yamin</a:t>
            </a:r>
            <a:endParaRPr lang="he-IL" sz="5300" b="1" dirty="0">
              <a:latin typeface="Times New Roman" panose="02020603050405020304" pitchFamily="18" charset="0"/>
            </a:endParaRPr>
          </a:p>
          <a:p>
            <a:pPr lvl="1" algn="l" defTabSz="914400">
              <a:spcBef>
                <a:spcPct val="0"/>
              </a:spcBef>
              <a:buClrTx/>
              <a:buSzTx/>
              <a:defRPr/>
            </a:pPr>
            <a:endParaRPr lang="he-IL" sz="5300" b="1" dirty="0">
              <a:latin typeface="Times New Roman" panose="02020603050405020304" pitchFamily="18" charset="0"/>
            </a:endParaRPr>
          </a:p>
          <a:p>
            <a:pPr marL="484632" lvl="1" algn="l">
              <a:buClr>
                <a:schemeClr val="accent1"/>
              </a:buClr>
            </a:pPr>
            <a:r>
              <a:rPr lang="en-US" sz="5400" b="1" dirty="0">
                <a:latin typeface="Times New Roman" panose="02020603050405020304" pitchFamily="18" charset="0"/>
              </a:rPr>
              <a:t>One semester project</a:t>
            </a:r>
          </a:p>
          <a:p>
            <a:pPr marL="484632" lvl="1" algn="l">
              <a:buClr>
                <a:schemeClr val="accent1"/>
              </a:buClr>
            </a:pPr>
            <a:endParaRPr lang="en-US" sz="5400" b="1" dirty="0">
              <a:latin typeface="Times New Roman"/>
              <a:cs typeface="Times New Roman"/>
            </a:endParaRPr>
          </a:p>
          <a:p>
            <a:pPr marL="484632" lvl="1" algn="l">
              <a:buClr>
                <a:schemeClr val="accent1"/>
              </a:buClr>
            </a:pPr>
            <a:r>
              <a:rPr lang="en-US" sz="5400" b="1" dirty="0">
                <a:latin typeface="Times New Roman"/>
                <a:cs typeface="Times New Roman"/>
              </a:rPr>
              <a:t>Project initiation: NOV 2014</a:t>
            </a:r>
            <a:endParaRPr lang="en-US" sz="5400" b="1" dirty="0">
              <a:latin typeface="Times New Roman" panose="02020603050405020304" pitchFamily="18" charset="0"/>
            </a:endParaRPr>
          </a:p>
          <a:p>
            <a:pPr marL="484632" lvl="1" algn="l">
              <a:buClr>
                <a:schemeClr val="accent1"/>
              </a:buClr>
            </a:pPr>
            <a:endParaRPr lang="en-US" sz="5400" b="1" dirty="0" smtClean="0">
              <a:latin typeface="Times New Roman" panose="02020603050405020304" pitchFamily="18" charset="0"/>
              <a:cs typeface="Times New Roman"/>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637" y="567268"/>
            <a:ext cx="5413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תמונה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535" y="521230"/>
            <a:ext cx="16144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708133" y="1576007"/>
            <a:ext cx="5260287" cy="477054"/>
          </a:xfrm>
          <a:prstGeom prst="rect">
            <a:avLst/>
          </a:prstGeom>
        </p:spPr>
        <p:txBody>
          <a:bodyPr wrap="none">
            <a:spAutoFit/>
          </a:bodyPr>
          <a:lstStyle/>
          <a:p>
            <a:r>
              <a:rPr lang="en-US" sz="2500" b="1" cap="all" dirty="0" smtClean="0">
                <a:ln w="0"/>
                <a:effectLst/>
                <a:latin typeface="Times New Roman" panose="02020603050405020304" pitchFamily="18" charset="0"/>
                <a:cs typeface="Times New Roman" panose="02020603050405020304" pitchFamily="18" charset="0"/>
              </a:rPr>
              <a:t>Project’s MID presentation</a:t>
            </a:r>
            <a:endParaRPr lang="en-US" sz="2500" b="1" cap="all" dirty="0">
              <a:ln w="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82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6"/>
          <p:cNvPicPr/>
          <p:nvPr/>
        </p:nvPicPr>
        <p:blipFill>
          <a:blip r:embed="rId3" cstate="print"/>
          <a:stretch>
            <a:fillRect/>
          </a:stretch>
        </p:blipFill>
        <p:spPr>
          <a:xfrm>
            <a:off x="2548551" y="2056297"/>
            <a:ext cx="6575166" cy="4157073"/>
          </a:xfrm>
          <a:prstGeom prst="rect">
            <a:avLst/>
          </a:prstGeom>
        </p:spPr>
      </p:pic>
      <p:sp>
        <p:nvSpPr>
          <p:cNvPr id="7" name="מלבן 6"/>
          <p:cNvSpPr/>
          <p:nvPr/>
        </p:nvSpPr>
        <p:spPr>
          <a:xfrm>
            <a:off x="504000" y="1296000"/>
            <a:ext cx="3830054" cy="400110"/>
          </a:xfrm>
          <a:prstGeom prst="rect">
            <a:avLst/>
          </a:prstGeom>
        </p:spPr>
        <p:txBody>
          <a:bodyPr wrap="square">
            <a:spAutoFit/>
          </a:bodyPr>
          <a:lstStyle/>
          <a:p>
            <a:pPr marL="0" lvl="1" algn="just" rtl="0"/>
            <a:r>
              <a:rPr lang="en-US" sz="2000" dirty="0" smtClean="0">
                <a:latin typeface="Times New Roman" panose="02020603050405020304" pitchFamily="18" charset="0"/>
              </a:rPr>
              <a:t>Display controller top diagram:</a:t>
            </a:r>
            <a:endParaRPr lang="en-US" sz="2000" dirty="0">
              <a:latin typeface="Times New Roman" panose="02020603050405020304" pitchFamily="18" charset="0"/>
            </a:endParaRPr>
          </a:p>
        </p:txBody>
      </p:sp>
      <p:sp>
        <p:nvSpPr>
          <p:cNvPr id="8" name="מלבן 7"/>
          <p:cNvSpPr/>
          <p:nvPr/>
        </p:nvSpPr>
        <p:spPr>
          <a:xfrm>
            <a:off x="504000" y="900000"/>
            <a:ext cx="355501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6.3	Display Controller</a:t>
            </a:r>
            <a:endParaRPr lang="he-IL" sz="2400" dirty="0">
              <a:solidFill>
                <a:schemeClr val="accent1"/>
              </a:solidFill>
            </a:endParaRPr>
          </a:p>
        </p:txBody>
      </p:sp>
      <p:sp>
        <p:nvSpPr>
          <p:cNvPr id="9" name="מלבן 8"/>
          <p:cNvSpPr/>
          <p:nvPr/>
        </p:nvSpPr>
        <p:spPr>
          <a:xfrm>
            <a:off x="3322864" y="6213370"/>
            <a:ext cx="464697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6 – display controller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 name="מלבן 1"/>
          <p:cNvSpPr/>
          <p:nvPr/>
        </p:nvSpPr>
        <p:spPr>
          <a:xfrm>
            <a:off x="4973053" y="4042611"/>
            <a:ext cx="1074821" cy="1090863"/>
          </a:xfrm>
          <a:prstGeom prst="rect">
            <a:avLst/>
          </a:prstGeom>
          <a:solidFill>
            <a:srgbClr val="366E0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1"/>
              </a:solidFill>
            </a:endParaRPr>
          </a:p>
        </p:txBody>
      </p:sp>
      <p:sp>
        <p:nvSpPr>
          <p:cNvPr id="3" name="TextBox 2"/>
          <p:cNvSpPr txBox="1"/>
          <p:nvPr/>
        </p:nvSpPr>
        <p:spPr>
          <a:xfrm>
            <a:off x="5181600" y="4443663"/>
            <a:ext cx="673768" cy="369332"/>
          </a:xfrm>
          <a:prstGeom prst="rect">
            <a:avLst/>
          </a:prstGeom>
          <a:noFill/>
          <a:ln>
            <a:noFill/>
          </a:ln>
        </p:spPr>
        <p:txBody>
          <a:bodyPr wrap="square" rtlCol="1">
            <a:spAutoFit/>
          </a:bodyPr>
          <a:lstStyle/>
          <a:p>
            <a:pPr algn="ctr"/>
            <a:r>
              <a:rPr lang="en-US" dirty="0" smtClean="0">
                <a:solidFill>
                  <a:schemeClr val="bg1"/>
                </a:solidFill>
              </a:rPr>
              <a:t>SG</a:t>
            </a:r>
            <a:endParaRPr lang="he-IL" dirty="0">
              <a:solidFill>
                <a:schemeClr val="bg1"/>
              </a:solidFill>
            </a:endParaRPr>
          </a:p>
        </p:txBody>
      </p:sp>
    </p:spTree>
    <p:extLst>
      <p:ext uri="{BB962C8B-B14F-4D97-AF65-F5344CB8AC3E}">
        <p14:creationId xmlns:p14="http://schemas.microsoft.com/office/powerpoint/2010/main" val="3714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p:cNvPicPr>
            <a:picLocks noChangeAspect="1"/>
          </p:cNvPicPr>
          <p:nvPr/>
        </p:nvPicPr>
        <p:blipFill>
          <a:blip r:embed="rId3"/>
          <a:stretch>
            <a:fillRect/>
          </a:stretch>
        </p:blipFill>
        <p:spPr>
          <a:xfrm>
            <a:off x="1666442" y="1301106"/>
            <a:ext cx="7271329" cy="5282589"/>
          </a:xfrm>
          <a:prstGeom prst="rect">
            <a:avLst/>
          </a:prstGeom>
        </p:spPr>
      </p:pic>
      <p:sp>
        <p:nvSpPr>
          <p:cNvPr id="98" name="מלבן 97"/>
          <p:cNvSpPr/>
          <p:nvPr/>
        </p:nvSpPr>
        <p:spPr>
          <a:xfrm>
            <a:off x="503999" y="900000"/>
            <a:ext cx="395736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6.4	Symbol generator top</a:t>
            </a:r>
            <a:endParaRPr lang="he-IL" sz="2400" dirty="0">
              <a:solidFill>
                <a:schemeClr val="accent1"/>
              </a:solidFill>
            </a:endParaRPr>
          </a:p>
        </p:txBody>
      </p:sp>
      <p:sp>
        <p:nvSpPr>
          <p:cNvPr id="99" name="מלבן 98"/>
          <p:cNvSpPr/>
          <p:nvPr/>
        </p:nvSpPr>
        <p:spPr>
          <a:xfrm>
            <a:off x="3346303" y="6459694"/>
            <a:ext cx="4637873"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7 – symbol generator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11" name="תמונה 10"/>
          <p:cNvPicPr>
            <a:picLocks noChangeAspect="1"/>
          </p:cNvPicPr>
          <p:nvPr/>
        </p:nvPicPr>
        <p:blipFill>
          <a:blip r:embed="rId4"/>
          <a:stretch>
            <a:fillRect/>
          </a:stretch>
        </p:blipFill>
        <p:spPr>
          <a:xfrm>
            <a:off x="2481204" y="3947342"/>
            <a:ext cx="1021905" cy="433010"/>
          </a:xfrm>
          <a:prstGeom prst="rect">
            <a:avLst/>
          </a:prstGeom>
        </p:spPr>
      </p:pic>
      <p:cxnSp>
        <p:nvCxnSpPr>
          <p:cNvPr id="28" name="Straight Arrow Connector 91"/>
          <p:cNvCxnSpPr/>
          <p:nvPr/>
        </p:nvCxnSpPr>
        <p:spPr>
          <a:xfrm>
            <a:off x="3616077" y="4421418"/>
            <a:ext cx="204278"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2296551" y="4174948"/>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flipH="1">
            <a:off x="3496590" y="4108045"/>
            <a:ext cx="15157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91"/>
          <p:cNvCxnSpPr/>
          <p:nvPr/>
        </p:nvCxnSpPr>
        <p:spPr>
          <a:xfrm>
            <a:off x="2287266" y="4190990"/>
            <a:ext cx="177896"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5" name="מחבר חץ ישר 24"/>
          <p:cNvCxnSpPr/>
          <p:nvPr/>
        </p:nvCxnSpPr>
        <p:spPr>
          <a:xfrm flipH="1">
            <a:off x="2020416" y="4492320"/>
            <a:ext cx="2828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3648752" y="4104046"/>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מלבן 46"/>
          <p:cNvSpPr/>
          <p:nvPr/>
        </p:nvSpPr>
        <p:spPr>
          <a:xfrm>
            <a:off x="2497246" y="3942401"/>
            <a:ext cx="983302" cy="421909"/>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46" name="TextBox 45"/>
          <p:cNvSpPr txBox="1"/>
          <p:nvPr/>
        </p:nvSpPr>
        <p:spPr>
          <a:xfrm>
            <a:off x="2383998" y="3958443"/>
            <a:ext cx="967540" cy="307777"/>
          </a:xfrm>
          <a:prstGeom prst="rect">
            <a:avLst/>
          </a:prstGeom>
          <a:noFill/>
        </p:spPr>
        <p:txBody>
          <a:bodyPr wrap="square" rtlCol="1">
            <a:spAutoFit/>
          </a:bodyPr>
          <a:lstStyle/>
          <a:p>
            <a:r>
              <a:rPr lang="en-US" sz="1400" b="1" dirty="0" smtClean="0">
                <a:latin typeface="Calibri" panose="020F0502020204030204" pitchFamily="34" charset="0"/>
              </a:rPr>
              <a:t>Navigator</a:t>
            </a:r>
            <a:endParaRPr lang="he-IL" sz="800" b="1" dirty="0">
              <a:latin typeface="Calibri" panose="020F0502020204030204" pitchFamily="34" charset="0"/>
            </a:endParaRPr>
          </a:p>
        </p:txBody>
      </p:sp>
      <p:sp>
        <p:nvSpPr>
          <p:cNvPr id="37" name="מלבן 36"/>
          <p:cNvSpPr/>
          <p:nvPr/>
        </p:nvSpPr>
        <p:spPr>
          <a:xfrm>
            <a:off x="3962400" y="4620126"/>
            <a:ext cx="737937" cy="224590"/>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b="1" dirty="0" smtClean="0">
                <a:solidFill>
                  <a:schemeClr val="tx1"/>
                </a:solidFill>
                <a:latin typeface="Calibri" panose="020F0502020204030204" pitchFamily="34" charset="0"/>
              </a:rPr>
              <a:t>inversion</a:t>
            </a:r>
            <a:endParaRPr lang="he-IL" sz="105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23551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962459" y="1575412"/>
            <a:ext cx="10504799" cy="707886"/>
          </a:xfrm>
          <a:prstGeom prst="rect">
            <a:avLst/>
          </a:prstGeom>
        </p:spPr>
        <p:txBody>
          <a:bodyPr wrap="none">
            <a:spAutoFit/>
          </a:bodyPr>
          <a:lstStyle/>
          <a:p>
            <a:pPr marL="0" lvl="1" algn="just" rtl="0"/>
            <a:r>
              <a:rPr lang="en-US" sz="2000" dirty="0" smtClean="0">
                <a:latin typeface="Times New Roman" panose="02020603050405020304" pitchFamily="18" charset="0"/>
              </a:rPr>
              <a:t>The following diagram shows a general scheme of the </a:t>
            </a:r>
            <a:r>
              <a:rPr lang="en-US" sz="2000" dirty="0" smtClean="0">
                <a:latin typeface="Times New Roman" panose="02020603050405020304" pitchFamily="18" charset="0"/>
              </a:rPr>
              <a:t>navigator</a:t>
            </a:r>
            <a:r>
              <a:rPr lang="en-US" sz="2000" dirty="0" smtClean="0">
                <a:latin typeface="Times New Roman" panose="02020603050405020304" pitchFamily="18" charset="0"/>
              </a:rPr>
              <a:t> </a:t>
            </a:r>
            <a:r>
              <a:rPr lang="en-US" sz="2000" dirty="0" smtClean="0">
                <a:latin typeface="Times New Roman" panose="02020603050405020304" pitchFamily="18" charset="0"/>
              </a:rPr>
              <a:t>block and its interconnection to DE2</a:t>
            </a:r>
          </a:p>
          <a:p>
            <a:pPr marL="0" lvl="1" algn="just" rtl="0"/>
            <a:r>
              <a:rPr lang="en-US" sz="2000" dirty="0" smtClean="0">
                <a:latin typeface="Times New Roman" panose="02020603050405020304" pitchFamily="18" charset="0"/>
              </a:rPr>
              <a:t>buttons</a:t>
            </a:r>
            <a:endParaRPr lang="en-US" sz="2000" dirty="0">
              <a:latin typeface="Times New Roman" panose="02020603050405020304" pitchFamily="18" charset="0"/>
            </a:endParaRPr>
          </a:p>
        </p:txBody>
      </p:sp>
      <p:grpSp>
        <p:nvGrpSpPr>
          <p:cNvPr id="8" name="קבוצה 7"/>
          <p:cNvGrpSpPr/>
          <p:nvPr/>
        </p:nvGrpSpPr>
        <p:grpSpPr>
          <a:xfrm>
            <a:off x="2495227" y="2453529"/>
            <a:ext cx="7302123" cy="4127538"/>
            <a:chOff x="2135162" y="2429676"/>
            <a:chExt cx="7302123" cy="4127538"/>
          </a:xfrm>
        </p:grpSpPr>
        <p:pic>
          <p:nvPicPr>
            <p:cNvPr id="97" name="תמונה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301" y="2429676"/>
              <a:ext cx="7164984" cy="4127538"/>
            </a:xfrm>
            <a:prstGeom prst="rect">
              <a:avLst/>
            </a:prstGeom>
          </p:spPr>
        </p:pic>
        <p:sp>
          <p:nvSpPr>
            <p:cNvPr id="6" name="מלבן 5"/>
            <p:cNvSpPr/>
            <p:nvPr/>
          </p:nvSpPr>
          <p:spPr>
            <a:xfrm>
              <a:off x="2135162" y="3212018"/>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grpSp>
      <p:sp>
        <p:nvSpPr>
          <p:cNvPr id="7" name="מלבן 6"/>
          <p:cNvSpPr/>
          <p:nvPr/>
        </p:nvSpPr>
        <p:spPr>
          <a:xfrm>
            <a:off x="504000" y="900000"/>
            <a:ext cx="321357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	</a:t>
            </a:r>
            <a:r>
              <a:rPr lang="en-US" sz="2400" b="1" dirty="0" smtClean="0">
                <a:solidFill>
                  <a:schemeClr val="accent1"/>
                </a:solidFill>
                <a:latin typeface="Times New Roman" panose="02020603050405020304" pitchFamily="18" charset="0"/>
                <a:cs typeface="Times New Roman" panose="02020603050405020304" pitchFamily="18" charset="0"/>
              </a:rPr>
              <a:t>Navigator block</a:t>
            </a:r>
            <a:endParaRPr lang="he-IL" sz="2400" dirty="0">
              <a:solidFill>
                <a:schemeClr val="accent1"/>
              </a:solidFill>
            </a:endParaRPr>
          </a:p>
        </p:txBody>
      </p:sp>
      <p:sp>
        <p:nvSpPr>
          <p:cNvPr id="10" name="מלבן 9"/>
          <p:cNvSpPr/>
          <p:nvPr/>
        </p:nvSpPr>
        <p:spPr>
          <a:xfrm>
            <a:off x="2752613" y="6411790"/>
            <a:ext cx="31271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 – project’s main scheme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4" name="כותרת 1"/>
          <p:cNvSpPr>
            <a:spLocks noGrp="1"/>
          </p:cNvSpPr>
          <p:nvPr>
            <p:ph type="title"/>
          </p:nvPr>
        </p:nvSpPr>
        <p:spPr>
          <a:xfrm>
            <a:off x="503999" y="371232"/>
            <a:ext cx="10515600" cy="766368"/>
          </a:xfrm>
        </p:spPr>
        <p:txBody>
          <a:bodyPr>
            <a:normAutofit/>
          </a:bodyPr>
          <a:lstStyle/>
          <a:p>
            <a:pPr marL="742950" indent="-742950" algn="l" rtl="0">
              <a:buFont typeface="+mj-lt"/>
              <a:buAutoNum type="arabicPeriod" startAt="7"/>
            </a:pPr>
            <a:r>
              <a:rPr lang="en-US" b="1" dirty="0" smtClean="0">
                <a:solidFill>
                  <a:schemeClr val="accent1"/>
                </a:solidFill>
                <a:latin typeface="Times New Roman" panose="02020603050405020304" pitchFamily="18" charset="0"/>
              </a:rPr>
              <a:t>Micro architecture</a:t>
            </a:r>
            <a:endParaRPr lang="he-IL" dirty="0"/>
          </a:p>
        </p:txBody>
      </p:sp>
    </p:spTree>
    <p:extLst>
      <p:ext uri="{BB962C8B-B14F-4D97-AF65-F5344CB8AC3E}">
        <p14:creationId xmlns:p14="http://schemas.microsoft.com/office/powerpoint/2010/main" val="14314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446269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7.2</a:t>
            </a:r>
            <a:r>
              <a:rPr lang="en-US" sz="2400"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X, Y Location states table</a:t>
            </a:r>
            <a:endParaRPr lang="he-IL" sz="2400" dirty="0">
              <a:solidFill>
                <a:schemeClr val="accent1"/>
              </a:solidFill>
            </a:endParaRPr>
          </a:p>
        </p:txBody>
      </p:sp>
      <p:graphicFrame>
        <p:nvGraphicFramePr>
          <p:cNvPr id="5" name="טבלה 4"/>
          <p:cNvGraphicFramePr>
            <a:graphicFrameLocks noGrp="1"/>
          </p:cNvGraphicFramePr>
          <p:nvPr>
            <p:extLst>
              <p:ext uri="{D42A27DB-BD31-4B8C-83A1-F6EECF244321}">
                <p14:modId xmlns:p14="http://schemas.microsoft.com/office/powerpoint/2010/main" val="916014901"/>
              </p:ext>
            </p:extLst>
          </p:nvPr>
        </p:nvGraphicFramePr>
        <p:xfrm>
          <a:off x="504000" y="1404000"/>
          <a:ext cx="8128006" cy="4450080"/>
        </p:xfrm>
        <a:graphic>
          <a:graphicData uri="http://schemas.openxmlformats.org/drawingml/2006/table">
            <a:tbl>
              <a:tblPr rtl="1" firstRow="1" bandRow="1">
                <a:tableStyleId>{5C22544A-7EE6-4342-B048-85BDC9FD1C3A}</a:tableStyleId>
              </a:tblPr>
              <a:tblGrid>
                <a:gridCol w="839537"/>
                <a:gridCol w="850231"/>
                <a:gridCol w="850232"/>
                <a:gridCol w="770021"/>
                <a:gridCol w="753979"/>
                <a:gridCol w="753979"/>
                <a:gridCol w="866274"/>
                <a:gridCol w="721894"/>
                <a:gridCol w="786064"/>
                <a:gridCol w="935795"/>
              </a:tblGrid>
              <a:tr h="370840">
                <a:tc gridSpan="2">
                  <a:txBody>
                    <a:bodyPr/>
                    <a:lstStyle/>
                    <a:p>
                      <a:pPr algn="ctr" rtl="1"/>
                      <a:r>
                        <a:rPr lang="en-US" dirty="0" smtClean="0"/>
                        <a:t>down</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up</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left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right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0"/>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rtl="1"/>
                      <a:endParaRPr lang="he-IL"/>
                    </a:p>
                  </a:txBody>
                  <a:tcPr/>
                </a:tc>
              </a:tr>
              <a:tr h="370840">
                <a:tc gridSpan="8">
                  <a:txBody>
                    <a:bodyPr/>
                    <a:lstStyle/>
                    <a:p>
                      <a:pPr algn="ctr" rtl="1"/>
                      <a:r>
                        <a:rPr lang="en-US" dirty="0" smtClean="0"/>
                        <a:t>Next</a:t>
                      </a:r>
                      <a:r>
                        <a:rPr lang="en-US" baseline="0" dirty="0" smtClean="0"/>
                        <a:t> state</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2">
                  <a:txBody>
                    <a:bodyPr/>
                    <a:lstStyle/>
                    <a:p>
                      <a:pPr algn="ctr" rtl="0"/>
                      <a:r>
                        <a:rPr lang="en-US" dirty="0" smtClean="0"/>
                        <a:t>Curr. state</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dirty="0"/>
                    </a:p>
                  </a:txBody>
                  <a:tcPr/>
                </a:tc>
              </a:tr>
              <a:tr h="370840">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he-IL"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מלבן 5"/>
          <p:cNvSpPr/>
          <p:nvPr/>
        </p:nvSpPr>
        <p:spPr>
          <a:xfrm>
            <a:off x="2011914" y="6083787"/>
            <a:ext cx="2954783" cy="369332"/>
          </a:xfrm>
          <a:prstGeom prst="rect">
            <a:avLst/>
          </a:prstGeom>
        </p:spPr>
        <p:txBody>
          <a:bodyPr wrap="none">
            <a:spAutoFit/>
          </a:bodyPr>
          <a:lstStyle/>
          <a:p>
            <a:pPr algn="ctr" rtl="0">
              <a:spcAft>
                <a:spcPts val="1000"/>
              </a:spcAft>
            </a:pP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Table 1– X, Y location states</a:t>
            </a:r>
            <a:endParaRPr lang="en-US"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2915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100" y="3898099"/>
            <a:ext cx="781050" cy="2314575"/>
          </a:xfrm>
          <a:prstGeom prst="rect">
            <a:avLst/>
          </a:prstGeom>
        </p:spPr>
      </p:pic>
      <p:sp>
        <p:nvSpPr>
          <p:cNvPr id="7" name="מלבן 6"/>
          <p:cNvSpPr/>
          <p:nvPr/>
        </p:nvSpPr>
        <p:spPr>
          <a:xfrm>
            <a:off x="1965344" y="3986496"/>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1679560" y="3529168"/>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sp>
        <p:nvSpPr>
          <p:cNvPr id="8" name="אליפסה 7"/>
          <p:cNvSpPr/>
          <p:nvPr/>
        </p:nvSpPr>
        <p:spPr>
          <a:xfrm>
            <a:off x="3227748" y="2869774"/>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0.1</a:t>
            </a:r>
            <a:endParaRPr lang="he-IL" sz="2400" dirty="0"/>
          </a:p>
        </p:txBody>
      </p:sp>
      <p:sp>
        <p:nvSpPr>
          <p:cNvPr id="9" name="אליפסה 8"/>
          <p:cNvSpPr/>
          <p:nvPr/>
        </p:nvSpPr>
        <p:spPr>
          <a:xfrm>
            <a:off x="3225138" y="2869962"/>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0.2</a:t>
            </a:r>
            <a:endParaRPr lang="he-IL" sz="2400" dirty="0"/>
          </a:p>
        </p:txBody>
      </p:sp>
      <p:sp>
        <p:nvSpPr>
          <p:cNvPr id="10" name="אליפסה 9"/>
          <p:cNvSpPr/>
          <p:nvPr/>
        </p:nvSpPr>
        <p:spPr>
          <a:xfrm>
            <a:off x="3225138" y="2867581"/>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0.3</a:t>
            </a:r>
            <a:endParaRPr lang="he-IL" sz="2400" dirty="0"/>
          </a:p>
        </p:txBody>
      </p:sp>
      <p:sp>
        <p:nvSpPr>
          <p:cNvPr id="11" name="אליפסה 10"/>
          <p:cNvSpPr/>
          <p:nvPr/>
        </p:nvSpPr>
        <p:spPr>
          <a:xfrm>
            <a:off x="3225138" y="2874379"/>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0.4</a:t>
            </a:r>
            <a:endParaRPr lang="he-IL" sz="2400" dirty="0"/>
          </a:p>
        </p:txBody>
      </p:sp>
      <p:sp>
        <p:nvSpPr>
          <p:cNvPr id="12" name="מלבן 11"/>
          <p:cNvSpPr/>
          <p:nvPr/>
        </p:nvSpPr>
        <p:spPr>
          <a:xfrm>
            <a:off x="2702150" y="3861824"/>
            <a:ext cx="1374550" cy="547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Debouncer</a:t>
            </a:r>
            <a:endParaRPr lang="he-IL" dirty="0"/>
          </a:p>
        </p:txBody>
      </p:sp>
      <p:sp>
        <p:nvSpPr>
          <p:cNvPr id="13" name="מלבן 12"/>
          <p:cNvSpPr/>
          <p:nvPr/>
        </p:nvSpPr>
        <p:spPr>
          <a:xfrm>
            <a:off x="2702150" y="4522050"/>
            <a:ext cx="1374550" cy="522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Debouncer</a:t>
            </a:r>
            <a:endParaRPr lang="he-IL" dirty="0"/>
          </a:p>
        </p:txBody>
      </p:sp>
      <p:sp>
        <p:nvSpPr>
          <p:cNvPr id="14" name="מלבן 13"/>
          <p:cNvSpPr/>
          <p:nvPr/>
        </p:nvSpPr>
        <p:spPr>
          <a:xfrm>
            <a:off x="2702150" y="5121724"/>
            <a:ext cx="1374550" cy="4650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Debouncer</a:t>
            </a:r>
            <a:endParaRPr lang="he-IL" dirty="0"/>
          </a:p>
        </p:txBody>
      </p:sp>
      <p:sp>
        <p:nvSpPr>
          <p:cNvPr id="15" name="מלבן 14"/>
          <p:cNvSpPr/>
          <p:nvPr/>
        </p:nvSpPr>
        <p:spPr>
          <a:xfrm>
            <a:off x="2702150" y="5702091"/>
            <a:ext cx="1374550" cy="4658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Debouncer</a:t>
            </a:r>
            <a:endParaRPr lang="he-IL" dirty="0"/>
          </a:p>
        </p:txBody>
      </p:sp>
      <p:cxnSp>
        <p:nvCxnSpPr>
          <p:cNvPr id="17" name="מחבר חץ ישר 16"/>
          <p:cNvCxnSpPr>
            <a:stCxn id="12" idx="3"/>
          </p:cNvCxnSpPr>
          <p:nvPr/>
        </p:nvCxnSpPr>
        <p:spPr>
          <a:xfrm>
            <a:off x="4076700" y="4135699"/>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4076700" y="478325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4076700" y="535422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4076700" y="5934996"/>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קבוצה 26"/>
          <p:cNvGrpSpPr/>
          <p:nvPr/>
        </p:nvGrpSpPr>
        <p:grpSpPr>
          <a:xfrm>
            <a:off x="5674012" y="3735916"/>
            <a:ext cx="1777488" cy="386352"/>
            <a:chOff x="5654962" y="3117783"/>
            <a:chExt cx="1777488" cy="386352"/>
          </a:xfrm>
        </p:grpSpPr>
        <p:cxnSp>
          <p:nvCxnSpPr>
            <p:cNvPr id="22" name="מחבר מרפקי 21"/>
            <p:cNvCxnSpPr/>
            <p:nvPr/>
          </p:nvCxnSpPr>
          <p:spPr>
            <a:xfrm flipV="1">
              <a:off x="5654962" y="3117783"/>
              <a:ext cx="1053588" cy="38635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מחבר מרפקי 22"/>
            <p:cNvCxnSpPr/>
            <p:nvPr/>
          </p:nvCxnSpPr>
          <p:spPr>
            <a:xfrm rot="10800000">
              <a:off x="6708550" y="3117784"/>
              <a:ext cx="723900" cy="386351"/>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9" name="מחבר ישר 28"/>
          <p:cNvCxnSpPr/>
          <p:nvPr/>
        </p:nvCxnSpPr>
        <p:spPr>
          <a:xfrm>
            <a:off x="4781550" y="4116649"/>
            <a:ext cx="9525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מלבן 29"/>
          <p:cNvSpPr/>
          <p:nvPr/>
        </p:nvSpPr>
        <p:spPr>
          <a:xfrm>
            <a:off x="504000" y="1260000"/>
            <a:ext cx="11508177" cy="1015663"/>
          </a:xfrm>
          <a:prstGeom prst="rect">
            <a:avLst/>
          </a:prstGeom>
        </p:spPr>
        <p:txBody>
          <a:bodyPr wrap="square">
            <a:spAutoFit/>
          </a:bodyPr>
          <a:lstStyle/>
          <a:p>
            <a:pPr marL="0" lvl="1" algn="just" rtl="0"/>
            <a:r>
              <a:rPr lang="en-US" sz="2000" dirty="0">
                <a:latin typeface="Times New Roman" panose="02020603050405020304" pitchFamily="18" charset="0"/>
              </a:rPr>
              <a:t>The following </a:t>
            </a:r>
            <a:r>
              <a:rPr lang="en-US" sz="2000" dirty="0" smtClean="0">
                <a:latin typeface="Times New Roman" panose="02020603050405020304" pitchFamily="18" charset="0"/>
              </a:rPr>
              <a:t>animation shows the process were only when the user presses a button for at least </a:t>
            </a:r>
            <a:r>
              <a:rPr lang="en-US" sz="2000" dirty="0" smtClean="0">
                <a:latin typeface="Times New Roman" panose="02020603050405020304" pitchFamily="18" charset="0"/>
              </a:rPr>
              <a:t>0.5 sec </a:t>
            </a:r>
            <a:r>
              <a:rPr lang="en-US" sz="2000" dirty="0" smtClean="0">
                <a:latin typeface="Times New Roman" panose="02020603050405020304" pitchFamily="18" charset="0"/>
              </a:rPr>
              <a:t>(changeable), then the debouncer outputs a pulse that updates the X,Y values according to the button pressed</a:t>
            </a:r>
          </a:p>
          <a:p>
            <a:pPr marL="0" lvl="1" algn="just" rtl="0"/>
            <a:r>
              <a:rPr lang="en-US" sz="2000" dirty="0" smtClean="0">
                <a:latin typeface="Times New Roman" panose="02020603050405020304" pitchFamily="18" charset="0"/>
              </a:rPr>
              <a:t> (                 ,           </a:t>
            </a:r>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a:t>
            </a:r>
            <a:endParaRPr lang="en-US" sz="2000" dirty="0">
              <a:latin typeface="Times New Roman" panose="02020603050405020304" pitchFamily="18" charset="0"/>
            </a:endParaRPr>
          </a:p>
        </p:txBody>
      </p:sp>
      <p:graphicFrame>
        <p:nvGraphicFramePr>
          <p:cNvPr id="31" name="אובייקט 30"/>
          <p:cNvGraphicFramePr>
            <a:graphicFrameLocks noChangeAspect="1"/>
          </p:cNvGraphicFramePr>
          <p:nvPr>
            <p:extLst>
              <p:ext uri="{D42A27DB-BD31-4B8C-83A1-F6EECF244321}">
                <p14:modId xmlns:p14="http://schemas.microsoft.com/office/powerpoint/2010/main" val="2601906874"/>
              </p:ext>
            </p:extLst>
          </p:nvPr>
        </p:nvGraphicFramePr>
        <p:xfrm>
          <a:off x="739714" y="1936921"/>
          <a:ext cx="1146880" cy="290543"/>
        </p:xfrm>
        <a:graphic>
          <a:graphicData uri="http://schemas.openxmlformats.org/presentationml/2006/ole">
            <mc:AlternateContent xmlns:mc="http://schemas.openxmlformats.org/markup-compatibility/2006">
              <mc:Choice xmlns:v="urn:schemas-microsoft-com:vml" Requires="v">
                <p:oleObj spid="_x0000_s4336" name="Equation" r:id="rId5" imgW="710891" imgH="177723" progId="Equation.DSMT4">
                  <p:embed/>
                </p:oleObj>
              </mc:Choice>
              <mc:Fallback>
                <p:oleObj name="Equation" r:id="rId5" imgW="710891"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14" y="1936921"/>
                        <a:ext cx="1146880" cy="290543"/>
                      </a:xfrm>
                      <a:prstGeom prst="rect">
                        <a:avLst/>
                      </a:prstGeom>
                      <a:noFill/>
                    </p:spPr>
                  </p:pic>
                </p:oleObj>
              </mc:Fallback>
            </mc:AlternateContent>
          </a:graphicData>
        </a:graphic>
      </p:graphicFrame>
      <p:graphicFrame>
        <p:nvGraphicFramePr>
          <p:cNvPr id="32" name="אובייקט 31"/>
          <p:cNvGraphicFramePr>
            <a:graphicFrameLocks noChangeAspect="1"/>
          </p:cNvGraphicFramePr>
          <p:nvPr>
            <p:extLst>
              <p:ext uri="{D42A27DB-BD31-4B8C-83A1-F6EECF244321}">
                <p14:modId xmlns:p14="http://schemas.microsoft.com/office/powerpoint/2010/main" val="3008178524"/>
              </p:ext>
            </p:extLst>
          </p:nvPr>
        </p:nvGraphicFramePr>
        <p:xfrm>
          <a:off x="1921100" y="1920548"/>
          <a:ext cx="1148581" cy="307367"/>
        </p:xfrm>
        <a:graphic>
          <a:graphicData uri="http://schemas.openxmlformats.org/presentationml/2006/ole">
            <mc:AlternateContent xmlns:mc="http://schemas.openxmlformats.org/markup-compatibility/2006">
              <mc:Choice xmlns:v="urn:schemas-microsoft-com:vml" Requires="v">
                <p:oleObj spid="_x0000_s4337" name="Equation" r:id="rId7" imgW="672516" imgH="177646" progId="Equation.DSMT4">
                  <p:embed/>
                </p:oleObj>
              </mc:Choice>
              <mc:Fallback>
                <p:oleObj name="Equation" r:id="rId7" imgW="672516"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1100" y="1920548"/>
                        <a:ext cx="1148581" cy="307367"/>
                      </a:xfrm>
                      <a:prstGeom prst="rect">
                        <a:avLst/>
                      </a:prstGeom>
                      <a:noFill/>
                    </p:spPr>
                  </p:pic>
                </p:oleObj>
              </mc:Fallback>
            </mc:AlternateContent>
          </a:graphicData>
        </a:graphic>
      </p:graphicFrame>
      <p:sp>
        <p:nvSpPr>
          <p:cNvPr id="33" name="מלבן 32"/>
          <p:cNvSpPr/>
          <p:nvPr/>
        </p:nvSpPr>
        <p:spPr>
          <a:xfrm>
            <a:off x="2647012" y="6411790"/>
            <a:ext cx="3338350"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5 – buttons pressing concept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8" name="מלבן 27"/>
          <p:cNvSpPr/>
          <p:nvPr/>
        </p:nvSpPr>
        <p:spPr>
          <a:xfrm>
            <a:off x="504000" y="900000"/>
            <a:ext cx="501214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7.2	DE2 buttons pressing concept</a:t>
            </a:r>
            <a:endParaRPr lang="he-IL" sz="2400" dirty="0">
              <a:solidFill>
                <a:schemeClr val="accent1"/>
              </a:solidFill>
            </a:endParaRPr>
          </a:p>
        </p:txBody>
      </p:sp>
      <p:sp>
        <p:nvSpPr>
          <p:cNvPr id="26" name="אליפסה 25"/>
          <p:cNvSpPr/>
          <p:nvPr/>
        </p:nvSpPr>
        <p:spPr>
          <a:xfrm>
            <a:off x="3222528" y="2870400"/>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0.5</a:t>
            </a:r>
            <a:endParaRPr lang="he-IL" sz="2400" dirty="0"/>
          </a:p>
        </p:txBody>
      </p:sp>
    </p:spTree>
    <p:extLst>
      <p:ext uri="{BB962C8B-B14F-4D97-AF65-F5344CB8AC3E}">
        <p14:creationId xmlns:p14="http://schemas.microsoft.com/office/powerpoint/2010/main" val="28118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49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1000"/>
                                        <p:tgtEl>
                                          <p:spTgt spid="8"/>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1000"/>
                                        <p:tgtEl>
                                          <p:spTgt spid="9"/>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1000"/>
                                        <p:tgtEl>
                                          <p:spTgt spid="10"/>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1000"/>
                                        <p:tgtEl>
                                          <p:spTgt spid="11"/>
                                        </p:tgtEl>
                                      </p:cBhvr>
                                    </p:animEffect>
                                  </p:childTnLst>
                                </p:cTn>
                              </p:par>
                            </p:childTnLst>
                          </p:cTn>
                        </p:par>
                        <p:par>
                          <p:cTn id="32" fill="hold">
                            <p:stCondLst>
                              <p:cond delay="4000"/>
                            </p:stCondLst>
                            <p:childTnLst>
                              <p:par>
                                <p:cTn id="33" presetID="16" presetClass="entr" presetSubtype="21"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1000"/>
                                        <p:tgtEl>
                                          <p:spTgt spid="26"/>
                                        </p:tgtEl>
                                      </p:cBhvr>
                                    </p:animEffect>
                                  </p:childTnLst>
                                </p:cTn>
                              </p:par>
                            </p:childTnLst>
                          </p:cTn>
                        </p:par>
                        <p:par>
                          <p:cTn id="36" fill="hold">
                            <p:stCondLst>
                              <p:cond delay="5000"/>
                            </p:stCondLst>
                            <p:childTnLst>
                              <p:par>
                                <p:cTn id="37" presetID="1"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8" grpId="0" animBg="1"/>
      <p:bldP spid="9" grpId="0" animBg="1"/>
      <p:bldP spid="10" grpId="0" animBg="1"/>
      <p:bldP spid="11"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2477219" y="3345123"/>
            <a:ext cx="5877794" cy="1084593"/>
          </a:xfrm>
          <a:prstGeom prst="rect">
            <a:avLst/>
          </a:prstGeom>
        </p:spPr>
      </p:pic>
      <p:sp>
        <p:nvSpPr>
          <p:cNvPr id="5" name="מלבן 4"/>
          <p:cNvSpPr/>
          <p:nvPr/>
        </p:nvSpPr>
        <p:spPr>
          <a:xfrm>
            <a:off x="504000" y="900000"/>
            <a:ext cx="3333798"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	Debouncer </a:t>
            </a:r>
            <a:r>
              <a:rPr lang="en-US" sz="2400" b="1" dirty="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sp>
        <p:nvSpPr>
          <p:cNvPr id="6" name="מלבן 5"/>
          <p:cNvSpPr/>
          <p:nvPr/>
        </p:nvSpPr>
        <p:spPr>
          <a:xfrm>
            <a:off x="3916123" y="4429716"/>
            <a:ext cx="299998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11 –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3712876" cy="400110"/>
          </a:xfrm>
          <a:prstGeom prst="rect">
            <a:avLst/>
          </a:prstGeom>
        </p:spPr>
        <p:txBody>
          <a:bodyPr wrap="none">
            <a:spAutoFit/>
          </a:bodyPr>
          <a:lstStyle/>
          <a:p>
            <a:pPr algn="l" rtl="0"/>
            <a:r>
              <a:rPr lang="en-US" sz="2000" dirty="0" smtClean="0">
                <a:latin typeface="Times New Roman" panose="02020603050405020304" pitchFamily="18" charset="0"/>
              </a:rPr>
              <a:t>The debouncer top block diagram:</a:t>
            </a:r>
            <a:endParaRPr lang="he-IL" sz="2000" dirty="0"/>
          </a:p>
        </p:txBody>
      </p:sp>
    </p:spTree>
    <p:extLst>
      <p:ext uri="{BB962C8B-B14F-4D97-AF65-F5344CB8AC3E}">
        <p14:creationId xmlns:p14="http://schemas.microsoft.com/office/powerpoint/2010/main" val="2768956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506" y="2629694"/>
            <a:ext cx="5915025" cy="2943225"/>
          </a:xfrm>
        </p:spPr>
      </p:pic>
      <p:sp>
        <p:nvSpPr>
          <p:cNvPr id="5" name="מלבן 4"/>
          <p:cNvSpPr/>
          <p:nvPr/>
        </p:nvSpPr>
        <p:spPr>
          <a:xfrm>
            <a:off x="503999" y="1260000"/>
            <a:ext cx="11221995" cy="1015663"/>
          </a:xfrm>
          <a:prstGeom prst="rect">
            <a:avLst/>
          </a:prstGeom>
        </p:spPr>
        <p:txBody>
          <a:bodyPr wrap="square">
            <a:spAutoFit/>
          </a:bodyPr>
          <a:lstStyle/>
          <a:p>
            <a:pPr algn="l" rtl="0"/>
            <a:r>
              <a:rPr lang="en-US" sz="2000" dirty="0">
                <a:latin typeface="Times New Roman" panose="02020603050405020304" pitchFamily="18" charset="0"/>
              </a:rPr>
              <a:t>The debouncer is a counter which counts how long its input is '1', and triggers when it reaches a defined value (in our case, 2msec is used). It works with the system frequency (100 MHz) such that when it reaches the defined value, its output turns from '0' to '1' for 1 period, than return to '0'.</a:t>
            </a:r>
            <a:endParaRPr lang="en-US" sz="2000" dirty="0">
              <a:effectLst/>
              <a:latin typeface="Times New Roman" panose="02020603050405020304" pitchFamily="18" charset="0"/>
            </a:endParaRPr>
          </a:p>
        </p:txBody>
      </p:sp>
      <p:sp>
        <p:nvSpPr>
          <p:cNvPr id="6" name="מלבן 5"/>
          <p:cNvSpPr/>
          <p:nvPr/>
        </p:nvSpPr>
        <p:spPr>
          <a:xfrm>
            <a:off x="504000" y="900000"/>
            <a:ext cx="6250494"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7.5.1	Debouncer block inner implementation</a:t>
            </a:r>
            <a:endParaRPr lang="he-IL" sz="2400" dirty="0">
              <a:solidFill>
                <a:schemeClr val="accent1"/>
              </a:solidFill>
            </a:endParaRPr>
          </a:p>
        </p:txBody>
      </p:sp>
      <p:sp>
        <p:nvSpPr>
          <p:cNvPr id="7" name="מלבן 6"/>
          <p:cNvSpPr/>
          <p:nvPr/>
        </p:nvSpPr>
        <p:spPr>
          <a:xfrm>
            <a:off x="2857521" y="5757673"/>
            <a:ext cx="423699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11.1 – debouncer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0722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99" y="2724737"/>
            <a:ext cx="7665992" cy="3592780"/>
          </a:xfrm>
          <a:prstGeom prst="rect">
            <a:avLst/>
          </a:prstGeom>
        </p:spPr>
      </p:pic>
      <p:sp>
        <p:nvSpPr>
          <p:cNvPr id="7" name="מלבן 6"/>
          <p:cNvSpPr/>
          <p:nvPr/>
        </p:nvSpPr>
        <p:spPr>
          <a:xfrm>
            <a:off x="504000" y="900000"/>
            <a:ext cx="309334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7.1.1	Manager block</a:t>
            </a:r>
            <a:endParaRPr lang="he-IL" sz="2400" dirty="0">
              <a:solidFill>
                <a:schemeClr val="accent1"/>
              </a:solidFill>
            </a:endParaRPr>
          </a:p>
        </p:txBody>
      </p:sp>
      <p:sp>
        <p:nvSpPr>
          <p:cNvPr id="8" name="מלבן 7"/>
          <p:cNvSpPr/>
          <p:nvPr/>
        </p:nvSpPr>
        <p:spPr>
          <a:xfrm>
            <a:off x="2390446" y="6459977"/>
            <a:ext cx="651389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8.1 – new manager block with Symbol inversion and cond blocks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מלבן 2"/>
          <p:cNvSpPr/>
          <p:nvPr/>
        </p:nvSpPr>
        <p:spPr>
          <a:xfrm>
            <a:off x="504000" y="1260000"/>
            <a:ext cx="11666976" cy="1323439"/>
          </a:xfrm>
          <a:prstGeom prst="rect">
            <a:avLst/>
          </a:prstGeom>
        </p:spPr>
        <p:txBody>
          <a:bodyPr wrap="none">
            <a:spAutoFit/>
          </a:bodyPr>
          <a:lstStyle/>
          <a:p>
            <a:pPr algn="l" rtl="0"/>
            <a:r>
              <a:rPr lang="en-US" altLang="he-IL" sz="2000" dirty="0" smtClean="0">
                <a:latin typeface="Times New Roman" panose="02020603050405020304" pitchFamily="18" charset="0"/>
                <a:ea typeface="Times New Roman" panose="02020603050405020304" pitchFamily="18" charset="0"/>
              </a:rPr>
              <a:t>The Symbol inversion unit, and Cond unit, were added to the Manager block, to enable the symbol selection by</a:t>
            </a:r>
          </a:p>
          <a:p>
            <a:pPr algn="l" rtl="0"/>
            <a:r>
              <a:rPr lang="en-US" altLang="he-IL" sz="2000" dirty="0" smtClean="0">
                <a:latin typeface="Times New Roman" panose="02020603050405020304" pitchFamily="18" charset="0"/>
                <a:ea typeface="Times New Roman" panose="02020603050405020304" pitchFamily="18" charset="0"/>
              </a:rPr>
              <a:t>inverting its pixels, when the internal count of sym_row (symbol row) and sym_col (</a:t>
            </a:r>
            <a:r>
              <a:rPr lang="en-US" altLang="he-IL" sz="2000" dirty="0">
                <a:latin typeface="Times New Roman" panose="02020603050405020304" pitchFamily="18" charset="0"/>
                <a:ea typeface="Times New Roman" panose="02020603050405020304" pitchFamily="18" charset="0"/>
              </a:rPr>
              <a:t>symbol </a:t>
            </a:r>
            <a:r>
              <a:rPr lang="en-US" altLang="he-IL" sz="2000" dirty="0" smtClean="0">
                <a:latin typeface="Times New Roman" panose="02020603050405020304" pitchFamily="18" charset="0"/>
                <a:ea typeface="Times New Roman" panose="02020603050405020304" pitchFamily="18" charset="0"/>
              </a:rPr>
              <a:t>column), equals to</a:t>
            </a:r>
          </a:p>
          <a:p>
            <a:pPr algn="l" rtl="0"/>
            <a:r>
              <a:rPr lang="en-US" altLang="he-IL" sz="2000" dirty="0" smtClean="0">
                <a:latin typeface="Times New Roman" panose="02020603050405020304" pitchFamily="18" charset="0"/>
                <a:ea typeface="Times New Roman" panose="02020603050405020304" pitchFamily="18" charset="0"/>
              </a:rPr>
              <a:t>the value of Hor_out, Ver_out (horizontal and vertical symbol’s location or X,Y registers value) from t</a:t>
            </a:r>
            <a:r>
              <a:rPr lang="en-US" sz="2000" dirty="0" smtClean="0">
                <a:latin typeface="Times New Roman" panose="02020603050405020304" pitchFamily="18" charset="0"/>
              </a:rPr>
              <a:t>he </a:t>
            </a:r>
          </a:p>
          <a:p>
            <a:pPr algn="l" rtl="0"/>
            <a:r>
              <a:rPr lang="en-US" sz="2000" dirty="0" smtClean="0">
                <a:latin typeface="Times New Roman" panose="02020603050405020304" pitchFamily="18" charset="0"/>
              </a:rPr>
              <a:t>Managing Marker block.</a:t>
            </a:r>
            <a:endParaRPr lang="he-IL" sz="2000" dirty="0"/>
          </a:p>
        </p:txBody>
      </p:sp>
      <p:sp>
        <p:nvSpPr>
          <p:cNvPr id="9" name="מלבן 8"/>
          <p:cNvSpPr/>
          <p:nvPr/>
        </p:nvSpPr>
        <p:spPr>
          <a:xfrm>
            <a:off x="5213683" y="4555958"/>
            <a:ext cx="1106905" cy="8502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Symbol inversion</a:t>
            </a:r>
          </a:p>
        </p:txBody>
      </p:sp>
      <p:sp>
        <p:nvSpPr>
          <p:cNvPr id="10" name="מלבן 9"/>
          <p:cNvSpPr/>
          <p:nvPr/>
        </p:nvSpPr>
        <p:spPr>
          <a:xfrm>
            <a:off x="4323348" y="5871409"/>
            <a:ext cx="617620" cy="4010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200" dirty="0" smtClean="0">
                <a:latin typeface="Calibri" panose="020F0502020204030204" pitchFamily="34" charset="0"/>
                <a:ea typeface="Times New Roman" panose="02020603050405020304" pitchFamily="18" charset="0"/>
                <a:cs typeface="Arial" panose="020B0604020202020204" pitchFamily="34" charset="0"/>
              </a:rPr>
              <a:t>Cond</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85281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4416722" y="2720410"/>
            <a:ext cx="2570671" cy="2672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2000" dirty="0">
                <a:effectLst/>
                <a:ea typeface="Times New Roman" panose="02020603050405020304" pitchFamily="18" charset="0"/>
                <a:cs typeface="Arial" panose="020B0604020202020204" pitchFamily="34" charset="0"/>
              </a:rPr>
              <a:t>Symbol inversion</a:t>
            </a:r>
          </a:p>
        </p:txBody>
      </p:sp>
      <p:sp>
        <p:nvSpPr>
          <p:cNvPr id="5" name="מלבן 4"/>
          <p:cNvSpPr/>
          <p:nvPr/>
        </p:nvSpPr>
        <p:spPr>
          <a:xfrm>
            <a:off x="4196388" y="5568402"/>
            <a:ext cx="30113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 10–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6" name="מלבן 5"/>
          <p:cNvSpPr/>
          <p:nvPr/>
        </p:nvSpPr>
        <p:spPr>
          <a:xfrm>
            <a:off x="504000" y="900000"/>
            <a:ext cx="426270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a:t>
            </a:r>
            <a:r>
              <a:rPr lang="en-US" sz="2400" b="1" dirty="0">
                <a:solidFill>
                  <a:schemeClr val="accent1"/>
                </a:solidFill>
                <a:latin typeface="Times New Roman" panose="02020603050405020304" pitchFamily="18" charset="0"/>
                <a:cs typeface="Times New Roman" panose="02020603050405020304" pitchFamily="18" charset="0"/>
              </a:rPr>
              <a:t>	Symbol inversion block </a:t>
            </a:r>
            <a:endParaRPr lang="he-IL" sz="2400" dirty="0">
              <a:solidFill>
                <a:schemeClr val="accent1"/>
              </a:solidFill>
            </a:endParaRPr>
          </a:p>
        </p:txBody>
      </p:sp>
      <p:sp>
        <p:nvSpPr>
          <p:cNvPr id="7" name="מלבן 6"/>
          <p:cNvSpPr/>
          <p:nvPr/>
        </p:nvSpPr>
        <p:spPr>
          <a:xfrm>
            <a:off x="504000" y="1260000"/>
            <a:ext cx="4458272" cy="400110"/>
          </a:xfrm>
          <a:prstGeom prst="rect">
            <a:avLst/>
          </a:prstGeom>
        </p:spPr>
        <p:txBody>
          <a:bodyPr wrap="none">
            <a:spAutoFit/>
          </a:bodyPr>
          <a:lstStyle/>
          <a:p>
            <a:pPr algn="l" rtl="0"/>
            <a:r>
              <a:rPr lang="en-US" sz="2000" dirty="0" smtClean="0">
                <a:latin typeface="Times New Roman" panose="02020603050405020304" pitchFamily="18" charset="0"/>
              </a:rPr>
              <a:t>The Symbol inversion top block diagram:</a:t>
            </a:r>
            <a:endParaRPr lang="he-IL" sz="2000" dirty="0"/>
          </a:p>
        </p:txBody>
      </p:sp>
      <p:cxnSp>
        <p:nvCxnSpPr>
          <p:cNvPr id="3" name="מחבר חץ ישר 2"/>
          <p:cNvCxnSpPr/>
          <p:nvPr/>
        </p:nvCxnSpPr>
        <p:spPr>
          <a:xfrm flipV="1">
            <a:off x="3191774" y="3088257"/>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p:cNvCxnSpPr/>
          <p:nvPr/>
        </p:nvCxnSpPr>
        <p:spPr>
          <a:xfrm flipV="1">
            <a:off x="3191774" y="4965940"/>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flipV="1">
            <a:off x="6987393" y="4056516"/>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2"/>
          <p:cNvSpPr txBox="1">
            <a:spLocks noChangeArrowheads="1"/>
          </p:cNvSpPr>
          <p:nvPr/>
        </p:nvSpPr>
        <p:spPr bwMode="auto">
          <a:xfrm flipH="1">
            <a:off x="2967484" y="2720410"/>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smtClean="0">
                <a:effectLst/>
                <a:latin typeface="Calibri" panose="020F0502020204030204" pitchFamily="34" charset="0"/>
                <a:ea typeface="Times New Roman" panose="02020603050405020304" pitchFamily="18" charset="0"/>
                <a:cs typeface="Arial" panose="020B0604020202020204" pitchFamily="34" charset="0"/>
              </a:rPr>
              <a:t>Pixel(7:0)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2" name="תיבת טקסט 2"/>
          <p:cNvSpPr txBox="1">
            <a:spLocks noChangeArrowheads="1"/>
          </p:cNvSpPr>
          <p:nvPr/>
        </p:nvSpPr>
        <p:spPr bwMode="auto">
          <a:xfrm flipH="1">
            <a:off x="6987392" y="367485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smtClean="0">
                <a:effectLst/>
                <a:latin typeface="Calibri" panose="020F0502020204030204" pitchFamily="34" charset="0"/>
                <a:ea typeface="Times New Roman" panose="02020603050405020304" pitchFamily="18" charset="0"/>
                <a:cs typeface="Arial" panose="020B0604020202020204" pitchFamily="34" charset="0"/>
              </a:rPr>
              <a:t>Data_out(7:0)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תיבת טקסט 2"/>
          <p:cNvSpPr txBox="1">
            <a:spLocks noChangeArrowheads="1"/>
          </p:cNvSpPr>
          <p:nvPr/>
        </p:nvSpPr>
        <p:spPr bwMode="auto">
          <a:xfrm flipH="1">
            <a:off x="2967485" y="4637162"/>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0">
              <a:lnSpc>
                <a:spcPct val="107000"/>
              </a:lnSpc>
              <a:spcAft>
                <a:spcPts val="800"/>
              </a:spcAft>
            </a:pPr>
            <a:r>
              <a:rPr lang="en-US" dirty="0" smtClean="0">
                <a:latin typeface="Calibri" panose="020F0502020204030204" pitchFamily="34" charset="0"/>
                <a:ea typeface="Times New Roman" panose="02020603050405020304" pitchFamily="18" charset="0"/>
                <a:cs typeface="Arial" panose="020B0604020202020204" pitchFamily="34" charset="0"/>
              </a:rPr>
              <a:t>Cond</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5862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Rectangle 4"/>
          <p:cNvSpPr>
            <a:spLocks noChangeArrowheads="1"/>
          </p:cNvSpPr>
          <p:nvPr/>
        </p:nvSpPr>
        <p:spPr bwMode="auto">
          <a:xfrm>
            <a:off x="503999" y="1260000"/>
            <a:ext cx="10715368"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Marking of a symbol would be responded by inverting the symbol pixels (32*32).</a:t>
            </a:r>
            <a:endParaRPr kumimoji="0" lang="en-US" altLang="he-IL" sz="2000" b="0" i="0" u="none" strike="noStrike" cap="none" normalizeH="0" baseline="0" dirty="0" smtClean="0">
              <a:ln>
                <a:noFill/>
              </a:ln>
              <a:solidFill>
                <a:schemeClr val="tx1"/>
              </a:solidFill>
              <a:effectLst/>
              <a:cs typeface="+mj-c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In the manager block, the information of each pixel of the chosen symbol, being read from the SDRAM is inverted before being written to the fifos and passed to the VESA display.</a:t>
            </a: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mj-cs"/>
              </a:rPr>
              <a:t> Using a mux as shown in the figure below, the pixel itself or its inverted version are chosen to be the data_out. The Cond would be ‘1’ if the internal row and column that are being calculated (represent the current displayed symbol) matches the desired marker symbol’s location</a:t>
            </a:r>
            <a:r>
              <a:rPr kumimoji="0" lang="en-US" altLang="he-IL"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j-cs"/>
              </a:rPr>
              <a:t>.</a:t>
            </a:r>
            <a:endParaRPr kumimoji="0" lang="en-US" altLang="he-IL" sz="3600" b="0" i="0" u="none" strike="noStrike" cap="none" normalizeH="0" baseline="0" dirty="0" smtClean="0">
              <a:ln>
                <a:noFill/>
              </a:ln>
              <a:solidFill>
                <a:schemeClr val="tx1"/>
              </a:solidFill>
              <a:effectLst/>
              <a:latin typeface="Arial" panose="020B0604020202020204" pitchFamily="34" charset="0"/>
              <a:cs typeface="+mj-cs"/>
            </a:endParaRPr>
          </a:p>
        </p:txBody>
      </p:sp>
      <p:sp>
        <p:nvSpPr>
          <p:cNvPr id="9" name="מלבן 8"/>
          <p:cNvSpPr/>
          <p:nvPr/>
        </p:nvSpPr>
        <p:spPr>
          <a:xfrm>
            <a:off x="503999" y="900000"/>
            <a:ext cx="8750875" cy="830997"/>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7.4.1	Symbol </a:t>
            </a:r>
            <a:r>
              <a:rPr lang="en-US" sz="2400" b="1" dirty="0">
                <a:solidFill>
                  <a:schemeClr val="accent1"/>
                </a:solidFill>
                <a:latin typeface="Times New Roman" panose="02020603050405020304" pitchFamily="18" charset="0"/>
                <a:cs typeface="Times New Roman" panose="02020603050405020304" pitchFamily="18" charset="0"/>
              </a:rPr>
              <a:t>inversion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p>
          <a:p>
            <a:pPr algn="l" rtl="0"/>
            <a:endParaRPr lang="he-IL" sz="2400" dirty="0">
              <a:solidFill>
                <a:srgbClr val="0070C0"/>
              </a:solidFill>
            </a:endParaRPr>
          </a:p>
        </p:txBody>
      </p:sp>
      <p:sp>
        <p:nvSpPr>
          <p:cNvPr id="10" name="מלבן 9"/>
          <p:cNvSpPr/>
          <p:nvPr/>
        </p:nvSpPr>
        <p:spPr>
          <a:xfrm>
            <a:off x="2861714" y="6514008"/>
            <a:ext cx="5999937" cy="338554"/>
          </a:xfrm>
          <a:prstGeom prst="rect">
            <a:avLst/>
          </a:prstGeom>
        </p:spPr>
        <p:txBody>
          <a:bodyPr wrap="squar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10.1 – symbol inversion block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grpSp>
        <p:nvGrpSpPr>
          <p:cNvPr id="2" name="קבוצה 1"/>
          <p:cNvGrpSpPr/>
          <p:nvPr/>
        </p:nvGrpSpPr>
        <p:grpSpPr>
          <a:xfrm>
            <a:off x="2534172" y="3385618"/>
            <a:ext cx="7123655" cy="3172597"/>
            <a:chOff x="2299856" y="3333926"/>
            <a:chExt cx="7123655" cy="3172597"/>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856" y="3333926"/>
              <a:ext cx="7123655" cy="3172597"/>
            </a:xfrm>
            <a:prstGeom prst="rect">
              <a:avLst/>
            </a:prstGeom>
          </p:spPr>
        </p:pic>
        <p:sp>
          <p:nvSpPr>
            <p:cNvPr id="7" name="תיבת טקסט 2"/>
            <p:cNvSpPr txBox="1">
              <a:spLocks noChangeArrowheads="1"/>
            </p:cNvSpPr>
            <p:nvPr/>
          </p:nvSpPr>
          <p:spPr bwMode="auto">
            <a:xfrm flipH="1">
              <a:off x="6935633" y="445486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smtClean="0">
                  <a:effectLst/>
                  <a:latin typeface="Calibri" panose="020F0502020204030204" pitchFamily="34" charset="0"/>
                  <a:ea typeface="Times New Roman" panose="02020603050405020304" pitchFamily="18" charset="0"/>
                  <a:cs typeface="Arial" panose="020B0604020202020204" pitchFamily="34" charset="0"/>
                </a:rPr>
                <a:t>Data_out(7:0)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1206805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504000" y="370800"/>
            <a:ext cx="8229600" cy="77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1" fontAlgn="base">
              <a:spcBef>
                <a:spcPct val="0"/>
              </a:spcBef>
              <a:spcAft>
                <a:spcPct val="0"/>
              </a:spcAft>
              <a:defRPr sz="5000" kern="1200">
                <a:solidFill>
                  <a:schemeClr val="tx2"/>
                </a:solidFill>
                <a:latin typeface="+mj-lt"/>
                <a:ea typeface="+mj-ea"/>
                <a:cs typeface="+mj-cs"/>
              </a:defRPr>
            </a:lvl1pPr>
            <a:lvl2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2pPr>
            <a:lvl3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3pPr>
            <a:lvl4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4pPr>
            <a:lvl5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5pPr>
            <a:lvl6pPr marL="4572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6pPr>
            <a:lvl7pPr marL="9144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7pPr>
            <a:lvl8pPr marL="13716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8pPr>
            <a:lvl9pPr marL="18288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9pPr>
          </a:lstStyle>
          <a:p>
            <a:r>
              <a:rPr lang="en-US" altLang="he-IL" b="1" dirty="0" smtClean="0">
                <a:solidFill>
                  <a:schemeClr val="accent1"/>
                </a:solidFill>
                <a:latin typeface="Times New Roman" panose="02020603050405020304" pitchFamily="18" charset="0"/>
              </a:rPr>
              <a:t>Contents</a:t>
            </a:r>
            <a:endParaRPr lang="he-IL" altLang="he-IL" dirty="0" smtClean="0"/>
          </a:p>
        </p:txBody>
      </p:sp>
      <p:sp>
        <p:nvSpPr>
          <p:cNvPr id="5" name="Content Placeholder 2"/>
          <p:cNvSpPr>
            <a:spLocks noGrp="1"/>
          </p:cNvSpPr>
          <p:nvPr/>
        </p:nvSpPr>
        <p:spPr bwMode="auto">
          <a:xfrm>
            <a:off x="504000" y="1486338"/>
            <a:ext cx="8229600" cy="388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r" rtl="1"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r" rtl="1"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r" rtl="1"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r" rtl="1"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r" rtl="1"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Remainder</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 goal</a:t>
            </a:r>
            <a:endParaRPr lang="en-US" dirty="0">
              <a:latin typeface="Times New Roman" panose="02020603050405020304" pitchFamily="18" charset="0"/>
            </a:endParaRP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Conceptual </a:t>
            </a:r>
            <a:r>
              <a:rPr lang="en-US" dirty="0">
                <a:latin typeface="Times New Roman" panose="02020603050405020304" pitchFamily="18" charset="0"/>
              </a:rPr>
              <a:t>i</a:t>
            </a:r>
            <a:r>
              <a:rPr lang="en-US" dirty="0" smtClean="0">
                <a:latin typeface="Times New Roman" panose="02020603050405020304" pitchFamily="18" charset="0"/>
              </a:rPr>
              <a:t>mplementation</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Requirements</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Top architecture</a:t>
            </a:r>
          </a:p>
          <a:p>
            <a:pPr marL="514350" indent="-514350" algn="l" rtl="0" fontAlgn="auto">
              <a:spcAft>
                <a:spcPts val="0"/>
              </a:spcAft>
              <a:buClrTx/>
              <a:buFont typeface="+mj-lt"/>
              <a:buAutoNum type="arabicPeriod"/>
              <a:defRPr/>
            </a:pPr>
            <a:r>
              <a:rPr lang="en-US" dirty="0">
                <a:latin typeface="Times New Roman" panose="02020603050405020304" pitchFamily="18" charset="0"/>
              </a:rPr>
              <a:t>B</a:t>
            </a:r>
            <a:r>
              <a:rPr lang="en-US" dirty="0" smtClean="0">
                <a:latin typeface="Times New Roman" panose="02020603050405020304" pitchFamily="18" charset="0"/>
              </a:rPr>
              <a:t>ackground</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Micro architecture</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Project’s </a:t>
            </a:r>
            <a:r>
              <a:rPr lang="en-US" dirty="0" smtClean="0">
                <a:latin typeface="Times New Roman" panose="02020603050405020304" pitchFamily="18" charset="0"/>
              </a:rPr>
              <a:t>schedule</a:t>
            </a:r>
            <a:endParaRPr lang="en-US" dirty="0" smtClean="0"/>
          </a:p>
          <a:p>
            <a:pPr marL="274320" indent="-274320" algn="l" rtl="0" fontAlgn="auto">
              <a:spcAft>
                <a:spcPts val="0"/>
              </a:spcAft>
              <a:buClr>
                <a:schemeClr val="accent3"/>
              </a:buClr>
              <a:buFont typeface="Wingdings 2"/>
              <a:buChar char=""/>
              <a:defRPr/>
            </a:pPr>
            <a:endParaRPr lang="en-US" dirty="0" smtClean="0"/>
          </a:p>
        </p:txBody>
      </p:sp>
    </p:spTree>
    <p:extLst>
      <p:ext uri="{BB962C8B-B14F-4D97-AF65-F5344CB8AC3E}">
        <p14:creationId xmlns:p14="http://schemas.microsoft.com/office/powerpoint/2010/main" val="177815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5327" y="900000"/>
            <a:ext cx="359867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	</a:t>
            </a:r>
            <a:r>
              <a:rPr lang="en-US" sz="2400" b="1" dirty="0" smtClean="0">
                <a:solidFill>
                  <a:schemeClr val="accent1"/>
                </a:solidFill>
                <a:latin typeface="Times New Roman" panose="02020603050405020304" pitchFamily="18" charset="0"/>
                <a:cs typeface="Times New Roman" panose="02020603050405020304" pitchFamily="18" charset="0"/>
              </a:rPr>
              <a:t>X, Y location block</a:t>
            </a:r>
            <a:endParaRPr lang="he-IL" sz="2400" dirty="0">
              <a:solidFill>
                <a:schemeClr val="accent1"/>
              </a:solidFill>
            </a:endParaRP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470" y="2733933"/>
            <a:ext cx="5301047" cy="1954576"/>
          </a:xfrm>
          <a:prstGeom prst="rect">
            <a:avLst/>
          </a:prstGeom>
        </p:spPr>
      </p:pic>
      <p:sp>
        <p:nvSpPr>
          <p:cNvPr id="6" name="מלבן 5"/>
          <p:cNvSpPr/>
          <p:nvPr/>
        </p:nvSpPr>
        <p:spPr>
          <a:xfrm>
            <a:off x="3467334" y="4688509"/>
            <a:ext cx="3171317"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 Y location top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4014497" cy="400110"/>
          </a:xfrm>
          <a:prstGeom prst="rect">
            <a:avLst/>
          </a:prstGeom>
        </p:spPr>
        <p:txBody>
          <a:bodyPr wrap="none">
            <a:spAutoFit/>
          </a:bodyPr>
          <a:lstStyle/>
          <a:p>
            <a:pPr algn="l" rtl="0"/>
            <a:r>
              <a:rPr lang="en-US" sz="2000" dirty="0">
                <a:latin typeface="Times New Roman" panose="02020603050405020304" pitchFamily="18" charset="0"/>
              </a:rPr>
              <a:t>The </a:t>
            </a:r>
            <a:r>
              <a:rPr lang="en-US" sz="2000" dirty="0" smtClean="0">
                <a:latin typeface="Times New Roman" panose="02020603050405020304" pitchFamily="18" charset="0"/>
              </a:rPr>
              <a:t>X, Y location top </a:t>
            </a:r>
            <a:r>
              <a:rPr lang="en-US" sz="2000" dirty="0">
                <a:latin typeface="Times New Roman" panose="02020603050405020304" pitchFamily="18" charset="0"/>
              </a:rPr>
              <a:t>block diagram:</a:t>
            </a:r>
            <a:endParaRPr lang="he-IL" sz="2000" dirty="0"/>
          </a:p>
        </p:txBody>
      </p:sp>
    </p:spTree>
    <p:extLst>
      <p:ext uri="{BB962C8B-B14F-4D97-AF65-F5344CB8AC3E}">
        <p14:creationId xmlns:p14="http://schemas.microsoft.com/office/powerpoint/2010/main" val="2290925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5" y="3366828"/>
            <a:ext cx="8159573" cy="2597947"/>
          </a:xfrm>
          <a:prstGeom prst="rect">
            <a:avLst/>
          </a:prstGeom>
        </p:spPr>
      </p:pic>
      <p:sp>
        <p:nvSpPr>
          <p:cNvPr id="7" name="Rectangle 3"/>
          <p:cNvSpPr>
            <a:spLocks noChangeArrowheads="1"/>
          </p:cNvSpPr>
          <p:nvPr/>
        </p:nvSpPr>
        <p:spPr bwMode="auto">
          <a:xfrm>
            <a:off x="505326" y="1260000"/>
            <a:ext cx="70262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following diagram </a:t>
            </a:r>
            <a:r>
              <a:rPr kumimoji="0" lang="en-US" altLang="he-IL" sz="2000" b="0" i="0" u="none" strike="noStrike" cap="none" normalizeH="0" dirty="0" smtClean="0">
                <a:ln>
                  <a:noFill/>
                </a:ln>
                <a:solidFill>
                  <a:schemeClr val="tx1"/>
                </a:solidFill>
                <a:effectLst/>
                <a:latin typeface="Times New Roman" panose="02020603050405020304" pitchFamily="18" charset="0"/>
              </a:rPr>
              <a:t>represent the block's inner implementation</a:t>
            </a:r>
            <a:r>
              <a:rPr kumimoji="0" lang="en-US" altLang="he-IL" sz="2000" b="0" i="0" u="none" strike="noStrike" cap="none" normalizeH="0" dirty="0" smtClean="0">
                <a:ln>
                  <a:noFill/>
                </a:ln>
                <a:solidFill>
                  <a:schemeClr val="tx1"/>
                </a:solidFill>
                <a:effectLst/>
                <a:latin typeface="Times New Roman" panose="02020603050405020304" pitchFamily="18" charset="0"/>
              </a:rPr>
              <a:t>.</a:t>
            </a:r>
          </a:p>
          <a:p>
            <a:pPr algn="l" rtl="0" eaLnBrk="0" fontAlgn="base" hangingPunct="0">
              <a:spcBef>
                <a:spcPct val="0"/>
              </a:spcBef>
              <a:spcAft>
                <a:spcPct val="0"/>
              </a:spcAft>
            </a:pPr>
            <a:r>
              <a:rPr lang="en-US" altLang="he-IL" sz="2000" dirty="0">
                <a:latin typeface="Times New Roman" panose="02020603050405020304" pitchFamily="18" charset="0"/>
              </a:rPr>
              <a:t>This block uses an FSM to manage its operation</a:t>
            </a:r>
            <a:r>
              <a:rPr lang="en-US" altLang="he-IL" sz="2000" dirty="0" smtClean="0">
                <a:latin typeface="Times New Roman" panose="02020603050405020304" pitchFamily="18" charset="0"/>
              </a:rPr>
              <a:t>.</a:t>
            </a:r>
            <a:endParaRPr lang="en-US" altLang="he-IL" sz="2000" dirty="0">
              <a:latin typeface="Times New Roman" panose="02020603050405020304" pitchFamily="18" charset="0"/>
            </a:endParaRPr>
          </a:p>
        </p:txBody>
      </p:sp>
      <p:sp>
        <p:nvSpPr>
          <p:cNvPr id="8" name="מלבן 7"/>
          <p:cNvSpPr/>
          <p:nvPr/>
        </p:nvSpPr>
        <p:spPr>
          <a:xfrm>
            <a:off x="505327" y="900000"/>
            <a:ext cx="8069330" cy="461665"/>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7.6.1	</a:t>
            </a:r>
            <a:r>
              <a:rPr lang="en-US" sz="2400" b="1" dirty="0" smtClean="0">
                <a:solidFill>
                  <a:schemeClr val="accent1"/>
                </a:solidFill>
                <a:latin typeface="Times New Roman" panose="02020603050405020304" pitchFamily="18" charset="0"/>
                <a:cs typeface="Times New Roman" panose="02020603050405020304" pitchFamily="18" charset="0"/>
              </a:rPr>
              <a:t>X,Y location block </a:t>
            </a:r>
            <a:r>
              <a:rPr lang="en-US" sz="2400" b="1" dirty="0">
                <a:solidFill>
                  <a:schemeClr val="accent1"/>
                </a:solidFill>
                <a:latin typeface="Times New Roman" panose="02020603050405020304" pitchFamily="18" charset="0"/>
                <a:cs typeface="Times New Roman" panose="02020603050405020304" pitchFamily="18" charset="0"/>
              </a:rPr>
              <a:t>inner implementation</a:t>
            </a:r>
            <a:endParaRPr lang="he-IL" sz="2400" dirty="0">
              <a:solidFill>
                <a:schemeClr val="accent1"/>
              </a:solidFill>
            </a:endParaRPr>
          </a:p>
        </p:txBody>
      </p:sp>
      <p:sp>
        <p:nvSpPr>
          <p:cNvPr id="9" name="מלבן 8"/>
          <p:cNvSpPr/>
          <p:nvPr/>
        </p:nvSpPr>
        <p:spPr>
          <a:xfrm>
            <a:off x="1791864" y="6106272"/>
            <a:ext cx="445961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12.1 –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 Y location inner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3726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8"/>
            </a:pPr>
            <a:r>
              <a:rPr lang="en-US" b="1" dirty="0" smtClean="0">
                <a:solidFill>
                  <a:schemeClr val="accent1"/>
                </a:solidFill>
                <a:latin typeface="Times New Roman" panose="02020603050405020304" pitchFamily="18" charset="0"/>
              </a:rPr>
              <a:t> Project’s schedule</a:t>
            </a:r>
            <a:endParaRPr lang="he-IL" dirty="0">
              <a:solidFill>
                <a:schemeClr val="tx2"/>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1280402058"/>
              </p:ext>
            </p:extLst>
          </p:nvPr>
        </p:nvGraphicFramePr>
        <p:xfrm>
          <a:off x="892098" y="1474108"/>
          <a:ext cx="7544382" cy="5048299"/>
        </p:xfrm>
        <a:graphic>
          <a:graphicData uri="http://schemas.openxmlformats.org/drawingml/2006/table">
            <a:tbl>
              <a:tblPr firstRow="1" bandRow="1">
                <a:tableStyleId>{5C22544A-7EE6-4342-B048-85BDC9FD1C3A}</a:tableStyleId>
              </a:tblPr>
              <a:tblGrid>
                <a:gridCol w="3044283">
                  <a:extLst>
                    <a:ext uri="{9D8B030D-6E8A-4147-A177-3AD203B41FA5}">
                      <a16:colId xmlns:a16="http://schemas.microsoft.com/office/drawing/2014/main" xmlns="" val="20000"/>
                    </a:ext>
                  </a:extLst>
                </a:gridCol>
                <a:gridCol w="4500099">
                  <a:extLst>
                    <a:ext uri="{9D8B030D-6E8A-4147-A177-3AD203B41FA5}">
                      <a16:colId xmlns:a16="http://schemas.microsoft.com/office/drawing/2014/main" xmlns="" val="20001"/>
                    </a:ext>
                  </a:extLst>
                </a:gridCol>
              </a:tblGrid>
              <a:tr h="368707">
                <a:tc>
                  <a:txBody>
                    <a:bodyPr/>
                    <a:lstStyle/>
                    <a:p>
                      <a:pPr algn="l"/>
                      <a:r>
                        <a:rPr lang="en-US" sz="1800" dirty="0" smtClean="0"/>
                        <a:t>Date</a:t>
                      </a:r>
                      <a:endParaRPr lang="en-US" sz="1800" dirty="0"/>
                    </a:p>
                  </a:txBody>
                  <a:tcPr marT="45728" marB="45728"/>
                </a:tc>
                <a:tc>
                  <a:txBody>
                    <a:bodyPr/>
                    <a:lstStyle/>
                    <a:p>
                      <a:pPr algn="l"/>
                      <a:r>
                        <a:rPr lang="en-US" sz="1800" dirty="0" smtClean="0"/>
                        <a:t>Goals</a:t>
                      </a:r>
                      <a:r>
                        <a:rPr lang="en-US" sz="1800" baseline="0" dirty="0" smtClean="0"/>
                        <a:t> </a:t>
                      </a:r>
                      <a:endParaRPr lang="en-US" sz="1800" dirty="0"/>
                    </a:p>
                  </a:txBody>
                  <a:tcPr marT="45728" marB="45728"/>
                </a:tc>
                <a:extLst>
                  <a:ext uri="{0D108BD9-81ED-4DB2-BD59-A6C34878D82A}">
                    <a16:rowId xmlns:a16="http://schemas.microsoft.com/office/drawing/2014/main" xmlns="" val="10000"/>
                  </a:ext>
                </a:extLst>
              </a:tr>
              <a:tr h="645225">
                <a:tc>
                  <a:txBody>
                    <a:bodyPr/>
                    <a:lstStyle/>
                    <a:p>
                      <a:pPr algn="l"/>
                      <a:r>
                        <a:rPr lang="en-US" sz="1800" dirty="0" smtClean="0"/>
                        <a:t>13/11/2014 – 31/21/2014</a:t>
                      </a:r>
                      <a:endParaRPr lang="en-US" sz="1800" dirty="0"/>
                    </a:p>
                  </a:txBody>
                  <a:tcPr marT="45728" marB="45728"/>
                </a:tc>
                <a:tc>
                  <a:txBody>
                    <a:bodyPr/>
                    <a:lstStyle/>
                    <a:p>
                      <a:pPr algn="l"/>
                      <a:r>
                        <a:rPr lang="en-US" sz="1800" dirty="0" smtClean="0"/>
                        <a:t>Project</a:t>
                      </a:r>
                      <a:r>
                        <a:rPr lang="en-US" sz="1800" baseline="0" dirty="0" smtClean="0"/>
                        <a:t> Characterization&amp;</a:t>
                      </a:r>
                    </a:p>
                    <a:p>
                      <a:pPr algn="l"/>
                      <a:r>
                        <a:rPr lang="en-US" sz="1800" baseline="0" dirty="0" smtClean="0"/>
                        <a:t>Prior Study Conduction</a:t>
                      </a:r>
                      <a:endParaRPr lang="en-US" sz="1800" dirty="0"/>
                    </a:p>
                  </a:txBody>
                  <a:tcPr marT="45728" marB="45728"/>
                </a:tc>
                <a:extLst>
                  <a:ext uri="{0D108BD9-81ED-4DB2-BD59-A6C34878D82A}">
                    <a16:rowId xmlns:a16="http://schemas.microsoft.com/office/drawing/2014/main" xmlns="" val="10001"/>
                  </a:ext>
                </a:extLst>
              </a:tr>
              <a:tr h="368707">
                <a:tc>
                  <a:txBody>
                    <a:bodyPr/>
                    <a:lstStyle/>
                    <a:p>
                      <a:pPr algn="l"/>
                      <a:r>
                        <a:rPr lang="en-US" sz="1800" dirty="0" smtClean="0"/>
                        <a:t>31/12/2014</a:t>
                      </a:r>
                      <a:endParaRPr lang="en-US" sz="1800" dirty="0"/>
                    </a:p>
                  </a:txBody>
                  <a:tcPr marT="45728" marB="45728"/>
                </a:tc>
                <a:tc>
                  <a:txBody>
                    <a:bodyPr/>
                    <a:lstStyle/>
                    <a:p>
                      <a:pPr algn="l"/>
                      <a:r>
                        <a:rPr lang="en-US" sz="1800" dirty="0" smtClean="0"/>
                        <a:t>Characterization Presentation</a:t>
                      </a:r>
                      <a:endParaRPr lang="en-US" sz="1800" dirty="0"/>
                    </a:p>
                  </a:txBody>
                  <a:tcPr marT="45728" marB="45728"/>
                </a:tc>
                <a:extLst>
                  <a:ext uri="{0D108BD9-81ED-4DB2-BD59-A6C34878D82A}">
                    <a16:rowId xmlns:a16="http://schemas.microsoft.com/office/drawing/2014/main" xmlns="" val="10002"/>
                  </a:ext>
                </a:extLst>
              </a:tr>
              <a:tr h="368707">
                <a:tc>
                  <a:txBody>
                    <a:bodyPr/>
                    <a:lstStyle/>
                    <a:p>
                      <a:pPr algn="l"/>
                      <a:r>
                        <a:rPr lang="en-US" sz="1800" dirty="0" smtClean="0"/>
                        <a:t>31/12/2014 – 26/1/2015</a:t>
                      </a:r>
                      <a:endParaRPr lang="en-US" sz="1800" dirty="0"/>
                    </a:p>
                  </a:txBody>
                  <a:tcPr marT="45728" marB="45728"/>
                </a:tc>
                <a:tc>
                  <a:txBody>
                    <a:bodyPr/>
                    <a:lstStyle/>
                    <a:p>
                      <a:pPr algn="l"/>
                      <a:r>
                        <a:rPr lang="en-US" sz="1800" dirty="0" smtClean="0"/>
                        <a:t>Full Characterization</a:t>
                      </a:r>
                      <a:r>
                        <a:rPr lang="en-US" sz="1800" baseline="0" dirty="0" smtClean="0"/>
                        <a:t> of all blocks</a:t>
                      </a:r>
                      <a:endParaRPr lang="en-US" sz="1800" dirty="0"/>
                    </a:p>
                  </a:txBody>
                  <a:tcPr marT="45728" marB="45728"/>
                </a:tc>
                <a:extLst>
                  <a:ext uri="{0D108BD9-81ED-4DB2-BD59-A6C34878D82A}">
                    <a16:rowId xmlns:a16="http://schemas.microsoft.com/office/drawing/2014/main" xmlns="" val="10003"/>
                  </a:ext>
                </a:extLst>
              </a:tr>
              <a:tr h="322613">
                <a:tc>
                  <a:txBody>
                    <a:bodyPr/>
                    <a:lstStyle/>
                    <a:p>
                      <a:pPr algn="l"/>
                      <a:r>
                        <a:rPr lang="en-US" sz="1800" dirty="0" smtClean="0"/>
                        <a:t>26/1/2015 – 31/3/2015</a:t>
                      </a:r>
                      <a:endParaRPr lang="en-US" sz="1800" dirty="0"/>
                    </a:p>
                  </a:txBody>
                  <a:tcPr marT="45728" marB="45728"/>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aseline="0" dirty="0" smtClean="0"/>
                        <a:t>Exam period</a:t>
                      </a:r>
                    </a:p>
                  </a:txBody>
                  <a:tcPr marT="45728" marB="45728"/>
                </a:tc>
                <a:extLst>
                  <a:ext uri="{0D108BD9-81ED-4DB2-BD59-A6C34878D82A}">
                    <a16:rowId xmlns:a16="http://schemas.microsoft.com/office/drawing/2014/main" xmlns="" val="10004"/>
                  </a:ext>
                </a:extLst>
              </a:tr>
              <a:tr h="190793">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31/3/2015 – 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Characterization &amp;</a:t>
                      </a:r>
                      <a:r>
                        <a:rPr lang="en-US" sz="1800" baseline="0" dirty="0" smtClean="0"/>
                        <a:t> </a:t>
                      </a:r>
                      <a:r>
                        <a:rPr lang="en-US" sz="1800" dirty="0" smtClean="0"/>
                        <a:t>RTL </a:t>
                      </a:r>
                      <a:r>
                        <a:rPr lang="en-US" sz="1800" baseline="0" dirty="0" smtClean="0"/>
                        <a:t>Coding (</a:t>
                      </a:r>
                      <a:r>
                        <a:rPr lang="en-US" sz="1800" dirty="0" smtClean="0"/>
                        <a:t>VHDL)</a:t>
                      </a:r>
                      <a:endParaRPr lang="en-US" sz="1800" baseline="0" dirty="0" smtClean="0"/>
                    </a:p>
                  </a:txBody>
                  <a:tcPr marT="45700" marB="45700"/>
                </a:tc>
                <a:extLst>
                  <a:ext uri="{0D108BD9-81ED-4DB2-BD59-A6C34878D82A}">
                    <a16:rowId xmlns:a16="http://schemas.microsoft.com/office/drawing/2014/main" xmlns="" val="10005"/>
                  </a:ext>
                </a:extLst>
              </a:tr>
              <a:tr h="342334">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baseline="0" dirty="0" smtClean="0"/>
                        <a:t>Mid presentation</a:t>
                      </a:r>
                    </a:p>
                  </a:txBody>
                  <a:tcPr marT="45700" marB="45700"/>
                </a:tc>
                <a:extLst>
                  <a:ext uri="{0D108BD9-81ED-4DB2-BD59-A6C34878D82A}">
                    <a16:rowId xmlns:a16="http://schemas.microsoft.com/office/drawing/2014/main" xmlns="" val="10006"/>
                  </a:ext>
                </a:extLst>
              </a:tr>
              <a:tr h="618298">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r>
                        <a:rPr lang="en-US" sz="1800" baseline="0" dirty="0" smtClean="0"/>
                        <a:t> </a:t>
                      </a:r>
                      <a:r>
                        <a:rPr lang="en-US" sz="1800" dirty="0" smtClean="0"/>
                        <a:t>– </a:t>
                      </a:r>
                      <a:r>
                        <a:rPr lang="en-US" sz="1800" dirty="0" smtClean="0"/>
                        <a:t>21/7/2015</a:t>
                      </a:r>
                      <a:endParaRPr lang="en-US" sz="1800" dirty="0"/>
                    </a:p>
                  </a:txBody>
                  <a:tcPr marT="45728" marB="45728"/>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RTL </a:t>
                      </a:r>
                      <a:r>
                        <a:rPr lang="en-US" sz="1800" baseline="0" dirty="0" smtClean="0"/>
                        <a:t>Coding (</a:t>
                      </a:r>
                      <a:r>
                        <a:rPr lang="en-US" sz="1800" dirty="0" smtClean="0"/>
                        <a:t>VHDL)</a:t>
                      </a:r>
                      <a:endParaRPr lang="en-US" sz="1800" baseline="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and </a:t>
                      </a:r>
                      <a:r>
                        <a:rPr lang="en-US" sz="1800" baseline="0" dirty="0" smtClean="0"/>
                        <a:t>simulation</a:t>
                      </a:r>
                      <a:endParaRPr lang="en-US" sz="18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800" dirty="0" smtClean="0"/>
                    </a:p>
                  </a:txBody>
                  <a:tcPr marT="45728" marB="45728"/>
                </a:tc>
                <a:extLst>
                  <a:ext uri="{0D108BD9-81ED-4DB2-BD59-A6C34878D82A}">
                    <a16:rowId xmlns:a16="http://schemas.microsoft.com/office/drawing/2014/main" xmlns="" val="10007"/>
                  </a:ext>
                </a:extLst>
              </a:tr>
              <a:tr h="320048">
                <a:tc>
                  <a:txBody>
                    <a:bodyPr/>
                    <a:lstStyle/>
                    <a:p>
                      <a:pPr algn="l"/>
                      <a:r>
                        <a:rPr lang="en-US" sz="1800" dirty="0" smtClean="0"/>
                        <a:t>21/7/2014 –21/8/2015</a:t>
                      </a:r>
                      <a:endParaRPr lang="en-US" sz="1800" dirty="0"/>
                    </a:p>
                  </a:txBody>
                  <a:tcPr marT="45728" marB="45728"/>
                </a:tc>
                <a:tc>
                  <a:txBody>
                    <a:bodyPr/>
                    <a:lstStyle/>
                    <a:p>
                      <a:pPr algn="l" rtl="0"/>
                      <a:r>
                        <a:rPr lang="en-US" dirty="0" smtClean="0"/>
                        <a:t>Synthesis,</a:t>
                      </a:r>
                      <a:r>
                        <a:rPr lang="en-US" baseline="0" dirty="0" smtClean="0"/>
                        <a:t> </a:t>
                      </a:r>
                      <a:r>
                        <a:rPr lang="en-US" dirty="0" smtClean="0"/>
                        <a:t>FPGA</a:t>
                      </a:r>
                      <a:r>
                        <a:rPr lang="en-US" baseline="0" dirty="0" smtClean="0"/>
                        <a:t> implementation &amp; HW debug</a:t>
                      </a:r>
                      <a:endParaRPr lang="he-IL" dirty="0"/>
                    </a:p>
                  </a:txBody>
                  <a:tcPr marT="45728" marB="45728"/>
                </a:tc>
              </a:tr>
              <a:tr h="645225">
                <a:tc>
                  <a:txBody>
                    <a:bodyPr/>
                    <a:lstStyle/>
                    <a:p>
                      <a:pPr algn="l"/>
                      <a:r>
                        <a:rPr lang="en-US" sz="1800" dirty="0" smtClean="0"/>
                        <a:t>21/8/2015</a:t>
                      </a:r>
                      <a:endParaRPr lang="en-US" sz="1800" dirty="0"/>
                    </a:p>
                  </a:txBody>
                  <a:tcPr marT="45728" marB="45728"/>
                </a:tc>
                <a:tc>
                  <a:txBody>
                    <a:bodyPr/>
                    <a:lstStyle/>
                    <a:p>
                      <a:pPr marL="0" marR="0" indent="0" algn="l" defTabSz="457200" rtl="1" eaLnBrk="1" fontAlgn="auto" latinLnBrk="0" hangingPunct="1">
                        <a:lnSpc>
                          <a:spcPct val="100000"/>
                        </a:lnSpc>
                        <a:spcBef>
                          <a:spcPts val="0"/>
                        </a:spcBef>
                        <a:spcAft>
                          <a:spcPts val="0"/>
                        </a:spcAft>
                        <a:buClrTx/>
                        <a:buSzTx/>
                        <a:buFontTx/>
                        <a:buNone/>
                        <a:tabLst/>
                        <a:defRPr/>
                      </a:pPr>
                      <a:r>
                        <a:rPr lang="en-US" sz="1800" dirty="0" smtClean="0"/>
                        <a:t>Final</a:t>
                      </a:r>
                      <a:r>
                        <a:rPr lang="en-US" sz="1800" baseline="0" dirty="0" smtClean="0"/>
                        <a:t> presentation</a:t>
                      </a:r>
                      <a:endParaRPr lang="en-US" sz="1800" dirty="0"/>
                    </a:p>
                  </a:txBody>
                  <a:tcPr marT="45728" marB="45728"/>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445403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70800"/>
            <a:ext cx="9404723" cy="1134000"/>
          </a:xfrm>
        </p:spPr>
        <p:txBody>
          <a:bodyPr>
            <a:normAutofit/>
          </a:bodyPr>
          <a:lstStyle/>
          <a:p>
            <a:pPr marL="742950" indent="-742950" algn="l" rtl="0">
              <a:buFont typeface="+mj-lt"/>
              <a:buAutoNum type="arabicPeriod"/>
            </a:pPr>
            <a:r>
              <a:rPr lang="en-US" b="1" dirty="0" smtClean="0">
                <a:solidFill>
                  <a:schemeClr val="accent1"/>
                </a:solidFill>
                <a:latin typeface="Times New Roman" panose="02020603050405020304" pitchFamily="18" charset="0"/>
              </a:rPr>
              <a:t>Remainder</a:t>
            </a:r>
            <a:endParaRPr lang="he-IL" b="1" dirty="0">
              <a:solidFill>
                <a:schemeClr val="accent1"/>
              </a:solidFill>
              <a:latin typeface="Times New Roman" panose="02020603050405020304" pitchFamily="18" charset="0"/>
            </a:endParaRPr>
          </a:p>
        </p:txBody>
      </p:sp>
      <p:sp>
        <p:nvSpPr>
          <p:cNvPr id="3" name="Content Placeholder 2"/>
          <p:cNvSpPr>
            <a:spLocks noGrp="1"/>
          </p:cNvSpPr>
          <p:nvPr>
            <p:ph idx="1"/>
          </p:nvPr>
        </p:nvSpPr>
        <p:spPr>
          <a:xfrm>
            <a:off x="648000" y="1389599"/>
            <a:ext cx="8596800" cy="4575600"/>
          </a:xfrm>
        </p:spPr>
        <p:txBody>
          <a:bodyPr>
            <a:normAutofit fontScale="92500" lnSpcReduction="10000"/>
          </a:bodyPr>
          <a:lstStyle/>
          <a:p>
            <a:pPr algn="l" rtl="0">
              <a:buFont typeface="Wingdings 2" panose="05020102010507070707" pitchFamily="18" charset="2"/>
              <a:buChar char=""/>
            </a:pPr>
            <a:r>
              <a:rPr lang="en-US" sz="2200" dirty="0">
                <a:latin typeface="Times New Roman" panose="02020603050405020304" pitchFamily="18" charset="0"/>
              </a:rPr>
              <a:t>In the preceding project, the following was implemented:</a:t>
            </a:r>
          </a:p>
          <a:p>
            <a:pPr algn="l" rtl="0">
              <a:buFont typeface="Wingdings 2" panose="05020102010507070707" pitchFamily="18" charset="2"/>
              <a:buChar char=""/>
            </a:pPr>
            <a:r>
              <a:rPr lang="en-US" sz="2200" dirty="0">
                <a:latin typeface="Times New Roman" panose="02020603050405020304" pitchFamily="18" charset="0"/>
              </a:rPr>
              <a:t>Generating symbols on display screen using:</a:t>
            </a:r>
          </a:p>
          <a:p>
            <a:pPr lvl="1" algn="l" rtl="0">
              <a:buFont typeface="Wingdings" panose="05000000000000000000" pitchFamily="2" charset="2"/>
              <a:buChar char="§"/>
            </a:pPr>
            <a:r>
              <a:rPr lang="en-US" sz="2200" dirty="0">
                <a:latin typeface="Times New Roman" panose="02020603050405020304" pitchFamily="18" charset="0"/>
                <a:cs typeface="Times New Roman"/>
              </a:rPr>
              <a:t>GUI platform - coded with Matlab </a:t>
            </a:r>
          </a:p>
          <a:p>
            <a:pPr lvl="1" algn="l" rtl="0">
              <a:buFont typeface="Wingdings" panose="05000000000000000000" pitchFamily="2" charset="2"/>
              <a:buChar char="§"/>
            </a:pPr>
            <a:r>
              <a:rPr lang="en-US" sz="2200" dirty="0">
                <a:latin typeface="Times New Roman" panose="02020603050405020304" pitchFamily="18" charset="0"/>
              </a:rPr>
              <a:t>Cyclone II FPGA </a:t>
            </a:r>
          </a:p>
          <a:p>
            <a:pPr lvl="1" algn="l" rtl="0">
              <a:buFont typeface="Wingdings" panose="05000000000000000000" pitchFamily="2" charset="2"/>
              <a:buChar char="§"/>
            </a:pPr>
            <a:r>
              <a:rPr lang="en-US" sz="2200" dirty="0">
                <a:latin typeface="Times New Roman" panose="02020603050405020304" pitchFamily="18" charset="0"/>
              </a:rPr>
              <a:t>Host communication via UART protocol</a:t>
            </a:r>
          </a:p>
          <a:p>
            <a:pPr lvl="1" algn="l" rtl="0">
              <a:buFont typeface="Wingdings" panose="05000000000000000000" pitchFamily="2" charset="2"/>
              <a:buChar char="§"/>
            </a:pPr>
            <a:r>
              <a:rPr lang="en-US" sz="2200" dirty="0">
                <a:latin typeface="Times New Roman" panose="02020603050405020304" pitchFamily="18" charset="0"/>
              </a:rPr>
              <a:t>Internal communication via Wishbone protocol</a:t>
            </a:r>
          </a:p>
          <a:p>
            <a:pPr algn="l" rtl="0">
              <a:buFont typeface="Wingdings 2" panose="05020102010507070707" pitchFamily="18" charset="2"/>
              <a:buChar char=""/>
            </a:pPr>
            <a:r>
              <a:rPr lang="en-US" sz="2200" dirty="0">
                <a:latin typeface="Times New Roman" panose="02020603050405020304" pitchFamily="18" charset="0"/>
              </a:rPr>
              <a:t>Input  -  Grayscale symbols 32 x 32 pixels</a:t>
            </a:r>
          </a:p>
          <a:p>
            <a:pPr lvl="1" algn="l" rtl="0">
              <a:buFont typeface="Wingdings" panose="05000000000000000000" pitchFamily="2" charset="2"/>
              <a:buChar char="§"/>
            </a:pPr>
            <a:r>
              <a:rPr lang="en-US" sz="2200" dirty="0">
                <a:latin typeface="Times New Roman" panose="02020603050405020304" pitchFamily="18" charset="0"/>
              </a:rPr>
              <a:t>saved in external SDRAM</a:t>
            </a:r>
          </a:p>
          <a:p>
            <a:pPr algn="l" rtl="0">
              <a:buFont typeface="Wingdings 2" panose="05020102010507070707" pitchFamily="18" charset="2"/>
              <a:buChar char=""/>
            </a:pPr>
            <a:r>
              <a:rPr lang="en-US" sz="2200" dirty="0">
                <a:latin typeface="Times New Roman" panose="02020603050405020304" pitchFamily="18" charset="0"/>
              </a:rPr>
              <a:t>Output  -  Grayscale image resolution of 800x600 pixels</a:t>
            </a:r>
          </a:p>
          <a:p>
            <a:pPr algn="l" rtl="0">
              <a:buFont typeface="Wingdings 2" panose="05020102010507070707" pitchFamily="18" charset="2"/>
              <a:buChar char=""/>
            </a:pPr>
            <a:r>
              <a:rPr lang="en-US" sz="2200" dirty="0">
                <a:latin typeface="Times New Roman" panose="02020603050405020304" pitchFamily="18" charset="0"/>
              </a:rPr>
              <a:t>Main clock freq. 100MHz </a:t>
            </a:r>
          </a:p>
          <a:p>
            <a:pPr algn="l" rtl="0">
              <a:buFont typeface="Wingdings 2" panose="05020102010507070707" pitchFamily="18" charset="2"/>
              <a:buChar char=""/>
            </a:pPr>
            <a:r>
              <a:rPr lang="en-US" sz="2200" dirty="0">
                <a:latin typeface="Times New Roman" panose="02020603050405020304" pitchFamily="18" charset="0"/>
              </a:rPr>
              <a:t>VESA (monitor) freq. 40 Hz</a:t>
            </a:r>
          </a:p>
          <a:p>
            <a:pPr algn="l" rtl="0">
              <a:buFont typeface="Wingdings" panose="05000000000000000000" pitchFamily="2" charset="2"/>
              <a:buChar char="q"/>
            </a:pPr>
            <a:endParaRPr lang="he-IL" dirty="0"/>
          </a:p>
        </p:txBody>
      </p:sp>
    </p:spTree>
    <p:extLst>
      <p:ext uri="{BB962C8B-B14F-4D97-AF65-F5344CB8AC3E}">
        <p14:creationId xmlns:p14="http://schemas.microsoft.com/office/powerpoint/2010/main" val="165965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2"/>
            </a:pPr>
            <a:r>
              <a:rPr lang="en-US" b="1" dirty="0" smtClean="0">
                <a:solidFill>
                  <a:schemeClr val="accent1"/>
                </a:solidFill>
                <a:latin typeface="Times New Roman" panose="02020603050405020304" pitchFamily="18" charset="0"/>
              </a:rPr>
              <a:t>Project’s goal</a:t>
            </a:r>
            <a:endParaRPr lang="he-IL" b="1" dirty="0">
              <a:solidFill>
                <a:schemeClr val="accent1"/>
              </a:solidFill>
              <a:latin typeface="Times New Roman" panose="02020603050405020304" pitchFamily="18" charset="0"/>
            </a:endParaRPr>
          </a:p>
        </p:txBody>
      </p:sp>
      <p:sp>
        <p:nvSpPr>
          <p:cNvPr id="6" name="Content Placeholder 5"/>
          <p:cNvSpPr>
            <a:spLocks noGrp="1"/>
          </p:cNvSpPr>
          <p:nvPr>
            <p:ph idx="1"/>
          </p:nvPr>
        </p:nvSpPr>
        <p:spPr>
          <a:xfrm>
            <a:off x="647999" y="1389600"/>
            <a:ext cx="10958982" cy="4351338"/>
          </a:xfrm>
        </p:spPr>
        <p:txBody>
          <a:bodyPr>
            <a:normAutofit/>
          </a:bodyPr>
          <a:lstStyle/>
          <a:p>
            <a:pPr algn="l" rtl="0">
              <a:buFont typeface="Wingdings 2" panose="05020102010507070707" pitchFamily="18" charset="2"/>
              <a:buChar char=""/>
            </a:pPr>
            <a:r>
              <a:rPr lang="en-US" sz="2400" dirty="0" smtClean="0">
                <a:latin typeface="Times New Roman" panose="02020603050405020304" pitchFamily="18" charset="0"/>
              </a:rPr>
              <a:t>Navigation </a:t>
            </a:r>
            <a:r>
              <a:rPr lang="en-US" sz="2400" dirty="0">
                <a:latin typeface="Times New Roman" panose="02020603050405020304" pitchFamily="18" charset="0"/>
              </a:rPr>
              <a:t>in a </a:t>
            </a:r>
            <a:r>
              <a:rPr lang="en-US" sz="2400" dirty="0" smtClean="0">
                <a:latin typeface="Times New Roman" panose="02020603050405020304" pitchFamily="18" charset="0"/>
              </a:rPr>
              <a:t>menu</a:t>
            </a:r>
            <a:endParaRPr lang="en-US" sz="2400" dirty="0">
              <a:latin typeface="Times New Roman" panose="02020603050405020304" pitchFamily="18" charset="0"/>
            </a:endParaRPr>
          </a:p>
          <a:p>
            <a:pPr lvl="1" algn="l" rtl="0">
              <a:buFont typeface="Wingdings" panose="05000000000000000000" pitchFamily="2" charset="2"/>
              <a:buChar char="§"/>
            </a:pPr>
            <a:r>
              <a:rPr lang="en-US" dirty="0">
                <a:latin typeface="Times New Roman" panose="02020603050405020304" pitchFamily="18" charset="0"/>
              </a:rPr>
              <a:t>Implement blocks in FPGA,</a:t>
            </a:r>
            <a:r>
              <a:rPr lang="en-US" dirty="0">
                <a:latin typeface="Times New Roman" charset="0"/>
                <a:cs typeface="Times New Roman" charset="0"/>
              </a:rPr>
              <a:t> coded in </a:t>
            </a:r>
            <a:r>
              <a:rPr lang="en-US" dirty="0">
                <a:latin typeface="Times New Roman" panose="02020603050405020304" pitchFamily="18" charset="0"/>
              </a:rPr>
              <a:t>Vhdl HDL, for the following functions:</a:t>
            </a:r>
          </a:p>
          <a:p>
            <a:pPr lvl="2" algn="l" rtl="0"/>
            <a:r>
              <a:rPr lang="en-US" dirty="0" smtClean="0">
                <a:latin typeface="Times New Roman" panose="02020603050405020304" pitchFamily="18" charset="0"/>
              </a:rPr>
              <a:t>Moving a cursor right</a:t>
            </a:r>
            <a:r>
              <a:rPr lang="en-US" dirty="0">
                <a:latin typeface="Times New Roman" panose="02020603050405020304" pitchFamily="18" charset="0"/>
              </a:rPr>
              <a:t>, left, up, </a:t>
            </a:r>
            <a:r>
              <a:rPr lang="en-US" dirty="0" smtClean="0">
                <a:latin typeface="Times New Roman" panose="02020603050405020304" pitchFamily="18" charset="0"/>
              </a:rPr>
              <a:t>down and choosing a symbol in the cursor current position.</a:t>
            </a:r>
            <a:endParaRPr lang="en-US" dirty="0">
              <a:latin typeface="Times New Roman" panose="02020603050405020304" pitchFamily="18" charset="0"/>
            </a:endParaRPr>
          </a:p>
          <a:p>
            <a:pPr lvl="2" algn="l" rtl="0"/>
            <a:r>
              <a:rPr lang="en-US" dirty="0">
                <a:latin typeface="Times New Roman" panose="02020603050405020304" pitchFamily="18" charset="0"/>
              </a:rPr>
              <a:t>Choosing a </a:t>
            </a:r>
            <a:r>
              <a:rPr lang="en-US" dirty="0" smtClean="0">
                <a:latin typeface="Times New Roman" panose="02020603050405020304" pitchFamily="18" charset="0"/>
              </a:rPr>
              <a:t>symbol is performed by inverting its pixels.</a:t>
            </a:r>
            <a:endParaRPr lang="en-US" dirty="0">
              <a:latin typeface="Times New Roman" panose="02020603050405020304" pitchFamily="18" charset="0"/>
            </a:endParaRPr>
          </a:p>
          <a:p>
            <a:pPr marL="800100" lvl="2" indent="-342900" algn="l" rtl="0">
              <a:buFont typeface="Wingdings" panose="05000000000000000000" pitchFamily="2" charset="2"/>
              <a:buChar char="§"/>
            </a:pPr>
            <a:r>
              <a:rPr lang="en-US" sz="2400" dirty="0" smtClean="0">
                <a:latin typeface="Times New Roman" panose="02020603050405020304" pitchFamily="18" charset="0"/>
              </a:rPr>
              <a:t>Navigation in the menu would be performed using HW only, via buttons on the DE2 board. </a:t>
            </a:r>
          </a:p>
          <a:p>
            <a:pPr marL="800100" lvl="2" indent="-342900" algn="l" rtl="0">
              <a:buFont typeface="Wingdings" panose="05000000000000000000" pitchFamily="2" charset="2"/>
              <a:buChar char="§"/>
            </a:pPr>
            <a:r>
              <a:rPr lang="en-US" sz="2400" dirty="0" smtClean="0">
                <a:latin typeface="Times New Roman" panose="02020603050405020304" pitchFamily="18" charset="0"/>
              </a:rPr>
              <a:t>In design, special registers would be dedicated in order to navigate </a:t>
            </a:r>
            <a:r>
              <a:rPr lang="en-US" sz="2400" dirty="0">
                <a:latin typeface="Times New Roman" panose="02020603050405020304" pitchFamily="18" charset="0"/>
              </a:rPr>
              <a:t>through the </a:t>
            </a:r>
            <a:r>
              <a:rPr lang="en-US" sz="2400" dirty="0" smtClean="0">
                <a:latin typeface="Times New Roman" panose="02020603050405020304" pitchFamily="18" charset="0"/>
              </a:rPr>
              <a:t>GUI, </a:t>
            </a:r>
            <a:r>
              <a:rPr lang="en-US" sz="2400" dirty="0">
                <a:latin typeface="Times New Roman" panose="02020603050405020304" pitchFamily="18" charset="0"/>
              </a:rPr>
              <a:t>for </a:t>
            </a:r>
            <a:r>
              <a:rPr lang="en-US" sz="2400" dirty="0" smtClean="0">
                <a:latin typeface="Times New Roman" panose="02020603050405020304" pitchFamily="18" charset="0"/>
              </a:rPr>
              <a:t>debug purposes.</a:t>
            </a:r>
          </a:p>
          <a:p>
            <a:pPr marL="800100" lvl="2" indent="-342900" algn="l" rtl="0">
              <a:buFont typeface="Wingdings" panose="05000000000000000000" pitchFamily="2" charset="2"/>
              <a:buChar char="§"/>
            </a:pPr>
            <a:r>
              <a:rPr lang="en-US" sz="2400" dirty="0" smtClean="0">
                <a:latin typeface="Times New Roman" panose="02020603050405020304" pitchFamily="18" charset="0"/>
              </a:rPr>
              <a:t>The </a:t>
            </a:r>
            <a:r>
              <a:rPr lang="en-US" sz="2400" dirty="0">
                <a:latin typeface="Times New Roman" panose="02020603050405020304" pitchFamily="18" charset="0"/>
              </a:rPr>
              <a:t>blocks would communicate via Wishbone protocol</a:t>
            </a:r>
          </a:p>
        </p:txBody>
      </p:sp>
    </p:spTree>
    <p:extLst>
      <p:ext uri="{BB962C8B-B14F-4D97-AF65-F5344CB8AC3E}">
        <p14:creationId xmlns:p14="http://schemas.microsoft.com/office/powerpoint/2010/main" val="363042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p:cNvPicPr>
            <a:picLocks noChangeAspect="1"/>
          </p:cNvPicPr>
          <p:nvPr/>
        </p:nvPicPr>
        <p:blipFill rotWithShape="1">
          <a:blip r:embed="rId2">
            <a:extLst>
              <a:ext uri="{28A0092B-C50C-407E-A947-70E740481C1C}">
                <a14:useLocalDpi xmlns:a14="http://schemas.microsoft.com/office/drawing/2010/main" val="0"/>
              </a:ext>
            </a:extLst>
          </a:blip>
          <a:srcRect t="50936" b="1498"/>
          <a:stretch/>
        </p:blipFill>
        <p:spPr>
          <a:xfrm>
            <a:off x="1476847" y="4373119"/>
            <a:ext cx="6849006" cy="2286000"/>
          </a:xfrm>
          <a:prstGeom prst="rect">
            <a:avLst/>
          </a:prstGeom>
        </p:spPr>
      </p:pic>
      <p:sp>
        <p:nvSpPr>
          <p:cNvPr id="2" name="כותרת 1"/>
          <p:cNvSpPr>
            <a:spLocks noGrp="1"/>
          </p:cNvSpPr>
          <p:nvPr>
            <p:ph type="title"/>
          </p:nvPr>
        </p:nvSpPr>
        <p:spPr>
          <a:xfrm>
            <a:off x="504000" y="370800"/>
            <a:ext cx="10515600" cy="1135221"/>
          </a:xfrm>
        </p:spPr>
        <p:txBody>
          <a:bodyPr/>
          <a:lstStyle/>
          <a:p>
            <a:pPr marL="742950" indent="-742950" algn="l" rtl="0">
              <a:buFont typeface="+mj-lt"/>
              <a:buAutoNum type="arabicPeriod" startAt="3"/>
            </a:pPr>
            <a:r>
              <a:rPr lang="en-US" b="1" dirty="0" smtClean="0">
                <a:solidFill>
                  <a:schemeClr val="accent1"/>
                </a:solidFill>
                <a:latin typeface="Times New Roman" panose="02020603050405020304" pitchFamily="18" charset="0"/>
              </a:rPr>
              <a:t>Conceptual implementation</a:t>
            </a:r>
            <a:endParaRPr lang="he-IL" dirty="0"/>
          </a:p>
        </p:txBody>
      </p:sp>
      <p:sp>
        <p:nvSpPr>
          <p:cNvPr id="4" name="TextBox 3"/>
          <p:cNvSpPr txBox="1"/>
          <p:nvPr/>
        </p:nvSpPr>
        <p:spPr>
          <a:xfrm>
            <a:off x="503999" y="1520126"/>
            <a:ext cx="7436843" cy="400110"/>
          </a:xfrm>
          <a:prstGeom prst="rect">
            <a:avLst/>
          </a:prstGeom>
          <a:noFill/>
        </p:spPr>
        <p:txBody>
          <a:bodyPr wrap="square" rtlCol="1">
            <a:spAutoFit/>
          </a:bodyPr>
          <a:lstStyle/>
          <a:p>
            <a:pPr marL="0" lvl="1" algn="just" rtl="0"/>
            <a:r>
              <a:rPr lang="en-US" sz="2000" dirty="0" smtClean="0">
                <a:latin typeface="Times New Roman" panose="02020603050405020304" pitchFamily="18" charset="0"/>
              </a:rPr>
              <a:t>Symbol insertion/removal &amp; n</a:t>
            </a:r>
            <a:r>
              <a:rPr lang="en-US" sz="2000" dirty="0" smtClean="0">
                <a:latin typeface="Times New Roman" panose="02020603050405020304" pitchFamily="18" charset="0"/>
              </a:rPr>
              <a:t>avigation concept</a:t>
            </a:r>
            <a:endParaRPr lang="en-US" sz="2000" dirty="0">
              <a:latin typeface="Times New Roman" panose="02020603050405020304" pitchFamily="18" charset="0"/>
            </a:endParaRPr>
          </a:p>
        </p:txBody>
      </p:sp>
      <p:pic>
        <p:nvPicPr>
          <p:cNvPr id="8" name="תמונה 7"/>
          <p:cNvPicPr>
            <a:picLocks noChangeAspect="1"/>
          </p:cNvPicPr>
          <p:nvPr/>
        </p:nvPicPr>
        <p:blipFill rotWithShape="1">
          <a:blip r:embed="rId2">
            <a:extLst>
              <a:ext uri="{28A0092B-C50C-407E-A947-70E740481C1C}">
                <a14:useLocalDpi xmlns:a14="http://schemas.microsoft.com/office/drawing/2010/main" val="0"/>
              </a:ext>
            </a:extLst>
          </a:blip>
          <a:srcRect t="-5" b="52439"/>
          <a:stretch/>
        </p:blipFill>
        <p:spPr>
          <a:xfrm>
            <a:off x="1476847" y="1906131"/>
            <a:ext cx="6849006" cy="2286000"/>
          </a:xfrm>
          <a:prstGeom prst="rect">
            <a:avLst/>
          </a:prstGeom>
        </p:spPr>
      </p:pic>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992" y="4191398"/>
            <a:ext cx="781050" cy="2314575"/>
          </a:xfrm>
          <a:prstGeom prst="rect">
            <a:avLst/>
          </a:prstGeom>
        </p:spPr>
      </p:pic>
      <p:sp>
        <p:nvSpPr>
          <p:cNvPr id="7" name="מלבן 6"/>
          <p:cNvSpPr/>
          <p:nvPr/>
        </p:nvSpPr>
        <p:spPr>
          <a:xfrm>
            <a:off x="5602236" y="4279795"/>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910" y="5076590"/>
            <a:ext cx="1119440" cy="1042532"/>
          </a:xfrm>
          <a:prstGeom prst="rect">
            <a:avLst/>
          </a:prstGeom>
        </p:spPr>
      </p:pic>
      <p:sp>
        <p:nvSpPr>
          <p:cNvPr id="11" name="מלבן 10"/>
          <p:cNvSpPr/>
          <p:nvPr/>
        </p:nvSpPr>
        <p:spPr>
          <a:xfrm>
            <a:off x="6633910" y="5095640"/>
            <a:ext cx="262190" cy="3336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2825" y="6480031"/>
            <a:ext cx="7150805" cy="338554"/>
          </a:xfrm>
          <a:prstGeom prst="rect">
            <a:avLst/>
          </a:prstGeom>
        </p:spPr>
        <p:txBody>
          <a:bodyPr wrap="non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1.2 – Menu navigation and selection </a:t>
            </a:r>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Using the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buttons on the DE2 board</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2" name="מלבן 11"/>
          <p:cNvSpPr/>
          <p:nvPr/>
        </p:nvSpPr>
        <p:spPr>
          <a:xfrm>
            <a:off x="42825" y="4191398"/>
            <a:ext cx="4856519" cy="338554"/>
          </a:xfrm>
          <a:prstGeom prst="rect">
            <a:avLst/>
          </a:prstGeom>
        </p:spPr>
        <p:txBody>
          <a:bodyPr wrap="squar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1.1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–Symbol insertion/removal </a:t>
            </a:r>
            <a:r>
              <a:rPr lang="en-US" sz="1600" b="1" dirty="0" smtClean="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rPr>
              <a:t>Using </a:t>
            </a:r>
            <a:r>
              <a:rPr lang="en-US" sz="1600" b="1" dirty="0" smtClean="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rPr>
              <a:t>the GUI</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083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par>
                          <p:cTn id="16" fill="hold">
                            <p:stCondLst>
                              <p:cond delay="500"/>
                            </p:stCondLst>
                            <p:childTnLst>
                              <p:par>
                                <p:cTn id="17" presetID="0" presetClass="path" presetSubtype="0" accel="50000" decel="50000" fill="hold" grpId="2" nodeType="afterEffect">
                                  <p:stCondLst>
                                    <p:cond delay="0"/>
                                  </p:stCondLst>
                                  <p:childTnLst>
                                    <p:animMotion origin="layout" path="M 2.29167E-6 -1.11111E-6 L 2.29167E-6 0.00671 L 0.02357 -1.11111E-6 " pathEditMode="relative" rAng="0" ptsTypes="AAA">
                                      <p:cBhvr>
                                        <p:cTn id="18" dur="2000" fill="hold"/>
                                        <p:tgtEl>
                                          <p:spTgt spid="11"/>
                                        </p:tgtEl>
                                        <p:attrNameLst>
                                          <p:attrName>ppt_x</p:attrName>
                                          <p:attrName>ppt_y</p:attrName>
                                        </p:attrNameLst>
                                      </p:cBhvr>
                                      <p:rCtr x="117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4"/>
            </a:pPr>
            <a:r>
              <a:rPr lang="en-US" b="1" dirty="0" smtClean="0">
                <a:solidFill>
                  <a:schemeClr val="accent1"/>
                </a:solidFill>
                <a:latin typeface="Times New Roman" panose="02020603050405020304" pitchFamily="18" charset="0"/>
              </a:rPr>
              <a:t>Requirements</a:t>
            </a:r>
            <a:endParaRPr lang="he-IL" dirty="0"/>
          </a:p>
        </p:txBody>
      </p:sp>
      <p:sp>
        <p:nvSpPr>
          <p:cNvPr id="3" name="מציין מיקום תוכן 2"/>
          <p:cNvSpPr>
            <a:spLocks noGrp="1"/>
          </p:cNvSpPr>
          <p:nvPr>
            <p:ph idx="1"/>
          </p:nvPr>
        </p:nvSpPr>
        <p:spPr/>
        <p:txBody>
          <a:bodyPr/>
          <a:lstStyle/>
          <a:p>
            <a:pPr algn="l" rtl="0">
              <a:buFont typeface="Wingdings 2" panose="05020102010507070707" pitchFamily="18" charset="2"/>
              <a:buChar char=""/>
            </a:pPr>
            <a:r>
              <a:rPr lang="en-US" sz="2400" dirty="0" smtClean="0">
                <a:latin typeface="Times New Roman" panose="02020603050405020304" pitchFamily="18" charset="0"/>
              </a:rPr>
              <a:t>Architecture implementation</a:t>
            </a:r>
          </a:p>
          <a:p>
            <a:pPr algn="l" rtl="0">
              <a:buFont typeface="Wingdings 2" panose="05020102010507070707" pitchFamily="18" charset="2"/>
              <a:buChar char=""/>
            </a:pPr>
            <a:r>
              <a:rPr lang="en-US" sz="2400" dirty="0" smtClean="0">
                <a:latin typeface="Times New Roman" panose="02020603050405020304" pitchFamily="18" charset="0"/>
              </a:rPr>
              <a:t>RTL coding (</a:t>
            </a:r>
            <a:r>
              <a:rPr lang="en-US" sz="2400" dirty="0" smtClean="0">
                <a:latin typeface="Times New Roman" panose="02020603050405020304" pitchFamily="18" charset="0"/>
              </a:rPr>
              <a:t>VHDL)</a:t>
            </a:r>
            <a:endParaRPr lang="en-US" sz="2400" dirty="0" smtClean="0">
              <a:latin typeface="Times New Roman" panose="02020603050405020304" pitchFamily="18" charset="0"/>
            </a:endParaRPr>
          </a:p>
          <a:p>
            <a:pPr algn="l" rtl="0">
              <a:buFont typeface="Wingdings 2" panose="05020102010507070707" pitchFamily="18" charset="2"/>
              <a:buChar char=""/>
            </a:pPr>
            <a:r>
              <a:rPr lang="en-US" sz="2400" dirty="0" smtClean="0">
                <a:latin typeface="Times New Roman" panose="02020603050405020304" pitchFamily="18" charset="0"/>
              </a:rPr>
              <a:t>Simulation (Modelsim)</a:t>
            </a:r>
          </a:p>
          <a:p>
            <a:pPr algn="l" rtl="0">
              <a:buFont typeface="Wingdings 2" panose="05020102010507070707" pitchFamily="18" charset="2"/>
              <a:buChar char=""/>
            </a:pPr>
            <a:r>
              <a:rPr lang="en-US" sz="2400" dirty="0" smtClean="0">
                <a:latin typeface="Times New Roman" panose="02020603050405020304" pitchFamily="18" charset="0"/>
              </a:rPr>
              <a:t>Synthesis (Quartus) </a:t>
            </a:r>
          </a:p>
          <a:p>
            <a:pPr algn="l" rtl="0">
              <a:buFont typeface="Wingdings 2" panose="05020102010507070707" pitchFamily="18" charset="2"/>
              <a:buChar char=""/>
            </a:pPr>
            <a:r>
              <a:rPr lang="en-US" sz="2400" dirty="0" smtClean="0">
                <a:latin typeface="Times New Roman" panose="02020603050405020304" pitchFamily="18" charset="0"/>
              </a:rPr>
              <a:t>Place &amp; </a:t>
            </a:r>
            <a:r>
              <a:rPr lang="en-US" sz="2400" dirty="0" smtClean="0">
                <a:latin typeface="Times New Roman" panose="02020603050405020304" pitchFamily="18" charset="0"/>
              </a:rPr>
              <a:t>Route</a:t>
            </a:r>
            <a:endParaRPr lang="en-US" sz="2400" dirty="0" smtClean="0">
              <a:latin typeface="Times New Roman" panose="02020603050405020304" pitchFamily="18" charset="0"/>
            </a:endParaRPr>
          </a:p>
          <a:p>
            <a:pPr algn="l" rtl="0">
              <a:buFont typeface="Wingdings 2" panose="05020102010507070707" pitchFamily="18" charset="2"/>
              <a:buChar char=""/>
            </a:pPr>
            <a:r>
              <a:rPr lang="en-US" sz="2400" dirty="0" smtClean="0">
                <a:latin typeface="Times New Roman" panose="02020603050405020304" pitchFamily="18" charset="0"/>
              </a:rPr>
              <a:t>FPGA implementation</a:t>
            </a:r>
            <a:endParaRPr lang="en-US" sz="2400" dirty="0">
              <a:latin typeface="Times New Roman" panose="02020603050405020304" pitchFamily="18" charset="0"/>
            </a:endParaRPr>
          </a:p>
        </p:txBody>
      </p:sp>
    </p:spTree>
    <p:extLst>
      <p:ext uri="{BB962C8B-B14F-4D97-AF65-F5344CB8AC3E}">
        <p14:creationId xmlns:p14="http://schemas.microsoft.com/office/powerpoint/2010/main" val="1874944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5"/>
            </a:pPr>
            <a:r>
              <a:rPr lang="en-US" b="1" dirty="0" smtClean="0">
                <a:solidFill>
                  <a:schemeClr val="accent1"/>
                </a:solidFill>
                <a:latin typeface="Times New Roman" panose="02020603050405020304" pitchFamily="18" charset="0"/>
              </a:rPr>
              <a:t>Top </a:t>
            </a:r>
            <a:r>
              <a:rPr lang="en-US" b="1" dirty="0">
                <a:solidFill>
                  <a:schemeClr val="accent1"/>
                </a:solidFill>
                <a:latin typeface="Times New Roman" panose="02020603050405020304" pitchFamily="18" charset="0"/>
              </a:rPr>
              <a:t>a</a:t>
            </a:r>
            <a:r>
              <a:rPr lang="en-US" b="1" dirty="0" smtClean="0">
                <a:solidFill>
                  <a:schemeClr val="accent1"/>
                </a:solidFill>
                <a:latin typeface="Times New Roman" panose="02020603050405020304" pitchFamily="18" charset="0"/>
              </a:rPr>
              <a:t>rchitecture</a:t>
            </a:r>
            <a:endParaRPr lang="he-IL" b="1" dirty="0">
              <a:solidFill>
                <a:schemeClr val="accent1"/>
              </a:solidFill>
              <a:latin typeface="Times New Roman" panose="02020603050405020304" pitchFamily="18" charset="0"/>
            </a:endParaRPr>
          </a:p>
        </p:txBody>
      </p:sp>
      <p:pic>
        <p:nvPicPr>
          <p:cNvPr id="6" name="תמונה 53" descr="2.jpg"/>
          <p:cNvPicPr>
            <a:picLocks noGrp="1"/>
          </p:cNvPicPr>
          <p:nvPr>
            <p:ph idx="1"/>
          </p:nvPr>
        </p:nvPicPr>
        <p:blipFill>
          <a:blip r:embed="rId4" cstate="print"/>
          <a:stretch>
            <a:fillRect/>
          </a:stretch>
        </p:blipFill>
        <p:spPr>
          <a:xfrm>
            <a:off x="224589" y="1010654"/>
            <a:ext cx="10635916" cy="5630778"/>
          </a:xfrm>
          <a:prstGeom prst="rect">
            <a:avLst/>
          </a:prstGeom>
          <a:noFill/>
        </p:spPr>
      </p:pic>
      <p:sp>
        <p:nvSpPr>
          <p:cNvPr id="3" name="TextBox 2"/>
          <p:cNvSpPr txBox="1"/>
          <p:nvPr/>
        </p:nvSpPr>
        <p:spPr>
          <a:xfrm rot="10860000" flipV="1">
            <a:off x="227666" y="2578088"/>
            <a:ext cx="1884163" cy="369332"/>
          </a:xfrm>
          <a:prstGeom prst="rect">
            <a:avLst/>
          </a:prstGeom>
        </p:spPr>
        <p:txBody>
          <a:bodyPr rtlCol="1">
            <a:spAutoFit/>
          </a:bodyPr>
          <a:lstStyle/>
          <a:p>
            <a:pPr algn="ctr"/>
            <a:r>
              <a:rPr lang="arn-CL" dirty="0" smtClean="0">
                <a:latin typeface="Arial"/>
                <a:cs typeface="Arial"/>
              </a:rPr>
              <a:t>opcode</a:t>
            </a:r>
            <a:endParaRPr lang="he-IL" dirty="0"/>
          </a:p>
        </p:txBody>
      </p:sp>
      <p:sp>
        <p:nvSpPr>
          <p:cNvPr id="7" name="מלבן 6"/>
          <p:cNvSpPr/>
          <p:nvPr/>
        </p:nvSpPr>
        <p:spPr>
          <a:xfrm>
            <a:off x="8532783" y="5289002"/>
            <a:ext cx="991379" cy="320324"/>
          </a:xfrm>
          <a:prstGeom prst="rect">
            <a:avLst/>
          </a:prstGeom>
          <a:solidFill>
            <a:srgbClr val="366E0C"/>
          </a:solidFill>
          <a:ln w="12700">
            <a:solidFill>
              <a:schemeClr val="tx1"/>
            </a:solidFill>
          </a:ln>
        </p:spPr>
        <p:style>
          <a:lnRef idx="0">
            <a:schemeClr val="accent2"/>
          </a:lnRef>
          <a:fillRef idx="3">
            <a:schemeClr val="accent2"/>
          </a:fillRef>
          <a:effectRef idx="3">
            <a:schemeClr val="accent2"/>
          </a:effectRef>
          <a:fontRef idx="minor">
            <a:schemeClr val="lt1"/>
          </a:fontRef>
        </p:style>
        <p:txBody>
          <a:bodyPr rtlCol="1" anchor="t" anchorCtr="0"/>
          <a:lstStyle/>
          <a:p>
            <a:pPr algn="ctr"/>
            <a:r>
              <a:rPr lang="en-US" sz="1500" dirty="0">
                <a:latin typeface="Calibri" panose="020F0502020204030204" pitchFamily="34" charset="0"/>
              </a:rPr>
              <a:t>N</a:t>
            </a:r>
            <a:r>
              <a:rPr lang="en-US" sz="1500" dirty="0" smtClean="0">
                <a:latin typeface="Calibri" panose="020F0502020204030204" pitchFamily="34" charset="0"/>
              </a:rPr>
              <a:t>avigator</a:t>
            </a:r>
            <a:r>
              <a:rPr lang="en-US" sz="1400" dirty="0" smtClean="0">
                <a:latin typeface="Calibri" panose="020F0502020204030204" pitchFamily="34" charset="0"/>
              </a:rPr>
              <a:t> </a:t>
            </a:r>
            <a:endParaRPr lang="he-IL" sz="1400" dirty="0">
              <a:latin typeface="Calibri" panose="020F0502020204030204" pitchFamily="34" charset="0"/>
            </a:endParaRPr>
          </a:p>
        </p:txBody>
      </p:sp>
      <p:sp>
        <p:nvSpPr>
          <p:cNvPr id="27" name="מלבן 26"/>
          <p:cNvSpPr/>
          <p:nvPr/>
        </p:nvSpPr>
        <p:spPr>
          <a:xfrm>
            <a:off x="2553961" y="6488668"/>
            <a:ext cx="2525115"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2 – top architecture</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9" name="תמונה 8"/>
          <p:cNvPicPr>
            <a:picLocks noChangeAspect="1"/>
          </p:cNvPicPr>
          <p:nvPr/>
        </p:nvPicPr>
        <p:blipFill>
          <a:blip r:embed="rId5"/>
          <a:stretch>
            <a:fillRect/>
          </a:stretch>
        </p:blipFill>
        <p:spPr>
          <a:xfrm>
            <a:off x="7890539" y="4299284"/>
            <a:ext cx="1813606" cy="424559"/>
          </a:xfrm>
          <a:prstGeom prst="rect">
            <a:avLst/>
          </a:prstGeom>
        </p:spPr>
      </p:pic>
      <p:cxnSp>
        <p:nvCxnSpPr>
          <p:cNvPr id="11" name="מחבר חץ ישר 10"/>
          <p:cNvCxnSpPr/>
          <p:nvPr/>
        </p:nvCxnSpPr>
        <p:spPr>
          <a:xfrm>
            <a:off x="8144311"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a:off x="8587317"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9028473" y="471582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9461610" y="4715822"/>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741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normAutofit/>
          </a:bodyPr>
          <a:lstStyle/>
          <a:p>
            <a:pPr marL="742950" indent="-742950" algn="l" rtl="0">
              <a:buFont typeface="+mj-lt"/>
              <a:buAutoNum type="arabicPeriod" startAt="6"/>
            </a:pPr>
            <a:r>
              <a:rPr lang="en-US" b="1" dirty="0" smtClean="0">
                <a:solidFill>
                  <a:schemeClr val="accent1"/>
                </a:solidFill>
                <a:latin typeface="Times New Roman" panose="02020603050405020304" pitchFamily="18" charset="0"/>
              </a:rPr>
              <a:t>Background</a:t>
            </a:r>
            <a:endParaRPr lang="he-IL" b="1" dirty="0">
              <a:solidFill>
                <a:schemeClr val="accent1"/>
              </a:solidFill>
              <a:latin typeface="Times New Roman" panose="02020603050405020304" pitchFamily="18" charset="0"/>
            </a:endParaRPr>
          </a:p>
        </p:txBody>
      </p:sp>
      <p:pic>
        <p:nvPicPr>
          <p:cNvPr id="4"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200" y="2840400"/>
            <a:ext cx="5198311" cy="867577"/>
          </a:xfrm>
          <a:prstGeom prst="rect">
            <a:avLst/>
          </a:prstGeom>
          <a:noFill/>
          <a:ln>
            <a:noFill/>
          </a:ln>
        </p:spPr>
      </p:pic>
      <p:sp>
        <p:nvSpPr>
          <p:cNvPr id="17" name="TextBox 10"/>
          <p:cNvSpPr txBox="1"/>
          <p:nvPr/>
        </p:nvSpPr>
        <p:spPr>
          <a:xfrm>
            <a:off x="1984075" y="4257295"/>
            <a:ext cx="2446356"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Add/Remove a </a:t>
            </a:r>
            <a:r>
              <a:rPr lang="en-US" dirty="0" smtClean="0"/>
              <a:t>symbol</a:t>
            </a:r>
          </a:p>
          <a:p>
            <a:r>
              <a:rPr lang="en-US" dirty="0" smtClean="0"/>
              <a:t>1 bit</a:t>
            </a:r>
            <a:endParaRPr lang="he-IL" dirty="0"/>
          </a:p>
        </p:txBody>
      </p:sp>
      <p:cxnSp>
        <p:nvCxnSpPr>
          <p:cNvPr id="18" name="מחבר חץ ישר 17"/>
          <p:cNvCxnSpPr/>
          <p:nvPr/>
        </p:nvCxnSpPr>
        <p:spPr>
          <a:xfrm flipV="1">
            <a:off x="3190029" y="3667377"/>
            <a:ext cx="272715"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2"/>
          <p:cNvSpPr txBox="1"/>
          <p:nvPr/>
        </p:nvSpPr>
        <p:spPr>
          <a:xfrm>
            <a:off x="5345432"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Horizontal Screen Location</a:t>
            </a:r>
          </a:p>
          <a:p>
            <a:r>
              <a:rPr lang="en-US" dirty="0" smtClean="0"/>
              <a:t>(0-19)5 bit</a:t>
            </a:r>
            <a:endParaRPr lang="he-IL" dirty="0"/>
          </a:p>
        </p:txBody>
      </p:sp>
      <p:cxnSp>
        <p:nvCxnSpPr>
          <p:cNvPr id="20" name="מחבר חץ ישר 19"/>
          <p:cNvCxnSpPr/>
          <p:nvPr/>
        </p:nvCxnSpPr>
        <p:spPr>
          <a:xfrm flipV="1">
            <a:off x="6579092" y="3667377"/>
            <a:ext cx="293101"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36833"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Orthogonal Screen Location</a:t>
            </a:r>
          </a:p>
          <a:p>
            <a:r>
              <a:rPr lang="en-US" dirty="0" smtClean="0"/>
              <a:t>(0-14)4 bit</a:t>
            </a:r>
            <a:endParaRPr lang="he-IL" dirty="0"/>
          </a:p>
        </p:txBody>
      </p:sp>
      <p:cxnSp>
        <p:nvCxnSpPr>
          <p:cNvPr id="22" name="מחבר חץ ישר 21"/>
          <p:cNvCxnSpPr/>
          <p:nvPr/>
        </p:nvCxnSpPr>
        <p:spPr>
          <a:xfrm flipH="1" flipV="1">
            <a:off x="7750680" y="3677197"/>
            <a:ext cx="198186" cy="51862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45432" y="1800897"/>
            <a:ext cx="2396644" cy="923330"/>
          </a:xfrm>
          <a:prstGeom prst="rect">
            <a:avLst/>
          </a:prstGeom>
          <a:noFill/>
        </p:spPr>
        <p:txBody>
          <a:bodyPr wrap="square" rtlCol="1">
            <a:spAutoFit/>
          </a:bodyPr>
          <a:lstStyle/>
          <a:p>
            <a:r>
              <a:rPr lang="en-US" dirty="0" smtClean="0"/>
              <a:t>SDRAM ROW(11), </a:t>
            </a:r>
            <a:r>
              <a:rPr lang="en-US" dirty="0"/>
              <a:t>SDRAM </a:t>
            </a:r>
            <a:r>
              <a:rPr lang="en-US" dirty="0" smtClean="0"/>
              <a:t>BANK(2)</a:t>
            </a:r>
          </a:p>
          <a:p>
            <a:r>
              <a:rPr lang="en-US" dirty="0" smtClean="0"/>
              <a:t>13 bits</a:t>
            </a:r>
            <a:endParaRPr lang="he-IL" dirty="0"/>
          </a:p>
        </p:txBody>
      </p:sp>
      <p:cxnSp>
        <p:nvCxnSpPr>
          <p:cNvPr id="16" name="מחבר חץ ישר 15"/>
          <p:cNvCxnSpPr/>
          <p:nvPr/>
        </p:nvCxnSpPr>
        <p:spPr>
          <a:xfrm flipH="1">
            <a:off x="4793226" y="2365950"/>
            <a:ext cx="453862" cy="4744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מלבן 4"/>
          <p:cNvSpPr/>
          <p:nvPr/>
        </p:nvSpPr>
        <p:spPr>
          <a:xfrm>
            <a:off x="504000" y="900000"/>
            <a:ext cx="3452420"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6.1	Opcode </a:t>
            </a:r>
            <a:r>
              <a:rPr lang="en-US" sz="2400" b="1" dirty="0">
                <a:solidFill>
                  <a:schemeClr val="accent1"/>
                </a:solidFill>
                <a:latin typeface="Times New Roman" panose="02020603050405020304" pitchFamily="18" charset="0"/>
              </a:rPr>
              <a:t>Structure</a:t>
            </a:r>
            <a:endParaRPr lang="he-IL" sz="2400" dirty="0">
              <a:solidFill>
                <a:schemeClr val="accent1"/>
              </a:solidFill>
            </a:endParaRPr>
          </a:p>
        </p:txBody>
      </p:sp>
      <p:sp>
        <p:nvSpPr>
          <p:cNvPr id="15" name="מלבן 14"/>
          <p:cNvSpPr/>
          <p:nvPr/>
        </p:nvSpPr>
        <p:spPr>
          <a:xfrm>
            <a:off x="3820497" y="5382257"/>
            <a:ext cx="278531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3 – Opcode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structure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7730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a:spLocks noGrp="1"/>
          </p:cNvSpPr>
          <p:nvPr>
            <p:ph type="title"/>
          </p:nvPr>
        </p:nvSpPr>
        <p:spPr>
          <a:xfrm>
            <a:off x="460361" y="86286"/>
            <a:ext cx="2867775" cy="314354"/>
          </a:xfrm>
        </p:spPr>
        <p:txBody>
          <a:bodyPr>
            <a:normAutofit fontScale="90000"/>
          </a:bodyPr>
          <a:lstStyle/>
          <a:p>
            <a:pPr algn="l" rtl="0"/>
            <a:r>
              <a:rPr lang="en-US" sz="2000" b="1" dirty="0" smtClean="0">
                <a:latin typeface="Times New Roman" panose="02020603050405020304" pitchFamily="18" charset="0"/>
              </a:rPr>
              <a:t>6.2.1	Continuous use:</a:t>
            </a:r>
            <a:endParaRPr lang="he-IL" sz="2000" b="1" dirty="0">
              <a:latin typeface="Times New Roman" panose="02020603050405020304" pitchFamily="18" charset="0"/>
            </a:endParaRPr>
          </a:p>
        </p:txBody>
      </p:sp>
      <p:pic>
        <p:nvPicPr>
          <p:cNvPr id="470" name="Content Placeholder 46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1399" y="445536"/>
            <a:ext cx="9293920" cy="6412464"/>
          </a:xfrm>
          <a:noFill/>
        </p:spPr>
      </p:pic>
      <p:pic>
        <p:nvPicPr>
          <p:cNvPr id="108" name="Picture 3"/>
          <p:cNvPicPr>
            <a:picLocks noChangeAspect="1" noChangeArrowheads="1"/>
          </p:cNvPicPr>
          <p:nvPr/>
        </p:nvPicPr>
        <p:blipFill>
          <a:blip r:embed="rId5" cstate="print"/>
          <a:srcRect/>
          <a:stretch>
            <a:fillRect/>
          </a:stretch>
        </p:blipFill>
        <p:spPr bwMode="auto">
          <a:xfrm>
            <a:off x="460361" y="1193943"/>
            <a:ext cx="1219200" cy="1053659"/>
          </a:xfrm>
          <a:prstGeom prst="rect">
            <a:avLst/>
          </a:prstGeom>
          <a:noFill/>
          <a:ln w="9525">
            <a:noFill/>
            <a:miter lim="800000"/>
            <a:headEnd/>
            <a:tailEnd/>
          </a:ln>
        </p:spPr>
      </p:pic>
      <p:pic>
        <p:nvPicPr>
          <p:cNvPr id="5" name="Picture 3"/>
          <p:cNvPicPr>
            <a:picLocks noChangeAspect="1" noChangeArrowheads="1"/>
          </p:cNvPicPr>
          <p:nvPr/>
        </p:nvPicPr>
        <p:blipFill>
          <a:blip r:embed="rId6" cstate="print"/>
          <a:srcRect/>
          <a:stretch>
            <a:fillRect/>
          </a:stretch>
        </p:blipFill>
        <p:spPr bwMode="auto">
          <a:xfrm>
            <a:off x="1069961" y="486012"/>
            <a:ext cx="8837597" cy="6289048"/>
          </a:xfrm>
          <a:prstGeom prst="rect">
            <a:avLst/>
          </a:prstGeom>
          <a:noFill/>
          <a:ln w="9525">
            <a:noFill/>
            <a:miter lim="800000"/>
            <a:headEnd/>
            <a:tailEnd/>
          </a:ln>
        </p:spPr>
      </p:pic>
      <p:pic>
        <p:nvPicPr>
          <p:cNvPr id="2" name="תמונה 1"/>
          <p:cNvPicPr>
            <a:picLocks noChangeAspect="1"/>
          </p:cNvPicPr>
          <p:nvPr/>
        </p:nvPicPr>
        <p:blipFill>
          <a:blip r:embed="rId7"/>
          <a:stretch>
            <a:fillRect/>
          </a:stretch>
        </p:blipFill>
        <p:spPr>
          <a:xfrm>
            <a:off x="3736973" y="2079101"/>
            <a:ext cx="1208016" cy="808478"/>
          </a:xfrm>
          <a:prstGeom prst="rect">
            <a:avLst/>
          </a:prstGeom>
        </p:spPr>
      </p:pic>
    </p:spTree>
    <p:custDataLst>
      <p:tags r:id="rId1"/>
    </p:custDataLst>
    <p:extLst>
      <p:ext uri="{BB962C8B-B14F-4D97-AF65-F5344CB8AC3E}">
        <p14:creationId xmlns:p14="http://schemas.microsoft.com/office/powerpoint/2010/main" val="329300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anim calcmode="lin" valueType="num">
                                      <p:cBhvr additive="base">
                                        <p:cTn id="7" dur="500" fill="hold"/>
                                        <p:tgtEl>
                                          <p:spTgt spid="470"/>
                                        </p:tgtEl>
                                        <p:attrNameLst>
                                          <p:attrName>ppt_x</p:attrName>
                                        </p:attrNameLst>
                                      </p:cBhvr>
                                      <p:tavLst>
                                        <p:tav tm="0">
                                          <p:val>
                                            <p:strVal val="#ppt_x"/>
                                          </p:val>
                                        </p:tav>
                                        <p:tav tm="100000">
                                          <p:val>
                                            <p:strVal val="#ppt_x"/>
                                          </p:val>
                                        </p:tav>
                                      </p:tavLst>
                                    </p:anim>
                                    <p:anim calcmode="lin" valueType="num">
                                      <p:cBhvr additive="base">
                                        <p:cTn id="8" dur="500" fill="hold"/>
                                        <p:tgtEl>
                                          <p:spTgt spid="4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5"/>
                                        </p:tgtEl>
                                      </p:cBhvr>
                                      <p:by x="25000" y="25000"/>
                                    </p:animScale>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2.08333E-7 8.67362E-19 L -2.08333E-7 8.67362E-19 C 0.02227 -0.00162 0.04479 -0.00047 0.06706 -0.00463 C 0.07018 -0.00533 0.07487 -0.01389 0.07487 -0.01389 C 0.07891 -0.0132 0.08281 -0.01274 0.08672 -0.01158 C 0.08815 -0.01135 0.08932 -0.00949 0.09076 -0.00926 C 0.11302 -0.00787 0.13542 -0.00787 0.15781 -0.00695 C 0.16432 -0.00301 0.16094 -0.00463 0.17096 -0.00232 C 0.1987 0.00416 0.18737 0.00208 0.21823 0.00463 C 0.22617 0.00393 0.23412 0.00416 0.24193 0.00231 C 0.24466 0.00185 0.24987 -0.00232 0.24987 -0.00232 C 0.25287 -0.00162 0.25599 -0.00093 0.25912 8.67362E-19 C 0.26133 0.00069 0.26367 0.00046 0.26563 0.00231 C 0.26706 0.0037 0.26745 0.00717 0.26823 0.00949 C 0.2707 0.02708 0.26953 0.01551 0.26953 0.04467 " pathEditMode="relative" ptsTypes="AAAAAAAAAAAAAAA">
                                      <p:cBhvr>
                                        <p:cTn id="29" dur="2000" fill="hold"/>
                                        <p:tgtEl>
                                          <p:spTgt spid="108"/>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013 -0.06643 L 0.0013 -0.06643 C 0.00078 -0.05741 0.00104 -0.04676 3.33333E-6 -0.0368 C -0.00052 -0.03217 -0.0043 -0.02754 -0.00664 -0.02592 C -0.00769 -0.02453 -0.00912 -0.02384 -0.01055 -0.02338 C -0.01836 -0.01921 -0.01485 -0.02222 -0.025 -0.01852 C -0.0267 -0.01782 -0.02839 -0.01736 -0.03021 -0.01643 C -0.03125 -0.01273 -0.0336 -0.0037 -0.03542 -0.00046 C -0.03659 0.00162 -0.03802 0.00278 -0.03907 0.00417 C -0.01901 0.02824 -0.03894 0.00648 0.02382 0.01134 C 0.025 0.01158 0.02604 0.01297 0.02747 0.01343 C 0.03007 0.01459 0.03281 0.01597 0.03554 0.01597 C 0.07174 0.01759 0.1082 0.01759 0.14427 0.01806 L 0.19687 0.01597 C 0.27161 0.01297 0.24648 0.00509 0.27708 0.01597 C 0.2776 0.01806 0.27812 0.02037 0.27851 0.02292 C 0.28346 0.0588 0.27903 0.09884 0.27851 0.13334 C 0.27734 0.19607 0.28007 0.17616 0.27565 0.20486 C 0.27604 0.2088 0.27552 0.2132 0.27708 0.21644 C 0.27838 0.21875 0.28073 0.21806 0.28242 0.21852 C 0.28685 0.21991 0.29505 0.22222 0.29935 0.22315 C 0.30494 0.22246 0.3108 0.22107 0.31653 0.22107 C 0.32096 0.22107 0.32812 0.21644 0.32955 0.22315 C 0.3332 0.24236 0.32864 0.2632 0.32825 0.2831 C 0.32864 0.28935 0.32812 0.29607 0.32955 0.30162 C 0.33007 0.30394 0.33255 0.30232 0.33346 0.30394 C 0.3345 0.30602 0.33437 0.3088 0.33528 0.31088 C 0.33437 0.32454 0.33411 0.33866 0.33346 0.35255 C 0.33203 0.3838 0.33216 0.35926 0.33216 0.37384 " pathEditMode="relative" rAng="0" ptsTypes="AAAAAAAAAAAAAAAAAAAAAAAAAAAAA">
                                      <p:cBhvr>
                                        <p:cTn id="37" dur="2000" fill="hold"/>
                                        <p:tgtEl>
                                          <p:spTgt spid="2"/>
                                        </p:tgtEl>
                                        <p:attrNameLst>
                                          <p:attrName>ppt_x</p:attrName>
                                          <p:attrName>ppt_y</p:attrName>
                                        </p:attrNameLst>
                                      </p:cBhvr>
                                      <p:rCtr x="14674" y="2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TIMING" val="|7|0.7"/>
</p:tagLst>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4350</TotalTime>
  <Words>1174</Words>
  <Application>Microsoft Office PowerPoint</Application>
  <PresentationFormat>מסך רחב</PresentationFormat>
  <Paragraphs>281</Paragraphs>
  <Slides>22</Slides>
  <Notes>11</Notes>
  <HiddenSlides>0</HiddenSlides>
  <MMClips>0</MMClips>
  <ScaleCrop>false</ScaleCrop>
  <HeadingPairs>
    <vt:vector size="8" baseType="variant">
      <vt:variant>
        <vt:lpstr>גופנים בשימוש</vt:lpstr>
      </vt:variant>
      <vt:variant>
        <vt:i4>8</vt:i4>
      </vt:variant>
      <vt:variant>
        <vt:lpstr>ערכת נושא</vt:lpstr>
      </vt:variant>
      <vt:variant>
        <vt:i4>1</vt:i4>
      </vt:variant>
      <vt:variant>
        <vt:lpstr>שרתי OLE מוטבעים</vt:lpstr>
      </vt:variant>
      <vt:variant>
        <vt:i4>1</vt:i4>
      </vt:variant>
      <vt:variant>
        <vt:lpstr>כותרות שקופיות</vt:lpstr>
      </vt:variant>
      <vt:variant>
        <vt:i4>22</vt:i4>
      </vt:variant>
    </vt:vector>
  </HeadingPairs>
  <TitlesOfParts>
    <vt:vector size="32" baseType="lpstr">
      <vt:lpstr>Arial</vt:lpstr>
      <vt:lpstr>Calibri</vt:lpstr>
      <vt:lpstr>Gisha</vt:lpstr>
      <vt:lpstr>Times New Roman</vt:lpstr>
      <vt:lpstr>Trebuchet MS</vt:lpstr>
      <vt:lpstr>Wingdings</vt:lpstr>
      <vt:lpstr>Wingdings 2</vt:lpstr>
      <vt:lpstr>Wingdings 3</vt:lpstr>
      <vt:lpstr>פיאה</vt:lpstr>
      <vt:lpstr>Equation</vt:lpstr>
      <vt:lpstr>Menu Navigation</vt:lpstr>
      <vt:lpstr>מצגת של PowerPoint</vt:lpstr>
      <vt:lpstr>Remainder</vt:lpstr>
      <vt:lpstr>Project’s goal</vt:lpstr>
      <vt:lpstr>Conceptual implementation</vt:lpstr>
      <vt:lpstr>Requirements</vt:lpstr>
      <vt:lpstr>Top architecture</vt:lpstr>
      <vt:lpstr>Background</vt:lpstr>
      <vt:lpstr>6.2.1 Continuous use:</vt:lpstr>
      <vt:lpstr>מצגת של PowerPoint</vt:lpstr>
      <vt:lpstr>מצגת של PowerPoint</vt:lpstr>
      <vt:lpstr>Micro architecture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Project’s schedule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Navigation</dc:title>
  <dc:creator>Tzahi Ezra</dc:creator>
  <cp:lastModifiedBy>Tzahi Ezra</cp:lastModifiedBy>
  <cp:revision>273</cp:revision>
  <dcterms:created xsi:type="dcterms:W3CDTF">2015-04-27T13:18:48Z</dcterms:created>
  <dcterms:modified xsi:type="dcterms:W3CDTF">2015-05-05T09:06:49Z</dcterms:modified>
</cp:coreProperties>
</file>