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3" r:id="rId11"/>
    <p:sldId id="265" r:id="rId12"/>
    <p:sldId id="327" r:id="rId13"/>
    <p:sldId id="273" r:id="rId14"/>
    <p:sldId id="284" r:id="rId15"/>
    <p:sldId id="330" r:id="rId16"/>
    <p:sldId id="274" r:id="rId17"/>
    <p:sldId id="275" r:id="rId18"/>
    <p:sldId id="276" r:id="rId19"/>
    <p:sldId id="277" r:id="rId20"/>
    <p:sldId id="266" r:id="rId21"/>
    <p:sldId id="328" r:id="rId22"/>
    <p:sldId id="344" r:id="rId23"/>
    <p:sldId id="329" r:id="rId24"/>
    <p:sldId id="331" r:id="rId25"/>
    <p:sldId id="333" r:id="rId26"/>
    <p:sldId id="334" r:id="rId27"/>
    <p:sldId id="309" r:id="rId28"/>
    <p:sldId id="319" r:id="rId29"/>
    <p:sldId id="320" r:id="rId30"/>
    <p:sldId id="292" r:id="rId31"/>
    <p:sldId id="321" r:id="rId32"/>
    <p:sldId id="296" r:id="rId33"/>
    <p:sldId id="303" r:id="rId34"/>
    <p:sldId id="285" r:id="rId35"/>
    <p:sldId id="293" r:id="rId36"/>
    <p:sldId id="322" r:id="rId37"/>
    <p:sldId id="286" r:id="rId38"/>
    <p:sldId id="289" r:id="rId39"/>
    <p:sldId id="335" r:id="rId40"/>
    <p:sldId id="336" r:id="rId41"/>
    <p:sldId id="323" r:id="rId42"/>
    <p:sldId id="324" r:id="rId43"/>
    <p:sldId id="325" r:id="rId44"/>
    <p:sldId id="326" r:id="rId45"/>
    <p:sldId id="302" r:id="rId46"/>
    <p:sldId id="297" r:id="rId47"/>
    <p:sldId id="300" r:id="rId48"/>
    <p:sldId id="347" r:id="rId49"/>
    <p:sldId id="338" r:id="rId50"/>
    <p:sldId id="280" r:id="rId51"/>
    <p:sldId id="339" r:id="rId52"/>
    <p:sldId id="308" r:id="rId53"/>
    <p:sldId id="301" r:id="rId54"/>
    <p:sldId id="340" r:id="rId55"/>
    <p:sldId id="341" r:id="rId56"/>
    <p:sldId id="342" r:id="rId57"/>
    <p:sldId id="298" r:id="rId58"/>
    <p:sldId id="316" r:id="rId59"/>
    <p:sldId id="317" r:id="rId60"/>
    <p:sldId id="343" r:id="rId61"/>
    <p:sldId id="345" r:id="rId62"/>
    <p:sldId id="346" r:id="rId63"/>
    <p:sldId id="305" r:id="rId64"/>
    <p:sldId id="306" r:id="rId65"/>
    <p:sldId id="348" r:id="rId66"/>
    <p:sldId id="349" r:id="rId67"/>
    <p:sldId id="307" r:id="rId68"/>
    <p:sldId id="350" r:id="rId69"/>
    <p:sldId id="304" r:id="rId70"/>
    <p:sldId id="351" r:id="rId71"/>
    <p:sldId id="352" r:id="rId7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709" autoAdjust="0"/>
  </p:normalViewPr>
  <p:slideViewPr>
    <p:cSldViewPr>
      <p:cViewPr varScale="1">
        <p:scale>
          <a:sx n="60" d="100"/>
          <a:sy n="60" d="100"/>
        </p:scale>
        <p:origin x="-701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2"/>
    </p:cViewPr>
  </p:sorterViewPr>
  <p:notesViewPr>
    <p:cSldViewPr>
      <p:cViewPr varScale="1">
        <p:scale>
          <a:sx n="52" d="100"/>
          <a:sy n="52" d="100"/>
        </p:scale>
        <p:origin x="-181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F15FC6-3E4C-4BFC-9F0D-BEB05AF3D7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14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F5CA6A-08D0-43F4-9826-FE6D593363B4}" type="slidenum">
              <a:rPr lang="en-US"/>
              <a:pPr/>
              <a:t>1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5FC6-3E4C-4BFC-9F0D-BEB05AF3D7C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5FC6-3E4C-4BFC-9F0D-BEB05AF3D7C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5FC6-3E4C-4BFC-9F0D-BEB05AF3D7C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5FC6-3E4C-4BFC-9F0D-BEB05AF3D7C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5FC6-3E4C-4BFC-9F0D-BEB05AF3D7C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5FC6-3E4C-4BFC-9F0D-BEB05AF3D7C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5FC6-3E4C-4BFC-9F0D-BEB05AF3D7C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5FC6-3E4C-4BFC-9F0D-BEB05AF3D7C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5FC6-3E4C-4BFC-9F0D-BEB05AF3D7C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5FC6-3E4C-4BFC-9F0D-BEB05AF3D7C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BC74D5-4CA8-4EC7-8F45-5579371C3DB0}" type="slidenum">
              <a:rPr lang="en-US"/>
              <a:pPr/>
              <a:t>2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774314-D0DC-4325-99CE-DDB63258770B}" type="slidenum">
              <a:rPr lang="en-US"/>
              <a:pPr/>
              <a:t>20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First match wins</a:t>
            </a:r>
          </a:p>
          <a:p>
            <a:r>
              <a:rPr lang="en-US"/>
              <a:t>Security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5FC6-3E4C-4BFC-9F0D-BEB05AF3D7C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5FC6-3E4C-4BFC-9F0D-BEB05AF3D7C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5FC6-3E4C-4BFC-9F0D-BEB05AF3D7C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5FC6-3E4C-4BFC-9F0D-BEB05AF3D7C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5FC6-3E4C-4BFC-9F0D-BEB05AF3D7C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5FC6-3E4C-4BFC-9F0D-BEB05AF3D7C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5FC6-3E4C-4BFC-9F0D-BEB05AF3D7C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5FC6-3E4C-4BFC-9F0D-BEB05AF3D7C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5FC6-3E4C-4BFC-9F0D-BEB05AF3D7C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571A3-7E1B-417E-AB00-65BF1CA9FA90}" type="slidenum">
              <a:rPr lang="en-US"/>
              <a:pPr/>
              <a:t>3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5FC6-3E4C-4BFC-9F0D-BEB05AF3D7C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5FC6-3E4C-4BFC-9F0D-BEB05AF3D7C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5FC6-3E4C-4BFC-9F0D-BEB05AF3D7C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5FC6-3E4C-4BFC-9F0D-BEB05AF3D7C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5FC6-3E4C-4BFC-9F0D-BEB05AF3D7C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5FC6-3E4C-4BFC-9F0D-BEB05AF3D7C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5FC6-3E4C-4BFC-9F0D-BEB05AF3D7C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5FC6-3E4C-4BFC-9F0D-BEB05AF3D7CC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5FC6-3E4C-4BFC-9F0D-BEB05AF3D7CC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5FC6-3E4C-4BFC-9F0D-BEB05AF3D7CC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211D81-9EE0-4C23-995E-7E430118A078}" type="slidenum">
              <a:rPr lang="en-US"/>
              <a:pPr/>
              <a:t>4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5FC6-3E4C-4BFC-9F0D-BEB05AF3D7CC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5FC6-3E4C-4BFC-9F0D-BEB05AF3D7CC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5FC6-3E4C-4BFC-9F0D-BEB05AF3D7CC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5FC6-3E4C-4BFC-9F0D-BEB05AF3D7CC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5FC6-3E4C-4BFC-9F0D-BEB05AF3D7CC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5FC6-3E4C-4BFC-9F0D-BEB05AF3D7CC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5FC6-3E4C-4BFC-9F0D-BEB05AF3D7CC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5FC6-3E4C-4BFC-9F0D-BEB05AF3D7CC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5FC6-3E4C-4BFC-9F0D-BEB05AF3D7CC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5FC6-3E4C-4BFC-9F0D-BEB05AF3D7CC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0D5009-BE19-4A01-9BD0-C45FB7B4EC12}" type="slidenum">
              <a:rPr lang="en-US"/>
              <a:pPr/>
              <a:t>5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5FC6-3E4C-4BFC-9F0D-BEB05AF3D7CC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5FC6-3E4C-4BFC-9F0D-BEB05AF3D7CC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5FC6-3E4C-4BFC-9F0D-BEB05AF3D7CC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5FC6-3E4C-4BFC-9F0D-BEB05AF3D7CC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5FC6-3E4C-4BFC-9F0D-BEB05AF3D7CC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5FC6-3E4C-4BFC-9F0D-BEB05AF3D7CC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5FC6-3E4C-4BFC-9F0D-BEB05AF3D7CC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5FC6-3E4C-4BFC-9F0D-BEB05AF3D7CC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5FC6-3E4C-4BFC-9F0D-BEB05AF3D7CC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5FC6-3E4C-4BFC-9F0D-BEB05AF3D7CC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CA3049-66DF-4669-8092-5606D83110CE}" type="slidenum">
              <a:rPr lang="en-US"/>
              <a:pPr/>
              <a:t>6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5FC6-3E4C-4BFC-9F0D-BEB05AF3D7CC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5FC6-3E4C-4BFC-9F0D-BEB05AF3D7CC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5FC6-3E4C-4BFC-9F0D-BEB05AF3D7CC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5FC6-3E4C-4BFC-9F0D-BEB05AF3D7CC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5FC6-3E4C-4BFC-9F0D-BEB05AF3D7CC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5FC6-3E4C-4BFC-9F0D-BEB05AF3D7CC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5FC6-3E4C-4BFC-9F0D-BEB05AF3D7CC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5FC6-3E4C-4BFC-9F0D-BEB05AF3D7CC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5FC6-3E4C-4BFC-9F0D-BEB05AF3D7CC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5FC6-3E4C-4BFC-9F0D-BEB05AF3D7CC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27AD61-29CB-4741-B69B-7EF2F2119782}" type="slidenum">
              <a:rPr lang="en-US"/>
              <a:pPr/>
              <a:t>7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2672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5FC6-3E4C-4BFC-9F0D-BEB05AF3D7CC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5FC6-3E4C-4BFC-9F0D-BEB05AF3D7CC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5FC6-3E4C-4BFC-9F0D-BEB05AF3D7C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5FC6-3E4C-4BFC-9F0D-BEB05AF3D7C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123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24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25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26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27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28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5129" name="Rectangle 9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5BBC562-81CF-4BE3-8855-7CFAE7FD4A6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12437E-19AB-4FA0-99AF-E4B62EF43E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C6488-10EF-4BCA-8403-5F20549390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1F4ADA82-ED29-42CA-A8D5-7D97FD29A6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62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AC4BDAF-1B10-4285-B6A8-2C1E178DD5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78EC0F-D8CE-4089-8619-03F4C2A9C3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42C3-786B-4800-BC34-C22E9D87A4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4B7EF-4EB8-4B5F-A725-4789F3A402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E441A-CE1B-4797-9740-A3AB955CAE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6E54ED-4574-4337-BC25-EC924578B0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79F5C1-78C4-47AB-B97A-5B1B8AB5AB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5440B2-0B7C-44BC-B9E7-74EE6BD23A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7DCE6C-5E0A-4659-AB3A-27DA929B7D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4099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100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101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102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103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613A7368-B2E4-43FA-98D5-C8FBC21E5C8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UNIX Shell-Scripting Basics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aside: What do I mean by /bin ?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/>
              <a:t>C Shell (</a:t>
            </a:r>
            <a:r>
              <a:rPr lang="en-US">
                <a:solidFill>
                  <a:srgbClr val="FF6600"/>
                </a:solidFill>
                <a:latin typeface="Lucida Console" pitchFamily="49" charset="0"/>
              </a:rPr>
              <a:t>/bin/csh</a:t>
            </a:r>
            <a:r>
              <a:rPr lang="en-US"/>
              <a:t>)</a:t>
            </a:r>
          </a:p>
          <a:p>
            <a:r>
              <a:rPr lang="en-US"/>
              <a:t>Turbo C Shell (</a:t>
            </a:r>
            <a:r>
              <a:rPr lang="en-US">
                <a:solidFill>
                  <a:srgbClr val="FF6600"/>
                </a:solidFill>
                <a:latin typeface="Lucida Console" pitchFamily="49" charset="0"/>
              </a:rPr>
              <a:t>/bin/tcsh</a:t>
            </a:r>
            <a:r>
              <a:rPr lang="en-US"/>
              <a:t>)</a:t>
            </a:r>
          </a:p>
          <a:p>
            <a:r>
              <a:rPr lang="en-US"/>
              <a:t>Korn Shell (</a:t>
            </a:r>
            <a:r>
              <a:rPr lang="en-US">
                <a:solidFill>
                  <a:srgbClr val="FF6600"/>
                </a:solidFill>
                <a:latin typeface="Lucida Console" pitchFamily="49" charset="0"/>
              </a:rPr>
              <a:t>/bin/ksh</a:t>
            </a:r>
            <a:r>
              <a:rPr lang="en-US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aside: What do I mean by /bin 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>
                <a:latin typeface="Lucida Console" pitchFamily="49" charset="0"/>
              </a:rPr>
              <a:t>/bin, /usr/bin, /usr/local/bin</a:t>
            </a:r>
          </a:p>
          <a:p>
            <a:r>
              <a:rPr lang="en-US" sz="2600">
                <a:latin typeface="Lucida Console" pitchFamily="49" charset="0"/>
              </a:rPr>
              <a:t>/sbin, /usr/sbin, /usr/local/sbin</a:t>
            </a:r>
          </a:p>
          <a:p>
            <a:r>
              <a:rPr lang="en-US" sz="2600">
                <a:latin typeface="Lucida Console" pitchFamily="49" charset="0"/>
              </a:rPr>
              <a:t>/tmp</a:t>
            </a:r>
          </a:p>
          <a:p>
            <a:r>
              <a:rPr lang="en-US" sz="2600">
                <a:latin typeface="Lucida Console" pitchFamily="49" charset="0"/>
              </a:rPr>
              <a:t>/dev</a:t>
            </a:r>
          </a:p>
          <a:p>
            <a:r>
              <a:rPr lang="en-US" sz="2600">
                <a:latin typeface="Lucida Console" pitchFamily="49" charset="0"/>
              </a:rPr>
              <a:t>/home/borwicjh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Shell Script?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Text File</a:t>
            </a:r>
          </a:p>
          <a:p>
            <a:r>
              <a:rPr lang="en-US"/>
              <a:t>With Instructions</a:t>
            </a:r>
          </a:p>
          <a:p>
            <a:r>
              <a:rPr lang="en-US"/>
              <a:t>Executable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Shell Script?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495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% cat &gt; hello.sh &lt;&lt;MY_PROGRAM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#!/bin/sh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echo ‘Hello, world’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MY_PROGRAM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% chmod +x hello.sh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% ./hello.sh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Hello,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Shell Script?  </a:t>
            </a:r>
            <a:r>
              <a:rPr lang="en-US">
                <a:solidFill>
                  <a:srgbClr val="FF6600"/>
                </a:solidFill>
              </a:rPr>
              <a:t>A Text File</a:t>
            </a: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495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>
                <a:solidFill>
                  <a:srgbClr val="FF6600"/>
                </a:solidFill>
                <a:latin typeface="Lucida Console" pitchFamily="49" charset="0"/>
              </a:rPr>
              <a:t>% cat &gt; hello.sh &lt;&lt;MY_PROGRAM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#!/bin/sh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echo ‘Hello, world’</a:t>
            </a:r>
          </a:p>
          <a:p>
            <a:pPr>
              <a:buFont typeface="Wingdings" pitchFamily="2" charset="2"/>
              <a:buNone/>
            </a:pPr>
            <a:r>
              <a:rPr lang="en-US" b="1">
                <a:solidFill>
                  <a:srgbClr val="FF6600"/>
                </a:solidFill>
                <a:latin typeface="Lucida Console" pitchFamily="49" charset="0"/>
              </a:rPr>
              <a:t>MY_PROGRAM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% chmod +x hello.sh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% ./hello.sh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Hello,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aside: Redirection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495800" cy="4530725"/>
          </a:xfrm>
        </p:spPr>
        <p:txBody>
          <a:bodyPr/>
          <a:lstStyle/>
          <a:p>
            <a:r>
              <a:rPr lang="en-US" sz="2600">
                <a:latin typeface="Lucida Console" pitchFamily="49" charset="0"/>
              </a:rPr>
              <a:t>cat &gt; /tmp/myfile</a:t>
            </a:r>
          </a:p>
          <a:p>
            <a:r>
              <a:rPr lang="en-US" sz="2600">
                <a:latin typeface="Lucida Console" pitchFamily="49" charset="0"/>
              </a:rPr>
              <a:t>cat &gt;&gt; /tmp/myfile</a:t>
            </a:r>
          </a:p>
          <a:p>
            <a:r>
              <a:rPr lang="en-US" sz="2600">
                <a:latin typeface="Lucida Console" pitchFamily="49" charset="0"/>
              </a:rPr>
              <a:t>cat 2&gt; /tmp/myerr</a:t>
            </a:r>
          </a:p>
          <a:p>
            <a:r>
              <a:rPr lang="en-US" sz="2600">
                <a:latin typeface="Lucida Console" pitchFamily="49" charset="0"/>
              </a:rPr>
              <a:t>cat &lt; /tmp/myinput</a:t>
            </a:r>
          </a:p>
          <a:p>
            <a:r>
              <a:rPr lang="en-US" sz="2600">
                <a:latin typeface="Lucida Console" pitchFamily="49" charset="0"/>
              </a:rPr>
              <a:t>cat </a:t>
            </a:r>
            <a:r>
              <a:rPr lang="en-US" sz="2600">
                <a:solidFill>
                  <a:srgbClr val="FF6600"/>
                </a:solidFill>
                <a:latin typeface="Lucida Console" pitchFamily="49" charset="0"/>
              </a:rPr>
              <a:t>&lt;&lt;INPUT</a:t>
            </a:r>
            <a:br>
              <a:rPr lang="en-US" sz="2600">
                <a:solidFill>
                  <a:srgbClr val="FF6600"/>
                </a:solidFill>
                <a:latin typeface="Lucida Console" pitchFamily="49" charset="0"/>
              </a:rPr>
            </a:br>
            <a:r>
              <a:rPr lang="en-US" sz="2600">
                <a:latin typeface="Lucida Console" pitchFamily="49" charset="0"/>
              </a:rPr>
              <a:t>Some input</a:t>
            </a:r>
            <a:br>
              <a:rPr lang="en-US" sz="2600">
                <a:latin typeface="Lucida Console" pitchFamily="49" charset="0"/>
              </a:rPr>
            </a:br>
            <a:r>
              <a:rPr lang="en-US" sz="2600">
                <a:solidFill>
                  <a:srgbClr val="FF6600"/>
                </a:solidFill>
                <a:latin typeface="Lucida Console" pitchFamily="49" charset="0"/>
              </a:rPr>
              <a:t>INPUT</a:t>
            </a:r>
          </a:p>
          <a:p>
            <a:r>
              <a:rPr lang="en-US" sz="2600">
                <a:latin typeface="Lucida Console" pitchFamily="49" charset="0"/>
              </a:rPr>
              <a:t>cat &gt; /tmp/x </a:t>
            </a:r>
            <a:r>
              <a:rPr lang="en-US" sz="2600">
                <a:solidFill>
                  <a:srgbClr val="FF6600"/>
                </a:solidFill>
                <a:latin typeface="Lucida Console" pitchFamily="49" charset="0"/>
              </a:rPr>
              <a:t>2&gt;&amp;1</a:t>
            </a:r>
          </a:p>
        </p:txBody>
      </p:sp>
      <p:grpSp>
        <p:nvGrpSpPr>
          <p:cNvPr id="104453" name="Group 5"/>
          <p:cNvGrpSpPr>
            <a:grpSpLocks/>
          </p:cNvGrpSpPr>
          <p:nvPr/>
        </p:nvGrpSpPr>
        <p:grpSpPr bwMode="auto">
          <a:xfrm>
            <a:off x="5105400" y="2514600"/>
            <a:ext cx="1447800" cy="539750"/>
            <a:chOff x="384" y="960"/>
            <a:chExt cx="2160" cy="960"/>
          </a:xfrm>
        </p:grpSpPr>
        <p:sp>
          <p:nvSpPr>
            <p:cNvPr id="104454" name="Rectangle 6"/>
            <p:cNvSpPr>
              <a:spLocks noChangeArrowheads="1"/>
            </p:cNvSpPr>
            <p:nvPr/>
          </p:nvSpPr>
          <p:spPr bwMode="auto">
            <a:xfrm>
              <a:off x="384" y="960"/>
              <a:ext cx="2160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55" name="Text Box 7"/>
            <p:cNvSpPr txBox="1">
              <a:spLocks noChangeArrowheads="1"/>
            </p:cNvSpPr>
            <p:nvPr/>
          </p:nvSpPr>
          <p:spPr bwMode="auto">
            <a:xfrm>
              <a:off x="384" y="1248"/>
              <a:ext cx="2160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/>
                <a:t>INPUT</a:t>
              </a:r>
            </a:p>
          </p:txBody>
        </p:sp>
      </p:grpSp>
      <p:grpSp>
        <p:nvGrpSpPr>
          <p:cNvPr id="104456" name="Group 8"/>
          <p:cNvGrpSpPr>
            <a:grpSpLocks/>
          </p:cNvGrpSpPr>
          <p:nvPr/>
        </p:nvGrpSpPr>
        <p:grpSpPr bwMode="auto">
          <a:xfrm>
            <a:off x="6226175" y="3108325"/>
            <a:ext cx="1447800" cy="538163"/>
            <a:chOff x="384" y="960"/>
            <a:chExt cx="2160" cy="960"/>
          </a:xfrm>
        </p:grpSpPr>
        <p:sp>
          <p:nvSpPr>
            <p:cNvPr id="104457" name="Rectangle 9"/>
            <p:cNvSpPr>
              <a:spLocks noChangeArrowheads="1"/>
            </p:cNvSpPr>
            <p:nvPr/>
          </p:nvSpPr>
          <p:spPr bwMode="auto">
            <a:xfrm>
              <a:off x="384" y="960"/>
              <a:ext cx="2160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58" name="Text Box 10"/>
            <p:cNvSpPr txBox="1">
              <a:spLocks noChangeArrowheads="1"/>
            </p:cNvSpPr>
            <p:nvPr/>
          </p:nvSpPr>
          <p:spPr bwMode="auto">
            <a:xfrm>
              <a:off x="384" y="1249"/>
              <a:ext cx="2160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/>
                <a:t>env</a:t>
              </a:r>
            </a:p>
          </p:txBody>
        </p:sp>
      </p:grpSp>
      <p:grpSp>
        <p:nvGrpSpPr>
          <p:cNvPr id="104459" name="Group 11"/>
          <p:cNvGrpSpPr>
            <a:grpSpLocks/>
          </p:cNvGrpSpPr>
          <p:nvPr/>
        </p:nvGrpSpPr>
        <p:grpSpPr bwMode="auto">
          <a:xfrm>
            <a:off x="5105400" y="3754438"/>
            <a:ext cx="1447800" cy="539750"/>
            <a:chOff x="384" y="960"/>
            <a:chExt cx="2160" cy="960"/>
          </a:xfrm>
        </p:grpSpPr>
        <p:sp>
          <p:nvSpPr>
            <p:cNvPr id="104460" name="Rectangle 12"/>
            <p:cNvSpPr>
              <a:spLocks noChangeArrowheads="1"/>
            </p:cNvSpPr>
            <p:nvPr/>
          </p:nvSpPr>
          <p:spPr bwMode="auto">
            <a:xfrm>
              <a:off x="384" y="960"/>
              <a:ext cx="2160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61" name="Text Box 13"/>
            <p:cNvSpPr txBox="1">
              <a:spLocks noChangeArrowheads="1"/>
            </p:cNvSpPr>
            <p:nvPr/>
          </p:nvSpPr>
          <p:spPr bwMode="auto">
            <a:xfrm>
              <a:off x="384" y="1248"/>
              <a:ext cx="2160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/>
                <a:t>OUTPUT</a:t>
              </a:r>
            </a:p>
          </p:txBody>
        </p:sp>
      </p:grpSp>
      <p:grpSp>
        <p:nvGrpSpPr>
          <p:cNvPr id="104462" name="Group 14"/>
          <p:cNvGrpSpPr>
            <a:grpSpLocks/>
          </p:cNvGrpSpPr>
          <p:nvPr/>
        </p:nvGrpSpPr>
        <p:grpSpPr bwMode="auto">
          <a:xfrm>
            <a:off x="7239000" y="3754438"/>
            <a:ext cx="1447800" cy="539750"/>
            <a:chOff x="384" y="960"/>
            <a:chExt cx="2160" cy="960"/>
          </a:xfrm>
        </p:grpSpPr>
        <p:sp>
          <p:nvSpPr>
            <p:cNvPr id="104463" name="Rectangle 15"/>
            <p:cNvSpPr>
              <a:spLocks noChangeArrowheads="1"/>
            </p:cNvSpPr>
            <p:nvPr/>
          </p:nvSpPr>
          <p:spPr bwMode="auto">
            <a:xfrm>
              <a:off x="384" y="960"/>
              <a:ext cx="2160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64" name="Text Box 16"/>
            <p:cNvSpPr txBox="1">
              <a:spLocks noChangeArrowheads="1"/>
            </p:cNvSpPr>
            <p:nvPr/>
          </p:nvSpPr>
          <p:spPr bwMode="auto">
            <a:xfrm>
              <a:off x="384" y="1248"/>
              <a:ext cx="2160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/>
                <a:t>ERROR</a:t>
              </a:r>
            </a:p>
          </p:txBody>
        </p:sp>
      </p:grpSp>
      <p:sp>
        <p:nvSpPr>
          <p:cNvPr id="104465" name="AutoShape 17"/>
          <p:cNvSpPr>
            <a:spLocks noChangeArrowheads="1"/>
          </p:cNvSpPr>
          <p:nvPr/>
        </p:nvSpPr>
        <p:spPr bwMode="auto">
          <a:xfrm rot="5400000">
            <a:off x="6693694" y="2607469"/>
            <a:ext cx="404813" cy="542925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66" name="AutoShape 18"/>
          <p:cNvSpPr>
            <a:spLocks noChangeArrowheads="1"/>
          </p:cNvSpPr>
          <p:nvPr/>
        </p:nvSpPr>
        <p:spPr bwMode="auto">
          <a:xfrm rot="5400000">
            <a:off x="7815262" y="3227388"/>
            <a:ext cx="404813" cy="541338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67" name="AutoShape 19"/>
          <p:cNvSpPr>
            <a:spLocks noChangeArrowheads="1"/>
          </p:cNvSpPr>
          <p:nvPr/>
        </p:nvSpPr>
        <p:spPr bwMode="auto">
          <a:xfrm rot="16200000" flipH="1">
            <a:off x="5680869" y="3226594"/>
            <a:ext cx="404813" cy="542925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68" name="Text Box 20"/>
          <p:cNvSpPr txBox="1">
            <a:spLocks noChangeArrowheads="1"/>
          </p:cNvSpPr>
          <p:nvPr/>
        </p:nvSpPr>
        <p:spPr bwMode="auto">
          <a:xfrm>
            <a:off x="6172200" y="2743200"/>
            <a:ext cx="361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104469" name="Text Box 21"/>
          <p:cNvSpPr txBox="1">
            <a:spLocks noChangeArrowheads="1"/>
          </p:cNvSpPr>
          <p:nvPr/>
        </p:nvSpPr>
        <p:spPr bwMode="auto">
          <a:xfrm>
            <a:off x="6172200" y="3962400"/>
            <a:ext cx="361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104470" name="Text Box 22"/>
          <p:cNvSpPr txBox="1">
            <a:spLocks noChangeArrowheads="1"/>
          </p:cNvSpPr>
          <p:nvPr/>
        </p:nvSpPr>
        <p:spPr bwMode="auto">
          <a:xfrm>
            <a:off x="8305800" y="3962400"/>
            <a:ext cx="361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FF6600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68" grpId="0"/>
      <p:bldP spid="104469" grpId="0"/>
      <p:bldP spid="10447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Shell Script?  </a:t>
            </a:r>
            <a:r>
              <a:rPr lang="en-US">
                <a:solidFill>
                  <a:srgbClr val="FF6600"/>
                </a:solidFill>
              </a:rPr>
              <a:t>How To Run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% cat &gt; hello.sh &lt;&lt;MY_PROGRAM</a:t>
            </a:r>
          </a:p>
          <a:p>
            <a:pPr>
              <a:buFont typeface="Wingdings" pitchFamily="2" charset="2"/>
              <a:buNone/>
            </a:pPr>
            <a:r>
              <a:rPr lang="en-US" b="1">
                <a:solidFill>
                  <a:srgbClr val="FF6600"/>
                </a:solidFill>
                <a:latin typeface="Lucida Console" pitchFamily="49" charset="0"/>
              </a:rPr>
              <a:t>#!/bin/sh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echo ‘Hello, world’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MY_PROGRAM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% chmod +x hello.sh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% ./hello.sh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Hello,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Shell Script?  </a:t>
            </a:r>
            <a:r>
              <a:rPr lang="en-US">
                <a:solidFill>
                  <a:srgbClr val="FF6600"/>
                </a:solidFill>
              </a:rPr>
              <a:t>What To Do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% cat &gt; hello.sh &lt;&lt;MY_PROGRAM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#!/bin/sh</a:t>
            </a:r>
          </a:p>
          <a:p>
            <a:pPr>
              <a:buFont typeface="Wingdings" pitchFamily="2" charset="2"/>
              <a:buNone/>
            </a:pPr>
            <a:r>
              <a:rPr lang="en-US" b="1">
                <a:solidFill>
                  <a:srgbClr val="FF6600"/>
                </a:solidFill>
                <a:latin typeface="Lucida Console" pitchFamily="49" charset="0"/>
              </a:rPr>
              <a:t>echo ‘Hello, world’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MY_PROGRAM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% chmod +x hello.sh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% ./hello.sh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Hello,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Shell Script?  </a:t>
            </a:r>
            <a:r>
              <a:rPr lang="en-US">
                <a:solidFill>
                  <a:srgbClr val="FF6600"/>
                </a:solidFill>
              </a:rPr>
              <a:t>Executable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% cat &gt; hello.sh &lt;&lt;MY_PROGRAM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#!/bin/sh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echo ‘Hello, world’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MY_PROGRAM</a:t>
            </a:r>
          </a:p>
          <a:p>
            <a:pPr>
              <a:buFont typeface="Wingdings" pitchFamily="2" charset="2"/>
              <a:buNone/>
            </a:pPr>
            <a:r>
              <a:rPr lang="en-US" b="1">
                <a:solidFill>
                  <a:srgbClr val="FF6600"/>
                </a:solidFill>
                <a:latin typeface="Lucida Console" pitchFamily="49" charset="0"/>
              </a:rPr>
              <a:t>% chmod +x hello.sh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% ./hello.sh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Hello,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Shell Script?  </a:t>
            </a:r>
            <a:r>
              <a:rPr lang="en-US">
                <a:solidFill>
                  <a:srgbClr val="FF6600"/>
                </a:solidFill>
              </a:rPr>
              <a:t>Running it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% cat &gt; hello.sh &lt;&lt;MY_PROGRAM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#!/bin/sh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echo ‘Hello, world’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MY_PROGRAM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% chmod +x hello.sh</a:t>
            </a:r>
          </a:p>
          <a:p>
            <a:pPr>
              <a:buFont typeface="Wingdings" pitchFamily="2" charset="2"/>
              <a:buNone/>
            </a:pPr>
            <a:r>
              <a:rPr lang="en-US" b="1">
                <a:solidFill>
                  <a:srgbClr val="FF6600"/>
                </a:solidFill>
                <a:latin typeface="Lucida Console" pitchFamily="49" charset="0"/>
              </a:rPr>
              <a:t>% ./hello.sh</a:t>
            </a:r>
          </a:p>
          <a:p>
            <a:pPr>
              <a:buFont typeface="Wingdings" pitchFamily="2" charset="2"/>
              <a:buNone/>
            </a:pPr>
            <a:r>
              <a:rPr lang="en-US" b="1">
                <a:solidFill>
                  <a:srgbClr val="FF6600"/>
                </a:solidFill>
                <a:latin typeface="Lucida Console" pitchFamily="49" charset="0"/>
              </a:rPr>
              <a:t>Hello,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a shell?  A shell script?</a:t>
            </a:r>
          </a:p>
          <a:p>
            <a:r>
              <a:rPr lang="en-US"/>
              <a:t>Introduction to </a:t>
            </a:r>
            <a:r>
              <a:rPr lang="en-US">
                <a:latin typeface="Lucida Console" pitchFamily="49" charset="0"/>
              </a:rPr>
              <a:t>bash</a:t>
            </a:r>
          </a:p>
          <a:p>
            <a:r>
              <a:rPr lang="en-US"/>
              <a:t>Running Commands</a:t>
            </a:r>
          </a:p>
          <a:p>
            <a:r>
              <a:rPr lang="en-US"/>
              <a:t>Applied Shell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the program: PATH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Lucida Console" pitchFamily="49" charset="0"/>
              </a:rPr>
              <a:t>% ./hello.sh</a:t>
            </a:r>
          </a:p>
          <a:p>
            <a:r>
              <a:rPr lang="en-US">
                <a:latin typeface="Lucida Console" pitchFamily="49" charset="0"/>
              </a:rPr>
              <a:t>echo</a:t>
            </a:r>
            <a:r>
              <a:rPr lang="en-US"/>
              <a:t> vs. </a:t>
            </a:r>
            <a:r>
              <a:rPr lang="en-US">
                <a:latin typeface="Lucida Console" pitchFamily="49" charset="0"/>
              </a:rPr>
              <a:t>/usr/bin/echo</a:t>
            </a:r>
          </a:p>
          <a:p>
            <a:r>
              <a:rPr lang="en-US">
                <a:latin typeface="Lucida Console" pitchFamily="49" charset="0"/>
              </a:rPr>
              <a:t>% echo $PATH</a:t>
            </a:r>
            <a:br>
              <a:rPr lang="en-US">
                <a:latin typeface="Lucida Console" pitchFamily="49" charset="0"/>
              </a:rPr>
            </a:br>
            <a:r>
              <a:rPr lang="en-US">
                <a:latin typeface="Lucida Console" pitchFamily="49" charset="0"/>
              </a:rPr>
              <a:t>/bin:/usr/bin:/usr/local/bin:</a:t>
            </a:r>
            <a:br>
              <a:rPr lang="en-US">
                <a:latin typeface="Lucida Console" pitchFamily="49" charset="0"/>
              </a:rPr>
            </a:br>
            <a:r>
              <a:rPr lang="en-US">
                <a:latin typeface="Lucida Console" pitchFamily="49" charset="0"/>
              </a:rPr>
              <a:t>/home/borwicjh/bin</a:t>
            </a:r>
          </a:p>
          <a:p>
            <a:r>
              <a:rPr lang="en-US">
                <a:latin typeface="Lucida Console" pitchFamily="49" charset="0"/>
              </a:rPr>
              <a:t>% which echo</a:t>
            </a:r>
            <a:br>
              <a:rPr lang="en-US">
                <a:latin typeface="Lucida Console" pitchFamily="49" charset="0"/>
              </a:rPr>
            </a:br>
            <a:r>
              <a:rPr lang="en-US">
                <a:latin typeface="Lucida Console" pitchFamily="49" charset="0"/>
              </a:rPr>
              <a:t>/usr/bin/echo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 and the Environment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% hello.sh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bash: hello.sh: Command not found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% PATH=“$PATH:.”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% hello.sh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Hello,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aside: Quoting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Lucida Console" pitchFamily="49" charset="0"/>
              </a:rPr>
              <a:t>% echo </a:t>
            </a:r>
            <a:r>
              <a:rPr lang="en-US" sz="2800">
                <a:solidFill>
                  <a:srgbClr val="FF6600"/>
                </a:solidFill>
                <a:latin typeface="Lucida Console" pitchFamily="49" charset="0"/>
              </a:rPr>
              <a:t>‘</a:t>
            </a:r>
            <a:r>
              <a:rPr lang="en-US" sz="2800">
                <a:latin typeface="Lucida Console" pitchFamily="49" charset="0"/>
              </a:rPr>
              <a:t>$USER</a:t>
            </a:r>
            <a:r>
              <a:rPr lang="en-US" sz="2800">
                <a:solidFill>
                  <a:srgbClr val="FF6600"/>
                </a:solidFill>
                <a:latin typeface="Lucida Console" pitchFamily="49" charset="0"/>
              </a:rPr>
              <a:t>’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Lucida Console" pitchFamily="49" charset="0"/>
              </a:rPr>
              <a:t>$USER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Lucida Console" pitchFamily="49" charset="0"/>
              </a:rPr>
              <a:t>% echo </a:t>
            </a:r>
            <a:r>
              <a:rPr lang="en-US" sz="2800">
                <a:solidFill>
                  <a:srgbClr val="FF6600"/>
                </a:solidFill>
                <a:latin typeface="Lucida Console" pitchFamily="49" charset="0"/>
              </a:rPr>
              <a:t>“</a:t>
            </a:r>
            <a:r>
              <a:rPr lang="en-US" sz="2800">
                <a:latin typeface="Lucida Console" pitchFamily="49" charset="0"/>
              </a:rPr>
              <a:t>$USER</a:t>
            </a:r>
            <a:r>
              <a:rPr lang="en-US" sz="2800">
                <a:solidFill>
                  <a:srgbClr val="FF6600"/>
                </a:solidFill>
                <a:latin typeface="Lucida Console" pitchFamily="49" charset="0"/>
              </a:rPr>
              <a:t>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Lucida Console" pitchFamily="49" charset="0"/>
              </a:rPr>
              <a:t>borwicjh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Lucida Console" pitchFamily="49" charset="0"/>
              </a:rPr>
              <a:t>% echo “</a:t>
            </a:r>
            <a:r>
              <a:rPr lang="en-US" sz="2800">
                <a:solidFill>
                  <a:srgbClr val="FF6600"/>
                </a:solidFill>
                <a:latin typeface="Lucida Console" pitchFamily="49" charset="0"/>
              </a:rPr>
              <a:t>\”</a:t>
            </a:r>
            <a:r>
              <a:rPr lang="en-US" sz="2800">
                <a:latin typeface="Lucida Console" pitchFamily="49" charset="0"/>
              </a:rPr>
              <a:t>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solidFill>
                  <a:srgbClr val="FF6600"/>
                </a:solidFill>
                <a:latin typeface="Lucida Console" pitchFamily="49" charset="0"/>
              </a:rPr>
              <a:t>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Lucida Console" pitchFamily="49" charset="0"/>
              </a:rPr>
              <a:t>% echo “deacnet</a:t>
            </a:r>
            <a:r>
              <a:rPr lang="en-US" sz="2800">
                <a:solidFill>
                  <a:srgbClr val="FF6600"/>
                </a:solidFill>
                <a:latin typeface="Lucida Console" pitchFamily="49" charset="0"/>
              </a:rPr>
              <a:t>\\</a:t>
            </a:r>
            <a:r>
              <a:rPr lang="en-US" sz="2800">
                <a:latin typeface="Lucida Console" pitchFamily="49" charset="0"/>
              </a:rPr>
              <a:t>sct”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Lucida Console" pitchFamily="49" charset="0"/>
              </a:rPr>
              <a:t>deacnet\sct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Lucida Console" pitchFamily="49" charset="0"/>
              </a:rPr>
              <a:t>% echo </a:t>
            </a:r>
            <a:r>
              <a:rPr lang="en-US" sz="2800">
                <a:solidFill>
                  <a:srgbClr val="FF6600"/>
                </a:solidFill>
                <a:latin typeface="Lucida Console" pitchFamily="49" charset="0"/>
              </a:rPr>
              <a:t>‘</a:t>
            </a:r>
            <a:r>
              <a:rPr lang="en-US" sz="2800">
                <a:latin typeface="Lucida Console" pitchFamily="49" charset="0"/>
              </a:rPr>
              <a:t>\”</a:t>
            </a:r>
            <a:r>
              <a:rPr lang="en-US" sz="2800">
                <a:solidFill>
                  <a:srgbClr val="FF6600"/>
                </a:solidFill>
                <a:latin typeface="Lucida Console" pitchFamily="49" charset="0"/>
              </a:rPr>
              <a:t>’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Lucida Console" pitchFamily="49" charset="0"/>
              </a:rPr>
              <a:t>\”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 and the Environment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Lucida Console" pitchFamily="49" charset="0"/>
              </a:rPr>
              <a:t>% env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Lucida Console" pitchFamily="49" charset="0"/>
              </a:rPr>
              <a:t>[…variables passed to sub-programs…]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Lucida Console" pitchFamily="49" charset="0"/>
              </a:rPr>
              <a:t>% NEW_VAR=“Yes”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Lucida Console" pitchFamily="49" charset="0"/>
              </a:rPr>
              <a:t>% echo $NEW_VAR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Lucida Console" pitchFamily="49" charset="0"/>
              </a:rPr>
              <a:t>Yes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Lucida Console" pitchFamily="49" charset="0"/>
              </a:rPr>
              <a:t>% env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Lucida Console" pitchFamily="49" charset="0"/>
              </a:rPr>
              <a:t>[…PATH but not NEW_VAR…]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Lucida Console" pitchFamily="49" charset="0"/>
              </a:rPr>
              <a:t>% export NEW_VAR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Lucida Console" pitchFamily="49" charset="0"/>
              </a:rPr>
              <a:t>% env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Lucida Console" pitchFamily="49" charset="0"/>
              </a:rPr>
              <a:t>[…PATH and NEW_VAR…]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Welcome to Shell Scripting!</a:t>
            </a:r>
          </a:p>
        </p:txBody>
      </p:sp>
      <p:sp>
        <p:nvSpPr>
          <p:cNvPr id="105481" name="WordArt 9"/>
          <p:cNvSpPr>
            <a:spLocks noChangeArrowheads="1" noChangeShapeType="1" noTextEdit="1"/>
          </p:cNvSpPr>
          <p:nvPr/>
        </p:nvSpPr>
        <p:spPr bwMode="auto">
          <a:xfrm>
            <a:off x="457200" y="2362200"/>
            <a:ext cx="1781175" cy="1285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Shebang!</a:t>
            </a:r>
          </a:p>
        </p:txBody>
      </p:sp>
      <p:sp>
        <p:nvSpPr>
          <p:cNvPr id="105482" name="WordArt 10"/>
          <p:cNvSpPr>
            <a:spLocks noChangeArrowheads="1" noChangeShapeType="1" noTextEdit="1"/>
          </p:cNvSpPr>
          <p:nvPr/>
        </p:nvSpPr>
        <p:spPr bwMode="auto">
          <a:xfrm>
            <a:off x="5791200" y="2590800"/>
            <a:ext cx="3124200" cy="83185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99" lon="19439998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Impact"/>
              </a:rPr>
              <a:t>The Environment</a:t>
            </a:r>
          </a:p>
        </p:txBody>
      </p:sp>
      <p:sp>
        <p:nvSpPr>
          <p:cNvPr id="105483" name="WordArt 11"/>
          <p:cNvSpPr>
            <a:spLocks noChangeArrowheads="1" noChangeShapeType="1" noTextEdit="1"/>
          </p:cNvSpPr>
          <p:nvPr/>
        </p:nvSpPr>
        <p:spPr bwMode="auto">
          <a:xfrm>
            <a:off x="533400" y="5029200"/>
            <a:ext cx="2438400" cy="1219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9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PATH</a:t>
            </a:r>
          </a:p>
        </p:txBody>
      </p:sp>
      <p:sp>
        <p:nvSpPr>
          <p:cNvPr id="105484" name="WordArt 12"/>
          <p:cNvSpPr>
            <a:spLocks noChangeArrowheads="1" noChangeShapeType="1" noTextEdit="1"/>
          </p:cNvSpPr>
          <p:nvPr/>
        </p:nvSpPr>
        <p:spPr bwMode="auto">
          <a:xfrm>
            <a:off x="1524000" y="1676400"/>
            <a:ext cx="6181725" cy="64770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Input, Output, and Error</a:t>
            </a:r>
          </a:p>
        </p:txBody>
      </p:sp>
      <p:sp>
        <p:nvSpPr>
          <p:cNvPr id="105485" name="WordArt 13"/>
          <p:cNvSpPr>
            <a:spLocks noChangeArrowheads="1" noChangeShapeType="1" noTextEdit="1"/>
          </p:cNvSpPr>
          <p:nvPr/>
        </p:nvSpPr>
        <p:spPr bwMode="auto">
          <a:xfrm>
            <a:off x="5943600" y="5105400"/>
            <a:ext cx="1752600" cy="1143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chmod</a:t>
            </a:r>
          </a:p>
        </p:txBody>
      </p:sp>
      <p:sp>
        <p:nvSpPr>
          <p:cNvPr id="105486" name="Rectangle 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1" grpId="0" animBg="1"/>
      <p:bldP spid="105482" grpId="0" animBg="1"/>
      <p:bldP spid="105483" grpId="0" animBg="1"/>
      <p:bldP spid="105484" grpId="0" animBg="1"/>
      <p:bldP spid="10548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Learn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>
                <a:latin typeface="Lucida Console" pitchFamily="49" charset="0"/>
              </a:rPr>
              <a:t>man</a:t>
            </a:r>
          </a:p>
          <a:p>
            <a:pPr lvl="1"/>
            <a:r>
              <a:rPr lang="en-US" sz="2300">
                <a:latin typeface="Lucida Console" pitchFamily="49" charset="0"/>
              </a:rPr>
              <a:t>man bash</a:t>
            </a:r>
          </a:p>
          <a:p>
            <a:pPr lvl="1"/>
            <a:r>
              <a:rPr lang="en-US" sz="2300">
                <a:latin typeface="Lucida Console" pitchFamily="49" charset="0"/>
              </a:rPr>
              <a:t>man cat</a:t>
            </a:r>
          </a:p>
          <a:p>
            <a:pPr lvl="1"/>
            <a:r>
              <a:rPr lang="en-US" sz="2300">
                <a:latin typeface="Lucida Console" pitchFamily="49" charset="0"/>
              </a:rPr>
              <a:t>man man</a:t>
            </a:r>
          </a:p>
          <a:p>
            <a:r>
              <a:rPr lang="en-US" sz="2800">
                <a:latin typeface="Lucida Console" pitchFamily="49" charset="0"/>
              </a:rPr>
              <a:t>man –k</a:t>
            </a:r>
          </a:p>
          <a:p>
            <a:pPr lvl="1"/>
            <a:r>
              <a:rPr lang="en-US" sz="2300">
                <a:latin typeface="Lucida Console" pitchFamily="49" charset="0"/>
              </a:rPr>
              <a:t>man –k manual</a:t>
            </a:r>
          </a:p>
          <a:p>
            <a:r>
              <a:rPr lang="en-US" sz="2800" i="1"/>
              <a:t>Learning the Bash Shell</a:t>
            </a:r>
            <a:r>
              <a:rPr lang="en-US" sz="2800"/>
              <a:t>, 2</a:t>
            </a:r>
            <a:r>
              <a:rPr lang="en-US" sz="2800" baseline="30000"/>
              <a:t>nd</a:t>
            </a:r>
            <a:r>
              <a:rPr lang="en-US" sz="2800"/>
              <a:t> Ed.</a:t>
            </a:r>
          </a:p>
          <a:p>
            <a:r>
              <a:rPr lang="en-US" sz="2800"/>
              <a:t>“Bash Reference” Cards</a:t>
            </a:r>
          </a:p>
          <a:p>
            <a:r>
              <a:rPr lang="en-US" sz="2800">
                <a:latin typeface="Lucida Console" pitchFamily="49" charset="0"/>
              </a:rPr>
              <a:t>http://www.tldp.org/LDP/abs/html/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to </a:t>
            </a:r>
            <a:r>
              <a:rPr lang="en-US">
                <a:latin typeface="Lucida Console" pitchFamily="49" charset="0"/>
              </a:rPr>
              <a:t>bash</a:t>
            </a:r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Continuing Lines: \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% echo This \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Is \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  A \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Very \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Long \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 Command Line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This Is A Very Long Command Line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Exit Status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Lucida Console" pitchFamily="49" charset="0"/>
              </a:rPr>
              <a:t>$?</a:t>
            </a:r>
          </a:p>
          <a:p>
            <a:pPr>
              <a:lnSpc>
                <a:spcPct val="90000"/>
              </a:lnSpc>
            </a:pPr>
            <a:r>
              <a:rPr lang="en-US"/>
              <a:t>0 is True</a:t>
            </a:r>
            <a:endParaRPr lang="en-US">
              <a:latin typeface="Lucida Console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>
              <a:latin typeface="Lucida Console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% ls /does/not/exist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% echo $?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% echo $?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Exit Status: </a:t>
            </a:r>
            <a:r>
              <a:rPr lang="en-US">
                <a:latin typeface="Lucida Console" pitchFamily="49" charset="0"/>
              </a:rPr>
              <a:t>exit</a:t>
            </a: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% cat &gt; test.sh &lt;&lt;_TEST_</a:t>
            </a: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rgbClr val="FF6600"/>
                </a:solidFill>
                <a:latin typeface="Lucida Console" pitchFamily="49" charset="0"/>
              </a:rPr>
              <a:t>exit 3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_TEST_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% chmod +x test.sh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% ./test.sh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% echo $?</a:t>
            </a: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rgbClr val="FF6600"/>
                </a:solidFill>
                <a:latin typeface="Lucida Console" pitchFamily="49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shell?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28194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5600"/>
              <a:t>%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505200" y="1447800"/>
            <a:ext cx="2487613" cy="399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5600"/>
              <a:t>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1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  <p:bldP spid="7172" grpId="0"/>
      <p:bldP spid="7172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Logic: test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% test 1 -lt 10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% echo $?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0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% test 1 == 10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% echo $?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Logic: test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Lucida Console" pitchFamily="49" charset="0"/>
              </a:rPr>
              <a:t>test</a:t>
            </a:r>
          </a:p>
          <a:p>
            <a:r>
              <a:rPr lang="en-US">
                <a:latin typeface="Lucida Console" pitchFamily="49" charset="0"/>
              </a:rPr>
              <a:t>[ ]</a:t>
            </a:r>
          </a:p>
          <a:p>
            <a:pPr lvl="1"/>
            <a:r>
              <a:rPr lang="en-US">
                <a:latin typeface="Lucida Console" pitchFamily="49" charset="0"/>
              </a:rPr>
              <a:t>[ 1 –lt 10 ] </a:t>
            </a:r>
          </a:p>
          <a:p>
            <a:r>
              <a:rPr lang="en-US">
                <a:latin typeface="Lucida Console" pitchFamily="49" charset="0"/>
              </a:rPr>
              <a:t>[[ ]]</a:t>
            </a:r>
          </a:p>
          <a:p>
            <a:pPr lvl="1"/>
            <a:r>
              <a:rPr lang="en-US">
                <a:latin typeface="Lucida Console" pitchFamily="49" charset="0"/>
              </a:rPr>
              <a:t>[[ “this string” =~ “this” ]]</a:t>
            </a:r>
          </a:p>
          <a:p>
            <a:r>
              <a:rPr lang="en-US">
                <a:latin typeface="Lucida Console" pitchFamily="49" charset="0"/>
              </a:rPr>
              <a:t>(( ))</a:t>
            </a:r>
          </a:p>
          <a:p>
            <a:pPr lvl="1"/>
            <a:r>
              <a:rPr lang="en-US">
                <a:latin typeface="Lucida Console" pitchFamily="49" charset="0"/>
              </a:rPr>
              <a:t>(( 1 &lt; 10 ))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Logic: test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>
                <a:latin typeface="Lucida Console" pitchFamily="49" charset="0"/>
              </a:rPr>
              <a:t>[ -f /etc/passwd ]</a:t>
            </a:r>
          </a:p>
          <a:p>
            <a:r>
              <a:rPr lang="en-US" sz="2600">
                <a:latin typeface="Lucida Console" pitchFamily="49" charset="0"/>
              </a:rPr>
              <a:t>[ ! –f /etc/passwd ]</a:t>
            </a:r>
          </a:p>
          <a:p>
            <a:r>
              <a:rPr lang="en-US" sz="2600">
                <a:latin typeface="Lucida Console" pitchFamily="49" charset="0"/>
              </a:rPr>
              <a:t>[ -f /etc/passwd –a –f /etc/shadow ]</a:t>
            </a:r>
          </a:p>
          <a:p>
            <a:r>
              <a:rPr lang="en-US" sz="2600">
                <a:latin typeface="Lucida Console" pitchFamily="49" charset="0"/>
              </a:rPr>
              <a:t>[ -f /etc/passwd –o –f /etc/shadow 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aside: </a:t>
            </a:r>
            <a:r>
              <a:rPr lang="en-US">
                <a:latin typeface="Lucida Console" pitchFamily="49" charset="0"/>
              </a:rPr>
              <a:t>$(( ))</a:t>
            </a:r>
            <a:r>
              <a:rPr lang="en-US"/>
              <a:t> for Math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% echo $(( 1 + 2 ))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3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% echo $(( 2 * 3 ))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6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% echo $(( 1 / 3 ))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Logic: if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latin typeface="Lucida Console" pitchFamily="49" charset="0"/>
              </a:rPr>
              <a:t>if </a:t>
            </a:r>
            <a:r>
              <a:rPr lang="en-US" sz="2400" i="1">
                <a:latin typeface="Lucida Console" pitchFamily="49" charset="0"/>
              </a:rPr>
              <a:t>something</a:t>
            </a:r>
            <a:endParaRPr lang="en-US" sz="2400">
              <a:latin typeface="Lucida Console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latin typeface="Lucida Console" pitchFamily="49" charset="0"/>
              </a:rPr>
              <a:t>then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latin typeface="Lucida Console" pitchFamily="49" charset="0"/>
              </a:rPr>
              <a:t>  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latin typeface="Lucida Console" pitchFamily="49" charset="0"/>
              </a:rPr>
              <a:t># “elif” a contraction of “else if”: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latin typeface="Lucida Console" pitchFamily="49" charset="0"/>
              </a:rPr>
              <a:t>elif </a:t>
            </a:r>
            <a:r>
              <a:rPr lang="en-US" sz="2400" i="1">
                <a:latin typeface="Lucida Console" pitchFamily="49" charset="0"/>
              </a:rPr>
              <a:t>something-else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latin typeface="Lucida Console" pitchFamily="49" charset="0"/>
              </a:rPr>
              <a:t>then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latin typeface="Lucida Console" pitchFamily="49" charset="0"/>
              </a:rPr>
              <a:t>  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latin typeface="Lucida Console" pitchFamily="49" charset="0"/>
              </a:rPr>
              <a:t>else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latin typeface="Lucida Console" pitchFamily="49" charset="0"/>
              </a:rPr>
              <a:t>then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latin typeface="Lucida Console" pitchFamily="49" charset="0"/>
              </a:rPr>
              <a:t>  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latin typeface="Lucida Console" pitchFamily="49" charset="0"/>
              </a:rPr>
              <a:t>fi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Logic: if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latin typeface="Lucida Console" pitchFamily="49" charset="0"/>
              </a:rPr>
              <a:t>if </a:t>
            </a:r>
            <a:r>
              <a:rPr lang="en-US" sz="2400">
                <a:solidFill>
                  <a:srgbClr val="FF6600"/>
                </a:solidFill>
                <a:latin typeface="Lucida Console" pitchFamily="49" charset="0"/>
              </a:rPr>
              <a:t>[ $USER –eq “borwicjh” 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latin typeface="Lucida Console" pitchFamily="49" charset="0"/>
              </a:rPr>
              <a:t>then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latin typeface="Lucida Console" pitchFamily="49" charset="0"/>
              </a:rPr>
              <a:t>  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latin typeface="Lucida Console" pitchFamily="49" charset="0"/>
              </a:rPr>
              <a:t># “elif” a contraction of “else if”: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latin typeface="Lucida Console" pitchFamily="49" charset="0"/>
              </a:rPr>
              <a:t>elif </a:t>
            </a:r>
            <a:r>
              <a:rPr lang="en-US" sz="2400">
                <a:solidFill>
                  <a:srgbClr val="FF6600"/>
                </a:solidFill>
                <a:latin typeface="Lucida Console" pitchFamily="49" charset="0"/>
              </a:rPr>
              <a:t>ls /etc/oratab</a:t>
            </a:r>
            <a:endParaRPr lang="en-US" sz="2400" i="1">
              <a:latin typeface="Lucida Console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latin typeface="Lucida Console" pitchFamily="49" charset="0"/>
              </a:rPr>
              <a:t>then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latin typeface="Lucida Console" pitchFamily="49" charset="0"/>
              </a:rPr>
              <a:t>  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latin typeface="Lucida Console" pitchFamily="49" charset="0"/>
              </a:rPr>
              <a:t>else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latin typeface="Lucida Console" pitchFamily="49" charset="0"/>
              </a:rPr>
              <a:t>then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latin typeface="Lucida Console" pitchFamily="49" charset="0"/>
              </a:rPr>
              <a:t>  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latin typeface="Lucida Console" pitchFamily="49" charset="0"/>
              </a:rPr>
              <a:t>fi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Logic: if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GB">
                <a:latin typeface="Lucida Console" pitchFamily="49" charset="0"/>
              </a:rPr>
              <a:t># see if a file exists</a:t>
            </a:r>
          </a:p>
          <a:p>
            <a:pPr>
              <a:buFont typeface="Wingdings" pitchFamily="2" charset="2"/>
              <a:buNone/>
            </a:pPr>
            <a:r>
              <a:rPr lang="en-GB">
                <a:latin typeface="Lucida Console" pitchFamily="49" charset="0"/>
              </a:rPr>
              <a:t>if </a:t>
            </a:r>
            <a:r>
              <a:rPr lang="en-GB">
                <a:solidFill>
                  <a:srgbClr val="FF6600"/>
                </a:solidFill>
                <a:latin typeface="Lucida Console" pitchFamily="49" charset="0"/>
              </a:rPr>
              <a:t>[ -e /etc/passwd ]</a:t>
            </a:r>
          </a:p>
          <a:p>
            <a:pPr>
              <a:buFont typeface="Wingdings" pitchFamily="2" charset="2"/>
              <a:buNone/>
            </a:pPr>
            <a:r>
              <a:rPr lang="en-GB">
                <a:latin typeface="Lucida Console" pitchFamily="49" charset="0"/>
              </a:rPr>
              <a:t>then</a:t>
            </a:r>
          </a:p>
          <a:p>
            <a:pPr>
              <a:buFont typeface="Wingdings" pitchFamily="2" charset="2"/>
              <a:buNone/>
            </a:pPr>
            <a:r>
              <a:rPr lang="en-GB">
                <a:latin typeface="Lucida Console" pitchFamily="49" charset="0"/>
              </a:rPr>
              <a:t>  echo “/etc/passwd exists”</a:t>
            </a:r>
          </a:p>
          <a:p>
            <a:pPr>
              <a:buFont typeface="Wingdings" pitchFamily="2" charset="2"/>
              <a:buNone/>
            </a:pPr>
            <a:r>
              <a:rPr lang="en-GB">
                <a:latin typeface="Lucida Console" pitchFamily="49" charset="0"/>
              </a:rPr>
              <a:t>else</a:t>
            </a:r>
          </a:p>
          <a:p>
            <a:pPr>
              <a:buFont typeface="Wingdings" pitchFamily="2" charset="2"/>
              <a:buNone/>
            </a:pPr>
            <a:r>
              <a:rPr lang="en-GB">
                <a:latin typeface="Lucida Console" pitchFamily="49" charset="0"/>
              </a:rPr>
              <a:t>  echo “/etc/passwd not found!”</a:t>
            </a:r>
          </a:p>
          <a:p>
            <a:pPr>
              <a:buFont typeface="Wingdings" pitchFamily="2" charset="2"/>
              <a:buNone/>
            </a:pPr>
            <a:r>
              <a:rPr lang="en-GB">
                <a:latin typeface="Lucida Console" pitchFamily="49" charset="0"/>
              </a:rPr>
              <a:t>fi</a:t>
            </a:r>
          </a:p>
          <a:p>
            <a:pPr>
              <a:buFont typeface="Wingdings" pitchFamily="2" charset="2"/>
              <a:buNone/>
            </a:pPr>
            <a:endParaRPr lang="en-US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Logic: for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for i in 1 2 3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do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  echo $i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done</a:t>
            </a:r>
          </a:p>
          <a:p>
            <a:pPr>
              <a:buFont typeface="Wingdings" pitchFamily="2" charset="2"/>
              <a:buNone/>
            </a:pPr>
            <a:endParaRPr lang="en-US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Logic: for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for i in </a:t>
            </a:r>
            <a:r>
              <a:rPr lang="en-US">
                <a:solidFill>
                  <a:srgbClr val="FF6600"/>
                </a:solidFill>
                <a:latin typeface="Lucida Console" pitchFamily="49" charset="0"/>
              </a:rPr>
              <a:t>/*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do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  echo “Listing $i:”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  ls -l $i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  read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done</a:t>
            </a:r>
          </a:p>
          <a:p>
            <a:pPr>
              <a:buFont typeface="Wingdings" pitchFamily="2" charset="2"/>
              <a:buNone/>
            </a:pPr>
            <a:endParaRPr lang="en-US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Logic: for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for i in /*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do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  </a:t>
            </a:r>
            <a:r>
              <a:rPr lang="en-US">
                <a:solidFill>
                  <a:srgbClr val="FF6600"/>
                </a:solidFill>
                <a:latin typeface="Lucida Console" pitchFamily="49" charset="0"/>
              </a:rPr>
              <a:t>echo “Listing $i:”</a:t>
            </a: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rgbClr val="FF6600"/>
                </a:solidFill>
                <a:latin typeface="Lucida Console" pitchFamily="49" charset="0"/>
              </a:rPr>
              <a:t>  ls -l $i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  read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done</a:t>
            </a:r>
          </a:p>
          <a:p>
            <a:pPr>
              <a:buFont typeface="Wingdings" pitchFamily="2" charset="2"/>
              <a:buNone/>
            </a:pPr>
            <a:endParaRPr lang="en-US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shell?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229600" cy="1676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800"/>
              <a:t>/bin/bash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Logic: for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for i in /*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do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  echo “Listing $i:”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  ls -l $i</a:t>
            </a: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rgbClr val="FF6600"/>
                </a:solidFill>
                <a:latin typeface="Lucida Console" pitchFamily="49" charset="0"/>
              </a:rPr>
              <a:t>  read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done</a:t>
            </a:r>
          </a:p>
          <a:p>
            <a:pPr>
              <a:buFont typeface="Wingdings" pitchFamily="2" charset="2"/>
              <a:buNone/>
            </a:pPr>
            <a:endParaRPr lang="en-US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Logic: C-style for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GB">
              <a:latin typeface="Lucida Console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GB">
                <a:latin typeface="Lucida Console" pitchFamily="49" charset="0"/>
              </a:rPr>
              <a:t>for (( expr1    ;</a:t>
            </a:r>
          </a:p>
          <a:p>
            <a:pPr>
              <a:buFont typeface="Wingdings" pitchFamily="2" charset="2"/>
              <a:buNone/>
            </a:pPr>
            <a:r>
              <a:rPr lang="en-GB">
                <a:latin typeface="Lucida Console" pitchFamily="49" charset="0"/>
              </a:rPr>
              <a:t>       expr2    ;</a:t>
            </a:r>
          </a:p>
          <a:p>
            <a:pPr>
              <a:buFont typeface="Wingdings" pitchFamily="2" charset="2"/>
              <a:buNone/>
            </a:pPr>
            <a:r>
              <a:rPr lang="en-GB">
                <a:latin typeface="Lucida Console" pitchFamily="49" charset="0"/>
              </a:rPr>
              <a:t>       expr3    ))</a:t>
            </a:r>
          </a:p>
          <a:p>
            <a:pPr>
              <a:buFont typeface="Wingdings" pitchFamily="2" charset="2"/>
              <a:buNone/>
            </a:pPr>
            <a:r>
              <a:rPr lang="en-GB">
                <a:latin typeface="Lucida Console" pitchFamily="49" charset="0"/>
              </a:rPr>
              <a:t>do</a:t>
            </a:r>
          </a:p>
          <a:p>
            <a:pPr>
              <a:buFont typeface="Wingdings" pitchFamily="2" charset="2"/>
              <a:buNone/>
            </a:pPr>
            <a:r>
              <a:rPr lang="en-GB">
                <a:latin typeface="Lucida Console" pitchFamily="49" charset="0"/>
              </a:rPr>
              <a:t>  list</a:t>
            </a:r>
          </a:p>
          <a:p>
            <a:pPr>
              <a:buFont typeface="Wingdings" pitchFamily="2" charset="2"/>
              <a:buNone/>
            </a:pPr>
            <a:r>
              <a:rPr lang="en-GB">
                <a:latin typeface="Lucida Console" pitchFamily="49" charset="0"/>
              </a:rPr>
              <a:t>done</a:t>
            </a:r>
          </a:p>
          <a:p>
            <a:pPr>
              <a:buFont typeface="Wingdings" pitchFamily="2" charset="2"/>
              <a:buNone/>
            </a:pPr>
            <a:endParaRPr lang="en-US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Logic: C-style for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GB">
                <a:solidFill>
                  <a:srgbClr val="FF6600"/>
                </a:solidFill>
                <a:latin typeface="Lucida Console" pitchFamily="49" charset="0"/>
              </a:rPr>
              <a:t>LIMIT=10</a:t>
            </a:r>
          </a:p>
          <a:p>
            <a:pPr>
              <a:buFont typeface="Wingdings" pitchFamily="2" charset="2"/>
              <a:buNone/>
            </a:pPr>
            <a:r>
              <a:rPr lang="en-GB">
                <a:latin typeface="Lucida Console" pitchFamily="49" charset="0"/>
              </a:rPr>
              <a:t>for (( </a:t>
            </a:r>
            <a:r>
              <a:rPr lang="en-GB">
                <a:solidFill>
                  <a:srgbClr val="FF6600"/>
                </a:solidFill>
                <a:latin typeface="Lucida Console" pitchFamily="49" charset="0"/>
              </a:rPr>
              <a:t>a=1</a:t>
            </a:r>
            <a:r>
              <a:rPr lang="en-GB">
                <a:latin typeface="Lucida Console" pitchFamily="49" charset="0"/>
              </a:rPr>
              <a:t>      ;</a:t>
            </a:r>
          </a:p>
          <a:p>
            <a:pPr>
              <a:buFont typeface="Wingdings" pitchFamily="2" charset="2"/>
              <a:buNone/>
            </a:pPr>
            <a:r>
              <a:rPr lang="en-GB">
                <a:latin typeface="Lucida Console" pitchFamily="49" charset="0"/>
              </a:rPr>
              <a:t>       </a:t>
            </a:r>
            <a:r>
              <a:rPr lang="en-GB">
                <a:solidFill>
                  <a:srgbClr val="FF6600"/>
                </a:solidFill>
                <a:latin typeface="Lucida Console" pitchFamily="49" charset="0"/>
              </a:rPr>
              <a:t>a&lt;=LIMIT</a:t>
            </a:r>
            <a:r>
              <a:rPr lang="en-GB">
                <a:latin typeface="Lucida Console" pitchFamily="49" charset="0"/>
              </a:rPr>
              <a:t> ;</a:t>
            </a:r>
          </a:p>
          <a:p>
            <a:pPr>
              <a:buFont typeface="Wingdings" pitchFamily="2" charset="2"/>
              <a:buNone/>
            </a:pPr>
            <a:r>
              <a:rPr lang="en-GB">
                <a:latin typeface="Lucida Console" pitchFamily="49" charset="0"/>
              </a:rPr>
              <a:t>       </a:t>
            </a:r>
            <a:r>
              <a:rPr lang="en-GB">
                <a:solidFill>
                  <a:srgbClr val="FF6600"/>
                </a:solidFill>
                <a:latin typeface="Lucida Console" pitchFamily="49" charset="0"/>
              </a:rPr>
              <a:t>a++     </a:t>
            </a:r>
            <a:r>
              <a:rPr lang="en-GB">
                <a:latin typeface="Lucida Console" pitchFamily="49" charset="0"/>
              </a:rPr>
              <a:t> ))</a:t>
            </a:r>
          </a:p>
          <a:p>
            <a:pPr>
              <a:buFont typeface="Wingdings" pitchFamily="2" charset="2"/>
              <a:buNone/>
            </a:pPr>
            <a:r>
              <a:rPr lang="en-GB">
                <a:latin typeface="Lucida Console" pitchFamily="49" charset="0"/>
              </a:rPr>
              <a:t>do</a:t>
            </a:r>
          </a:p>
          <a:p>
            <a:pPr>
              <a:buFont typeface="Wingdings" pitchFamily="2" charset="2"/>
              <a:buNone/>
            </a:pPr>
            <a:r>
              <a:rPr lang="en-GB">
                <a:latin typeface="Lucida Console" pitchFamily="49" charset="0"/>
              </a:rPr>
              <a:t>  </a:t>
            </a:r>
            <a:r>
              <a:rPr lang="en-GB">
                <a:solidFill>
                  <a:srgbClr val="FF6600"/>
                </a:solidFill>
                <a:latin typeface="Lucida Console" pitchFamily="49" charset="0"/>
              </a:rPr>
              <a:t>echo –n “$a ”</a:t>
            </a:r>
          </a:p>
          <a:p>
            <a:pPr>
              <a:buFont typeface="Wingdings" pitchFamily="2" charset="2"/>
              <a:buNone/>
            </a:pPr>
            <a:r>
              <a:rPr lang="en-GB">
                <a:latin typeface="Lucida Console" pitchFamily="49" charset="0"/>
              </a:rPr>
              <a:t>done</a:t>
            </a:r>
          </a:p>
          <a:p>
            <a:pPr>
              <a:buFont typeface="Wingdings" pitchFamily="2" charset="2"/>
              <a:buNone/>
            </a:pPr>
            <a:endParaRPr lang="en-US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Logic: while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GB">
              <a:latin typeface="Lucida Console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GB">
                <a:latin typeface="Lucida Console" pitchFamily="49" charset="0"/>
              </a:rPr>
              <a:t>while </a:t>
            </a:r>
            <a:r>
              <a:rPr lang="en-GB" i="1">
                <a:latin typeface="Lucida Console" pitchFamily="49" charset="0"/>
              </a:rPr>
              <a:t>something</a:t>
            </a:r>
          </a:p>
          <a:p>
            <a:pPr>
              <a:buFont typeface="Wingdings" pitchFamily="2" charset="2"/>
              <a:buNone/>
            </a:pPr>
            <a:r>
              <a:rPr lang="en-GB">
                <a:latin typeface="Lucida Console" pitchFamily="49" charset="0"/>
              </a:rPr>
              <a:t>do</a:t>
            </a:r>
          </a:p>
          <a:p>
            <a:pPr>
              <a:buFont typeface="Wingdings" pitchFamily="2" charset="2"/>
              <a:buNone/>
            </a:pPr>
            <a:r>
              <a:rPr lang="en-GB">
                <a:latin typeface="Lucida Console" pitchFamily="49" charset="0"/>
              </a:rPr>
              <a:t>  :</a:t>
            </a:r>
          </a:p>
          <a:p>
            <a:pPr>
              <a:buFont typeface="Wingdings" pitchFamily="2" charset="2"/>
              <a:buNone/>
            </a:pPr>
            <a:endParaRPr lang="en-GB">
              <a:latin typeface="Lucida Console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GB">
                <a:latin typeface="Lucida Console" pitchFamily="49" charset="0"/>
              </a:rPr>
              <a:t>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Logic: while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GB">
                <a:solidFill>
                  <a:srgbClr val="FF6600"/>
                </a:solidFill>
                <a:latin typeface="Lucida Console" pitchFamily="49" charset="0"/>
              </a:rPr>
              <a:t>a=0; LIMIT=10</a:t>
            </a:r>
          </a:p>
          <a:p>
            <a:pPr>
              <a:buFont typeface="Wingdings" pitchFamily="2" charset="2"/>
              <a:buNone/>
            </a:pPr>
            <a:r>
              <a:rPr lang="en-GB">
                <a:latin typeface="Lucida Console" pitchFamily="49" charset="0"/>
              </a:rPr>
              <a:t>while [ </a:t>
            </a:r>
            <a:r>
              <a:rPr lang="en-GB">
                <a:solidFill>
                  <a:srgbClr val="FF6600"/>
                </a:solidFill>
                <a:latin typeface="Lucida Console" pitchFamily="49" charset="0"/>
              </a:rPr>
              <a:t>"$a" -lt "$LIMIT"</a:t>
            </a:r>
            <a:r>
              <a:rPr lang="en-GB">
                <a:latin typeface="Lucida Console" pitchFamily="49" charset="0"/>
              </a:rPr>
              <a:t> ]</a:t>
            </a:r>
          </a:p>
          <a:p>
            <a:pPr>
              <a:buFont typeface="Wingdings" pitchFamily="2" charset="2"/>
              <a:buNone/>
            </a:pPr>
            <a:r>
              <a:rPr lang="en-GB">
                <a:latin typeface="Lucida Console" pitchFamily="49" charset="0"/>
              </a:rPr>
              <a:t>do</a:t>
            </a:r>
          </a:p>
          <a:p>
            <a:pPr>
              <a:buFont typeface="Wingdings" pitchFamily="2" charset="2"/>
              <a:buNone/>
            </a:pPr>
            <a:r>
              <a:rPr lang="en-GB">
                <a:latin typeface="Lucida Console" pitchFamily="49" charset="0"/>
              </a:rPr>
              <a:t>  </a:t>
            </a:r>
            <a:r>
              <a:rPr lang="en-GB">
                <a:solidFill>
                  <a:srgbClr val="FF6600"/>
                </a:solidFill>
                <a:latin typeface="Lucida Console" pitchFamily="49" charset="0"/>
              </a:rPr>
              <a:t>echo -n "$a ”</a:t>
            </a:r>
          </a:p>
          <a:p>
            <a:pPr>
              <a:buFont typeface="Wingdings" pitchFamily="2" charset="2"/>
              <a:buNone/>
            </a:pPr>
            <a:r>
              <a:rPr lang="en-GB">
                <a:solidFill>
                  <a:srgbClr val="FF6600"/>
                </a:solidFill>
                <a:latin typeface="Lucida Console" pitchFamily="49" charset="0"/>
              </a:rPr>
              <a:t>  a=$(( a + 1 ))</a:t>
            </a:r>
          </a:p>
          <a:p>
            <a:pPr>
              <a:buFont typeface="Wingdings" pitchFamily="2" charset="2"/>
              <a:buNone/>
            </a:pPr>
            <a:r>
              <a:rPr lang="en-GB">
                <a:latin typeface="Lucida Console" pitchFamily="49" charset="0"/>
              </a:rPr>
              <a:t>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Counters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COUNTER=0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while [ -e “$FILE.COUNTER” ]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do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  COUNTER=$(( COUNTER + 1))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done</a:t>
            </a:r>
          </a:p>
          <a:p>
            <a:pPr>
              <a:buFont typeface="Wingdings" pitchFamily="2" charset="2"/>
              <a:buNone/>
            </a:pPr>
            <a:endParaRPr lang="en-US">
              <a:latin typeface="Lucida Console" pitchFamily="49" charset="0"/>
            </a:endParaRPr>
          </a:p>
          <a:p>
            <a:r>
              <a:rPr lang="en-US"/>
              <a:t>Note: race condition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Reusing Code: “Sourcing”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600">
                <a:latin typeface="Lucida Console" pitchFamily="49" charset="0"/>
              </a:rPr>
              <a:t>% cat &gt; /path/to/my/passwords &lt;&lt;_PW_</a:t>
            </a:r>
          </a:p>
          <a:p>
            <a:pPr>
              <a:buFont typeface="Wingdings" pitchFamily="2" charset="2"/>
              <a:buNone/>
            </a:pPr>
            <a:r>
              <a:rPr lang="en-US" sz="2600">
                <a:latin typeface="Lucida Console" pitchFamily="49" charset="0"/>
              </a:rPr>
              <a:t>FTP_USER=“sct”</a:t>
            </a:r>
          </a:p>
          <a:p>
            <a:pPr>
              <a:buFont typeface="Wingdings" pitchFamily="2" charset="2"/>
              <a:buNone/>
            </a:pPr>
            <a:r>
              <a:rPr lang="en-US" sz="2600">
                <a:latin typeface="Lucida Console" pitchFamily="49" charset="0"/>
              </a:rPr>
              <a:t>_PW_</a:t>
            </a:r>
          </a:p>
          <a:p>
            <a:pPr>
              <a:buFont typeface="Wingdings" pitchFamily="2" charset="2"/>
              <a:buNone/>
            </a:pPr>
            <a:r>
              <a:rPr lang="en-US" sz="2600">
                <a:solidFill>
                  <a:srgbClr val="FF6600"/>
                </a:solidFill>
                <a:latin typeface="Lucida Console" pitchFamily="49" charset="0"/>
              </a:rPr>
              <a:t>% echo $FTP_USER</a:t>
            </a:r>
          </a:p>
          <a:p>
            <a:pPr>
              <a:buFont typeface="Wingdings" pitchFamily="2" charset="2"/>
              <a:buNone/>
            </a:pPr>
            <a:endParaRPr lang="en-US" sz="2600">
              <a:solidFill>
                <a:srgbClr val="FF6600"/>
              </a:solidFill>
              <a:latin typeface="Lucida Console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600">
                <a:latin typeface="Lucida Console" pitchFamily="49" charset="0"/>
              </a:rPr>
              <a:t>% </a:t>
            </a:r>
            <a:r>
              <a:rPr lang="en-US" sz="2600" b="1">
                <a:solidFill>
                  <a:srgbClr val="FF6600"/>
                </a:solidFill>
                <a:latin typeface="Lucida Console" pitchFamily="49" charset="0"/>
              </a:rPr>
              <a:t>.</a:t>
            </a:r>
            <a:r>
              <a:rPr lang="en-US" sz="2600">
                <a:latin typeface="Lucida Console" pitchFamily="49" charset="0"/>
              </a:rPr>
              <a:t> /path/to/my/passwords</a:t>
            </a:r>
          </a:p>
          <a:p>
            <a:pPr>
              <a:buFont typeface="Wingdings" pitchFamily="2" charset="2"/>
              <a:buNone/>
            </a:pPr>
            <a:r>
              <a:rPr lang="en-US" sz="2600">
                <a:latin typeface="Lucida Console" pitchFamily="49" charset="0"/>
              </a:rPr>
              <a:t>% echo $FTP_USER</a:t>
            </a:r>
          </a:p>
          <a:p>
            <a:pPr>
              <a:buFont typeface="Wingdings" pitchFamily="2" charset="2"/>
              <a:buNone/>
            </a:pPr>
            <a:r>
              <a:rPr lang="en-US" sz="2600">
                <a:latin typeface="Lucida Console" pitchFamily="49" charset="0"/>
              </a:rPr>
              <a:t>sct</a:t>
            </a:r>
          </a:p>
          <a:p>
            <a:pPr>
              <a:buFont typeface="Wingdings" pitchFamily="2" charset="2"/>
              <a:buNone/>
            </a:pPr>
            <a:r>
              <a:rPr lang="en-US" sz="2600">
                <a:latin typeface="Lucida Console" pitchFamily="49" charset="0"/>
              </a:rPr>
              <a:t>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Manipulation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latin typeface="Lucida Console" pitchFamily="49" charset="0"/>
              </a:rPr>
              <a:t>% FILEPATH=/path/to/my/output.lis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latin typeface="Lucida Console" pitchFamily="49" charset="0"/>
              </a:rPr>
              <a:t>% echo $FILEPATH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latin typeface="Lucida Console" pitchFamily="49" charset="0"/>
              </a:rPr>
              <a:t>/path/to/my/output.lis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latin typeface="Lucida Console" pitchFamily="49" charset="0"/>
              </a:rPr>
              <a:t>% echo ${FILEPATH</a:t>
            </a:r>
            <a:r>
              <a:rPr lang="en-US" sz="2800">
                <a:solidFill>
                  <a:srgbClr val="FF6600"/>
                </a:solidFill>
                <a:latin typeface="Lucida Console" pitchFamily="49" charset="0"/>
              </a:rPr>
              <a:t>%.lis</a:t>
            </a:r>
            <a:r>
              <a:rPr lang="en-US" sz="2800">
                <a:latin typeface="Lucida Console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latin typeface="Lucida Console" pitchFamily="49" charset="0"/>
              </a:rPr>
              <a:t>/path/to/my/output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latin typeface="Lucida Console" pitchFamily="49" charset="0"/>
              </a:rPr>
              <a:t>% echo ${FILEPATH</a:t>
            </a:r>
            <a:r>
              <a:rPr lang="en-US" sz="2800">
                <a:solidFill>
                  <a:srgbClr val="FF6600"/>
                </a:solidFill>
                <a:latin typeface="Lucida Console" pitchFamily="49" charset="0"/>
              </a:rPr>
              <a:t>#*/</a:t>
            </a:r>
            <a:r>
              <a:rPr lang="en-US" sz="2800">
                <a:latin typeface="Lucida Console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latin typeface="Lucida Console" pitchFamily="49" charset="0"/>
              </a:rPr>
              <a:t>path/to/my/output.lis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latin typeface="Lucida Console" pitchFamily="49" charset="0"/>
              </a:rPr>
              <a:t>% echo ${FILEPATH</a:t>
            </a:r>
            <a:r>
              <a:rPr lang="en-US" sz="2800">
                <a:solidFill>
                  <a:srgbClr val="FF6600"/>
                </a:solidFill>
                <a:latin typeface="Lucida Console" pitchFamily="49" charset="0"/>
              </a:rPr>
              <a:t>##*/</a:t>
            </a:r>
            <a:r>
              <a:rPr lang="en-US" sz="2800">
                <a:latin typeface="Lucida Console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latin typeface="Lucida Console" pitchFamily="49" charset="0"/>
              </a:rPr>
              <a:t>output.lis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>
              <a:latin typeface="Lucida Console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3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9037" name="Rectangle 1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3124200"/>
            <a:ext cx="4038600" cy="1676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i="1"/>
              <a:t>It takes a long time to become a bash guru…</a:t>
            </a:r>
          </a:p>
        </p:txBody>
      </p:sp>
      <p:sp>
        <p:nvSpPr>
          <p:cNvPr id="129038" name="Rectangle 14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Running Programs</a:t>
            </a:r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shell?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229600" cy="1676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800"/>
              <a:t>#!/bin/bash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Reasons for Running Programs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Check Return Code</a:t>
            </a:r>
          </a:p>
          <a:p>
            <a:pPr lvl="1"/>
            <a:r>
              <a:rPr lang="en-US">
                <a:latin typeface="Lucida Console" pitchFamily="49" charset="0"/>
              </a:rPr>
              <a:t>$?</a:t>
            </a:r>
          </a:p>
          <a:p>
            <a:r>
              <a:rPr lang="en-US"/>
              <a:t>Get Job Output</a:t>
            </a:r>
          </a:p>
          <a:p>
            <a:pPr lvl="1"/>
            <a:r>
              <a:rPr lang="en-US">
                <a:latin typeface="Lucida Console" pitchFamily="49" charset="0"/>
              </a:rPr>
              <a:t>OUTPUT=`echo “Hello”`</a:t>
            </a:r>
          </a:p>
          <a:p>
            <a:pPr lvl="1"/>
            <a:r>
              <a:rPr lang="en-US">
                <a:latin typeface="Lucida Console" pitchFamily="49" charset="0"/>
              </a:rPr>
              <a:t>OUTPUT=$(echo “Hello”)</a:t>
            </a:r>
          </a:p>
          <a:p>
            <a:r>
              <a:rPr lang="en-US"/>
              <a:t>Send Output Somewhere</a:t>
            </a:r>
          </a:p>
          <a:p>
            <a:pPr lvl="1"/>
            <a:r>
              <a:rPr lang="en-US"/>
              <a:t>Redirection: </a:t>
            </a:r>
            <a:r>
              <a:rPr lang="en-US">
                <a:latin typeface="Lucida Console" pitchFamily="49" charset="0"/>
              </a:rPr>
              <a:t>&lt;</a:t>
            </a:r>
            <a:r>
              <a:rPr lang="en-US"/>
              <a:t>, </a:t>
            </a:r>
            <a:r>
              <a:rPr lang="en-US">
                <a:latin typeface="Lucida Console" pitchFamily="49" charset="0"/>
              </a:rPr>
              <a:t>&gt;</a:t>
            </a:r>
          </a:p>
          <a:p>
            <a:pPr lvl="1"/>
            <a:r>
              <a:rPr lang="en-US">
                <a:solidFill>
                  <a:srgbClr val="FF6600"/>
                </a:solidFill>
              </a:rPr>
              <a:t>Pipes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Lots of Little Tools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echo “Hello” </a:t>
            </a:r>
            <a:r>
              <a:rPr lang="en-US">
                <a:solidFill>
                  <a:srgbClr val="FF6600"/>
                </a:solidFill>
                <a:latin typeface="Lucida Console" pitchFamily="49" charset="0"/>
              </a:rPr>
              <a:t>|</a:t>
            </a:r>
            <a:r>
              <a:rPr lang="en-US">
                <a:latin typeface="Lucida Console" pitchFamily="49" charset="0"/>
              </a:rPr>
              <a:t> \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 wc -c</a:t>
            </a:r>
          </a:p>
        </p:txBody>
      </p:sp>
      <p:grpSp>
        <p:nvGrpSpPr>
          <p:cNvPr id="119812" name="Group 4"/>
          <p:cNvGrpSpPr>
            <a:grpSpLocks/>
          </p:cNvGrpSpPr>
          <p:nvPr/>
        </p:nvGrpSpPr>
        <p:grpSpPr bwMode="auto">
          <a:xfrm>
            <a:off x="5029200" y="1371600"/>
            <a:ext cx="3581400" cy="1784350"/>
            <a:chOff x="1776" y="2592"/>
            <a:chExt cx="2256" cy="1124"/>
          </a:xfrm>
        </p:grpSpPr>
        <p:grpSp>
          <p:nvGrpSpPr>
            <p:cNvPr id="119813" name="Group 5"/>
            <p:cNvGrpSpPr>
              <a:grpSpLocks/>
            </p:cNvGrpSpPr>
            <p:nvPr/>
          </p:nvGrpSpPr>
          <p:grpSpPr bwMode="auto">
            <a:xfrm>
              <a:off x="1776" y="2592"/>
              <a:ext cx="912" cy="340"/>
              <a:chOff x="384" y="960"/>
              <a:chExt cx="2160" cy="960"/>
            </a:xfrm>
          </p:grpSpPr>
          <p:sp>
            <p:nvSpPr>
              <p:cNvPr id="119814" name="Rectangle 6"/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2160" cy="96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815" name="Text Box 7"/>
              <p:cNvSpPr txBox="1">
                <a:spLocks noChangeArrowheads="1"/>
              </p:cNvSpPr>
              <p:nvPr/>
            </p:nvSpPr>
            <p:spPr bwMode="auto">
              <a:xfrm>
                <a:off x="384" y="1248"/>
                <a:ext cx="2160" cy="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b="1"/>
                  <a:t>INPUT</a:t>
                </a:r>
              </a:p>
            </p:txBody>
          </p:sp>
        </p:grpSp>
        <p:grpSp>
          <p:nvGrpSpPr>
            <p:cNvPr id="119816" name="Group 8"/>
            <p:cNvGrpSpPr>
              <a:grpSpLocks/>
            </p:cNvGrpSpPr>
            <p:nvPr/>
          </p:nvGrpSpPr>
          <p:grpSpPr bwMode="auto">
            <a:xfrm>
              <a:off x="2482" y="2966"/>
              <a:ext cx="912" cy="339"/>
              <a:chOff x="384" y="960"/>
              <a:chExt cx="2160" cy="960"/>
            </a:xfrm>
          </p:grpSpPr>
          <p:sp>
            <p:nvSpPr>
              <p:cNvPr id="119817" name="Rectangle 9"/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2160" cy="96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818" name="Text Box 10"/>
              <p:cNvSpPr txBox="1">
                <a:spLocks noChangeArrowheads="1"/>
              </p:cNvSpPr>
              <p:nvPr/>
            </p:nvSpPr>
            <p:spPr bwMode="auto">
              <a:xfrm>
                <a:off x="384" y="1249"/>
                <a:ext cx="2160" cy="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b="1"/>
                  <a:t>echo</a:t>
                </a:r>
              </a:p>
            </p:txBody>
          </p:sp>
        </p:grpSp>
        <p:grpSp>
          <p:nvGrpSpPr>
            <p:cNvPr id="119819" name="Group 11"/>
            <p:cNvGrpSpPr>
              <a:grpSpLocks/>
            </p:cNvGrpSpPr>
            <p:nvPr/>
          </p:nvGrpSpPr>
          <p:grpSpPr bwMode="auto">
            <a:xfrm>
              <a:off x="1776" y="3373"/>
              <a:ext cx="912" cy="340"/>
              <a:chOff x="384" y="960"/>
              <a:chExt cx="2160" cy="960"/>
            </a:xfrm>
          </p:grpSpPr>
          <p:sp>
            <p:nvSpPr>
              <p:cNvPr id="119820" name="Rectangle 12"/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2160" cy="96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821" name="Text Box 13"/>
              <p:cNvSpPr txBox="1">
                <a:spLocks noChangeArrowheads="1"/>
              </p:cNvSpPr>
              <p:nvPr/>
            </p:nvSpPr>
            <p:spPr bwMode="auto">
              <a:xfrm>
                <a:off x="384" y="1248"/>
                <a:ext cx="2160" cy="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b="1"/>
                  <a:t>OUTPUT</a:t>
                </a:r>
              </a:p>
            </p:txBody>
          </p:sp>
        </p:grpSp>
        <p:grpSp>
          <p:nvGrpSpPr>
            <p:cNvPr id="119822" name="Group 14"/>
            <p:cNvGrpSpPr>
              <a:grpSpLocks/>
            </p:cNvGrpSpPr>
            <p:nvPr/>
          </p:nvGrpSpPr>
          <p:grpSpPr bwMode="auto">
            <a:xfrm>
              <a:off x="3120" y="3373"/>
              <a:ext cx="912" cy="340"/>
              <a:chOff x="384" y="960"/>
              <a:chExt cx="2160" cy="960"/>
            </a:xfrm>
          </p:grpSpPr>
          <p:sp>
            <p:nvSpPr>
              <p:cNvPr id="119823" name="Rectangle 15"/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2160" cy="96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824" name="Text Box 16"/>
              <p:cNvSpPr txBox="1">
                <a:spLocks noChangeArrowheads="1"/>
              </p:cNvSpPr>
              <p:nvPr/>
            </p:nvSpPr>
            <p:spPr bwMode="auto">
              <a:xfrm>
                <a:off x="384" y="1248"/>
                <a:ext cx="2160" cy="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b="1"/>
                  <a:t>ERROR</a:t>
                </a:r>
              </a:p>
            </p:txBody>
          </p:sp>
        </p:grpSp>
        <p:sp>
          <p:nvSpPr>
            <p:cNvPr id="119825" name="AutoShape 17"/>
            <p:cNvSpPr>
              <a:spLocks noChangeArrowheads="1"/>
            </p:cNvSpPr>
            <p:nvPr/>
          </p:nvSpPr>
          <p:spPr bwMode="auto">
            <a:xfrm rot="5400000">
              <a:off x="2776" y="2651"/>
              <a:ext cx="255" cy="342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26" name="AutoShape 18"/>
            <p:cNvSpPr>
              <a:spLocks noChangeArrowheads="1"/>
            </p:cNvSpPr>
            <p:nvPr/>
          </p:nvSpPr>
          <p:spPr bwMode="auto">
            <a:xfrm rot="5400000">
              <a:off x="3483" y="3041"/>
              <a:ext cx="255" cy="341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27" name="AutoShape 19"/>
            <p:cNvSpPr>
              <a:spLocks noChangeArrowheads="1"/>
            </p:cNvSpPr>
            <p:nvPr/>
          </p:nvSpPr>
          <p:spPr bwMode="auto">
            <a:xfrm rot="16200000" flipH="1">
              <a:off x="2138" y="3041"/>
              <a:ext cx="255" cy="342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28" name="Text Box 20"/>
            <p:cNvSpPr txBox="1">
              <a:spLocks noChangeArrowheads="1"/>
            </p:cNvSpPr>
            <p:nvPr/>
          </p:nvSpPr>
          <p:spPr bwMode="auto">
            <a:xfrm>
              <a:off x="2448" y="2736"/>
              <a:ext cx="2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/>
                <a:t>0</a:t>
              </a:r>
            </a:p>
          </p:txBody>
        </p:sp>
        <p:sp>
          <p:nvSpPr>
            <p:cNvPr id="119829" name="Text Box 21"/>
            <p:cNvSpPr txBox="1">
              <a:spLocks noChangeArrowheads="1"/>
            </p:cNvSpPr>
            <p:nvPr/>
          </p:nvSpPr>
          <p:spPr bwMode="auto">
            <a:xfrm>
              <a:off x="2448" y="3504"/>
              <a:ext cx="2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/>
                <a:t>1</a:t>
              </a:r>
            </a:p>
          </p:txBody>
        </p:sp>
        <p:sp>
          <p:nvSpPr>
            <p:cNvPr id="119830" name="Text Box 22"/>
            <p:cNvSpPr txBox="1">
              <a:spLocks noChangeArrowheads="1"/>
            </p:cNvSpPr>
            <p:nvPr/>
          </p:nvSpPr>
          <p:spPr bwMode="auto">
            <a:xfrm>
              <a:off x="3792" y="3504"/>
              <a:ext cx="2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/>
                <a:t>2</a:t>
              </a:r>
            </a:p>
          </p:txBody>
        </p:sp>
      </p:grpSp>
      <p:grpSp>
        <p:nvGrpSpPr>
          <p:cNvPr id="119831" name="Group 23"/>
          <p:cNvGrpSpPr>
            <a:grpSpLocks/>
          </p:cNvGrpSpPr>
          <p:nvPr/>
        </p:nvGrpSpPr>
        <p:grpSpPr bwMode="auto">
          <a:xfrm>
            <a:off x="5029200" y="4038600"/>
            <a:ext cx="3581400" cy="1784350"/>
            <a:chOff x="1776" y="2592"/>
            <a:chExt cx="2256" cy="1124"/>
          </a:xfrm>
        </p:grpSpPr>
        <p:grpSp>
          <p:nvGrpSpPr>
            <p:cNvPr id="119832" name="Group 24"/>
            <p:cNvGrpSpPr>
              <a:grpSpLocks/>
            </p:cNvGrpSpPr>
            <p:nvPr/>
          </p:nvGrpSpPr>
          <p:grpSpPr bwMode="auto">
            <a:xfrm>
              <a:off x="1776" y="2592"/>
              <a:ext cx="912" cy="340"/>
              <a:chOff x="384" y="960"/>
              <a:chExt cx="2160" cy="960"/>
            </a:xfrm>
          </p:grpSpPr>
          <p:sp>
            <p:nvSpPr>
              <p:cNvPr id="119833" name="Rectangle 25"/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2160" cy="96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834" name="Text Box 26"/>
              <p:cNvSpPr txBox="1">
                <a:spLocks noChangeArrowheads="1"/>
              </p:cNvSpPr>
              <p:nvPr/>
            </p:nvSpPr>
            <p:spPr bwMode="auto">
              <a:xfrm>
                <a:off x="384" y="1248"/>
                <a:ext cx="2160" cy="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b="1"/>
                  <a:t>INPUT</a:t>
                </a:r>
              </a:p>
            </p:txBody>
          </p:sp>
        </p:grpSp>
        <p:grpSp>
          <p:nvGrpSpPr>
            <p:cNvPr id="119835" name="Group 27"/>
            <p:cNvGrpSpPr>
              <a:grpSpLocks/>
            </p:cNvGrpSpPr>
            <p:nvPr/>
          </p:nvGrpSpPr>
          <p:grpSpPr bwMode="auto">
            <a:xfrm>
              <a:off x="2482" y="2966"/>
              <a:ext cx="912" cy="339"/>
              <a:chOff x="384" y="960"/>
              <a:chExt cx="2160" cy="960"/>
            </a:xfrm>
          </p:grpSpPr>
          <p:sp>
            <p:nvSpPr>
              <p:cNvPr id="119836" name="Rectangle 28"/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2160" cy="96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837" name="Text Box 29"/>
              <p:cNvSpPr txBox="1">
                <a:spLocks noChangeArrowheads="1"/>
              </p:cNvSpPr>
              <p:nvPr/>
            </p:nvSpPr>
            <p:spPr bwMode="auto">
              <a:xfrm>
                <a:off x="384" y="1249"/>
                <a:ext cx="2160" cy="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b="1"/>
                  <a:t>wc</a:t>
                </a:r>
              </a:p>
            </p:txBody>
          </p:sp>
        </p:grpSp>
        <p:grpSp>
          <p:nvGrpSpPr>
            <p:cNvPr id="119838" name="Group 30"/>
            <p:cNvGrpSpPr>
              <a:grpSpLocks/>
            </p:cNvGrpSpPr>
            <p:nvPr/>
          </p:nvGrpSpPr>
          <p:grpSpPr bwMode="auto">
            <a:xfrm>
              <a:off x="1776" y="3373"/>
              <a:ext cx="912" cy="340"/>
              <a:chOff x="384" y="960"/>
              <a:chExt cx="2160" cy="960"/>
            </a:xfrm>
          </p:grpSpPr>
          <p:sp>
            <p:nvSpPr>
              <p:cNvPr id="119839" name="Rectangle 31"/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2160" cy="96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840" name="Text Box 32"/>
              <p:cNvSpPr txBox="1">
                <a:spLocks noChangeArrowheads="1"/>
              </p:cNvSpPr>
              <p:nvPr/>
            </p:nvSpPr>
            <p:spPr bwMode="auto">
              <a:xfrm>
                <a:off x="384" y="1248"/>
                <a:ext cx="2160" cy="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b="1"/>
                  <a:t>OUTPUT</a:t>
                </a:r>
              </a:p>
            </p:txBody>
          </p:sp>
        </p:grpSp>
        <p:grpSp>
          <p:nvGrpSpPr>
            <p:cNvPr id="119841" name="Group 33"/>
            <p:cNvGrpSpPr>
              <a:grpSpLocks/>
            </p:cNvGrpSpPr>
            <p:nvPr/>
          </p:nvGrpSpPr>
          <p:grpSpPr bwMode="auto">
            <a:xfrm>
              <a:off x="3120" y="3373"/>
              <a:ext cx="912" cy="340"/>
              <a:chOff x="384" y="960"/>
              <a:chExt cx="2160" cy="960"/>
            </a:xfrm>
          </p:grpSpPr>
          <p:sp>
            <p:nvSpPr>
              <p:cNvPr id="119842" name="Rectangle 34"/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2160" cy="96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843" name="Text Box 35"/>
              <p:cNvSpPr txBox="1">
                <a:spLocks noChangeArrowheads="1"/>
              </p:cNvSpPr>
              <p:nvPr/>
            </p:nvSpPr>
            <p:spPr bwMode="auto">
              <a:xfrm>
                <a:off x="384" y="1248"/>
                <a:ext cx="2160" cy="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b="1"/>
                  <a:t>ERROR</a:t>
                </a:r>
              </a:p>
            </p:txBody>
          </p:sp>
        </p:grpSp>
        <p:sp>
          <p:nvSpPr>
            <p:cNvPr id="119844" name="AutoShape 36"/>
            <p:cNvSpPr>
              <a:spLocks noChangeArrowheads="1"/>
            </p:cNvSpPr>
            <p:nvPr/>
          </p:nvSpPr>
          <p:spPr bwMode="auto">
            <a:xfrm rot="5400000">
              <a:off x="2776" y="2651"/>
              <a:ext cx="255" cy="342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45" name="AutoShape 37"/>
            <p:cNvSpPr>
              <a:spLocks noChangeArrowheads="1"/>
            </p:cNvSpPr>
            <p:nvPr/>
          </p:nvSpPr>
          <p:spPr bwMode="auto">
            <a:xfrm rot="5400000">
              <a:off x="3483" y="3041"/>
              <a:ext cx="255" cy="341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46" name="AutoShape 38"/>
            <p:cNvSpPr>
              <a:spLocks noChangeArrowheads="1"/>
            </p:cNvSpPr>
            <p:nvPr/>
          </p:nvSpPr>
          <p:spPr bwMode="auto">
            <a:xfrm rot="16200000" flipH="1">
              <a:off x="2138" y="3041"/>
              <a:ext cx="255" cy="342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47" name="Text Box 39"/>
            <p:cNvSpPr txBox="1">
              <a:spLocks noChangeArrowheads="1"/>
            </p:cNvSpPr>
            <p:nvPr/>
          </p:nvSpPr>
          <p:spPr bwMode="auto">
            <a:xfrm>
              <a:off x="2448" y="2736"/>
              <a:ext cx="2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/>
                <a:t>0</a:t>
              </a:r>
            </a:p>
          </p:txBody>
        </p:sp>
        <p:sp>
          <p:nvSpPr>
            <p:cNvPr id="119848" name="Text Box 40"/>
            <p:cNvSpPr txBox="1">
              <a:spLocks noChangeArrowheads="1"/>
            </p:cNvSpPr>
            <p:nvPr/>
          </p:nvSpPr>
          <p:spPr bwMode="auto">
            <a:xfrm>
              <a:off x="2448" y="3504"/>
              <a:ext cx="2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/>
                <a:t>1</a:t>
              </a:r>
            </a:p>
          </p:txBody>
        </p:sp>
        <p:sp>
          <p:nvSpPr>
            <p:cNvPr id="119849" name="Text Box 41"/>
            <p:cNvSpPr txBox="1">
              <a:spLocks noChangeArrowheads="1"/>
            </p:cNvSpPr>
            <p:nvPr/>
          </p:nvSpPr>
          <p:spPr bwMode="auto">
            <a:xfrm>
              <a:off x="3792" y="3504"/>
              <a:ext cx="2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/>
                <a:t>2</a:t>
              </a:r>
            </a:p>
          </p:txBody>
        </p:sp>
      </p:grpSp>
      <p:grpSp>
        <p:nvGrpSpPr>
          <p:cNvPr id="119852" name="Group 44"/>
          <p:cNvGrpSpPr>
            <a:grpSpLocks/>
          </p:cNvGrpSpPr>
          <p:nvPr/>
        </p:nvGrpSpPr>
        <p:grpSpPr bwMode="auto">
          <a:xfrm>
            <a:off x="5715000" y="3200400"/>
            <a:ext cx="2667000" cy="762000"/>
            <a:chOff x="3600" y="2016"/>
            <a:chExt cx="1680" cy="480"/>
          </a:xfrm>
        </p:grpSpPr>
        <p:sp>
          <p:nvSpPr>
            <p:cNvPr id="119850" name="Line 42"/>
            <p:cNvSpPr>
              <a:spLocks noChangeShapeType="1"/>
            </p:cNvSpPr>
            <p:nvPr/>
          </p:nvSpPr>
          <p:spPr bwMode="auto">
            <a:xfrm>
              <a:off x="3600" y="2016"/>
              <a:ext cx="0" cy="48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9851" name="Text Box 43"/>
            <p:cNvSpPr txBox="1">
              <a:spLocks noChangeArrowheads="1"/>
            </p:cNvSpPr>
            <p:nvPr/>
          </p:nvSpPr>
          <p:spPr bwMode="auto">
            <a:xfrm>
              <a:off x="3648" y="2160"/>
              <a:ext cx="16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</a:rPr>
                <a:t>A Pipe!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Email Notification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% echo “Message” | \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mail –s “Here’s your message” \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 borwicjh@wfu.edu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% DATESTRING=`date +%Y%m%d`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% echo $DATESTRING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20060125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% man 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FTP the Hard Way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ftp –n –u server.wfu.edu &lt;&lt;_FTP_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user </a:t>
            </a:r>
            <a:r>
              <a:rPr lang="en-US" i="1">
                <a:latin typeface="Lucida Console" pitchFamily="49" charset="0"/>
              </a:rPr>
              <a:t>username password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put FILE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_FTP_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FTP with </a:t>
            </a:r>
            <a:r>
              <a:rPr lang="en-US">
                <a:latin typeface="Lucida Console" pitchFamily="49" charset="0"/>
              </a:rPr>
              <a:t>wget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>
                <a:latin typeface="Lucida Console" pitchFamily="49" charset="0"/>
              </a:rPr>
              <a:t>wget \</a:t>
            </a:r>
            <a:br>
              <a:rPr lang="en-US" sz="2600">
                <a:latin typeface="Lucida Console" pitchFamily="49" charset="0"/>
              </a:rPr>
            </a:br>
            <a:r>
              <a:rPr lang="en-US" sz="2600">
                <a:latin typeface="Lucida Console" pitchFamily="49" charset="0"/>
              </a:rPr>
              <a:t>ftp://user:pass@server.wfu.edu/file</a:t>
            </a:r>
          </a:p>
          <a:p>
            <a:r>
              <a:rPr lang="en-US" sz="2600">
                <a:latin typeface="Lucida Console" pitchFamily="49" charset="0"/>
              </a:rPr>
              <a:t>wget –r \</a:t>
            </a:r>
            <a:br>
              <a:rPr lang="en-US" sz="2600">
                <a:latin typeface="Lucida Console" pitchFamily="49" charset="0"/>
              </a:rPr>
            </a:br>
            <a:r>
              <a:rPr lang="en-US" sz="2600">
                <a:latin typeface="Lucida Console" pitchFamily="49" charset="0"/>
              </a:rPr>
              <a:t>ftp://user:pass@server.wfu.edu/dir/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FTP with </a:t>
            </a:r>
            <a:r>
              <a:rPr lang="en-US">
                <a:latin typeface="Lucida Console" pitchFamily="49" charset="0"/>
              </a:rPr>
              <a:t>curl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curl –T upload-file \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  -u username:password \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  ftp://server.wfu.edu/dir/file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Searching: </a:t>
            </a:r>
            <a:r>
              <a:rPr lang="en-US">
                <a:latin typeface="Lucida Console" pitchFamily="49" charset="0"/>
              </a:rPr>
              <a:t>grep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% grep rayra /etc/passwd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% grep –r rayra /etc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% grep –r RAYRA /etc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% grep –ri RAYRA /etc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% grep –rli rayra /etc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Searching: </a:t>
            </a:r>
            <a:r>
              <a:rPr lang="en-US">
                <a:latin typeface="Lucida Console" pitchFamily="49" charset="0"/>
              </a:rPr>
              <a:t>find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% </a:t>
            </a:r>
            <a:r>
              <a:rPr lang="en-US">
                <a:latin typeface="Lucida Console" pitchFamily="49" charset="0"/>
              </a:rPr>
              <a:t>find /home/borwicjh \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   -name ‘*.lis’</a:t>
            </a:r>
          </a:p>
          <a:p>
            <a:pPr>
              <a:buFont typeface="Wingdings" pitchFamily="2" charset="2"/>
              <a:buNone/>
            </a:pPr>
            <a:r>
              <a:rPr lang="en-US" i="1">
                <a:latin typeface="Lucida Console" pitchFamily="49" charset="0"/>
              </a:rPr>
              <a:t>[all files matching *.lis]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% find /home/borwicjh \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   -mtime -1 –name ‘*.lis’</a:t>
            </a:r>
          </a:p>
          <a:p>
            <a:pPr>
              <a:buFont typeface="Wingdings" pitchFamily="2" charset="2"/>
              <a:buNone/>
            </a:pPr>
            <a:r>
              <a:rPr lang="en-US" i="1">
                <a:latin typeface="Lucida Console" pitchFamily="49" charset="0"/>
              </a:rPr>
              <a:t>[*.lis, if modified within 24h]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% man find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Searching: </a:t>
            </a:r>
            <a:r>
              <a:rPr lang="en-US">
                <a:latin typeface="Lucida Console" pitchFamily="49" charset="0"/>
              </a:rPr>
              <a:t>locate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% locate .lis</a:t>
            </a:r>
          </a:p>
          <a:p>
            <a:pPr>
              <a:buFont typeface="Wingdings" pitchFamily="2" charset="2"/>
              <a:buNone/>
            </a:pPr>
            <a:r>
              <a:rPr lang="en-US" i="1">
                <a:latin typeface="Lucida Console" pitchFamily="49" charset="0"/>
              </a:rPr>
              <a:t>[files with .lis in path]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% locate log</a:t>
            </a:r>
          </a:p>
          <a:p>
            <a:pPr>
              <a:buFont typeface="Wingdings" pitchFamily="2" charset="2"/>
              <a:buNone/>
            </a:pPr>
            <a:r>
              <a:rPr lang="en-US" i="1">
                <a:latin typeface="Lucida Console" pitchFamily="49" charset="0"/>
              </a:rPr>
              <a:t>[also finds “/var/log/messages”]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shell?</a:t>
            </a:r>
          </a:p>
        </p:txBody>
      </p:sp>
      <p:grpSp>
        <p:nvGrpSpPr>
          <p:cNvPr id="10256" name="Group 16"/>
          <p:cNvGrpSpPr>
            <a:grpSpLocks/>
          </p:cNvGrpSpPr>
          <p:nvPr/>
        </p:nvGrpSpPr>
        <p:grpSpPr bwMode="auto">
          <a:xfrm>
            <a:off x="609600" y="1524000"/>
            <a:ext cx="3048000" cy="1524000"/>
            <a:chOff x="384" y="960"/>
            <a:chExt cx="2160" cy="960"/>
          </a:xfrm>
        </p:grpSpPr>
        <p:sp>
          <p:nvSpPr>
            <p:cNvPr id="10254" name="Rectangle 14"/>
            <p:cNvSpPr>
              <a:spLocks noChangeArrowheads="1"/>
            </p:cNvSpPr>
            <p:nvPr/>
          </p:nvSpPr>
          <p:spPr bwMode="auto">
            <a:xfrm>
              <a:off x="384" y="960"/>
              <a:ext cx="2160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5" name="Text Box 15"/>
            <p:cNvSpPr txBox="1">
              <a:spLocks noChangeArrowheads="1"/>
            </p:cNvSpPr>
            <p:nvPr/>
          </p:nvSpPr>
          <p:spPr bwMode="auto">
            <a:xfrm>
              <a:off x="384" y="1248"/>
              <a:ext cx="216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3200"/>
                <a:t>INPUT</a:t>
              </a:r>
            </a:p>
          </p:txBody>
        </p:sp>
      </p:grpSp>
      <p:grpSp>
        <p:nvGrpSpPr>
          <p:cNvPr id="10257" name="Group 17"/>
          <p:cNvGrpSpPr>
            <a:grpSpLocks/>
          </p:cNvGrpSpPr>
          <p:nvPr/>
        </p:nvGrpSpPr>
        <p:grpSpPr bwMode="auto">
          <a:xfrm>
            <a:off x="2971800" y="3200400"/>
            <a:ext cx="3048000" cy="1524000"/>
            <a:chOff x="384" y="960"/>
            <a:chExt cx="2160" cy="960"/>
          </a:xfrm>
        </p:grpSpPr>
        <p:sp>
          <p:nvSpPr>
            <p:cNvPr id="10258" name="Rectangle 18"/>
            <p:cNvSpPr>
              <a:spLocks noChangeArrowheads="1"/>
            </p:cNvSpPr>
            <p:nvPr/>
          </p:nvSpPr>
          <p:spPr bwMode="auto">
            <a:xfrm>
              <a:off x="384" y="960"/>
              <a:ext cx="2160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9" name="Text Box 19"/>
            <p:cNvSpPr txBox="1">
              <a:spLocks noChangeArrowheads="1"/>
            </p:cNvSpPr>
            <p:nvPr/>
          </p:nvSpPr>
          <p:spPr bwMode="auto">
            <a:xfrm>
              <a:off x="384" y="1248"/>
              <a:ext cx="216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3200"/>
                <a:t>shell</a:t>
              </a:r>
            </a:p>
          </p:txBody>
        </p:sp>
      </p:grpSp>
      <p:grpSp>
        <p:nvGrpSpPr>
          <p:cNvPr id="10260" name="Group 20"/>
          <p:cNvGrpSpPr>
            <a:grpSpLocks/>
          </p:cNvGrpSpPr>
          <p:nvPr/>
        </p:nvGrpSpPr>
        <p:grpSpPr bwMode="auto">
          <a:xfrm>
            <a:off x="609600" y="5029200"/>
            <a:ext cx="3048000" cy="1524000"/>
            <a:chOff x="384" y="960"/>
            <a:chExt cx="2160" cy="960"/>
          </a:xfrm>
        </p:grpSpPr>
        <p:sp>
          <p:nvSpPr>
            <p:cNvPr id="10261" name="Rectangle 21"/>
            <p:cNvSpPr>
              <a:spLocks noChangeArrowheads="1"/>
            </p:cNvSpPr>
            <p:nvPr/>
          </p:nvSpPr>
          <p:spPr bwMode="auto">
            <a:xfrm>
              <a:off x="384" y="960"/>
              <a:ext cx="2160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2" name="Text Box 22"/>
            <p:cNvSpPr txBox="1">
              <a:spLocks noChangeArrowheads="1"/>
            </p:cNvSpPr>
            <p:nvPr/>
          </p:nvSpPr>
          <p:spPr bwMode="auto">
            <a:xfrm>
              <a:off x="384" y="1248"/>
              <a:ext cx="216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3200"/>
                <a:t>OUTPUT</a:t>
              </a:r>
            </a:p>
          </p:txBody>
        </p:sp>
      </p:grpSp>
      <p:grpSp>
        <p:nvGrpSpPr>
          <p:cNvPr id="10263" name="Group 23"/>
          <p:cNvGrpSpPr>
            <a:grpSpLocks/>
          </p:cNvGrpSpPr>
          <p:nvPr/>
        </p:nvGrpSpPr>
        <p:grpSpPr bwMode="auto">
          <a:xfrm>
            <a:off x="5105400" y="5029200"/>
            <a:ext cx="3048000" cy="1524000"/>
            <a:chOff x="384" y="960"/>
            <a:chExt cx="2160" cy="960"/>
          </a:xfrm>
        </p:grpSpPr>
        <p:sp>
          <p:nvSpPr>
            <p:cNvPr id="10264" name="Rectangle 24"/>
            <p:cNvSpPr>
              <a:spLocks noChangeArrowheads="1"/>
            </p:cNvSpPr>
            <p:nvPr/>
          </p:nvSpPr>
          <p:spPr bwMode="auto">
            <a:xfrm>
              <a:off x="384" y="960"/>
              <a:ext cx="2160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5" name="Text Box 25"/>
            <p:cNvSpPr txBox="1">
              <a:spLocks noChangeArrowheads="1"/>
            </p:cNvSpPr>
            <p:nvPr/>
          </p:nvSpPr>
          <p:spPr bwMode="auto">
            <a:xfrm>
              <a:off x="384" y="1248"/>
              <a:ext cx="216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3200"/>
                <a:t>ERROR</a:t>
              </a:r>
            </a:p>
          </p:txBody>
        </p:sp>
      </p:grpSp>
      <p:sp>
        <p:nvSpPr>
          <p:cNvPr id="10266" name="AutoShape 26"/>
          <p:cNvSpPr>
            <a:spLocks noChangeArrowheads="1"/>
          </p:cNvSpPr>
          <p:nvPr/>
        </p:nvSpPr>
        <p:spPr bwMode="auto">
          <a:xfrm rot="5400000">
            <a:off x="3810000" y="1981200"/>
            <a:ext cx="1143000" cy="11430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7" name="AutoShape 27"/>
          <p:cNvSpPr>
            <a:spLocks noChangeArrowheads="1"/>
          </p:cNvSpPr>
          <p:nvPr/>
        </p:nvSpPr>
        <p:spPr bwMode="auto">
          <a:xfrm rot="5400000">
            <a:off x="6172200" y="3733800"/>
            <a:ext cx="1143000" cy="11430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8" name="AutoShape 28"/>
          <p:cNvSpPr>
            <a:spLocks noChangeArrowheads="1"/>
          </p:cNvSpPr>
          <p:nvPr/>
        </p:nvSpPr>
        <p:spPr bwMode="auto">
          <a:xfrm rot="16200000" flipH="1">
            <a:off x="1676400" y="3733800"/>
            <a:ext cx="1143000" cy="11430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6" grpId="0" animBg="1"/>
      <p:bldP spid="10267" grpId="0" animBg="1"/>
      <p:bldP spid="1026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Applied Shell Programming</a:t>
            </a:r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Make Your Life Easier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TAB completion</a:t>
            </a:r>
          </a:p>
          <a:p>
            <a:r>
              <a:rPr lang="en-US"/>
              <a:t>Control+R</a:t>
            </a:r>
          </a:p>
          <a:p>
            <a:r>
              <a:rPr lang="en-US">
                <a:latin typeface="Lucida Console" pitchFamily="49" charset="0"/>
              </a:rPr>
              <a:t>history</a:t>
            </a:r>
          </a:p>
          <a:p>
            <a:r>
              <a:rPr lang="en-US">
                <a:latin typeface="Lucida Console" pitchFamily="49" charset="0"/>
              </a:rPr>
              <a:t>cd -</a:t>
            </a:r>
          </a:p>
          <a:p>
            <a:r>
              <a:rPr lang="en-US"/>
              <a:t>Study a UNIX Editor</a:t>
            </a:r>
            <a:endParaRPr lang="en-US">
              <a:latin typeface="Lucida Console" pitchFamily="49" charset="0"/>
            </a:endParaRP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pushd/popd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% cd /tmp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% </a:t>
            </a:r>
            <a:r>
              <a:rPr lang="en-US">
                <a:solidFill>
                  <a:srgbClr val="FF6600"/>
                </a:solidFill>
                <a:latin typeface="Lucida Console" pitchFamily="49" charset="0"/>
              </a:rPr>
              <a:t>pushd</a:t>
            </a:r>
            <a:r>
              <a:rPr lang="en-US">
                <a:latin typeface="Lucida Console" pitchFamily="49" charset="0"/>
              </a:rPr>
              <a:t> /var/log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/var/log /tmp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% cd ..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% pwd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/var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% </a:t>
            </a:r>
            <a:r>
              <a:rPr lang="en-US">
                <a:solidFill>
                  <a:srgbClr val="FF6600"/>
                </a:solidFill>
                <a:latin typeface="Lucida Console" pitchFamily="49" charset="0"/>
              </a:rPr>
              <a:t>popd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/tmp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Monitoring processes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Lucida Console" pitchFamily="49" charset="0"/>
              </a:rPr>
              <a:t>ps</a:t>
            </a:r>
          </a:p>
          <a:p>
            <a:r>
              <a:rPr lang="en-US">
                <a:latin typeface="Lucida Console" pitchFamily="49" charset="0"/>
              </a:rPr>
              <a:t>ps –ef</a:t>
            </a:r>
          </a:p>
          <a:p>
            <a:r>
              <a:rPr lang="en-US">
                <a:latin typeface="Lucida Console" pitchFamily="49" charset="0"/>
              </a:rPr>
              <a:t>ps –u oracle</a:t>
            </a:r>
          </a:p>
          <a:p>
            <a:r>
              <a:rPr lang="en-US">
                <a:latin typeface="Lucida Console" pitchFamily="49" charset="0"/>
              </a:rPr>
              <a:t>ps –C sshd</a:t>
            </a:r>
          </a:p>
          <a:p>
            <a:r>
              <a:rPr lang="en-US">
                <a:latin typeface="Lucida Console" pitchFamily="49" charset="0"/>
              </a:rPr>
              <a:t>man 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“DOS” Mode Files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Lucida Console" pitchFamily="49" charset="0"/>
              </a:rPr>
              <a:t>#!/usr/bin/bash^M</a:t>
            </a:r>
          </a:p>
          <a:p>
            <a:r>
              <a:rPr lang="en-US"/>
              <a:t>FTP transfer in ASCII, or</a:t>
            </a:r>
          </a:p>
          <a:p>
            <a:r>
              <a:rPr lang="en-US">
                <a:latin typeface="Lucida Console" pitchFamily="49" charset="0"/>
              </a:rPr>
              <a:t>dos2unix infile &gt; outfile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Console" pitchFamily="49" charset="0"/>
              </a:rPr>
              <a:t>sqlplus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latin typeface="Lucida Console" pitchFamily="49" charset="0"/>
              </a:rPr>
              <a:t>JOB=“ZZZTEST”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latin typeface="Lucida Console" pitchFamily="49" charset="0"/>
              </a:rPr>
              <a:t>PARAMS=“ZZZTEST_PARAMS”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latin typeface="Lucida Console" pitchFamily="49" charset="0"/>
              </a:rPr>
              <a:t>PARAMS_USER=“BORWICJH”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6600"/>
                </a:solidFill>
                <a:latin typeface="Lucida Console" pitchFamily="49" charset="0"/>
              </a:rPr>
              <a:t>sqlplus $BANNER_USER/$BANNER_PW &lt;&lt; _EOF_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latin typeface="Lucida Console" pitchFamily="49" charset="0"/>
              </a:rPr>
              <a:t>set serveroutput on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latin typeface="Lucida Console" pitchFamily="49" charset="0"/>
              </a:rPr>
              <a:t>set sqlprompt ""</a:t>
            </a:r>
          </a:p>
          <a:p>
            <a:pPr>
              <a:buFont typeface="Wingdings" pitchFamily="2" charset="2"/>
              <a:buNone/>
            </a:pPr>
            <a:endParaRPr lang="en-US" sz="2400">
              <a:latin typeface="Lucida Console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>
                <a:latin typeface="Lucida Console" pitchFamily="49" charset="0"/>
              </a:rPr>
              <a:t>EXECUTE WF_SATURN.FZ_Get_Parameters('$JOB', '$PARAMS', '$PARAMS_USER');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6600"/>
                </a:solidFill>
                <a:latin typeface="Lucida Console" pitchFamily="49" charset="0"/>
              </a:rPr>
              <a:t>_EOF_</a:t>
            </a:r>
          </a:p>
          <a:p>
            <a:pPr>
              <a:buFont typeface="Wingdings" pitchFamily="2" charset="2"/>
              <a:buNone/>
            </a:pPr>
            <a:endParaRPr lang="en-US" sz="2400">
              <a:solidFill>
                <a:srgbClr val="FF6600"/>
              </a:solidFill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Console" pitchFamily="49" charset="0"/>
              </a:rPr>
              <a:t>sqlplus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Lucida Console" pitchFamily="49" charset="0"/>
              </a:rPr>
              <a:t>sqlplus $USER/$PASS @$FILE_SQL 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Lucida Console" pitchFamily="49" charset="0"/>
              </a:rPr>
              <a:t>  </a:t>
            </a:r>
            <a:r>
              <a:rPr lang="en-US" sz="2400">
                <a:solidFill>
                  <a:srgbClr val="FF6600"/>
                </a:solidFill>
                <a:latin typeface="Lucida Console" pitchFamily="49" charset="0"/>
              </a:rPr>
              <a:t>$ARG1 $ARG2 $ARG3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Lucida Console" pitchFamily="49" charset="0"/>
              </a:rPr>
              <a:t>if [ $? –ne 0 ]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Lucida Console" pitchFamily="49" charset="0"/>
              </a:rPr>
              <a:t>then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Lucida Console" pitchFamily="49" charset="0"/>
              </a:rPr>
              <a:t> exit 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Lucida Console" pitchFamily="49" charset="0"/>
              </a:rPr>
              <a:t>fi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Lucida Console" pitchFamily="49" charset="0"/>
              </a:rPr>
              <a:t>if [ </a:t>
            </a:r>
            <a:r>
              <a:rPr lang="en-US" sz="2400">
                <a:solidFill>
                  <a:srgbClr val="FF6600"/>
                </a:solidFill>
                <a:latin typeface="Lucida Console" pitchFamily="49" charset="0"/>
              </a:rPr>
              <a:t>-e /file/sql/should/create</a:t>
            </a:r>
            <a:r>
              <a:rPr lang="en-US" sz="2400">
                <a:latin typeface="Lucida Console" pitchFamily="49" charset="0"/>
              </a:rPr>
              <a:t> ]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Lucida Console" pitchFamily="49" charset="0"/>
              </a:rPr>
              <a:t>then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Lucida Console" pitchFamily="49" charset="0"/>
              </a:rPr>
              <a:t> </a:t>
            </a:r>
            <a:r>
              <a:rPr lang="en-US" sz="2400" i="1">
                <a:latin typeface="Lucida Console" pitchFamily="49" charset="0"/>
              </a:rPr>
              <a:t>[…use SQL-created file…]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Lucida Console" pitchFamily="49" charset="0"/>
              </a:rPr>
              <a:t>fi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>
              <a:latin typeface="Lucida Console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/>
              <a:t>Ask Amy Lamy! </a:t>
            </a:r>
            <a:r>
              <a:rPr lang="en-US" sz="2400">
                <a:sym typeface="Wingdings" pitchFamily="2" charset="2"/>
              </a:rPr>
              <a:t>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Passing Arguments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% cat &gt; test.sh &lt;&lt;_TEST_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echo “Your name is \</a:t>
            </a:r>
            <a:r>
              <a:rPr lang="en-US">
                <a:solidFill>
                  <a:srgbClr val="FF6600"/>
                </a:solidFill>
                <a:latin typeface="Lucida Console" pitchFamily="49" charset="0"/>
              </a:rPr>
              <a:t>$1 </a:t>
            </a:r>
            <a:r>
              <a:rPr lang="en-US">
                <a:latin typeface="Lucida Console" pitchFamily="49" charset="0"/>
              </a:rPr>
              <a:t>\</a:t>
            </a:r>
            <a:r>
              <a:rPr lang="en-US">
                <a:solidFill>
                  <a:srgbClr val="FF6600"/>
                </a:solidFill>
                <a:latin typeface="Lucida Console" pitchFamily="49" charset="0"/>
              </a:rPr>
              <a:t>$2</a:t>
            </a:r>
            <a:r>
              <a:rPr lang="en-US">
                <a:latin typeface="Lucida Console" pitchFamily="49" charset="0"/>
              </a:rPr>
              <a:t>”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_TEST_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% chmod +x test.sh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% ./test.sh John Borwick ignore-this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Your name is John Borwick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INB Job Submission Template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$1</a:t>
            </a:r>
            <a:r>
              <a:rPr lang="en-US"/>
              <a:t>: user ID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$2</a:t>
            </a:r>
            <a:r>
              <a:rPr lang="en-US"/>
              <a:t>: password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$3</a:t>
            </a:r>
            <a:r>
              <a:rPr lang="en-US"/>
              <a:t>: one-up number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$4</a:t>
            </a:r>
            <a:r>
              <a:rPr lang="en-US"/>
              <a:t>: process name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$5</a:t>
            </a:r>
            <a:r>
              <a:rPr lang="en-US"/>
              <a:t>: printer name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% /path/to/your/script $UI $PW \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  $ONE_UP $JOB $PRNT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Scheduling Jobs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% crontab -l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0 0 * * * daily-midnight-job.sh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0 * * * * hourly-job.sh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* * * * * every-minute.sh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0 1 * * 0 1AM-on-sunday.sh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% </a:t>
            </a:r>
            <a:r>
              <a:rPr lang="en-US">
                <a:solidFill>
                  <a:srgbClr val="FF6600"/>
                </a:solidFill>
                <a:latin typeface="Lucida Console" pitchFamily="49" charset="0"/>
              </a:rPr>
              <a:t>EDITOR=vi </a:t>
            </a:r>
            <a:r>
              <a:rPr lang="en-US">
                <a:latin typeface="Lucida Console" pitchFamily="49" charset="0"/>
              </a:rPr>
              <a:t>crontab –e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% man </a:t>
            </a:r>
            <a:r>
              <a:rPr lang="en-US">
                <a:solidFill>
                  <a:srgbClr val="FF6600"/>
                </a:solidFill>
                <a:latin typeface="Lucida Console" pitchFamily="49" charset="0"/>
              </a:rPr>
              <a:t>5</a:t>
            </a:r>
            <a:r>
              <a:rPr lang="en-US">
                <a:latin typeface="Lucida Console" pitchFamily="49" charset="0"/>
              </a:rPr>
              <a:t> crontab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shell?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Any Program</a:t>
            </a:r>
            <a:endParaRPr lang="en-US" b="1" i="1"/>
          </a:p>
          <a:p>
            <a:r>
              <a:rPr lang="en-US"/>
              <a:t>But there are a few popular shells…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201" name="Group 9"/>
          <p:cNvGrpSpPr>
            <a:grpSpLocks/>
          </p:cNvGrpSpPr>
          <p:nvPr/>
        </p:nvGrpSpPr>
        <p:grpSpPr bwMode="auto">
          <a:xfrm>
            <a:off x="762000" y="1447800"/>
            <a:ext cx="8001000" cy="5029200"/>
            <a:chOff x="432" y="1008"/>
            <a:chExt cx="5040" cy="3168"/>
          </a:xfrm>
        </p:grpSpPr>
        <p:sp>
          <p:nvSpPr>
            <p:cNvPr id="136199" name="AutoShape 7"/>
            <p:cNvSpPr>
              <a:spLocks noChangeArrowheads="1"/>
            </p:cNvSpPr>
            <p:nvPr/>
          </p:nvSpPr>
          <p:spPr bwMode="auto">
            <a:xfrm>
              <a:off x="432" y="1008"/>
              <a:ext cx="5040" cy="3168"/>
            </a:xfrm>
            <a:prstGeom prst="irregularSeal2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6400" b="1">
                <a:solidFill>
                  <a:srgbClr val="FF6600"/>
                </a:solidFill>
              </a:endParaRPr>
            </a:p>
          </p:txBody>
        </p:sp>
        <p:sp>
          <p:nvSpPr>
            <p:cNvPr id="136200" name="WordArt 8"/>
            <p:cNvSpPr>
              <a:spLocks noChangeArrowheads="1" noChangeShapeType="1" noTextEdit="1"/>
            </p:cNvSpPr>
            <p:nvPr/>
          </p:nvSpPr>
          <p:spPr bwMode="auto">
            <a:xfrm>
              <a:off x="1584" y="1872"/>
              <a:ext cx="2304" cy="1536"/>
            </a:xfrm>
            <a:prstGeom prst="rect">
              <a:avLst/>
            </a:prstGeom>
          </p:spPr>
          <p:txBody>
            <a:bodyPr wrap="none" fromWordArt="1">
              <a:prstTxWarp prst="textSlantUp">
                <a:avLst>
                  <a:gd name="adj" fmla="val 55556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 Black"/>
                </a:rPr>
                <a:t>It's Over!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Questions?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Shells and Shell Scripts</a:t>
            </a:r>
          </a:p>
          <a:p>
            <a:r>
              <a:rPr lang="en-US">
                <a:latin typeface="Lucida Console" pitchFamily="49" charset="0"/>
              </a:rPr>
              <a:t>bash</a:t>
            </a:r>
          </a:p>
          <a:p>
            <a:r>
              <a:rPr lang="en-US"/>
              <a:t>Running Commands</a:t>
            </a:r>
          </a:p>
          <a:p>
            <a:r>
              <a:rPr lang="en-US">
                <a:latin typeface="Lucida Console" pitchFamily="49" charset="0"/>
              </a:rPr>
              <a:t>bash</a:t>
            </a:r>
            <a:r>
              <a:rPr lang="en-US"/>
              <a:t> and Banner in Practice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Bourne Shells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sz="half" idx="2"/>
          </p:nvPr>
        </p:nvSpPr>
        <p:spPr>
          <a:noFill/>
        </p:spPr>
        <p:txBody>
          <a:bodyPr anchor="ctr"/>
          <a:lstStyle/>
          <a:p>
            <a:r>
              <a:rPr lang="en-US" sz="2800">
                <a:latin typeface="Lucida Console" pitchFamily="49" charset="0"/>
              </a:rPr>
              <a:t>/bin/sh</a:t>
            </a:r>
          </a:p>
          <a:p>
            <a:r>
              <a:rPr lang="en-US" sz="2800">
                <a:latin typeface="Lucida Console" pitchFamily="49" charset="0"/>
              </a:rPr>
              <a:t>/bin/bash</a:t>
            </a:r>
            <a:br>
              <a:rPr lang="en-US" sz="2800">
                <a:latin typeface="Lucida Console" pitchFamily="49" charset="0"/>
              </a:rPr>
            </a:br>
            <a:r>
              <a:rPr lang="en-US" sz="2800"/>
              <a:t>“Bourne-Again Shell”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1066800" y="5943600"/>
            <a:ext cx="2819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Steve Bourne</a:t>
            </a:r>
          </a:p>
        </p:txBody>
      </p:sp>
      <p:sp>
        <p:nvSpPr>
          <p:cNvPr id="13320" name="Rectangle 8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Common Shells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/>
              <a:t>C Shell (</a:t>
            </a:r>
            <a:r>
              <a:rPr lang="en-US">
                <a:latin typeface="Lucida Console" pitchFamily="49" charset="0"/>
              </a:rPr>
              <a:t>/bin/csh</a:t>
            </a:r>
            <a:r>
              <a:rPr lang="en-US"/>
              <a:t>)</a:t>
            </a:r>
          </a:p>
          <a:p>
            <a:r>
              <a:rPr lang="en-US"/>
              <a:t>Turbo C Shell (</a:t>
            </a:r>
            <a:r>
              <a:rPr lang="en-US">
                <a:latin typeface="Lucida Console" pitchFamily="49" charset="0"/>
              </a:rPr>
              <a:t>/bin/tcsh</a:t>
            </a:r>
            <a:r>
              <a:rPr lang="en-US"/>
              <a:t>)</a:t>
            </a:r>
          </a:p>
          <a:p>
            <a:r>
              <a:rPr lang="en-US"/>
              <a:t>Korn Shell (</a:t>
            </a:r>
            <a:r>
              <a:rPr lang="en-US">
                <a:latin typeface="Lucida Console" pitchFamily="49" charset="0"/>
              </a:rPr>
              <a:t>/bin/ksh</a:t>
            </a:r>
            <a:r>
              <a:rPr lang="en-US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3226</TotalTime>
  <Words>1769</Words>
  <Application>Microsoft Office PowerPoint</Application>
  <PresentationFormat>On-screen Show (4:3)</PresentationFormat>
  <Paragraphs>547</Paragraphs>
  <Slides>71</Slides>
  <Notes>71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Watermark</vt:lpstr>
      <vt:lpstr>UNIX Shell-Scripting Basics</vt:lpstr>
      <vt:lpstr>Agenda</vt:lpstr>
      <vt:lpstr>What is a shell?</vt:lpstr>
      <vt:lpstr>What is a shell?</vt:lpstr>
      <vt:lpstr>What is a shell?</vt:lpstr>
      <vt:lpstr>What is a shell?</vt:lpstr>
      <vt:lpstr>What is a shell?</vt:lpstr>
      <vt:lpstr>Bourne Shells</vt:lpstr>
      <vt:lpstr>Other Common Shells</vt:lpstr>
      <vt:lpstr>An aside: What do I mean by /bin ?</vt:lpstr>
      <vt:lpstr>An aside: What do I mean by /bin ?</vt:lpstr>
      <vt:lpstr>What is a Shell Script?</vt:lpstr>
      <vt:lpstr>What is a Shell Script?</vt:lpstr>
      <vt:lpstr>What is a Shell Script?  A Text File</vt:lpstr>
      <vt:lpstr>An aside: Redirection</vt:lpstr>
      <vt:lpstr>What is a Shell Script?  How To Run</vt:lpstr>
      <vt:lpstr>What is a Shell Script?  What To Do</vt:lpstr>
      <vt:lpstr>What is a Shell Script?  Executable</vt:lpstr>
      <vt:lpstr>What is a Shell Script?  Running it</vt:lpstr>
      <vt:lpstr>Finding the program: PATH</vt:lpstr>
      <vt:lpstr>Variables and the Environment</vt:lpstr>
      <vt:lpstr>An aside: Quoting</vt:lpstr>
      <vt:lpstr>Variables and the Environment</vt:lpstr>
      <vt:lpstr>Welcome to Shell Scripting!</vt:lpstr>
      <vt:lpstr>How to Learn</vt:lpstr>
      <vt:lpstr>Introduction to bash</vt:lpstr>
      <vt:lpstr>Continuing Lines: \</vt:lpstr>
      <vt:lpstr>Exit Status</vt:lpstr>
      <vt:lpstr>Exit Status: exit</vt:lpstr>
      <vt:lpstr>Logic: test</vt:lpstr>
      <vt:lpstr>Logic: test</vt:lpstr>
      <vt:lpstr>Logic: test</vt:lpstr>
      <vt:lpstr>An aside: $(( )) for Math</vt:lpstr>
      <vt:lpstr>Logic: if</vt:lpstr>
      <vt:lpstr>Logic: if</vt:lpstr>
      <vt:lpstr>Logic: if</vt:lpstr>
      <vt:lpstr>Logic: for</vt:lpstr>
      <vt:lpstr>Logic: for</vt:lpstr>
      <vt:lpstr>Logic: for</vt:lpstr>
      <vt:lpstr>Logic: for</vt:lpstr>
      <vt:lpstr>Logic: C-style for</vt:lpstr>
      <vt:lpstr>Logic: C-style for</vt:lpstr>
      <vt:lpstr>Logic: while</vt:lpstr>
      <vt:lpstr>Logic: while</vt:lpstr>
      <vt:lpstr>Counters</vt:lpstr>
      <vt:lpstr>Reusing Code: “Sourcing”</vt:lpstr>
      <vt:lpstr>Variable Manipulation</vt:lpstr>
      <vt:lpstr>PowerPoint Presentation</vt:lpstr>
      <vt:lpstr>Running Programs</vt:lpstr>
      <vt:lpstr>Reasons for Running Programs</vt:lpstr>
      <vt:lpstr>Pipes</vt:lpstr>
      <vt:lpstr>Email Notification</vt:lpstr>
      <vt:lpstr>Dates</vt:lpstr>
      <vt:lpstr>FTP the Hard Way</vt:lpstr>
      <vt:lpstr>FTP with wget</vt:lpstr>
      <vt:lpstr>FTP with curl</vt:lpstr>
      <vt:lpstr>Searching: grep</vt:lpstr>
      <vt:lpstr>Searching: find</vt:lpstr>
      <vt:lpstr>Searching: locate</vt:lpstr>
      <vt:lpstr>Applied Shell Programming</vt:lpstr>
      <vt:lpstr>Make Your Life Easier</vt:lpstr>
      <vt:lpstr>pushd/popd</vt:lpstr>
      <vt:lpstr>Monitoring processes</vt:lpstr>
      <vt:lpstr>“DOS” Mode Files</vt:lpstr>
      <vt:lpstr>sqlplus</vt:lpstr>
      <vt:lpstr>sqlplus</vt:lpstr>
      <vt:lpstr>Passing Arguments</vt:lpstr>
      <vt:lpstr>INB Job Submission Template</vt:lpstr>
      <vt:lpstr>Scheduling Jobs</vt:lpstr>
      <vt:lpstr>PowerPoint Presentation</vt:lpstr>
      <vt:lpstr>Other Questions?</vt:lpstr>
    </vt:vector>
  </TitlesOfParts>
  <Company>Wake Forest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Shell-Scripting Basics</dc:title>
  <dc:creator>Wake Forest</dc:creator>
  <cp:lastModifiedBy>Carol Yarbrough</cp:lastModifiedBy>
  <cp:revision>45</cp:revision>
  <dcterms:created xsi:type="dcterms:W3CDTF">2005-12-14T15:28:12Z</dcterms:created>
  <dcterms:modified xsi:type="dcterms:W3CDTF">2013-09-18T20:40:11Z</dcterms:modified>
</cp:coreProperties>
</file>