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74" r:id="rId17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8"/>
  </p:normalViewPr>
  <p:slideViewPr>
    <p:cSldViewPr>
      <p:cViewPr varScale="1">
        <p:scale>
          <a:sx n="113" d="100"/>
          <a:sy n="113" d="100"/>
        </p:scale>
        <p:origin x="52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FAD6A-42D0-3F47-952D-4CC4EF9354F9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40587-E2DF-C840-852E-FD541D193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05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40587-E2DF-C840-852E-FD541D193BA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23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112B43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112B43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64413" y="3429761"/>
            <a:ext cx="11664950" cy="0"/>
          </a:xfrm>
          <a:custGeom>
            <a:avLst/>
            <a:gdLst/>
            <a:ahLst/>
            <a:cxnLst/>
            <a:rect l="l" t="t" r="r" b="b"/>
            <a:pathLst>
              <a:path w="11664950">
                <a:moveTo>
                  <a:pt x="0" y="0"/>
                </a:moveTo>
                <a:lnTo>
                  <a:pt x="11664950" y="0"/>
                </a:lnTo>
              </a:path>
            </a:pathLst>
          </a:custGeom>
          <a:ln w="19050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112B43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80059" y="959230"/>
            <a:ext cx="11233150" cy="41910"/>
          </a:xfrm>
          <a:custGeom>
            <a:avLst/>
            <a:gdLst/>
            <a:ahLst/>
            <a:cxnLst/>
            <a:rect l="l" t="t" r="r" b="b"/>
            <a:pathLst>
              <a:path w="11233150" h="41909">
                <a:moveTo>
                  <a:pt x="11233150" y="0"/>
                </a:moveTo>
                <a:lnTo>
                  <a:pt x="0" y="0"/>
                </a:lnTo>
                <a:lnTo>
                  <a:pt x="0" y="41910"/>
                </a:lnTo>
                <a:lnTo>
                  <a:pt x="11233150" y="41910"/>
                </a:lnTo>
                <a:lnTo>
                  <a:pt x="11233150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260985"/>
          </a:xfrm>
          <a:custGeom>
            <a:avLst/>
            <a:gdLst/>
            <a:ahLst/>
            <a:cxnLst/>
            <a:rect l="l" t="t" r="r" b="b"/>
            <a:pathLst>
              <a:path w="12192000" h="260985">
                <a:moveTo>
                  <a:pt x="12192000" y="0"/>
                </a:moveTo>
                <a:lnTo>
                  <a:pt x="0" y="0"/>
                </a:lnTo>
                <a:lnTo>
                  <a:pt x="0" y="260603"/>
                </a:lnTo>
                <a:lnTo>
                  <a:pt x="12192000" y="2606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260985"/>
          </a:xfrm>
          <a:custGeom>
            <a:avLst/>
            <a:gdLst/>
            <a:ahLst/>
            <a:cxnLst/>
            <a:rect l="l" t="t" r="r" b="b"/>
            <a:pathLst>
              <a:path w="12192000" h="260985">
                <a:moveTo>
                  <a:pt x="0" y="260603"/>
                </a:moveTo>
                <a:lnTo>
                  <a:pt x="12192000" y="260603"/>
                </a:lnTo>
                <a:lnTo>
                  <a:pt x="12192000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ln w="12700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750" y="545668"/>
            <a:ext cx="11259185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112B43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4191" y="2127757"/>
            <a:ext cx="10643616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03990" y="6608278"/>
            <a:ext cx="24130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413" y="2716529"/>
            <a:ext cx="11664950" cy="0"/>
          </a:xfrm>
          <a:custGeom>
            <a:avLst/>
            <a:gdLst/>
            <a:ahLst/>
            <a:cxnLst/>
            <a:rect l="l" t="t" r="r" b="b"/>
            <a:pathLst>
              <a:path w="11664950">
                <a:moveTo>
                  <a:pt x="0" y="0"/>
                </a:moveTo>
                <a:lnTo>
                  <a:pt x="11664950" y="0"/>
                </a:lnTo>
              </a:path>
            </a:pathLst>
          </a:custGeom>
          <a:ln w="19050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273685"/>
            <a:chOff x="-6350" y="0"/>
            <a:chExt cx="12204700" cy="2736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12192000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12192000" y="2606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0" y="260603"/>
                  </a:moveTo>
                  <a:lnTo>
                    <a:pt x="12192000" y="26060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1270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9694" y="2372359"/>
            <a:ext cx="254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700" algn="l"/>
              </a:tabLst>
            </a:pPr>
            <a:r>
              <a:rPr sz="1800" b="1" dirty="0">
                <a:solidFill>
                  <a:srgbClr val="112B43"/>
                </a:solidFill>
                <a:latin typeface="Yu Gothic"/>
                <a:cs typeface="Yu Gothic"/>
              </a:rPr>
              <a:t>わんだーゲーム本舗	様</a:t>
            </a:r>
            <a:endParaRPr sz="1800" dirty="0">
              <a:latin typeface="Yu Gothic"/>
              <a:cs typeface="Yu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391" y="3263849"/>
            <a:ext cx="3707765" cy="1148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112B43"/>
                </a:solidFill>
                <a:latin typeface="Yu Gothic"/>
                <a:cs typeface="Yu Gothic"/>
              </a:rPr>
              <a:t>演習</a:t>
            </a:r>
            <a:r>
              <a:rPr sz="1900" b="1" spc="-5" dirty="0">
                <a:solidFill>
                  <a:srgbClr val="112B43"/>
                </a:solidFill>
                <a:latin typeface="Yu Gothic"/>
                <a:cs typeface="Yu Gothic"/>
              </a:rPr>
              <a:t>⑤</a:t>
            </a:r>
            <a:r>
              <a:rPr sz="1900" b="1" spc="-45" dirty="0">
                <a:solidFill>
                  <a:srgbClr val="112B43"/>
                </a:solidFill>
                <a:latin typeface="Yu Gothic"/>
                <a:cs typeface="Yu Gothic"/>
              </a:rPr>
              <a:t> </a:t>
            </a:r>
            <a:r>
              <a:rPr sz="1900" b="1" spc="-10" dirty="0">
                <a:solidFill>
                  <a:srgbClr val="112B43"/>
                </a:solidFill>
                <a:latin typeface="Yu Gothic"/>
                <a:cs typeface="Yu Gothic"/>
              </a:rPr>
              <a:t>本番実装・運用・展開計画</a:t>
            </a:r>
            <a:endParaRPr sz="1900" dirty="0">
              <a:latin typeface="Yu Gothic"/>
              <a:cs typeface="Yu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 dirty="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112B43"/>
                </a:solidFill>
                <a:latin typeface="Yu Gothic"/>
                <a:cs typeface="Yu Gothic"/>
              </a:rPr>
              <a:t>PoC報告/ご提案書</a:t>
            </a:r>
            <a:endParaRPr sz="1800" dirty="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b="1" spc="-5" dirty="0">
                <a:solidFill>
                  <a:srgbClr val="112B43"/>
                </a:solidFill>
                <a:latin typeface="Yu Gothic"/>
                <a:cs typeface="Yu Gothic"/>
              </a:rPr>
              <a:t>2022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年</a:t>
            </a:r>
            <a:r>
              <a:rPr sz="1400" b="1" spc="-5" dirty="0">
                <a:solidFill>
                  <a:srgbClr val="112B43"/>
                </a:solidFill>
                <a:latin typeface="Yu Gothic"/>
                <a:cs typeface="Yu Gothic"/>
              </a:rPr>
              <a:t>10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月</a:t>
            </a:r>
            <a:endParaRPr sz="1400" dirty="0">
              <a:latin typeface="Yu Gothic"/>
              <a:cs typeface="Yu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3243" y="6213347"/>
            <a:ext cx="1971412" cy="3474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0362" y="2683586"/>
            <a:ext cx="8085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Segoe UI"/>
                <a:cs typeface="Segoe UI"/>
              </a:rPr>
              <a:t>PBL_01</a:t>
            </a:r>
            <a:r>
              <a:rPr sz="3600" u="none" spc="-5" dirty="0">
                <a:latin typeface="Segoe UI"/>
                <a:cs typeface="Segoe UI"/>
              </a:rPr>
              <a:t> </a:t>
            </a:r>
            <a:r>
              <a:rPr sz="3600" u="none" spc="-5" dirty="0"/>
              <a:t>需要予測・在庫最適</a:t>
            </a:r>
            <a:r>
              <a:rPr sz="3600" u="none" dirty="0"/>
              <a:t>化</a:t>
            </a:r>
            <a:r>
              <a:rPr sz="3600" u="none" spc="-50" dirty="0"/>
              <a:t> </a:t>
            </a:r>
            <a:r>
              <a:rPr sz="3600" u="none" dirty="0">
                <a:latin typeface="Segoe UI"/>
                <a:cs typeface="Segoe UI"/>
              </a:rPr>
              <a:t>(</a:t>
            </a:r>
            <a:r>
              <a:rPr sz="3600" u="none" spc="-5" dirty="0"/>
              <a:t>小売業</a:t>
            </a:r>
            <a:r>
              <a:rPr sz="3600" u="none" dirty="0">
                <a:latin typeface="Segoe UI"/>
                <a:cs typeface="Segoe UI"/>
              </a:rPr>
              <a:t>)</a:t>
            </a:r>
            <a:endParaRPr sz="3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750" y="15621"/>
            <a:ext cx="2026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03.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概念実証</a:t>
            </a: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(PoC)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の評価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141" y="1103122"/>
            <a:ext cx="1443990" cy="307340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33655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265"/>
              </a:spcBef>
              <a:tabLst>
                <a:tab pos="809625" algn="l"/>
              </a:tabLst>
            </a:pP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効	果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755" y="1432051"/>
            <a:ext cx="6851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293B51"/>
                </a:solidFill>
                <a:latin typeface="Yu Gothic"/>
                <a:cs typeface="Yu Gothic"/>
              </a:rPr>
              <a:t>業務改善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7738" y="1407389"/>
            <a:ext cx="535940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400" spc="-120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売上予測工数の削減に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伴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う人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材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の流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動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化に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よ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り以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下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の効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果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を実現</a:t>
            </a:r>
            <a:endParaRPr sz="1400">
              <a:latin typeface="Yu Gothic Medium"/>
              <a:cs typeface="Yu Gothic Medium"/>
            </a:endParaRPr>
          </a:p>
          <a:p>
            <a:pPr marL="18478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293B51"/>
                </a:solidFill>
                <a:latin typeface="Segoe UI"/>
                <a:cs typeface="Segoe UI"/>
              </a:rPr>
              <a:t>1.4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人月</a:t>
            </a:r>
            <a:r>
              <a:rPr sz="900" dirty="0">
                <a:solidFill>
                  <a:srgbClr val="293B51"/>
                </a:solidFill>
                <a:latin typeface="Segoe UI"/>
                <a:cs typeface="Segoe UI"/>
              </a:rPr>
              <a:t>(</a:t>
            </a:r>
            <a:r>
              <a:rPr sz="900" dirty="0">
                <a:solidFill>
                  <a:srgbClr val="293B51"/>
                </a:solidFill>
                <a:latin typeface="Yu Gothic Medium"/>
                <a:cs typeface="Yu Gothic Medium"/>
              </a:rPr>
              <a:t>ひと月あたり</a:t>
            </a:r>
            <a:r>
              <a:rPr sz="900" dirty="0">
                <a:solidFill>
                  <a:srgbClr val="293B51"/>
                </a:solidFill>
                <a:latin typeface="Segoe UI"/>
                <a:cs typeface="Segoe UI"/>
              </a:rPr>
              <a:t>)</a:t>
            </a:r>
            <a:r>
              <a:rPr sz="900" spc="100" dirty="0">
                <a:solidFill>
                  <a:srgbClr val="293B51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×</a:t>
            </a:r>
            <a:r>
              <a:rPr sz="1400" spc="-30" dirty="0">
                <a:solidFill>
                  <a:srgbClr val="293B51"/>
                </a:solidFill>
                <a:latin typeface="Yu Gothic Medium"/>
                <a:cs typeface="Yu Gothic Medium"/>
              </a:rPr>
              <a:t> </a:t>
            </a:r>
            <a:r>
              <a:rPr sz="1400" spc="-5" dirty="0">
                <a:solidFill>
                  <a:srgbClr val="293B51"/>
                </a:solidFill>
                <a:latin typeface="Segoe UI"/>
                <a:cs typeface="Segoe UI"/>
              </a:rPr>
              <a:t>12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か月</a:t>
            </a:r>
            <a:r>
              <a:rPr sz="1400" spc="-40" dirty="0">
                <a:solidFill>
                  <a:srgbClr val="293B51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＝</a:t>
            </a:r>
            <a:r>
              <a:rPr sz="1400" spc="-30" dirty="0">
                <a:solidFill>
                  <a:srgbClr val="293B51"/>
                </a:solidFill>
                <a:latin typeface="Yu Gothic Medium"/>
                <a:cs typeface="Yu Gothic Medium"/>
              </a:rPr>
              <a:t> </a:t>
            </a:r>
            <a:r>
              <a:rPr sz="1400" spc="-5" dirty="0">
                <a:solidFill>
                  <a:srgbClr val="293B51"/>
                </a:solidFill>
                <a:latin typeface="Segoe UI"/>
                <a:cs typeface="Segoe UI"/>
              </a:rPr>
              <a:t>16.8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人月</a:t>
            </a:r>
            <a:r>
              <a:rPr sz="1400" dirty="0">
                <a:solidFill>
                  <a:srgbClr val="293B51"/>
                </a:solidFill>
                <a:latin typeface="Segoe UI"/>
                <a:cs typeface="Segoe UI"/>
              </a:rPr>
              <a:t>/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年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4550" y="1961514"/>
            <a:ext cx="4312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（人件費換算</a:t>
            </a:r>
            <a:r>
              <a:rPr sz="1400" spc="-5" dirty="0">
                <a:solidFill>
                  <a:srgbClr val="293B51"/>
                </a:solidFill>
                <a:latin typeface="Yu Gothic Medium"/>
                <a:cs typeface="Yu Gothic Medium"/>
              </a:rPr>
              <a:t>）</a:t>
            </a:r>
            <a:r>
              <a:rPr sz="1400" spc="-5" dirty="0">
                <a:solidFill>
                  <a:srgbClr val="293B51"/>
                </a:solidFill>
                <a:latin typeface="Segoe UI"/>
                <a:cs typeface="Segoe UI"/>
              </a:rPr>
              <a:t>1.4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人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月</a:t>
            </a:r>
            <a:r>
              <a:rPr sz="1400" spc="-60" dirty="0">
                <a:solidFill>
                  <a:srgbClr val="293B51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×</a:t>
            </a:r>
            <a:r>
              <a:rPr sz="1400" spc="-20" dirty="0">
                <a:solidFill>
                  <a:srgbClr val="293B51"/>
                </a:solidFill>
                <a:latin typeface="Yu Gothic Medium"/>
                <a:cs typeface="Yu Gothic Medium"/>
              </a:rPr>
              <a:t> </a:t>
            </a:r>
            <a:r>
              <a:rPr sz="1400" spc="-5" dirty="0">
                <a:solidFill>
                  <a:srgbClr val="293B51"/>
                </a:solidFill>
                <a:latin typeface="Segoe UI"/>
                <a:cs typeface="Segoe UI"/>
              </a:rPr>
              <a:t>433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万円</a:t>
            </a:r>
            <a:r>
              <a:rPr sz="1400" dirty="0">
                <a:solidFill>
                  <a:srgbClr val="293B51"/>
                </a:solidFill>
                <a:latin typeface="Segoe UI"/>
                <a:cs typeface="Segoe UI"/>
              </a:rPr>
              <a:t>/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年</a:t>
            </a:r>
            <a:r>
              <a:rPr sz="1350" spc="22" baseline="24691" dirty="0">
                <a:solidFill>
                  <a:srgbClr val="293B51"/>
                </a:solidFill>
                <a:latin typeface="Segoe UI"/>
                <a:cs typeface="Segoe UI"/>
              </a:rPr>
              <a:t>*</a:t>
            </a:r>
            <a:r>
              <a:rPr sz="1350" spc="157" baseline="24691" dirty="0">
                <a:solidFill>
                  <a:srgbClr val="293B51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＝</a:t>
            </a:r>
            <a:r>
              <a:rPr sz="1400" spc="-20" dirty="0">
                <a:solidFill>
                  <a:srgbClr val="293B51"/>
                </a:solidFill>
                <a:latin typeface="Yu Gothic Medium"/>
                <a:cs typeface="Yu Gothic Medium"/>
              </a:rPr>
              <a:t> </a:t>
            </a:r>
            <a:r>
              <a:rPr sz="1400" b="1" spc="-5" dirty="0">
                <a:solidFill>
                  <a:srgbClr val="293B51"/>
                </a:solidFill>
                <a:latin typeface="Segoe UI"/>
                <a:cs typeface="Segoe UI"/>
              </a:rPr>
              <a:t>606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万</a:t>
            </a:r>
            <a:r>
              <a:rPr sz="1400" spc="-25" dirty="0">
                <a:solidFill>
                  <a:srgbClr val="293B51"/>
                </a:solidFill>
                <a:latin typeface="Yu Gothic Medium"/>
                <a:cs typeface="Yu Gothic Medium"/>
              </a:rPr>
              <a:t>円</a:t>
            </a:r>
            <a:r>
              <a:rPr sz="1400" b="1" dirty="0">
                <a:solidFill>
                  <a:srgbClr val="293B51"/>
                </a:solidFill>
                <a:latin typeface="Segoe UI"/>
                <a:cs typeface="Segoe UI"/>
              </a:rPr>
              <a:t>/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年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" y="2269235"/>
            <a:ext cx="10832465" cy="0"/>
          </a:xfrm>
          <a:custGeom>
            <a:avLst/>
            <a:gdLst/>
            <a:ahLst/>
            <a:cxnLst/>
            <a:rect l="l" t="t" r="r" b="b"/>
            <a:pathLst>
              <a:path w="10832465">
                <a:moveTo>
                  <a:pt x="0" y="0"/>
                </a:moveTo>
                <a:lnTo>
                  <a:pt x="10832211" y="0"/>
                </a:lnTo>
              </a:path>
            </a:pathLst>
          </a:custGeom>
          <a:ln w="9525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7755" y="2335783"/>
            <a:ext cx="7207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90" dirty="0">
                <a:solidFill>
                  <a:srgbClr val="293B51"/>
                </a:solidFill>
                <a:latin typeface="Yu Gothic"/>
                <a:cs typeface="Yu Gothic"/>
              </a:rPr>
              <a:t>C</a:t>
            </a:r>
            <a:r>
              <a:rPr sz="1400" b="1" dirty="0">
                <a:solidFill>
                  <a:srgbClr val="293B51"/>
                </a:solidFill>
                <a:latin typeface="Yu Gothic"/>
                <a:cs typeface="Yu Gothic"/>
              </a:rPr>
              <a:t>F</a:t>
            </a:r>
            <a:r>
              <a:rPr sz="1400" b="1" spc="-215" dirty="0">
                <a:solidFill>
                  <a:srgbClr val="293B51"/>
                </a:solidFill>
                <a:latin typeface="Yu Gothic"/>
                <a:cs typeface="Yu Gothic"/>
              </a:rPr>
              <a:t> </a:t>
            </a:r>
            <a:r>
              <a:rPr sz="1400" b="1" spc="190" dirty="0">
                <a:solidFill>
                  <a:srgbClr val="293B51"/>
                </a:solidFill>
                <a:latin typeface="Yu Gothic"/>
                <a:cs typeface="Yu Gothic"/>
              </a:rPr>
              <a:t>改善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7738" y="2296134"/>
            <a:ext cx="482600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400" spc="-130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在庫の削減に伴いキャ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ッ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シュ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フ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ロー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改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善</a:t>
            </a:r>
            <a:endParaRPr sz="1400">
              <a:latin typeface="Yu Gothic Medium"/>
              <a:cs typeface="Yu Gothic Medium"/>
            </a:endParaRPr>
          </a:p>
          <a:p>
            <a:pPr marL="18478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ただし、取得データか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ら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はキ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ャ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ッシ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ュ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フロ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ー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の算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出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できず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" y="2932176"/>
            <a:ext cx="10832465" cy="0"/>
          </a:xfrm>
          <a:custGeom>
            <a:avLst/>
            <a:gdLst/>
            <a:ahLst/>
            <a:cxnLst/>
            <a:rect l="l" t="t" r="r" b="b"/>
            <a:pathLst>
              <a:path w="10832465">
                <a:moveTo>
                  <a:pt x="0" y="0"/>
                </a:moveTo>
                <a:lnTo>
                  <a:pt x="10832211" y="0"/>
                </a:lnTo>
              </a:path>
            </a:pathLst>
          </a:custGeom>
          <a:ln w="9525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7755" y="3018282"/>
            <a:ext cx="6978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504825" algn="l"/>
              </a:tabLst>
            </a:pPr>
            <a:r>
              <a:rPr sz="1400" b="1" dirty="0">
                <a:solidFill>
                  <a:srgbClr val="293B51"/>
                </a:solidFill>
                <a:latin typeface="Yu Gothic"/>
                <a:cs typeface="Yu Gothic"/>
              </a:rPr>
              <a:t>利</a:t>
            </a:r>
            <a:r>
              <a:rPr sz="1400" b="1" spc="95" dirty="0">
                <a:solidFill>
                  <a:srgbClr val="293B51"/>
                </a:solidFill>
                <a:latin typeface="Yu Gothic"/>
                <a:cs typeface="Yu Gothic"/>
              </a:rPr>
              <a:t> </a:t>
            </a:r>
            <a:r>
              <a:rPr sz="1400" b="1" dirty="0">
                <a:solidFill>
                  <a:srgbClr val="293B51"/>
                </a:solidFill>
                <a:latin typeface="Yu Gothic"/>
                <a:cs typeface="Yu Gothic"/>
              </a:rPr>
              <a:t>益</a:t>
            </a:r>
            <a:r>
              <a:rPr sz="1400" b="1" spc="95" dirty="0">
                <a:solidFill>
                  <a:srgbClr val="293B51"/>
                </a:solidFill>
                <a:latin typeface="Yu Gothic"/>
                <a:cs typeface="Yu Gothic"/>
              </a:rPr>
              <a:t> </a:t>
            </a:r>
            <a:r>
              <a:rPr sz="1400" b="1" dirty="0">
                <a:solidFill>
                  <a:srgbClr val="293B51"/>
                </a:solidFill>
                <a:latin typeface="Yu Gothic"/>
                <a:cs typeface="Yu Gothic"/>
              </a:rPr>
              <a:t>率 改	善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1041" y="2995676"/>
            <a:ext cx="85610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営業利益率低下の主要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因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が、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需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要予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測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の見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込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み誤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り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によ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る</a:t>
            </a:r>
            <a:r>
              <a:rPr sz="1400" spc="5" dirty="0">
                <a:solidFill>
                  <a:srgbClr val="112B43"/>
                </a:solidFill>
                <a:latin typeface="Yu Gothic Medium"/>
                <a:cs typeface="Yu Gothic Medium"/>
              </a:rPr>
              <a:t>「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商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品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の値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引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き販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売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・不</a:t>
            </a:r>
            <a:r>
              <a:rPr sz="1400" spc="-10" dirty="0">
                <a:solidFill>
                  <a:srgbClr val="112B43"/>
                </a:solidFill>
                <a:latin typeface="Yu Gothic Medium"/>
                <a:cs typeface="Yu Gothic Medium"/>
              </a:rPr>
              <a:t>良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在庫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の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廃棄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」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と仮定</a:t>
            </a:r>
            <a:endParaRPr sz="1400">
              <a:latin typeface="Yu Gothic Medium"/>
              <a:cs typeface="Yu Gothic Medium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112B43"/>
                </a:solidFill>
                <a:latin typeface="Yu Gothic Medium"/>
                <a:cs typeface="Yu Gothic Medium"/>
              </a:rPr>
              <a:t>AI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導入の次年度より</a:t>
            </a:r>
            <a:r>
              <a:rPr sz="1400" spc="-10" dirty="0">
                <a:solidFill>
                  <a:srgbClr val="112B43"/>
                </a:solidFill>
                <a:latin typeface="Yu Gothic Medium"/>
                <a:cs typeface="Yu Gothic Medium"/>
              </a:rPr>
              <a:t>+0.5%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ずつ</a:t>
            </a:r>
            <a:r>
              <a:rPr sz="1400" spc="-10" dirty="0">
                <a:solidFill>
                  <a:srgbClr val="112B43"/>
                </a:solidFill>
                <a:latin typeface="Yu Gothic Medium"/>
                <a:cs typeface="Yu Gothic Medium"/>
              </a:rPr>
              <a:t>利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益率</a:t>
            </a:r>
            <a:r>
              <a:rPr sz="1400" spc="-10" dirty="0">
                <a:solidFill>
                  <a:srgbClr val="112B43"/>
                </a:solidFill>
                <a:latin typeface="Yu Gothic Medium"/>
                <a:cs typeface="Yu Gothic Medium"/>
              </a:rPr>
              <a:t>の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改善</a:t>
            </a:r>
            <a:r>
              <a:rPr sz="1400" spc="-10" dirty="0">
                <a:solidFill>
                  <a:srgbClr val="112B43"/>
                </a:solidFill>
                <a:latin typeface="Yu Gothic Medium"/>
                <a:cs typeface="Yu Gothic Medium"/>
              </a:rPr>
              <a:t>が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見込</a:t>
            </a:r>
            <a:r>
              <a:rPr sz="1400" spc="-10" dirty="0">
                <a:solidFill>
                  <a:srgbClr val="112B43"/>
                </a:solidFill>
                <a:latin typeface="Yu Gothic Medium"/>
                <a:cs typeface="Yu Gothic Medium"/>
              </a:rPr>
              <a:t>め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ると</a:t>
            </a:r>
            <a:r>
              <a:rPr sz="1400" spc="-10" dirty="0">
                <a:solidFill>
                  <a:srgbClr val="112B43"/>
                </a:solidFill>
                <a:latin typeface="Yu Gothic Medium"/>
                <a:cs typeface="Yu Gothic Medium"/>
              </a:rPr>
              <a:t>試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算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3633" y="3422396"/>
            <a:ext cx="63385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32330" algn="l"/>
                <a:tab pos="4295140" algn="l"/>
              </a:tabLst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（売上高平均</a:t>
            </a:r>
            <a:r>
              <a:rPr sz="1400" spc="-5" dirty="0">
                <a:solidFill>
                  <a:srgbClr val="112B43"/>
                </a:solidFill>
                <a:latin typeface="Yu Gothic Medium"/>
                <a:cs typeface="Yu Gothic Medium"/>
              </a:rPr>
              <a:t>）55.3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億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円	×（利益率の改善</a:t>
            </a:r>
            <a:r>
              <a:rPr sz="1400" spc="-5" dirty="0">
                <a:solidFill>
                  <a:srgbClr val="112B43"/>
                </a:solidFill>
                <a:latin typeface="Yu Gothic Medium"/>
                <a:cs typeface="Yu Gothic Medium"/>
              </a:rPr>
              <a:t>）0.5%	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=</a:t>
            </a:r>
            <a:r>
              <a:rPr sz="1400" spc="-30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（営業利益）</a:t>
            </a:r>
            <a:r>
              <a:rPr sz="1400" spc="-60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27百万円</a:t>
            </a:r>
            <a:endParaRPr sz="1400">
              <a:latin typeface="Yu Gothic Medium"/>
              <a:cs typeface="Yu Gothic Medium"/>
            </a:endParaRPr>
          </a:p>
          <a:p>
            <a:pPr marL="12700">
              <a:lnSpc>
                <a:spcPct val="100000"/>
              </a:lnSpc>
              <a:tabLst>
                <a:tab pos="1237615" algn="l"/>
              </a:tabLst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→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前</a:t>
            </a:r>
            <a:r>
              <a:rPr sz="1400" spc="-25" dirty="0">
                <a:solidFill>
                  <a:srgbClr val="112B43"/>
                </a:solidFill>
                <a:latin typeface="Yu Gothic Medium"/>
                <a:cs typeface="Yu Gothic Medium"/>
              </a:rPr>
              <a:t>年度対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比	</a:t>
            </a:r>
            <a:r>
              <a:rPr sz="1400" spc="-10" dirty="0">
                <a:solidFill>
                  <a:srgbClr val="112B43"/>
                </a:solidFill>
                <a:latin typeface="Yu Gothic Medium"/>
                <a:cs typeface="Yu Gothic Medium"/>
              </a:rPr>
              <a:t>+27</a:t>
            </a:r>
            <a:r>
              <a:rPr sz="1400" spc="-40" dirty="0">
                <a:solidFill>
                  <a:srgbClr val="112B43"/>
                </a:solidFill>
                <a:latin typeface="Yu Gothic Medium"/>
                <a:cs typeface="Yu Gothic Medium"/>
              </a:rPr>
              <a:t>百</a:t>
            </a:r>
            <a:r>
              <a:rPr sz="1400" spc="-25" dirty="0">
                <a:solidFill>
                  <a:srgbClr val="112B43"/>
                </a:solidFill>
                <a:latin typeface="Yu Gothic Medium"/>
                <a:cs typeface="Yu Gothic Medium"/>
              </a:rPr>
              <a:t>万</a:t>
            </a:r>
            <a:r>
              <a:rPr sz="1400" spc="-40" dirty="0">
                <a:solidFill>
                  <a:srgbClr val="112B43"/>
                </a:solidFill>
                <a:latin typeface="Yu Gothic Medium"/>
                <a:cs typeface="Yu Gothic Medium"/>
              </a:rPr>
              <a:t>円</a:t>
            </a:r>
            <a:r>
              <a:rPr sz="1400" spc="-25" dirty="0">
                <a:solidFill>
                  <a:srgbClr val="112B43"/>
                </a:solidFill>
                <a:latin typeface="Yu Gothic Medium"/>
                <a:cs typeface="Yu Gothic Medium"/>
              </a:rPr>
              <a:t>ず</a:t>
            </a:r>
            <a:r>
              <a:rPr sz="1400" spc="-40" dirty="0">
                <a:solidFill>
                  <a:srgbClr val="112B43"/>
                </a:solidFill>
                <a:latin typeface="Yu Gothic Medium"/>
                <a:cs typeface="Yu Gothic Medium"/>
              </a:rPr>
              <a:t>つ</a:t>
            </a:r>
            <a:r>
              <a:rPr sz="1400" spc="-25" dirty="0">
                <a:solidFill>
                  <a:srgbClr val="112B43"/>
                </a:solidFill>
                <a:latin typeface="Yu Gothic Medium"/>
                <a:cs typeface="Yu Gothic Medium"/>
              </a:rPr>
              <a:t>改善</a:t>
            </a:r>
            <a:r>
              <a:rPr sz="1400" spc="-40" dirty="0">
                <a:solidFill>
                  <a:srgbClr val="112B43"/>
                </a:solidFill>
                <a:latin typeface="Yu Gothic Medium"/>
                <a:cs typeface="Yu Gothic Medium"/>
              </a:rPr>
              <a:t>す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る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676" y="3970146"/>
            <a:ext cx="685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293B51"/>
                </a:solidFill>
                <a:latin typeface="Yu Gothic"/>
                <a:cs typeface="Yu Gothic"/>
              </a:rPr>
              <a:t>定性効果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3608" y="3886555"/>
            <a:ext cx="251460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400" spc="-130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業務の属人化を解消</a:t>
            </a:r>
            <a:endParaRPr sz="1400">
              <a:latin typeface="Yu Gothic Medium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400" spc="-130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需要予測のスキル移転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を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実現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141" y="4526026"/>
            <a:ext cx="1443990" cy="31178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3683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290"/>
              </a:spcBef>
            </a:pP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投資費用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7491" y="3875532"/>
            <a:ext cx="10832465" cy="0"/>
          </a:xfrm>
          <a:custGeom>
            <a:avLst/>
            <a:gdLst/>
            <a:ahLst/>
            <a:cxnLst/>
            <a:rect l="l" t="t" r="r" b="b"/>
            <a:pathLst>
              <a:path w="10832465">
                <a:moveTo>
                  <a:pt x="0" y="0"/>
                </a:moveTo>
                <a:lnTo>
                  <a:pt x="10832211" y="0"/>
                </a:lnTo>
              </a:path>
            </a:pathLst>
          </a:custGeom>
          <a:ln w="9525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29247" y="1995677"/>
            <a:ext cx="49657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112B43"/>
                </a:solidFill>
                <a:latin typeface="Yu Gothic Medium"/>
                <a:cs typeface="Yu Gothic Medium"/>
              </a:rPr>
              <a:t>*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日本における平均給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与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（出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所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：国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税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庁「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令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和</a:t>
            </a:r>
            <a:r>
              <a:rPr sz="1100" spc="-5" dirty="0">
                <a:solidFill>
                  <a:srgbClr val="112B43"/>
                </a:solidFill>
                <a:latin typeface="Yu Gothic Medium"/>
                <a:cs typeface="Yu Gothic Medium"/>
              </a:rPr>
              <a:t>2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年分</a:t>
            </a:r>
            <a:r>
              <a:rPr sz="1100" spc="10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民間給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与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実態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統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計調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査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」）</a:t>
            </a:r>
            <a:endParaRPr sz="1100">
              <a:latin typeface="Yu Gothic Medium"/>
              <a:cs typeface="Yu Gothic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790" y="4828387"/>
            <a:ext cx="4617085" cy="13061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400" spc="-130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293B51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293B51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予測モデル開発費用</a:t>
            </a:r>
            <a:endParaRPr sz="1400">
              <a:latin typeface="Yu Gothic Medium"/>
              <a:cs typeface="Yu Gothic Medium"/>
            </a:endParaRPr>
          </a:p>
          <a:p>
            <a:pPr marL="21018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・業務ヒアリング、要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求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定義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、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モデ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リ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ング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工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程</a:t>
            </a:r>
            <a:r>
              <a:rPr sz="1400" spc="5" dirty="0">
                <a:solidFill>
                  <a:srgbClr val="293B51"/>
                </a:solidFill>
                <a:latin typeface="Yu Gothic Medium"/>
                <a:cs typeface="Yu Gothic Medium"/>
              </a:rPr>
              <a:t>：</a:t>
            </a:r>
            <a:r>
              <a:rPr sz="1400" spc="-15" dirty="0">
                <a:solidFill>
                  <a:srgbClr val="293B51"/>
                </a:solidFill>
                <a:latin typeface="Segoe UI"/>
                <a:cs typeface="Segoe UI"/>
              </a:rPr>
              <a:t>2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人月</a:t>
            </a:r>
            <a:endParaRPr sz="1400">
              <a:latin typeface="Yu Gothic Medium"/>
              <a:cs typeface="Yu Gothic Medium"/>
            </a:endParaRPr>
          </a:p>
          <a:p>
            <a:pPr marL="38862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solidFill>
                  <a:srgbClr val="293B51"/>
                </a:solidFill>
                <a:latin typeface="Segoe UI"/>
                <a:cs typeface="Segoe UI"/>
              </a:rPr>
              <a:t>2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人月</a:t>
            </a:r>
            <a:r>
              <a:rPr sz="1400" spc="-35" dirty="0">
                <a:solidFill>
                  <a:srgbClr val="293B51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×</a:t>
            </a:r>
            <a:r>
              <a:rPr sz="1400" spc="-30" dirty="0">
                <a:solidFill>
                  <a:srgbClr val="293B51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293B51"/>
                </a:solidFill>
                <a:latin typeface="Segoe UI"/>
                <a:cs typeface="Segoe UI"/>
              </a:rPr>
              <a:t>125</a:t>
            </a:r>
            <a:r>
              <a:rPr sz="1350" baseline="24691" dirty="0">
                <a:solidFill>
                  <a:srgbClr val="293B51"/>
                </a:solidFill>
                <a:latin typeface="Segoe UI"/>
                <a:cs typeface="Segoe UI"/>
              </a:rPr>
              <a:t>*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万円</a:t>
            </a:r>
            <a:r>
              <a:rPr sz="1400" dirty="0">
                <a:solidFill>
                  <a:srgbClr val="293B51"/>
                </a:solidFill>
                <a:latin typeface="Segoe UI"/>
                <a:cs typeface="Segoe UI"/>
              </a:rPr>
              <a:t>/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月</a:t>
            </a:r>
            <a:r>
              <a:rPr sz="1400" spc="-40" dirty="0">
                <a:solidFill>
                  <a:srgbClr val="293B51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293B51"/>
                </a:solidFill>
                <a:latin typeface="Segoe UI"/>
                <a:cs typeface="Segoe UI"/>
              </a:rPr>
              <a:t>=</a:t>
            </a:r>
            <a:r>
              <a:rPr sz="1400" spc="-35" dirty="0">
                <a:solidFill>
                  <a:srgbClr val="293B51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93B51"/>
                </a:solidFill>
                <a:latin typeface="Segoe UI"/>
                <a:cs typeface="Segoe UI"/>
              </a:rPr>
              <a:t>250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万円</a:t>
            </a:r>
            <a:endParaRPr sz="1400">
              <a:latin typeface="Yu Gothic Medium"/>
              <a:cs typeface="Yu Gothic Medium"/>
            </a:endParaRPr>
          </a:p>
          <a:p>
            <a:pPr marL="2159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・本番開発・導入：</a:t>
            </a:r>
            <a:r>
              <a:rPr sz="1400" spc="-15" dirty="0">
                <a:solidFill>
                  <a:srgbClr val="293B51"/>
                </a:solidFill>
                <a:latin typeface="Segoe UI"/>
                <a:cs typeface="Segoe UI"/>
              </a:rPr>
              <a:t>2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人月</a:t>
            </a:r>
            <a:endParaRPr sz="1400">
              <a:latin typeface="Yu Gothic Medium"/>
              <a:cs typeface="Yu Gothic Medium"/>
            </a:endParaRPr>
          </a:p>
          <a:p>
            <a:pPr marL="39306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293B51"/>
                </a:solidFill>
                <a:latin typeface="Segoe UI"/>
                <a:cs typeface="Segoe UI"/>
              </a:rPr>
              <a:t>2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人月×</a:t>
            </a:r>
            <a:r>
              <a:rPr sz="1400" spc="-45" dirty="0">
                <a:solidFill>
                  <a:srgbClr val="293B51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293B51"/>
                </a:solidFill>
                <a:latin typeface="Segoe UI"/>
                <a:cs typeface="Segoe UI"/>
              </a:rPr>
              <a:t>125</a:t>
            </a:r>
            <a:r>
              <a:rPr sz="1350" baseline="24691" dirty="0">
                <a:solidFill>
                  <a:srgbClr val="293B51"/>
                </a:solidFill>
                <a:latin typeface="Segoe UI"/>
                <a:cs typeface="Segoe UI"/>
              </a:rPr>
              <a:t>*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万円</a:t>
            </a:r>
            <a:r>
              <a:rPr sz="1400" dirty="0">
                <a:solidFill>
                  <a:srgbClr val="293B51"/>
                </a:solidFill>
                <a:latin typeface="Segoe UI"/>
                <a:cs typeface="Segoe UI"/>
              </a:rPr>
              <a:t>/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月</a:t>
            </a:r>
            <a:r>
              <a:rPr sz="1400" spc="-60" dirty="0">
                <a:solidFill>
                  <a:srgbClr val="293B51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293B51"/>
                </a:solidFill>
                <a:latin typeface="Segoe UI"/>
                <a:cs typeface="Segoe UI"/>
              </a:rPr>
              <a:t>=</a:t>
            </a:r>
            <a:r>
              <a:rPr sz="1400" spc="-5" dirty="0">
                <a:solidFill>
                  <a:srgbClr val="293B51"/>
                </a:solidFill>
                <a:latin typeface="Segoe UI"/>
                <a:cs typeface="Segoe UI"/>
              </a:rPr>
              <a:t> 250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万円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424" y="6436258"/>
            <a:ext cx="5259070" cy="3181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800" spc="-5" dirty="0">
                <a:solidFill>
                  <a:srgbClr val="112B43"/>
                </a:solidFill>
                <a:latin typeface="Yu Gothic Medium"/>
                <a:cs typeface="Yu Gothic Medium"/>
              </a:rPr>
              <a:t>*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人件費単価</a:t>
            </a:r>
            <a:endParaRPr sz="800">
              <a:latin typeface="Yu Gothic Medium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出所：一般社団法人日</a:t>
            </a:r>
            <a:r>
              <a:rPr sz="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本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情報</a:t>
            </a:r>
            <a:r>
              <a:rPr sz="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シ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ステ</a:t>
            </a:r>
            <a:r>
              <a:rPr sz="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ム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・ユ</a:t>
            </a:r>
            <a:r>
              <a:rPr sz="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ー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ザー</a:t>
            </a:r>
            <a:r>
              <a:rPr sz="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協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会「</a:t>
            </a:r>
            <a:r>
              <a:rPr sz="800" spc="-10" dirty="0">
                <a:solidFill>
                  <a:srgbClr val="112B43"/>
                </a:solidFill>
                <a:latin typeface="Yu Gothic Medium"/>
                <a:cs typeface="Yu Gothic Medium"/>
              </a:rPr>
              <a:t>IT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価</a:t>
            </a:r>
            <a:r>
              <a:rPr sz="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格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相場</a:t>
            </a:r>
            <a:r>
              <a:rPr sz="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運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営プ</a:t>
            </a:r>
            <a:r>
              <a:rPr sz="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ロ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ジェ</a:t>
            </a:r>
            <a:r>
              <a:rPr sz="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ク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ト研</a:t>
            </a:r>
            <a:r>
              <a:rPr sz="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究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成果</a:t>
            </a:r>
            <a:r>
              <a:rPr sz="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報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告書</a:t>
            </a:r>
            <a:r>
              <a:rPr sz="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」</a:t>
            </a:r>
            <a:r>
              <a:rPr sz="800" spc="-5" dirty="0">
                <a:solidFill>
                  <a:srgbClr val="112B43"/>
                </a:solidFill>
                <a:latin typeface="Yu Gothic Medium"/>
                <a:cs typeface="Yu Gothic Medium"/>
              </a:rPr>
              <a:t>(2021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年</a:t>
            </a:r>
            <a:r>
              <a:rPr sz="800" spc="-5" dirty="0">
                <a:solidFill>
                  <a:srgbClr val="112B43"/>
                </a:solidFill>
                <a:latin typeface="Yu Gothic Medium"/>
                <a:cs typeface="Yu Gothic Medium"/>
              </a:rPr>
              <a:t>4</a:t>
            </a:r>
            <a:r>
              <a:rPr sz="800" dirty="0">
                <a:solidFill>
                  <a:srgbClr val="112B43"/>
                </a:solidFill>
                <a:latin typeface="Yu Gothic Medium"/>
                <a:cs typeface="Yu Gothic Medium"/>
              </a:rPr>
              <a:t>月)</a:t>
            </a:r>
            <a:endParaRPr sz="800">
              <a:latin typeface="Yu Gothic Medium"/>
              <a:cs typeface="Yu Gothic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750" y="310642"/>
            <a:ext cx="11259185" cy="621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95"/>
              </a:spcBef>
            </a:pPr>
            <a:r>
              <a:rPr sz="1600" b="1" spc="-5" dirty="0">
                <a:solidFill>
                  <a:srgbClr val="112B43"/>
                </a:solidFill>
                <a:latin typeface="Yu Gothic"/>
                <a:cs typeface="Yu Gothic"/>
              </a:rPr>
              <a:t>効果・費用検証</a:t>
            </a:r>
            <a:endParaRPr sz="1600">
              <a:latin typeface="Yu Gothic"/>
              <a:cs typeface="Yu Gothic"/>
            </a:endParaRPr>
          </a:p>
          <a:p>
            <a:pPr marL="12700">
              <a:lnSpc>
                <a:spcPts val="2825"/>
              </a:lnSpc>
              <a:tabLst>
                <a:tab pos="11245850" algn="l"/>
              </a:tabLst>
            </a:pPr>
            <a:r>
              <a:rPr sz="2400" u="heavy" spc="-10" dirty="0">
                <a:solidFill>
                  <a:srgbClr val="293B51"/>
                </a:solidFill>
                <a:uFill>
                  <a:solidFill>
                    <a:srgbClr val="112B43"/>
                  </a:solidFill>
                </a:uFill>
                <a:latin typeface="Yu Gothic Medium"/>
                <a:cs typeface="Yu Gothic Medium"/>
              </a:rPr>
              <a:t>AI</a:t>
            </a:r>
            <a:r>
              <a:rPr sz="2400" b="1" u="heavy" dirty="0">
                <a:solidFill>
                  <a:srgbClr val="293B51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予測モデル導入によって得られる効果は投資費用を上回る	</a:t>
            </a:r>
            <a:endParaRPr sz="2400">
              <a:latin typeface="Yu Gothic"/>
              <a:cs typeface="Yu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29390" y="6620357"/>
            <a:ext cx="190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Segoe UI"/>
                <a:cs typeface="Segoe UI"/>
              </a:rPr>
              <a:t>14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625583" y="36576"/>
            <a:ext cx="2540635" cy="198120"/>
            <a:chOff x="9625583" y="36576"/>
            <a:chExt cx="2540635" cy="198120"/>
          </a:xfrm>
        </p:grpSpPr>
        <p:sp>
          <p:nvSpPr>
            <p:cNvPr id="24" name="object 24"/>
            <p:cNvSpPr/>
            <p:nvPr/>
          </p:nvSpPr>
          <p:spPr>
            <a:xfrm>
              <a:off x="9625583" y="36576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8" y="99059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895075" y="36576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7" y="99059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B8D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59568" y="36575"/>
              <a:ext cx="1906905" cy="198120"/>
            </a:xfrm>
            <a:custGeom>
              <a:avLst/>
              <a:gdLst/>
              <a:ahLst/>
              <a:cxnLst/>
              <a:rect l="l" t="t" r="r" b="b"/>
              <a:pathLst>
                <a:path w="1906904" h="198120">
                  <a:moveTo>
                    <a:pt x="637032" y="99060"/>
                  </a:moveTo>
                  <a:lnTo>
                    <a:pt x="537972" y="0"/>
                  </a:lnTo>
                  <a:lnTo>
                    <a:pt x="0" y="0"/>
                  </a:lnTo>
                  <a:lnTo>
                    <a:pt x="0" y="198120"/>
                  </a:lnTo>
                  <a:lnTo>
                    <a:pt x="537972" y="198120"/>
                  </a:lnTo>
                  <a:lnTo>
                    <a:pt x="637032" y="99060"/>
                  </a:lnTo>
                  <a:close/>
                </a:path>
                <a:path w="1906904" h="198120">
                  <a:moveTo>
                    <a:pt x="1906524" y="99060"/>
                  </a:moveTo>
                  <a:lnTo>
                    <a:pt x="1807464" y="0"/>
                  </a:lnTo>
                  <a:lnTo>
                    <a:pt x="1271016" y="0"/>
                  </a:lnTo>
                  <a:lnTo>
                    <a:pt x="1271016" y="198120"/>
                  </a:lnTo>
                  <a:lnTo>
                    <a:pt x="1807464" y="198120"/>
                  </a:lnTo>
                  <a:lnTo>
                    <a:pt x="1906524" y="9906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031093" y="11937"/>
            <a:ext cx="229870" cy="23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15"/>
              </a:lnSpc>
              <a:spcBef>
                <a:spcPts val="100"/>
              </a:spcBef>
            </a:pPr>
            <a:r>
              <a:rPr sz="800" b="1" spc="-5" dirty="0">
                <a:solidFill>
                  <a:srgbClr val="112B43"/>
                </a:solidFill>
                <a:latin typeface="Yu Gothic"/>
                <a:cs typeface="Yu Gothic"/>
              </a:rPr>
              <a:t>P</a:t>
            </a: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oC</a:t>
            </a:r>
            <a:endParaRPr sz="800">
              <a:latin typeface="Yu Gothic"/>
              <a:cs typeface="Yu Gothic"/>
            </a:endParaRPr>
          </a:p>
          <a:p>
            <a:pPr marL="12700">
              <a:lnSpc>
                <a:spcPts val="815"/>
              </a:lnSpc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評価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36073" y="57658"/>
            <a:ext cx="10179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</a:tabLst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サマリ	現状認識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655679" y="52577"/>
            <a:ext cx="3321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ご提案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7491" y="4471415"/>
            <a:ext cx="10832465" cy="0"/>
          </a:xfrm>
          <a:custGeom>
            <a:avLst/>
            <a:gdLst/>
            <a:ahLst/>
            <a:cxnLst/>
            <a:rect l="l" t="t" r="r" b="b"/>
            <a:pathLst>
              <a:path w="10832465">
                <a:moveTo>
                  <a:pt x="0" y="0"/>
                </a:moveTo>
                <a:lnTo>
                  <a:pt x="10832211" y="0"/>
                </a:lnTo>
              </a:path>
            </a:pathLst>
          </a:custGeom>
          <a:ln w="9525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00217" y="4830546"/>
            <a:ext cx="6041390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400" spc="-130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ランニングコスト</a:t>
            </a:r>
            <a:endParaRPr sz="1400">
              <a:latin typeface="Yu Gothic Medium"/>
              <a:cs typeface="Yu Gothic Medium"/>
            </a:endParaRPr>
          </a:p>
          <a:p>
            <a:pPr marL="18478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・アプリケーションサ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ポ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ート</a:t>
            </a:r>
            <a:r>
              <a:rPr sz="1400" spc="-15" dirty="0">
                <a:solidFill>
                  <a:srgbClr val="293B51"/>
                </a:solidFill>
                <a:latin typeface="Yu Gothic Medium"/>
                <a:cs typeface="Yu Gothic Medium"/>
              </a:rPr>
              <a:t>費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用</a:t>
            </a:r>
            <a:r>
              <a:rPr sz="1400" spc="-5" dirty="0">
                <a:solidFill>
                  <a:srgbClr val="293B51"/>
                </a:solidFill>
                <a:latin typeface="Yu Gothic Medium"/>
                <a:cs typeface="Yu Gothic Medium"/>
              </a:rPr>
              <a:t>：</a:t>
            </a:r>
            <a:r>
              <a:rPr sz="1400" spc="-5" dirty="0">
                <a:solidFill>
                  <a:srgbClr val="112B43"/>
                </a:solidFill>
                <a:latin typeface="Yu Gothic Medium"/>
                <a:cs typeface="Yu Gothic Medium"/>
              </a:rPr>
              <a:t>0.1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人月</a:t>
            </a:r>
            <a:r>
              <a:rPr sz="1400" spc="-10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×</a:t>
            </a:r>
            <a:r>
              <a:rPr sz="1400" spc="-25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12回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×125万円</a:t>
            </a:r>
            <a:r>
              <a:rPr sz="1400" spc="-25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293B51"/>
                </a:solidFill>
                <a:latin typeface="Segoe UI"/>
                <a:cs typeface="Segoe UI"/>
              </a:rPr>
              <a:t>=</a:t>
            </a:r>
            <a:r>
              <a:rPr sz="1400" spc="5" dirty="0">
                <a:solidFill>
                  <a:srgbClr val="293B51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93B51"/>
                </a:solidFill>
                <a:latin typeface="Segoe UI"/>
                <a:cs typeface="Segoe UI"/>
              </a:rPr>
              <a:t>150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万円</a:t>
            </a:r>
            <a:endParaRPr sz="1400">
              <a:latin typeface="Yu Gothic Medium"/>
              <a:cs typeface="Yu Gothic Medium"/>
            </a:endParaRPr>
          </a:p>
          <a:p>
            <a:pPr marL="18478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・</a:t>
            </a:r>
            <a:r>
              <a:rPr sz="1400" spc="-10" dirty="0">
                <a:solidFill>
                  <a:srgbClr val="293B51"/>
                </a:solidFill>
                <a:latin typeface="Segoe UI"/>
                <a:cs typeface="Segoe UI"/>
              </a:rPr>
              <a:t>AI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の精度検証</a:t>
            </a:r>
            <a:r>
              <a:rPr sz="1400" spc="-5" dirty="0">
                <a:solidFill>
                  <a:srgbClr val="293B51"/>
                </a:solidFill>
                <a:latin typeface="Yu Gothic Medium"/>
                <a:cs typeface="Yu Gothic Medium"/>
              </a:rPr>
              <a:t>：</a:t>
            </a:r>
            <a:r>
              <a:rPr sz="1400" spc="-5" dirty="0">
                <a:solidFill>
                  <a:srgbClr val="112B43"/>
                </a:solidFill>
                <a:latin typeface="Yu Gothic Medium"/>
                <a:cs typeface="Yu Gothic Medium"/>
              </a:rPr>
              <a:t>0.1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人月</a:t>
            </a:r>
            <a:r>
              <a:rPr sz="1400" spc="-40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×</a:t>
            </a:r>
            <a:r>
              <a:rPr sz="1400" spc="-5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12回</a:t>
            </a:r>
            <a:r>
              <a:rPr sz="1400" spc="-20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×125万円</a:t>
            </a:r>
            <a:r>
              <a:rPr sz="1400" spc="-30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293B51"/>
                </a:solidFill>
                <a:latin typeface="Segoe UI"/>
                <a:cs typeface="Segoe UI"/>
              </a:rPr>
              <a:t>=</a:t>
            </a:r>
            <a:r>
              <a:rPr sz="1400" spc="10" dirty="0">
                <a:solidFill>
                  <a:srgbClr val="293B51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93B51"/>
                </a:solidFill>
                <a:latin typeface="Segoe UI"/>
                <a:cs typeface="Segoe UI"/>
              </a:rPr>
              <a:t>150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万円</a:t>
            </a:r>
            <a:endParaRPr sz="1400">
              <a:latin typeface="Yu Gothic Medium"/>
              <a:cs typeface="Yu Gothic Medium"/>
            </a:endParaRPr>
          </a:p>
          <a:p>
            <a:pPr marL="18478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・更新費用：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0.5人</a:t>
            </a:r>
            <a:r>
              <a:rPr sz="1400" spc="5" dirty="0">
                <a:solidFill>
                  <a:srgbClr val="112B43"/>
                </a:solidFill>
                <a:latin typeface="Yu Gothic Medium"/>
                <a:cs typeface="Yu Gothic Medium"/>
              </a:rPr>
              <a:t>月</a:t>
            </a:r>
            <a:r>
              <a:rPr sz="1400" spc="-60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spc="5" dirty="0">
                <a:solidFill>
                  <a:srgbClr val="112B43"/>
                </a:solidFill>
                <a:latin typeface="Yu Gothic Medium"/>
                <a:cs typeface="Yu Gothic Medium"/>
              </a:rPr>
              <a:t>×</a:t>
            </a:r>
            <a:r>
              <a:rPr sz="1400" spc="-20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spc="-5" dirty="0">
                <a:solidFill>
                  <a:srgbClr val="112B43"/>
                </a:solidFill>
                <a:latin typeface="Yu Gothic Medium"/>
                <a:cs typeface="Yu Gothic Medium"/>
              </a:rPr>
              <a:t>4</a:t>
            </a:r>
            <a:r>
              <a:rPr sz="1400" spc="5" dirty="0">
                <a:solidFill>
                  <a:srgbClr val="112B43"/>
                </a:solidFill>
                <a:latin typeface="Yu Gothic Medium"/>
                <a:cs typeface="Yu Gothic Medium"/>
              </a:rPr>
              <a:t>回</a:t>
            </a:r>
            <a:r>
              <a:rPr sz="1400" spc="-20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spc="-5" dirty="0">
                <a:solidFill>
                  <a:srgbClr val="112B43"/>
                </a:solidFill>
                <a:latin typeface="Yu Gothic Medium"/>
                <a:cs typeface="Yu Gothic Medium"/>
              </a:rPr>
              <a:t>×125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万</a:t>
            </a:r>
            <a:r>
              <a:rPr sz="1400" spc="5" dirty="0">
                <a:solidFill>
                  <a:srgbClr val="112B43"/>
                </a:solidFill>
                <a:latin typeface="Yu Gothic Medium"/>
                <a:cs typeface="Yu Gothic Medium"/>
              </a:rPr>
              <a:t>円</a:t>
            </a:r>
            <a:r>
              <a:rPr sz="1400" spc="-40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1400" dirty="0">
                <a:solidFill>
                  <a:srgbClr val="293B51"/>
                </a:solidFill>
                <a:latin typeface="Segoe UI"/>
                <a:cs typeface="Segoe UI"/>
              </a:rPr>
              <a:t>=</a:t>
            </a:r>
            <a:r>
              <a:rPr sz="1400" spc="-20" dirty="0">
                <a:solidFill>
                  <a:srgbClr val="293B51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293B51"/>
                </a:solidFill>
                <a:latin typeface="Segoe UI"/>
                <a:cs typeface="Segoe UI"/>
              </a:rPr>
              <a:t>250</a:t>
            </a:r>
            <a:r>
              <a:rPr sz="1400" dirty="0">
                <a:solidFill>
                  <a:srgbClr val="293B51"/>
                </a:solidFill>
                <a:latin typeface="Yu Gothic Medium"/>
                <a:cs typeface="Yu Gothic Medium"/>
              </a:rPr>
              <a:t>万円</a:t>
            </a:r>
            <a:endParaRPr sz="1400">
              <a:latin typeface="Yu Gothic Medium"/>
              <a:cs typeface="Yu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1054353"/>
            <a:ext cx="11238865" cy="2751455"/>
            <a:chOff x="473709" y="1054353"/>
            <a:chExt cx="11238865" cy="2751455"/>
          </a:xfrm>
        </p:grpSpPr>
        <p:sp>
          <p:nvSpPr>
            <p:cNvPr id="3" name="object 3"/>
            <p:cNvSpPr/>
            <p:nvPr/>
          </p:nvSpPr>
          <p:spPr>
            <a:xfrm>
              <a:off x="480059" y="1060703"/>
              <a:ext cx="11226165" cy="2738755"/>
            </a:xfrm>
            <a:custGeom>
              <a:avLst/>
              <a:gdLst/>
              <a:ahLst/>
              <a:cxnLst/>
              <a:rect l="l" t="t" r="r" b="b"/>
              <a:pathLst>
                <a:path w="11226165" h="2738754">
                  <a:moveTo>
                    <a:pt x="11225784" y="0"/>
                  </a:moveTo>
                  <a:lnTo>
                    <a:pt x="0" y="0"/>
                  </a:lnTo>
                  <a:lnTo>
                    <a:pt x="0" y="2738628"/>
                  </a:lnTo>
                  <a:lnTo>
                    <a:pt x="11225784" y="2738628"/>
                  </a:lnTo>
                  <a:lnTo>
                    <a:pt x="11225784" y="0"/>
                  </a:lnTo>
                  <a:close/>
                </a:path>
              </a:pathLst>
            </a:custGeom>
            <a:solidFill>
              <a:srgbClr val="F1F1F1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0059" y="1060703"/>
              <a:ext cx="11226165" cy="2738755"/>
            </a:xfrm>
            <a:custGeom>
              <a:avLst/>
              <a:gdLst/>
              <a:ahLst/>
              <a:cxnLst/>
              <a:rect l="l" t="t" r="r" b="b"/>
              <a:pathLst>
                <a:path w="11226165" h="2738754">
                  <a:moveTo>
                    <a:pt x="0" y="2738628"/>
                  </a:moveTo>
                  <a:lnTo>
                    <a:pt x="11225784" y="2738628"/>
                  </a:lnTo>
                  <a:lnTo>
                    <a:pt x="11225784" y="0"/>
                  </a:lnTo>
                  <a:lnTo>
                    <a:pt x="0" y="0"/>
                  </a:lnTo>
                  <a:lnTo>
                    <a:pt x="0" y="2738628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79805" y="3893565"/>
            <a:ext cx="11238865" cy="2751455"/>
            <a:chOff x="479805" y="3893565"/>
            <a:chExt cx="11238865" cy="2751455"/>
          </a:xfrm>
        </p:grpSpPr>
        <p:sp>
          <p:nvSpPr>
            <p:cNvPr id="6" name="object 6"/>
            <p:cNvSpPr/>
            <p:nvPr/>
          </p:nvSpPr>
          <p:spPr>
            <a:xfrm>
              <a:off x="486155" y="3899915"/>
              <a:ext cx="11226165" cy="2738755"/>
            </a:xfrm>
            <a:custGeom>
              <a:avLst/>
              <a:gdLst/>
              <a:ahLst/>
              <a:cxnLst/>
              <a:rect l="l" t="t" r="r" b="b"/>
              <a:pathLst>
                <a:path w="11226165" h="2738754">
                  <a:moveTo>
                    <a:pt x="11225784" y="0"/>
                  </a:moveTo>
                  <a:lnTo>
                    <a:pt x="0" y="0"/>
                  </a:lnTo>
                  <a:lnTo>
                    <a:pt x="0" y="2738627"/>
                  </a:lnTo>
                  <a:lnTo>
                    <a:pt x="11225784" y="2738627"/>
                  </a:lnTo>
                  <a:lnTo>
                    <a:pt x="11225784" y="0"/>
                  </a:lnTo>
                  <a:close/>
                </a:path>
              </a:pathLst>
            </a:custGeom>
            <a:solidFill>
              <a:srgbClr val="F1F1F1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155" y="3899915"/>
              <a:ext cx="11226165" cy="2738755"/>
            </a:xfrm>
            <a:custGeom>
              <a:avLst/>
              <a:gdLst/>
              <a:ahLst/>
              <a:cxnLst/>
              <a:rect l="l" t="t" r="r" b="b"/>
              <a:pathLst>
                <a:path w="11226165" h="2738754">
                  <a:moveTo>
                    <a:pt x="0" y="2738627"/>
                  </a:moveTo>
                  <a:lnTo>
                    <a:pt x="11225784" y="2738627"/>
                  </a:lnTo>
                  <a:lnTo>
                    <a:pt x="11225784" y="0"/>
                  </a:lnTo>
                  <a:lnTo>
                    <a:pt x="0" y="0"/>
                  </a:lnTo>
                  <a:lnTo>
                    <a:pt x="0" y="2738627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101965" y="1400936"/>
            <a:ext cx="1301115" cy="1130300"/>
            <a:chOff x="8101965" y="1400936"/>
            <a:chExt cx="1301115" cy="1130300"/>
          </a:xfrm>
        </p:grpSpPr>
        <p:sp>
          <p:nvSpPr>
            <p:cNvPr id="9" name="object 9"/>
            <p:cNvSpPr/>
            <p:nvPr/>
          </p:nvSpPr>
          <p:spPr>
            <a:xfrm>
              <a:off x="8111490" y="1410461"/>
              <a:ext cx="1282065" cy="1111250"/>
            </a:xfrm>
            <a:custGeom>
              <a:avLst/>
              <a:gdLst/>
              <a:ahLst/>
              <a:cxnLst/>
              <a:rect l="l" t="t" r="r" b="b"/>
              <a:pathLst>
                <a:path w="1282065" h="1111250">
                  <a:moveTo>
                    <a:pt x="1095628" y="0"/>
                  </a:moveTo>
                  <a:lnTo>
                    <a:pt x="186054" y="0"/>
                  </a:lnTo>
                  <a:lnTo>
                    <a:pt x="136598" y="6646"/>
                  </a:lnTo>
                  <a:lnTo>
                    <a:pt x="92154" y="25404"/>
                  </a:lnTo>
                  <a:lnTo>
                    <a:pt x="54498" y="54498"/>
                  </a:lnTo>
                  <a:lnTo>
                    <a:pt x="25404" y="92154"/>
                  </a:lnTo>
                  <a:lnTo>
                    <a:pt x="6646" y="136598"/>
                  </a:lnTo>
                  <a:lnTo>
                    <a:pt x="0" y="186054"/>
                  </a:lnTo>
                  <a:lnTo>
                    <a:pt x="0" y="924940"/>
                  </a:lnTo>
                  <a:lnTo>
                    <a:pt x="6646" y="974397"/>
                  </a:lnTo>
                  <a:lnTo>
                    <a:pt x="25404" y="1018841"/>
                  </a:lnTo>
                  <a:lnTo>
                    <a:pt x="54498" y="1056497"/>
                  </a:lnTo>
                  <a:lnTo>
                    <a:pt x="92154" y="1085591"/>
                  </a:lnTo>
                  <a:lnTo>
                    <a:pt x="136598" y="1104349"/>
                  </a:lnTo>
                  <a:lnTo>
                    <a:pt x="186054" y="1110996"/>
                  </a:lnTo>
                  <a:lnTo>
                    <a:pt x="1095628" y="1110996"/>
                  </a:lnTo>
                  <a:lnTo>
                    <a:pt x="1145085" y="1104349"/>
                  </a:lnTo>
                  <a:lnTo>
                    <a:pt x="1189529" y="1085591"/>
                  </a:lnTo>
                  <a:lnTo>
                    <a:pt x="1227185" y="1056497"/>
                  </a:lnTo>
                  <a:lnTo>
                    <a:pt x="1256279" y="1018841"/>
                  </a:lnTo>
                  <a:lnTo>
                    <a:pt x="1275037" y="974397"/>
                  </a:lnTo>
                  <a:lnTo>
                    <a:pt x="1281683" y="924940"/>
                  </a:lnTo>
                  <a:lnTo>
                    <a:pt x="1281683" y="186054"/>
                  </a:lnTo>
                  <a:lnTo>
                    <a:pt x="1275037" y="136598"/>
                  </a:lnTo>
                  <a:lnTo>
                    <a:pt x="1256279" y="92154"/>
                  </a:lnTo>
                  <a:lnTo>
                    <a:pt x="1227185" y="54498"/>
                  </a:lnTo>
                  <a:lnTo>
                    <a:pt x="1189529" y="25404"/>
                  </a:lnTo>
                  <a:lnTo>
                    <a:pt x="1145085" y="6646"/>
                  </a:lnTo>
                  <a:lnTo>
                    <a:pt x="1095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11490" y="1410461"/>
              <a:ext cx="1282065" cy="1111250"/>
            </a:xfrm>
            <a:custGeom>
              <a:avLst/>
              <a:gdLst/>
              <a:ahLst/>
              <a:cxnLst/>
              <a:rect l="l" t="t" r="r" b="b"/>
              <a:pathLst>
                <a:path w="1282065" h="1111250">
                  <a:moveTo>
                    <a:pt x="0" y="186054"/>
                  </a:moveTo>
                  <a:lnTo>
                    <a:pt x="6646" y="136598"/>
                  </a:lnTo>
                  <a:lnTo>
                    <a:pt x="25404" y="92154"/>
                  </a:lnTo>
                  <a:lnTo>
                    <a:pt x="54498" y="54498"/>
                  </a:lnTo>
                  <a:lnTo>
                    <a:pt x="92154" y="25404"/>
                  </a:lnTo>
                  <a:lnTo>
                    <a:pt x="136598" y="6646"/>
                  </a:lnTo>
                  <a:lnTo>
                    <a:pt x="186054" y="0"/>
                  </a:lnTo>
                  <a:lnTo>
                    <a:pt x="1095628" y="0"/>
                  </a:lnTo>
                  <a:lnTo>
                    <a:pt x="1145085" y="6646"/>
                  </a:lnTo>
                  <a:lnTo>
                    <a:pt x="1189529" y="25404"/>
                  </a:lnTo>
                  <a:lnTo>
                    <a:pt x="1227185" y="54498"/>
                  </a:lnTo>
                  <a:lnTo>
                    <a:pt x="1256279" y="92154"/>
                  </a:lnTo>
                  <a:lnTo>
                    <a:pt x="1275037" y="136598"/>
                  </a:lnTo>
                  <a:lnTo>
                    <a:pt x="1281683" y="186054"/>
                  </a:lnTo>
                  <a:lnTo>
                    <a:pt x="1281683" y="924940"/>
                  </a:lnTo>
                  <a:lnTo>
                    <a:pt x="1275037" y="974397"/>
                  </a:lnTo>
                  <a:lnTo>
                    <a:pt x="1256279" y="1018841"/>
                  </a:lnTo>
                  <a:lnTo>
                    <a:pt x="1227185" y="1056497"/>
                  </a:lnTo>
                  <a:lnTo>
                    <a:pt x="1189529" y="1085591"/>
                  </a:lnTo>
                  <a:lnTo>
                    <a:pt x="1145085" y="1104349"/>
                  </a:lnTo>
                  <a:lnTo>
                    <a:pt x="1095628" y="1110996"/>
                  </a:lnTo>
                  <a:lnTo>
                    <a:pt x="186054" y="1110996"/>
                  </a:lnTo>
                  <a:lnTo>
                    <a:pt x="136598" y="1104349"/>
                  </a:lnTo>
                  <a:lnTo>
                    <a:pt x="92154" y="1085591"/>
                  </a:lnTo>
                  <a:lnTo>
                    <a:pt x="54498" y="1056497"/>
                  </a:lnTo>
                  <a:lnTo>
                    <a:pt x="25404" y="1018841"/>
                  </a:lnTo>
                  <a:lnTo>
                    <a:pt x="6646" y="974397"/>
                  </a:lnTo>
                  <a:lnTo>
                    <a:pt x="0" y="924940"/>
                  </a:lnTo>
                  <a:lnTo>
                    <a:pt x="0" y="186054"/>
                  </a:lnTo>
                  <a:close/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952101" y="1417700"/>
            <a:ext cx="1264285" cy="1131570"/>
            <a:chOff x="9952101" y="1417700"/>
            <a:chExt cx="1264285" cy="1131570"/>
          </a:xfrm>
        </p:grpSpPr>
        <p:sp>
          <p:nvSpPr>
            <p:cNvPr id="12" name="object 12"/>
            <p:cNvSpPr/>
            <p:nvPr/>
          </p:nvSpPr>
          <p:spPr>
            <a:xfrm>
              <a:off x="9961626" y="1427225"/>
              <a:ext cx="1245235" cy="1112520"/>
            </a:xfrm>
            <a:custGeom>
              <a:avLst/>
              <a:gdLst/>
              <a:ahLst/>
              <a:cxnLst/>
              <a:rect l="l" t="t" r="r" b="b"/>
              <a:pathLst>
                <a:path w="1245234" h="1112520">
                  <a:moveTo>
                    <a:pt x="1058799" y="0"/>
                  </a:moveTo>
                  <a:lnTo>
                    <a:pt x="186308" y="0"/>
                  </a:lnTo>
                  <a:lnTo>
                    <a:pt x="136789" y="6656"/>
                  </a:lnTo>
                  <a:lnTo>
                    <a:pt x="92286" y="25442"/>
                  </a:lnTo>
                  <a:lnTo>
                    <a:pt x="54578" y="54578"/>
                  </a:lnTo>
                  <a:lnTo>
                    <a:pt x="25442" y="92286"/>
                  </a:lnTo>
                  <a:lnTo>
                    <a:pt x="6656" y="136789"/>
                  </a:lnTo>
                  <a:lnTo>
                    <a:pt x="0" y="186309"/>
                  </a:lnTo>
                  <a:lnTo>
                    <a:pt x="0" y="926211"/>
                  </a:lnTo>
                  <a:lnTo>
                    <a:pt x="6656" y="975730"/>
                  </a:lnTo>
                  <a:lnTo>
                    <a:pt x="25442" y="1020233"/>
                  </a:lnTo>
                  <a:lnTo>
                    <a:pt x="54578" y="1057941"/>
                  </a:lnTo>
                  <a:lnTo>
                    <a:pt x="92286" y="1087077"/>
                  </a:lnTo>
                  <a:lnTo>
                    <a:pt x="136789" y="1105863"/>
                  </a:lnTo>
                  <a:lnTo>
                    <a:pt x="186308" y="1112520"/>
                  </a:lnTo>
                  <a:lnTo>
                    <a:pt x="1058799" y="1112520"/>
                  </a:lnTo>
                  <a:lnTo>
                    <a:pt x="1108318" y="1105863"/>
                  </a:lnTo>
                  <a:lnTo>
                    <a:pt x="1152821" y="1087077"/>
                  </a:lnTo>
                  <a:lnTo>
                    <a:pt x="1190529" y="1057941"/>
                  </a:lnTo>
                  <a:lnTo>
                    <a:pt x="1219665" y="1020233"/>
                  </a:lnTo>
                  <a:lnTo>
                    <a:pt x="1238451" y="975730"/>
                  </a:lnTo>
                  <a:lnTo>
                    <a:pt x="1245107" y="926211"/>
                  </a:lnTo>
                  <a:lnTo>
                    <a:pt x="1245107" y="186309"/>
                  </a:lnTo>
                  <a:lnTo>
                    <a:pt x="1238451" y="136789"/>
                  </a:lnTo>
                  <a:lnTo>
                    <a:pt x="1219665" y="92286"/>
                  </a:lnTo>
                  <a:lnTo>
                    <a:pt x="1190529" y="54578"/>
                  </a:lnTo>
                  <a:lnTo>
                    <a:pt x="1152821" y="25442"/>
                  </a:lnTo>
                  <a:lnTo>
                    <a:pt x="1108318" y="6656"/>
                  </a:lnTo>
                  <a:lnTo>
                    <a:pt x="1058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61626" y="1427225"/>
              <a:ext cx="1245235" cy="1112520"/>
            </a:xfrm>
            <a:custGeom>
              <a:avLst/>
              <a:gdLst/>
              <a:ahLst/>
              <a:cxnLst/>
              <a:rect l="l" t="t" r="r" b="b"/>
              <a:pathLst>
                <a:path w="1245234" h="1112520">
                  <a:moveTo>
                    <a:pt x="0" y="186309"/>
                  </a:moveTo>
                  <a:lnTo>
                    <a:pt x="6656" y="136789"/>
                  </a:lnTo>
                  <a:lnTo>
                    <a:pt x="25442" y="92286"/>
                  </a:lnTo>
                  <a:lnTo>
                    <a:pt x="54578" y="54578"/>
                  </a:lnTo>
                  <a:lnTo>
                    <a:pt x="92286" y="25442"/>
                  </a:lnTo>
                  <a:lnTo>
                    <a:pt x="136789" y="6656"/>
                  </a:lnTo>
                  <a:lnTo>
                    <a:pt x="186308" y="0"/>
                  </a:lnTo>
                  <a:lnTo>
                    <a:pt x="1058799" y="0"/>
                  </a:lnTo>
                  <a:lnTo>
                    <a:pt x="1108318" y="6656"/>
                  </a:lnTo>
                  <a:lnTo>
                    <a:pt x="1152821" y="25442"/>
                  </a:lnTo>
                  <a:lnTo>
                    <a:pt x="1190529" y="54578"/>
                  </a:lnTo>
                  <a:lnTo>
                    <a:pt x="1219665" y="92286"/>
                  </a:lnTo>
                  <a:lnTo>
                    <a:pt x="1238451" y="136789"/>
                  </a:lnTo>
                  <a:lnTo>
                    <a:pt x="1245107" y="186309"/>
                  </a:lnTo>
                  <a:lnTo>
                    <a:pt x="1245107" y="926211"/>
                  </a:lnTo>
                  <a:lnTo>
                    <a:pt x="1238451" y="975730"/>
                  </a:lnTo>
                  <a:lnTo>
                    <a:pt x="1219665" y="1020233"/>
                  </a:lnTo>
                  <a:lnTo>
                    <a:pt x="1190529" y="1057941"/>
                  </a:lnTo>
                  <a:lnTo>
                    <a:pt x="1152821" y="1087077"/>
                  </a:lnTo>
                  <a:lnTo>
                    <a:pt x="1108318" y="1105863"/>
                  </a:lnTo>
                  <a:lnTo>
                    <a:pt x="1058799" y="1112520"/>
                  </a:lnTo>
                  <a:lnTo>
                    <a:pt x="186308" y="1112520"/>
                  </a:lnTo>
                  <a:lnTo>
                    <a:pt x="136789" y="1105863"/>
                  </a:lnTo>
                  <a:lnTo>
                    <a:pt x="92286" y="1087077"/>
                  </a:lnTo>
                  <a:lnTo>
                    <a:pt x="54578" y="1057941"/>
                  </a:lnTo>
                  <a:lnTo>
                    <a:pt x="25442" y="1020233"/>
                  </a:lnTo>
                  <a:lnTo>
                    <a:pt x="6656" y="975730"/>
                  </a:lnTo>
                  <a:lnTo>
                    <a:pt x="0" y="926211"/>
                  </a:lnTo>
                  <a:lnTo>
                    <a:pt x="0" y="186309"/>
                  </a:lnTo>
                  <a:close/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76097" y="2595752"/>
            <a:ext cx="1838960" cy="1131570"/>
            <a:chOff x="776097" y="2595752"/>
            <a:chExt cx="1838960" cy="1131570"/>
          </a:xfrm>
        </p:grpSpPr>
        <p:sp>
          <p:nvSpPr>
            <p:cNvPr id="15" name="object 15"/>
            <p:cNvSpPr/>
            <p:nvPr/>
          </p:nvSpPr>
          <p:spPr>
            <a:xfrm>
              <a:off x="785622" y="2605277"/>
              <a:ext cx="1819910" cy="1112520"/>
            </a:xfrm>
            <a:custGeom>
              <a:avLst/>
              <a:gdLst/>
              <a:ahLst/>
              <a:cxnLst/>
              <a:rect l="l" t="t" r="r" b="b"/>
              <a:pathLst>
                <a:path w="1819910" h="1112520">
                  <a:moveTo>
                    <a:pt x="1633347" y="0"/>
                  </a:moveTo>
                  <a:lnTo>
                    <a:pt x="186359" y="0"/>
                  </a:lnTo>
                  <a:lnTo>
                    <a:pt x="136818" y="6656"/>
                  </a:lnTo>
                  <a:lnTo>
                    <a:pt x="92301" y="25442"/>
                  </a:lnTo>
                  <a:lnTo>
                    <a:pt x="54584" y="54578"/>
                  </a:lnTo>
                  <a:lnTo>
                    <a:pt x="25444" y="92286"/>
                  </a:lnTo>
                  <a:lnTo>
                    <a:pt x="6657" y="136789"/>
                  </a:lnTo>
                  <a:lnTo>
                    <a:pt x="0" y="186309"/>
                  </a:lnTo>
                  <a:lnTo>
                    <a:pt x="0" y="926211"/>
                  </a:lnTo>
                  <a:lnTo>
                    <a:pt x="6657" y="975730"/>
                  </a:lnTo>
                  <a:lnTo>
                    <a:pt x="25444" y="1020233"/>
                  </a:lnTo>
                  <a:lnTo>
                    <a:pt x="54584" y="1057941"/>
                  </a:lnTo>
                  <a:lnTo>
                    <a:pt x="92301" y="1087077"/>
                  </a:lnTo>
                  <a:lnTo>
                    <a:pt x="136818" y="1105863"/>
                  </a:lnTo>
                  <a:lnTo>
                    <a:pt x="186359" y="1112520"/>
                  </a:lnTo>
                  <a:lnTo>
                    <a:pt x="1633347" y="1112520"/>
                  </a:lnTo>
                  <a:lnTo>
                    <a:pt x="1682866" y="1105863"/>
                  </a:lnTo>
                  <a:lnTo>
                    <a:pt x="1727369" y="1087077"/>
                  </a:lnTo>
                  <a:lnTo>
                    <a:pt x="1765077" y="1057941"/>
                  </a:lnTo>
                  <a:lnTo>
                    <a:pt x="1794213" y="1020233"/>
                  </a:lnTo>
                  <a:lnTo>
                    <a:pt x="1812999" y="975730"/>
                  </a:lnTo>
                  <a:lnTo>
                    <a:pt x="1819655" y="926211"/>
                  </a:lnTo>
                  <a:lnTo>
                    <a:pt x="1819655" y="186309"/>
                  </a:lnTo>
                  <a:lnTo>
                    <a:pt x="1812999" y="136789"/>
                  </a:lnTo>
                  <a:lnTo>
                    <a:pt x="1794213" y="92286"/>
                  </a:lnTo>
                  <a:lnTo>
                    <a:pt x="1765077" y="54578"/>
                  </a:lnTo>
                  <a:lnTo>
                    <a:pt x="1727369" y="25442"/>
                  </a:lnTo>
                  <a:lnTo>
                    <a:pt x="1682866" y="6656"/>
                  </a:lnTo>
                  <a:lnTo>
                    <a:pt x="16333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5622" y="2605277"/>
              <a:ext cx="1819910" cy="1112520"/>
            </a:xfrm>
            <a:custGeom>
              <a:avLst/>
              <a:gdLst/>
              <a:ahLst/>
              <a:cxnLst/>
              <a:rect l="l" t="t" r="r" b="b"/>
              <a:pathLst>
                <a:path w="1819910" h="1112520">
                  <a:moveTo>
                    <a:pt x="0" y="186309"/>
                  </a:moveTo>
                  <a:lnTo>
                    <a:pt x="6657" y="136789"/>
                  </a:lnTo>
                  <a:lnTo>
                    <a:pt x="25444" y="92286"/>
                  </a:lnTo>
                  <a:lnTo>
                    <a:pt x="54584" y="54578"/>
                  </a:lnTo>
                  <a:lnTo>
                    <a:pt x="92301" y="25442"/>
                  </a:lnTo>
                  <a:lnTo>
                    <a:pt x="136818" y="6656"/>
                  </a:lnTo>
                  <a:lnTo>
                    <a:pt x="186359" y="0"/>
                  </a:lnTo>
                  <a:lnTo>
                    <a:pt x="1633347" y="0"/>
                  </a:lnTo>
                  <a:lnTo>
                    <a:pt x="1682866" y="6656"/>
                  </a:lnTo>
                  <a:lnTo>
                    <a:pt x="1727369" y="25442"/>
                  </a:lnTo>
                  <a:lnTo>
                    <a:pt x="1765077" y="54578"/>
                  </a:lnTo>
                  <a:lnTo>
                    <a:pt x="1794213" y="92286"/>
                  </a:lnTo>
                  <a:lnTo>
                    <a:pt x="1812999" y="136789"/>
                  </a:lnTo>
                  <a:lnTo>
                    <a:pt x="1819655" y="186309"/>
                  </a:lnTo>
                  <a:lnTo>
                    <a:pt x="1819655" y="926211"/>
                  </a:lnTo>
                  <a:lnTo>
                    <a:pt x="1812999" y="975730"/>
                  </a:lnTo>
                  <a:lnTo>
                    <a:pt x="1794213" y="1020233"/>
                  </a:lnTo>
                  <a:lnTo>
                    <a:pt x="1765077" y="1057941"/>
                  </a:lnTo>
                  <a:lnTo>
                    <a:pt x="1727369" y="1087077"/>
                  </a:lnTo>
                  <a:lnTo>
                    <a:pt x="1682866" y="1105863"/>
                  </a:lnTo>
                  <a:lnTo>
                    <a:pt x="1633347" y="1112520"/>
                  </a:lnTo>
                  <a:lnTo>
                    <a:pt x="186359" y="1112520"/>
                  </a:lnTo>
                  <a:lnTo>
                    <a:pt x="136818" y="1105863"/>
                  </a:lnTo>
                  <a:lnTo>
                    <a:pt x="92301" y="1087077"/>
                  </a:lnTo>
                  <a:lnTo>
                    <a:pt x="54584" y="1057941"/>
                  </a:lnTo>
                  <a:lnTo>
                    <a:pt x="25444" y="1020233"/>
                  </a:lnTo>
                  <a:lnTo>
                    <a:pt x="6657" y="975730"/>
                  </a:lnTo>
                  <a:lnTo>
                    <a:pt x="0" y="926211"/>
                  </a:lnTo>
                  <a:lnTo>
                    <a:pt x="0" y="186309"/>
                  </a:lnTo>
                  <a:close/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76097" y="1403985"/>
            <a:ext cx="1838960" cy="1131570"/>
            <a:chOff x="776097" y="1403985"/>
            <a:chExt cx="1838960" cy="1131570"/>
          </a:xfrm>
        </p:grpSpPr>
        <p:sp>
          <p:nvSpPr>
            <p:cNvPr id="18" name="object 18"/>
            <p:cNvSpPr/>
            <p:nvPr/>
          </p:nvSpPr>
          <p:spPr>
            <a:xfrm>
              <a:off x="785622" y="1413510"/>
              <a:ext cx="1819910" cy="1112520"/>
            </a:xfrm>
            <a:custGeom>
              <a:avLst/>
              <a:gdLst/>
              <a:ahLst/>
              <a:cxnLst/>
              <a:rect l="l" t="t" r="r" b="b"/>
              <a:pathLst>
                <a:path w="1819910" h="1112520">
                  <a:moveTo>
                    <a:pt x="1633347" y="0"/>
                  </a:moveTo>
                  <a:lnTo>
                    <a:pt x="186359" y="0"/>
                  </a:lnTo>
                  <a:lnTo>
                    <a:pt x="136818" y="6656"/>
                  </a:lnTo>
                  <a:lnTo>
                    <a:pt x="92301" y="25442"/>
                  </a:lnTo>
                  <a:lnTo>
                    <a:pt x="54584" y="54578"/>
                  </a:lnTo>
                  <a:lnTo>
                    <a:pt x="25444" y="92286"/>
                  </a:lnTo>
                  <a:lnTo>
                    <a:pt x="6657" y="136789"/>
                  </a:lnTo>
                  <a:lnTo>
                    <a:pt x="0" y="186309"/>
                  </a:lnTo>
                  <a:lnTo>
                    <a:pt x="0" y="926211"/>
                  </a:lnTo>
                  <a:lnTo>
                    <a:pt x="6657" y="975730"/>
                  </a:lnTo>
                  <a:lnTo>
                    <a:pt x="25444" y="1020233"/>
                  </a:lnTo>
                  <a:lnTo>
                    <a:pt x="54584" y="1057941"/>
                  </a:lnTo>
                  <a:lnTo>
                    <a:pt x="92301" y="1087077"/>
                  </a:lnTo>
                  <a:lnTo>
                    <a:pt x="136818" y="1105863"/>
                  </a:lnTo>
                  <a:lnTo>
                    <a:pt x="186359" y="1112519"/>
                  </a:lnTo>
                  <a:lnTo>
                    <a:pt x="1633347" y="1112519"/>
                  </a:lnTo>
                  <a:lnTo>
                    <a:pt x="1682866" y="1105863"/>
                  </a:lnTo>
                  <a:lnTo>
                    <a:pt x="1727369" y="1087077"/>
                  </a:lnTo>
                  <a:lnTo>
                    <a:pt x="1765077" y="1057941"/>
                  </a:lnTo>
                  <a:lnTo>
                    <a:pt x="1794213" y="1020233"/>
                  </a:lnTo>
                  <a:lnTo>
                    <a:pt x="1812999" y="975730"/>
                  </a:lnTo>
                  <a:lnTo>
                    <a:pt x="1819655" y="926211"/>
                  </a:lnTo>
                  <a:lnTo>
                    <a:pt x="1819655" y="186309"/>
                  </a:lnTo>
                  <a:lnTo>
                    <a:pt x="1812999" y="136789"/>
                  </a:lnTo>
                  <a:lnTo>
                    <a:pt x="1794213" y="92286"/>
                  </a:lnTo>
                  <a:lnTo>
                    <a:pt x="1765077" y="54578"/>
                  </a:lnTo>
                  <a:lnTo>
                    <a:pt x="1727369" y="25442"/>
                  </a:lnTo>
                  <a:lnTo>
                    <a:pt x="1682866" y="6656"/>
                  </a:lnTo>
                  <a:lnTo>
                    <a:pt x="16333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5622" y="1413510"/>
              <a:ext cx="1819910" cy="1112520"/>
            </a:xfrm>
            <a:custGeom>
              <a:avLst/>
              <a:gdLst/>
              <a:ahLst/>
              <a:cxnLst/>
              <a:rect l="l" t="t" r="r" b="b"/>
              <a:pathLst>
                <a:path w="1819910" h="1112520">
                  <a:moveTo>
                    <a:pt x="0" y="186309"/>
                  </a:moveTo>
                  <a:lnTo>
                    <a:pt x="6657" y="136789"/>
                  </a:lnTo>
                  <a:lnTo>
                    <a:pt x="25444" y="92286"/>
                  </a:lnTo>
                  <a:lnTo>
                    <a:pt x="54584" y="54578"/>
                  </a:lnTo>
                  <a:lnTo>
                    <a:pt x="92301" y="25442"/>
                  </a:lnTo>
                  <a:lnTo>
                    <a:pt x="136818" y="6656"/>
                  </a:lnTo>
                  <a:lnTo>
                    <a:pt x="186359" y="0"/>
                  </a:lnTo>
                  <a:lnTo>
                    <a:pt x="1633347" y="0"/>
                  </a:lnTo>
                  <a:lnTo>
                    <a:pt x="1682866" y="6656"/>
                  </a:lnTo>
                  <a:lnTo>
                    <a:pt x="1727369" y="25442"/>
                  </a:lnTo>
                  <a:lnTo>
                    <a:pt x="1765077" y="54578"/>
                  </a:lnTo>
                  <a:lnTo>
                    <a:pt x="1794213" y="92286"/>
                  </a:lnTo>
                  <a:lnTo>
                    <a:pt x="1812999" y="136789"/>
                  </a:lnTo>
                  <a:lnTo>
                    <a:pt x="1819655" y="186309"/>
                  </a:lnTo>
                  <a:lnTo>
                    <a:pt x="1819655" y="926211"/>
                  </a:lnTo>
                  <a:lnTo>
                    <a:pt x="1812999" y="975730"/>
                  </a:lnTo>
                  <a:lnTo>
                    <a:pt x="1794213" y="1020233"/>
                  </a:lnTo>
                  <a:lnTo>
                    <a:pt x="1765077" y="1057941"/>
                  </a:lnTo>
                  <a:lnTo>
                    <a:pt x="1727369" y="1087077"/>
                  </a:lnTo>
                  <a:lnTo>
                    <a:pt x="1682866" y="1105863"/>
                  </a:lnTo>
                  <a:lnTo>
                    <a:pt x="1633347" y="1112519"/>
                  </a:lnTo>
                  <a:lnTo>
                    <a:pt x="186359" y="1112519"/>
                  </a:lnTo>
                  <a:lnTo>
                    <a:pt x="136818" y="1105863"/>
                  </a:lnTo>
                  <a:lnTo>
                    <a:pt x="92301" y="1087077"/>
                  </a:lnTo>
                  <a:lnTo>
                    <a:pt x="54584" y="1057941"/>
                  </a:lnTo>
                  <a:lnTo>
                    <a:pt x="25444" y="1020233"/>
                  </a:lnTo>
                  <a:lnTo>
                    <a:pt x="6657" y="975730"/>
                  </a:lnTo>
                  <a:lnTo>
                    <a:pt x="0" y="926211"/>
                  </a:lnTo>
                  <a:lnTo>
                    <a:pt x="0" y="186309"/>
                  </a:lnTo>
                  <a:close/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130676" y="1405508"/>
            <a:ext cx="1838960" cy="1131570"/>
            <a:chOff x="3130676" y="1405508"/>
            <a:chExt cx="1838960" cy="1131570"/>
          </a:xfrm>
        </p:grpSpPr>
        <p:sp>
          <p:nvSpPr>
            <p:cNvPr id="21" name="object 21"/>
            <p:cNvSpPr/>
            <p:nvPr/>
          </p:nvSpPr>
          <p:spPr>
            <a:xfrm>
              <a:off x="3140201" y="1415033"/>
              <a:ext cx="1819910" cy="1112520"/>
            </a:xfrm>
            <a:custGeom>
              <a:avLst/>
              <a:gdLst/>
              <a:ahLst/>
              <a:cxnLst/>
              <a:rect l="l" t="t" r="r" b="b"/>
              <a:pathLst>
                <a:path w="1819910" h="1112520">
                  <a:moveTo>
                    <a:pt x="1633347" y="0"/>
                  </a:moveTo>
                  <a:lnTo>
                    <a:pt x="186309" y="0"/>
                  </a:lnTo>
                  <a:lnTo>
                    <a:pt x="136789" y="6656"/>
                  </a:lnTo>
                  <a:lnTo>
                    <a:pt x="92286" y="25442"/>
                  </a:lnTo>
                  <a:lnTo>
                    <a:pt x="54578" y="54578"/>
                  </a:lnTo>
                  <a:lnTo>
                    <a:pt x="25442" y="92286"/>
                  </a:lnTo>
                  <a:lnTo>
                    <a:pt x="6656" y="136789"/>
                  </a:lnTo>
                  <a:lnTo>
                    <a:pt x="0" y="186308"/>
                  </a:lnTo>
                  <a:lnTo>
                    <a:pt x="0" y="926211"/>
                  </a:lnTo>
                  <a:lnTo>
                    <a:pt x="6656" y="975730"/>
                  </a:lnTo>
                  <a:lnTo>
                    <a:pt x="25442" y="1020233"/>
                  </a:lnTo>
                  <a:lnTo>
                    <a:pt x="54578" y="1057941"/>
                  </a:lnTo>
                  <a:lnTo>
                    <a:pt x="92286" y="1087077"/>
                  </a:lnTo>
                  <a:lnTo>
                    <a:pt x="136789" y="1105863"/>
                  </a:lnTo>
                  <a:lnTo>
                    <a:pt x="186309" y="1112519"/>
                  </a:lnTo>
                  <a:lnTo>
                    <a:pt x="1633347" y="1112519"/>
                  </a:lnTo>
                  <a:lnTo>
                    <a:pt x="1682866" y="1105863"/>
                  </a:lnTo>
                  <a:lnTo>
                    <a:pt x="1727369" y="1087077"/>
                  </a:lnTo>
                  <a:lnTo>
                    <a:pt x="1765077" y="1057941"/>
                  </a:lnTo>
                  <a:lnTo>
                    <a:pt x="1794213" y="1020233"/>
                  </a:lnTo>
                  <a:lnTo>
                    <a:pt x="1812999" y="975730"/>
                  </a:lnTo>
                  <a:lnTo>
                    <a:pt x="1819656" y="926211"/>
                  </a:lnTo>
                  <a:lnTo>
                    <a:pt x="1819656" y="186308"/>
                  </a:lnTo>
                  <a:lnTo>
                    <a:pt x="1812999" y="136789"/>
                  </a:lnTo>
                  <a:lnTo>
                    <a:pt x="1794213" y="92286"/>
                  </a:lnTo>
                  <a:lnTo>
                    <a:pt x="1765077" y="54578"/>
                  </a:lnTo>
                  <a:lnTo>
                    <a:pt x="1727369" y="25442"/>
                  </a:lnTo>
                  <a:lnTo>
                    <a:pt x="1682866" y="6656"/>
                  </a:lnTo>
                  <a:lnTo>
                    <a:pt x="16333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40201" y="1415033"/>
              <a:ext cx="1819910" cy="1112520"/>
            </a:xfrm>
            <a:custGeom>
              <a:avLst/>
              <a:gdLst/>
              <a:ahLst/>
              <a:cxnLst/>
              <a:rect l="l" t="t" r="r" b="b"/>
              <a:pathLst>
                <a:path w="1819910" h="1112520">
                  <a:moveTo>
                    <a:pt x="0" y="186308"/>
                  </a:moveTo>
                  <a:lnTo>
                    <a:pt x="6656" y="136789"/>
                  </a:lnTo>
                  <a:lnTo>
                    <a:pt x="25442" y="92286"/>
                  </a:lnTo>
                  <a:lnTo>
                    <a:pt x="54578" y="54578"/>
                  </a:lnTo>
                  <a:lnTo>
                    <a:pt x="92286" y="25442"/>
                  </a:lnTo>
                  <a:lnTo>
                    <a:pt x="136789" y="6656"/>
                  </a:lnTo>
                  <a:lnTo>
                    <a:pt x="186309" y="0"/>
                  </a:lnTo>
                  <a:lnTo>
                    <a:pt x="1633347" y="0"/>
                  </a:lnTo>
                  <a:lnTo>
                    <a:pt x="1682866" y="6656"/>
                  </a:lnTo>
                  <a:lnTo>
                    <a:pt x="1727369" y="25442"/>
                  </a:lnTo>
                  <a:lnTo>
                    <a:pt x="1765077" y="54578"/>
                  </a:lnTo>
                  <a:lnTo>
                    <a:pt x="1794213" y="92286"/>
                  </a:lnTo>
                  <a:lnTo>
                    <a:pt x="1812999" y="136789"/>
                  </a:lnTo>
                  <a:lnTo>
                    <a:pt x="1819656" y="186308"/>
                  </a:lnTo>
                  <a:lnTo>
                    <a:pt x="1819656" y="926211"/>
                  </a:lnTo>
                  <a:lnTo>
                    <a:pt x="1812999" y="975730"/>
                  </a:lnTo>
                  <a:lnTo>
                    <a:pt x="1794213" y="1020233"/>
                  </a:lnTo>
                  <a:lnTo>
                    <a:pt x="1765077" y="1057941"/>
                  </a:lnTo>
                  <a:lnTo>
                    <a:pt x="1727369" y="1087077"/>
                  </a:lnTo>
                  <a:lnTo>
                    <a:pt x="1682866" y="1105863"/>
                  </a:lnTo>
                  <a:lnTo>
                    <a:pt x="1633347" y="1112519"/>
                  </a:lnTo>
                  <a:lnTo>
                    <a:pt x="186309" y="1112519"/>
                  </a:lnTo>
                  <a:lnTo>
                    <a:pt x="136789" y="1105863"/>
                  </a:lnTo>
                  <a:lnTo>
                    <a:pt x="92286" y="1087077"/>
                  </a:lnTo>
                  <a:lnTo>
                    <a:pt x="54578" y="1057941"/>
                  </a:lnTo>
                  <a:lnTo>
                    <a:pt x="25442" y="1020233"/>
                  </a:lnTo>
                  <a:lnTo>
                    <a:pt x="6656" y="975730"/>
                  </a:lnTo>
                  <a:lnTo>
                    <a:pt x="0" y="926211"/>
                  </a:lnTo>
                  <a:lnTo>
                    <a:pt x="0" y="186308"/>
                  </a:lnTo>
                  <a:close/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697092" y="1400936"/>
            <a:ext cx="1838960" cy="1130300"/>
            <a:chOff x="5697092" y="1400936"/>
            <a:chExt cx="1838960" cy="1130300"/>
          </a:xfrm>
        </p:grpSpPr>
        <p:sp>
          <p:nvSpPr>
            <p:cNvPr id="24" name="object 24"/>
            <p:cNvSpPr/>
            <p:nvPr/>
          </p:nvSpPr>
          <p:spPr>
            <a:xfrm>
              <a:off x="5706617" y="1410461"/>
              <a:ext cx="1819910" cy="1111250"/>
            </a:xfrm>
            <a:custGeom>
              <a:avLst/>
              <a:gdLst/>
              <a:ahLst/>
              <a:cxnLst/>
              <a:rect l="l" t="t" r="r" b="b"/>
              <a:pathLst>
                <a:path w="1819909" h="1111250">
                  <a:moveTo>
                    <a:pt x="1633601" y="0"/>
                  </a:moveTo>
                  <a:lnTo>
                    <a:pt x="186055" y="0"/>
                  </a:lnTo>
                  <a:lnTo>
                    <a:pt x="136598" y="6646"/>
                  </a:lnTo>
                  <a:lnTo>
                    <a:pt x="92154" y="25404"/>
                  </a:lnTo>
                  <a:lnTo>
                    <a:pt x="54498" y="54498"/>
                  </a:lnTo>
                  <a:lnTo>
                    <a:pt x="25404" y="92154"/>
                  </a:lnTo>
                  <a:lnTo>
                    <a:pt x="6646" y="136598"/>
                  </a:lnTo>
                  <a:lnTo>
                    <a:pt x="0" y="186054"/>
                  </a:lnTo>
                  <a:lnTo>
                    <a:pt x="0" y="924940"/>
                  </a:lnTo>
                  <a:lnTo>
                    <a:pt x="6646" y="974397"/>
                  </a:lnTo>
                  <a:lnTo>
                    <a:pt x="25404" y="1018841"/>
                  </a:lnTo>
                  <a:lnTo>
                    <a:pt x="54498" y="1056497"/>
                  </a:lnTo>
                  <a:lnTo>
                    <a:pt x="92154" y="1085591"/>
                  </a:lnTo>
                  <a:lnTo>
                    <a:pt x="136598" y="1104349"/>
                  </a:lnTo>
                  <a:lnTo>
                    <a:pt x="186055" y="1110996"/>
                  </a:lnTo>
                  <a:lnTo>
                    <a:pt x="1633601" y="1110996"/>
                  </a:lnTo>
                  <a:lnTo>
                    <a:pt x="1683057" y="1104349"/>
                  </a:lnTo>
                  <a:lnTo>
                    <a:pt x="1727501" y="1085591"/>
                  </a:lnTo>
                  <a:lnTo>
                    <a:pt x="1765157" y="1056497"/>
                  </a:lnTo>
                  <a:lnTo>
                    <a:pt x="1794251" y="1018841"/>
                  </a:lnTo>
                  <a:lnTo>
                    <a:pt x="1813009" y="974397"/>
                  </a:lnTo>
                  <a:lnTo>
                    <a:pt x="1819656" y="924940"/>
                  </a:lnTo>
                  <a:lnTo>
                    <a:pt x="1819656" y="186054"/>
                  </a:lnTo>
                  <a:lnTo>
                    <a:pt x="1813009" y="136598"/>
                  </a:lnTo>
                  <a:lnTo>
                    <a:pt x="1794251" y="92154"/>
                  </a:lnTo>
                  <a:lnTo>
                    <a:pt x="1765157" y="54498"/>
                  </a:lnTo>
                  <a:lnTo>
                    <a:pt x="1727501" y="25404"/>
                  </a:lnTo>
                  <a:lnTo>
                    <a:pt x="1683057" y="6646"/>
                  </a:lnTo>
                  <a:lnTo>
                    <a:pt x="16336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06617" y="1410461"/>
              <a:ext cx="1819910" cy="1111250"/>
            </a:xfrm>
            <a:custGeom>
              <a:avLst/>
              <a:gdLst/>
              <a:ahLst/>
              <a:cxnLst/>
              <a:rect l="l" t="t" r="r" b="b"/>
              <a:pathLst>
                <a:path w="1819909" h="1111250">
                  <a:moveTo>
                    <a:pt x="0" y="186054"/>
                  </a:moveTo>
                  <a:lnTo>
                    <a:pt x="6646" y="136598"/>
                  </a:lnTo>
                  <a:lnTo>
                    <a:pt x="25404" y="92154"/>
                  </a:lnTo>
                  <a:lnTo>
                    <a:pt x="54498" y="54498"/>
                  </a:lnTo>
                  <a:lnTo>
                    <a:pt x="92154" y="25404"/>
                  </a:lnTo>
                  <a:lnTo>
                    <a:pt x="136598" y="6646"/>
                  </a:lnTo>
                  <a:lnTo>
                    <a:pt x="186055" y="0"/>
                  </a:lnTo>
                  <a:lnTo>
                    <a:pt x="1633601" y="0"/>
                  </a:lnTo>
                  <a:lnTo>
                    <a:pt x="1683057" y="6646"/>
                  </a:lnTo>
                  <a:lnTo>
                    <a:pt x="1727501" y="25404"/>
                  </a:lnTo>
                  <a:lnTo>
                    <a:pt x="1765157" y="54498"/>
                  </a:lnTo>
                  <a:lnTo>
                    <a:pt x="1794251" y="92154"/>
                  </a:lnTo>
                  <a:lnTo>
                    <a:pt x="1813009" y="136598"/>
                  </a:lnTo>
                  <a:lnTo>
                    <a:pt x="1819656" y="186054"/>
                  </a:lnTo>
                  <a:lnTo>
                    <a:pt x="1819656" y="924940"/>
                  </a:lnTo>
                  <a:lnTo>
                    <a:pt x="1813009" y="974397"/>
                  </a:lnTo>
                  <a:lnTo>
                    <a:pt x="1794251" y="1018841"/>
                  </a:lnTo>
                  <a:lnTo>
                    <a:pt x="1765157" y="1056497"/>
                  </a:lnTo>
                  <a:lnTo>
                    <a:pt x="1727501" y="1085591"/>
                  </a:lnTo>
                  <a:lnTo>
                    <a:pt x="1683057" y="1104349"/>
                  </a:lnTo>
                  <a:lnTo>
                    <a:pt x="1633601" y="1110996"/>
                  </a:lnTo>
                  <a:lnTo>
                    <a:pt x="186055" y="1110996"/>
                  </a:lnTo>
                  <a:lnTo>
                    <a:pt x="136598" y="1104349"/>
                  </a:lnTo>
                  <a:lnTo>
                    <a:pt x="92154" y="1085591"/>
                  </a:lnTo>
                  <a:lnTo>
                    <a:pt x="54498" y="1056497"/>
                  </a:lnTo>
                  <a:lnTo>
                    <a:pt x="25404" y="1018841"/>
                  </a:lnTo>
                  <a:lnTo>
                    <a:pt x="6646" y="974397"/>
                  </a:lnTo>
                  <a:lnTo>
                    <a:pt x="0" y="924940"/>
                  </a:lnTo>
                  <a:lnTo>
                    <a:pt x="0" y="186054"/>
                  </a:lnTo>
                  <a:close/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76097" y="5465445"/>
            <a:ext cx="1838960" cy="1131570"/>
            <a:chOff x="776097" y="5465445"/>
            <a:chExt cx="1838960" cy="1131570"/>
          </a:xfrm>
        </p:grpSpPr>
        <p:sp>
          <p:nvSpPr>
            <p:cNvPr id="27" name="object 27"/>
            <p:cNvSpPr/>
            <p:nvPr/>
          </p:nvSpPr>
          <p:spPr>
            <a:xfrm>
              <a:off x="785622" y="5474970"/>
              <a:ext cx="1819910" cy="1112520"/>
            </a:xfrm>
            <a:custGeom>
              <a:avLst/>
              <a:gdLst/>
              <a:ahLst/>
              <a:cxnLst/>
              <a:rect l="l" t="t" r="r" b="b"/>
              <a:pathLst>
                <a:path w="1819910" h="1112520">
                  <a:moveTo>
                    <a:pt x="1633347" y="0"/>
                  </a:moveTo>
                  <a:lnTo>
                    <a:pt x="186359" y="0"/>
                  </a:lnTo>
                  <a:lnTo>
                    <a:pt x="136818" y="6657"/>
                  </a:lnTo>
                  <a:lnTo>
                    <a:pt x="92301" y="25444"/>
                  </a:lnTo>
                  <a:lnTo>
                    <a:pt x="54584" y="54584"/>
                  </a:lnTo>
                  <a:lnTo>
                    <a:pt x="25444" y="92301"/>
                  </a:lnTo>
                  <a:lnTo>
                    <a:pt x="6657" y="136818"/>
                  </a:lnTo>
                  <a:lnTo>
                    <a:pt x="0" y="186359"/>
                  </a:lnTo>
                  <a:lnTo>
                    <a:pt x="0" y="926160"/>
                  </a:lnTo>
                  <a:lnTo>
                    <a:pt x="6657" y="975701"/>
                  </a:lnTo>
                  <a:lnTo>
                    <a:pt x="25444" y="1020218"/>
                  </a:lnTo>
                  <a:lnTo>
                    <a:pt x="54584" y="1057935"/>
                  </a:lnTo>
                  <a:lnTo>
                    <a:pt x="92301" y="1087075"/>
                  </a:lnTo>
                  <a:lnTo>
                    <a:pt x="136818" y="1105862"/>
                  </a:lnTo>
                  <a:lnTo>
                    <a:pt x="186359" y="1112519"/>
                  </a:lnTo>
                  <a:lnTo>
                    <a:pt x="1633347" y="1112519"/>
                  </a:lnTo>
                  <a:lnTo>
                    <a:pt x="1682866" y="1105862"/>
                  </a:lnTo>
                  <a:lnTo>
                    <a:pt x="1727369" y="1087075"/>
                  </a:lnTo>
                  <a:lnTo>
                    <a:pt x="1765077" y="1057935"/>
                  </a:lnTo>
                  <a:lnTo>
                    <a:pt x="1794213" y="1020218"/>
                  </a:lnTo>
                  <a:lnTo>
                    <a:pt x="1812999" y="975701"/>
                  </a:lnTo>
                  <a:lnTo>
                    <a:pt x="1819655" y="926160"/>
                  </a:lnTo>
                  <a:lnTo>
                    <a:pt x="1819655" y="186359"/>
                  </a:lnTo>
                  <a:lnTo>
                    <a:pt x="1812999" y="136818"/>
                  </a:lnTo>
                  <a:lnTo>
                    <a:pt x="1794213" y="92301"/>
                  </a:lnTo>
                  <a:lnTo>
                    <a:pt x="1765077" y="54584"/>
                  </a:lnTo>
                  <a:lnTo>
                    <a:pt x="1727369" y="25444"/>
                  </a:lnTo>
                  <a:lnTo>
                    <a:pt x="1682866" y="6657"/>
                  </a:lnTo>
                  <a:lnTo>
                    <a:pt x="16333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5622" y="5474970"/>
              <a:ext cx="1819910" cy="1112520"/>
            </a:xfrm>
            <a:custGeom>
              <a:avLst/>
              <a:gdLst/>
              <a:ahLst/>
              <a:cxnLst/>
              <a:rect l="l" t="t" r="r" b="b"/>
              <a:pathLst>
                <a:path w="1819910" h="1112520">
                  <a:moveTo>
                    <a:pt x="0" y="186359"/>
                  </a:moveTo>
                  <a:lnTo>
                    <a:pt x="6657" y="136818"/>
                  </a:lnTo>
                  <a:lnTo>
                    <a:pt x="25444" y="92301"/>
                  </a:lnTo>
                  <a:lnTo>
                    <a:pt x="54584" y="54584"/>
                  </a:lnTo>
                  <a:lnTo>
                    <a:pt x="92301" y="25444"/>
                  </a:lnTo>
                  <a:lnTo>
                    <a:pt x="136818" y="6657"/>
                  </a:lnTo>
                  <a:lnTo>
                    <a:pt x="186359" y="0"/>
                  </a:lnTo>
                  <a:lnTo>
                    <a:pt x="1633347" y="0"/>
                  </a:lnTo>
                  <a:lnTo>
                    <a:pt x="1682866" y="6657"/>
                  </a:lnTo>
                  <a:lnTo>
                    <a:pt x="1727369" y="25444"/>
                  </a:lnTo>
                  <a:lnTo>
                    <a:pt x="1765077" y="54584"/>
                  </a:lnTo>
                  <a:lnTo>
                    <a:pt x="1794213" y="92301"/>
                  </a:lnTo>
                  <a:lnTo>
                    <a:pt x="1812999" y="136818"/>
                  </a:lnTo>
                  <a:lnTo>
                    <a:pt x="1819655" y="186359"/>
                  </a:lnTo>
                  <a:lnTo>
                    <a:pt x="1819655" y="926160"/>
                  </a:lnTo>
                  <a:lnTo>
                    <a:pt x="1812999" y="975701"/>
                  </a:lnTo>
                  <a:lnTo>
                    <a:pt x="1794213" y="1020218"/>
                  </a:lnTo>
                  <a:lnTo>
                    <a:pt x="1765077" y="1057935"/>
                  </a:lnTo>
                  <a:lnTo>
                    <a:pt x="1727369" y="1087075"/>
                  </a:lnTo>
                  <a:lnTo>
                    <a:pt x="1682866" y="1105862"/>
                  </a:lnTo>
                  <a:lnTo>
                    <a:pt x="1633347" y="1112519"/>
                  </a:lnTo>
                  <a:lnTo>
                    <a:pt x="186359" y="1112519"/>
                  </a:lnTo>
                  <a:lnTo>
                    <a:pt x="136818" y="1105862"/>
                  </a:lnTo>
                  <a:lnTo>
                    <a:pt x="92301" y="1087075"/>
                  </a:lnTo>
                  <a:lnTo>
                    <a:pt x="54584" y="1057935"/>
                  </a:lnTo>
                  <a:lnTo>
                    <a:pt x="25444" y="1020218"/>
                  </a:lnTo>
                  <a:lnTo>
                    <a:pt x="6657" y="975701"/>
                  </a:lnTo>
                  <a:lnTo>
                    <a:pt x="0" y="926160"/>
                  </a:lnTo>
                  <a:lnTo>
                    <a:pt x="0" y="186359"/>
                  </a:lnTo>
                  <a:close/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130676" y="4275201"/>
            <a:ext cx="1838960" cy="1131570"/>
            <a:chOff x="3130676" y="4275201"/>
            <a:chExt cx="1838960" cy="1131570"/>
          </a:xfrm>
        </p:grpSpPr>
        <p:sp>
          <p:nvSpPr>
            <p:cNvPr id="30" name="object 30"/>
            <p:cNvSpPr/>
            <p:nvPr/>
          </p:nvSpPr>
          <p:spPr>
            <a:xfrm>
              <a:off x="3140201" y="4284726"/>
              <a:ext cx="1819910" cy="1112520"/>
            </a:xfrm>
            <a:custGeom>
              <a:avLst/>
              <a:gdLst/>
              <a:ahLst/>
              <a:cxnLst/>
              <a:rect l="l" t="t" r="r" b="b"/>
              <a:pathLst>
                <a:path w="1819910" h="1112520">
                  <a:moveTo>
                    <a:pt x="1633347" y="0"/>
                  </a:moveTo>
                  <a:lnTo>
                    <a:pt x="186309" y="0"/>
                  </a:lnTo>
                  <a:lnTo>
                    <a:pt x="136789" y="6656"/>
                  </a:lnTo>
                  <a:lnTo>
                    <a:pt x="92286" y="25442"/>
                  </a:lnTo>
                  <a:lnTo>
                    <a:pt x="54578" y="54578"/>
                  </a:lnTo>
                  <a:lnTo>
                    <a:pt x="25442" y="92286"/>
                  </a:lnTo>
                  <a:lnTo>
                    <a:pt x="6656" y="136789"/>
                  </a:lnTo>
                  <a:lnTo>
                    <a:pt x="0" y="186309"/>
                  </a:lnTo>
                  <a:lnTo>
                    <a:pt x="0" y="926211"/>
                  </a:lnTo>
                  <a:lnTo>
                    <a:pt x="6656" y="975730"/>
                  </a:lnTo>
                  <a:lnTo>
                    <a:pt x="25442" y="1020233"/>
                  </a:lnTo>
                  <a:lnTo>
                    <a:pt x="54578" y="1057941"/>
                  </a:lnTo>
                  <a:lnTo>
                    <a:pt x="92286" y="1087077"/>
                  </a:lnTo>
                  <a:lnTo>
                    <a:pt x="136789" y="1105863"/>
                  </a:lnTo>
                  <a:lnTo>
                    <a:pt x="186309" y="1112520"/>
                  </a:lnTo>
                  <a:lnTo>
                    <a:pt x="1633347" y="1112520"/>
                  </a:lnTo>
                  <a:lnTo>
                    <a:pt x="1682866" y="1105863"/>
                  </a:lnTo>
                  <a:lnTo>
                    <a:pt x="1727369" y="1087077"/>
                  </a:lnTo>
                  <a:lnTo>
                    <a:pt x="1765077" y="1057941"/>
                  </a:lnTo>
                  <a:lnTo>
                    <a:pt x="1794213" y="1020233"/>
                  </a:lnTo>
                  <a:lnTo>
                    <a:pt x="1812999" y="975730"/>
                  </a:lnTo>
                  <a:lnTo>
                    <a:pt x="1819656" y="926211"/>
                  </a:lnTo>
                  <a:lnTo>
                    <a:pt x="1819656" y="186309"/>
                  </a:lnTo>
                  <a:lnTo>
                    <a:pt x="1812999" y="136789"/>
                  </a:lnTo>
                  <a:lnTo>
                    <a:pt x="1794213" y="92286"/>
                  </a:lnTo>
                  <a:lnTo>
                    <a:pt x="1765077" y="54578"/>
                  </a:lnTo>
                  <a:lnTo>
                    <a:pt x="1727369" y="25442"/>
                  </a:lnTo>
                  <a:lnTo>
                    <a:pt x="1682866" y="6656"/>
                  </a:lnTo>
                  <a:lnTo>
                    <a:pt x="16333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40201" y="4284726"/>
              <a:ext cx="1819910" cy="1112520"/>
            </a:xfrm>
            <a:custGeom>
              <a:avLst/>
              <a:gdLst/>
              <a:ahLst/>
              <a:cxnLst/>
              <a:rect l="l" t="t" r="r" b="b"/>
              <a:pathLst>
                <a:path w="1819910" h="1112520">
                  <a:moveTo>
                    <a:pt x="0" y="186309"/>
                  </a:moveTo>
                  <a:lnTo>
                    <a:pt x="6656" y="136789"/>
                  </a:lnTo>
                  <a:lnTo>
                    <a:pt x="25442" y="92286"/>
                  </a:lnTo>
                  <a:lnTo>
                    <a:pt x="54578" y="54578"/>
                  </a:lnTo>
                  <a:lnTo>
                    <a:pt x="92286" y="25442"/>
                  </a:lnTo>
                  <a:lnTo>
                    <a:pt x="136789" y="6656"/>
                  </a:lnTo>
                  <a:lnTo>
                    <a:pt x="186309" y="0"/>
                  </a:lnTo>
                  <a:lnTo>
                    <a:pt x="1633347" y="0"/>
                  </a:lnTo>
                  <a:lnTo>
                    <a:pt x="1682866" y="6656"/>
                  </a:lnTo>
                  <a:lnTo>
                    <a:pt x="1727369" y="25442"/>
                  </a:lnTo>
                  <a:lnTo>
                    <a:pt x="1765077" y="54578"/>
                  </a:lnTo>
                  <a:lnTo>
                    <a:pt x="1794213" y="92286"/>
                  </a:lnTo>
                  <a:lnTo>
                    <a:pt x="1812999" y="136789"/>
                  </a:lnTo>
                  <a:lnTo>
                    <a:pt x="1819656" y="186309"/>
                  </a:lnTo>
                  <a:lnTo>
                    <a:pt x="1819656" y="926211"/>
                  </a:lnTo>
                  <a:lnTo>
                    <a:pt x="1812999" y="975730"/>
                  </a:lnTo>
                  <a:lnTo>
                    <a:pt x="1794213" y="1020233"/>
                  </a:lnTo>
                  <a:lnTo>
                    <a:pt x="1765077" y="1057941"/>
                  </a:lnTo>
                  <a:lnTo>
                    <a:pt x="1727369" y="1087077"/>
                  </a:lnTo>
                  <a:lnTo>
                    <a:pt x="1682866" y="1105863"/>
                  </a:lnTo>
                  <a:lnTo>
                    <a:pt x="1633347" y="1112520"/>
                  </a:lnTo>
                  <a:lnTo>
                    <a:pt x="186309" y="1112520"/>
                  </a:lnTo>
                  <a:lnTo>
                    <a:pt x="136789" y="1105863"/>
                  </a:lnTo>
                  <a:lnTo>
                    <a:pt x="92286" y="1087077"/>
                  </a:lnTo>
                  <a:lnTo>
                    <a:pt x="54578" y="1057941"/>
                  </a:lnTo>
                  <a:lnTo>
                    <a:pt x="25442" y="1020233"/>
                  </a:lnTo>
                  <a:lnTo>
                    <a:pt x="6656" y="975730"/>
                  </a:lnTo>
                  <a:lnTo>
                    <a:pt x="0" y="926211"/>
                  </a:lnTo>
                  <a:lnTo>
                    <a:pt x="0" y="186309"/>
                  </a:lnTo>
                  <a:close/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697092" y="4270628"/>
            <a:ext cx="1838960" cy="1130300"/>
            <a:chOff x="5697092" y="4270628"/>
            <a:chExt cx="1838960" cy="1130300"/>
          </a:xfrm>
        </p:grpSpPr>
        <p:sp>
          <p:nvSpPr>
            <p:cNvPr id="33" name="object 33"/>
            <p:cNvSpPr/>
            <p:nvPr/>
          </p:nvSpPr>
          <p:spPr>
            <a:xfrm>
              <a:off x="5706617" y="4280153"/>
              <a:ext cx="1819910" cy="1111250"/>
            </a:xfrm>
            <a:custGeom>
              <a:avLst/>
              <a:gdLst/>
              <a:ahLst/>
              <a:cxnLst/>
              <a:rect l="l" t="t" r="r" b="b"/>
              <a:pathLst>
                <a:path w="1819909" h="1111250">
                  <a:moveTo>
                    <a:pt x="1633601" y="0"/>
                  </a:moveTo>
                  <a:lnTo>
                    <a:pt x="186055" y="0"/>
                  </a:lnTo>
                  <a:lnTo>
                    <a:pt x="136598" y="6646"/>
                  </a:lnTo>
                  <a:lnTo>
                    <a:pt x="92154" y="25404"/>
                  </a:lnTo>
                  <a:lnTo>
                    <a:pt x="54498" y="54498"/>
                  </a:lnTo>
                  <a:lnTo>
                    <a:pt x="25404" y="92154"/>
                  </a:lnTo>
                  <a:lnTo>
                    <a:pt x="6646" y="136598"/>
                  </a:lnTo>
                  <a:lnTo>
                    <a:pt x="0" y="186055"/>
                  </a:lnTo>
                  <a:lnTo>
                    <a:pt x="0" y="924941"/>
                  </a:lnTo>
                  <a:lnTo>
                    <a:pt x="6646" y="974397"/>
                  </a:lnTo>
                  <a:lnTo>
                    <a:pt x="25404" y="1018841"/>
                  </a:lnTo>
                  <a:lnTo>
                    <a:pt x="54498" y="1056497"/>
                  </a:lnTo>
                  <a:lnTo>
                    <a:pt x="92154" y="1085591"/>
                  </a:lnTo>
                  <a:lnTo>
                    <a:pt x="136598" y="1104349"/>
                  </a:lnTo>
                  <a:lnTo>
                    <a:pt x="186055" y="1110996"/>
                  </a:lnTo>
                  <a:lnTo>
                    <a:pt x="1633601" y="1110996"/>
                  </a:lnTo>
                  <a:lnTo>
                    <a:pt x="1683057" y="1104349"/>
                  </a:lnTo>
                  <a:lnTo>
                    <a:pt x="1727501" y="1085591"/>
                  </a:lnTo>
                  <a:lnTo>
                    <a:pt x="1765157" y="1056497"/>
                  </a:lnTo>
                  <a:lnTo>
                    <a:pt x="1794251" y="1018841"/>
                  </a:lnTo>
                  <a:lnTo>
                    <a:pt x="1813009" y="974397"/>
                  </a:lnTo>
                  <a:lnTo>
                    <a:pt x="1819656" y="924941"/>
                  </a:lnTo>
                  <a:lnTo>
                    <a:pt x="1819656" y="186055"/>
                  </a:lnTo>
                  <a:lnTo>
                    <a:pt x="1813009" y="136598"/>
                  </a:lnTo>
                  <a:lnTo>
                    <a:pt x="1794251" y="92154"/>
                  </a:lnTo>
                  <a:lnTo>
                    <a:pt x="1765157" y="54498"/>
                  </a:lnTo>
                  <a:lnTo>
                    <a:pt x="1727501" y="25404"/>
                  </a:lnTo>
                  <a:lnTo>
                    <a:pt x="1683057" y="6646"/>
                  </a:lnTo>
                  <a:lnTo>
                    <a:pt x="16336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06617" y="4280153"/>
              <a:ext cx="1819910" cy="1111250"/>
            </a:xfrm>
            <a:custGeom>
              <a:avLst/>
              <a:gdLst/>
              <a:ahLst/>
              <a:cxnLst/>
              <a:rect l="l" t="t" r="r" b="b"/>
              <a:pathLst>
                <a:path w="1819909" h="1111250">
                  <a:moveTo>
                    <a:pt x="0" y="186055"/>
                  </a:moveTo>
                  <a:lnTo>
                    <a:pt x="6646" y="136598"/>
                  </a:lnTo>
                  <a:lnTo>
                    <a:pt x="25404" y="92154"/>
                  </a:lnTo>
                  <a:lnTo>
                    <a:pt x="54498" y="54498"/>
                  </a:lnTo>
                  <a:lnTo>
                    <a:pt x="92154" y="25404"/>
                  </a:lnTo>
                  <a:lnTo>
                    <a:pt x="136598" y="6646"/>
                  </a:lnTo>
                  <a:lnTo>
                    <a:pt x="186055" y="0"/>
                  </a:lnTo>
                  <a:lnTo>
                    <a:pt x="1633601" y="0"/>
                  </a:lnTo>
                  <a:lnTo>
                    <a:pt x="1683057" y="6646"/>
                  </a:lnTo>
                  <a:lnTo>
                    <a:pt x="1727501" y="25404"/>
                  </a:lnTo>
                  <a:lnTo>
                    <a:pt x="1765157" y="54498"/>
                  </a:lnTo>
                  <a:lnTo>
                    <a:pt x="1794251" y="92154"/>
                  </a:lnTo>
                  <a:lnTo>
                    <a:pt x="1813009" y="136598"/>
                  </a:lnTo>
                  <a:lnTo>
                    <a:pt x="1819656" y="186055"/>
                  </a:lnTo>
                  <a:lnTo>
                    <a:pt x="1819656" y="924941"/>
                  </a:lnTo>
                  <a:lnTo>
                    <a:pt x="1813009" y="974397"/>
                  </a:lnTo>
                  <a:lnTo>
                    <a:pt x="1794251" y="1018841"/>
                  </a:lnTo>
                  <a:lnTo>
                    <a:pt x="1765157" y="1056497"/>
                  </a:lnTo>
                  <a:lnTo>
                    <a:pt x="1727501" y="1085591"/>
                  </a:lnTo>
                  <a:lnTo>
                    <a:pt x="1683057" y="1104349"/>
                  </a:lnTo>
                  <a:lnTo>
                    <a:pt x="1633601" y="1110996"/>
                  </a:lnTo>
                  <a:lnTo>
                    <a:pt x="186055" y="1110996"/>
                  </a:lnTo>
                  <a:lnTo>
                    <a:pt x="136598" y="1104349"/>
                  </a:lnTo>
                  <a:lnTo>
                    <a:pt x="92154" y="1085591"/>
                  </a:lnTo>
                  <a:lnTo>
                    <a:pt x="54498" y="1056497"/>
                  </a:lnTo>
                  <a:lnTo>
                    <a:pt x="25404" y="1018841"/>
                  </a:lnTo>
                  <a:lnTo>
                    <a:pt x="6646" y="974397"/>
                  </a:lnTo>
                  <a:lnTo>
                    <a:pt x="0" y="924941"/>
                  </a:lnTo>
                  <a:lnTo>
                    <a:pt x="0" y="186055"/>
                  </a:lnTo>
                  <a:close/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101965" y="4258436"/>
            <a:ext cx="1301115" cy="1130300"/>
            <a:chOff x="8101965" y="4258436"/>
            <a:chExt cx="1301115" cy="1130300"/>
          </a:xfrm>
        </p:grpSpPr>
        <p:sp>
          <p:nvSpPr>
            <p:cNvPr id="36" name="object 36"/>
            <p:cNvSpPr/>
            <p:nvPr/>
          </p:nvSpPr>
          <p:spPr>
            <a:xfrm>
              <a:off x="8111490" y="4267961"/>
              <a:ext cx="1282065" cy="1111250"/>
            </a:xfrm>
            <a:custGeom>
              <a:avLst/>
              <a:gdLst/>
              <a:ahLst/>
              <a:cxnLst/>
              <a:rect l="l" t="t" r="r" b="b"/>
              <a:pathLst>
                <a:path w="1282065" h="1111250">
                  <a:moveTo>
                    <a:pt x="1095628" y="0"/>
                  </a:moveTo>
                  <a:lnTo>
                    <a:pt x="186054" y="0"/>
                  </a:lnTo>
                  <a:lnTo>
                    <a:pt x="136598" y="6646"/>
                  </a:lnTo>
                  <a:lnTo>
                    <a:pt x="92154" y="25404"/>
                  </a:lnTo>
                  <a:lnTo>
                    <a:pt x="54498" y="54498"/>
                  </a:lnTo>
                  <a:lnTo>
                    <a:pt x="25404" y="92154"/>
                  </a:lnTo>
                  <a:lnTo>
                    <a:pt x="6646" y="136598"/>
                  </a:lnTo>
                  <a:lnTo>
                    <a:pt x="0" y="186055"/>
                  </a:lnTo>
                  <a:lnTo>
                    <a:pt x="0" y="924940"/>
                  </a:lnTo>
                  <a:lnTo>
                    <a:pt x="6646" y="974397"/>
                  </a:lnTo>
                  <a:lnTo>
                    <a:pt x="25404" y="1018841"/>
                  </a:lnTo>
                  <a:lnTo>
                    <a:pt x="54498" y="1056497"/>
                  </a:lnTo>
                  <a:lnTo>
                    <a:pt x="92154" y="1085591"/>
                  </a:lnTo>
                  <a:lnTo>
                    <a:pt x="136598" y="1104349"/>
                  </a:lnTo>
                  <a:lnTo>
                    <a:pt x="186054" y="1110996"/>
                  </a:lnTo>
                  <a:lnTo>
                    <a:pt x="1095628" y="1110996"/>
                  </a:lnTo>
                  <a:lnTo>
                    <a:pt x="1145085" y="1104349"/>
                  </a:lnTo>
                  <a:lnTo>
                    <a:pt x="1189529" y="1085591"/>
                  </a:lnTo>
                  <a:lnTo>
                    <a:pt x="1227185" y="1056497"/>
                  </a:lnTo>
                  <a:lnTo>
                    <a:pt x="1256279" y="1018841"/>
                  </a:lnTo>
                  <a:lnTo>
                    <a:pt x="1275037" y="974397"/>
                  </a:lnTo>
                  <a:lnTo>
                    <a:pt x="1281683" y="924940"/>
                  </a:lnTo>
                  <a:lnTo>
                    <a:pt x="1281683" y="186055"/>
                  </a:lnTo>
                  <a:lnTo>
                    <a:pt x="1275037" y="136598"/>
                  </a:lnTo>
                  <a:lnTo>
                    <a:pt x="1256279" y="92154"/>
                  </a:lnTo>
                  <a:lnTo>
                    <a:pt x="1227185" y="54498"/>
                  </a:lnTo>
                  <a:lnTo>
                    <a:pt x="1189529" y="25404"/>
                  </a:lnTo>
                  <a:lnTo>
                    <a:pt x="1145085" y="6646"/>
                  </a:lnTo>
                  <a:lnTo>
                    <a:pt x="1095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11490" y="4267961"/>
              <a:ext cx="1282065" cy="1111250"/>
            </a:xfrm>
            <a:custGeom>
              <a:avLst/>
              <a:gdLst/>
              <a:ahLst/>
              <a:cxnLst/>
              <a:rect l="l" t="t" r="r" b="b"/>
              <a:pathLst>
                <a:path w="1282065" h="1111250">
                  <a:moveTo>
                    <a:pt x="0" y="186055"/>
                  </a:moveTo>
                  <a:lnTo>
                    <a:pt x="6646" y="136598"/>
                  </a:lnTo>
                  <a:lnTo>
                    <a:pt x="25404" y="92154"/>
                  </a:lnTo>
                  <a:lnTo>
                    <a:pt x="54498" y="54498"/>
                  </a:lnTo>
                  <a:lnTo>
                    <a:pt x="92154" y="25404"/>
                  </a:lnTo>
                  <a:lnTo>
                    <a:pt x="136598" y="6646"/>
                  </a:lnTo>
                  <a:lnTo>
                    <a:pt x="186054" y="0"/>
                  </a:lnTo>
                  <a:lnTo>
                    <a:pt x="1095628" y="0"/>
                  </a:lnTo>
                  <a:lnTo>
                    <a:pt x="1145085" y="6646"/>
                  </a:lnTo>
                  <a:lnTo>
                    <a:pt x="1189529" y="25404"/>
                  </a:lnTo>
                  <a:lnTo>
                    <a:pt x="1227185" y="54498"/>
                  </a:lnTo>
                  <a:lnTo>
                    <a:pt x="1256279" y="92154"/>
                  </a:lnTo>
                  <a:lnTo>
                    <a:pt x="1275037" y="136598"/>
                  </a:lnTo>
                  <a:lnTo>
                    <a:pt x="1281683" y="186055"/>
                  </a:lnTo>
                  <a:lnTo>
                    <a:pt x="1281683" y="924940"/>
                  </a:lnTo>
                  <a:lnTo>
                    <a:pt x="1275037" y="974397"/>
                  </a:lnTo>
                  <a:lnTo>
                    <a:pt x="1256279" y="1018841"/>
                  </a:lnTo>
                  <a:lnTo>
                    <a:pt x="1227185" y="1056497"/>
                  </a:lnTo>
                  <a:lnTo>
                    <a:pt x="1189529" y="1085591"/>
                  </a:lnTo>
                  <a:lnTo>
                    <a:pt x="1145085" y="1104349"/>
                  </a:lnTo>
                  <a:lnTo>
                    <a:pt x="1095628" y="1110996"/>
                  </a:lnTo>
                  <a:lnTo>
                    <a:pt x="186054" y="1110996"/>
                  </a:lnTo>
                  <a:lnTo>
                    <a:pt x="136598" y="1104349"/>
                  </a:lnTo>
                  <a:lnTo>
                    <a:pt x="92154" y="1085591"/>
                  </a:lnTo>
                  <a:lnTo>
                    <a:pt x="54498" y="1056497"/>
                  </a:lnTo>
                  <a:lnTo>
                    <a:pt x="25404" y="1018841"/>
                  </a:lnTo>
                  <a:lnTo>
                    <a:pt x="6646" y="974397"/>
                  </a:lnTo>
                  <a:lnTo>
                    <a:pt x="0" y="924940"/>
                  </a:lnTo>
                  <a:lnTo>
                    <a:pt x="0" y="186055"/>
                  </a:lnTo>
                  <a:close/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952101" y="4275201"/>
            <a:ext cx="1264285" cy="1130300"/>
            <a:chOff x="9952101" y="4275201"/>
            <a:chExt cx="1264285" cy="1130300"/>
          </a:xfrm>
        </p:grpSpPr>
        <p:sp>
          <p:nvSpPr>
            <p:cNvPr id="39" name="object 39"/>
            <p:cNvSpPr/>
            <p:nvPr/>
          </p:nvSpPr>
          <p:spPr>
            <a:xfrm>
              <a:off x="9961626" y="4284726"/>
              <a:ext cx="1245235" cy="1111250"/>
            </a:xfrm>
            <a:custGeom>
              <a:avLst/>
              <a:gdLst/>
              <a:ahLst/>
              <a:cxnLst/>
              <a:rect l="l" t="t" r="r" b="b"/>
              <a:pathLst>
                <a:path w="1245234" h="1111250">
                  <a:moveTo>
                    <a:pt x="1059052" y="0"/>
                  </a:moveTo>
                  <a:lnTo>
                    <a:pt x="186054" y="0"/>
                  </a:lnTo>
                  <a:lnTo>
                    <a:pt x="136598" y="6646"/>
                  </a:lnTo>
                  <a:lnTo>
                    <a:pt x="92154" y="25404"/>
                  </a:lnTo>
                  <a:lnTo>
                    <a:pt x="54498" y="54498"/>
                  </a:lnTo>
                  <a:lnTo>
                    <a:pt x="25404" y="92154"/>
                  </a:lnTo>
                  <a:lnTo>
                    <a:pt x="6646" y="136598"/>
                  </a:lnTo>
                  <a:lnTo>
                    <a:pt x="0" y="186055"/>
                  </a:lnTo>
                  <a:lnTo>
                    <a:pt x="0" y="924941"/>
                  </a:lnTo>
                  <a:lnTo>
                    <a:pt x="6646" y="974397"/>
                  </a:lnTo>
                  <a:lnTo>
                    <a:pt x="25404" y="1018841"/>
                  </a:lnTo>
                  <a:lnTo>
                    <a:pt x="54498" y="1056497"/>
                  </a:lnTo>
                  <a:lnTo>
                    <a:pt x="92154" y="1085591"/>
                  </a:lnTo>
                  <a:lnTo>
                    <a:pt x="136598" y="1104349"/>
                  </a:lnTo>
                  <a:lnTo>
                    <a:pt x="186054" y="1110996"/>
                  </a:lnTo>
                  <a:lnTo>
                    <a:pt x="1059052" y="1110996"/>
                  </a:lnTo>
                  <a:lnTo>
                    <a:pt x="1108509" y="1104349"/>
                  </a:lnTo>
                  <a:lnTo>
                    <a:pt x="1152953" y="1085591"/>
                  </a:lnTo>
                  <a:lnTo>
                    <a:pt x="1190609" y="1056497"/>
                  </a:lnTo>
                  <a:lnTo>
                    <a:pt x="1219703" y="1018841"/>
                  </a:lnTo>
                  <a:lnTo>
                    <a:pt x="1238461" y="974397"/>
                  </a:lnTo>
                  <a:lnTo>
                    <a:pt x="1245107" y="924941"/>
                  </a:lnTo>
                  <a:lnTo>
                    <a:pt x="1245107" y="186055"/>
                  </a:lnTo>
                  <a:lnTo>
                    <a:pt x="1238461" y="136598"/>
                  </a:lnTo>
                  <a:lnTo>
                    <a:pt x="1219703" y="92154"/>
                  </a:lnTo>
                  <a:lnTo>
                    <a:pt x="1190609" y="54498"/>
                  </a:lnTo>
                  <a:lnTo>
                    <a:pt x="1152953" y="25404"/>
                  </a:lnTo>
                  <a:lnTo>
                    <a:pt x="1108509" y="6646"/>
                  </a:lnTo>
                  <a:lnTo>
                    <a:pt x="1059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961626" y="4284726"/>
              <a:ext cx="1245235" cy="1111250"/>
            </a:xfrm>
            <a:custGeom>
              <a:avLst/>
              <a:gdLst/>
              <a:ahLst/>
              <a:cxnLst/>
              <a:rect l="l" t="t" r="r" b="b"/>
              <a:pathLst>
                <a:path w="1245234" h="1111250">
                  <a:moveTo>
                    <a:pt x="0" y="186055"/>
                  </a:moveTo>
                  <a:lnTo>
                    <a:pt x="6646" y="136598"/>
                  </a:lnTo>
                  <a:lnTo>
                    <a:pt x="25404" y="92154"/>
                  </a:lnTo>
                  <a:lnTo>
                    <a:pt x="54498" y="54498"/>
                  </a:lnTo>
                  <a:lnTo>
                    <a:pt x="92154" y="25404"/>
                  </a:lnTo>
                  <a:lnTo>
                    <a:pt x="136598" y="6646"/>
                  </a:lnTo>
                  <a:lnTo>
                    <a:pt x="186054" y="0"/>
                  </a:lnTo>
                  <a:lnTo>
                    <a:pt x="1059052" y="0"/>
                  </a:lnTo>
                  <a:lnTo>
                    <a:pt x="1108509" y="6646"/>
                  </a:lnTo>
                  <a:lnTo>
                    <a:pt x="1152953" y="25404"/>
                  </a:lnTo>
                  <a:lnTo>
                    <a:pt x="1190609" y="54498"/>
                  </a:lnTo>
                  <a:lnTo>
                    <a:pt x="1219703" y="92154"/>
                  </a:lnTo>
                  <a:lnTo>
                    <a:pt x="1238461" y="136598"/>
                  </a:lnTo>
                  <a:lnTo>
                    <a:pt x="1245107" y="186055"/>
                  </a:lnTo>
                  <a:lnTo>
                    <a:pt x="1245107" y="924941"/>
                  </a:lnTo>
                  <a:lnTo>
                    <a:pt x="1238461" y="974397"/>
                  </a:lnTo>
                  <a:lnTo>
                    <a:pt x="1219703" y="1018841"/>
                  </a:lnTo>
                  <a:lnTo>
                    <a:pt x="1190609" y="1056497"/>
                  </a:lnTo>
                  <a:lnTo>
                    <a:pt x="1152953" y="1085591"/>
                  </a:lnTo>
                  <a:lnTo>
                    <a:pt x="1108509" y="1104349"/>
                  </a:lnTo>
                  <a:lnTo>
                    <a:pt x="1059052" y="1110996"/>
                  </a:lnTo>
                  <a:lnTo>
                    <a:pt x="186054" y="1110996"/>
                  </a:lnTo>
                  <a:lnTo>
                    <a:pt x="136598" y="1104349"/>
                  </a:lnTo>
                  <a:lnTo>
                    <a:pt x="92154" y="1085591"/>
                  </a:lnTo>
                  <a:lnTo>
                    <a:pt x="54498" y="1056497"/>
                  </a:lnTo>
                  <a:lnTo>
                    <a:pt x="25404" y="1018841"/>
                  </a:lnTo>
                  <a:lnTo>
                    <a:pt x="6646" y="974397"/>
                  </a:lnTo>
                  <a:lnTo>
                    <a:pt x="0" y="924941"/>
                  </a:lnTo>
                  <a:lnTo>
                    <a:pt x="0" y="186055"/>
                  </a:lnTo>
                  <a:close/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658368" y="3970020"/>
            <a:ext cx="1969135" cy="262255"/>
          </a:xfrm>
          <a:custGeom>
            <a:avLst/>
            <a:gdLst/>
            <a:ahLst/>
            <a:cxnLst/>
            <a:rect l="l" t="t" r="r" b="b"/>
            <a:pathLst>
              <a:path w="1969135" h="262254">
                <a:moveTo>
                  <a:pt x="1837944" y="0"/>
                </a:moveTo>
                <a:lnTo>
                  <a:pt x="131063" y="0"/>
                </a:ln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3"/>
                </a:lnTo>
                <a:lnTo>
                  <a:pt x="10298" y="182082"/>
                </a:lnTo>
                <a:lnTo>
                  <a:pt x="38385" y="223742"/>
                </a:lnTo>
                <a:lnTo>
                  <a:pt x="80045" y="251829"/>
                </a:lnTo>
                <a:lnTo>
                  <a:pt x="131063" y="262127"/>
                </a:lnTo>
                <a:lnTo>
                  <a:pt x="1837944" y="262127"/>
                </a:lnTo>
                <a:lnTo>
                  <a:pt x="1888962" y="251829"/>
                </a:lnTo>
                <a:lnTo>
                  <a:pt x="1930622" y="223742"/>
                </a:lnTo>
                <a:lnTo>
                  <a:pt x="1958709" y="182082"/>
                </a:lnTo>
                <a:lnTo>
                  <a:pt x="1969008" y="131063"/>
                </a:lnTo>
                <a:lnTo>
                  <a:pt x="1958709" y="80045"/>
                </a:lnTo>
                <a:lnTo>
                  <a:pt x="1930622" y="38385"/>
                </a:lnTo>
                <a:lnTo>
                  <a:pt x="1888962" y="10298"/>
                </a:lnTo>
                <a:lnTo>
                  <a:pt x="1837944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6844" y="1110996"/>
            <a:ext cx="1967864" cy="262255"/>
          </a:xfrm>
          <a:custGeom>
            <a:avLst/>
            <a:gdLst/>
            <a:ahLst/>
            <a:cxnLst/>
            <a:rect l="l" t="t" r="r" b="b"/>
            <a:pathLst>
              <a:path w="1967864" h="262255">
                <a:moveTo>
                  <a:pt x="1836420" y="0"/>
                </a:moveTo>
                <a:lnTo>
                  <a:pt x="131064" y="0"/>
                </a:ln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3"/>
                </a:lnTo>
                <a:lnTo>
                  <a:pt x="10298" y="182082"/>
                </a:lnTo>
                <a:lnTo>
                  <a:pt x="38385" y="223742"/>
                </a:lnTo>
                <a:lnTo>
                  <a:pt x="80045" y="251829"/>
                </a:lnTo>
                <a:lnTo>
                  <a:pt x="131064" y="262127"/>
                </a:lnTo>
                <a:lnTo>
                  <a:pt x="1836420" y="262127"/>
                </a:lnTo>
                <a:lnTo>
                  <a:pt x="1887438" y="251829"/>
                </a:lnTo>
                <a:lnTo>
                  <a:pt x="1929098" y="223742"/>
                </a:lnTo>
                <a:lnTo>
                  <a:pt x="1957185" y="182082"/>
                </a:lnTo>
                <a:lnTo>
                  <a:pt x="1967483" y="131063"/>
                </a:lnTo>
                <a:lnTo>
                  <a:pt x="1957185" y="80045"/>
                </a:lnTo>
                <a:lnTo>
                  <a:pt x="1929098" y="38385"/>
                </a:lnTo>
                <a:lnTo>
                  <a:pt x="1887438" y="10298"/>
                </a:lnTo>
                <a:lnTo>
                  <a:pt x="1836420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66572" y="4264152"/>
            <a:ext cx="1858010" cy="1150620"/>
            <a:chOff x="766572" y="4264152"/>
            <a:chExt cx="1858010" cy="1150620"/>
          </a:xfrm>
        </p:grpSpPr>
        <p:sp>
          <p:nvSpPr>
            <p:cNvPr id="44" name="object 44"/>
            <p:cNvSpPr/>
            <p:nvPr/>
          </p:nvSpPr>
          <p:spPr>
            <a:xfrm>
              <a:off x="785622" y="4283202"/>
              <a:ext cx="1819910" cy="1112520"/>
            </a:xfrm>
            <a:custGeom>
              <a:avLst/>
              <a:gdLst/>
              <a:ahLst/>
              <a:cxnLst/>
              <a:rect l="l" t="t" r="r" b="b"/>
              <a:pathLst>
                <a:path w="1819910" h="1112520">
                  <a:moveTo>
                    <a:pt x="1633347" y="0"/>
                  </a:moveTo>
                  <a:lnTo>
                    <a:pt x="186359" y="0"/>
                  </a:lnTo>
                  <a:lnTo>
                    <a:pt x="136818" y="6656"/>
                  </a:lnTo>
                  <a:lnTo>
                    <a:pt x="92301" y="25442"/>
                  </a:lnTo>
                  <a:lnTo>
                    <a:pt x="54584" y="54578"/>
                  </a:lnTo>
                  <a:lnTo>
                    <a:pt x="25444" y="92286"/>
                  </a:lnTo>
                  <a:lnTo>
                    <a:pt x="6657" y="136789"/>
                  </a:lnTo>
                  <a:lnTo>
                    <a:pt x="0" y="186309"/>
                  </a:lnTo>
                  <a:lnTo>
                    <a:pt x="0" y="926211"/>
                  </a:lnTo>
                  <a:lnTo>
                    <a:pt x="6657" y="975730"/>
                  </a:lnTo>
                  <a:lnTo>
                    <a:pt x="25444" y="1020233"/>
                  </a:lnTo>
                  <a:lnTo>
                    <a:pt x="54584" y="1057941"/>
                  </a:lnTo>
                  <a:lnTo>
                    <a:pt x="92301" y="1087077"/>
                  </a:lnTo>
                  <a:lnTo>
                    <a:pt x="136818" y="1105863"/>
                  </a:lnTo>
                  <a:lnTo>
                    <a:pt x="186359" y="1112520"/>
                  </a:lnTo>
                  <a:lnTo>
                    <a:pt x="1633347" y="1112520"/>
                  </a:lnTo>
                  <a:lnTo>
                    <a:pt x="1682866" y="1105863"/>
                  </a:lnTo>
                  <a:lnTo>
                    <a:pt x="1727369" y="1087077"/>
                  </a:lnTo>
                  <a:lnTo>
                    <a:pt x="1765077" y="1057941"/>
                  </a:lnTo>
                  <a:lnTo>
                    <a:pt x="1794213" y="1020233"/>
                  </a:lnTo>
                  <a:lnTo>
                    <a:pt x="1812999" y="975730"/>
                  </a:lnTo>
                  <a:lnTo>
                    <a:pt x="1819655" y="926211"/>
                  </a:lnTo>
                  <a:lnTo>
                    <a:pt x="1819655" y="186309"/>
                  </a:lnTo>
                  <a:lnTo>
                    <a:pt x="1812999" y="136789"/>
                  </a:lnTo>
                  <a:lnTo>
                    <a:pt x="1794213" y="92286"/>
                  </a:lnTo>
                  <a:lnTo>
                    <a:pt x="1765077" y="54578"/>
                  </a:lnTo>
                  <a:lnTo>
                    <a:pt x="1727369" y="25442"/>
                  </a:lnTo>
                  <a:lnTo>
                    <a:pt x="1682866" y="6656"/>
                  </a:lnTo>
                  <a:lnTo>
                    <a:pt x="16333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5622" y="4283202"/>
              <a:ext cx="1819910" cy="1112520"/>
            </a:xfrm>
            <a:custGeom>
              <a:avLst/>
              <a:gdLst/>
              <a:ahLst/>
              <a:cxnLst/>
              <a:rect l="l" t="t" r="r" b="b"/>
              <a:pathLst>
                <a:path w="1819910" h="1112520">
                  <a:moveTo>
                    <a:pt x="0" y="186309"/>
                  </a:moveTo>
                  <a:lnTo>
                    <a:pt x="6657" y="136789"/>
                  </a:lnTo>
                  <a:lnTo>
                    <a:pt x="25444" y="92286"/>
                  </a:lnTo>
                  <a:lnTo>
                    <a:pt x="54584" y="54578"/>
                  </a:lnTo>
                  <a:lnTo>
                    <a:pt x="92301" y="25442"/>
                  </a:lnTo>
                  <a:lnTo>
                    <a:pt x="136818" y="6656"/>
                  </a:lnTo>
                  <a:lnTo>
                    <a:pt x="186359" y="0"/>
                  </a:lnTo>
                  <a:lnTo>
                    <a:pt x="1633347" y="0"/>
                  </a:lnTo>
                  <a:lnTo>
                    <a:pt x="1682866" y="6656"/>
                  </a:lnTo>
                  <a:lnTo>
                    <a:pt x="1727369" y="25442"/>
                  </a:lnTo>
                  <a:lnTo>
                    <a:pt x="1765077" y="54578"/>
                  </a:lnTo>
                  <a:lnTo>
                    <a:pt x="1794213" y="92286"/>
                  </a:lnTo>
                  <a:lnTo>
                    <a:pt x="1812999" y="136789"/>
                  </a:lnTo>
                  <a:lnTo>
                    <a:pt x="1819655" y="186309"/>
                  </a:lnTo>
                  <a:lnTo>
                    <a:pt x="1819655" y="926211"/>
                  </a:lnTo>
                  <a:lnTo>
                    <a:pt x="1812999" y="975730"/>
                  </a:lnTo>
                  <a:lnTo>
                    <a:pt x="1794213" y="1020233"/>
                  </a:lnTo>
                  <a:lnTo>
                    <a:pt x="1765077" y="1057941"/>
                  </a:lnTo>
                  <a:lnTo>
                    <a:pt x="1727369" y="1087077"/>
                  </a:lnTo>
                  <a:lnTo>
                    <a:pt x="1682866" y="1105863"/>
                  </a:lnTo>
                  <a:lnTo>
                    <a:pt x="1633347" y="1112520"/>
                  </a:lnTo>
                  <a:lnTo>
                    <a:pt x="186359" y="1112520"/>
                  </a:lnTo>
                  <a:lnTo>
                    <a:pt x="136818" y="1105863"/>
                  </a:lnTo>
                  <a:lnTo>
                    <a:pt x="92301" y="1087077"/>
                  </a:lnTo>
                  <a:lnTo>
                    <a:pt x="54584" y="1057941"/>
                  </a:lnTo>
                  <a:lnTo>
                    <a:pt x="25444" y="1020233"/>
                  </a:lnTo>
                  <a:lnTo>
                    <a:pt x="6657" y="975730"/>
                  </a:lnTo>
                  <a:lnTo>
                    <a:pt x="0" y="926211"/>
                  </a:lnTo>
                  <a:lnTo>
                    <a:pt x="0" y="186309"/>
                  </a:lnTo>
                  <a:close/>
                </a:path>
              </a:pathLst>
            </a:custGeom>
            <a:ln w="38100">
              <a:solidFill>
                <a:srgbClr val="FFA4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2670048" y="2039873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30" h="76200">
                <a:moveTo>
                  <a:pt x="406000" y="31623"/>
                </a:moveTo>
                <a:lnTo>
                  <a:pt x="354202" y="31623"/>
                </a:lnTo>
                <a:lnTo>
                  <a:pt x="354329" y="44323"/>
                </a:lnTo>
                <a:lnTo>
                  <a:pt x="341619" y="44441"/>
                </a:lnTo>
                <a:lnTo>
                  <a:pt x="341883" y="76200"/>
                </a:lnTo>
                <a:lnTo>
                  <a:pt x="417702" y="37337"/>
                </a:lnTo>
                <a:lnTo>
                  <a:pt x="406000" y="31623"/>
                </a:lnTo>
                <a:close/>
              </a:path>
              <a:path w="417830" h="76200">
                <a:moveTo>
                  <a:pt x="341513" y="31741"/>
                </a:moveTo>
                <a:lnTo>
                  <a:pt x="0" y="34925"/>
                </a:lnTo>
                <a:lnTo>
                  <a:pt x="0" y="47625"/>
                </a:lnTo>
                <a:lnTo>
                  <a:pt x="341619" y="44441"/>
                </a:lnTo>
                <a:lnTo>
                  <a:pt x="341513" y="31741"/>
                </a:lnTo>
                <a:close/>
              </a:path>
              <a:path w="417830" h="76200">
                <a:moveTo>
                  <a:pt x="354202" y="31623"/>
                </a:moveTo>
                <a:lnTo>
                  <a:pt x="341513" y="31741"/>
                </a:lnTo>
                <a:lnTo>
                  <a:pt x="341619" y="44441"/>
                </a:lnTo>
                <a:lnTo>
                  <a:pt x="354329" y="44323"/>
                </a:lnTo>
                <a:lnTo>
                  <a:pt x="354202" y="31623"/>
                </a:lnTo>
                <a:close/>
              </a:path>
              <a:path w="417830" h="76200">
                <a:moveTo>
                  <a:pt x="341249" y="0"/>
                </a:moveTo>
                <a:lnTo>
                  <a:pt x="341513" y="31741"/>
                </a:lnTo>
                <a:lnTo>
                  <a:pt x="406000" y="31623"/>
                </a:lnTo>
                <a:lnTo>
                  <a:pt x="341249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80716" y="2532888"/>
            <a:ext cx="509905" cy="518159"/>
          </a:xfrm>
          <a:custGeom>
            <a:avLst/>
            <a:gdLst/>
            <a:ahLst/>
            <a:cxnLst/>
            <a:rect l="l" t="t" r="r" b="b"/>
            <a:pathLst>
              <a:path w="509905" h="518160">
                <a:moveTo>
                  <a:pt x="451581" y="49839"/>
                </a:moveTo>
                <a:lnTo>
                  <a:pt x="0" y="509142"/>
                </a:lnTo>
                <a:lnTo>
                  <a:pt x="9143" y="518033"/>
                </a:lnTo>
                <a:lnTo>
                  <a:pt x="460683" y="58771"/>
                </a:lnTo>
                <a:lnTo>
                  <a:pt x="451581" y="49839"/>
                </a:lnTo>
                <a:close/>
              </a:path>
              <a:path w="509905" h="518160">
                <a:moveTo>
                  <a:pt x="496360" y="40766"/>
                </a:moveTo>
                <a:lnTo>
                  <a:pt x="460501" y="40766"/>
                </a:lnTo>
                <a:lnTo>
                  <a:pt x="469519" y="49784"/>
                </a:lnTo>
                <a:lnTo>
                  <a:pt x="460683" y="58771"/>
                </a:lnTo>
                <a:lnTo>
                  <a:pt x="483361" y="81025"/>
                </a:lnTo>
                <a:lnTo>
                  <a:pt x="496360" y="40766"/>
                </a:lnTo>
                <a:close/>
              </a:path>
              <a:path w="509905" h="518160">
                <a:moveTo>
                  <a:pt x="460501" y="40766"/>
                </a:moveTo>
                <a:lnTo>
                  <a:pt x="451581" y="49839"/>
                </a:lnTo>
                <a:lnTo>
                  <a:pt x="460683" y="58771"/>
                </a:lnTo>
                <a:lnTo>
                  <a:pt x="469519" y="49784"/>
                </a:lnTo>
                <a:lnTo>
                  <a:pt x="460501" y="40766"/>
                </a:lnTo>
                <a:close/>
              </a:path>
              <a:path w="509905" h="518160">
                <a:moveTo>
                  <a:pt x="509523" y="0"/>
                </a:moveTo>
                <a:lnTo>
                  <a:pt x="429006" y="27686"/>
                </a:lnTo>
                <a:lnTo>
                  <a:pt x="451581" y="49839"/>
                </a:lnTo>
                <a:lnTo>
                  <a:pt x="460501" y="40766"/>
                </a:lnTo>
                <a:lnTo>
                  <a:pt x="496360" y="40766"/>
                </a:lnTo>
                <a:lnTo>
                  <a:pt x="509523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6887" y="1653816"/>
            <a:ext cx="390703" cy="286438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5199253" y="1486280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在庫数</a:t>
            </a:r>
            <a:endParaRPr sz="900">
              <a:latin typeface="Yu Gothic Medium"/>
              <a:cs typeface="Yu Gothic Medium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88305" y="1665478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＋</a:t>
            </a:r>
            <a:endParaRPr sz="1200">
              <a:latin typeface="Yu Gothic Medium"/>
              <a:cs typeface="Yu Gothic Medium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116067" y="2034539"/>
            <a:ext cx="534670" cy="76200"/>
          </a:xfrm>
          <a:custGeom>
            <a:avLst/>
            <a:gdLst/>
            <a:ahLst/>
            <a:cxnLst/>
            <a:rect l="l" t="t" r="r" b="b"/>
            <a:pathLst>
              <a:path w="534670" h="76200">
                <a:moveTo>
                  <a:pt x="457962" y="0"/>
                </a:moveTo>
                <a:lnTo>
                  <a:pt x="457962" y="76200"/>
                </a:lnTo>
                <a:lnTo>
                  <a:pt x="521462" y="44450"/>
                </a:lnTo>
                <a:lnTo>
                  <a:pt x="470662" y="44450"/>
                </a:lnTo>
                <a:lnTo>
                  <a:pt x="470662" y="31750"/>
                </a:lnTo>
                <a:lnTo>
                  <a:pt x="521462" y="31750"/>
                </a:lnTo>
                <a:lnTo>
                  <a:pt x="457962" y="0"/>
                </a:lnTo>
                <a:close/>
              </a:path>
              <a:path w="534670" h="76200">
                <a:moveTo>
                  <a:pt x="45796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962" y="44450"/>
                </a:lnTo>
                <a:lnTo>
                  <a:pt x="457962" y="31750"/>
                </a:lnTo>
                <a:close/>
              </a:path>
              <a:path w="534670" h="76200">
                <a:moveTo>
                  <a:pt x="521462" y="31750"/>
                </a:moveTo>
                <a:lnTo>
                  <a:pt x="470662" y="31750"/>
                </a:lnTo>
                <a:lnTo>
                  <a:pt x="470662" y="44450"/>
                </a:lnTo>
                <a:lnTo>
                  <a:pt x="521462" y="44450"/>
                </a:lnTo>
                <a:lnTo>
                  <a:pt x="534162" y="38100"/>
                </a:lnTo>
                <a:lnTo>
                  <a:pt x="521462" y="3175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13904" y="1947672"/>
            <a:ext cx="391160" cy="76200"/>
          </a:xfrm>
          <a:custGeom>
            <a:avLst/>
            <a:gdLst/>
            <a:ahLst/>
            <a:cxnLst/>
            <a:rect l="l" t="t" r="r" b="b"/>
            <a:pathLst>
              <a:path w="391159" h="76200">
                <a:moveTo>
                  <a:pt x="314960" y="0"/>
                </a:moveTo>
                <a:lnTo>
                  <a:pt x="314960" y="76200"/>
                </a:lnTo>
                <a:lnTo>
                  <a:pt x="378460" y="44450"/>
                </a:lnTo>
                <a:lnTo>
                  <a:pt x="327660" y="44450"/>
                </a:lnTo>
                <a:lnTo>
                  <a:pt x="327660" y="31750"/>
                </a:lnTo>
                <a:lnTo>
                  <a:pt x="378460" y="31750"/>
                </a:lnTo>
                <a:lnTo>
                  <a:pt x="314960" y="0"/>
                </a:lnTo>
                <a:close/>
              </a:path>
              <a:path w="391159" h="76200">
                <a:moveTo>
                  <a:pt x="31496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4960" y="44450"/>
                </a:lnTo>
                <a:lnTo>
                  <a:pt x="314960" y="31750"/>
                </a:lnTo>
                <a:close/>
              </a:path>
              <a:path w="391159" h="76200">
                <a:moveTo>
                  <a:pt x="378460" y="31750"/>
                </a:moveTo>
                <a:lnTo>
                  <a:pt x="327660" y="31750"/>
                </a:lnTo>
                <a:lnTo>
                  <a:pt x="327660" y="44450"/>
                </a:lnTo>
                <a:lnTo>
                  <a:pt x="378460" y="44450"/>
                </a:lnTo>
                <a:lnTo>
                  <a:pt x="391160" y="38100"/>
                </a:lnTo>
                <a:lnTo>
                  <a:pt x="378460" y="3175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494519" y="2040635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845" y="0"/>
                </a:moveTo>
                <a:lnTo>
                  <a:pt x="283845" y="76200"/>
                </a:lnTo>
                <a:lnTo>
                  <a:pt x="347345" y="44450"/>
                </a:lnTo>
                <a:lnTo>
                  <a:pt x="296545" y="44450"/>
                </a:lnTo>
                <a:lnTo>
                  <a:pt x="296545" y="31750"/>
                </a:lnTo>
                <a:lnTo>
                  <a:pt x="347345" y="31750"/>
                </a:lnTo>
                <a:lnTo>
                  <a:pt x="283845" y="0"/>
                </a:lnTo>
                <a:close/>
              </a:path>
              <a:path w="360045" h="76200">
                <a:moveTo>
                  <a:pt x="28384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83845" y="44450"/>
                </a:lnTo>
                <a:lnTo>
                  <a:pt x="283845" y="31750"/>
                </a:lnTo>
                <a:close/>
              </a:path>
              <a:path w="360045" h="76200">
                <a:moveTo>
                  <a:pt x="347345" y="31750"/>
                </a:moveTo>
                <a:lnTo>
                  <a:pt x="296545" y="31750"/>
                </a:lnTo>
                <a:lnTo>
                  <a:pt x="296545" y="44450"/>
                </a:lnTo>
                <a:lnTo>
                  <a:pt x="347345" y="44450"/>
                </a:lnTo>
                <a:lnTo>
                  <a:pt x="360045" y="38100"/>
                </a:lnTo>
                <a:lnTo>
                  <a:pt x="347345" y="3175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9120" y="2260865"/>
            <a:ext cx="168323" cy="166758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8181" y="1821408"/>
            <a:ext cx="219638" cy="282826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962253" y="1634490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POS</a:t>
            </a:r>
            <a:endParaRPr sz="900">
              <a:latin typeface="Yu Gothic Medium"/>
              <a:cs typeface="Yu Gothic Medium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49678" y="1795246"/>
            <a:ext cx="260350" cy="260985"/>
          </a:xfrm>
          <a:custGeom>
            <a:avLst/>
            <a:gdLst/>
            <a:ahLst/>
            <a:cxnLst/>
            <a:rect l="l" t="t" r="r" b="b"/>
            <a:pathLst>
              <a:path w="260350" h="260985">
                <a:moveTo>
                  <a:pt x="88049" y="80454"/>
                </a:moveTo>
                <a:lnTo>
                  <a:pt x="45935" y="80454"/>
                </a:lnTo>
                <a:lnTo>
                  <a:pt x="45935" y="214553"/>
                </a:lnTo>
                <a:lnTo>
                  <a:pt x="88049" y="214553"/>
                </a:lnTo>
                <a:lnTo>
                  <a:pt x="88049" y="80454"/>
                </a:lnTo>
                <a:close/>
              </a:path>
              <a:path w="260350" h="260985">
                <a:moveTo>
                  <a:pt x="145465" y="0"/>
                </a:moveTo>
                <a:lnTo>
                  <a:pt x="103365" y="0"/>
                </a:lnTo>
                <a:lnTo>
                  <a:pt x="103365" y="214553"/>
                </a:lnTo>
                <a:lnTo>
                  <a:pt x="145465" y="214553"/>
                </a:lnTo>
                <a:lnTo>
                  <a:pt x="145465" y="0"/>
                </a:lnTo>
                <a:close/>
              </a:path>
              <a:path w="260350" h="260985">
                <a:moveTo>
                  <a:pt x="202882" y="80454"/>
                </a:moveTo>
                <a:lnTo>
                  <a:pt x="160782" y="80454"/>
                </a:lnTo>
                <a:lnTo>
                  <a:pt x="160782" y="214553"/>
                </a:lnTo>
                <a:lnTo>
                  <a:pt x="202882" y="214553"/>
                </a:lnTo>
                <a:lnTo>
                  <a:pt x="202882" y="80454"/>
                </a:lnTo>
                <a:close/>
              </a:path>
              <a:path w="260350" h="260985">
                <a:moveTo>
                  <a:pt x="260311" y="237998"/>
                </a:moveTo>
                <a:lnTo>
                  <a:pt x="22974" y="237998"/>
                </a:lnTo>
                <a:lnTo>
                  <a:pt x="22974" y="406"/>
                </a:lnTo>
                <a:lnTo>
                  <a:pt x="0" y="406"/>
                </a:lnTo>
                <a:lnTo>
                  <a:pt x="0" y="237998"/>
                </a:lnTo>
                <a:lnTo>
                  <a:pt x="0" y="260870"/>
                </a:lnTo>
                <a:lnTo>
                  <a:pt x="260311" y="260870"/>
                </a:lnTo>
                <a:lnTo>
                  <a:pt x="260311" y="237998"/>
                </a:lnTo>
                <a:close/>
              </a:path>
              <a:path w="260350" h="260985">
                <a:moveTo>
                  <a:pt x="260311" y="145592"/>
                </a:moveTo>
                <a:lnTo>
                  <a:pt x="218198" y="145592"/>
                </a:lnTo>
                <a:lnTo>
                  <a:pt x="218198" y="214553"/>
                </a:lnTo>
                <a:lnTo>
                  <a:pt x="260311" y="214553"/>
                </a:lnTo>
                <a:lnTo>
                  <a:pt x="260311" y="145592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850389" y="1604898"/>
            <a:ext cx="698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翌月売上個数</a:t>
            </a:r>
            <a:endParaRPr sz="900">
              <a:latin typeface="Yu Gothic Medium"/>
              <a:cs typeface="Yu Gothic Medium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408175" y="1905507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80" h="76200">
                <a:moveTo>
                  <a:pt x="424998" y="31750"/>
                </a:moveTo>
                <a:lnTo>
                  <a:pt x="373380" y="31750"/>
                </a:lnTo>
                <a:lnTo>
                  <a:pt x="373506" y="44450"/>
                </a:lnTo>
                <a:lnTo>
                  <a:pt x="360722" y="44541"/>
                </a:lnTo>
                <a:lnTo>
                  <a:pt x="360934" y="76200"/>
                </a:lnTo>
                <a:lnTo>
                  <a:pt x="436880" y="37591"/>
                </a:lnTo>
                <a:lnTo>
                  <a:pt x="424998" y="31750"/>
                </a:lnTo>
                <a:close/>
              </a:path>
              <a:path w="436880" h="76200">
                <a:moveTo>
                  <a:pt x="360638" y="31841"/>
                </a:moveTo>
                <a:lnTo>
                  <a:pt x="0" y="34416"/>
                </a:lnTo>
                <a:lnTo>
                  <a:pt x="0" y="47116"/>
                </a:lnTo>
                <a:lnTo>
                  <a:pt x="360722" y="44541"/>
                </a:lnTo>
                <a:lnTo>
                  <a:pt x="360638" y="31841"/>
                </a:lnTo>
                <a:close/>
              </a:path>
              <a:path w="436880" h="76200">
                <a:moveTo>
                  <a:pt x="373380" y="31750"/>
                </a:moveTo>
                <a:lnTo>
                  <a:pt x="360638" y="31841"/>
                </a:lnTo>
                <a:lnTo>
                  <a:pt x="360722" y="44541"/>
                </a:lnTo>
                <a:lnTo>
                  <a:pt x="373506" y="44450"/>
                </a:lnTo>
                <a:lnTo>
                  <a:pt x="373380" y="31750"/>
                </a:lnTo>
                <a:close/>
              </a:path>
              <a:path w="436880" h="76200">
                <a:moveTo>
                  <a:pt x="360425" y="0"/>
                </a:moveTo>
                <a:lnTo>
                  <a:pt x="360638" y="31841"/>
                </a:lnTo>
                <a:lnTo>
                  <a:pt x="424998" y="31750"/>
                </a:lnTo>
                <a:lnTo>
                  <a:pt x="360425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48626" y="3068713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90" h="300354">
                <a:moveTo>
                  <a:pt x="119443" y="229438"/>
                </a:moveTo>
                <a:lnTo>
                  <a:pt x="44234" y="229438"/>
                </a:lnTo>
                <a:lnTo>
                  <a:pt x="44234" y="247091"/>
                </a:lnTo>
                <a:lnTo>
                  <a:pt x="119443" y="247091"/>
                </a:lnTo>
                <a:lnTo>
                  <a:pt x="119443" y="229438"/>
                </a:lnTo>
                <a:close/>
              </a:path>
              <a:path w="300990" h="300354">
                <a:moveTo>
                  <a:pt x="119443" y="194144"/>
                </a:moveTo>
                <a:lnTo>
                  <a:pt x="44234" y="194144"/>
                </a:lnTo>
                <a:lnTo>
                  <a:pt x="44234" y="211785"/>
                </a:lnTo>
                <a:lnTo>
                  <a:pt x="119443" y="211785"/>
                </a:lnTo>
                <a:lnTo>
                  <a:pt x="119443" y="194144"/>
                </a:lnTo>
                <a:close/>
              </a:path>
              <a:path w="300990" h="300354">
                <a:moveTo>
                  <a:pt x="119443" y="88252"/>
                </a:moveTo>
                <a:lnTo>
                  <a:pt x="44234" y="88252"/>
                </a:lnTo>
                <a:lnTo>
                  <a:pt x="44234" y="141198"/>
                </a:lnTo>
                <a:lnTo>
                  <a:pt x="119443" y="141198"/>
                </a:lnTo>
                <a:lnTo>
                  <a:pt x="119443" y="88252"/>
                </a:lnTo>
                <a:close/>
              </a:path>
              <a:path w="300990" h="300354">
                <a:moveTo>
                  <a:pt x="212356" y="194144"/>
                </a:moveTo>
                <a:lnTo>
                  <a:pt x="137147" y="194144"/>
                </a:lnTo>
                <a:lnTo>
                  <a:pt x="137147" y="247091"/>
                </a:lnTo>
                <a:lnTo>
                  <a:pt x="212356" y="247091"/>
                </a:lnTo>
                <a:lnTo>
                  <a:pt x="212356" y="194144"/>
                </a:lnTo>
                <a:close/>
              </a:path>
              <a:path w="300990" h="300354">
                <a:moveTo>
                  <a:pt x="212356" y="158838"/>
                </a:moveTo>
                <a:lnTo>
                  <a:pt x="44234" y="158838"/>
                </a:lnTo>
                <a:lnTo>
                  <a:pt x="44234" y="176491"/>
                </a:lnTo>
                <a:lnTo>
                  <a:pt x="212356" y="176491"/>
                </a:lnTo>
                <a:lnTo>
                  <a:pt x="212356" y="158838"/>
                </a:lnTo>
                <a:close/>
              </a:path>
              <a:path w="300990" h="300354">
                <a:moveTo>
                  <a:pt x="212356" y="123545"/>
                </a:moveTo>
                <a:lnTo>
                  <a:pt x="137147" y="123545"/>
                </a:lnTo>
                <a:lnTo>
                  <a:pt x="137147" y="141198"/>
                </a:lnTo>
                <a:lnTo>
                  <a:pt x="212356" y="141198"/>
                </a:lnTo>
                <a:lnTo>
                  <a:pt x="212356" y="123545"/>
                </a:lnTo>
                <a:close/>
              </a:path>
              <a:path w="300990" h="300354">
                <a:moveTo>
                  <a:pt x="212356" y="88252"/>
                </a:moveTo>
                <a:lnTo>
                  <a:pt x="137147" y="88252"/>
                </a:lnTo>
                <a:lnTo>
                  <a:pt x="137147" y="105892"/>
                </a:lnTo>
                <a:lnTo>
                  <a:pt x="212356" y="105892"/>
                </a:lnTo>
                <a:lnTo>
                  <a:pt x="212356" y="88252"/>
                </a:lnTo>
                <a:close/>
              </a:path>
              <a:path w="300990" h="300354">
                <a:moveTo>
                  <a:pt x="212356" y="52946"/>
                </a:moveTo>
                <a:lnTo>
                  <a:pt x="44234" y="52946"/>
                </a:lnTo>
                <a:lnTo>
                  <a:pt x="44234" y="70599"/>
                </a:lnTo>
                <a:lnTo>
                  <a:pt x="212356" y="70599"/>
                </a:lnTo>
                <a:lnTo>
                  <a:pt x="212356" y="52946"/>
                </a:lnTo>
                <a:close/>
              </a:path>
              <a:path w="300990" h="300354">
                <a:moveTo>
                  <a:pt x="300837" y="26479"/>
                </a:moveTo>
                <a:lnTo>
                  <a:pt x="274294" y="26479"/>
                </a:lnTo>
                <a:lnTo>
                  <a:pt x="274294" y="52946"/>
                </a:lnTo>
                <a:lnTo>
                  <a:pt x="274294" y="269595"/>
                </a:lnTo>
                <a:lnTo>
                  <a:pt x="270306" y="273558"/>
                </a:lnTo>
                <a:lnTo>
                  <a:pt x="260578" y="273558"/>
                </a:lnTo>
                <a:lnTo>
                  <a:pt x="256590" y="269595"/>
                </a:lnTo>
                <a:lnTo>
                  <a:pt x="256590" y="52946"/>
                </a:lnTo>
                <a:lnTo>
                  <a:pt x="274294" y="52946"/>
                </a:lnTo>
                <a:lnTo>
                  <a:pt x="274294" y="26479"/>
                </a:lnTo>
                <a:lnTo>
                  <a:pt x="256590" y="26479"/>
                </a:lnTo>
                <a:lnTo>
                  <a:pt x="256590" y="12"/>
                </a:lnTo>
                <a:lnTo>
                  <a:pt x="231381" y="12"/>
                </a:lnTo>
                <a:lnTo>
                  <a:pt x="231381" y="273558"/>
                </a:lnTo>
                <a:lnTo>
                  <a:pt x="30518" y="273558"/>
                </a:lnTo>
                <a:lnTo>
                  <a:pt x="26543" y="269595"/>
                </a:lnTo>
                <a:lnTo>
                  <a:pt x="26543" y="26479"/>
                </a:lnTo>
                <a:lnTo>
                  <a:pt x="230047" y="26479"/>
                </a:lnTo>
                <a:lnTo>
                  <a:pt x="230047" y="267830"/>
                </a:lnTo>
                <a:lnTo>
                  <a:pt x="230492" y="270916"/>
                </a:lnTo>
                <a:lnTo>
                  <a:pt x="231381" y="273558"/>
                </a:lnTo>
                <a:lnTo>
                  <a:pt x="231381" y="12"/>
                </a:lnTo>
                <a:lnTo>
                  <a:pt x="0" y="0"/>
                </a:lnTo>
                <a:lnTo>
                  <a:pt x="0" y="264731"/>
                </a:lnTo>
                <a:lnTo>
                  <a:pt x="2794" y="278447"/>
                </a:lnTo>
                <a:lnTo>
                  <a:pt x="10388" y="289661"/>
                </a:lnTo>
                <a:lnTo>
                  <a:pt x="21640" y="297243"/>
                </a:lnTo>
                <a:lnTo>
                  <a:pt x="35382" y="300037"/>
                </a:lnTo>
                <a:lnTo>
                  <a:pt x="265442" y="300037"/>
                </a:lnTo>
                <a:lnTo>
                  <a:pt x="279184" y="297243"/>
                </a:lnTo>
                <a:lnTo>
                  <a:pt x="290436" y="289661"/>
                </a:lnTo>
                <a:lnTo>
                  <a:pt x="298043" y="278447"/>
                </a:lnTo>
                <a:lnTo>
                  <a:pt x="299034" y="273558"/>
                </a:lnTo>
                <a:lnTo>
                  <a:pt x="300837" y="264731"/>
                </a:lnTo>
                <a:lnTo>
                  <a:pt x="300837" y="52946"/>
                </a:lnTo>
                <a:lnTo>
                  <a:pt x="300837" y="26479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053693" y="2872562"/>
            <a:ext cx="13525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82015" algn="l"/>
              </a:tabLst>
            </a:pP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外部情報	</a:t>
            </a:r>
            <a:r>
              <a:rPr sz="900" spc="-5" dirty="0">
                <a:solidFill>
                  <a:srgbClr val="112B43"/>
                </a:solidFill>
                <a:latin typeface="Yu Gothic Medium"/>
                <a:cs typeface="Yu Gothic Medium"/>
              </a:rPr>
              <a:t>市場動向</a:t>
            </a:r>
            <a:endParaRPr sz="900">
              <a:latin typeface="Yu Gothic Medium"/>
              <a:cs typeface="Yu Gothic Medium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087549" y="3055746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4" h="259714">
                <a:moveTo>
                  <a:pt x="259054" y="121716"/>
                </a:moveTo>
                <a:lnTo>
                  <a:pt x="232168" y="75933"/>
                </a:lnTo>
                <a:lnTo>
                  <a:pt x="186423" y="102857"/>
                </a:lnTo>
                <a:lnTo>
                  <a:pt x="211810" y="109448"/>
                </a:lnTo>
                <a:lnTo>
                  <a:pt x="204939" y="135356"/>
                </a:lnTo>
                <a:lnTo>
                  <a:pt x="197370" y="153377"/>
                </a:lnTo>
                <a:lnTo>
                  <a:pt x="189826" y="163906"/>
                </a:lnTo>
                <a:lnTo>
                  <a:pt x="182994" y="167322"/>
                </a:lnTo>
                <a:lnTo>
                  <a:pt x="175031" y="162547"/>
                </a:lnTo>
                <a:lnTo>
                  <a:pt x="165582" y="149847"/>
                </a:lnTo>
                <a:lnTo>
                  <a:pt x="156121" y="131660"/>
                </a:lnTo>
                <a:lnTo>
                  <a:pt x="148158" y="110439"/>
                </a:lnTo>
                <a:lnTo>
                  <a:pt x="140322" y="88290"/>
                </a:lnTo>
                <a:lnTo>
                  <a:pt x="127723" y="62509"/>
                </a:lnTo>
                <a:lnTo>
                  <a:pt x="110477" y="41135"/>
                </a:lnTo>
                <a:lnTo>
                  <a:pt x="88684" y="32219"/>
                </a:lnTo>
                <a:lnTo>
                  <a:pt x="69799" y="39535"/>
                </a:lnTo>
                <a:lnTo>
                  <a:pt x="55727" y="58369"/>
                </a:lnTo>
                <a:lnTo>
                  <a:pt x="45770" y="83997"/>
                </a:lnTo>
                <a:lnTo>
                  <a:pt x="39255" y="111709"/>
                </a:lnTo>
                <a:lnTo>
                  <a:pt x="61747" y="115887"/>
                </a:lnTo>
                <a:lnTo>
                  <a:pt x="68567" y="87718"/>
                </a:lnTo>
                <a:lnTo>
                  <a:pt x="76022" y="68897"/>
                </a:lnTo>
                <a:lnTo>
                  <a:pt x="83070" y="58381"/>
                </a:lnTo>
                <a:lnTo>
                  <a:pt x="88684" y="55105"/>
                </a:lnTo>
                <a:lnTo>
                  <a:pt x="96672" y="59423"/>
                </a:lnTo>
                <a:lnTo>
                  <a:pt x="106426" y="71767"/>
                </a:lnTo>
                <a:lnTo>
                  <a:pt x="116700" y="91300"/>
                </a:lnTo>
                <a:lnTo>
                  <a:pt x="131406" y="131724"/>
                </a:lnTo>
                <a:lnTo>
                  <a:pt x="142989" y="156502"/>
                </a:lnTo>
                <a:lnTo>
                  <a:pt x="160375" y="179857"/>
                </a:lnTo>
                <a:lnTo>
                  <a:pt x="182981" y="190220"/>
                </a:lnTo>
                <a:lnTo>
                  <a:pt x="199275" y="185496"/>
                </a:lnTo>
                <a:lnTo>
                  <a:pt x="213233" y="171373"/>
                </a:lnTo>
                <a:lnTo>
                  <a:pt x="224802" y="147916"/>
                </a:lnTo>
                <a:lnTo>
                  <a:pt x="233959" y="115201"/>
                </a:lnTo>
                <a:lnTo>
                  <a:pt x="259054" y="121716"/>
                </a:lnTo>
                <a:close/>
              </a:path>
              <a:path w="259714" h="259714">
                <a:moveTo>
                  <a:pt x="259232" y="236321"/>
                </a:moveTo>
                <a:lnTo>
                  <a:pt x="22872" y="236321"/>
                </a:lnTo>
                <a:lnTo>
                  <a:pt x="22872" y="0"/>
                </a:lnTo>
                <a:lnTo>
                  <a:pt x="0" y="0"/>
                </a:lnTo>
                <a:lnTo>
                  <a:pt x="0" y="236321"/>
                </a:lnTo>
                <a:lnTo>
                  <a:pt x="0" y="259194"/>
                </a:lnTo>
                <a:lnTo>
                  <a:pt x="259232" y="259194"/>
                </a:lnTo>
                <a:lnTo>
                  <a:pt x="259232" y="236321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4548" y="3446537"/>
            <a:ext cx="169847" cy="166758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947013" y="3291585"/>
            <a:ext cx="322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12B43"/>
                </a:solidFill>
                <a:latin typeface="Segoe UI"/>
                <a:cs typeface="Segoe UI"/>
              </a:rPr>
              <a:t>2</a:t>
            </a:r>
            <a:r>
              <a:rPr sz="1050" b="1" spc="5" dirty="0">
                <a:solidFill>
                  <a:srgbClr val="112B43"/>
                </a:solidFill>
                <a:latin typeface="Yu Gothic"/>
                <a:cs typeface="Yu Gothic"/>
              </a:rPr>
              <a:t>人</a:t>
            </a:r>
            <a:endParaRPr sz="1050">
              <a:latin typeface="Yu Gothic"/>
              <a:cs typeface="Yu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41525" y="3309366"/>
            <a:ext cx="9029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aseline="23148" dirty="0">
                <a:solidFill>
                  <a:srgbClr val="112B43"/>
                </a:solidFill>
                <a:latin typeface="Yu Gothic Medium"/>
                <a:cs typeface="Yu Gothic Medium"/>
              </a:rPr>
              <a:t>×</a:t>
            </a:r>
            <a:r>
              <a:rPr sz="1800" spc="112" baseline="23148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2400" b="1" spc="-5" dirty="0">
                <a:solidFill>
                  <a:srgbClr val="112B43"/>
                </a:solidFill>
                <a:latin typeface="Segoe UI"/>
                <a:cs typeface="Segoe UI"/>
              </a:rPr>
              <a:t>0.7</a:t>
            </a:r>
            <a:r>
              <a:rPr sz="1050" b="1" dirty="0">
                <a:solidFill>
                  <a:srgbClr val="112B43"/>
                </a:solidFill>
                <a:latin typeface="Yu Gothic"/>
                <a:cs typeface="Yu Gothic"/>
              </a:rPr>
              <a:t>/月</a:t>
            </a:r>
            <a:endParaRPr sz="1050">
              <a:latin typeface="Yu Gothic"/>
              <a:cs typeface="Yu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257909" y="2649092"/>
            <a:ext cx="886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外</a:t>
            </a:r>
            <a:r>
              <a:rPr sz="1000" spc="-20" dirty="0">
                <a:solidFill>
                  <a:srgbClr val="112B43"/>
                </a:solidFill>
                <a:latin typeface="Yu Gothic Medium"/>
                <a:cs typeface="Yu Gothic Medium"/>
              </a:rPr>
              <a:t>部デ</a:t>
            </a:r>
            <a:r>
              <a:rPr sz="1000" spc="-30" dirty="0">
                <a:solidFill>
                  <a:srgbClr val="112B43"/>
                </a:solidFill>
                <a:latin typeface="Yu Gothic Medium"/>
                <a:cs typeface="Yu Gothic Medium"/>
              </a:rPr>
              <a:t>ータ分</a:t>
            </a: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析</a:t>
            </a:r>
            <a:endParaRPr sz="1000">
              <a:latin typeface="Yu Gothic Medium"/>
              <a:cs typeface="Yu Gothic Medium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551432" y="3156711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80" h="76200">
                <a:moveTo>
                  <a:pt x="424998" y="31750"/>
                </a:moveTo>
                <a:lnTo>
                  <a:pt x="373380" y="31750"/>
                </a:lnTo>
                <a:lnTo>
                  <a:pt x="373506" y="44450"/>
                </a:lnTo>
                <a:lnTo>
                  <a:pt x="360722" y="44541"/>
                </a:lnTo>
                <a:lnTo>
                  <a:pt x="360934" y="76200"/>
                </a:lnTo>
                <a:lnTo>
                  <a:pt x="436880" y="37591"/>
                </a:lnTo>
                <a:lnTo>
                  <a:pt x="424998" y="31750"/>
                </a:lnTo>
                <a:close/>
              </a:path>
              <a:path w="436880" h="76200">
                <a:moveTo>
                  <a:pt x="360638" y="31841"/>
                </a:moveTo>
                <a:lnTo>
                  <a:pt x="0" y="34416"/>
                </a:lnTo>
                <a:lnTo>
                  <a:pt x="0" y="47116"/>
                </a:lnTo>
                <a:lnTo>
                  <a:pt x="360722" y="44541"/>
                </a:lnTo>
                <a:lnTo>
                  <a:pt x="360638" y="31841"/>
                </a:lnTo>
                <a:close/>
              </a:path>
              <a:path w="436880" h="76200">
                <a:moveTo>
                  <a:pt x="373380" y="31750"/>
                </a:moveTo>
                <a:lnTo>
                  <a:pt x="360638" y="31841"/>
                </a:lnTo>
                <a:lnTo>
                  <a:pt x="360722" y="44541"/>
                </a:lnTo>
                <a:lnTo>
                  <a:pt x="373506" y="44450"/>
                </a:lnTo>
                <a:lnTo>
                  <a:pt x="373380" y="31750"/>
                </a:lnTo>
                <a:close/>
              </a:path>
              <a:path w="436880" h="76200">
                <a:moveTo>
                  <a:pt x="360425" y="0"/>
                </a:moveTo>
                <a:lnTo>
                  <a:pt x="360638" y="31841"/>
                </a:lnTo>
                <a:lnTo>
                  <a:pt x="424998" y="31750"/>
                </a:lnTo>
                <a:lnTo>
                  <a:pt x="360425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93718" y="2267025"/>
            <a:ext cx="133985" cy="168275"/>
          </a:xfrm>
          <a:custGeom>
            <a:avLst/>
            <a:gdLst/>
            <a:ahLst/>
            <a:cxnLst/>
            <a:rect l="l" t="t" r="r" b="b"/>
            <a:pathLst>
              <a:path w="133985" h="168275">
                <a:moveTo>
                  <a:pt x="48475" y="6705"/>
                </a:moveTo>
                <a:lnTo>
                  <a:pt x="42684" y="0"/>
                </a:lnTo>
                <a:lnTo>
                  <a:pt x="28409" y="0"/>
                </a:lnTo>
                <a:lnTo>
                  <a:pt x="22618" y="6705"/>
                </a:lnTo>
                <a:lnTo>
                  <a:pt x="22618" y="23215"/>
                </a:lnTo>
                <a:lnTo>
                  <a:pt x="28409" y="29908"/>
                </a:lnTo>
                <a:lnTo>
                  <a:pt x="42684" y="29908"/>
                </a:lnTo>
                <a:lnTo>
                  <a:pt x="48475" y="23215"/>
                </a:lnTo>
                <a:lnTo>
                  <a:pt x="48475" y="14947"/>
                </a:lnTo>
                <a:lnTo>
                  <a:pt x="48475" y="6705"/>
                </a:lnTo>
                <a:close/>
              </a:path>
              <a:path w="133985" h="168275">
                <a:moveTo>
                  <a:pt x="110959" y="6705"/>
                </a:moveTo>
                <a:lnTo>
                  <a:pt x="105168" y="0"/>
                </a:lnTo>
                <a:lnTo>
                  <a:pt x="90893" y="0"/>
                </a:lnTo>
                <a:lnTo>
                  <a:pt x="85102" y="6705"/>
                </a:lnTo>
                <a:lnTo>
                  <a:pt x="85102" y="23215"/>
                </a:lnTo>
                <a:lnTo>
                  <a:pt x="90893" y="29908"/>
                </a:lnTo>
                <a:lnTo>
                  <a:pt x="105168" y="29908"/>
                </a:lnTo>
                <a:lnTo>
                  <a:pt x="110959" y="23215"/>
                </a:lnTo>
                <a:lnTo>
                  <a:pt x="110959" y="14947"/>
                </a:lnTo>
                <a:lnTo>
                  <a:pt x="110959" y="6705"/>
                </a:lnTo>
                <a:close/>
              </a:path>
              <a:path w="133985" h="168275">
                <a:moveTo>
                  <a:pt x="133578" y="93052"/>
                </a:moveTo>
                <a:lnTo>
                  <a:pt x="133261" y="91935"/>
                </a:lnTo>
                <a:lnTo>
                  <a:pt x="123888" y="45974"/>
                </a:lnTo>
                <a:lnTo>
                  <a:pt x="123240" y="44475"/>
                </a:lnTo>
                <a:lnTo>
                  <a:pt x="118389" y="39624"/>
                </a:lnTo>
                <a:lnTo>
                  <a:pt x="113868" y="37007"/>
                </a:lnTo>
                <a:lnTo>
                  <a:pt x="108699" y="35140"/>
                </a:lnTo>
                <a:lnTo>
                  <a:pt x="101587" y="33642"/>
                </a:lnTo>
                <a:lnTo>
                  <a:pt x="94475" y="33642"/>
                </a:lnTo>
                <a:lnTo>
                  <a:pt x="66840" y="72682"/>
                </a:lnTo>
                <a:lnTo>
                  <a:pt x="61404" y="45974"/>
                </a:lnTo>
                <a:lnTo>
                  <a:pt x="39103" y="33642"/>
                </a:lnTo>
                <a:lnTo>
                  <a:pt x="31991" y="33642"/>
                </a:lnTo>
                <a:lnTo>
                  <a:pt x="317" y="92684"/>
                </a:lnTo>
                <a:lnTo>
                  <a:pt x="0" y="93433"/>
                </a:lnTo>
                <a:lnTo>
                  <a:pt x="0" y="98285"/>
                </a:lnTo>
                <a:lnTo>
                  <a:pt x="2908" y="101650"/>
                </a:lnTo>
                <a:lnTo>
                  <a:pt x="9372" y="101650"/>
                </a:lnTo>
                <a:lnTo>
                  <a:pt x="11950" y="99034"/>
                </a:lnTo>
                <a:lnTo>
                  <a:pt x="19380" y="63538"/>
                </a:lnTo>
                <a:lnTo>
                  <a:pt x="19380" y="168173"/>
                </a:lnTo>
                <a:lnTo>
                  <a:pt x="32308" y="168173"/>
                </a:lnTo>
                <a:lnTo>
                  <a:pt x="32308" y="100901"/>
                </a:lnTo>
                <a:lnTo>
                  <a:pt x="38773" y="100901"/>
                </a:lnTo>
                <a:lnTo>
                  <a:pt x="38773" y="168173"/>
                </a:lnTo>
                <a:lnTo>
                  <a:pt x="51701" y="168173"/>
                </a:lnTo>
                <a:lnTo>
                  <a:pt x="51701" y="63157"/>
                </a:lnTo>
                <a:lnTo>
                  <a:pt x="59143" y="98666"/>
                </a:lnTo>
                <a:lnTo>
                  <a:pt x="61722" y="101282"/>
                </a:lnTo>
                <a:lnTo>
                  <a:pt x="65062" y="101282"/>
                </a:lnTo>
                <a:lnTo>
                  <a:pt x="65392" y="101650"/>
                </a:lnTo>
                <a:lnTo>
                  <a:pt x="71856" y="101650"/>
                </a:lnTo>
                <a:lnTo>
                  <a:pt x="74434" y="99034"/>
                </a:lnTo>
                <a:lnTo>
                  <a:pt x="81864" y="63538"/>
                </a:lnTo>
                <a:lnTo>
                  <a:pt x="81864" y="168173"/>
                </a:lnTo>
                <a:lnTo>
                  <a:pt x="94792" y="168173"/>
                </a:lnTo>
                <a:lnTo>
                  <a:pt x="94792" y="100901"/>
                </a:lnTo>
                <a:lnTo>
                  <a:pt x="101257" y="100901"/>
                </a:lnTo>
                <a:lnTo>
                  <a:pt x="101257" y="168173"/>
                </a:lnTo>
                <a:lnTo>
                  <a:pt x="114185" y="168173"/>
                </a:lnTo>
                <a:lnTo>
                  <a:pt x="114185" y="63157"/>
                </a:lnTo>
                <a:lnTo>
                  <a:pt x="121627" y="98666"/>
                </a:lnTo>
                <a:lnTo>
                  <a:pt x="124206" y="101282"/>
                </a:lnTo>
                <a:lnTo>
                  <a:pt x="130670" y="101282"/>
                </a:lnTo>
                <a:lnTo>
                  <a:pt x="133578" y="97917"/>
                </a:lnTo>
                <a:lnTo>
                  <a:pt x="133578" y="93052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25271" y="2123008"/>
            <a:ext cx="3930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44525" algn="l"/>
                <a:tab pos="2583180" algn="l"/>
                <a:tab pos="3108960" algn="l"/>
              </a:tabLst>
            </a:pPr>
            <a:r>
              <a:rPr sz="3600" b="1" spc="-7" baseline="3472" dirty="0">
                <a:solidFill>
                  <a:srgbClr val="112B43"/>
                </a:solidFill>
                <a:latin typeface="Segoe UI"/>
                <a:cs typeface="Segoe UI"/>
              </a:rPr>
              <a:t>2</a:t>
            </a:r>
            <a:r>
              <a:rPr sz="1575" b="1" spc="7" baseline="7936" dirty="0">
                <a:solidFill>
                  <a:srgbClr val="112B43"/>
                </a:solidFill>
                <a:latin typeface="Yu Gothic"/>
                <a:cs typeface="Yu Gothic"/>
              </a:rPr>
              <a:t>人</a:t>
            </a:r>
            <a:r>
              <a:rPr sz="1575" b="1" baseline="7936" dirty="0">
                <a:solidFill>
                  <a:srgbClr val="112B43"/>
                </a:solidFill>
                <a:latin typeface="Yu Gothic"/>
                <a:cs typeface="Yu Gothic"/>
              </a:rPr>
              <a:t>	</a:t>
            </a:r>
            <a:r>
              <a:rPr sz="1800" baseline="23148" dirty="0">
                <a:solidFill>
                  <a:srgbClr val="112B43"/>
                </a:solidFill>
                <a:latin typeface="Yu Gothic Medium"/>
                <a:cs typeface="Yu Gothic Medium"/>
              </a:rPr>
              <a:t>×</a:t>
            </a:r>
            <a:r>
              <a:rPr sz="1800" spc="104" baseline="23148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2400" b="1" spc="-5" dirty="0">
                <a:solidFill>
                  <a:srgbClr val="112B43"/>
                </a:solidFill>
                <a:latin typeface="Segoe UI"/>
                <a:cs typeface="Segoe UI"/>
              </a:rPr>
              <a:t>0.7</a:t>
            </a:r>
            <a:r>
              <a:rPr sz="1050" b="1" spc="-5" dirty="0">
                <a:solidFill>
                  <a:srgbClr val="112B43"/>
                </a:solidFill>
                <a:latin typeface="Yu Gothic"/>
                <a:cs typeface="Yu Gothic"/>
              </a:rPr>
              <a:t>/</a:t>
            </a:r>
            <a:r>
              <a:rPr sz="1050" b="1" spc="5" dirty="0">
                <a:solidFill>
                  <a:srgbClr val="112B43"/>
                </a:solidFill>
                <a:latin typeface="Yu Gothic"/>
                <a:cs typeface="Yu Gothic"/>
              </a:rPr>
              <a:t>月</a:t>
            </a:r>
            <a:r>
              <a:rPr sz="1050" b="1" dirty="0">
                <a:solidFill>
                  <a:srgbClr val="112B43"/>
                </a:solidFill>
                <a:latin typeface="Yu Gothic"/>
                <a:cs typeface="Yu Gothic"/>
              </a:rPr>
              <a:t>	</a:t>
            </a:r>
            <a:r>
              <a:rPr sz="3600" b="1" spc="-7" baseline="2314" dirty="0">
                <a:solidFill>
                  <a:srgbClr val="112B43"/>
                </a:solidFill>
                <a:latin typeface="Segoe UI"/>
                <a:cs typeface="Segoe UI"/>
              </a:rPr>
              <a:t>4</a:t>
            </a:r>
            <a:r>
              <a:rPr sz="1575" b="1" spc="7" baseline="5291" dirty="0">
                <a:solidFill>
                  <a:srgbClr val="112B43"/>
                </a:solidFill>
                <a:latin typeface="Yu Gothic"/>
                <a:cs typeface="Yu Gothic"/>
              </a:rPr>
              <a:t>人</a:t>
            </a:r>
            <a:r>
              <a:rPr sz="1575" b="1" baseline="5291" dirty="0">
                <a:solidFill>
                  <a:srgbClr val="112B43"/>
                </a:solidFill>
                <a:latin typeface="Yu Gothic"/>
                <a:cs typeface="Yu Gothic"/>
              </a:rPr>
              <a:t>	</a:t>
            </a:r>
            <a:r>
              <a:rPr sz="1800" spc="-44" baseline="20833" dirty="0">
                <a:solidFill>
                  <a:srgbClr val="112B43"/>
                </a:solidFill>
                <a:latin typeface="Yu Gothic Medium"/>
                <a:cs typeface="Yu Gothic Medium"/>
              </a:rPr>
              <a:t>×</a:t>
            </a:r>
            <a:r>
              <a:rPr sz="3600" b="1" spc="-7" baseline="1157" dirty="0">
                <a:solidFill>
                  <a:srgbClr val="112B43"/>
                </a:solidFill>
                <a:latin typeface="Segoe UI"/>
                <a:cs typeface="Segoe UI"/>
              </a:rPr>
              <a:t>0.1</a:t>
            </a:r>
            <a:r>
              <a:rPr sz="1575" b="1" baseline="2645" dirty="0">
                <a:solidFill>
                  <a:srgbClr val="112B43"/>
                </a:solidFill>
                <a:latin typeface="Yu Gothic"/>
                <a:cs typeface="Yu Gothic"/>
              </a:rPr>
              <a:t>/月</a:t>
            </a:r>
            <a:endParaRPr sz="1575" baseline="2645">
              <a:latin typeface="Yu Gothic"/>
              <a:cs typeface="Yu Gothic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917162" y="2267025"/>
            <a:ext cx="133985" cy="168275"/>
          </a:xfrm>
          <a:custGeom>
            <a:avLst/>
            <a:gdLst/>
            <a:ahLst/>
            <a:cxnLst/>
            <a:rect l="l" t="t" r="r" b="b"/>
            <a:pathLst>
              <a:path w="133985" h="168275">
                <a:moveTo>
                  <a:pt x="48475" y="6705"/>
                </a:moveTo>
                <a:lnTo>
                  <a:pt x="42684" y="0"/>
                </a:lnTo>
                <a:lnTo>
                  <a:pt x="28409" y="0"/>
                </a:lnTo>
                <a:lnTo>
                  <a:pt x="22618" y="6705"/>
                </a:lnTo>
                <a:lnTo>
                  <a:pt x="22618" y="23215"/>
                </a:lnTo>
                <a:lnTo>
                  <a:pt x="28409" y="29908"/>
                </a:lnTo>
                <a:lnTo>
                  <a:pt x="42684" y="29908"/>
                </a:lnTo>
                <a:lnTo>
                  <a:pt x="48475" y="23215"/>
                </a:lnTo>
                <a:lnTo>
                  <a:pt x="48475" y="14947"/>
                </a:lnTo>
                <a:lnTo>
                  <a:pt x="48475" y="6705"/>
                </a:lnTo>
                <a:close/>
              </a:path>
              <a:path w="133985" h="168275">
                <a:moveTo>
                  <a:pt x="110959" y="6705"/>
                </a:moveTo>
                <a:lnTo>
                  <a:pt x="105168" y="0"/>
                </a:lnTo>
                <a:lnTo>
                  <a:pt x="90893" y="0"/>
                </a:lnTo>
                <a:lnTo>
                  <a:pt x="85102" y="6705"/>
                </a:lnTo>
                <a:lnTo>
                  <a:pt x="85102" y="23215"/>
                </a:lnTo>
                <a:lnTo>
                  <a:pt x="90893" y="29908"/>
                </a:lnTo>
                <a:lnTo>
                  <a:pt x="105168" y="29908"/>
                </a:lnTo>
                <a:lnTo>
                  <a:pt x="110959" y="23215"/>
                </a:lnTo>
                <a:lnTo>
                  <a:pt x="110959" y="14947"/>
                </a:lnTo>
                <a:lnTo>
                  <a:pt x="110959" y="6705"/>
                </a:lnTo>
                <a:close/>
              </a:path>
              <a:path w="133985" h="168275">
                <a:moveTo>
                  <a:pt x="133578" y="93052"/>
                </a:moveTo>
                <a:lnTo>
                  <a:pt x="133261" y="91935"/>
                </a:lnTo>
                <a:lnTo>
                  <a:pt x="123888" y="45974"/>
                </a:lnTo>
                <a:lnTo>
                  <a:pt x="123240" y="44475"/>
                </a:lnTo>
                <a:lnTo>
                  <a:pt x="118389" y="39624"/>
                </a:lnTo>
                <a:lnTo>
                  <a:pt x="113868" y="37007"/>
                </a:lnTo>
                <a:lnTo>
                  <a:pt x="108699" y="35140"/>
                </a:lnTo>
                <a:lnTo>
                  <a:pt x="101587" y="33642"/>
                </a:lnTo>
                <a:lnTo>
                  <a:pt x="94475" y="33642"/>
                </a:lnTo>
                <a:lnTo>
                  <a:pt x="66840" y="72682"/>
                </a:lnTo>
                <a:lnTo>
                  <a:pt x="61404" y="45974"/>
                </a:lnTo>
                <a:lnTo>
                  <a:pt x="39103" y="33642"/>
                </a:lnTo>
                <a:lnTo>
                  <a:pt x="31991" y="33642"/>
                </a:lnTo>
                <a:lnTo>
                  <a:pt x="317" y="92684"/>
                </a:lnTo>
                <a:lnTo>
                  <a:pt x="0" y="93433"/>
                </a:lnTo>
                <a:lnTo>
                  <a:pt x="0" y="98285"/>
                </a:lnTo>
                <a:lnTo>
                  <a:pt x="2908" y="101650"/>
                </a:lnTo>
                <a:lnTo>
                  <a:pt x="9372" y="101650"/>
                </a:lnTo>
                <a:lnTo>
                  <a:pt x="11950" y="99034"/>
                </a:lnTo>
                <a:lnTo>
                  <a:pt x="19380" y="63538"/>
                </a:lnTo>
                <a:lnTo>
                  <a:pt x="19380" y="168173"/>
                </a:lnTo>
                <a:lnTo>
                  <a:pt x="32308" y="168173"/>
                </a:lnTo>
                <a:lnTo>
                  <a:pt x="32308" y="100901"/>
                </a:lnTo>
                <a:lnTo>
                  <a:pt x="38773" y="100901"/>
                </a:lnTo>
                <a:lnTo>
                  <a:pt x="38773" y="168173"/>
                </a:lnTo>
                <a:lnTo>
                  <a:pt x="51701" y="168173"/>
                </a:lnTo>
                <a:lnTo>
                  <a:pt x="51701" y="63157"/>
                </a:lnTo>
                <a:lnTo>
                  <a:pt x="59143" y="98666"/>
                </a:lnTo>
                <a:lnTo>
                  <a:pt x="61722" y="101282"/>
                </a:lnTo>
                <a:lnTo>
                  <a:pt x="65062" y="101282"/>
                </a:lnTo>
                <a:lnTo>
                  <a:pt x="65392" y="101650"/>
                </a:lnTo>
                <a:lnTo>
                  <a:pt x="71856" y="101650"/>
                </a:lnTo>
                <a:lnTo>
                  <a:pt x="74434" y="99034"/>
                </a:lnTo>
                <a:lnTo>
                  <a:pt x="81864" y="63538"/>
                </a:lnTo>
                <a:lnTo>
                  <a:pt x="81864" y="168173"/>
                </a:lnTo>
                <a:lnTo>
                  <a:pt x="94792" y="168173"/>
                </a:lnTo>
                <a:lnTo>
                  <a:pt x="94792" y="100901"/>
                </a:lnTo>
                <a:lnTo>
                  <a:pt x="101257" y="100901"/>
                </a:lnTo>
                <a:lnTo>
                  <a:pt x="101257" y="168173"/>
                </a:lnTo>
                <a:lnTo>
                  <a:pt x="114185" y="168173"/>
                </a:lnTo>
                <a:lnTo>
                  <a:pt x="114185" y="63157"/>
                </a:lnTo>
                <a:lnTo>
                  <a:pt x="121627" y="98666"/>
                </a:lnTo>
                <a:lnTo>
                  <a:pt x="124206" y="101282"/>
                </a:lnTo>
                <a:lnTo>
                  <a:pt x="130670" y="101282"/>
                </a:lnTo>
                <a:lnTo>
                  <a:pt x="133578" y="97917"/>
                </a:lnTo>
                <a:lnTo>
                  <a:pt x="133578" y="93052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54559" y="2242578"/>
            <a:ext cx="256540" cy="167005"/>
          </a:xfrm>
          <a:custGeom>
            <a:avLst/>
            <a:gdLst/>
            <a:ahLst/>
            <a:cxnLst/>
            <a:rect l="l" t="t" r="r" b="b"/>
            <a:pathLst>
              <a:path w="256540" h="167005">
                <a:moveTo>
                  <a:pt x="48006" y="6642"/>
                </a:moveTo>
                <a:lnTo>
                  <a:pt x="42265" y="0"/>
                </a:lnTo>
                <a:lnTo>
                  <a:pt x="28130" y="0"/>
                </a:lnTo>
                <a:lnTo>
                  <a:pt x="22402" y="6642"/>
                </a:lnTo>
                <a:lnTo>
                  <a:pt x="22402" y="23012"/>
                </a:lnTo>
                <a:lnTo>
                  <a:pt x="28130" y="29654"/>
                </a:lnTo>
                <a:lnTo>
                  <a:pt x="42265" y="29654"/>
                </a:lnTo>
                <a:lnTo>
                  <a:pt x="48006" y="23012"/>
                </a:lnTo>
                <a:lnTo>
                  <a:pt x="48006" y="14833"/>
                </a:lnTo>
                <a:lnTo>
                  <a:pt x="48006" y="6642"/>
                </a:lnTo>
                <a:close/>
              </a:path>
              <a:path w="256540" h="167005">
                <a:moveTo>
                  <a:pt x="109855" y="6642"/>
                </a:moveTo>
                <a:lnTo>
                  <a:pt x="104063" y="0"/>
                </a:lnTo>
                <a:lnTo>
                  <a:pt x="89789" y="0"/>
                </a:lnTo>
                <a:lnTo>
                  <a:pt x="83997" y="6642"/>
                </a:lnTo>
                <a:lnTo>
                  <a:pt x="83997" y="23012"/>
                </a:lnTo>
                <a:lnTo>
                  <a:pt x="89789" y="29654"/>
                </a:lnTo>
                <a:lnTo>
                  <a:pt x="104063" y="29654"/>
                </a:lnTo>
                <a:lnTo>
                  <a:pt x="109855" y="23012"/>
                </a:lnTo>
                <a:lnTo>
                  <a:pt x="109855" y="14833"/>
                </a:lnTo>
                <a:lnTo>
                  <a:pt x="109855" y="6642"/>
                </a:lnTo>
                <a:close/>
              </a:path>
              <a:path w="256540" h="167005">
                <a:moveTo>
                  <a:pt x="171450" y="6642"/>
                </a:moveTo>
                <a:lnTo>
                  <a:pt x="165709" y="0"/>
                </a:lnTo>
                <a:lnTo>
                  <a:pt x="151574" y="0"/>
                </a:lnTo>
                <a:lnTo>
                  <a:pt x="145846" y="6642"/>
                </a:lnTo>
                <a:lnTo>
                  <a:pt x="145846" y="23012"/>
                </a:lnTo>
                <a:lnTo>
                  <a:pt x="151574" y="29654"/>
                </a:lnTo>
                <a:lnTo>
                  <a:pt x="165709" y="29654"/>
                </a:lnTo>
                <a:lnTo>
                  <a:pt x="171450" y="23012"/>
                </a:lnTo>
                <a:lnTo>
                  <a:pt x="171450" y="14833"/>
                </a:lnTo>
                <a:lnTo>
                  <a:pt x="171450" y="6642"/>
                </a:lnTo>
                <a:close/>
              </a:path>
              <a:path w="256540" h="167005">
                <a:moveTo>
                  <a:pt x="233299" y="6642"/>
                </a:moveTo>
                <a:lnTo>
                  <a:pt x="227507" y="0"/>
                </a:lnTo>
                <a:lnTo>
                  <a:pt x="213233" y="0"/>
                </a:lnTo>
                <a:lnTo>
                  <a:pt x="207441" y="6642"/>
                </a:lnTo>
                <a:lnTo>
                  <a:pt x="207441" y="23012"/>
                </a:lnTo>
                <a:lnTo>
                  <a:pt x="213233" y="29654"/>
                </a:lnTo>
                <a:lnTo>
                  <a:pt x="227507" y="29654"/>
                </a:lnTo>
                <a:lnTo>
                  <a:pt x="233299" y="23012"/>
                </a:lnTo>
                <a:lnTo>
                  <a:pt x="233299" y="14833"/>
                </a:lnTo>
                <a:lnTo>
                  <a:pt x="233299" y="6642"/>
                </a:lnTo>
                <a:close/>
              </a:path>
              <a:path w="256540" h="167005">
                <a:moveTo>
                  <a:pt x="255917" y="92278"/>
                </a:moveTo>
                <a:lnTo>
                  <a:pt x="255600" y="91173"/>
                </a:lnTo>
                <a:lnTo>
                  <a:pt x="246227" y="45593"/>
                </a:lnTo>
                <a:lnTo>
                  <a:pt x="245579" y="44107"/>
                </a:lnTo>
                <a:lnTo>
                  <a:pt x="240728" y="39293"/>
                </a:lnTo>
                <a:lnTo>
                  <a:pt x="236207" y="36690"/>
                </a:lnTo>
                <a:lnTo>
                  <a:pt x="231038" y="34836"/>
                </a:lnTo>
                <a:lnTo>
                  <a:pt x="223926" y="33362"/>
                </a:lnTo>
                <a:lnTo>
                  <a:pt x="216814" y="33362"/>
                </a:lnTo>
                <a:lnTo>
                  <a:pt x="189407" y="70967"/>
                </a:lnTo>
                <a:lnTo>
                  <a:pt x="184251" y="45593"/>
                </a:lnTo>
                <a:lnTo>
                  <a:pt x="162166" y="33362"/>
                </a:lnTo>
                <a:lnTo>
                  <a:pt x="155117" y="33362"/>
                </a:lnTo>
                <a:lnTo>
                  <a:pt x="127990" y="70954"/>
                </a:lnTo>
                <a:lnTo>
                  <a:pt x="122783" y="45593"/>
                </a:lnTo>
                <a:lnTo>
                  <a:pt x="100482" y="33362"/>
                </a:lnTo>
                <a:lnTo>
                  <a:pt x="93370" y="33362"/>
                </a:lnTo>
                <a:lnTo>
                  <a:pt x="65963" y="70967"/>
                </a:lnTo>
                <a:lnTo>
                  <a:pt x="60807" y="45593"/>
                </a:lnTo>
                <a:lnTo>
                  <a:pt x="38722" y="33362"/>
                </a:lnTo>
                <a:lnTo>
                  <a:pt x="31673" y="33362"/>
                </a:lnTo>
                <a:lnTo>
                  <a:pt x="317" y="91909"/>
                </a:lnTo>
                <a:lnTo>
                  <a:pt x="0" y="92646"/>
                </a:lnTo>
                <a:lnTo>
                  <a:pt x="0" y="97472"/>
                </a:lnTo>
                <a:lnTo>
                  <a:pt x="2870" y="100799"/>
                </a:lnTo>
                <a:lnTo>
                  <a:pt x="9271" y="100799"/>
                </a:lnTo>
                <a:lnTo>
                  <a:pt x="11836" y="98209"/>
                </a:lnTo>
                <a:lnTo>
                  <a:pt x="19202" y="63004"/>
                </a:lnTo>
                <a:lnTo>
                  <a:pt x="19202" y="166763"/>
                </a:lnTo>
                <a:lnTo>
                  <a:pt x="32004" y="166763"/>
                </a:lnTo>
                <a:lnTo>
                  <a:pt x="32004" y="100063"/>
                </a:lnTo>
                <a:lnTo>
                  <a:pt x="38404" y="100063"/>
                </a:lnTo>
                <a:lnTo>
                  <a:pt x="38404" y="166763"/>
                </a:lnTo>
                <a:lnTo>
                  <a:pt x="51206" y="166763"/>
                </a:lnTo>
                <a:lnTo>
                  <a:pt x="51206" y="62636"/>
                </a:lnTo>
                <a:lnTo>
                  <a:pt x="58559" y="97840"/>
                </a:lnTo>
                <a:lnTo>
                  <a:pt x="61125" y="100431"/>
                </a:lnTo>
                <a:lnTo>
                  <a:pt x="63957" y="100431"/>
                </a:lnTo>
                <a:lnTo>
                  <a:pt x="64287" y="100799"/>
                </a:lnTo>
                <a:lnTo>
                  <a:pt x="70751" y="100799"/>
                </a:lnTo>
                <a:lnTo>
                  <a:pt x="73329" y="98209"/>
                </a:lnTo>
                <a:lnTo>
                  <a:pt x="80759" y="63004"/>
                </a:lnTo>
                <a:lnTo>
                  <a:pt x="80759" y="166763"/>
                </a:lnTo>
                <a:lnTo>
                  <a:pt x="93687" y="166763"/>
                </a:lnTo>
                <a:lnTo>
                  <a:pt x="93687" y="100063"/>
                </a:lnTo>
                <a:lnTo>
                  <a:pt x="100152" y="100063"/>
                </a:lnTo>
                <a:lnTo>
                  <a:pt x="100152" y="166763"/>
                </a:lnTo>
                <a:lnTo>
                  <a:pt x="113080" y="166763"/>
                </a:lnTo>
                <a:lnTo>
                  <a:pt x="113080" y="62636"/>
                </a:lnTo>
                <a:lnTo>
                  <a:pt x="120523" y="97840"/>
                </a:lnTo>
                <a:lnTo>
                  <a:pt x="123101" y="100431"/>
                </a:lnTo>
                <a:lnTo>
                  <a:pt x="125984" y="100431"/>
                </a:lnTo>
                <a:lnTo>
                  <a:pt x="126314" y="100799"/>
                </a:lnTo>
                <a:lnTo>
                  <a:pt x="132715" y="100799"/>
                </a:lnTo>
                <a:lnTo>
                  <a:pt x="135280" y="98209"/>
                </a:lnTo>
                <a:lnTo>
                  <a:pt x="142646" y="63004"/>
                </a:lnTo>
                <a:lnTo>
                  <a:pt x="142646" y="166763"/>
                </a:lnTo>
                <a:lnTo>
                  <a:pt x="155448" y="166763"/>
                </a:lnTo>
                <a:lnTo>
                  <a:pt x="155448" y="100063"/>
                </a:lnTo>
                <a:lnTo>
                  <a:pt x="161848" y="100063"/>
                </a:lnTo>
                <a:lnTo>
                  <a:pt x="161848" y="166763"/>
                </a:lnTo>
                <a:lnTo>
                  <a:pt x="174650" y="166763"/>
                </a:lnTo>
                <a:lnTo>
                  <a:pt x="174650" y="62636"/>
                </a:lnTo>
                <a:lnTo>
                  <a:pt x="182003" y="97840"/>
                </a:lnTo>
                <a:lnTo>
                  <a:pt x="184569" y="100431"/>
                </a:lnTo>
                <a:lnTo>
                  <a:pt x="187401" y="100431"/>
                </a:lnTo>
                <a:lnTo>
                  <a:pt x="187731" y="100799"/>
                </a:lnTo>
                <a:lnTo>
                  <a:pt x="194195" y="100799"/>
                </a:lnTo>
                <a:lnTo>
                  <a:pt x="196773" y="98209"/>
                </a:lnTo>
                <a:lnTo>
                  <a:pt x="204203" y="63004"/>
                </a:lnTo>
                <a:lnTo>
                  <a:pt x="204203" y="166763"/>
                </a:lnTo>
                <a:lnTo>
                  <a:pt x="217131" y="166763"/>
                </a:lnTo>
                <a:lnTo>
                  <a:pt x="217131" y="100063"/>
                </a:lnTo>
                <a:lnTo>
                  <a:pt x="223596" y="100063"/>
                </a:lnTo>
                <a:lnTo>
                  <a:pt x="223596" y="166763"/>
                </a:lnTo>
                <a:lnTo>
                  <a:pt x="236524" y="166763"/>
                </a:lnTo>
                <a:lnTo>
                  <a:pt x="236524" y="62636"/>
                </a:lnTo>
                <a:lnTo>
                  <a:pt x="243967" y="97840"/>
                </a:lnTo>
                <a:lnTo>
                  <a:pt x="246545" y="100431"/>
                </a:lnTo>
                <a:lnTo>
                  <a:pt x="253009" y="100431"/>
                </a:lnTo>
                <a:lnTo>
                  <a:pt x="255917" y="97091"/>
                </a:lnTo>
                <a:lnTo>
                  <a:pt x="255917" y="92278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object 7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2017" y="1731888"/>
            <a:ext cx="188697" cy="243694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6185915" y="1479296"/>
            <a:ext cx="764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発</a:t>
            </a:r>
            <a:r>
              <a:rPr sz="10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注個</a:t>
            </a:r>
            <a:r>
              <a:rPr sz="1000" spc="-30" dirty="0">
                <a:solidFill>
                  <a:srgbClr val="112B43"/>
                </a:solidFill>
                <a:latin typeface="Yu Gothic Medium"/>
                <a:cs typeface="Yu Gothic Medium"/>
              </a:rPr>
              <a:t>数確</a:t>
            </a: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定</a:t>
            </a:r>
            <a:endParaRPr sz="1000">
              <a:latin typeface="Yu Gothic Medium"/>
              <a:cs typeface="Yu Gothic Medium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627876" y="1779270"/>
            <a:ext cx="46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発注個数</a:t>
            </a:r>
            <a:endParaRPr sz="900">
              <a:latin typeface="Yu Gothic Medium"/>
              <a:cs typeface="Yu Gothic Medium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611882" y="1726768"/>
            <a:ext cx="260985" cy="337185"/>
          </a:xfrm>
          <a:custGeom>
            <a:avLst/>
            <a:gdLst/>
            <a:ahLst/>
            <a:cxnLst/>
            <a:rect l="l" t="t" r="r" b="b"/>
            <a:pathLst>
              <a:path w="260984" h="337185">
                <a:moveTo>
                  <a:pt x="121932" y="260908"/>
                </a:moveTo>
                <a:lnTo>
                  <a:pt x="50457" y="260908"/>
                </a:lnTo>
                <a:lnTo>
                  <a:pt x="50457" y="277736"/>
                </a:lnTo>
                <a:lnTo>
                  <a:pt x="121932" y="277736"/>
                </a:lnTo>
                <a:lnTo>
                  <a:pt x="121932" y="260908"/>
                </a:lnTo>
                <a:close/>
              </a:path>
              <a:path w="260984" h="337185">
                <a:moveTo>
                  <a:pt x="121932" y="210413"/>
                </a:moveTo>
                <a:lnTo>
                  <a:pt x="50457" y="210413"/>
                </a:lnTo>
                <a:lnTo>
                  <a:pt x="50457" y="227241"/>
                </a:lnTo>
                <a:lnTo>
                  <a:pt x="121932" y="227241"/>
                </a:lnTo>
                <a:lnTo>
                  <a:pt x="121932" y="210413"/>
                </a:lnTo>
                <a:close/>
              </a:path>
              <a:path w="260984" h="337185">
                <a:moveTo>
                  <a:pt x="121932" y="159918"/>
                </a:moveTo>
                <a:lnTo>
                  <a:pt x="50457" y="159918"/>
                </a:lnTo>
                <a:lnTo>
                  <a:pt x="50457" y="176745"/>
                </a:lnTo>
                <a:lnTo>
                  <a:pt x="121932" y="176745"/>
                </a:lnTo>
                <a:lnTo>
                  <a:pt x="121932" y="159918"/>
                </a:lnTo>
                <a:close/>
              </a:path>
              <a:path w="260984" h="337185">
                <a:moveTo>
                  <a:pt x="121932" y="109423"/>
                </a:moveTo>
                <a:lnTo>
                  <a:pt x="50457" y="109423"/>
                </a:lnTo>
                <a:lnTo>
                  <a:pt x="50457" y="126250"/>
                </a:lnTo>
                <a:lnTo>
                  <a:pt x="121932" y="126250"/>
                </a:lnTo>
                <a:lnTo>
                  <a:pt x="121932" y="109423"/>
                </a:lnTo>
                <a:close/>
              </a:path>
              <a:path w="260984" h="337185">
                <a:moveTo>
                  <a:pt x="202247" y="257124"/>
                </a:moveTo>
                <a:lnTo>
                  <a:pt x="192989" y="247865"/>
                </a:lnTo>
                <a:lnTo>
                  <a:pt x="180797" y="260489"/>
                </a:lnTo>
                <a:lnTo>
                  <a:pt x="168605" y="247865"/>
                </a:lnTo>
                <a:lnTo>
                  <a:pt x="159359" y="257124"/>
                </a:lnTo>
                <a:lnTo>
                  <a:pt x="171970" y="269328"/>
                </a:lnTo>
                <a:lnTo>
                  <a:pt x="159359" y="281533"/>
                </a:lnTo>
                <a:lnTo>
                  <a:pt x="168605" y="290791"/>
                </a:lnTo>
                <a:lnTo>
                  <a:pt x="180797" y="278168"/>
                </a:lnTo>
                <a:lnTo>
                  <a:pt x="192989" y="290791"/>
                </a:lnTo>
                <a:lnTo>
                  <a:pt x="202247" y="281533"/>
                </a:lnTo>
                <a:lnTo>
                  <a:pt x="189623" y="269328"/>
                </a:lnTo>
                <a:lnTo>
                  <a:pt x="202247" y="257124"/>
                </a:lnTo>
                <a:close/>
              </a:path>
              <a:path w="260984" h="337185">
                <a:moveTo>
                  <a:pt x="202247" y="206629"/>
                </a:moveTo>
                <a:lnTo>
                  <a:pt x="192989" y="197370"/>
                </a:lnTo>
                <a:lnTo>
                  <a:pt x="180797" y="209994"/>
                </a:lnTo>
                <a:lnTo>
                  <a:pt x="168605" y="197370"/>
                </a:lnTo>
                <a:lnTo>
                  <a:pt x="159359" y="206629"/>
                </a:lnTo>
                <a:lnTo>
                  <a:pt x="171970" y="218833"/>
                </a:lnTo>
                <a:lnTo>
                  <a:pt x="159359" y="231025"/>
                </a:lnTo>
                <a:lnTo>
                  <a:pt x="168605" y="240284"/>
                </a:lnTo>
                <a:lnTo>
                  <a:pt x="180797" y="227660"/>
                </a:lnTo>
                <a:lnTo>
                  <a:pt x="192989" y="240284"/>
                </a:lnTo>
                <a:lnTo>
                  <a:pt x="202247" y="231025"/>
                </a:lnTo>
                <a:lnTo>
                  <a:pt x="189623" y="218833"/>
                </a:lnTo>
                <a:lnTo>
                  <a:pt x="202247" y="206629"/>
                </a:lnTo>
                <a:close/>
              </a:path>
              <a:path w="260984" h="337185">
                <a:moveTo>
                  <a:pt x="207289" y="150660"/>
                </a:moveTo>
                <a:lnTo>
                  <a:pt x="198462" y="141820"/>
                </a:lnTo>
                <a:lnTo>
                  <a:pt x="170713" y="169595"/>
                </a:lnTo>
                <a:lnTo>
                  <a:pt x="159778" y="158648"/>
                </a:lnTo>
                <a:lnTo>
                  <a:pt x="150952" y="167487"/>
                </a:lnTo>
                <a:lnTo>
                  <a:pt x="170713" y="187261"/>
                </a:lnTo>
                <a:lnTo>
                  <a:pt x="207289" y="150660"/>
                </a:lnTo>
                <a:close/>
              </a:path>
              <a:path w="260984" h="337185">
                <a:moveTo>
                  <a:pt x="207289" y="100164"/>
                </a:moveTo>
                <a:lnTo>
                  <a:pt x="198462" y="91325"/>
                </a:lnTo>
                <a:lnTo>
                  <a:pt x="170713" y="119100"/>
                </a:lnTo>
                <a:lnTo>
                  <a:pt x="159778" y="108153"/>
                </a:lnTo>
                <a:lnTo>
                  <a:pt x="150952" y="116992"/>
                </a:lnTo>
                <a:lnTo>
                  <a:pt x="170713" y="136766"/>
                </a:lnTo>
                <a:lnTo>
                  <a:pt x="207289" y="100164"/>
                </a:lnTo>
                <a:close/>
              </a:path>
              <a:path w="260984" h="337185">
                <a:moveTo>
                  <a:pt x="260680" y="32829"/>
                </a:moveTo>
                <a:lnTo>
                  <a:pt x="253111" y="25260"/>
                </a:lnTo>
                <a:lnTo>
                  <a:pt x="235458" y="25260"/>
                </a:lnTo>
                <a:lnTo>
                  <a:pt x="235458" y="50507"/>
                </a:lnTo>
                <a:lnTo>
                  <a:pt x="235458" y="311404"/>
                </a:lnTo>
                <a:lnTo>
                  <a:pt x="25234" y="311404"/>
                </a:lnTo>
                <a:lnTo>
                  <a:pt x="25234" y="50507"/>
                </a:lnTo>
                <a:lnTo>
                  <a:pt x="71488" y="50507"/>
                </a:lnTo>
                <a:lnTo>
                  <a:pt x="71488" y="75755"/>
                </a:lnTo>
                <a:lnTo>
                  <a:pt x="189204" y="75755"/>
                </a:lnTo>
                <a:lnTo>
                  <a:pt x="189204" y="50507"/>
                </a:lnTo>
                <a:lnTo>
                  <a:pt x="235458" y="50507"/>
                </a:lnTo>
                <a:lnTo>
                  <a:pt x="235458" y="25260"/>
                </a:lnTo>
                <a:lnTo>
                  <a:pt x="172389" y="25260"/>
                </a:lnTo>
                <a:lnTo>
                  <a:pt x="172389" y="16827"/>
                </a:lnTo>
                <a:lnTo>
                  <a:pt x="172389" y="7569"/>
                </a:lnTo>
                <a:lnTo>
                  <a:pt x="164820" y="0"/>
                </a:lnTo>
                <a:lnTo>
                  <a:pt x="142963" y="0"/>
                </a:lnTo>
                <a:lnTo>
                  <a:pt x="142963" y="22733"/>
                </a:lnTo>
                <a:lnTo>
                  <a:pt x="142963" y="36614"/>
                </a:lnTo>
                <a:lnTo>
                  <a:pt x="137490" y="42087"/>
                </a:lnTo>
                <a:lnTo>
                  <a:pt x="123202" y="42087"/>
                </a:lnTo>
                <a:lnTo>
                  <a:pt x="117729" y="36614"/>
                </a:lnTo>
                <a:lnTo>
                  <a:pt x="117729" y="22313"/>
                </a:lnTo>
                <a:lnTo>
                  <a:pt x="123202" y="16827"/>
                </a:lnTo>
                <a:lnTo>
                  <a:pt x="137490" y="16827"/>
                </a:lnTo>
                <a:lnTo>
                  <a:pt x="142963" y="22733"/>
                </a:lnTo>
                <a:lnTo>
                  <a:pt x="142963" y="0"/>
                </a:lnTo>
                <a:lnTo>
                  <a:pt x="95872" y="0"/>
                </a:lnTo>
                <a:lnTo>
                  <a:pt x="88303" y="7569"/>
                </a:lnTo>
                <a:lnTo>
                  <a:pt x="88303" y="25260"/>
                </a:lnTo>
                <a:lnTo>
                  <a:pt x="7569" y="25260"/>
                </a:lnTo>
                <a:lnTo>
                  <a:pt x="0" y="32829"/>
                </a:lnTo>
                <a:lnTo>
                  <a:pt x="12" y="329082"/>
                </a:lnTo>
                <a:lnTo>
                  <a:pt x="7569" y="336651"/>
                </a:lnTo>
                <a:lnTo>
                  <a:pt x="253123" y="336651"/>
                </a:lnTo>
                <a:lnTo>
                  <a:pt x="260680" y="329082"/>
                </a:lnTo>
                <a:lnTo>
                  <a:pt x="260680" y="311404"/>
                </a:lnTo>
                <a:lnTo>
                  <a:pt x="260680" y="50507"/>
                </a:lnTo>
                <a:lnTo>
                  <a:pt x="260680" y="42087"/>
                </a:lnTo>
                <a:lnTo>
                  <a:pt x="260680" y="32829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66035" y="2238006"/>
            <a:ext cx="80010" cy="167005"/>
          </a:xfrm>
          <a:custGeom>
            <a:avLst/>
            <a:gdLst/>
            <a:ahLst/>
            <a:cxnLst/>
            <a:rect l="l" t="t" r="r" b="b"/>
            <a:pathLst>
              <a:path w="80009" h="167005">
                <a:moveTo>
                  <a:pt x="54127" y="6642"/>
                </a:moveTo>
                <a:lnTo>
                  <a:pt x="47663" y="0"/>
                </a:lnTo>
                <a:lnTo>
                  <a:pt x="31724" y="0"/>
                </a:lnTo>
                <a:lnTo>
                  <a:pt x="25260" y="6642"/>
                </a:lnTo>
                <a:lnTo>
                  <a:pt x="25260" y="23012"/>
                </a:lnTo>
                <a:lnTo>
                  <a:pt x="31724" y="29654"/>
                </a:lnTo>
                <a:lnTo>
                  <a:pt x="47663" y="29654"/>
                </a:lnTo>
                <a:lnTo>
                  <a:pt x="54127" y="23012"/>
                </a:lnTo>
                <a:lnTo>
                  <a:pt x="54127" y="14833"/>
                </a:lnTo>
                <a:lnTo>
                  <a:pt x="54127" y="6642"/>
                </a:lnTo>
                <a:close/>
              </a:path>
              <a:path w="80009" h="167005">
                <a:moveTo>
                  <a:pt x="79387" y="92278"/>
                </a:moveTo>
                <a:lnTo>
                  <a:pt x="79032" y="91173"/>
                </a:lnTo>
                <a:lnTo>
                  <a:pt x="68567" y="45593"/>
                </a:lnTo>
                <a:lnTo>
                  <a:pt x="67843" y="44107"/>
                </a:lnTo>
                <a:lnTo>
                  <a:pt x="62433" y="39293"/>
                </a:lnTo>
                <a:lnTo>
                  <a:pt x="57378" y="36690"/>
                </a:lnTo>
                <a:lnTo>
                  <a:pt x="51600" y="34836"/>
                </a:lnTo>
                <a:lnTo>
                  <a:pt x="43662" y="33362"/>
                </a:lnTo>
                <a:lnTo>
                  <a:pt x="35725" y="33362"/>
                </a:lnTo>
                <a:lnTo>
                  <a:pt x="368" y="91909"/>
                </a:lnTo>
                <a:lnTo>
                  <a:pt x="0" y="92646"/>
                </a:lnTo>
                <a:lnTo>
                  <a:pt x="0" y="97472"/>
                </a:lnTo>
                <a:lnTo>
                  <a:pt x="3251" y="100799"/>
                </a:lnTo>
                <a:lnTo>
                  <a:pt x="10464" y="100799"/>
                </a:lnTo>
                <a:lnTo>
                  <a:pt x="13360" y="98209"/>
                </a:lnTo>
                <a:lnTo>
                  <a:pt x="21653" y="63004"/>
                </a:lnTo>
                <a:lnTo>
                  <a:pt x="21653" y="166763"/>
                </a:lnTo>
                <a:lnTo>
                  <a:pt x="36093" y="166763"/>
                </a:lnTo>
                <a:lnTo>
                  <a:pt x="36093" y="100063"/>
                </a:lnTo>
                <a:lnTo>
                  <a:pt x="43307" y="100063"/>
                </a:lnTo>
                <a:lnTo>
                  <a:pt x="43307" y="166763"/>
                </a:lnTo>
                <a:lnTo>
                  <a:pt x="57734" y="166763"/>
                </a:lnTo>
                <a:lnTo>
                  <a:pt x="57734" y="62636"/>
                </a:lnTo>
                <a:lnTo>
                  <a:pt x="66040" y="97840"/>
                </a:lnTo>
                <a:lnTo>
                  <a:pt x="68922" y="100431"/>
                </a:lnTo>
                <a:lnTo>
                  <a:pt x="76136" y="100431"/>
                </a:lnTo>
                <a:lnTo>
                  <a:pt x="79387" y="97091"/>
                </a:lnTo>
                <a:lnTo>
                  <a:pt x="79387" y="92278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8620632" y="1491487"/>
            <a:ext cx="266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検証</a:t>
            </a:r>
            <a:endParaRPr sz="1000">
              <a:latin typeface="Yu Gothic Medium"/>
              <a:cs typeface="Yu Gothic Medium"/>
            </a:endParaRPr>
          </a:p>
        </p:txBody>
      </p:sp>
      <p:pic>
        <p:nvPicPr>
          <p:cNvPr id="78" name="object 7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63200" y="1732788"/>
            <a:ext cx="466344" cy="403860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10718952" y="2276106"/>
            <a:ext cx="81915" cy="167005"/>
          </a:xfrm>
          <a:custGeom>
            <a:avLst/>
            <a:gdLst/>
            <a:ahLst/>
            <a:cxnLst/>
            <a:rect l="l" t="t" r="r" b="b"/>
            <a:pathLst>
              <a:path w="81915" h="167005">
                <a:moveTo>
                  <a:pt x="55537" y="6642"/>
                </a:moveTo>
                <a:lnTo>
                  <a:pt x="48907" y="0"/>
                </a:lnTo>
                <a:lnTo>
                  <a:pt x="32550" y="0"/>
                </a:lnTo>
                <a:lnTo>
                  <a:pt x="25920" y="6642"/>
                </a:lnTo>
                <a:lnTo>
                  <a:pt x="25920" y="23012"/>
                </a:lnTo>
                <a:lnTo>
                  <a:pt x="32550" y="29654"/>
                </a:lnTo>
                <a:lnTo>
                  <a:pt x="48907" y="29654"/>
                </a:lnTo>
                <a:lnTo>
                  <a:pt x="55537" y="23012"/>
                </a:lnTo>
                <a:lnTo>
                  <a:pt x="55537" y="14833"/>
                </a:lnTo>
                <a:lnTo>
                  <a:pt x="55537" y="6642"/>
                </a:lnTo>
                <a:close/>
              </a:path>
              <a:path w="81915" h="167005">
                <a:moveTo>
                  <a:pt x="81457" y="92278"/>
                </a:moveTo>
                <a:lnTo>
                  <a:pt x="81089" y="91173"/>
                </a:lnTo>
                <a:lnTo>
                  <a:pt x="70358" y="45593"/>
                </a:lnTo>
                <a:lnTo>
                  <a:pt x="69608" y="44107"/>
                </a:lnTo>
                <a:lnTo>
                  <a:pt x="64058" y="39293"/>
                </a:lnTo>
                <a:lnTo>
                  <a:pt x="58877" y="36690"/>
                </a:lnTo>
                <a:lnTo>
                  <a:pt x="52946" y="34836"/>
                </a:lnTo>
                <a:lnTo>
                  <a:pt x="44805" y="33362"/>
                </a:lnTo>
                <a:lnTo>
                  <a:pt x="36664" y="33362"/>
                </a:lnTo>
                <a:lnTo>
                  <a:pt x="381" y="91909"/>
                </a:lnTo>
                <a:lnTo>
                  <a:pt x="0" y="92646"/>
                </a:lnTo>
                <a:lnTo>
                  <a:pt x="0" y="97472"/>
                </a:lnTo>
                <a:lnTo>
                  <a:pt x="3340" y="100799"/>
                </a:lnTo>
                <a:lnTo>
                  <a:pt x="10744" y="100799"/>
                </a:lnTo>
                <a:lnTo>
                  <a:pt x="13703" y="98209"/>
                </a:lnTo>
                <a:lnTo>
                  <a:pt x="22225" y="63004"/>
                </a:lnTo>
                <a:lnTo>
                  <a:pt x="22225" y="166763"/>
                </a:lnTo>
                <a:lnTo>
                  <a:pt x="37033" y="166763"/>
                </a:lnTo>
                <a:lnTo>
                  <a:pt x="37033" y="100063"/>
                </a:lnTo>
                <a:lnTo>
                  <a:pt x="44437" y="100063"/>
                </a:lnTo>
                <a:lnTo>
                  <a:pt x="44437" y="166763"/>
                </a:lnTo>
                <a:lnTo>
                  <a:pt x="59245" y="166763"/>
                </a:lnTo>
                <a:lnTo>
                  <a:pt x="59245" y="62636"/>
                </a:lnTo>
                <a:lnTo>
                  <a:pt x="67767" y="97840"/>
                </a:lnTo>
                <a:lnTo>
                  <a:pt x="70726" y="100431"/>
                </a:lnTo>
                <a:lnTo>
                  <a:pt x="78130" y="100431"/>
                </a:lnTo>
                <a:lnTo>
                  <a:pt x="81457" y="97091"/>
                </a:lnTo>
                <a:lnTo>
                  <a:pt x="81457" y="92278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0416285" y="2120849"/>
            <a:ext cx="322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12B43"/>
                </a:solidFill>
                <a:latin typeface="Segoe UI"/>
                <a:cs typeface="Segoe UI"/>
              </a:rPr>
              <a:t>1</a:t>
            </a:r>
            <a:r>
              <a:rPr sz="1050" b="1" spc="5" dirty="0">
                <a:solidFill>
                  <a:srgbClr val="112B43"/>
                </a:solidFill>
                <a:latin typeface="Yu Gothic"/>
                <a:cs typeface="Yu Gothic"/>
              </a:rPr>
              <a:t>人</a:t>
            </a:r>
            <a:endParaRPr sz="1050">
              <a:latin typeface="Yu Gothic"/>
              <a:cs typeface="Yu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471150" y="1497024"/>
            <a:ext cx="266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12B43"/>
                </a:solidFill>
                <a:latin typeface="Yu Gothic Medium"/>
                <a:cs typeface="Yu Gothic Medium"/>
              </a:rPr>
              <a:t>発注</a:t>
            </a:r>
            <a:endParaRPr sz="1000">
              <a:latin typeface="Yu Gothic Medium"/>
              <a:cs typeface="Yu Gothic Medium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70048" y="4909565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30" h="76200">
                <a:moveTo>
                  <a:pt x="406000" y="31622"/>
                </a:moveTo>
                <a:lnTo>
                  <a:pt x="354202" y="31622"/>
                </a:lnTo>
                <a:lnTo>
                  <a:pt x="354329" y="44322"/>
                </a:lnTo>
                <a:lnTo>
                  <a:pt x="341619" y="44441"/>
                </a:lnTo>
                <a:lnTo>
                  <a:pt x="341883" y="76199"/>
                </a:lnTo>
                <a:lnTo>
                  <a:pt x="417702" y="37337"/>
                </a:lnTo>
                <a:lnTo>
                  <a:pt x="406000" y="31622"/>
                </a:lnTo>
                <a:close/>
              </a:path>
              <a:path w="417830" h="76200">
                <a:moveTo>
                  <a:pt x="341513" y="31741"/>
                </a:moveTo>
                <a:lnTo>
                  <a:pt x="0" y="34924"/>
                </a:lnTo>
                <a:lnTo>
                  <a:pt x="0" y="47624"/>
                </a:lnTo>
                <a:lnTo>
                  <a:pt x="341619" y="44441"/>
                </a:lnTo>
                <a:lnTo>
                  <a:pt x="341513" y="31741"/>
                </a:lnTo>
                <a:close/>
              </a:path>
              <a:path w="417830" h="76200">
                <a:moveTo>
                  <a:pt x="354202" y="31622"/>
                </a:moveTo>
                <a:lnTo>
                  <a:pt x="341513" y="31741"/>
                </a:lnTo>
                <a:lnTo>
                  <a:pt x="341619" y="44441"/>
                </a:lnTo>
                <a:lnTo>
                  <a:pt x="354329" y="44322"/>
                </a:lnTo>
                <a:lnTo>
                  <a:pt x="354202" y="31622"/>
                </a:lnTo>
                <a:close/>
              </a:path>
              <a:path w="417830" h="76200">
                <a:moveTo>
                  <a:pt x="341249" y="0"/>
                </a:moveTo>
                <a:lnTo>
                  <a:pt x="341513" y="31741"/>
                </a:lnTo>
                <a:lnTo>
                  <a:pt x="406000" y="31622"/>
                </a:lnTo>
                <a:lnTo>
                  <a:pt x="341249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80716" y="5402579"/>
            <a:ext cx="509905" cy="518159"/>
          </a:xfrm>
          <a:custGeom>
            <a:avLst/>
            <a:gdLst/>
            <a:ahLst/>
            <a:cxnLst/>
            <a:rect l="l" t="t" r="r" b="b"/>
            <a:pathLst>
              <a:path w="509905" h="518160">
                <a:moveTo>
                  <a:pt x="451582" y="49840"/>
                </a:moveTo>
                <a:lnTo>
                  <a:pt x="0" y="509181"/>
                </a:lnTo>
                <a:lnTo>
                  <a:pt x="9143" y="518096"/>
                </a:lnTo>
                <a:lnTo>
                  <a:pt x="460683" y="58771"/>
                </a:lnTo>
                <a:lnTo>
                  <a:pt x="451582" y="49840"/>
                </a:lnTo>
                <a:close/>
              </a:path>
              <a:path w="509905" h="518160">
                <a:moveTo>
                  <a:pt x="496360" y="40767"/>
                </a:moveTo>
                <a:lnTo>
                  <a:pt x="460501" y="40767"/>
                </a:lnTo>
                <a:lnTo>
                  <a:pt x="469519" y="49784"/>
                </a:lnTo>
                <a:lnTo>
                  <a:pt x="460683" y="58771"/>
                </a:lnTo>
                <a:lnTo>
                  <a:pt x="483361" y="81026"/>
                </a:lnTo>
                <a:lnTo>
                  <a:pt x="496360" y="40767"/>
                </a:lnTo>
                <a:close/>
              </a:path>
              <a:path w="509905" h="518160">
                <a:moveTo>
                  <a:pt x="460501" y="40767"/>
                </a:moveTo>
                <a:lnTo>
                  <a:pt x="451582" y="49840"/>
                </a:lnTo>
                <a:lnTo>
                  <a:pt x="460683" y="58771"/>
                </a:lnTo>
                <a:lnTo>
                  <a:pt x="469519" y="49784"/>
                </a:lnTo>
                <a:lnTo>
                  <a:pt x="460501" y="40767"/>
                </a:lnTo>
                <a:close/>
              </a:path>
              <a:path w="509905" h="518160">
                <a:moveTo>
                  <a:pt x="509523" y="0"/>
                </a:moveTo>
                <a:lnTo>
                  <a:pt x="429006" y="27686"/>
                </a:lnTo>
                <a:lnTo>
                  <a:pt x="451582" y="49840"/>
                </a:lnTo>
                <a:lnTo>
                  <a:pt x="460501" y="40767"/>
                </a:lnTo>
                <a:lnTo>
                  <a:pt x="496360" y="40767"/>
                </a:lnTo>
                <a:lnTo>
                  <a:pt x="509523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4" name="object 8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6887" y="4523508"/>
            <a:ext cx="390703" cy="286437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5199253" y="4356861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在庫数</a:t>
            </a:r>
            <a:endParaRPr sz="900">
              <a:latin typeface="Yu Gothic Medium"/>
              <a:cs typeface="Yu Gothic Medium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988305" y="4535804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＋</a:t>
            </a:r>
            <a:endParaRPr sz="1200">
              <a:latin typeface="Yu Gothic Medium"/>
              <a:cs typeface="Yu Gothic Medium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116067" y="4904232"/>
            <a:ext cx="534670" cy="76200"/>
          </a:xfrm>
          <a:custGeom>
            <a:avLst/>
            <a:gdLst/>
            <a:ahLst/>
            <a:cxnLst/>
            <a:rect l="l" t="t" r="r" b="b"/>
            <a:pathLst>
              <a:path w="534670" h="76200">
                <a:moveTo>
                  <a:pt x="457962" y="0"/>
                </a:moveTo>
                <a:lnTo>
                  <a:pt x="457962" y="76200"/>
                </a:lnTo>
                <a:lnTo>
                  <a:pt x="521462" y="44450"/>
                </a:lnTo>
                <a:lnTo>
                  <a:pt x="470662" y="44450"/>
                </a:lnTo>
                <a:lnTo>
                  <a:pt x="470662" y="31750"/>
                </a:lnTo>
                <a:lnTo>
                  <a:pt x="521462" y="31750"/>
                </a:lnTo>
                <a:lnTo>
                  <a:pt x="457962" y="0"/>
                </a:lnTo>
                <a:close/>
              </a:path>
              <a:path w="534670" h="76200">
                <a:moveTo>
                  <a:pt x="45796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962" y="44450"/>
                </a:lnTo>
                <a:lnTo>
                  <a:pt x="457962" y="31750"/>
                </a:lnTo>
                <a:close/>
              </a:path>
              <a:path w="534670" h="76200">
                <a:moveTo>
                  <a:pt x="521462" y="31750"/>
                </a:moveTo>
                <a:lnTo>
                  <a:pt x="470662" y="31750"/>
                </a:lnTo>
                <a:lnTo>
                  <a:pt x="470662" y="44450"/>
                </a:lnTo>
                <a:lnTo>
                  <a:pt x="521462" y="44450"/>
                </a:lnTo>
                <a:lnTo>
                  <a:pt x="534162" y="38100"/>
                </a:lnTo>
                <a:lnTo>
                  <a:pt x="521462" y="3175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13904" y="4870703"/>
            <a:ext cx="391160" cy="76200"/>
          </a:xfrm>
          <a:custGeom>
            <a:avLst/>
            <a:gdLst/>
            <a:ahLst/>
            <a:cxnLst/>
            <a:rect l="l" t="t" r="r" b="b"/>
            <a:pathLst>
              <a:path w="391159" h="76200">
                <a:moveTo>
                  <a:pt x="314960" y="0"/>
                </a:moveTo>
                <a:lnTo>
                  <a:pt x="314960" y="76200"/>
                </a:lnTo>
                <a:lnTo>
                  <a:pt x="378460" y="44450"/>
                </a:lnTo>
                <a:lnTo>
                  <a:pt x="327660" y="44450"/>
                </a:lnTo>
                <a:lnTo>
                  <a:pt x="327660" y="31750"/>
                </a:lnTo>
                <a:lnTo>
                  <a:pt x="378460" y="31750"/>
                </a:lnTo>
                <a:lnTo>
                  <a:pt x="314960" y="0"/>
                </a:lnTo>
                <a:close/>
              </a:path>
              <a:path w="391159" h="76200">
                <a:moveTo>
                  <a:pt x="31496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4960" y="44450"/>
                </a:lnTo>
                <a:lnTo>
                  <a:pt x="314960" y="31750"/>
                </a:lnTo>
                <a:close/>
              </a:path>
              <a:path w="391159" h="76200">
                <a:moveTo>
                  <a:pt x="378460" y="31750"/>
                </a:moveTo>
                <a:lnTo>
                  <a:pt x="327660" y="31750"/>
                </a:lnTo>
                <a:lnTo>
                  <a:pt x="327660" y="44450"/>
                </a:lnTo>
                <a:lnTo>
                  <a:pt x="378460" y="44450"/>
                </a:lnTo>
                <a:lnTo>
                  <a:pt x="391160" y="38100"/>
                </a:lnTo>
                <a:lnTo>
                  <a:pt x="378460" y="3175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object 8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8181" y="4691100"/>
            <a:ext cx="219638" cy="244346"/>
          </a:xfrm>
          <a:prstGeom prst="rect">
            <a:avLst/>
          </a:prstGeom>
        </p:spPr>
      </p:pic>
      <p:sp>
        <p:nvSpPr>
          <p:cNvPr id="90" name="object 90"/>
          <p:cNvSpPr txBox="1"/>
          <p:nvPr/>
        </p:nvSpPr>
        <p:spPr>
          <a:xfrm>
            <a:off x="962253" y="4504690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POS</a:t>
            </a:r>
            <a:endParaRPr sz="900">
              <a:latin typeface="Yu Gothic Medium"/>
              <a:cs typeface="Yu Gothic Medium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049678" y="4664938"/>
            <a:ext cx="260350" cy="260985"/>
          </a:xfrm>
          <a:custGeom>
            <a:avLst/>
            <a:gdLst/>
            <a:ahLst/>
            <a:cxnLst/>
            <a:rect l="l" t="t" r="r" b="b"/>
            <a:pathLst>
              <a:path w="260350" h="260985">
                <a:moveTo>
                  <a:pt x="88049" y="80454"/>
                </a:moveTo>
                <a:lnTo>
                  <a:pt x="45935" y="80454"/>
                </a:lnTo>
                <a:lnTo>
                  <a:pt x="45935" y="214553"/>
                </a:lnTo>
                <a:lnTo>
                  <a:pt x="88049" y="214553"/>
                </a:lnTo>
                <a:lnTo>
                  <a:pt x="88049" y="80454"/>
                </a:lnTo>
                <a:close/>
              </a:path>
              <a:path w="260350" h="260985">
                <a:moveTo>
                  <a:pt x="145465" y="0"/>
                </a:moveTo>
                <a:lnTo>
                  <a:pt x="103365" y="0"/>
                </a:lnTo>
                <a:lnTo>
                  <a:pt x="103365" y="214553"/>
                </a:lnTo>
                <a:lnTo>
                  <a:pt x="145465" y="214553"/>
                </a:lnTo>
                <a:lnTo>
                  <a:pt x="145465" y="0"/>
                </a:lnTo>
                <a:close/>
              </a:path>
              <a:path w="260350" h="260985">
                <a:moveTo>
                  <a:pt x="202882" y="80454"/>
                </a:moveTo>
                <a:lnTo>
                  <a:pt x="160782" y="80454"/>
                </a:lnTo>
                <a:lnTo>
                  <a:pt x="160782" y="214553"/>
                </a:lnTo>
                <a:lnTo>
                  <a:pt x="202882" y="214553"/>
                </a:lnTo>
                <a:lnTo>
                  <a:pt x="202882" y="80454"/>
                </a:lnTo>
                <a:close/>
              </a:path>
              <a:path w="260350" h="260985">
                <a:moveTo>
                  <a:pt x="260311" y="237998"/>
                </a:moveTo>
                <a:lnTo>
                  <a:pt x="22974" y="237998"/>
                </a:lnTo>
                <a:lnTo>
                  <a:pt x="22974" y="406"/>
                </a:lnTo>
                <a:lnTo>
                  <a:pt x="0" y="406"/>
                </a:lnTo>
                <a:lnTo>
                  <a:pt x="0" y="237998"/>
                </a:lnTo>
                <a:lnTo>
                  <a:pt x="0" y="260870"/>
                </a:lnTo>
                <a:lnTo>
                  <a:pt x="260311" y="260870"/>
                </a:lnTo>
                <a:lnTo>
                  <a:pt x="260311" y="237998"/>
                </a:lnTo>
                <a:close/>
              </a:path>
              <a:path w="260350" h="260985">
                <a:moveTo>
                  <a:pt x="260311" y="145592"/>
                </a:moveTo>
                <a:lnTo>
                  <a:pt x="218198" y="145592"/>
                </a:lnTo>
                <a:lnTo>
                  <a:pt x="218198" y="214553"/>
                </a:lnTo>
                <a:lnTo>
                  <a:pt x="260311" y="214553"/>
                </a:lnTo>
                <a:lnTo>
                  <a:pt x="260311" y="145592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850389" y="4475226"/>
            <a:ext cx="698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翌月売上個数</a:t>
            </a:r>
            <a:endParaRPr sz="900">
              <a:latin typeface="Yu Gothic Medium"/>
              <a:cs typeface="Yu Gothic Medium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408175" y="4775200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80" h="76200">
                <a:moveTo>
                  <a:pt x="424998" y="31750"/>
                </a:moveTo>
                <a:lnTo>
                  <a:pt x="373380" y="31750"/>
                </a:lnTo>
                <a:lnTo>
                  <a:pt x="373506" y="44450"/>
                </a:lnTo>
                <a:lnTo>
                  <a:pt x="360722" y="44541"/>
                </a:lnTo>
                <a:lnTo>
                  <a:pt x="360934" y="76200"/>
                </a:lnTo>
                <a:lnTo>
                  <a:pt x="436880" y="37592"/>
                </a:lnTo>
                <a:lnTo>
                  <a:pt x="424998" y="31750"/>
                </a:lnTo>
                <a:close/>
              </a:path>
              <a:path w="436880" h="76200">
                <a:moveTo>
                  <a:pt x="360638" y="31841"/>
                </a:moveTo>
                <a:lnTo>
                  <a:pt x="0" y="34417"/>
                </a:lnTo>
                <a:lnTo>
                  <a:pt x="0" y="47117"/>
                </a:lnTo>
                <a:lnTo>
                  <a:pt x="360722" y="44541"/>
                </a:lnTo>
                <a:lnTo>
                  <a:pt x="360638" y="31841"/>
                </a:lnTo>
                <a:close/>
              </a:path>
              <a:path w="436880" h="76200">
                <a:moveTo>
                  <a:pt x="373380" y="31750"/>
                </a:moveTo>
                <a:lnTo>
                  <a:pt x="360638" y="31841"/>
                </a:lnTo>
                <a:lnTo>
                  <a:pt x="360722" y="44541"/>
                </a:lnTo>
                <a:lnTo>
                  <a:pt x="373506" y="44450"/>
                </a:lnTo>
                <a:lnTo>
                  <a:pt x="373380" y="31750"/>
                </a:lnTo>
                <a:close/>
              </a:path>
              <a:path w="436880" h="76200">
                <a:moveTo>
                  <a:pt x="360425" y="0"/>
                </a:moveTo>
                <a:lnTo>
                  <a:pt x="360638" y="31841"/>
                </a:lnTo>
                <a:lnTo>
                  <a:pt x="424998" y="31750"/>
                </a:lnTo>
                <a:lnTo>
                  <a:pt x="360425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48626" y="5938405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90" h="300354">
                <a:moveTo>
                  <a:pt x="119443" y="229438"/>
                </a:moveTo>
                <a:lnTo>
                  <a:pt x="44234" y="229438"/>
                </a:lnTo>
                <a:lnTo>
                  <a:pt x="44234" y="247091"/>
                </a:lnTo>
                <a:lnTo>
                  <a:pt x="119443" y="247091"/>
                </a:lnTo>
                <a:lnTo>
                  <a:pt x="119443" y="229438"/>
                </a:lnTo>
                <a:close/>
              </a:path>
              <a:path w="300990" h="300354">
                <a:moveTo>
                  <a:pt x="119443" y="194144"/>
                </a:moveTo>
                <a:lnTo>
                  <a:pt x="44234" y="194144"/>
                </a:lnTo>
                <a:lnTo>
                  <a:pt x="44234" y="211785"/>
                </a:lnTo>
                <a:lnTo>
                  <a:pt x="119443" y="211785"/>
                </a:lnTo>
                <a:lnTo>
                  <a:pt x="119443" y="194144"/>
                </a:lnTo>
                <a:close/>
              </a:path>
              <a:path w="300990" h="300354">
                <a:moveTo>
                  <a:pt x="119443" y="88252"/>
                </a:moveTo>
                <a:lnTo>
                  <a:pt x="44234" y="88252"/>
                </a:lnTo>
                <a:lnTo>
                  <a:pt x="44234" y="141198"/>
                </a:lnTo>
                <a:lnTo>
                  <a:pt x="119443" y="141198"/>
                </a:lnTo>
                <a:lnTo>
                  <a:pt x="119443" y="88252"/>
                </a:lnTo>
                <a:close/>
              </a:path>
              <a:path w="300990" h="300354">
                <a:moveTo>
                  <a:pt x="212356" y="194144"/>
                </a:moveTo>
                <a:lnTo>
                  <a:pt x="137147" y="194144"/>
                </a:lnTo>
                <a:lnTo>
                  <a:pt x="137147" y="247091"/>
                </a:lnTo>
                <a:lnTo>
                  <a:pt x="212356" y="247091"/>
                </a:lnTo>
                <a:lnTo>
                  <a:pt x="212356" y="194144"/>
                </a:lnTo>
                <a:close/>
              </a:path>
              <a:path w="300990" h="300354">
                <a:moveTo>
                  <a:pt x="212356" y="158838"/>
                </a:moveTo>
                <a:lnTo>
                  <a:pt x="44234" y="158838"/>
                </a:lnTo>
                <a:lnTo>
                  <a:pt x="44234" y="176491"/>
                </a:lnTo>
                <a:lnTo>
                  <a:pt x="212356" y="176491"/>
                </a:lnTo>
                <a:lnTo>
                  <a:pt x="212356" y="158838"/>
                </a:lnTo>
                <a:close/>
              </a:path>
              <a:path w="300990" h="300354">
                <a:moveTo>
                  <a:pt x="212356" y="123545"/>
                </a:moveTo>
                <a:lnTo>
                  <a:pt x="137147" y="123545"/>
                </a:lnTo>
                <a:lnTo>
                  <a:pt x="137147" y="141198"/>
                </a:lnTo>
                <a:lnTo>
                  <a:pt x="212356" y="141198"/>
                </a:lnTo>
                <a:lnTo>
                  <a:pt x="212356" y="123545"/>
                </a:lnTo>
                <a:close/>
              </a:path>
              <a:path w="300990" h="300354">
                <a:moveTo>
                  <a:pt x="212356" y="88252"/>
                </a:moveTo>
                <a:lnTo>
                  <a:pt x="137147" y="88252"/>
                </a:lnTo>
                <a:lnTo>
                  <a:pt x="137147" y="105892"/>
                </a:lnTo>
                <a:lnTo>
                  <a:pt x="212356" y="105892"/>
                </a:lnTo>
                <a:lnTo>
                  <a:pt x="212356" y="88252"/>
                </a:lnTo>
                <a:close/>
              </a:path>
              <a:path w="300990" h="300354">
                <a:moveTo>
                  <a:pt x="212356" y="52946"/>
                </a:moveTo>
                <a:lnTo>
                  <a:pt x="44234" y="52946"/>
                </a:lnTo>
                <a:lnTo>
                  <a:pt x="44234" y="70599"/>
                </a:lnTo>
                <a:lnTo>
                  <a:pt x="212356" y="70599"/>
                </a:lnTo>
                <a:lnTo>
                  <a:pt x="212356" y="52946"/>
                </a:lnTo>
                <a:close/>
              </a:path>
              <a:path w="300990" h="300354">
                <a:moveTo>
                  <a:pt x="300837" y="26479"/>
                </a:moveTo>
                <a:lnTo>
                  <a:pt x="274294" y="26479"/>
                </a:lnTo>
                <a:lnTo>
                  <a:pt x="274294" y="52946"/>
                </a:lnTo>
                <a:lnTo>
                  <a:pt x="274294" y="269595"/>
                </a:lnTo>
                <a:lnTo>
                  <a:pt x="270306" y="273558"/>
                </a:lnTo>
                <a:lnTo>
                  <a:pt x="260578" y="273558"/>
                </a:lnTo>
                <a:lnTo>
                  <a:pt x="256590" y="269595"/>
                </a:lnTo>
                <a:lnTo>
                  <a:pt x="256590" y="52946"/>
                </a:lnTo>
                <a:lnTo>
                  <a:pt x="274294" y="52946"/>
                </a:lnTo>
                <a:lnTo>
                  <a:pt x="274294" y="26479"/>
                </a:lnTo>
                <a:lnTo>
                  <a:pt x="256590" y="26479"/>
                </a:lnTo>
                <a:lnTo>
                  <a:pt x="256590" y="0"/>
                </a:lnTo>
                <a:lnTo>
                  <a:pt x="231381" y="0"/>
                </a:lnTo>
                <a:lnTo>
                  <a:pt x="231381" y="273558"/>
                </a:lnTo>
                <a:lnTo>
                  <a:pt x="30518" y="273558"/>
                </a:lnTo>
                <a:lnTo>
                  <a:pt x="26543" y="269595"/>
                </a:lnTo>
                <a:lnTo>
                  <a:pt x="26543" y="26479"/>
                </a:lnTo>
                <a:lnTo>
                  <a:pt x="230047" y="26479"/>
                </a:lnTo>
                <a:lnTo>
                  <a:pt x="230047" y="267830"/>
                </a:lnTo>
                <a:lnTo>
                  <a:pt x="230492" y="270916"/>
                </a:lnTo>
                <a:lnTo>
                  <a:pt x="231381" y="273558"/>
                </a:lnTo>
                <a:lnTo>
                  <a:pt x="231381" y="0"/>
                </a:lnTo>
                <a:lnTo>
                  <a:pt x="0" y="0"/>
                </a:lnTo>
                <a:lnTo>
                  <a:pt x="0" y="264731"/>
                </a:lnTo>
                <a:lnTo>
                  <a:pt x="2794" y="278447"/>
                </a:lnTo>
                <a:lnTo>
                  <a:pt x="10388" y="289661"/>
                </a:lnTo>
                <a:lnTo>
                  <a:pt x="21640" y="297243"/>
                </a:lnTo>
                <a:lnTo>
                  <a:pt x="35382" y="300037"/>
                </a:lnTo>
                <a:lnTo>
                  <a:pt x="265442" y="300037"/>
                </a:lnTo>
                <a:lnTo>
                  <a:pt x="279184" y="297243"/>
                </a:lnTo>
                <a:lnTo>
                  <a:pt x="290436" y="289661"/>
                </a:lnTo>
                <a:lnTo>
                  <a:pt x="298043" y="278447"/>
                </a:lnTo>
                <a:lnTo>
                  <a:pt x="299034" y="273558"/>
                </a:lnTo>
                <a:lnTo>
                  <a:pt x="300837" y="264731"/>
                </a:lnTo>
                <a:lnTo>
                  <a:pt x="300837" y="52946"/>
                </a:lnTo>
                <a:lnTo>
                  <a:pt x="300837" y="26479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053693" y="5743447"/>
            <a:ext cx="135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82015" algn="l"/>
              </a:tabLst>
            </a:pP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外部情報	市場動向</a:t>
            </a:r>
            <a:endParaRPr sz="900">
              <a:latin typeface="Yu Gothic Medium"/>
              <a:cs typeface="Yu Gothic Medium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087549" y="5925439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4" h="259714">
                <a:moveTo>
                  <a:pt x="259054" y="121716"/>
                </a:moveTo>
                <a:lnTo>
                  <a:pt x="232168" y="75933"/>
                </a:lnTo>
                <a:lnTo>
                  <a:pt x="186423" y="102857"/>
                </a:lnTo>
                <a:lnTo>
                  <a:pt x="211810" y="109448"/>
                </a:lnTo>
                <a:lnTo>
                  <a:pt x="204939" y="135356"/>
                </a:lnTo>
                <a:lnTo>
                  <a:pt x="197370" y="153377"/>
                </a:lnTo>
                <a:lnTo>
                  <a:pt x="189826" y="163906"/>
                </a:lnTo>
                <a:lnTo>
                  <a:pt x="182994" y="167322"/>
                </a:lnTo>
                <a:lnTo>
                  <a:pt x="175031" y="162547"/>
                </a:lnTo>
                <a:lnTo>
                  <a:pt x="165582" y="149847"/>
                </a:lnTo>
                <a:lnTo>
                  <a:pt x="156121" y="131660"/>
                </a:lnTo>
                <a:lnTo>
                  <a:pt x="148158" y="110439"/>
                </a:lnTo>
                <a:lnTo>
                  <a:pt x="140322" y="88290"/>
                </a:lnTo>
                <a:lnTo>
                  <a:pt x="127723" y="62509"/>
                </a:lnTo>
                <a:lnTo>
                  <a:pt x="110477" y="41135"/>
                </a:lnTo>
                <a:lnTo>
                  <a:pt x="88684" y="32219"/>
                </a:lnTo>
                <a:lnTo>
                  <a:pt x="69799" y="39535"/>
                </a:lnTo>
                <a:lnTo>
                  <a:pt x="55727" y="58369"/>
                </a:lnTo>
                <a:lnTo>
                  <a:pt x="45770" y="83997"/>
                </a:lnTo>
                <a:lnTo>
                  <a:pt x="39255" y="111709"/>
                </a:lnTo>
                <a:lnTo>
                  <a:pt x="61747" y="115887"/>
                </a:lnTo>
                <a:lnTo>
                  <a:pt x="68567" y="87718"/>
                </a:lnTo>
                <a:lnTo>
                  <a:pt x="76022" y="68897"/>
                </a:lnTo>
                <a:lnTo>
                  <a:pt x="83070" y="58381"/>
                </a:lnTo>
                <a:lnTo>
                  <a:pt x="88684" y="55105"/>
                </a:lnTo>
                <a:lnTo>
                  <a:pt x="96672" y="59410"/>
                </a:lnTo>
                <a:lnTo>
                  <a:pt x="106426" y="71767"/>
                </a:lnTo>
                <a:lnTo>
                  <a:pt x="116700" y="91300"/>
                </a:lnTo>
                <a:lnTo>
                  <a:pt x="131406" y="131724"/>
                </a:lnTo>
                <a:lnTo>
                  <a:pt x="142989" y="156502"/>
                </a:lnTo>
                <a:lnTo>
                  <a:pt x="160375" y="179857"/>
                </a:lnTo>
                <a:lnTo>
                  <a:pt x="182981" y="190220"/>
                </a:lnTo>
                <a:lnTo>
                  <a:pt x="199275" y="185496"/>
                </a:lnTo>
                <a:lnTo>
                  <a:pt x="213233" y="171373"/>
                </a:lnTo>
                <a:lnTo>
                  <a:pt x="224802" y="147916"/>
                </a:lnTo>
                <a:lnTo>
                  <a:pt x="233959" y="115201"/>
                </a:lnTo>
                <a:lnTo>
                  <a:pt x="259054" y="121716"/>
                </a:lnTo>
                <a:close/>
              </a:path>
              <a:path w="259714" h="259714">
                <a:moveTo>
                  <a:pt x="259232" y="236321"/>
                </a:moveTo>
                <a:lnTo>
                  <a:pt x="22872" y="236321"/>
                </a:lnTo>
                <a:lnTo>
                  <a:pt x="22872" y="0"/>
                </a:lnTo>
                <a:lnTo>
                  <a:pt x="0" y="0"/>
                </a:lnTo>
                <a:lnTo>
                  <a:pt x="0" y="236321"/>
                </a:lnTo>
                <a:lnTo>
                  <a:pt x="0" y="259194"/>
                </a:lnTo>
                <a:lnTo>
                  <a:pt x="259232" y="259194"/>
                </a:lnTo>
                <a:lnTo>
                  <a:pt x="259232" y="236321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7" name="object 9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4548" y="6316229"/>
            <a:ext cx="169847" cy="166758"/>
          </a:xfrm>
          <a:prstGeom prst="rect">
            <a:avLst/>
          </a:prstGeom>
        </p:spPr>
      </p:pic>
      <p:sp>
        <p:nvSpPr>
          <p:cNvPr id="98" name="object 98"/>
          <p:cNvSpPr txBox="1"/>
          <p:nvPr/>
        </p:nvSpPr>
        <p:spPr>
          <a:xfrm>
            <a:off x="947013" y="6161633"/>
            <a:ext cx="322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12B43"/>
                </a:solidFill>
                <a:latin typeface="Segoe UI"/>
                <a:cs typeface="Segoe UI"/>
              </a:rPr>
              <a:t>2</a:t>
            </a:r>
            <a:r>
              <a:rPr sz="1050" b="1" spc="5" dirty="0">
                <a:solidFill>
                  <a:srgbClr val="112B43"/>
                </a:solidFill>
                <a:latin typeface="Yu Gothic"/>
                <a:cs typeface="Yu Gothic"/>
              </a:rPr>
              <a:t>人</a:t>
            </a:r>
            <a:endParaRPr sz="1050">
              <a:latin typeface="Yu Gothic"/>
              <a:cs typeface="Yu Gothic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541525" y="6179311"/>
            <a:ext cx="9036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aseline="23148" dirty="0">
                <a:solidFill>
                  <a:srgbClr val="112B43"/>
                </a:solidFill>
                <a:latin typeface="Yu Gothic Medium"/>
                <a:cs typeface="Yu Gothic Medium"/>
              </a:rPr>
              <a:t>×</a:t>
            </a:r>
            <a:r>
              <a:rPr sz="1800" spc="104" baseline="23148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2400" b="1" spc="-5" dirty="0">
                <a:solidFill>
                  <a:srgbClr val="112B43"/>
                </a:solidFill>
                <a:latin typeface="Segoe UI"/>
                <a:cs typeface="Segoe UI"/>
              </a:rPr>
              <a:t>0.</a:t>
            </a:r>
            <a:r>
              <a:rPr sz="2400" b="1" spc="-10" dirty="0">
                <a:solidFill>
                  <a:srgbClr val="112B43"/>
                </a:solidFill>
                <a:latin typeface="Segoe UI"/>
                <a:cs typeface="Segoe UI"/>
              </a:rPr>
              <a:t>7</a:t>
            </a:r>
            <a:r>
              <a:rPr sz="1050" b="1" spc="-5" dirty="0">
                <a:solidFill>
                  <a:srgbClr val="112B43"/>
                </a:solidFill>
                <a:latin typeface="Yu Gothic"/>
                <a:cs typeface="Yu Gothic"/>
              </a:rPr>
              <a:t>/</a:t>
            </a:r>
            <a:r>
              <a:rPr sz="1050" b="1" spc="5" dirty="0">
                <a:solidFill>
                  <a:srgbClr val="112B43"/>
                </a:solidFill>
                <a:latin typeface="Yu Gothic"/>
                <a:cs typeface="Yu Gothic"/>
              </a:rPr>
              <a:t>月</a:t>
            </a:r>
            <a:endParaRPr sz="1050">
              <a:latin typeface="Yu Gothic"/>
              <a:cs typeface="Yu Gothic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551432" y="6026454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80" h="76200">
                <a:moveTo>
                  <a:pt x="424904" y="31661"/>
                </a:moveTo>
                <a:lnTo>
                  <a:pt x="373380" y="31661"/>
                </a:lnTo>
                <a:lnTo>
                  <a:pt x="373506" y="44361"/>
                </a:lnTo>
                <a:lnTo>
                  <a:pt x="360722" y="44454"/>
                </a:lnTo>
                <a:lnTo>
                  <a:pt x="360934" y="76200"/>
                </a:lnTo>
                <a:lnTo>
                  <a:pt x="436880" y="37541"/>
                </a:lnTo>
                <a:lnTo>
                  <a:pt x="424904" y="31661"/>
                </a:lnTo>
                <a:close/>
              </a:path>
              <a:path w="436880" h="76200">
                <a:moveTo>
                  <a:pt x="360637" y="31754"/>
                </a:moveTo>
                <a:lnTo>
                  <a:pt x="0" y="34404"/>
                </a:lnTo>
                <a:lnTo>
                  <a:pt x="0" y="47104"/>
                </a:lnTo>
                <a:lnTo>
                  <a:pt x="360722" y="44454"/>
                </a:lnTo>
                <a:lnTo>
                  <a:pt x="360637" y="31754"/>
                </a:lnTo>
                <a:close/>
              </a:path>
              <a:path w="436880" h="76200">
                <a:moveTo>
                  <a:pt x="373380" y="31661"/>
                </a:moveTo>
                <a:lnTo>
                  <a:pt x="360637" y="31754"/>
                </a:lnTo>
                <a:lnTo>
                  <a:pt x="360722" y="44454"/>
                </a:lnTo>
                <a:lnTo>
                  <a:pt x="373506" y="44361"/>
                </a:lnTo>
                <a:lnTo>
                  <a:pt x="373380" y="31661"/>
                </a:lnTo>
                <a:close/>
              </a:path>
              <a:path w="436880" h="76200">
                <a:moveTo>
                  <a:pt x="360425" y="0"/>
                </a:moveTo>
                <a:lnTo>
                  <a:pt x="360637" y="31754"/>
                </a:lnTo>
                <a:lnTo>
                  <a:pt x="424904" y="31661"/>
                </a:lnTo>
                <a:lnTo>
                  <a:pt x="360425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3335845" y="4521517"/>
            <a:ext cx="1538605" cy="523240"/>
            <a:chOff x="3335845" y="4521517"/>
            <a:chExt cx="1538605" cy="523240"/>
          </a:xfrm>
        </p:grpSpPr>
        <p:sp>
          <p:nvSpPr>
            <p:cNvPr id="102" name="object 102"/>
            <p:cNvSpPr/>
            <p:nvPr/>
          </p:nvSpPr>
          <p:spPr>
            <a:xfrm>
              <a:off x="3340608" y="4526279"/>
              <a:ext cx="1529080" cy="414655"/>
            </a:xfrm>
            <a:custGeom>
              <a:avLst/>
              <a:gdLst/>
              <a:ahLst/>
              <a:cxnLst/>
              <a:rect l="l" t="t" r="r" b="b"/>
              <a:pathLst>
                <a:path w="1529079" h="414654">
                  <a:moveTo>
                    <a:pt x="1321307" y="0"/>
                  </a:moveTo>
                  <a:lnTo>
                    <a:pt x="207263" y="0"/>
                  </a:lnTo>
                  <a:lnTo>
                    <a:pt x="159753" y="5476"/>
                  </a:lnTo>
                  <a:lnTo>
                    <a:pt x="116132" y="21073"/>
                  </a:lnTo>
                  <a:lnTo>
                    <a:pt x="77648" y="45546"/>
                  </a:lnTo>
                  <a:lnTo>
                    <a:pt x="45546" y="77648"/>
                  </a:lnTo>
                  <a:lnTo>
                    <a:pt x="21073" y="116132"/>
                  </a:lnTo>
                  <a:lnTo>
                    <a:pt x="5476" y="159753"/>
                  </a:lnTo>
                  <a:lnTo>
                    <a:pt x="0" y="207264"/>
                  </a:lnTo>
                  <a:lnTo>
                    <a:pt x="5476" y="254774"/>
                  </a:lnTo>
                  <a:lnTo>
                    <a:pt x="21073" y="298395"/>
                  </a:lnTo>
                  <a:lnTo>
                    <a:pt x="45546" y="336879"/>
                  </a:lnTo>
                  <a:lnTo>
                    <a:pt x="77648" y="368981"/>
                  </a:lnTo>
                  <a:lnTo>
                    <a:pt x="116132" y="393454"/>
                  </a:lnTo>
                  <a:lnTo>
                    <a:pt x="159753" y="409051"/>
                  </a:lnTo>
                  <a:lnTo>
                    <a:pt x="207263" y="414528"/>
                  </a:lnTo>
                  <a:lnTo>
                    <a:pt x="1321307" y="414528"/>
                  </a:lnTo>
                  <a:lnTo>
                    <a:pt x="1368818" y="409051"/>
                  </a:lnTo>
                  <a:lnTo>
                    <a:pt x="1412439" y="393454"/>
                  </a:lnTo>
                  <a:lnTo>
                    <a:pt x="1450923" y="368981"/>
                  </a:lnTo>
                  <a:lnTo>
                    <a:pt x="1483025" y="336879"/>
                  </a:lnTo>
                  <a:lnTo>
                    <a:pt x="1507498" y="298395"/>
                  </a:lnTo>
                  <a:lnTo>
                    <a:pt x="1523095" y="254774"/>
                  </a:lnTo>
                  <a:lnTo>
                    <a:pt x="1528571" y="207264"/>
                  </a:lnTo>
                  <a:lnTo>
                    <a:pt x="1523095" y="159753"/>
                  </a:lnTo>
                  <a:lnTo>
                    <a:pt x="1507498" y="116132"/>
                  </a:lnTo>
                  <a:lnTo>
                    <a:pt x="1483025" y="77648"/>
                  </a:lnTo>
                  <a:lnTo>
                    <a:pt x="1450923" y="45546"/>
                  </a:lnTo>
                  <a:lnTo>
                    <a:pt x="1412439" y="21073"/>
                  </a:lnTo>
                  <a:lnTo>
                    <a:pt x="1368818" y="5476"/>
                  </a:lnTo>
                  <a:lnTo>
                    <a:pt x="13213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340608" y="4526279"/>
              <a:ext cx="1529080" cy="414655"/>
            </a:xfrm>
            <a:custGeom>
              <a:avLst/>
              <a:gdLst/>
              <a:ahLst/>
              <a:cxnLst/>
              <a:rect l="l" t="t" r="r" b="b"/>
              <a:pathLst>
                <a:path w="1529079" h="414654">
                  <a:moveTo>
                    <a:pt x="0" y="207264"/>
                  </a:moveTo>
                  <a:lnTo>
                    <a:pt x="5476" y="159753"/>
                  </a:lnTo>
                  <a:lnTo>
                    <a:pt x="21073" y="116132"/>
                  </a:lnTo>
                  <a:lnTo>
                    <a:pt x="45546" y="77648"/>
                  </a:lnTo>
                  <a:lnTo>
                    <a:pt x="77648" y="45546"/>
                  </a:lnTo>
                  <a:lnTo>
                    <a:pt x="116132" y="21073"/>
                  </a:lnTo>
                  <a:lnTo>
                    <a:pt x="159753" y="5476"/>
                  </a:lnTo>
                  <a:lnTo>
                    <a:pt x="207263" y="0"/>
                  </a:lnTo>
                  <a:lnTo>
                    <a:pt x="1321307" y="0"/>
                  </a:lnTo>
                  <a:lnTo>
                    <a:pt x="1368818" y="5476"/>
                  </a:lnTo>
                  <a:lnTo>
                    <a:pt x="1412439" y="21073"/>
                  </a:lnTo>
                  <a:lnTo>
                    <a:pt x="1450923" y="45546"/>
                  </a:lnTo>
                  <a:lnTo>
                    <a:pt x="1483025" y="77648"/>
                  </a:lnTo>
                  <a:lnTo>
                    <a:pt x="1507498" y="116132"/>
                  </a:lnTo>
                  <a:lnTo>
                    <a:pt x="1523095" y="159753"/>
                  </a:lnTo>
                  <a:lnTo>
                    <a:pt x="1528571" y="207264"/>
                  </a:lnTo>
                  <a:lnTo>
                    <a:pt x="1523095" y="254774"/>
                  </a:lnTo>
                  <a:lnTo>
                    <a:pt x="1507498" y="298395"/>
                  </a:lnTo>
                  <a:lnTo>
                    <a:pt x="1483025" y="336879"/>
                  </a:lnTo>
                  <a:lnTo>
                    <a:pt x="1450923" y="368981"/>
                  </a:lnTo>
                  <a:lnTo>
                    <a:pt x="1412439" y="393454"/>
                  </a:lnTo>
                  <a:lnTo>
                    <a:pt x="1368818" y="409051"/>
                  </a:lnTo>
                  <a:lnTo>
                    <a:pt x="1321307" y="414528"/>
                  </a:lnTo>
                  <a:lnTo>
                    <a:pt x="207263" y="414528"/>
                  </a:lnTo>
                  <a:lnTo>
                    <a:pt x="159753" y="409051"/>
                  </a:lnTo>
                  <a:lnTo>
                    <a:pt x="116132" y="393454"/>
                  </a:lnTo>
                  <a:lnTo>
                    <a:pt x="77648" y="368981"/>
                  </a:lnTo>
                  <a:lnTo>
                    <a:pt x="45546" y="336879"/>
                  </a:lnTo>
                  <a:lnTo>
                    <a:pt x="21073" y="298395"/>
                  </a:lnTo>
                  <a:lnTo>
                    <a:pt x="5476" y="254774"/>
                  </a:lnTo>
                  <a:lnTo>
                    <a:pt x="0" y="207264"/>
                  </a:lnTo>
                  <a:close/>
                </a:path>
              </a:pathLst>
            </a:custGeom>
            <a:ln w="9524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531946" y="4601070"/>
              <a:ext cx="344170" cy="241935"/>
            </a:xfrm>
            <a:custGeom>
              <a:avLst/>
              <a:gdLst/>
              <a:ahLst/>
              <a:cxnLst/>
              <a:rect l="l" t="t" r="r" b="b"/>
              <a:pathLst>
                <a:path w="344170" h="241935">
                  <a:moveTo>
                    <a:pt x="128968" y="164084"/>
                  </a:moveTo>
                  <a:lnTo>
                    <a:pt x="111772" y="164084"/>
                  </a:lnTo>
                  <a:lnTo>
                    <a:pt x="111772" y="215722"/>
                  </a:lnTo>
                  <a:lnTo>
                    <a:pt x="128968" y="215722"/>
                  </a:lnTo>
                  <a:lnTo>
                    <a:pt x="128968" y="164084"/>
                  </a:lnTo>
                  <a:close/>
                </a:path>
                <a:path w="344170" h="241935">
                  <a:moveTo>
                    <a:pt x="232130" y="164084"/>
                  </a:moveTo>
                  <a:lnTo>
                    <a:pt x="214934" y="164084"/>
                  </a:lnTo>
                  <a:lnTo>
                    <a:pt x="214934" y="215722"/>
                  </a:lnTo>
                  <a:lnTo>
                    <a:pt x="232130" y="215722"/>
                  </a:lnTo>
                  <a:lnTo>
                    <a:pt x="232130" y="164084"/>
                  </a:lnTo>
                  <a:close/>
                </a:path>
                <a:path w="344170" h="241935">
                  <a:moveTo>
                    <a:pt x="343903" y="164084"/>
                  </a:moveTo>
                  <a:lnTo>
                    <a:pt x="318109" y="164084"/>
                  </a:lnTo>
                  <a:lnTo>
                    <a:pt x="318109" y="215722"/>
                  </a:lnTo>
                  <a:lnTo>
                    <a:pt x="343903" y="215722"/>
                  </a:lnTo>
                  <a:lnTo>
                    <a:pt x="343903" y="164084"/>
                  </a:lnTo>
                  <a:close/>
                </a:path>
                <a:path w="344170" h="241935">
                  <a:moveTo>
                    <a:pt x="343903" y="0"/>
                  </a:moveTo>
                  <a:lnTo>
                    <a:pt x="318109" y="0"/>
                  </a:lnTo>
                  <a:lnTo>
                    <a:pt x="318109" y="26682"/>
                  </a:lnTo>
                  <a:lnTo>
                    <a:pt x="318109" y="77508"/>
                  </a:lnTo>
                  <a:lnTo>
                    <a:pt x="232130" y="77508"/>
                  </a:lnTo>
                  <a:lnTo>
                    <a:pt x="232130" y="26682"/>
                  </a:lnTo>
                  <a:lnTo>
                    <a:pt x="318109" y="26682"/>
                  </a:lnTo>
                  <a:lnTo>
                    <a:pt x="318109" y="0"/>
                  </a:lnTo>
                  <a:lnTo>
                    <a:pt x="214934" y="0"/>
                  </a:lnTo>
                  <a:lnTo>
                    <a:pt x="214934" y="26682"/>
                  </a:lnTo>
                  <a:lnTo>
                    <a:pt x="214934" y="77508"/>
                  </a:lnTo>
                  <a:lnTo>
                    <a:pt x="128968" y="77508"/>
                  </a:lnTo>
                  <a:lnTo>
                    <a:pt x="128968" y="26682"/>
                  </a:lnTo>
                  <a:lnTo>
                    <a:pt x="214934" y="26682"/>
                  </a:lnTo>
                  <a:lnTo>
                    <a:pt x="214934" y="0"/>
                  </a:lnTo>
                  <a:lnTo>
                    <a:pt x="111772" y="0"/>
                  </a:lnTo>
                  <a:lnTo>
                    <a:pt x="111772" y="26682"/>
                  </a:lnTo>
                  <a:lnTo>
                    <a:pt x="111772" y="77508"/>
                  </a:lnTo>
                  <a:lnTo>
                    <a:pt x="25793" y="77508"/>
                  </a:lnTo>
                  <a:lnTo>
                    <a:pt x="25793" y="26682"/>
                  </a:lnTo>
                  <a:lnTo>
                    <a:pt x="111772" y="26682"/>
                  </a:lnTo>
                  <a:lnTo>
                    <a:pt x="111772" y="0"/>
                  </a:lnTo>
                  <a:lnTo>
                    <a:pt x="0" y="0"/>
                  </a:lnTo>
                  <a:lnTo>
                    <a:pt x="0" y="26682"/>
                  </a:lnTo>
                  <a:lnTo>
                    <a:pt x="0" y="77508"/>
                  </a:lnTo>
                  <a:lnTo>
                    <a:pt x="0" y="241414"/>
                  </a:lnTo>
                  <a:lnTo>
                    <a:pt x="343903" y="241414"/>
                  </a:lnTo>
                  <a:lnTo>
                    <a:pt x="343903" y="216001"/>
                  </a:lnTo>
                  <a:lnTo>
                    <a:pt x="25793" y="216001"/>
                  </a:lnTo>
                  <a:lnTo>
                    <a:pt x="25793" y="163906"/>
                  </a:lnTo>
                  <a:lnTo>
                    <a:pt x="343903" y="163906"/>
                  </a:lnTo>
                  <a:lnTo>
                    <a:pt x="343903" y="147383"/>
                  </a:lnTo>
                  <a:lnTo>
                    <a:pt x="25793" y="147383"/>
                  </a:lnTo>
                  <a:lnTo>
                    <a:pt x="25793" y="95300"/>
                  </a:lnTo>
                  <a:lnTo>
                    <a:pt x="111772" y="95300"/>
                  </a:lnTo>
                  <a:lnTo>
                    <a:pt x="111772" y="146875"/>
                  </a:lnTo>
                  <a:lnTo>
                    <a:pt x="128968" y="146875"/>
                  </a:lnTo>
                  <a:lnTo>
                    <a:pt x="128968" y="95300"/>
                  </a:lnTo>
                  <a:lnTo>
                    <a:pt x="214934" y="95300"/>
                  </a:lnTo>
                  <a:lnTo>
                    <a:pt x="214934" y="146875"/>
                  </a:lnTo>
                  <a:lnTo>
                    <a:pt x="232130" y="146875"/>
                  </a:lnTo>
                  <a:lnTo>
                    <a:pt x="232130" y="95300"/>
                  </a:lnTo>
                  <a:lnTo>
                    <a:pt x="318109" y="95300"/>
                  </a:lnTo>
                  <a:lnTo>
                    <a:pt x="318109" y="146875"/>
                  </a:lnTo>
                  <a:lnTo>
                    <a:pt x="343903" y="146875"/>
                  </a:lnTo>
                  <a:lnTo>
                    <a:pt x="343903" y="26416"/>
                  </a:lnTo>
                  <a:lnTo>
                    <a:pt x="343903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0686" y="4897881"/>
              <a:ext cx="187960" cy="146812"/>
            </a:xfrm>
            <a:prstGeom prst="rect">
              <a:avLst/>
            </a:prstGeom>
          </p:spPr>
        </p:pic>
      </p:grpSp>
      <p:sp>
        <p:nvSpPr>
          <p:cNvPr id="106" name="object 106"/>
          <p:cNvSpPr/>
          <p:nvPr/>
        </p:nvSpPr>
        <p:spPr>
          <a:xfrm>
            <a:off x="3793718" y="5136718"/>
            <a:ext cx="125730" cy="102235"/>
          </a:xfrm>
          <a:custGeom>
            <a:avLst/>
            <a:gdLst/>
            <a:ahLst/>
            <a:cxnLst/>
            <a:rect l="l" t="t" r="r" b="b"/>
            <a:pathLst>
              <a:path w="125729" h="102235">
                <a:moveTo>
                  <a:pt x="48475" y="6705"/>
                </a:moveTo>
                <a:lnTo>
                  <a:pt x="42684" y="0"/>
                </a:lnTo>
                <a:lnTo>
                  <a:pt x="28409" y="0"/>
                </a:lnTo>
                <a:lnTo>
                  <a:pt x="22618" y="6705"/>
                </a:lnTo>
                <a:lnTo>
                  <a:pt x="22618" y="23215"/>
                </a:lnTo>
                <a:lnTo>
                  <a:pt x="28409" y="29908"/>
                </a:lnTo>
                <a:lnTo>
                  <a:pt x="42684" y="29908"/>
                </a:lnTo>
                <a:lnTo>
                  <a:pt x="48475" y="23215"/>
                </a:lnTo>
                <a:lnTo>
                  <a:pt x="48475" y="14947"/>
                </a:lnTo>
                <a:lnTo>
                  <a:pt x="48475" y="6705"/>
                </a:lnTo>
                <a:close/>
              </a:path>
              <a:path w="125729" h="102235">
                <a:moveTo>
                  <a:pt x="62674" y="52158"/>
                </a:moveTo>
                <a:lnTo>
                  <a:pt x="39103" y="33642"/>
                </a:lnTo>
                <a:lnTo>
                  <a:pt x="31991" y="33642"/>
                </a:lnTo>
                <a:lnTo>
                  <a:pt x="28435" y="34391"/>
                </a:lnTo>
                <a:lnTo>
                  <a:pt x="24879" y="35509"/>
                </a:lnTo>
                <a:lnTo>
                  <a:pt x="19710" y="37007"/>
                </a:lnTo>
                <a:lnTo>
                  <a:pt x="317" y="92316"/>
                </a:lnTo>
                <a:lnTo>
                  <a:pt x="317" y="92684"/>
                </a:lnTo>
                <a:lnTo>
                  <a:pt x="0" y="93433"/>
                </a:lnTo>
                <a:lnTo>
                  <a:pt x="0" y="98285"/>
                </a:lnTo>
                <a:lnTo>
                  <a:pt x="2908" y="101650"/>
                </a:lnTo>
                <a:lnTo>
                  <a:pt x="9372" y="101650"/>
                </a:lnTo>
                <a:lnTo>
                  <a:pt x="11950" y="99034"/>
                </a:lnTo>
                <a:lnTo>
                  <a:pt x="13373" y="92316"/>
                </a:lnTo>
                <a:lnTo>
                  <a:pt x="19380" y="63538"/>
                </a:lnTo>
                <a:lnTo>
                  <a:pt x="19380" y="102171"/>
                </a:lnTo>
                <a:lnTo>
                  <a:pt x="51701" y="64833"/>
                </a:lnTo>
                <a:lnTo>
                  <a:pt x="51701" y="63538"/>
                </a:lnTo>
                <a:lnTo>
                  <a:pt x="51701" y="63157"/>
                </a:lnTo>
                <a:lnTo>
                  <a:pt x="51981" y="64503"/>
                </a:lnTo>
                <a:lnTo>
                  <a:pt x="53149" y="63157"/>
                </a:lnTo>
                <a:lnTo>
                  <a:pt x="62674" y="52158"/>
                </a:lnTo>
                <a:close/>
              </a:path>
              <a:path w="125729" h="102235">
                <a:moveTo>
                  <a:pt x="110959" y="6705"/>
                </a:moveTo>
                <a:lnTo>
                  <a:pt x="105168" y="0"/>
                </a:lnTo>
                <a:lnTo>
                  <a:pt x="90893" y="0"/>
                </a:lnTo>
                <a:lnTo>
                  <a:pt x="85102" y="6705"/>
                </a:lnTo>
                <a:lnTo>
                  <a:pt x="85102" y="23215"/>
                </a:lnTo>
                <a:lnTo>
                  <a:pt x="90893" y="29908"/>
                </a:lnTo>
                <a:lnTo>
                  <a:pt x="105168" y="29908"/>
                </a:lnTo>
                <a:lnTo>
                  <a:pt x="110959" y="23215"/>
                </a:lnTo>
                <a:lnTo>
                  <a:pt x="110959" y="14947"/>
                </a:lnTo>
                <a:lnTo>
                  <a:pt x="110959" y="6705"/>
                </a:lnTo>
                <a:close/>
              </a:path>
              <a:path w="125729" h="102235">
                <a:moveTo>
                  <a:pt x="125158" y="52158"/>
                </a:moveTo>
                <a:lnTo>
                  <a:pt x="101587" y="33642"/>
                </a:lnTo>
                <a:lnTo>
                  <a:pt x="94475" y="33642"/>
                </a:lnTo>
                <a:lnTo>
                  <a:pt x="90919" y="34391"/>
                </a:lnTo>
                <a:lnTo>
                  <a:pt x="87363" y="35509"/>
                </a:lnTo>
                <a:lnTo>
                  <a:pt x="82194" y="37007"/>
                </a:lnTo>
                <a:lnTo>
                  <a:pt x="62801" y="92316"/>
                </a:lnTo>
                <a:lnTo>
                  <a:pt x="62801" y="92684"/>
                </a:lnTo>
                <a:lnTo>
                  <a:pt x="62484" y="93433"/>
                </a:lnTo>
                <a:lnTo>
                  <a:pt x="62484" y="98285"/>
                </a:lnTo>
                <a:lnTo>
                  <a:pt x="65392" y="101650"/>
                </a:lnTo>
                <a:lnTo>
                  <a:pt x="71856" y="101650"/>
                </a:lnTo>
                <a:lnTo>
                  <a:pt x="74434" y="99034"/>
                </a:lnTo>
                <a:lnTo>
                  <a:pt x="75857" y="92316"/>
                </a:lnTo>
                <a:lnTo>
                  <a:pt x="81864" y="63538"/>
                </a:lnTo>
                <a:lnTo>
                  <a:pt x="81864" y="102171"/>
                </a:lnTo>
                <a:lnTo>
                  <a:pt x="114185" y="64833"/>
                </a:lnTo>
                <a:lnTo>
                  <a:pt x="114185" y="63538"/>
                </a:lnTo>
                <a:lnTo>
                  <a:pt x="114185" y="63157"/>
                </a:lnTo>
                <a:lnTo>
                  <a:pt x="114465" y="64503"/>
                </a:lnTo>
                <a:lnTo>
                  <a:pt x="115633" y="63157"/>
                </a:lnTo>
                <a:lnTo>
                  <a:pt x="125158" y="52158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3483736" y="4988178"/>
            <a:ext cx="138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50545" algn="l"/>
              </a:tabLst>
            </a:pPr>
            <a:r>
              <a:rPr sz="3600" b="1" spc="-7" baseline="1157" dirty="0">
                <a:solidFill>
                  <a:srgbClr val="112B43"/>
                </a:solidFill>
                <a:latin typeface="Segoe UI"/>
                <a:cs typeface="Segoe UI"/>
              </a:rPr>
              <a:t>4</a:t>
            </a:r>
            <a:r>
              <a:rPr sz="1575" b="1" spc="7" baseline="2645" dirty="0">
                <a:solidFill>
                  <a:srgbClr val="112B43"/>
                </a:solidFill>
                <a:latin typeface="Yu Gothic"/>
                <a:cs typeface="Yu Gothic"/>
              </a:rPr>
              <a:t>人</a:t>
            </a:r>
            <a:r>
              <a:rPr sz="1575" b="1" baseline="2645" dirty="0">
                <a:solidFill>
                  <a:srgbClr val="112B43"/>
                </a:solidFill>
                <a:latin typeface="Yu Gothic"/>
                <a:cs typeface="Yu Gothic"/>
              </a:rPr>
              <a:t>	</a:t>
            </a:r>
            <a:r>
              <a:rPr sz="1800" spc="-44" baseline="18518" dirty="0">
                <a:solidFill>
                  <a:srgbClr val="112B43"/>
                </a:solidFill>
                <a:latin typeface="Yu Gothic Medium"/>
                <a:cs typeface="Yu Gothic Medium"/>
              </a:rPr>
              <a:t>×</a:t>
            </a:r>
            <a:r>
              <a:rPr sz="2400" b="1" spc="-5" dirty="0">
                <a:solidFill>
                  <a:srgbClr val="112B43"/>
                </a:solidFill>
                <a:latin typeface="Segoe UI"/>
                <a:cs typeface="Segoe UI"/>
              </a:rPr>
              <a:t>0.1</a:t>
            </a:r>
            <a:r>
              <a:rPr sz="1050" b="1" dirty="0">
                <a:solidFill>
                  <a:srgbClr val="112B43"/>
                </a:solidFill>
                <a:latin typeface="Yu Gothic"/>
                <a:cs typeface="Yu Gothic"/>
              </a:rPr>
              <a:t>/月</a:t>
            </a:r>
            <a:endParaRPr sz="1050">
              <a:latin typeface="Yu Gothic"/>
              <a:cs typeface="Yu Gothic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917162" y="5136718"/>
            <a:ext cx="125730" cy="102235"/>
          </a:xfrm>
          <a:custGeom>
            <a:avLst/>
            <a:gdLst/>
            <a:ahLst/>
            <a:cxnLst/>
            <a:rect l="l" t="t" r="r" b="b"/>
            <a:pathLst>
              <a:path w="125729" h="102235">
                <a:moveTo>
                  <a:pt x="48475" y="6705"/>
                </a:moveTo>
                <a:lnTo>
                  <a:pt x="42684" y="0"/>
                </a:lnTo>
                <a:lnTo>
                  <a:pt x="28409" y="0"/>
                </a:lnTo>
                <a:lnTo>
                  <a:pt x="22618" y="6705"/>
                </a:lnTo>
                <a:lnTo>
                  <a:pt x="22618" y="23215"/>
                </a:lnTo>
                <a:lnTo>
                  <a:pt x="28409" y="29908"/>
                </a:lnTo>
                <a:lnTo>
                  <a:pt x="42684" y="29908"/>
                </a:lnTo>
                <a:lnTo>
                  <a:pt x="48475" y="23215"/>
                </a:lnTo>
                <a:lnTo>
                  <a:pt x="48475" y="14947"/>
                </a:lnTo>
                <a:lnTo>
                  <a:pt x="48475" y="6705"/>
                </a:lnTo>
                <a:close/>
              </a:path>
              <a:path w="125729" h="102235">
                <a:moveTo>
                  <a:pt x="62674" y="52158"/>
                </a:moveTo>
                <a:lnTo>
                  <a:pt x="39103" y="33642"/>
                </a:lnTo>
                <a:lnTo>
                  <a:pt x="31991" y="33642"/>
                </a:lnTo>
                <a:lnTo>
                  <a:pt x="28435" y="34391"/>
                </a:lnTo>
                <a:lnTo>
                  <a:pt x="24879" y="35509"/>
                </a:lnTo>
                <a:lnTo>
                  <a:pt x="19710" y="37007"/>
                </a:lnTo>
                <a:lnTo>
                  <a:pt x="317" y="92316"/>
                </a:lnTo>
                <a:lnTo>
                  <a:pt x="317" y="92684"/>
                </a:lnTo>
                <a:lnTo>
                  <a:pt x="0" y="93433"/>
                </a:lnTo>
                <a:lnTo>
                  <a:pt x="0" y="98285"/>
                </a:lnTo>
                <a:lnTo>
                  <a:pt x="2908" y="101650"/>
                </a:lnTo>
                <a:lnTo>
                  <a:pt x="9372" y="101650"/>
                </a:lnTo>
                <a:lnTo>
                  <a:pt x="11950" y="99034"/>
                </a:lnTo>
                <a:lnTo>
                  <a:pt x="13373" y="92316"/>
                </a:lnTo>
                <a:lnTo>
                  <a:pt x="19380" y="63538"/>
                </a:lnTo>
                <a:lnTo>
                  <a:pt x="19380" y="102171"/>
                </a:lnTo>
                <a:lnTo>
                  <a:pt x="51701" y="64833"/>
                </a:lnTo>
                <a:lnTo>
                  <a:pt x="51701" y="63538"/>
                </a:lnTo>
                <a:lnTo>
                  <a:pt x="51701" y="63157"/>
                </a:lnTo>
                <a:lnTo>
                  <a:pt x="51981" y="64503"/>
                </a:lnTo>
                <a:lnTo>
                  <a:pt x="53149" y="63157"/>
                </a:lnTo>
                <a:lnTo>
                  <a:pt x="62674" y="52158"/>
                </a:lnTo>
                <a:close/>
              </a:path>
              <a:path w="125729" h="102235">
                <a:moveTo>
                  <a:pt x="110959" y="6705"/>
                </a:moveTo>
                <a:lnTo>
                  <a:pt x="105168" y="0"/>
                </a:lnTo>
                <a:lnTo>
                  <a:pt x="90893" y="0"/>
                </a:lnTo>
                <a:lnTo>
                  <a:pt x="85102" y="6705"/>
                </a:lnTo>
                <a:lnTo>
                  <a:pt x="85102" y="23215"/>
                </a:lnTo>
                <a:lnTo>
                  <a:pt x="90893" y="29908"/>
                </a:lnTo>
                <a:lnTo>
                  <a:pt x="105168" y="29908"/>
                </a:lnTo>
                <a:lnTo>
                  <a:pt x="110959" y="23215"/>
                </a:lnTo>
                <a:lnTo>
                  <a:pt x="110959" y="14947"/>
                </a:lnTo>
                <a:lnTo>
                  <a:pt x="110959" y="6705"/>
                </a:lnTo>
                <a:close/>
              </a:path>
              <a:path w="125729" h="102235">
                <a:moveTo>
                  <a:pt x="125158" y="52158"/>
                </a:moveTo>
                <a:lnTo>
                  <a:pt x="101587" y="33642"/>
                </a:lnTo>
                <a:lnTo>
                  <a:pt x="94475" y="33642"/>
                </a:lnTo>
                <a:lnTo>
                  <a:pt x="90919" y="34391"/>
                </a:lnTo>
                <a:lnTo>
                  <a:pt x="87363" y="35509"/>
                </a:lnTo>
                <a:lnTo>
                  <a:pt x="82194" y="37007"/>
                </a:lnTo>
                <a:lnTo>
                  <a:pt x="62801" y="92316"/>
                </a:lnTo>
                <a:lnTo>
                  <a:pt x="62801" y="92684"/>
                </a:lnTo>
                <a:lnTo>
                  <a:pt x="62484" y="93433"/>
                </a:lnTo>
                <a:lnTo>
                  <a:pt x="62484" y="98285"/>
                </a:lnTo>
                <a:lnTo>
                  <a:pt x="65392" y="101650"/>
                </a:lnTo>
                <a:lnTo>
                  <a:pt x="71856" y="101650"/>
                </a:lnTo>
                <a:lnTo>
                  <a:pt x="74434" y="99034"/>
                </a:lnTo>
                <a:lnTo>
                  <a:pt x="75857" y="92316"/>
                </a:lnTo>
                <a:lnTo>
                  <a:pt x="81864" y="63538"/>
                </a:lnTo>
                <a:lnTo>
                  <a:pt x="81864" y="102171"/>
                </a:lnTo>
                <a:lnTo>
                  <a:pt x="114185" y="64833"/>
                </a:lnTo>
                <a:lnTo>
                  <a:pt x="114185" y="63538"/>
                </a:lnTo>
                <a:lnTo>
                  <a:pt x="114185" y="63157"/>
                </a:lnTo>
                <a:lnTo>
                  <a:pt x="114465" y="64503"/>
                </a:lnTo>
                <a:lnTo>
                  <a:pt x="115633" y="63157"/>
                </a:lnTo>
                <a:lnTo>
                  <a:pt x="125158" y="52158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771646" y="4328540"/>
            <a:ext cx="851535" cy="57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売</a:t>
            </a:r>
            <a:r>
              <a:rPr sz="1000" spc="-20" dirty="0">
                <a:solidFill>
                  <a:srgbClr val="112B43"/>
                </a:solidFill>
                <a:latin typeface="Yu Gothic Medium"/>
                <a:cs typeface="Yu Gothic Medium"/>
              </a:rPr>
              <a:t>上予</a:t>
            </a: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測</a:t>
            </a:r>
            <a:endParaRPr sz="1000">
              <a:latin typeface="Yu Gothic Medium"/>
              <a:cs typeface="Yu Gothic Medium"/>
            </a:endParaRPr>
          </a:p>
          <a:p>
            <a:pPr marL="213360" marR="5080" indent="-56515">
              <a:lnSpc>
                <a:spcPct val="120000"/>
              </a:lnSpc>
              <a:spcBef>
                <a:spcPts val="565"/>
              </a:spcBef>
            </a:pP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全店舗</a:t>
            </a:r>
            <a:r>
              <a:rPr sz="900" spc="-15" dirty="0">
                <a:solidFill>
                  <a:srgbClr val="112B43"/>
                </a:solidFill>
                <a:latin typeface="Yu Gothic Medium"/>
                <a:cs typeface="Yu Gothic Medium"/>
              </a:rPr>
              <a:t>×商品 </a:t>
            </a: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売上予</a:t>
            </a:r>
            <a:r>
              <a:rPr sz="9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測</a:t>
            </a: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案</a:t>
            </a:r>
            <a:endParaRPr sz="900">
              <a:latin typeface="Yu Gothic Medium"/>
              <a:cs typeface="Yu Gothic Medium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254559" y="5112270"/>
            <a:ext cx="132715" cy="167005"/>
          </a:xfrm>
          <a:custGeom>
            <a:avLst/>
            <a:gdLst/>
            <a:ahLst/>
            <a:cxnLst/>
            <a:rect l="l" t="t" r="r" b="b"/>
            <a:pathLst>
              <a:path w="132714" h="167004">
                <a:moveTo>
                  <a:pt x="48006" y="6642"/>
                </a:moveTo>
                <a:lnTo>
                  <a:pt x="42265" y="0"/>
                </a:lnTo>
                <a:lnTo>
                  <a:pt x="28130" y="0"/>
                </a:lnTo>
                <a:lnTo>
                  <a:pt x="22402" y="6642"/>
                </a:lnTo>
                <a:lnTo>
                  <a:pt x="22402" y="23012"/>
                </a:lnTo>
                <a:lnTo>
                  <a:pt x="28130" y="29654"/>
                </a:lnTo>
                <a:lnTo>
                  <a:pt x="42265" y="29654"/>
                </a:lnTo>
                <a:lnTo>
                  <a:pt x="48006" y="23012"/>
                </a:lnTo>
                <a:lnTo>
                  <a:pt x="48006" y="14833"/>
                </a:lnTo>
                <a:lnTo>
                  <a:pt x="48006" y="6642"/>
                </a:lnTo>
                <a:close/>
              </a:path>
              <a:path w="132714" h="167004">
                <a:moveTo>
                  <a:pt x="109855" y="6642"/>
                </a:moveTo>
                <a:lnTo>
                  <a:pt x="104063" y="0"/>
                </a:lnTo>
                <a:lnTo>
                  <a:pt x="89789" y="0"/>
                </a:lnTo>
                <a:lnTo>
                  <a:pt x="83997" y="6642"/>
                </a:lnTo>
                <a:lnTo>
                  <a:pt x="83997" y="23012"/>
                </a:lnTo>
                <a:lnTo>
                  <a:pt x="89789" y="29654"/>
                </a:lnTo>
                <a:lnTo>
                  <a:pt x="104063" y="29654"/>
                </a:lnTo>
                <a:lnTo>
                  <a:pt x="109855" y="23012"/>
                </a:lnTo>
                <a:lnTo>
                  <a:pt x="109855" y="14833"/>
                </a:lnTo>
                <a:lnTo>
                  <a:pt x="109855" y="6642"/>
                </a:lnTo>
                <a:close/>
              </a:path>
              <a:path w="132714" h="167004">
                <a:moveTo>
                  <a:pt x="132473" y="92278"/>
                </a:moveTo>
                <a:lnTo>
                  <a:pt x="132156" y="91173"/>
                </a:lnTo>
                <a:lnTo>
                  <a:pt x="122783" y="45593"/>
                </a:lnTo>
                <a:lnTo>
                  <a:pt x="122135" y="44107"/>
                </a:lnTo>
                <a:lnTo>
                  <a:pt x="117284" y="39293"/>
                </a:lnTo>
                <a:lnTo>
                  <a:pt x="112763" y="36690"/>
                </a:lnTo>
                <a:lnTo>
                  <a:pt x="107594" y="34836"/>
                </a:lnTo>
                <a:lnTo>
                  <a:pt x="100482" y="33362"/>
                </a:lnTo>
                <a:lnTo>
                  <a:pt x="93370" y="33362"/>
                </a:lnTo>
                <a:lnTo>
                  <a:pt x="65963" y="70967"/>
                </a:lnTo>
                <a:lnTo>
                  <a:pt x="60807" y="45593"/>
                </a:lnTo>
                <a:lnTo>
                  <a:pt x="38722" y="33362"/>
                </a:lnTo>
                <a:lnTo>
                  <a:pt x="31673" y="33362"/>
                </a:lnTo>
                <a:lnTo>
                  <a:pt x="317" y="91909"/>
                </a:lnTo>
                <a:lnTo>
                  <a:pt x="0" y="92646"/>
                </a:lnTo>
                <a:lnTo>
                  <a:pt x="0" y="97472"/>
                </a:lnTo>
                <a:lnTo>
                  <a:pt x="2870" y="100799"/>
                </a:lnTo>
                <a:lnTo>
                  <a:pt x="9271" y="100799"/>
                </a:lnTo>
                <a:lnTo>
                  <a:pt x="11836" y="98209"/>
                </a:lnTo>
                <a:lnTo>
                  <a:pt x="19202" y="63004"/>
                </a:lnTo>
                <a:lnTo>
                  <a:pt x="19202" y="166763"/>
                </a:lnTo>
                <a:lnTo>
                  <a:pt x="32004" y="166763"/>
                </a:lnTo>
                <a:lnTo>
                  <a:pt x="32004" y="100063"/>
                </a:lnTo>
                <a:lnTo>
                  <a:pt x="38404" y="100063"/>
                </a:lnTo>
                <a:lnTo>
                  <a:pt x="38404" y="166763"/>
                </a:lnTo>
                <a:lnTo>
                  <a:pt x="51206" y="166763"/>
                </a:lnTo>
                <a:lnTo>
                  <a:pt x="51206" y="62636"/>
                </a:lnTo>
                <a:lnTo>
                  <a:pt x="58559" y="97840"/>
                </a:lnTo>
                <a:lnTo>
                  <a:pt x="61125" y="100431"/>
                </a:lnTo>
                <a:lnTo>
                  <a:pt x="63957" y="100431"/>
                </a:lnTo>
                <a:lnTo>
                  <a:pt x="64287" y="100799"/>
                </a:lnTo>
                <a:lnTo>
                  <a:pt x="70751" y="100799"/>
                </a:lnTo>
                <a:lnTo>
                  <a:pt x="73329" y="98209"/>
                </a:lnTo>
                <a:lnTo>
                  <a:pt x="80759" y="63004"/>
                </a:lnTo>
                <a:lnTo>
                  <a:pt x="80759" y="166763"/>
                </a:lnTo>
                <a:lnTo>
                  <a:pt x="93687" y="166763"/>
                </a:lnTo>
                <a:lnTo>
                  <a:pt x="93687" y="100063"/>
                </a:lnTo>
                <a:lnTo>
                  <a:pt x="100152" y="100063"/>
                </a:lnTo>
                <a:lnTo>
                  <a:pt x="100152" y="166763"/>
                </a:lnTo>
                <a:lnTo>
                  <a:pt x="113080" y="166763"/>
                </a:lnTo>
                <a:lnTo>
                  <a:pt x="113080" y="62636"/>
                </a:lnTo>
                <a:lnTo>
                  <a:pt x="120523" y="97840"/>
                </a:lnTo>
                <a:lnTo>
                  <a:pt x="123101" y="100431"/>
                </a:lnTo>
                <a:lnTo>
                  <a:pt x="129565" y="100431"/>
                </a:lnTo>
                <a:lnTo>
                  <a:pt x="132473" y="97091"/>
                </a:lnTo>
                <a:lnTo>
                  <a:pt x="132473" y="92278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944996" y="4958841"/>
            <a:ext cx="1443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89280" algn="l"/>
              </a:tabLst>
            </a:pPr>
            <a:r>
              <a:rPr sz="2400" b="1" spc="-5" dirty="0">
                <a:solidFill>
                  <a:srgbClr val="112B43"/>
                </a:solidFill>
                <a:latin typeface="Segoe UI"/>
                <a:cs typeface="Segoe UI"/>
              </a:rPr>
              <a:t>4</a:t>
            </a:r>
            <a:r>
              <a:rPr sz="1050" b="1" spc="5" dirty="0">
                <a:solidFill>
                  <a:srgbClr val="112B43"/>
                </a:solidFill>
                <a:latin typeface="Yu Gothic"/>
                <a:cs typeface="Yu Gothic"/>
              </a:rPr>
              <a:t>人</a:t>
            </a:r>
            <a:r>
              <a:rPr sz="1050" b="1" dirty="0">
                <a:solidFill>
                  <a:srgbClr val="112B43"/>
                </a:solidFill>
                <a:latin typeface="Yu Gothic"/>
                <a:cs typeface="Yu Gothic"/>
              </a:rPr>
              <a:t>	</a:t>
            </a:r>
            <a:r>
              <a:rPr sz="1800" baseline="13888" dirty="0">
                <a:solidFill>
                  <a:srgbClr val="112B43"/>
                </a:solidFill>
                <a:latin typeface="Yu Gothic Medium"/>
                <a:cs typeface="Yu Gothic Medium"/>
              </a:rPr>
              <a:t>×</a:t>
            </a:r>
            <a:r>
              <a:rPr sz="1800" spc="-322" baseline="13888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3600" b="1" spc="-7" baseline="1157" dirty="0">
                <a:solidFill>
                  <a:srgbClr val="112B43"/>
                </a:solidFill>
                <a:latin typeface="Segoe UI"/>
                <a:cs typeface="Segoe UI"/>
              </a:rPr>
              <a:t>0.2</a:t>
            </a:r>
            <a:r>
              <a:rPr sz="1575" b="1" baseline="2645" dirty="0">
                <a:solidFill>
                  <a:srgbClr val="112B43"/>
                </a:solidFill>
                <a:latin typeface="Yu Gothic"/>
                <a:cs typeface="Yu Gothic"/>
              </a:rPr>
              <a:t>/月</a:t>
            </a:r>
            <a:endParaRPr sz="1575" baseline="2645">
              <a:latin typeface="Yu Gothic"/>
              <a:cs typeface="Yu Gothic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378003" y="5112270"/>
            <a:ext cx="132715" cy="167005"/>
          </a:xfrm>
          <a:custGeom>
            <a:avLst/>
            <a:gdLst/>
            <a:ahLst/>
            <a:cxnLst/>
            <a:rect l="l" t="t" r="r" b="b"/>
            <a:pathLst>
              <a:path w="132715" h="167004">
                <a:moveTo>
                  <a:pt x="48006" y="6642"/>
                </a:moveTo>
                <a:lnTo>
                  <a:pt x="42265" y="0"/>
                </a:lnTo>
                <a:lnTo>
                  <a:pt x="28130" y="0"/>
                </a:lnTo>
                <a:lnTo>
                  <a:pt x="22402" y="6642"/>
                </a:lnTo>
                <a:lnTo>
                  <a:pt x="22402" y="23012"/>
                </a:lnTo>
                <a:lnTo>
                  <a:pt x="28130" y="29654"/>
                </a:lnTo>
                <a:lnTo>
                  <a:pt x="42265" y="29654"/>
                </a:lnTo>
                <a:lnTo>
                  <a:pt x="48006" y="23012"/>
                </a:lnTo>
                <a:lnTo>
                  <a:pt x="48006" y="14833"/>
                </a:lnTo>
                <a:lnTo>
                  <a:pt x="48006" y="6642"/>
                </a:lnTo>
                <a:close/>
              </a:path>
              <a:path w="132715" h="167004">
                <a:moveTo>
                  <a:pt x="109855" y="6642"/>
                </a:moveTo>
                <a:lnTo>
                  <a:pt x="104063" y="0"/>
                </a:lnTo>
                <a:lnTo>
                  <a:pt x="89789" y="0"/>
                </a:lnTo>
                <a:lnTo>
                  <a:pt x="83997" y="6642"/>
                </a:lnTo>
                <a:lnTo>
                  <a:pt x="83997" y="23012"/>
                </a:lnTo>
                <a:lnTo>
                  <a:pt x="89789" y="29654"/>
                </a:lnTo>
                <a:lnTo>
                  <a:pt x="104063" y="29654"/>
                </a:lnTo>
                <a:lnTo>
                  <a:pt x="109855" y="23012"/>
                </a:lnTo>
                <a:lnTo>
                  <a:pt x="109855" y="14833"/>
                </a:lnTo>
                <a:lnTo>
                  <a:pt x="109855" y="6642"/>
                </a:lnTo>
                <a:close/>
              </a:path>
              <a:path w="132715" h="167004">
                <a:moveTo>
                  <a:pt x="132473" y="92278"/>
                </a:moveTo>
                <a:lnTo>
                  <a:pt x="132156" y="91173"/>
                </a:lnTo>
                <a:lnTo>
                  <a:pt x="122783" y="45593"/>
                </a:lnTo>
                <a:lnTo>
                  <a:pt x="122135" y="44107"/>
                </a:lnTo>
                <a:lnTo>
                  <a:pt x="117284" y="39293"/>
                </a:lnTo>
                <a:lnTo>
                  <a:pt x="112763" y="36690"/>
                </a:lnTo>
                <a:lnTo>
                  <a:pt x="107594" y="34836"/>
                </a:lnTo>
                <a:lnTo>
                  <a:pt x="100482" y="33362"/>
                </a:lnTo>
                <a:lnTo>
                  <a:pt x="93370" y="33362"/>
                </a:lnTo>
                <a:lnTo>
                  <a:pt x="65963" y="70967"/>
                </a:lnTo>
                <a:lnTo>
                  <a:pt x="60807" y="45593"/>
                </a:lnTo>
                <a:lnTo>
                  <a:pt x="38722" y="33362"/>
                </a:lnTo>
                <a:lnTo>
                  <a:pt x="31673" y="33362"/>
                </a:lnTo>
                <a:lnTo>
                  <a:pt x="317" y="91909"/>
                </a:lnTo>
                <a:lnTo>
                  <a:pt x="0" y="92646"/>
                </a:lnTo>
                <a:lnTo>
                  <a:pt x="0" y="97472"/>
                </a:lnTo>
                <a:lnTo>
                  <a:pt x="2870" y="100799"/>
                </a:lnTo>
                <a:lnTo>
                  <a:pt x="9271" y="100799"/>
                </a:lnTo>
                <a:lnTo>
                  <a:pt x="11836" y="98209"/>
                </a:lnTo>
                <a:lnTo>
                  <a:pt x="19202" y="63004"/>
                </a:lnTo>
                <a:lnTo>
                  <a:pt x="19202" y="166763"/>
                </a:lnTo>
                <a:lnTo>
                  <a:pt x="32004" y="166763"/>
                </a:lnTo>
                <a:lnTo>
                  <a:pt x="32004" y="100063"/>
                </a:lnTo>
                <a:lnTo>
                  <a:pt x="38404" y="100063"/>
                </a:lnTo>
                <a:lnTo>
                  <a:pt x="38404" y="166763"/>
                </a:lnTo>
                <a:lnTo>
                  <a:pt x="51206" y="166763"/>
                </a:lnTo>
                <a:lnTo>
                  <a:pt x="51206" y="62636"/>
                </a:lnTo>
                <a:lnTo>
                  <a:pt x="58559" y="97840"/>
                </a:lnTo>
                <a:lnTo>
                  <a:pt x="61125" y="100431"/>
                </a:lnTo>
                <a:lnTo>
                  <a:pt x="63957" y="100431"/>
                </a:lnTo>
                <a:lnTo>
                  <a:pt x="64287" y="100799"/>
                </a:lnTo>
                <a:lnTo>
                  <a:pt x="70751" y="100799"/>
                </a:lnTo>
                <a:lnTo>
                  <a:pt x="73329" y="98209"/>
                </a:lnTo>
                <a:lnTo>
                  <a:pt x="80759" y="63004"/>
                </a:lnTo>
                <a:lnTo>
                  <a:pt x="80759" y="166763"/>
                </a:lnTo>
                <a:lnTo>
                  <a:pt x="93687" y="166763"/>
                </a:lnTo>
                <a:lnTo>
                  <a:pt x="93687" y="100063"/>
                </a:lnTo>
                <a:lnTo>
                  <a:pt x="100152" y="100063"/>
                </a:lnTo>
                <a:lnTo>
                  <a:pt x="100152" y="166763"/>
                </a:lnTo>
                <a:lnTo>
                  <a:pt x="113080" y="166763"/>
                </a:lnTo>
                <a:lnTo>
                  <a:pt x="113080" y="62636"/>
                </a:lnTo>
                <a:lnTo>
                  <a:pt x="120523" y="97840"/>
                </a:lnTo>
                <a:lnTo>
                  <a:pt x="123101" y="100431"/>
                </a:lnTo>
                <a:lnTo>
                  <a:pt x="129565" y="100431"/>
                </a:lnTo>
                <a:lnTo>
                  <a:pt x="132473" y="97091"/>
                </a:lnTo>
                <a:lnTo>
                  <a:pt x="132473" y="92278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object 1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2017" y="4601579"/>
            <a:ext cx="188697" cy="243694"/>
          </a:xfrm>
          <a:prstGeom prst="rect">
            <a:avLst/>
          </a:prstGeom>
        </p:spPr>
      </p:pic>
      <p:sp>
        <p:nvSpPr>
          <p:cNvPr id="114" name="object 114"/>
          <p:cNvSpPr txBox="1"/>
          <p:nvPr/>
        </p:nvSpPr>
        <p:spPr>
          <a:xfrm>
            <a:off x="6185915" y="4349318"/>
            <a:ext cx="764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発</a:t>
            </a:r>
            <a:r>
              <a:rPr sz="1000" spc="-20" dirty="0">
                <a:solidFill>
                  <a:srgbClr val="112B43"/>
                </a:solidFill>
                <a:latin typeface="Yu Gothic Medium"/>
                <a:cs typeface="Yu Gothic Medium"/>
              </a:rPr>
              <a:t>注個</a:t>
            </a:r>
            <a:r>
              <a:rPr sz="1000" spc="-30" dirty="0">
                <a:solidFill>
                  <a:srgbClr val="112B43"/>
                </a:solidFill>
                <a:latin typeface="Yu Gothic Medium"/>
                <a:cs typeface="Yu Gothic Medium"/>
              </a:rPr>
              <a:t>数確</a:t>
            </a: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定</a:t>
            </a:r>
            <a:endParaRPr sz="1000">
              <a:latin typeface="Yu Gothic Medium"/>
              <a:cs typeface="Yu Gothic Medium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627876" y="4649470"/>
            <a:ext cx="46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発注個数</a:t>
            </a:r>
            <a:endParaRPr sz="900">
              <a:latin typeface="Yu Gothic Medium"/>
              <a:cs typeface="Yu Gothic Medium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3326701" y="1656397"/>
            <a:ext cx="1538605" cy="424180"/>
            <a:chOff x="3326701" y="1656397"/>
            <a:chExt cx="1538605" cy="424180"/>
          </a:xfrm>
        </p:grpSpPr>
        <p:sp>
          <p:nvSpPr>
            <p:cNvPr id="117" name="object 117"/>
            <p:cNvSpPr/>
            <p:nvPr/>
          </p:nvSpPr>
          <p:spPr>
            <a:xfrm>
              <a:off x="3331464" y="1661160"/>
              <a:ext cx="1529080" cy="414655"/>
            </a:xfrm>
            <a:custGeom>
              <a:avLst/>
              <a:gdLst/>
              <a:ahLst/>
              <a:cxnLst/>
              <a:rect l="l" t="t" r="r" b="b"/>
              <a:pathLst>
                <a:path w="1529079" h="414655">
                  <a:moveTo>
                    <a:pt x="1321308" y="0"/>
                  </a:moveTo>
                  <a:lnTo>
                    <a:pt x="207263" y="0"/>
                  </a:lnTo>
                  <a:lnTo>
                    <a:pt x="159753" y="5476"/>
                  </a:lnTo>
                  <a:lnTo>
                    <a:pt x="116132" y="21073"/>
                  </a:lnTo>
                  <a:lnTo>
                    <a:pt x="77648" y="45546"/>
                  </a:lnTo>
                  <a:lnTo>
                    <a:pt x="45546" y="77648"/>
                  </a:lnTo>
                  <a:lnTo>
                    <a:pt x="21073" y="116132"/>
                  </a:lnTo>
                  <a:lnTo>
                    <a:pt x="5476" y="159753"/>
                  </a:lnTo>
                  <a:lnTo>
                    <a:pt x="0" y="207263"/>
                  </a:lnTo>
                  <a:lnTo>
                    <a:pt x="5476" y="254774"/>
                  </a:lnTo>
                  <a:lnTo>
                    <a:pt x="21073" y="298395"/>
                  </a:lnTo>
                  <a:lnTo>
                    <a:pt x="45546" y="336879"/>
                  </a:lnTo>
                  <a:lnTo>
                    <a:pt x="77648" y="368981"/>
                  </a:lnTo>
                  <a:lnTo>
                    <a:pt x="116132" y="393454"/>
                  </a:lnTo>
                  <a:lnTo>
                    <a:pt x="159753" y="409051"/>
                  </a:lnTo>
                  <a:lnTo>
                    <a:pt x="207263" y="414527"/>
                  </a:lnTo>
                  <a:lnTo>
                    <a:pt x="1321308" y="414527"/>
                  </a:lnTo>
                  <a:lnTo>
                    <a:pt x="1368818" y="409051"/>
                  </a:lnTo>
                  <a:lnTo>
                    <a:pt x="1412439" y="393454"/>
                  </a:lnTo>
                  <a:lnTo>
                    <a:pt x="1450923" y="368981"/>
                  </a:lnTo>
                  <a:lnTo>
                    <a:pt x="1483025" y="336879"/>
                  </a:lnTo>
                  <a:lnTo>
                    <a:pt x="1507498" y="298395"/>
                  </a:lnTo>
                  <a:lnTo>
                    <a:pt x="1523095" y="254774"/>
                  </a:lnTo>
                  <a:lnTo>
                    <a:pt x="1528572" y="207263"/>
                  </a:lnTo>
                  <a:lnTo>
                    <a:pt x="1523095" y="159753"/>
                  </a:lnTo>
                  <a:lnTo>
                    <a:pt x="1507498" y="116132"/>
                  </a:lnTo>
                  <a:lnTo>
                    <a:pt x="1483025" y="77648"/>
                  </a:lnTo>
                  <a:lnTo>
                    <a:pt x="1450923" y="45546"/>
                  </a:lnTo>
                  <a:lnTo>
                    <a:pt x="1412439" y="21073"/>
                  </a:lnTo>
                  <a:lnTo>
                    <a:pt x="1368818" y="5476"/>
                  </a:lnTo>
                  <a:lnTo>
                    <a:pt x="1321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331464" y="1661160"/>
              <a:ext cx="1529080" cy="414655"/>
            </a:xfrm>
            <a:custGeom>
              <a:avLst/>
              <a:gdLst/>
              <a:ahLst/>
              <a:cxnLst/>
              <a:rect l="l" t="t" r="r" b="b"/>
              <a:pathLst>
                <a:path w="1529079" h="414655">
                  <a:moveTo>
                    <a:pt x="0" y="207263"/>
                  </a:moveTo>
                  <a:lnTo>
                    <a:pt x="5476" y="159753"/>
                  </a:lnTo>
                  <a:lnTo>
                    <a:pt x="21073" y="116132"/>
                  </a:lnTo>
                  <a:lnTo>
                    <a:pt x="45546" y="77648"/>
                  </a:lnTo>
                  <a:lnTo>
                    <a:pt x="77648" y="45546"/>
                  </a:lnTo>
                  <a:lnTo>
                    <a:pt x="116132" y="21073"/>
                  </a:lnTo>
                  <a:lnTo>
                    <a:pt x="159753" y="5476"/>
                  </a:lnTo>
                  <a:lnTo>
                    <a:pt x="207263" y="0"/>
                  </a:lnTo>
                  <a:lnTo>
                    <a:pt x="1321308" y="0"/>
                  </a:lnTo>
                  <a:lnTo>
                    <a:pt x="1368818" y="5476"/>
                  </a:lnTo>
                  <a:lnTo>
                    <a:pt x="1412439" y="21073"/>
                  </a:lnTo>
                  <a:lnTo>
                    <a:pt x="1450923" y="45546"/>
                  </a:lnTo>
                  <a:lnTo>
                    <a:pt x="1483025" y="77648"/>
                  </a:lnTo>
                  <a:lnTo>
                    <a:pt x="1507498" y="116132"/>
                  </a:lnTo>
                  <a:lnTo>
                    <a:pt x="1523095" y="159753"/>
                  </a:lnTo>
                  <a:lnTo>
                    <a:pt x="1528572" y="207263"/>
                  </a:lnTo>
                  <a:lnTo>
                    <a:pt x="1523095" y="254774"/>
                  </a:lnTo>
                  <a:lnTo>
                    <a:pt x="1507498" y="298395"/>
                  </a:lnTo>
                  <a:lnTo>
                    <a:pt x="1483025" y="336879"/>
                  </a:lnTo>
                  <a:lnTo>
                    <a:pt x="1450923" y="368981"/>
                  </a:lnTo>
                  <a:lnTo>
                    <a:pt x="1412439" y="393454"/>
                  </a:lnTo>
                  <a:lnTo>
                    <a:pt x="1368818" y="409051"/>
                  </a:lnTo>
                  <a:lnTo>
                    <a:pt x="1321308" y="414527"/>
                  </a:lnTo>
                  <a:lnTo>
                    <a:pt x="207263" y="414527"/>
                  </a:lnTo>
                  <a:lnTo>
                    <a:pt x="159753" y="409051"/>
                  </a:lnTo>
                  <a:lnTo>
                    <a:pt x="116132" y="393454"/>
                  </a:lnTo>
                  <a:lnTo>
                    <a:pt x="77648" y="368981"/>
                  </a:lnTo>
                  <a:lnTo>
                    <a:pt x="45546" y="336879"/>
                  </a:lnTo>
                  <a:lnTo>
                    <a:pt x="21073" y="298395"/>
                  </a:lnTo>
                  <a:lnTo>
                    <a:pt x="5476" y="254774"/>
                  </a:lnTo>
                  <a:lnTo>
                    <a:pt x="0" y="207263"/>
                  </a:lnTo>
                  <a:close/>
                </a:path>
              </a:pathLst>
            </a:custGeom>
            <a:ln w="9525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522802" y="1735950"/>
              <a:ext cx="344170" cy="241935"/>
            </a:xfrm>
            <a:custGeom>
              <a:avLst/>
              <a:gdLst/>
              <a:ahLst/>
              <a:cxnLst/>
              <a:rect l="l" t="t" r="r" b="b"/>
              <a:pathLst>
                <a:path w="344170" h="241935">
                  <a:moveTo>
                    <a:pt x="128968" y="164084"/>
                  </a:moveTo>
                  <a:lnTo>
                    <a:pt x="111772" y="164084"/>
                  </a:lnTo>
                  <a:lnTo>
                    <a:pt x="111772" y="215722"/>
                  </a:lnTo>
                  <a:lnTo>
                    <a:pt x="128968" y="215722"/>
                  </a:lnTo>
                  <a:lnTo>
                    <a:pt x="128968" y="164084"/>
                  </a:lnTo>
                  <a:close/>
                </a:path>
                <a:path w="344170" h="241935">
                  <a:moveTo>
                    <a:pt x="232130" y="164084"/>
                  </a:moveTo>
                  <a:lnTo>
                    <a:pt x="214934" y="164084"/>
                  </a:lnTo>
                  <a:lnTo>
                    <a:pt x="214934" y="215722"/>
                  </a:lnTo>
                  <a:lnTo>
                    <a:pt x="232130" y="215722"/>
                  </a:lnTo>
                  <a:lnTo>
                    <a:pt x="232130" y="164084"/>
                  </a:lnTo>
                  <a:close/>
                </a:path>
                <a:path w="344170" h="241935">
                  <a:moveTo>
                    <a:pt x="343903" y="164084"/>
                  </a:moveTo>
                  <a:lnTo>
                    <a:pt x="318109" y="164084"/>
                  </a:lnTo>
                  <a:lnTo>
                    <a:pt x="318109" y="215722"/>
                  </a:lnTo>
                  <a:lnTo>
                    <a:pt x="343903" y="215722"/>
                  </a:lnTo>
                  <a:lnTo>
                    <a:pt x="343903" y="164084"/>
                  </a:lnTo>
                  <a:close/>
                </a:path>
                <a:path w="344170" h="241935">
                  <a:moveTo>
                    <a:pt x="343903" y="0"/>
                  </a:moveTo>
                  <a:lnTo>
                    <a:pt x="318109" y="0"/>
                  </a:lnTo>
                  <a:lnTo>
                    <a:pt x="318109" y="26682"/>
                  </a:lnTo>
                  <a:lnTo>
                    <a:pt x="318109" y="77508"/>
                  </a:lnTo>
                  <a:lnTo>
                    <a:pt x="232130" y="77508"/>
                  </a:lnTo>
                  <a:lnTo>
                    <a:pt x="232130" y="26682"/>
                  </a:lnTo>
                  <a:lnTo>
                    <a:pt x="318109" y="26682"/>
                  </a:lnTo>
                  <a:lnTo>
                    <a:pt x="318109" y="0"/>
                  </a:lnTo>
                  <a:lnTo>
                    <a:pt x="214934" y="0"/>
                  </a:lnTo>
                  <a:lnTo>
                    <a:pt x="214934" y="26682"/>
                  </a:lnTo>
                  <a:lnTo>
                    <a:pt x="214934" y="77508"/>
                  </a:lnTo>
                  <a:lnTo>
                    <a:pt x="128968" y="77508"/>
                  </a:lnTo>
                  <a:lnTo>
                    <a:pt x="128968" y="26682"/>
                  </a:lnTo>
                  <a:lnTo>
                    <a:pt x="214934" y="26682"/>
                  </a:lnTo>
                  <a:lnTo>
                    <a:pt x="214934" y="0"/>
                  </a:lnTo>
                  <a:lnTo>
                    <a:pt x="111772" y="0"/>
                  </a:lnTo>
                  <a:lnTo>
                    <a:pt x="111772" y="26682"/>
                  </a:lnTo>
                  <a:lnTo>
                    <a:pt x="111772" y="77508"/>
                  </a:lnTo>
                  <a:lnTo>
                    <a:pt x="25793" y="77508"/>
                  </a:lnTo>
                  <a:lnTo>
                    <a:pt x="25793" y="26682"/>
                  </a:lnTo>
                  <a:lnTo>
                    <a:pt x="111772" y="26682"/>
                  </a:lnTo>
                  <a:lnTo>
                    <a:pt x="111772" y="0"/>
                  </a:lnTo>
                  <a:lnTo>
                    <a:pt x="0" y="0"/>
                  </a:lnTo>
                  <a:lnTo>
                    <a:pt x="0" y="26682"/>
                  </a:lnTo>
                  <a:lnTo>
                    <a:pt x="0" y="77508"/>
                  </a:lnTo>
                  <a:lnTo>
                    <a:pt x="0" y="241414"/>
                  </a:lnTo>
                  <a:lnTo>
                    <a:pt x="343903" y="241414"/>
                  </a:lnTo>
                  <a:lnTo>
                    <a:pt x="343903" y="216001"/>
                  </a:lnTo>
                  <a:lnTo>
                    <a:pt x="25793" y="216001"/>
                  </a:lnTo>
                  <a:lnTo>
                    <a:pt x="25793" y="163906"/>
                  </a:lnTo>
                  <a:lnTo>
                    <a:pt x="343903" y="163906"/>
                  </a:lnTo>
                  <a:lnTo>
                    <a:pt x="343903" y="147383"/>
                  </a:lnTo>
                  <a:lnTo>
                    <a:pt x="25793" y="147383"/>
                  </a:lnTo>
                  <a:lnTo>
                    <a:pt x="25793" y="95300"/>
                  </a:lnTo>
                  <a:lnTo>
                    <a:pt x="111772" y="95300"/>
                  </a:lnTo>
                  <a:lnTo>
                    <a:pt x="111772" y="146875"/>
                  </a:lnTo>
                  <a:lnTo>
                    <a:pt x="128968" y="146875"/>
                  </a:lnTo>
                  <a:lnTo>
                    <a:pt x="128968" y="95300"/>
                  </a:lnTo>
                  <a:lnTo>
                    <a:pt x="214934" y="95300"/>
                  </a:lnTo>
                  <a:lnTo>
                    <a:pt x="214934" y="146875"/>
                  </a:lnTo>
                  <a:lnTo>
                    <a:pt x="232130" y="146875"/>
                  </a:lnTo>
                  <a:lnTo>
                    <a:pt x="232130" y="95300"/>
                  </a:lnTo>
                  <a:lnTo>
                    <a:pt x="318109" y="95300"/>
                  </a:lnTo>
                  <a:lnTo>
                    <a:pt x="318109" y="146875"/>
                  </a:lnTo>
                  <a:lnTo>
                    <a:pt x="343903" y="146875"/>
                  </a:lnTo>
                  <a:lnTo>
                    <a:pt x="343903" y="26416"/>
                  </a:lnTo>
                  <a:lnTo>
                    <a:pt x="343903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3771646" y="1458213"/>
            <a:ext cx="842644" cy="582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売</a:t>
            </a:r>
            <a:r>
              <a:rPr sz="1000" spc="-20" dirty="0">
                <a:solidFill>
                  <a:srgbClr val="112B43"/>
                </a:solidFill>
                <a:latin typeface="Yu Gothic Medium"/>
                <a:cs typeface="Yu Gothic Medium"/>
              </a:rPr>
              <a:t>上予</a:t>
            </a: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測</a:t>
            </a:r>
            <a:endParaRPr sz="1000">
              <a:latin typeface="Yu Gothic Medium"/>
              <a:cs typeface="Yu Gothic Medium"/>
            </a:endParaRPr>
          </a:p>
          <a:p>
            <a:pPr marL="147955">
              <a:lnSpc>
                <a:spcPct val="100000"/>
              </a:lnSpc>
              <a:spcBef>
                <a:spcPts val="815"/>
              </a:spcBef>
            </a:pPr>
            <a:r>
              <a:rPr sz="900" spc="-5" dirty="0">
                <a:solidFill>
                  <a:srgbClr val="112B43"/>
                </a:solidFill>
                <a:latin typeface="Yu Gothic Medium"/>
                <a:cs typeface="Yu Gothic Medium"/>
              </a:rPr>
              <a:t>全店舗</a:t>
            </a:r>
            <a:r>
              <a:rPr sz="900" spc="-15" dirty="0">
                <a:solidFill>
                  <a:srgbClr val="112B43"/>
                </a:solidFill>
                <a:latin typeface="Yu Gothic Medium"/>
                <a:cs typeface="Yu Gothic Medium"/>
              </a:rPr>
              <a:t>×商品</a:t>
            </a:r>
            <a:endParaRPr sz="900">
              <a:latin typeface="Yu Gothic Medium"/>
              <a:cs typeface="Yu Gothic Medium"/>
            </a:endParaRPr>
          </a:p>
          <a:p>
            <a:pPr marL="203835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売上予</a:t>
            </a:r>
            <a:r>
              <a:rPr sz="900" spc="-10" dirty="0">
                <a:solidFill>
                  <a:srgbClr val="112B43"/>
                </a:solidFill>
                <a:latin typeface="Yu Gothic Medium"/>
                <a:cs typeface="Yu Gothic Medium"/>
              </a:rPr>
              <a:t>測</a:t>
            </a:r>
            <a:r>
              <a:rPr sz="900" dirty="0">
                <a:solidFill>
                  <a:srgbClr val="112B43"/>
                </a:solidFill>
                <a:latin typeface="Yu Gothic Medium"/>
                <a:cs typeface="Yu Gothic Medium"/>
              </a:rPr>
              <a:t>案</a:t>
            </a:r>
            <a:endParaRPr sz="900">
              <a:latin typeface="Yu Gothic Medium"/>
              <a:cs typeface="Yu Gothic Medium"/>
            </a:endParaRPr>
          </a:p>
        </p:txBody>
      </p:sp>
      <p:pic>
        <p:nvPicPr>
          <p:cNvPr id="121" name="object 1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01541" y="2032761"/>
            <a:ext cx="187960" cy="146812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1212753" y="4940394"/>
            <a:ext cx="337185" cy="400685"/>
            <a:chOff x="1212753" y="4940394"/>
            <a:chExt cx="337185" cy="400685"/>
          </a:xfrm>
        </p:grpSpPr>
        <p:pic>
          <p:nvPicPr>
            <p:cNvPr id="123" name="object 1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8196" y="4979018"/>
              <a:ext cx="104801" cy="176548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1212753" y="4940394"/>
              <a:ext cx="337185" cy="400685"/>
            </a:xfrm>
            <a:custGeom>
              <a:avLst/>
              <a:gdLst/>
              <a:ahLst/>
              <a:cxnLst/>
              <a:rect l="l" t="t" r="r" b="b"/>
              <a:pathLst>
                <a:path w="337184" h="400685">
                  <a:moveTo>
                    <a:pt x="154542" y="0"/>
                  </a:moveTo>
                  <a:lnTo>
                    <a:pt x="107179" y="5874"/>
                  </a:lnTo>
                  <a:lnTo>
                    <a:pt x="65512" y="25543"/>
                  </a:lnTo>
                  <a:lnTo>
                    <a:pt x="32087" y="56638"/>
                  </a:lnTo>
                  <a:lnTo>
                    <a:pt x="9445" y="96794"/>
                  </a:lnTo>
                  <a:lnTo>
                    <a:pt x="132" y="143643"/>
                  </a:lnTo>
                  <a:lnTo>
                    <a:pt x="0" y="147270"/>
                  </a:lnTo>
                  <a:lnTo>
                    <a:pt x="0" y="150900"/>
                  </a:lnTo>
                  <a:lnTo>
                    <a:pt x="3978" y="189049"/>
                  </a:lnTo>
                  <a:lnTo>
                    <a:pt x="33823" y="250308"/>
                  </a:lnTo>
                  <a:lnTo>
                    <a:pt x="58631" y="274602"/>
                  </a:lnTo>
                  <a:lnTo>
                    <a:pt x="58631" y="400135"/>
                  </a:lnTo>
                  <a:lnTo>
                    <a:pt x="215289" y="400135"/>
                  </a:lnTo>
                  <a:lnTo>
                    <a:pt x="215289" y="340593"/>
                  </a:lnTo>
                  <a:lnTo>
                    <a:pt x="239581" y="340593"/>
                  </a:lnTo>
                  <a:lnTo>
                    <a:pt x="262353" y="335995"/>
                  </a:lnTo>
                  <a:lnTo>
                    <a:pt x="280949" y="323450"/>
                  </a:lnTo>
                  <a:lnTo>
                    <a:pt x="293488" y="304841"/>
                  </a:lnTo>
                  <a:lnTo>
                    <a:pt x="298088" y="282053"/>
                  </a:lnTo>
                  <a:lnTo>
                    <a:pt x="298080" y="251281"/>
                  </a:lnTo>
                  <a:lnTo>
                    <a:pt x="319893" y="251281"/>
                  </a:lnTo>
                  <a:lnTo>
                    <a:pt x="328938" y="247808"/>
                  </a:lnTo>
                  <a:lnTo>
                    <a:pt x="335379" y="240241"/>
                  </a:lnTo>
                  <a:lnTo>
                    <a:pt x="337175" y="229511"/>
                  </a:lnTo>
                  <a:lnTo>
                    <a:pt x="335468" y="224984"/>
                  </a:lnTo>
                  <a:lnTo>
                    <a:pt x="132663" y="224984"/>
                  </a:lnTo>
                  <a:lnTo>
                    <a:pt x="123008" y="221997"/>
                  </a:lnTo>
                  <a:lnTo>
                    <a:pt x="114252" y="213527"/>
                  </a:lnTo>
                  <a:lnTo>
                    <a:pt x="106671" y="200306"/>
                  </a:lnTo>
                  <a:lnTo>
                    <a:pt x="101783" y="186567"/>
                  </a:lnTo>
                  <a:lnTo>
                    <a:pt x="75375" y="186567"/>
                  </a:lnTo>
                  <a:lnTo>
                    <a:pt x="46936" y="166189"/>
                  </a:lnTo>
                  <a:lnTo>
                    <a:pt x="49801" y="154480"/>
                  </a:lnTo>
                  <a:lnTo>
                    <a:pt x="57285" y="141419"/>
                  </a:lnTo>
                  <a:lnTo>
                    <a:pt x="68913" y="127609"/>
                  </a:lnTo>
                  <a:lnTo>
                    <a:pt x="56638" y="113408"/>
                  </a:lnTo>
                  <a:lnTo>
                    <a:pt x="48685" y="99950"/>
                  </a:lnTo>
                  <a:lnTo>
                    <a:pt x="45566" y="87882"/>
                  </a:lnTo>
                  <a:lnTo>
                    <a:pt x="47794" y="77854"/>
                  </a:lnTo>
                  <a:lnTo>
                    <a:pt x="51855" y="73166"/>
                  </a:lnTo>
                  <a:lnTo>
                    <a:pt x="57702" y="69851"/>
                  </a:lnTo>
                  <a:lnTo>
                    <a:pt x="65146" y="67882"/>
                  </a:lnTo>
                  <a:lnTo>
                    <a:pt x="73999" y="67232"/>
                  </a:lnTo>
                  <a:lnTo>
                    <a:pt x="101796" y="67232"/>
                  </a:lnTo>
                  <a:lnTo>
                    <a:pt x="106589" y="53682"/>
                  </a:lnTo>
                  <a:lnTo>
                    <a:pt x="114203" y="40363"/>
                  </a:lnTo>
                  <a:lnTo>
                    <a:pt x="122995" y="31829"/>
                  </a:lnTo>
                  <a:lnTo>
                    <a:pt x="132671" y="28819"/>
                  </a:lnTo>
                  <a:lnTo>
                    <a:pt x="235910" y="28819"/>
                  </a:lnTo>
                  <a:lnTo>
                    <a:pt x="201354" y="9308"/>
                  </a:lnTo>
                  <a:lnTo>
                    <a:pt x="154542" y="0"/>
                  </a:lnTo>
                  <a:close/>
                </a:path>
                <a:path w="337184" h="400685">
                  <a:moveTo>
                    <a:pt x="164883" y="182751"/>
                  </a:moveTo>
                  <a:lnTo>
                    <a:pt x="158739" y="200114"/>
                  </a:lnTo>
                  <a:lnTo>
                    <a:pt x="151125" y="213436"/>
                  </a:lnTo>
                  <a:lnTo>
                    <a:pt x="142335" y="221973"/>
                  </a:lnTo>
                  <a:lnTo>
                    <a:pt x="132663" y="224984"/>
                  </a:lnTo>
                  <a:lnTo>
                    <a:pt x="335468" y="224984"/>
                  </a:lnTo>
                  <a:lnTo>
                    <a:pt x="332287" y="216549"/>
                  </a:lnTo>
                  <a:lnTo>
                    <a:pt x="315062" y="186567"/>
                  </a:lnTo>
                  <a:lnTo>
                    <a:pt x="191327" y="186567"/>
                  </a:lnTo>
                  <a:lnTo>
                    <a:pt x="184636" y="186232"/>
                  </a:lnTo>
                  <a:lnTo>
                    <a:pt x="177986" y="185482"/>
                  </a:lnTo>
                  <a:lnTo>
                    <a:pt x="171395" y="184321"/>
                  </a:lnTo>
                  <a:lnTo>
                    <a:pt x="164883" y="182751"/>
                  </a:lnTo>
                  <a:close/>
                </a:path>
                <a:path w="337184" h="400685">
                  <a:moveTo>
                    <a:pt x="100538" y="183069"/>
                  </a:moveTo>
                  <a:lnTo>
                    <a:pt x="94335" y="184510"/>
                  </a:lnTo>
                  <a:lnTo>
                    <a:pt x="88062" y="185575"/>
                  </a:lnTo>
                  <a:lnTo>
                    <a:pt x="81736" y="186261"/>
                  </a:lnTo>
                  <a:lnTo>
                    <a:pt x="75375" y="186567"/>
                  </a:lnTo>
                  <a:lnTo>
                    <a:pt x="101783" y="186567"/>
                  </a:lnTo>
                  <a:lnTo>
                    <a:pt x="100538" y="183069"/>
                  </a:lnTo>
                  <a:close/>
                </a:path>
                <a:path w="337184" h="400685">
                  <a:moveTo>
                    <a:pt x="273404" y="67232"/>
                  </a:moveTo>
                  <a:lnTo>
                    <a:pt x="192707" y="67232"/>
                  </a:lnTo>
                  <a:lnTo>
                    <a:pt x="201562" y="67882"/>
                  </a:lnTo>
                  <a:lnTo>
                    <a:pt x="209008" y="69851"/>
                  </a:lnTo>
                  <a:lnTo>
                    <a:pt x="214857" y="73166"/>
                  </a:lnTo>
                  <a:lnTo>
                    <a:pt x="218920" y="77854"/>
                  </a:lnTo>
                  <a:lnTo>
                    <a:pt x="221144" y="87882"/>
                  </a:lnTo>
                  <a:lnTo>
                    <a:pt x="218024" y="99950"/>
                  </a:lnTo>
                  <a:lnTo>
                    <a:pt x="210072" y="113408"/>
                  </a:lnTo>
                  <a:lnTo>
                    <a:pt x="197797" y="127609"/>
                  </a:lnTo>
                  <a:lnTo>
                    <a:pt x="209424" y="141421"/>
                  </a:lnTo>
                  <a:lnTo>
                    <a:pt x="216908" y="154480"/>
                  </a:lnTo>
                  <a:lnTo>
                    <a:pt x="219770" y="166196"/>
                  </a:lnTo>
                  <a:lnTo>
                    <a:pt x="217536" y="175940"/>
                  </a:lnTo>
                  <a:lnTo>
                    <a:pt x="213473" y="180629"/>
                  </a:lnTo>
                  <a:lnTo>
                    <a:pt x="207625" y="183946"/>
                  </a:lnTo>
                  <a:lnTo>
                    <a:pt x="200180" y="185916"/>
                  </a:lnTo>
                  <a:lnTo>
                    <a:pt x="191327" y="186567"/>
                  </a:lnTo>
                  <a:lnTo>
                    <a:pt x="315062" y="186567"/>
                  </a:lnTo>
                  <a:lnTo>
                    <a:pt x="298080" y="157007"/>
                  </a:lnTo>
                  <a:lnTo>
                    <a:pt x="298074" y="154480"/>
                  </a:lnTo>
                  <a:lnTo>
                    <a:pt x="292204" y="107119"/>
                  </a:lnTo>
                  <a:lnTo>
                    <a:pt x="273404" y="67232"/>
                  </a:lnTo>
                  <a:close/>
                </a:path>
                <a:path w="337184" h="400685">
                  <a:moveTo>
                    <a:pt x="235910" y="28819"/>
                  </a:moveTo>
                  <a:lnTo>
                    <a:pt x="132671" y="28819"/>
                  </a:lnTo>
                  <a:lnTo>
                    <a:pt x="142364" y="31856"/>
                  </a:lnTo>
                  <a:lnTo>
                    <a:pt x="151190" y="40464"/>
                  </a:lnTo>
                  <a:lnTo>
                    <a:pt x="158837" y="53893"/>
                  </a:lnTo>
                  <a:lnTo>
                    <a:pt x="164990" y="71391"/>
                  </a:lnTo>
                  <a:lnTo>
                    <a:pt x="171809" y="69686"/>
                  </a:lnTo>
                  <a:lnTo>
                    <a:pt x="178716" y="68422"/>
                  </a:lnTo>
                  <a:lnTo>
                    <a:pt x="185689" y="67603"/>
                  </a:lnTo>
                  <a:lnTo>
                    <a:pt x="192707" y="67232"/>
                  </a:lnTo>
                  <a:lnTo>
                    <a:pt x="273404" y="67232"/>
                  </a:lnTo>
                  <a:lnTo>
                    <a:pt x="272548" y="65415"/>
                  </a:lnTo>
                  <a:lnTo>
                    <a:pt x="241477" y="31962"/>
                  </a:lnTo>
                  <a:lnTo>
                    <a:pt x="235910" y="28819"/>
                  </a:lnTo>
                  <a:close/>
                </a:path>
                <a:path w="337184" h="400685">
                  <a:moveTo>
                    <a:pt x="101796" y="67232"/>
                  </a:moveTo>
                  <a:lnTo>
                    <a:pt x="73999" y="67232"/>
                  </a:lnTo>
                  <a:lnTo>
                    <a:pt x="80691" y="67566"/>
                  </a:lnTo>
                  <a:lnTo>
                    <a:pt x="87343" y="68315"/>
                  </a:lnTo>
                  <a:lnTo>
                    <a:pt x="93935" y="69474"/>
                  </a:lnTo>
                  <a:lnTo>
                    <a:pt x="100447" y="71044"/>
                  </a:lnTo>
                  <a:lnTo>
                    <a:pt x="101796" y="67232"/>
                  </a:lnTo>
                  <a:close/>
                </a:path>
              </a:pathLst>
            </a:custGeom>
            <a:solidFill>
              <a:srgbClr val="F0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6110" y="5017430"/>
              <a:ext cx="107908" cy="99723"/>
            </a:xfrm>
            <a:prstGeom prst="rect">
              <a:avLst/>
            </a:prstGeom>
          </p:spPr>
        </p:pic>
      </p:grpSp>
      <p:sp>
        <p:nvSpPr>
          <p:cNvPr id="126" name="object 126"/>
          <p:cNvSpPr txBox="1"/>
          <p:nvPr/>
        </p:nvSpPr>
        <p:spPr>
          <a:xfrm>
            <a:off x="1257909" y="5003114"/>
            <a:ext cx="1215390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04600"/>
                </a:solidFill>
                <a:latin typeface="Segoe UI"/>
                <a:cs typeface="Segoe UI"/>
              </a:rPr>
              <a:t>A</a:t>
            </a:r>
            <a:r>
              <a:rPr sz="2400" b="1" spc="-10" dirty="0">
                <a:solidFill>
                  <a:srgbClr val="F04600"/>
                </a:solidFill>
                <a:latin typeface="Segoe UI"/>
                <a:cs typeface="Segoe UI"/>
              </a:rPr>
              <a:t>I</a:t>
            </a:r>
            <a:r>
              <a:rPr sz="2200" b="1" spc="-10" dirty="0">
                <a:solidFill>
                  <a:srgbClr val="F04600"/>
                </a:solidFill>
                <a:latin typeface="Yu Gothic"/>
                <a:cs typeface="Yu Gothic"/>
              </a:rPr>
              <a:t>予測</a:t>
            </a:r>
            <a:endParaRPr sz="2200">
              <a:latin typeface="Yu Gothic"/>
              <a:cs typeface="Yu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外</a:t>
            </a:r>
            <a:r>
              <a:rPr sz="1000" spc="-20" dirty="0">
                <a:solidFill>
                  <a:srgbClr val="112B43"/>
                </a:solidFill>
                <a:latin typeface="Yu Gothic Medium"/>
                <a:cs typeface="Yu Gothic Medium"/>
              </a:rPr>
              <a:t>部デ</a:t>
            </a:r>
            <a:r>
              <a:rPr sz="1000" spc="-30" dirty="0">
                <a:solidFill>
                  <a:srgbClr val="112B43"/>
                </a:solidFill>
                <a:latin typeface="Yu Gothic Medium"/>
                <a:cs typeface="Yu Gothic Medium"/>
              </a:rPr>
              <a:t>ータ分</a:t>
            </a: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析</a:t>
            </a:r>
            <a:endParaRPr sz="1000">
              <a:latin typeface="Yu Gothic Medium"/>
              <a:cs typeface="Yu Gothic Medium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494519" y="4898135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845" y="0"/>
                </a:moveTo>
                <a:lnTo>
                  <a:pt x="283845" y="76200"/>
                </a:lnTo>
                <a:lnTo>
                  <a:pt x="347345" y="44450"/>
                </a:lnTo>
                <a:lnTo>
                  <a:pt x="296545" y="44450"/>
                </a:lnTo>
                <a:lnTo>
                  <a:pt x="296545" y="31750"/>
                </a:lnTo>
                <a:lnTo>
                  <a:pt x="347345" y="31750"/>
                </a:lnTo>
                <a:lnTo>
                  <a:pt x="283845" y="0"/>
                </a:lnTo>
                <a:close/>
              </a:path>
              <a:path w="360045" h="76200">
                <a:moveTo>
                  <a:pt x="28384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83845" y="44450"/>
                </a:lnTo>
                <a:lnTo>
                  <a:pt x="283845" y="31750"/>
                </a:lnTo>
                <a:close/>
              </a:path>
              <a:path w="360045" h="76200">
                <a:moveTo>
                  <a:pt x="347345" y="31750"/>
                </a:moveTo>
                <a:lnTo>
                  <a:pt x="296545" y="31750"/>
                </a:lnTo>
                <a:lnTo>
                  <a:pt x="296545" y="44450"/>
                </a:lnTo>
                <a:lnTo>
                  <a:pt x="347345" y="44450"/>
                </a:lnTo>
                <a:lnTo>
                  <a:pt x="360045" y="38100"/>
                </a:lnTo>
                <a:lnTo>
                  <a:pt x="347345" y="3175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11882" y="4584268"/>
            <a:ext cx="260985" cy="337185"/>
          </a:xfrm>
          <a:custGeom>
            <a:avLst/>
            <a:gdLst/>
            <a:ahLst/>
            <a:cxnLst/>
            <a:rect l="l" t="t" r="r" b="b"/>
            <a:pathLst>
              <a:path w="260984" h="337185">
                <a:moveTo>
                  <a:pt x="121932" y="260908"/>
                </a:moveTo>
                <a:lnTo>
                  <a:pt x="50457" y="260908"/>
                </a:lnTo>
                <a:lnTo>
                  <a:pt x="50457" y="277736"/>
                </a:lnTo>
                <a:lnTo>
                  <a:pt x="121932" y="277736"/>
                </a:lnTo>
                <a:lnTo>
                  <a:pt x="121932" y="260908"/>
                </a:lnTo>
                <a:close/>
              </a:path>
              <a:path w="260984" h="337185">
                <a:moveTo>
                  <a:pt x="121932" y="210413"/>
                </a:moveTo>
                <a:lnTo>
                  <a:pt x="50457" y="210413"/>
                </a:lnTo>
                <a:lnTo>
                  <a:pt x="50457" y="227241"/>
                </a:lnTo>
                <a:lnTo>
                  <a:pt x="121932" y="227241"/>
                </a:lnTo>
                <a:lnTo>
                  <a:pt x="121932" y="210413"/>
                </a:lnTo>
                <a:close/>
              </a:path>
              <a:path w="260984" h="337185">
                <a:moveTo>
                  <a:pt x="121932" y="159918"/>
                </a:moveTo>
                <a:lnTo>
                  <a:pt x="50457" y="159918"/>
                </a:lnTo>
                <a:lnTo>
                  <a:pt x="50457" y="176745"/>
                </a:lnTo>
                <a:lnTo>
                  <a:pt x="121932" y="176745"/>
                </a:lnTo>
                <a:lnTo>
                  <a:pt x="121932" y="159918"/>
                </a:lnTo>
                <a:close/>
              </a:path>
              <a:path w="260984" h="337185">
                <a:moveTo>
                  <a:pt x="121932" y="109423"/>
                </a:moveTo>
                <a:lnTo>
                  <a:pt x="50457" y="109423"/>
                </a:lnTo>
                <a:lnTo>
                  <a:pt x="50457" y="126250"/>
                </a:lnTo>
                <a:lnTo>
                  <a:pt x="121932" y="126250"/>
                </a:lnTo>
                <a:lnTo>
                  <a:pt x="121932" y="109423"/>
                </a:lnTo>
                <a:close/>
              </a:path>
              <a:path w="260984" h="337185">
                <a:moveTo>
                  <a:pt x="202247" y="257124"/>
                </a:moveTo>
                <a:lnTo>
                  <a:pt x="192989" y="247865"/>
                </a:lnTo>
                <a:lnTo>
                  <a:pt x="180797" y="260489"/>
                </a:lnTo>
                <a:lnTo>
                  <a:pt x="168605" y="247865"/>
                </a:lnTo>
                <a:lnTo>
                  <a:pt x="159359" y="257124"/>
                </a:lnTo>
                <a:lnTo>
                  <a:pt x="171970" y="269328"/>
                </a:lnTo>
                <a:lnTo>
                  <a:pt x="159359" y="281533"/>
                </a:lnTo>
                <a:lnTo>
                  <a:pt x="168605" y="290791"/>
                </a:lnTo>
                <a:lnTo>
                  <a:pt x="180797" y="278168"/>
                </a:lnTo>
                <a:lnTo>
                  <a:pt x="192989" y="290791"/>
                </a:lnTo>
                <a:lnTo>
                  <a:pt x="202247" y="281533"/>
                </a:lnTo>
                <a:lnTo>
                  <a:pt x="189623" y="269328"/>
                </a:lnTo>
                <a:lnTo>
                  <a:pt x="202247" y="257124"/>
                </a:lnTo>
                <a:close/>
              </a:path>
              <a:path w="260984" h="337185">
                <a:moveTo>
                  <a:pt x="202247" y="206629"/>
                </a:moveTo>
                <a:lnTo>
                  <a:pt x="192989" y="197370"/>
                </a:lnTo>
                <a:lnTo>
                  <a:pt x="180797" y="209994"/>
                </a:lnTo>
                <a:lnTo>
                  <a:pt x="168605" y="197370"/>
                </a:lnTo>
                <a:lnTo>
                  <a:pt x="159359" y="206629"/>
                </a:lnTo>
                <a:lnTo>
                  <a:pt x="171970" y="218833"/>
                </a:lnTo>
                <a:lnTo>
                  <a:pt x="159359" y="231038"/>
                </a:lnTo>
                <a:lnTo>
                  <a:pt x="168605" y="240284"/>
                </a:lnTo>
                <a:lnTo>
                  <a:pt x="180797" y="227660"/>
                </a:lnTo>
                <a:lnTo>
                  <a:pt x="192989" y="240284"/>
                </a:lnTo>
                <a:lnTo>
                  <a:pt x="202247" y="231038"/>
                </a:lnTo>
                <a:lnTo>
                  <a:pt x="189623" y="218833"/>
                </a:lnTo>
                <a:lnTo>
                  <a:pt x="202247" y="206629"/>
                </a:lnTo>
                <a:close/>
              </a:path>
              <a:path w="260984" h="337185">
                <a:moveTo>
                  <a:pt x="207289" y="150660"/>
                </a:moveTo>
                <a:lnTo>
                  <a:pt x="198462" y="141820"/>
                </a:lnTo>
                <a:lnTo>
                  <a:pt x="170713" y="169595"/>
                </a:lnTo>
                <a:lnTo>
                  <a:pt x="159778" y="158648"/>
                </a:lnTo>
                <a:lnTo>
                  <a:pt x="150952" y="167487"/>
                </a:lnTo>
                <a:lnTo>
                  <a:pt x="170713" y="187261"/>
                </a:lnTo>
                <a:lnTo>
                  <a:pt x="207289" y="150660"/>
                </a:lnTo>
                <a:close/>
              </a:path>
              <a:path w="260984" h="337185">
                <a:moveTo>
                  <a:pt x="207289" y="100164"/>
                </a:moveTo>
                <a:lnTo>
                  <a:pt x="198462" y="91325"/>
                </a:lnTo>
                <a:lnTo>
                  <a:pt x="170713" y="119100"/>
                </a:lnTo>
                <a:lnTo>
                  <a:pt x="159778" y="108153"/>
                </a:lnTo>
                <a:lnTo>
                  <a:pt x="150952" y="116992"/>
                </a:lnTo>
                <a:lnTo>
                  <a:pt x="170713" y="136766"/>
                </a:lnTo>
                <a:lnTo>
                  <a:pt x="207289" y="100164"/>
                </a:lnTo>
                <a:close/>
              </a:path>
              <a:path w="260984" h="337185">
                <a:moveTo>
                  <a:pt x="260680" y="32829"/>
                </a:moveTo>
                <a:lnTo>
                  <a:pt x="253111" y="25260"/>
                </a:lnTo>
                <a:lnTo>
                  <a:pt x="235458" y="25260"/>
                </a:lnTo>
                <a:lnTo>
                  <a:pt x="235458" y="50507"/>
                </a:lnTo>
                <a:lnTo>
                  <a:pt x="235458" y="311404"/>
                </a:lnTo>
                <a:lnTo>
                  <a:pt x="25234" y="311404"/>
                </a:lnTo>
                <a:lnTo>
                  <a:pt x="25234" y="50507"/>
                </a:lnTo>
                <a:lnTo>
                  <a:pt x="71488" y="50507"/>
                </a:lnTo>
                <a:lnTo>
                  <a:pt x="71488" y="75755"/>
                </a:lnTo>
                <a:lnTo>
                  <a:pt x="189204" y="75755"/>
                </a:lnTo>
                <a:lnTo>
                  <a:pt x="189204" y="50507"/>
                </a:lnTo>
                <a:lnTo>
                  <a:pt x="235458" y="50507"/>
                </a:lnTo>
                <a:lnTo>
                  <a:pt x="235458" y="25260"/>
                </a:lnTo>
                <a:lnTo>
                  <a:pt x="172389" y="25260"/>
                </a:lnTo>
                <a:lnTo>
                  <a:pt x="172389" y="16827"/>
                </a:lnTo>
                <a:lnTo>
                  <a:pt x="172389" y="7569"/>
                </a:lnTo>
                <a:lnTo>
                  <a:pt x="164820" y="0"/>
                </a:lnTo>
                <a:lnTo>
                  <a:pt x="142963" y="0"/>
                </a:lnTo>
                <a:lnTo>
                  <a:pt x="142963" y="22733"/>
                </a:lnTo>
                <a:lnTo>
                  <a:pt x="142963" y="36614"/>
                </a:lnTo>
                <a:lnTo>
                  <a:pt x="137490" y="42087"/>
                </a:lnTo>
                <a:lnTo>
                  <a:pt x="123202" y="42087"/>
                </a:lnTo>
                <a:lnTo>
                  <a:pt x="117729" y="36614"/>
                </a:lnTo>
                <a:lnTo>
                  <a:pt x="117729" y="22313"/>
                </a:lnTo>
                <a:lnTo>
                  <a:pt x="123202" y="16827"/>
                </a:lnTo>
                <a:lnTo>
                  <a:pt x="137490" y="16827"/>
                </a:lnTo>
                <a:lnTo>
                  <a:pt x="142963" y="22733"/>
                </a:lnTo>
                <a:lnTo>
                  <a:pt x="142963" y="0"/>
                </a:lnTo>
                <a:lnTo>
                  <a:pt x="95872" y="0"/>
                </a:lnTo>
                <a:lnTo>
                  <a:pt x="88303" y="7569"/>
                </a:lnTo>
                <a:lnTo>
                  <a:pt x="88303" y="25260"/>
                </a:lnTo>
                <a:lnTo>
                  <a:pt x="7569" y="25260"/>
                </a:lnTo>
                <a:lnTo>
                  <a:pt x="0" y="32829"/>
                </a:lnTo>
                <a:lnTo>
                  <a:pt x="12" y="329082"/>
                </a:lnTo>
                <a:lnTo>
                  <a:pt x="7569" y="336651"/>
                </a:lnTo>
                <a:lnTo>
                  <a:pt x="253123" y="336651"/>
                </a:lnTo>
                <a:lnTo>
                  <a:pt x="260680" y="329082"/>
                </a:lnTo>
                <a:lnTo>
                  <a:pt x="260680" y="311404"/>
                </a:lnTo>
                <a:lnTo>
                  <a:pt x="260680" y="50507"/>
                </a:lnTo>
                <a:lnTo>
                  <a:pt x="260680" y="42087"/>
                </a:lnTo>
                <a:lnTo>
                  <a:pt x="260680" y="32829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866035" y="5095506"/>
            <a:ext cx="80010" cy="167005"/>
          </a:xfrm>
          <a:custGeom>
            <a:avLst/>
            <a:gdLst/>
            <a:ahLst/>
            <a:cxnLst/>
            <a:rect l="l" t="t" r="r" b="b"/>
            <a:pathLst>
              <a:path w="80009" h="167004">
                <a:moveTo>
                  <a:pt x="54127" y="6642"/>
                </a:moveTo>
                <a:lnTo>
                  <a:pt x="47663" y="0"/>
                </a:lnTo>
                <a:lnTo>
                  <a:pt x="31724" y="0"/>
                </a:lnTo>
                <a:lnTo>
                  <a:pt x="25260" y="6642"/>
                </a:lnTo>
                <a:lnTo>
                  <a:pt x="25260" y="23012"/>
                </a:lnTo>
                <a:lnTo>
                  <a:pt x="31724" y="29654"/>
                </a:lnTo>
                <a:lnTo>
                  <a:pt x="47663" y="29654"/>
                </a:lnTo>
                <a:lnTo>
                  <a:pt x="54127" y="23012"/>
                </a:lnTo>
                <a:lnTo>
                  <a:pt x="54127" y="14833"/>
                </a:lnTo>
                <a:lnTo>
                  <a:pt x="54127" y="6642"/>
                </a:lnTo>
                <a:close/>
              </a:path>
              <a:path w="80009" h="167004">
                <a:moveTo>
                  <a:pt x="79387" y="92278"/>
                </a:moveTo>
                <a:lnTo>
                  <a:pt x="79032" y="91173"/>
                </a:lnTo>
                <a:lnTo>
                  <a:pt x="68567" y="45593"/>
                </a:lnTo>
                <a:lnTo>
                  <a:pt x="67843" y="44107"/>
                </a:lnTo>
                <a:lnTo>
                  <a:pt x="62433" y="39293"/>
                </a:lnTo>
                <a:lnTo>
                  <a:pt x="57378" y="36690"/>
                </a:lnTo>
                <a:lnTo>
                  <a:pt x="51600" y="34836"/>
                </a:lnTo>
                <a:lnTo>
                  <a:pt x="43662" y="33362"/>
                </a:lnTo>
                <a:lnTo>
                  <a:pt x="35725" y="33362"/>
                </a:lnTo>
                <a:lnTo>
                  <a:pt x="368" y="91909"/>
                </a:lnTo>
                <a:lnTo>
                  <a:pt x="0" y="92646"/>
                </a:lnTo>
                <a:lnTo>
                  <a:pt x="0" y="97472"/>
                </a:lnTo>
                <a:lnTo>
                  <a:pt x="3251" y="100799"/>
                </a:lnTo>
                <a:lnTo>
                  <a:pt x="10464" y="100799"/>
                </a:lnTo>
                <a:lnTo>
                  <a:pt x="13360" y="98209"/>
                </a:lnTo>
                <a:lnTo>
                  <a:pt x="21653" y="63004"/>
                </a:lnTo>
                <a:lnTo>
                  <a:pt x="21653" y="166763"/>
                </a:lnTo>
                <a:lnTo>
                  <a:pt x="36093" y="166763"/>
                </a:lnTo>
                <a:lnTo>
                  <a:pt x="36093" y="100063"/>
                </a:lnTo>
                <a:lnTo>
                  <a:pt x="43307" y="100063"/>
                </a:lnTo>
                <a:lnTo>
                  <a:pt x="43307" y="166763"/>
                </a:lnTo>
                <a:lnTo>
                  <a:pt x="57734" y="166763"/>
                </a:lnTo>
                <a:lnTo>
                  <a:pt x="57734" y="62636"/>
                </a:lnTo>
                <a:lnTo>
                  <a:pt x="66040" y="97840"/>
                </a:lnTo>
                <a:lnTo>
                  <a:pt x="68922" y="100431"/>
                </a:lnTo>
                <a:lnTo>
                  <a:pt x="76136" y="100431"/>
                </a:lnTo>
                <a:lnTo>
                  <a:pt x="79387" y="97091"/>
                </a:lnTo>
                <a:lnTo>
                  <a:pt x="79387" y="92278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8567039" y="4941519"/>
            <a:ext cx="322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12B43"/>
                </a:solidFill>
                <a:latin typeface="Segoe UI"/>
                <a:cs typeface="Segoe UI"/>
              </a:rPr>
              <a:t>1</a:t>
            </a:r>
            <a:r>
              <a:rPr sz="1050" b="1" spc="5" dirty="0">
                <a:solidFill>
                  <a:srgbClr val="112B43"/>
                </a:solidFill>
                <a:latin typeface="Yu Gothic"/>
                <a:cs typeface="Yu Gothic"/>
              </a:rPr>
              <a:t>人</a:t>
            </a:r>
            <a:endParaRPr sz="1050">
              <a:latin typeface="Yu Gothic"/>
              <a:cs typeface="Yu Gothic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620632" y="4349622"/>
            <a:ext cx="266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検証</a:t>
            </a:r>
            <a:endParaRPr sz="1000">
              <a:latin typeface="Yu Gothic Medium"/>
              <a:cs typeface="Yu Gothic Medium"/>
            </a:endParaRPr>
          </a:p>
        </p:txBody>
      </p:sp>
      <p:pic>
        <p:nvPicPr>
          <p:cNvPr id="132" name="object 1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63200" y="4590288"/>
            <a:ext cx="466344" cy="403860"/>
          </a:xfrm>
          <a:prstGeom prst="rect">
            <a:avLst/>
          </a:prstGeom>
        </p:spPr>
      </p:pic>
      <p:sp>
        <p:nvSpPr>
          <p:cNvPr id="133" name="object 133"/>
          <p:cNvSpPr/>
          <p:nvPr/>
        </p:nvSpPr>
        <p:spPr>
          <a:xfrm>
            <a:off x="10718952" y="5133606"/>
            <a:ext cx="81915" cy="167005"/>
          </a:xfrm>
          <a:custGeom>
            <a:avLst/>
            <a:gdLst/>
            <a:ahLst/>
            <a:cxnLst/>
            <a:rect l="l" t="t" r="r" b="b"/>
            <a:pathLst>
              <a:path w="81915" h="167004">
                <a:moveTo>
                  <a:pt x="55537" y="6642"/>
                </a:moveTo>
                <a:lnTo>
                  <a:pt x="48907" y="0"/>
                </a:lnTo>
                <a:lnTo>
                  <a:pt x="32550" y="0"/>
                </a:lnTo>
                <a:lnTo>
                  <a:pt x="25920" y="6642"/>
                </a:lnTo>
                <a:lnTo>
                  <a:pt x="25920" y="23012"/>
                </a:lnTo>
                <a:lnTo>
                  <a:pt x="32550" y="29654"/>
                </a:lnTo>
                <a:lnTo>
                  <a:pt x="48907" y="29654"/>
                </a:lnTo>
                <a:lnTo>
                  <a:pt x="55537" y="23012"/>
                </a:lnTo>
                <a:lnTo>
                  <a:pt x="55537" y="14833"/>
                </a:lnTo>
                <a:lnTo>
                  <a:pt x="55537" y="6642"/>
                </a:lnTo>
                <a:close/>
              </a:path>
              <a:path w="81915" h="167004">
                <a:moveTo>
                  <a:pt x="81457" y="92278"/>
                </a:moveTo>
                <a:lnTo>
                  <a:pt x="81089" y="91173"/>
                </a:lnTo>
                <a:lnTo>
                  <a:pt x="70358" y="45593"/>
                </a:lnTo>
                <a:lnTo>
                  <a:pt x="69608" y="44107"/>
                </a:lnTo>
                <a:lnTo>
                  <a:pt x="64058" y="39293"/>
                </a:lnTo>
                <a:lnTo>
                  <a:pt x="58877" y="36690"/>
                </a:lnTo>
                <a:lnTo>
                  <a:pt x="52946" y="34836"/>
                </a:lnTo>
                <a:lnTo>
                  <a:pt x="44805" y="33362"/>
                </a:lnTo>
                <a:lnTo>
                  <a:pt x="36664" y="33362"/>
                </a:lnTo>
                <a:lnTo>
                  <a:pt x="381" y="91909"/>
                </a:lnTo>
                <a:lnTo>
                  <a:pt x="0" y="92646"/>
                </a:lnTo>
                <a:lnTo>
                  <a:pt x="0" y="97472"/>
                </a:lnTo>
                <a:lnTo>
                  <a:pt x="3340" y="100799"/>
                </a:lnTo>
                <a:lnTo>
                  <a:pt x="10744" y="100799"/>
                </a:lnTo>
                <a:lnTo>
                  <a:pt x="13703" y="98209"/>
                </a:lnTo>
                <a:lnTo>
                  <a:pt x="22225" y="63004"/>
                </a:lnTo>
                <a:lnTo>
                  <a:pt x="22225" y="166763"/>
                </a:lnTo>
                <a:lnTo>
                  <a:pt x="37033" y="166763"/>
                </a:lnTo>
                <a:lnTo>
                  <a:pt x="37033" y="100063"/>
                </a:lnTo>
                <a:lnTo>
                  <a:pt x="44437" y="100063"/>
                </a:lnTo>
                <a:lnTo>
                  <a:pt x="44437" y="166763"/>
                </a:lnTo>
                <a:lnTo>
                  <a:pt x="59245" y="166763"/>
                </a:lnTo>
                <a:lnTo>
                  <a:pt x="59245" y="62636"/>
                </a:lnTo>
                <a:lnTo>
                  <a:pt x="67767" y="97840"/>
                </a:lnTo>
                <a:lnTo>
                  <a:pt x="70726" y="100431"/>
                </a:lnTo>
                <a:lnTo>
                  <a:pt x="78130" y="100431"/>
                </a:lnTo>
                <a:lnTo>
                  <a:pt x="81457" y="97091"/>
                </a:lnTo>
                <a:lnTo>
                  <a:pt x="81457" y="92278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10416285" y="4979289"/>
            <a:ext cx="322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12B43"/>
                </a:solidFill>
                <a:latin typeface="Segoe UI"/>
                <a:cs typeface="Segoe UI"/>
              </a:rPr>
              <a:t>1</a:t>
            </a:r>
            <a:r>
              <a:rPr sz="1050" b="1" spc="5" dirty="0">
                <a:solidFill>
                  <a:srgbClr val="112B43"/>
                </a:solidFill>
                <a:latin typeface="Yu Gothic"/>
                <a:cs typeface="Yu Gothic"/>
              </a:rPr>
              <a:t>人</a:t>
            </a:r>
            <a:endParaRPr sz="1050">
              <a:latin typeface="Yu Gothic"/>
              <a:cs typeface="Yu Gothic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0471150" y="4355338"/>
            <a:ext cx="266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発注</a:t>
            </a:r>
            <a:endParaRPr sz="1000">
              <a:latin typeface="Yu Gothic Medium"/>
              <a:cs typeface="Yu Gothic Medium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840028" y="3974719"/>
            <a:ext cx="161925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AI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予測モデル導入後</a:t>
            </a:r>
            <a:endParaRPr sz="1400">
              <a:latin typeface="Yu Gothic"/>
              <a:cs typeface="Yu Gothic"/>
            </a:endParaRPr>
          </a:p>
          <a:p>
            <a:pPr marL="415290">
              <a:lnSpc>
                <a:spcPct val="100000"/>
              </a:lnSpc>
              <a:spcBef>
                <a:spcPts val="985"/>
              </a:spcBef>
            </a:pP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内</a:t>
            </a:r>
            <a:r>
              <a:rPr sz="1000" spc="-20" dirty="0">
                <a:solidFill>
                  <a:srgbClr val="112B43"/>
                </a:solidFill>
                <a:latin typeface="Yu Gothic Medium"/>
                <a:cs typeface="Yu Gothic Medium"/>
              </a:rPr>
              <a:t>部デ</a:t>
            </a:r>
            <a:r>
              <a:rPr sz="1000" spc="-30" dirty="0">
                <a:solidFill>
                  <a:srgbClr val="112B43"/>
                </a:solidFill>
                <a:latin typeface="Yu Gothic Medium"/>
                <a:cs typeface="Yu Gothic Medium"/>
              </a:rPr>
              <a:t>ータ分</a:t>
            </a: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析</a:t>
            </a:r>
            <a:endParaRPr sz="1000">
              <a:latin typeface="Yu Gothic Medium"/>
              <a:cs typeface="Yu Gothic Medium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5699505" y="2653029"/>
            <a:ext cx="5513070" cy="977900"/>
            <a:chOff x="5699505" y="2653029"/>
            <a:chExt cx="5513070" cy="977900"/>
          </a:xfrm>
        </p:grpSpPr>
        <p:sp>
          <p:nvSpPr>
            <p:cNvPr id="138" name="object 138"/>
            <p:cNvSpPr/>
            <p:nvPr/>
          </p:nvSpPr>
          <p:spPr>
            <a:xfrm>
              <a:off x="5705855" y="2659379"/>
              <a:ext cx="5500370" cy="965200"/>
            </a:xfrm>
            <a:custGeom>
              <a:avLst/>
              <a:gdLst/>
              <a:ahLst/>
              <a:cxnLst/>
              <a:rect l="l" t="t" r="r" b="b"/>
              <a:pathLst>
                <a:path w="5500370" h="965200">
                  <a:moveTo>
                    <a:pt x="5392420" y="0"/>
                  </a:moveTo>
                  <a:lnTo>
                    <a:pt x="107696" y="0"/>
                  </a:lnTo>
                  <a:lnTo>
                    <a:pt x="65793" y="8469"/>
                  </a:lnTo>
                  <a:lnTo>
                    <a:pt x="31559" y="31559"/>
                  </a:lnTo>
                  <a:lnTo>
                    <a:pt x="8469" y="65793"/>
                  </a:lnTo>
                  <a:lnTo>
                    <a:pt x="0" y="107696"/>
                  </a:lnTo>
                  <a:lnTo>
                    <a:pt x="0" y="856996"/>
                  </a:lnTo>
                  <a:lnTo>
                    <a:pt x="8469" y="898898"/>
                  </a:lnTo>
                  <a:lnTo>
                    <a:pt x="31559" y="933132"/>
                  </a:lnTo>
                  <a:lnTo>
                    <a:pt x="65793" y="956222"/>
                  </a:lnTo>
                  <a:lnTo>
                    <a:pt x="107696" y="964692"/>
                  </a:lnTo>
                  <a:lnTo>
                    <a:pt x="5392420" y="964692"/>
                  </a:lnTo>
                  <a:lnTo>
                    <a:pt x="5434322" y="956222"/>
                  </a:lnTo>
                  <a:lnTo>
                    <a:pt x="5468556" y="933132"/>
                  </a:lnTo>
                  <a:lnTo>
                    <a:pt x="5491646" y="898898"/>
                  </a:lnTo>
                  <a:lnTo>
                    <a:pt x="5500116" y="856996"/>
                  </a:lnTo>
                  <a:lnTo>
                    <a:pt x="5500116" y="107696"/>
                  </a:lnTo>
                  <a:lnTo>
                    <a:pt x="5491646" y="65793"/>
                  </a:lnTo>
                  <a:lnTo>
                    <a:pt x="5468556" y="31559"/>
                  </a:lnTo>
                  <a:lnTo>
                    <a:pt x="5434322" y="8469"/>
                  </a:lnTo>
                  <a:lnTo>
                    <a:pt x="5392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705855" y="2659379"/>
              <a:ext cx="5500370" cy="965200"/>
            </a:xfrm>
            <a:custGeom>
              <a:avLst/>
              <a:gdLst/>
              <a:ahLst/>
              <a:cxnLst/>
              <a:rect l="l" t="t" r="r" b="b"/>
              <a:pathLst>
                <a:path w="5500370" h="965200">
                  <a:moveTo>
                    <a:pt x="0" y="107696"/>
                  </a:moveTo>
                  <a:lnTo>
                    <a:pt x="8469" y="65793"/>
                  </a:lnTo>
                  <a:lnTo>
                    <a:pt x="31559" y="31559"/>
                  </a:lnTo>
                  <a:lnTo>
                    <a:pt x="65793" y="8469"/>
                  </a:lnTo>
                  <a:lnTo>
                    <a:pt x="107696" y="0"/>
                  </a:lnTo>
                  <a:lnTo>
                    <a:pt x="5392420" y="0"/>
                  </a:lnTo>
                  <a:lnTo>
                    <a:pt x="5434322" y="8469"/>
                  </a:lnTo>
                  <a:lnTo>
                    <a:pt x="5468556" y="31559"/>
                  </a:lnTo>
                  <a:lnTo>
                    <a:pt x="5491646" y="65793"/>
                  </a:lnTo>
                  <a:lnTo>
                    <a:pt x="5500116" y="107696"/>
                  </a:lnTo>
                  <a:lnTo>
                    <a:pt x="5500116" y="856996"/>
                  </a:lnTo>
                  <a:lnTo>
                    <a:pt x="5491646" y="898898"/>
                  </a:lnTo>
                  <a:lnTo>
                    <a:pt x="5468556" y="933132"/>
                  </a:lnTo>
                  <a:lnTo>
                    <a:pt x="5434322" y="956222"/>
                  </a:lnTo>
                  <a:lnTo>
                    <a:pt x="5392420" y="964692"/>
                  </a:lnTo>
                  <a:lnTo>
                    <a:pt x="107696" y="964692"/>
                  </a:lnTo>
                  <a:lnTo>
                    <a:pt x="65793" y="956222"/>
                  </a:lnTo>
                  <a:lnTo>
                    <a:pt x="31559" y="933132"/>
                  </a:lnTo>
                  <a:lnTo>
                    <a:pt x="8469" y="898898"/>
                  </a:lnTo>
                  <a:lnTo>
                    <a:pt x="0" y="856996"/>
                  </a:lnTo>
                  <a:lnTo>
                    <a:pt x="0" y="107696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5819266" y="2088641"/>
            <a:ext cx="3095625" cy="83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15010" algn="l"/>
                <a:tab pos="2747645" algn="l"/>
              </a:tabLst>
            </a:pPr>
            <a:r>
              <a:rPr sz="2400" b="1" spc="-5" dirty="0">
                <a:solidFill>
                  <a:srgbClr val="112B43"/>
                </a:solidFill>
                <a:latin typeface="Segoe UI"/>
                <a:cs typeface="Segoe UI"/>
              </a:rPr>
              <a:t>4</a:t>
            </a:r>
            <a:r>
              <a:rPr sz="1050" b="1" spc="5" dirty="0">
                <a:solidFill>
                  <a:srgbClr val="112B43"/>
                </a:solidFill>
                <a:latin typeface="Yu Gothic"/>
                <a:cs typeface="Yu Gothic"/>
              </a:rPr>
              <a:t>人</a:t>
            </a:r>
            <a:r>
              <a:rPr sz="1050" b="1" dirty="0">
                <a:solidFill>
                  <a:srgbClr val="112B43"/>
                </a:solidFill>
                <a:latin typeface="Yu Gothic"/>
                <a:cs typeface="Yu Gothic"/>
              </a:rPr>
              <a:t>	</a:t>
            </a:r>
            <a:r>
              <a:rPr sz="1800" baseline="13888" dirty="0">
                <a:solidFill>
                  <a:srgbClr val="112B43"/>
                </a:solidFill>
                <a:latin typeface="Yu Gothic Medium"/>
                <a:cs typeface="Yu Gothic Medium"/>
              </a:rPr>
              <a:t>×</a:t>
            </a:r>
            <a:r>
              <a:rPr sz="1800" spc="-322" baseline="13888" dirty="0">
                <a:solidFill>
                  <a:srgbClr val="112B43"/>
                </a:solidFill>
                <a:latin typeface="Yu Gothic Medium"/>
                <a:cs typeface="Yu Gothic Medium"/>
              </a:rPr>
              <a:t> </a:t>
            </a:r>
            <a:r>
              <a:rPr sz="3600" b="1" spc="-7" baseline="1157" dirty="0">
                <a:solidFill>
                  <a:srgbClr val="112B43"/>
                </a:solidFill>
                <a:latin typeface="Segoe UI"/>
                <a:cs typeface="Segoe UI"/>
              </a:rPr>
              <a:t>0.2</a:t>
            </a:r>
            <a:r>
              <a:rPr sz="1575" b="1" baseline="2645" dirty="0">
                <a:solidFill>
                  <a:srgbClr val="112B43"/>
                </a:solidFill>
                <a:latin typeface="Yu Gothic"/>
                <a:cs typeface="Yu Gothic"/>
              </a:rPr>
              <a:t>/月	</a:t>
            </a:r>
            <a:r>
              <a:rPr sz="3600" b="1" spc="-7" baseline="1157" dirty="0">
                <a:solidFill>
                  <a:srgbClr val="112B43"/>
                </a:solidFill>
                <a:latin typeface="Segoe UI"/>
                <a:cs typeface="Segoe UI"/>
              </a:rPr>
              <a:t>1</a:t>
            </a:r>
            <a:r>
              <a:rPr sz="1575" b="1" spc="7" baseline="2645" dirty="0">
                <a:solidFill>
                  <a:srgbClr val="112B43"/>
                </a:solidFill>
                <a:latin typeface="Yu Gothic"/>
                <a:cs typeface="Yu Gothic"/>
              </a:rPr>
              <a:t>人</a:t>
            </a:r>
            <a:endParaRPr sz="1575" baseline="2645">
              <a:latin typeface="Yu Gothic"/>
              <a:cs typeface="Yu Gothic"/>
            </a:endParaRPr>
          </a:p>
          <a:p>
            <a:pPr marL="38100">
              <a:lnSpc>
                <a:spcPct val="100000"/>
              </a:lnSpc>
              <a:spcBef>
                <a:spcPts val="1805"/>
              </a:spcBef>
            </a:pP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課題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833323" y="1118743"/>
            <a:ext cx="1619250" cy="5022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AI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予測モデル導入前</a:t>
            </a:r>
            <a:endParaRPr sz="1400">
              <a:latin typeface="Yu Gothic"/>
              <a:cs typeface="Yu Gothic"/>
            </a:endParaRPr>
          </a:p>
          <a:p>
            <a:pPr marL="421640">
              <a:lnSpc>
                <a:spcPct val="100000"/>
              </a:lnSpc>
              <a:spcBef>
                <a:spcPts val="865"/>
              </a:spcBef>
            </a:pP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内</a:t>
            </a:r>
            <a:r>
              <a:rPr sz="1000" spc="-20" dirty="0">
                <a:solidFill>
                  <a:srgbClr val="112B43"/>
                </a:solidFill>
                <a:latin typeface="Yu Gothic Medium"/>
                <a:cs typeface="Yu Gothic Medium"/>
              </a:rPr>
              <a:t>部デ</a:t>
            </a:r>
            <a:r>
              <a:rPr sz="1000" spc="-30" dirty="0">
                <a:solidFill>
                  <a:srgbClr val="112B43"/>
                </a:solidFill>
                <a:latin typeface="Yu Gothic Medium"/>
                <a:cs typeface="Yu Gothic Medium"/>
              </a:rPr>
              <a:t>ータ分</a:t>
            </a: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析</a:t>
            </a:r>
            <a:endParaRPr sz="1000">
              <a:latin typeface="Yu Gothic Medium"/>
              <a:cs typeface="Yu Gothic Medium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970396" y="2865878"/>
            <a:ext cx="5652770" cy="6803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内部データ分析業務にひと月当たり1.</a:t>
            </a:r>
            <a:r>
              <a:rPr sz="1200" spc="5" dirty="0">
                <a:solidFill>
                  <a:srgbClr val="112B43"/>
                </a:solidFill>
                <a:latin typeface="Yu Gothic Medium"/>
                <a:cs typeface="Yu Gothic Medium"/>
              </a:rPr>
              <a:t>4</a:t>
            </a: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人月の工数がかかっている</a:t>
            </a:r>
            <a:endParaRPr sz="1200" dirty="0">
              <a:latin typeface="Yu Gothic Medium"/>
              <a:cs typeface="Yu Gothic Medium"/>
            </a:endParaRPr>
          </a:p>
          <a:p>
            <a:pPr marL="286385" indent="-28702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200" spc="-5" dirty="0">
                <a:solidFill>
                  <a:srgbClr val="112B43"/>
                </a:solidFill>
                <a:latin typeface="Yu Gothic Medium"/>
                <a:cs typeface="Yu Gothic Medium"/>
              </a:rPr>
              <a:t>クリスマスや年末商戦のあ</a:t>
            </a: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る12</a:t>
            </a:r>
            <a:r>
              <a:rPr sz="1200" spc="-5" dirty="0">
                <a:solidFill>
                  <a:srgbClr val="112B43"/>
                </a:solidFill>
                <a:latin typeface="Yu Gothic Medium"/>
                <a:cs typeface="Yu Gothic Medium"/>
              </a:rPr>
              <a:t>月の売上予測が難しい</a:t>
            </a:r>
            <a:endParaRPr sz="1200" dirty="0">
              <a:latin typeface="Yu Gothic Medium"/>
              <a:cs typeface="Yu Gothic Medium"/>
            </a:endParaRPr>
          </a:p>
          <a:p>
            <a:pPr marL="286385" indent="-28702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200" dirty="0" err="1">
                <a:solidFill>
                  <a:srgbClr val="112B43"/>
                </a:solidFill>
                <a:latin typeface="Yu Gothic Medium"/>
                <a:cs typeface="Yu Gothic Medium"/>
              </a:rPr>
              <a:t>前年同月の販売実績がない商品の予測精度が低い</a:t>
            </a:r>
            <a:endParaRPr sz="1200" dirty="0">
              <a:latin typeface="Yu Gothic Medium"/>
              <a:cs typeface="Yu Gothic Medium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66750" y="15621"/>
            <a:ext cx="2026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03.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概念実証</a:t>
            </a: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(PoC)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の評価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66750" y="310642"/>
            <a:ext cx="11259185" cy="62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95"/>
              </a:spcBef>
            </a:pPr>
            <a:r>
              <a:rPr sz="1600" b="1" spc="-5" dirty="0">
                <a:solidFill>
                  <a:srgbClr val="112B43"/>
                </a:solidFill>
                <a:latin typeface="Yu Gothic"/>
                <a:cs typeface="Yu Gothic"/>
              </a:rPr>
              <a:t>業務プロセス</a:t>
            </a:r>
            <a:endParaRPr sz="1600">
              <a:latin typeface="Yu Gothic"/>
              <a:cs typeface="Yu Gothic"/>
            </a:endParaRPr>
          </a:p>
          <a:p>
            <a:pPr marL="12700">
              <a:lnSpc>
                <a:spcPts val="2825"/>
              </a:lnSpc>
              <a:tabLst>
                <a:tab pos="11245850" algn="l"/>
              </a:tabLst>
            </a:pPr>
            <a:r>
              <a:rPr sz="2400" u="heavy" spc="-10" dirty="0">
                <a:solidFill>
                  <a:srgbClr val="293B51"/>
                </a:solidFill>
                <a:uFill>
                  <a:solidFill>
                    <a:srgbClr val="112B43"/>
                  </a:solidFill>
                </a:uFill>
                <a:latin typeface="Yu Gothic Medium"/>
                <a:cs typeface="Yu Gothic Medium"/>
              </a:rPr>
              <a:t>AI</a:t>
            </a:r>
            <a:r>
              <a:rPr sz="2400" b="1" u="heavy" dirty="0">
                <a:solidFill>
                  <a:srgbClr val="293B51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予測モデルを導入し、業務の属人化を排除、作業工数の削減を実現する	</a:t>
            </a:r>
            <a:endParaRPr sz="2400">
              <a:latin typeface="Yu Gothic"/>
              <a:cs typeface="Yu Gothic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9625583" y="36576"/>
            <a:ext cx="2540635" cy="198120"/>
            <a:chOff x="9625583" y="36576"/>
            <a:chExt cx="2540635" cy="198120"/>
          </a:xfrm>
        </p:grpSpPr>
        <p:sp>
          <p:nvSpPr>
            <p:cNvPr id="146" name="object 146"/>
            <p:cNvSpPr/>
            <p:nvPr/>
          </p:nvSpPr>
          <p:spPr>
            <a:xfrm>
              <a:off x="9625583" y="36576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8" y="99059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895075" y="36576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7" y="99059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B8D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259568" y="36575"/>
              <a:ext cx="1906905" cy="198120"/>
            </a:xfrm>
            <a:custGeom>
              <a:avLst/>
              <a:gdLst/>
              <a:ahLst/>
              <a:cxnLst/>
              <a:rect l="l" t="t" r="r" b="b"/>
              <a:pathLst>
                <a:path w="1906904" h="198120">
                  <a:moveTo>
                    <a:pt x="637032" y="99060"/>
                  </a:moveTo>
                  <a:lnTo>
                    <a:pt x="537972" y="0"/>
                  </a:lnTo>
                  <a:lnTo>
                    <a:pt x="0" y="0"/>
                  </a:lnTo>
                  <a:lnTo>
                    <a:pt x="0" y="198120"/>
                  </a:lnTo>
                  <a:lnTo>
                    <a:pt x="537972" y="198120"/>
                  </a:lnTo>
                  <a:lnTo>
                    <a:pt x="637032" y="99060"/>
                  </a:lnTo>
                  <a:close/>
                </a:path>
                <a:path w="1906904" h="198120">
                  <a:moveTo>
                    <a:pt x="1906524" y="99060"/>
                  </a:moveTo>
                  <a:lnTo>
                    <a:pt x="1807464" y="0"/>
                  </a:lnTo>
                  <a:lnTo>
                    <a:pt x="1271016" y="0"/>
                  </a:lnTo>
                  <a:lnTo>
                    <a:pt x="1271016" y="198120"/>
                  </a:lnTo>
                  <a:lnTo>
                    <a:pt x="1807464" y="198120"/>
                  </a:lnTo>
                  <a:lnTo>
                    <a:pt x="1906524" y="9906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11031093" y="11937"/>
            <a:ext cx="229870" cy="23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15"/>
              </a:lnSpc>
              <a:spcBef>
                <a:spcPts val="100"/>
              </a:spcBef>
            </a:pPr>
            <a:r>
              <a:rPr sz="800" b="1" spc="-5" dirty="0">
                <a:solidFill>
                  <a:srgbClr val="112B43"/>
                </a:solidFill>
                <a:latin typeface="Yu Gothic"/>
                <a:cs typeface="Yu Gothic"/>
              </a:rPr>
              <a:t>P</a:t>
            </a: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oC</a:t>
            </a:r>
            <a:endParaRPr sz="800">
              <a:latin typeface="Yu Gothic"/>
              <a:cs typeface="Yu Gothic"/>
            </a:endParaRPr>
          </a:p>
          <a:p>
            <a:pPr marL="12700">
              <a:lnSpc>
                <a:spcPts val="815"/>
              </a:lnSpc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評価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152" name="object 1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/>
              <a:t>13</a:t>
            </a:r>
          </a:p>
        </p:txBody>
      </p:sp>
      <p:sp>
        <p:nvSpPr>
          <p:cNvPr id="150" name="object 150"/>
          <p:cNvSpPr txBox="1"/>
          <p:nvPr/>
        </p:nvSpPr>
        <p:spPr>
          <a:xfrm>
            <a:off x="9736073" y="57658"/>
            <a:ext cx="10179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</a:tabLst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サマリ	現状認識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1655679" y="52577"/>
            <a:ext cx="3321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ご提案</a:t>
            </a:r>
            <a:endParaRPr sz="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533" y="1173225"/>
            <a:ext cx="828040" cy="73977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  <a:spcBef>
                <a:spcPts val="5"/>
              </a:spcBef>
              <a:tabLst>
                <a:tab pos="551815" algn="l"/>
              </a:tabLst>
            </a:pP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総	評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486" y="4871973"/>
            <a:ext cx="829944" cy="159194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  <a:tabLst>
                <a:tab pos="552450" algn="l"/>
              </a:tabLst>
            </a:pPr>
            <a:r>
              <a:rPr sz="1400" b="1" spc="5" dirty="0">
                <a:solidFill>
                  <a:srgbClr val="FFFFFF"/>
                </a:solidFill>
                <a:latin typeface="Yu Gothic"/>
                <a:cs typeface="Yu Gothic"/>
              </a:rPr>
              <a:t>課	題</a:t>
            </a:r>
            <a:endParaRPr sz="1400" dirty="0">
              <a:latin typeface="Yu Gothic"/>
              <a:cs typeface="Yu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5232" y="1179575"/>
            <a:ext cx="9950450" cy="727075"/>
          </a:xfrm>
          <a:prstGeom prst="rect">
            <a:avLst/>
          </a:prstGeom>
          <a:ln w="12700">
            <a:solidFill>
              <a:srgbClr val="112B43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25"/>
              </a:spcBef>
            </a:pPr>
            <a:r>
              <a:rPr sz="12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200" spc="40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需要予測プロセス</a:t>
            </a:r>
            <a:r>
              <a:rPr sz="1200" spc="-20" dirty="0">
                <a:solidFill>
                  <a:srgbClr val="293B51"/>
                </a:solidFill>
                <a:latin typeface="Yu Gothic Medium"/>
                <a:cs typeface="Yu Gothic Medium"/>
              </a:rPr>
              <a:t>に</a:t>
            </a:r>
            <a:r>
              <a:rPr sz="1200" dirty="0">
                <a:solidFill>
                  <a:srgbClr val="293B51"/>
                </a:solidFill>
                <a:latin typeface="Segoe UI"/>
                <a:cs typeface="Segoe UI"/>
              </a:rPr>
              <a:t>AI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予測モデルを導入することは可能である</a:t>
            </a:r>
            <a:endParaRPr sz="1200">
              <a:latin typeface="Yu Gothic Medium"/>
              <a:cs typeface="Yu Gothic Medium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200" spc="35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現状よりも高い精度での予測が可能であり、課題となっていた不良在庫の削減が期待できる</a:t>
            </a:r>
            <a:endParaRPr sz="1200">
              <a:latin typeface="Yu Gothic Medium"/>
              <a:cs typeface="Yu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623" y="2021839"/>
            <a:ext cx="6851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1400" b="1" spc="-110">
                <a:solidFill>
                  <a:srgbClr val="293B51"/>
                </a:solidFill>
                <a:latin typeface="Yu Gothic"/>
                <a:cs typeface="Yu Gothic"/>
              </a:rPr>
              <a:t>性能</a:t>
            </a:r>
            <a:r>
              <a:rPr sz="1400" b="1" spc="-110" dirty="0" err="1">
                <a:solidFill>
                  <a:srgbClr val="293B51"/>
                </a:solidFill>
                <a:latin typeface="Yu Gothic"/>
                <a:cs typeface="Yu Gothic"/>
              </a:rPr>
              <a:t>観点</a:t>
            </a:r>
            <a:endParaRPr sz="1400" dirty="0">
              <a:latin typeface="Yu Gothic"/>
              <a:cs typeface="Yu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185" y="2858262"/>
            <a:ext cx="6851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293B51"/>
                </a:solidFill>
                <a:latin typeface="Yu Gothic"/>
                <a:cs typeface="Yu Gothic"/>
              </a:rPr>
              <a:t>運用観点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185" y="3526282"/>
            <a:ext cx="6851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293B51"/>
                </a:solidFill>
                <a:latin typeface="Yu Gothic"/>
                <a:cs typeface="Yu Gothic"/>
              </a:rPr>
              <a:t>投資効果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4225" y="3502914"/>
            <a:ext cx="808990" cy="4648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200" spc="10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投資費用</a:t>
            </a:r>
            <a:endParaRPr sz="1200">
              <a:latin typeface="Yu Gothic Medium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200" spc="35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効果</a:t>
            </a:r>
            <a:endParaRPr sz="1200">
              <a:latin typeface="Yu Gothic Medium"/>
              <a:cs typeface="Yu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9007" y="3502914"/>
            <a:ext cx="6292850" cy="11233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316865" algn="l"/>
                <a:tab pos="1784985" algn="l"/>
              </a:tabLst>
            </a:pP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：	開発費用：</a:t>
            </a:r>
            <a:r>
              <a:rPr sz="1200" dirty="0">
                <a:solidFill>
                  <a:srgbClr val="293B51"/>
                </a:solidFill>
                <a:latin typeface="Segoe UI"/>
                <a:cs typeface="Segoe UI"/>
              </a:rPr>
              <a:t>500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万円	ランニングコスト：</a:t>
            </a:r>
            <a:r>
              <a:rPr sz="1200" dirty="0">
                <a:solidFill>
                  <a:srgbClr val="293B51"/>
                </a:solidFill>
                <a:latin typeface="Segoe UI"/>
                <a:cs typeface="Segoe UI"/>
              </a:rPr>
              <a:t>550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万円</a:t>
            </a:r>
            <a:r>
              <a:rPr sz="1200" dirty="0">
                <a:solidFill>
                  <a:srgbClr val="293B51"/>
                </a:solidFill>
                <a:latin typeface="Segoe UI"/>
                <a:cs typeface="Segoe UI"/>
              </a:rPr>
              <a:t>/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年</a:t>
            </a:r>
            <a:endParaRPr sz="1200">
              <a:latin typeface="Yu Gothic Medium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16865" algn="l"/>
              </a:tabLst>
            </a:pP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：	年間で約</a:t>
            </a:r>
            <a:r>
              <a:rPr sz="1200" spc="-5" dirty="0">
                <a:solidFill>
                  <a:srgbClr val="293B51"/>
                </a:solidFill>
                <a:latin typeface="Segoe UI"/>
                <a:cs typeface="Segoe UI"/>
              </a:rPr>
              <a:t>16.8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人月の工数削減</a:t>
            </a:r>
            <a:endParaRPr sz="1200">
              <a:latin typeface="Yu Gothic Medium"/>
              <a:cs typeface="Yu Gothic Medium"/>
            </a:endParaRPr>
          </a:p>
          <a:p>
            <a:pPr marL="317500" marR="1547495">
              <a:lnSpc>
                <a:spcPct val="120000"/>
              </a:lnSpc>
            </a:pP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予測精度の向上により不良在庫が低減しキャッシュフローが改善 利益率の低下につながる大幅な値引きも解消</a:t>
            </a:r>
            <a:endParaRPr sz="1200">
              <a:latin typeface="Yu Gothic Medium"/>
              <a:cs typeface="Yu Gothic Medium"/>
            </a:endParaRPr>
          </a:p>
          <a:p>
            <a:pPr marL="3175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店舗数拡大前の水準まで営業利益率が改善した場合、営業利益は年</a:t>
            </a:r>
            <a:r>
              <a:rPr sz="1200" spc="5" dirty="0">
                <a:solidFill>
                  <a:srgbClr val="112B43"/>
                </a:solidFill>
                <a:latin typeface="Yu Gothic Medium"/>
                <a:cs typeface="Yu Gothic Medium"/>
              </a:rPr>
              <a:t>間27</a:t>
            </a: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百万円ずつ拡大</a:t>
            </a:r>
            <a:endParaRPr sz="1200">
              <a:latin typeface="Yu Gothic Medium"/>
              <a:cs typeface="Yu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4225" y="2808223"/>
            <a:ext cx="7985759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200" spc="20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現状の業務フローと比較し、大幅なフローの変更はないため、予測モデルに問題が発生しても人力での対応が可能</a:t>
            </a:r>
            <a:endParaRPr sz="1200">
              <a:latin typeface="Yu Gothic Medium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200" spc="35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予測値の異常を従来と同じフローで検証することができる</a:t>
            </a:r>
            <a:endParaRPr sz="1200">
              <a:latin typeface="Yu Gothic Medium"/>
              <a:cs typeface="Yu Gothic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4225" y="2001139"/>
            <a:ext cx="711771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marR="5080" indent="-193675">
              <a:lnSpc>
                <a:spcPct val="120000"/>
              </a:lnSpc>
              <a:spcBef>
                <a:spcPts val="100"/>
              </a:spcBef>
            </a:pPr>
            <a:r>
              <a:rPr sz="12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200" spc="20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予測精度は前年同月の販売実績のある商品で</a:t>
            </a:r>
            <a:r>
              <a:rPr sz="1200" spc="-45" dirty="0">
                <a:solidFill>
                  <a:srgbClr val="293B51"/>
                </a:solidFill>
                <a:latin typeface="Yu Gothic Medium"/>
                <a:cs typeface="Yu Gothic Medium"/>
              </a:rPr>
              <a:t>は</a:t>
            </a: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予実誤差</a:t>
            </a:r>
            <a:r>
              <a:rPr sz="1200" spc="-5" dirty="0">
                <a:solidFill>
                  <a:srgbClr val="112B43"/>
                </a:solidFill>
                <a:latin typeface="Segoe UI"/>
                <a:cs typeface="Segoe UI"/>
              </a:rPr>
              <a:t>19%(</a:t>
            </a: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現行対比</a:t>
            </a:r>
            <a:r>
              <a:rPr sz="1200" spc="-5" dirty="0">
                <a:solidFill>
                  <a:srgbClr val="112B43"/>
                </a:solidFill>
                <a:latin typeface="Yu Gothic Medium"/>
                <a:cs typeface="Yu Gothic Medium"/>
              </a:rPr>
              <a:t>▲</a:t>
            </a:r>
            <a:r>
              <a:rPr sz="1200" spc="-5" dirty="0">
                <a:solidFill>
                  <a:srgbClr val="112B43"/>
                </a:solidFill>
                <a:latin typeface="Segoe UI"/>
                <a:cs typeface="Segoe UI"/>
              </a:rPr>
              <a:t>81%)</a:t>
            </a: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と人による予測を上回る 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前年同月のデータ有無で精度は変わるものの、いずれの場合も改善している</a:t>
            </a:r>
            <a:endParaRPr sz="1200">
              <a:latin typeface="Yu Gothic Medium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solidFill>
                  <a:srgbClr val="293B51"/>
                </a:solidFill>
                <a:latin typeface="Cambria Math"/>
                <a:cs typeface="Cambria Math"/>
              </a:rPr>
              <a:t>▸</a:t>
            </a:r>
            <a:r>
              <a:rPr sz="1200" spc="70" dirty="0">
                <a:solidFill>
                  <a:srgbClr val="293B51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説明変数がシンプルなため、予測精度が悪化した際の分析が容易</a:t>
            </a:r>
            <a:endParaRPr sz="1200">
              <a:latin typeface="Yu Gothic Medium"/>
              <a:cs typeface="Yu Gothic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5232" y="5105400"/>
            <a:ext cx="9950450" cy="1000274"/>
          </a:xfrm>
          <a:prstGeom prst="rect">
            <a:avLst/>
          </a:prstGeom>
          <a:ln w="12700">
            <a:solidFill>
              <a:srgbClr val="112B43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07034" indent="-229235">
              <a:lnSpc>
                <a:spcPct val="100000"/>
              </a:lnSpc>
              <a:spcBef>
                <a:spcPts val="1140"/>
              </a:spcBef>
              <a:buFont typeface="Segoe UI"/>
              <a:buAutoNum type="arabicPeriod"/>
              <a:tabLst>
                <a:tab pos="407670" algn="l"/>
              </a:tabLst>
            </a:pP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予測モデル活用における</a:t>
            </a:r>
            <a:r>
              <a:rPr sz="1200" spc="-5" dirty="0">
                <a:solidFill>
                  <a:srgbClr val="293B51"/>
                </a:solidFill>
                <a:latin typeface="Segoe UI"/>
                <a:cs typeface="Segoe UI"/>
              </a:rPr>
              <a:t>KP</a:t>
            </a:r>
            <a:r>
              <a:rPr sz="1200" dirty="0">
                <a:solidFill>
                  <a:srgbClr val="293B51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293B51"/>
                </a:solidFill>
                <a:latin typeface="Segoe UI"/>
                <a:cs typeface="Segoe UI"/>
              </a:rPr>
              <a:t>(</a:t>
            </a: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例：在庫回転率や利益率等）が設定されていない</a:t>
            </a:r>
            <a:endParaRPr sz="1200" dirty="0">
              <a:latin typeface="Yu Gothic Medium"/>
              <a:cs typeface="Yu Gothic Medium"/>
            </a:endParaRPr>
          </a:p>
          <a:p>
            <a:pPr marL="407034" indent="-229235">
              <a:lnSpc>
                <a:spcPct val="100000"/>
              </a:lnSpc>
              <a:spcBef>
                <a:spcPts val="285"/>
              </a:spcBef>
              <a:buFont typeface="Segoe UI"/>
              <a:buAutoNum type="arabicPeriod"/>
              <a:tabLst>
                <a:tab pos="407670" algn="l"/>
              </a:tabLst>
            </a:pP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人手のかかる業務が依然として残っており、抜本的な業務効率化には至っていない</a:t>
            </a:r>
            <a:endParaRPr sz="1200" dirty="0">
              <a:latin typeface="Yu Gothic Medium"/>
              <a:cs typeface="Yu Gothic Medium"/>
            </a:endParaRPr>
          </a:p>
          <a:p>
            <a:pPr marL="407034" indent="-229235">
              <a:lnSpc>
                <a:spcPct val="100000"/>
              </a:lnSpc>
              <a:spcBef>
                <a:spcPts val="290"/>
              </a:spcBef>
              <a:buFont typeface="Segoe UI"/>
              <a:buAutoNum type="arabicPeriod"/>
              <a:tabLst>
                <a:tab pos="407670" algn="l"/>
              </a:tabLst>
            </a:pPr>
            <a:r>
              <a:rPr sz="1200" dirty="0">
                <a:solidFill>
                  <a:srgbClr val="293B51"/>
                </a:solidFill>
                <a:latin typeface="Yu Gothic Medium"/>
                <a:cs typeface="Yu Gothic Medium"/>
              </a:rPr>
              <a:t>今後、大量データを保持、分析することになるため、相応のシステム基盤が必要</a:t>
            </a:r>
            <a:endParaRPr sz="1200" dirty="0">
              <a:latin typeface="Yu Gothic Medium"/>
              <a:cs typeface="Yu Gothic Medium"/>
            </a:endParaRPr>
          </a:p>
          <a:p>
            <a:pPr marL="407034" indent="-229235">
              <a:lnSpc>
                <a:spcPct val="100000"/>
              </a:lnSpc>
              <a:spcBef>
                <a:spcPts val="290"/>
              </a:spcBef>
              <a:buFont typeface="Segoe UI"/>
              <a:buAutoNum type="arabicPeriod"/>
              <a:tabLst>
                <a:tab pos="407670" algn="l"/>
              </a:tabLst>
            </a:pPr>
            <a:r>
              <a:rPr sz="1200" dirty="0" err="1">
                <a:solidFill>
                  <a:srgbClr val="293B51"/>
                </a:solidFill>
                <a:latin typeface="Yu Gothic Medium"/>
                <a:cs typeface="Yu Gothic Medium"/>
              </a:rPr>
              <a:t>予測精度の悪化を検知し、モデルを改善する方法が決まっていない</a:t>
            </a:r>
            <a:endParaRPr sz="1200" dirty="0">
              <a:latin typeface="Yu Gothic Medium"/>
              <a:cs typeface="Yu Gothic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750" y="15621"/>
            <a:ext cx="2026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03.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概念実証</a:t>
            </a: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(PoC)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の評価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750" y="310642"/>
            <a:ext cx="11259185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12B43"/>
                </a:solidFill>
                <a:latin typeface="Yu Gothic"/>
                <a:cs typeface="Yu Gothic"/>
              </a:rPr>
              <a:t>PoC</a:t>
            </a:r>
            <a:r>
              <a:rPr sz="1600" b="1" spc="-5" dirty="0">
                <a:solidFill>
                  <a:srgbClr val="112B43"/>
                </a:solidFill>
                <a:latin typeface="Yu Gothic"/>
                <a:cs typeface="Yu Gothic"/>
              </a:rPr>
              <a:t>総評</a:t>
            </a:r>
            <a:endParaRPr sz="1600" dirty="0">
              <a:latin typeface="Yu Gothic"/>
              <a:cs typeface="Yu Gothic"/>
            </a:endParaRPr>
          </a:p>
          <a:p>
            <a:pPr marL="12700">
              <a:lnSpc>
                <a:spcPts val="2790"/>
              </a:lnSpc>
              <a:tabLst>
                <a:tab pos="11245850" algn="l"/>
              </a:tabLst>
            </a:pPr>
            <a:r>
              <a:rPr sz="2400" u="heavy" spc="-10" dirty="0" err="1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 Medium"/>
                <a:cs typeface="Yu Gothic Medium"/>
              </a:rPr>
              <a:t>AI</a:t>
            </a:r>
            <a:r>
              <a:rPr sz="2400" b="1" u="heavy" dirty="0" err="1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予測モデルは、</a:t>
            </a:r>
            <a:r>
              <a:rPr sz="2400" b="1" u="heavy" dirty="0" err="1">
                <a:solidFill>
                  <a:srgbClr val="293B51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実際の業務において</a:t>
            </a:r>
            <a:r>
              <a:rPr sz="2400" b="1" u="heavy" dirty="0" err="1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活用</a:t>
            </a:r>
            <a:r>
              <a:rPr lang="ja-JP" altLang="en-US" sz="2400" b="1" u="heavy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可能</a:t>
            </a:r>
            <a:r>
              <a:rPr sz="2400" b="1" u="heavy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	</a:t>
            </a:r>
            <a:endParaRPr sz="2400" dirty="0">
              <a:latin typeface="Yu Gothic"/>
              <a:cs typeface="Yu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0268" y="2727960"/>
            <a:ext cx="10832465" cy="0"/>
          </a:xfrm>
          <a:custGeom>
            <a:avLst/>
            <a:gdLst/>
            <a:ahLst/>
            <a:cxnLst/>
            <a:rect l="l" t="t" r="r" b="b"/>
            <a:pathLst>
              <a:path w="10832465">
                <a:moveTo>
                  <a:pt x="0" y="0"/>
                </a:moveTo>
                <a:lnTo>
                  <a:pt x="10832211" y="0"/>
                </a:lnTo>
              </a:path>
            </a:pathLst>
          </a:custGeom>
          <a:ln w="9525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0268" y="3403091"/>
            <a:ext cx="10832465" cy="0"/>
          </a:xfrm>
          <a:custGeom>
            <a:avLst/>
            <a:gdLst/>
            <a:ahLst/>
            <a:cxnLst/>
            <a:rect l="l" t="t" r="r" b="b"/>
            <a:pathLst>
              <a:path w="10832465">
                <a:moveTo>
                  <a:pt x="0" y="0"/>
                </a:moveTo>
                <a:lnTo>
                  <a:pt x="10832211" y="0"/>
                </a:lnTo>
              </a:path>
            </a:pathLst>
          </a:custGeom>
          <a:ln w="9525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2836" y="4677155"/>
            <a:ext cx="10832465" cy="0"/>
          </a:xfrm>
          <a:custGeom>
            <a:avLst/>
            <a:gdLst/>
            <a:ahLst/>
            <a:cxnLst/>
            <a:rect l="l" t="t" r="r" b="b"/>
            <a:pathLst>
              <a:path w="10832465">
                <a:moveTo>
                  <a:pt x="0" y="0"/>
                </a:moveTo>
                <a:lnTo>
                  <a:pt x="10832211" y="0"/>
                </a:lnTo>
              </a:path>
            </a:pathLst>
          </a:custGeom>
          <a:ln w="9525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625583" y="36576"/>
            <a:ext cx="2540635" cy="198120"/>
            <a:chOff x="9625583" y="36576"/>
            <a:chExt cx="2540635" cy="198120"/>
          </a:xfrm>
        </p:grpSpPr>
        <p:sp>
          <p:nvSpPr>
            <p:cNvPr id="19" name="object 19"/>
            <p:cNvSpPr/>
            <p:nvPr/>
          </p:nvSpPr>
          <p:spPr>
            <a:xfrm>
              <a:off x="9625583" y="36576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8" y="99059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95075" y="36576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7" y="99059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B8D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59568" y="36575"/>
              <a:ext cx="1906905" cy="198120"/>
            </a:xfrm>
            <a:custGeom>
              <a:avLst/>
              <a:gdLst/>
              <a:ahLst/>
              <a:cxnLst/>
              <a:rect l="l" t="t" r="r" b="b"/>
              <a:pathLst>
                <a:path w="1906904" h="198120">
                  <a:moveTo>
                    <a:pt x="637032" y="99060"/>
                  </a:moveTo>
                  <a:lnTo>
                    <a:pt x="537972" y="0"/>
                  </a:lnTo>
                  <a:lnTo>
                    <a:pt x="0" y="0"/>
                  </a:lnTo>
                  <a:lnTo>
                    <a:pt x="0" y="198120"/>
                  </a:lnTo>
                  <a:lnTo>
                    <a:pt x="537972" y="198120"/>
                  </a:lnTo>
                  <a:lnTo>
                    <a:pt x="637032" y="99060"/>
                  </a:lnTo>
                  <a:close/>
                </a:path>
                <a:path w="1906904" h="198120">
                  <a:moveTo>
                    <a:pt x="1906524" y="99060"/>
                  </a:moveTo>
                  <a:lnTo>
                    <a:pt x="1807464" y="0"/>
                  </a:lnTo>
                  <a:lnTo>
                    <a:pt x="1271016" y="0"/>
                  </a:lnTo>
                  <a:lnTo>
                    <a:pt x="1271016" y="198120"/>
                  </a:lnTo>
                  <a:lnTo>
                    <a:pt x="1807464" y="198120"/>
                  </a:lnTo>
                  <a:lnTo>
                    <a:pt x="1906524" y="9906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031093" y="11937"/>
            <a:ext cx="229870" cy="23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15"/>
              </a:lnSpc>
              <a:spcBef>
                <a:spcPts val="100"/>
              </a:spcBef>
            </a:pPr>
            <a:r>
              <a:rPr sz="800" b="1" spc="-5" dirty="0">
                <a:solidFill>
                  <a:srgbClr val="112B43"/>
                </a:solidFill>
                <a:latin typeface="Yu Gothic"/>
                <a:cs typeface="Yu Gothic"/>
              </a:rPr>
              <a:t>P</a:t>
            </a: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oC</a:t>
            </a:r>
            <a:endParaRPr sz="800">
              <a:latin typeface="Yu Gothic"/>
              <a:cs typeface="Yu Gothic"/>
            </a:endParaRPr>
          </a:p>
          <a:p>
            <a:pPr marL="12700">
              <a:lnSpc>
                <a:spcPts val="815"/>
              </a:lnSpc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評価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629390" y="6608278"/>
            <a:ext cx="19050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5" dirty="0">
                <a:solidFill>
                  <a:srgbClr val="888888"/>
                </a:solidFill>
                <a:latin typeface="Segoe UI"/>
                <a:cs typeface="Segoe UI"/>
              </a:rPr>
              <a:t>15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36073" y="57658"/>
            <a:ext cx="10179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</a:tabLst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サマリ	現状認識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655679" y="52577"/>
            <a:ext cx="3321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ご提案</a:t>
            </a:r>
            <a:endParaRPr sz="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278130"/>
            <a:chOff x="-6350" y="0"/>
            <a:chExt cx="12204700" cy="278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0" y="260603"/>
                  </a:moveTo>
                  <a:lnTo>
                    <a:pt x="12192000" y="26060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1270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271780"/>
            </a:xfrm>
            <a:custGeom>
              <a:avLst/>
              <a:gdLst/>
              <a:ahLst/>
              <a:cxnLst/>
              <a:rect l="l" t="t" r="r" b="b"/>
              <a:pathLst>
                <a:path w="12192000" h="271780">
                  <a:moveTo>
                    <a:pt x="1219200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2192000" y="27127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64413" y="3429761"/>
            <a:ext cx="11664950" cy="0"/>
          </a:xfrm>
          <a:custGeom>
            <a:avLst/>
            <a:gdLst/>
            <a:ahLst/>
            <a:cxnLst/>
            <a:rect l="l" t="t" r="r" b="b"/>
            <a:pathLst>
              <a:path w="11664950">
                <a:moveTo>
                  <a:pt x="0" y="0"/>
                </a:moveTo>
                <a:lnTo>
                  <a:pt x="11664950" y="0"/>
                </a:lnTo>
              </a:path>
            </a:pathLst>
          </a:custGeom>
          <a:ln w="19050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8892" y="2914904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本番導入に向けたご提案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263652" y="2804160"/>
            <a:ext cx="623570" cy="61658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13652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75"/>
              </a:spcBef>
            </a:pP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04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6884" y="3163823"/>
            <a:ext cx="250190" cy="913130"/>
          </a:xfrm>
          <a:custGeom>
            <a:avLst/>
            <a:gdLst/>
            <a:ahLst/>
            <a:cxnLst/>
            <a:rect l="l" t="t" r="r" b="b"/>
            <a:pathLst>
              <a:path w="250189" h="913129">
                <a:moveTo>
                  <a:pt x="0" y="0"/>
                </a:moveTo>
                <a:lnTo>
                  <a:pt x="0" y="912876"/>
                </a:lnTo>
                <a:lnTo>
                  <a:pt x="249936" y="456438"/>
                </a:lnTo>
                <a:lnTo>
                  <a:pt x="0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81396" y="1350644"/>
          <a:ext cx="6602092" cy="5117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4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5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7711"/>
                      </a:solidFill>
                      <a:prstDash val="solid"/>
                    </a:lnL>
                    <a:lnT w="76200">
                      <a:solidFill>
                        <a:srgbClr val="FF7711"/>
                      </a:solidFill>
                      <a:prstDash val="solid"/>
                    </a:lnT>
                    <a:solidFill>
                      <a:srgbClr val="112B43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需要予測プロセスに</a:t>
                      </a:r>
                      <a:r>
                        <a:rPr sz="1400" b="1" spc="-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A</a:t>
                      </a: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I</a:t>
                      </a:r>
                      <a:r>
                        <a:rPr sz="1400" b="1" spc="-1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予</a:t>
                      </a: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測モ</a:t>
                      </a:r>
                      <a:r>
                        <a:rPr sz="1400" b="1" spc="-1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デ</a:t>
                      </a: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ルを</a:t>
                      </a:r>
                      <a:r>
                        <a:rPr sz="1400" b="1" spc="-1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導</a:t>
                      </a: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入する</a:t>
                      </a:r>
                      <a:endParaRPr sz="1400">
                        <a:latin typeface="Yu Gothic"/>
                        <a:cs typeface="Yu Gothic"/>
                      </a:endParaRPr>
                    </a:p>
                  </a:txBody>
                  <a:tcPr marL="0" marR="0" marT="33655" marB="0">
                    <a:lnR w="76200">
                      <a:solidFill>
                        <a:srgbClr val="FF7711"/>
                      </a:solidFill>
                      <a:prstDash val="solid"/>
                    </a:lnR>
                    <a:lnT w="76200">
                      <a:solidFill>
                        <a:srgbClr val="FF77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963">
                <a:tc>
                  <a:txBody>
                    <a:bodyPr/>
                    <a:lstStyle/>
                    <a:p>
                      <a:pPr marL="81915">
                        <a:lnSpc>
                          <a:spcPts val="1315"/>
                        </a:lnSpc>
                        <a:spcBef>
                          <a:spcPts val="50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[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施策1]</a:t>
                      </a:r>
                      <a:endParaRPr sz="1100">
                        <a:latin typeface="Yu Gothic"/>
                        <a:cs typeface="Yu Gothic"/>
                      </a:endParaRPr>
                    </a:p>
                    <a:p>
                      <a:pPr marL="81915">
                        <a:lnSpc>
                          <a:spcPts val="1675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AIモデルの導入</a:t>
                      </a:r>
                      <a:endParaRPr sz="1400">
                        <a:latin typeface="Yu Gothic"/>
                        <a:cs typeface="Yu Gothic"/>
                      </a:endParaRPr>
                    </a:p>
                  </a:txBody>
                  <a:tcPr marL="0" marR="0" marT="64135" marB="0">
                    <a:lnL w="76200">
                      <a:solidFill>
                        <a:srgbClr val="FF7711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8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効果実証済みのアプロ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ー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チで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、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短期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的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に効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果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を実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現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する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100" spc="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4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データ活用領域の拡大</a:t>
                      </a:r>
                      <a:r>
                        <a:rPr sz="11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し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、効</a:t>
                      </a:r>
                      <a:r>
                        <a:rPr sz="11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果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を増</a:t>
                      </a:r>
                      <a:r>
                        <a:rPr sz="11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大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させる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9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課題を「在庫削減」か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ら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「売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上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拡大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」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に転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換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し、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取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引を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拡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大さ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せ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る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1905" marB="0">
                    <a:lnR w="76200">
                      <a:solidFill>
                        <a:srgbClr val="FF7711"/>
                      </a:solidFill>
                      <a:prstDash val="solid"/>
                    </a:lnR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ts val="1315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[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施策２]</a:t>
                      </a:r>
                      <a:endParaRPr sz="1100">
                        <a:latin typeface="Yu Gothic"/>
                        <a:cs typeface="Yu Gothic"/>
                      </a:endParaRPr>
                    </a:p>
                    <a:p>
                      <a:pPr marL="81915" marR="207010">
                        <a:lnSpc>
                          <a:spcPts val="1680"/>
                        </a:lnSpc>
                        <a:spcBef>
                          <a:spcPts val="50"/>
                        </a:spcBef>
                      </a:pPr>
                      <a:r>
                        <a:rPr sz="1400" b="1" spc="-204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データ</a:t>
                      </a:r>
                      <a:r>
                        <a:rPr sz="1400" b="1" spc="-254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マネジメン ト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強化</a:t>
                      </a:r>
                      <a:endParaRPr sz="1400">
                        <a:latin typeface="Yu Gothic"/>
                        <a:cs typeface="Yu Gothic"/>
                      </a:endParaRPr>
                    </a:p>
                  </a:txBody>
                  <a:tcPr marL="0" marR="0" marT="0" marB="0">
                    <a:lnL w="76200">
                      <a:solidFill>
                        <a:srgbClr val="FF7711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7711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2075" marR="1314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継続的・自発的な</a:t>
                      </a:r>
                      <a:r>
                        <a:rPr sz="1400" b="1" spc="-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DX</a:t>
                      </a: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推</a:t>
                      </a:r>
                      <a:r>
                        <a:rPr sz="1400" b="1" spc="-1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進</a:t>
                      </a: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のた</a:t>
                      </a:r>
                      <a:r>
                        <a:rPr sz="1400" b="1" spc="-1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め</a:t>
                      </a: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、デ</a:t>
                      </a:r>
                      <a:r>
                        <a:rPr sz="1400" b="1" spc="-1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ー</a:t>
                      </a: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タマ</a:t>
                      </a:r>
                      <a:r>
                        <a:rPr sz="1400" b="1" spc="-1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ネ</a:t>
                      </a: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ジメ</a:t>
                      </a:r>
                      <a:r>
                        <a:rPr sz="1400" b="1" spc="-1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ン</a:t>
                      </a: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ト態</a:t>
                      </a:r>
                      <a:r>
                        <a:rPr sz="1400" b="1" spc="-1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勢</a:t>
                      </a: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を 強化する</a:t>
                      </a:r>
                      <a:endParaRPr sz="1400">
                        <a:latin typeface="Yu Gothic"/>
                        <a:cs typeface="Yu Gothic"/>
                      </a:endParaRPr>
                    </a:p>
                  </a:txBody>
                  <a:tcPr marL="0" marR="0" marT="33020" marB="0">
                    <a:lnR w="76200">
                      <a:solidFill>
                        <a:srgbClr val="FF7711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7711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7711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77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経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5715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営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5715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T="7366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データドリブン組織実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現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のた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め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の経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営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計画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策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定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データカルチャーの醸成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経営資源の再配分（ヒ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ト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・モ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ノ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・カ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ネ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）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73660" marB="0">
                    <a:lnR w="76200">
                      <a:solidFill>
                        <a:srgbClr val="FF7711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7711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7711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F77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デ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635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ー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635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タ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635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T="7366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15900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既存データの整備・デ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ー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タの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収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集 データ品質の改善・強化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部署・業務を横断した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ータ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整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理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73660" marB="0">
                    <a:lnR w="76200">
                      <a:solidFill>
                        <a:srgbClr val="FF7711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1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7711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7711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F771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100" b="1" spc="8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シ</a:t>
                      </a:r>
                      <a:r>
                        <a:rPr sz="1100" b="1" spc="-2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 </a:t>
                      </a:r>
                      <a:r>
                        <a:rPr sz="1100" b="1" spc="8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ス</a:t>
                      </a:r>
                      <a:r>
                        <a:rPr sz="1100" b="1" spc="-2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 </a:t>
                      </a:r>
                      <a:r>
                        <a:rPr sz="1100" b="1" spc="8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テ</a:t>
                      </a:r>
                      <a:r>
                        <a:rPr sz="1100" b="1" spc="-2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 </a:t>
                      </a:r>
                      <a:r>
                        <a:rPr sz="11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ム</a:t>
                      </a:r>
                      <a:r>
                        <a:rPr sz="1100" b="1" spc="8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 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635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marR="16706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</a:t>
                      </a:r>
                      <a:r>
                        <a:rPr sz="11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I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活用</a:t>
                      </a:r>
                      <a:r>
                        <a:rPr sz="11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/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データ分析の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基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盤の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確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立 シームレスなデータ連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携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の強化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データセキュリティ強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化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等マ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ネ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ジメ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ン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ト態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勢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強化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74295" marB="0">
                    <a:lnR w="76200">
                      <a:solidFill>
                        <a:srgbClr val="FF7711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3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7711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7711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F77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業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635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務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635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業務での実践を踏まえ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た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課題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・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改善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点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の洗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い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出し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データを活用した部署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内</a:t>
                      </a:r>
                      <a:r>
                        <a:rPr sz="11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の業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務</a:t>
                      </a:r>
                      <a:r>
                        <a:rPr sz="11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フロ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ー</a:t>
                      </a:r>
                      <a:r>
                        <a:rPr sz="11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確立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部署をまたいだデータ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活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用・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業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務連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携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の推進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74295" marB="0">
                    <a:lnR w="76200">
                      <a:solidFill>
                        <a:srgbClr val="FF7711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46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7711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7711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F77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人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6985" marB="0">
                    <a:lnT w="9525">
                      <a:solidFill>
                        <a:srgbClr val="7E7E7E"/>
                      </a:solidFill>
                      <a:prstDash val="solid"/>
                    </a:lnT>
                    <a:lnB w="76200">
                      <a:solidFill>
                        <a:srgbClr val="FF77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76200">
                      <a:solidFill>
                        <a:srgbClr val="FF77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材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6985" marB="0">
                    <a:lnT w="9525">
                      <a:solidFill>
                        <a:srgbClr val="7E7E7E"/>
                      </a:solidFill>
                      <a:prstDash val="solid"/>
                    </a:lnT>
                    <a:lnB w="76200">
                      <a:solidFill>
                        <a:srgbClr val="FF77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endParaRPr sz="110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T w="9525">
                      <a:solidFill>
                        <a:srgbClr val="7E7E7E"/>
                      </a:solidFill>
                      <a:prstDash val="solid"/>
                    </a:lnT>
                    <a:lnB w="76200">
                      <a:solidFill>
                        <a:srgbClr val="FF77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デジタル人材（中核人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材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）の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教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育・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育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成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27305" marR="925194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核となるチームでのア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ジ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ャイ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ル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運営</a:t>
                      </a:r>
                      <a:r>
                        <a:rPr sz="11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（</a:t>
                      </a:r>
                      <a:r>
                        <a:rPr sz="11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O</a:t>
                      </a:r>
                      <a:r>
                        <a:rPr sz="11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J</a:t>
                      </a:r>
                      <a:r>
                        <a:rPr sz="11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T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） データ活用スキルの全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社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展開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・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普及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74295" marB="0">
                    <a:lnR w="76200">
                      <a:solidFill>
                        <a:srgbClr val="FF7711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76200">
                      <a:solidFill>
                        <a:srgbClr val="FF77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6750" y="15621"/>
            <a:ext cx="2238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04.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本番導入に向</a:t>
            </a:r>
            <a:r>
              <a:rPr sz="1400" b="1" spc="-15" dirty="0">
                <a:solidFill>
                  <a:srgbClr val="FFFFFF"/>
                </a:solidFill>
                <a:latin typeface="Yu Gothic"/>
                <a:cs typeface="Yu Gothic"/>
              </a:rPr>
              <a:t>け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たご</a:t>
            </a:r>
            <a:r>
              <a:rPr sz="1400" b="1" spc="-15" dirty="0">
                <a:solidFill>
                  <a:srgbClr val="FFFFFF"/>
                </a:solidFill>
                <a:latin typeface="Yu Gothic"/>
                <a:cs typeface="Yu Gothic"/>
              </a:rPr>
              <a:t>提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案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750" y="310642"/>
            <a:ext cx="11259185" cy="1057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sz="1600" b="1" spc="-5" dirty="0">
                <a:solidFill>
                  <a:srgbClr val="112B43"/>
                </a:solidFill>
                <a:latin typeface="Yu Gothic"/>
                <a:cs typeface="Yu Gothic"/>
              </a:rPr>
              <a:t>ご提案</a:t>
            </a:r>
            <a:endParaRPr sz="1600">
              <a:latin typeface="Yu Gothic"/>
              <a:cs typeface="Yu Gothic"/>
            </a:endParaRPr>
          </a:p>
          <a:p>
            <a:pPr marL="12700">
              <a:lnSpc>
                <a:spcPts val="2800"/>
              </a:lnSpc>
              <a:tabLst>
                <a:tab pos="11245850" algn="l"/>
              </a:tabLst>
            </a:pPr>
            <a:r>
              <a:rPr sz="2400" b="1" u="heavy" spc="-105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AI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予測モデル導入を足掛か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り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に</a:t>
            </a:r>
            <a:r>
              <a:rPr sz="2400" b="1" u="heavy" spc="-95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、</a:t>
            </a:r>
            <a:r>
              <a:rPr sz="2400" b="1" u="heavy" spc="-105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3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ヵ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年</a:t>
            </a:r>
            <a:r>
              <a:rPr sz="2400" b="1" u="heavy" spc="-95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で</a:t>
            </a:r>
            <a:r>
              <a:rPr sz="2400" b="1" u="heavy" spc="-105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CF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・利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益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率の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改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善</a:t>
            </a:r>
            <a:r>
              <a:rPr sz="2400" b="1" u="heavy" spc="-95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と</a:t>
            </a:r>
            <a:r>
              <a:rPr sz="2400" b="1" u="heavy" spc="-114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DX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基盤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構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築を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め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ざ</a:t>
            </a:r>
            <a:r>
              <a:rPr sz="2400" b="1" u="heavy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す	</a:t>
            </a:r>
            <a:endParaRPr sz="2400">
              <a:latin typeface="Yu Gothic"/>
              <a:cs typeface="Yu Gothic"/>
            </a:endParaRPr>
          </a:p>
          <a:p>
            <a:pPr marL="45085">
              <a:lnSpc>
                <a:spcPct val="100000"/>
              </a:lnSpc>
              <a:spcBef>
                <a:spcPts val="1570"/>
              </a:spcBef>
              <a:tabLst>
                <a:tab pos="4662170" algn="l"/>
              </a:tabLst>
            </a:pPr>
            <a:r>
              <a:rPr sz="2400" b="1" spc="-15" baseline="1736" dirty="0">
                <a:solidFill>
                  <a:srgbClr val="112B43"/>
                </a:solidFill>
                <a:latin typeface="Yu Gothic"/>
                <a:cs typeface="Yu Gothic"/>
              </a:rPr>
              <a:t>課</a:t>
            </a:r>
            <a:r>
              <a:rPr sz="2400" b="1" spc="-7" baseline="1736" dirty="0">
                <a:solidFill>
                  <a:srgbClr val="112B43"/>
                </a:solidFill>
                <a:latin typeface="Yu Gothic"/>
                <a:cs typeface="Yu Gothic"/>
              </a:rPr>
              <a:t>題	</a:t>
            </a:r>
            <a:r>
              <a:rPr sz="1600" b="1" spc="-5" dirty="0">
                <a:solidFill>
                  <a:srgbClr val="112B43"/>
                </a:solidFill>
                <a:latin typeface="Yu Gothic"/>
                <a:cs typeface="Yu Gothic"/>
              </a:rPr>
              <a:t>ご提案の概要</a:t>
            </a:r>
            <a:endParaRPr sz="1600">
              <a:latin typeface="Yu Gothic"/>
              <a:cs typeface="Yu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9374" y="3808920"/>
          <a:ext cx="4123055" cy="259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42900" algn="l"/>
                        </a:tabLst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経	営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508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7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営業利益率を店舗数拡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大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前の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水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準に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改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善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6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データ分析の結果に基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づ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いた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経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営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69215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929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100" b="1" spc="250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デー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タ</a:t>
                      </a:r>
                      <a:r>
                        <a:rPr sz="1100" b="1" spc="-65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 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129539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8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部署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Segoe UI"/>
                          <a:cs typeface="Segoe UI"/>
                        </a:rPr>
                        <a:t>(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業務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Segoe UI"/>
                          <a:cs typeface="Segoe UI"/>
                        </a:rPr>
                        <a:t>)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横断でデータが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整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理さ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れ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、活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用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できる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8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業務に活用しやすい形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で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タ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が蓄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積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され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て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いる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48894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b="1" spc="-135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システム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8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データ蓄積、可視化で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き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るシ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ス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テム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を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導入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し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てい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る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263525" marR="118745" indent="-17272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8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スムーズなデータ連携</a:t>
                      </a:r>
                      <a:r>
                        <a:rPr sz="11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、</a:t>
                      </a:r>
                      <a:r>
                        <a:rPr sz="1100" spc="-10" dirty="0">
                          <a:solidFill>
                            <a:srgbClr val="112B43"/>
                          </a:solidFill>
                          <a:latin typeface="Segoe UI"/>
                          <a:cs typeface="Segoe UI"/>
                        </a:rPr>
                        <a:t>AI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を活用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可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能な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シ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ステム の構築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36195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  <a:tabLst>
                          <a:tab pos="342900" algn="l"/>
                        </a:tabLst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業	務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129539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106680" indent="-172720">
                        <a:lnSpc>
                          <a:spcPct val="100899"/>
                        </a:lnSpc>
                        <a:spcBef>
                          <a:spcPts val="360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7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信頼できる分析結果を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導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き出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し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、分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析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結果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に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基づ く意思決定ができる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  <a:tabLst>
                          <a:tab pos="342900" algn="l"/>
                        </a:tabLst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人	材</a:t>
                      </a:r>
                      <a:endParaRPr sz="1100">
                        <a:latin typeface="Yu Gothic"/>
                        <a:cs typeface="Yu Gothic"/>
                      </a:endParaRPr>
                    </a:p>
                  </a:txBody>
                  <a:tcPr marL="0" marR="0" marT="13017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14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全社員のデジタルに対</a:t>
                      </a:r>
                      <a:r>
                        <a:rPr sz="11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す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る理</a:t>
                      </a:r>
                      <a:r>
                        <a:rPr sz="11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解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度が</a:t>
                      </a:r>
                      <a:r>
                        <a:rPr sz="11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高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く、</a:t>
                      </a:r>
                      <a:r>
                        <a:rPr sz="11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全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社的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R="106680" algn="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に機能横断的なチーム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で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アジ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ャ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イル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に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活動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で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きる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47625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9646919" y="41148"/>
            <a:ext cx="2542540" cy="198120"/>
            <a:chOff x="9646919" y="41148"/>
            <a:chExt cx="2542540" cy="198120"/>
          </a:xfrm>
        </p:grpSpPr>
        <p:sp>
          <p:nvSpPr>
            <p:cNvPr id="8" name="object 8"/>
            <p:cNvSpPr/>
            <p:nvPr/>
          </p:nvSpPr>
          <p:spPr>
            <a:xfrm>
              <a:off x="9646920" y="41147"/>
              <a:ext cx="1906905" cy="198755"/>
            </a:xfrm>
            <a:custGeom>
              <a:avLst/>
              <a:gdLst/>
              <a:ahLst/>
              <a:cxnLst/>
              <a:rect l="l" t="t" r="r" b="b"/>
              <a:pathLst>
                <a:path w="1906904" h="198754">
                  <a:moveTo>
                    <a:pt x="635508" y="99060"/>
                  </a:moveTo>
                  <a:lnTo>
                    <a:pt x="536448" y="0"/>
                  </a:lnTo>
                  <a:lnTo>
                    <a:pt x="0" y="0"/>
                  </a:lnTo>
                  <a:lnTo>
                    <a:pt x="0" y="198132"/>
                  </a:lnTo>
                  <a:lnTo>
                    <a:pt x="536448" y="198132"/>
                  </a:lnTo>
                  <a:lnTo>
                    <a:pt x="635508" y="99060"/>
                  </a:lnTo>
                  <a:close/>
                </a:path>
                <a:path w="1906904" h="198754">
                  <a:moveTo>
                    <a:pt x="1271016" y="99060"/>
                  </a:moveTo>
                  <a:lnTo>
                    <a:pt x="1171956" y="0"/>
                  </a:lnTo>
                  <a:lnTo>
                    <a:pt x="635508" y="0"/>
                  </a:lnTo>
                  <a:lnTo>
                    <a:pt x="635508" y="99060"/>
                  </a:lnTo>
                  <a:lnTo>
                    <a:pt x="635508" y="198132"/>
                  </a:lnTo>
                  <a:lnTo>
                    <a:pt x="1171956" y="198132"/>
                  </a:lnTo>
                  <a:lnTo>
                    <a:pt x="1271016" y="99060"/>
                  </a:lnTo>
                  <a:close/>
                </a:path>
                <a:path w="1906904" h="198754">
                  <a:moveTo>
                    <a:pt x="1906524" y="99060"/>
                  </a:moveTo>
                  <a:lnTo>
                    <a:pt x="1807464" y="0"/>
                  </a:lnTo>
                  <a:lnTo>
                    <a:pt x="1271016" y="0"/>
                  </a:lnTo>
                  <a:lnTo>
                    <a:pt x="1271016" y="99060"/>
                  </a:lnTo>
                  <a:lnTo>
                    <a:pt x="1271016" y="198132"/>
                  </a:lnTo>
                  <a:lnTo>
                    <a:pt x="1807464" y="198132"/>
                  </a:lnTo>
                  <a:lnTo>
                    <a:pt x="1906524" y="9906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53443" y="41148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7" y="99059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B8D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53064" y="17145"/>
            <a:ext cx="229870" cy="23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15"/>
              </a:lnSpc>
              <a:spcBef>
                <a:spcPts val="100"/>
              </a:spcBef>
            </a:pPr>
            <a:r>
              <a:rPr sz="800" b="1" spc="-5" dirty="0">
                <a:solidFill>
                  <a:srgbClr val="112B43"/>
                </a:solidFill>
                <a:latin typeface="Yu Gothic"/>
                <a:cs typeface="Yu Gothic"/>
              </a:rPr>
              <a:t>P</a:t>
            </a: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oC</a:t>
            </a:r>
            <a:endParaRPr sz="800">
              <a:latin typeface="Yu Gothic"/>
              <a:cs typeface="Yu Gothic"/>
            </a:endParaRPr>
          </a:p>
          <a:p>
            <a:pPr marL="12700">
              <a:lnSpc>
                <a:spcPts val="815"/>
              </a:lnSpc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評価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/>
              <a:t>17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57918" y="53467"/>
            <a:ext cx="10185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900" algn="l"/>
              </a:tabLst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サマリ	現状認識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77650" y="48260"/>
            <a:ext cx="3327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ご提案</a:t>
            </a:r>
            <a:endParaRPr sz="800">
              <a:latin typeface="Yu Gothic"/>
              <a:cs typeface="Yu Gothic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4147"/>
              </p:ext>
            </p:extLst>
          </p:nvPr>
        </p:nvGraphicFramePr>
        <p:xfrm>
          <a:off x="479374" y="1406905"/>
          <a:ext cx="4144010" cy="1895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tabLst>
                          <a:tab pos="312420" algn="l"/>
                        </a:tabLst>
                      </a:pPr>
                      <a:r>
                        <a:rPr sz="1050" b="1" spc="5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経	営</a:t>
                      </a:r>
                      <a:endParaRPr sz="1050">
                        <a:latin typeface="Yu Gothic"/>
                        <a:cs typeface="Yu Gothic"/>
                      </a:endParaRPr>
                    </a:p>
                  </a:txBody>
                  <a:tcPr marL="0" marR="0" marT="635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6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売上高、利益率の減少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7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需要予測の見込み誤り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に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よる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在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庫増加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71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50" b="1" spc="165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データ</a:t>
                      </a:r>
                      <a:endParaRPr sz="1050">
                        <a:latin typeface="Yu Gothic"/>
                        <a:cs typeface="Yu Gothic"/>
                      </a:endParaRPr>
                    </a:p>
                  </a:txBody>
                  <a:tcPr marL="0" marR="0" marT="11811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6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業務活用できるデータ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が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限定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7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部署・業務横断でのデ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ー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タ未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活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用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13335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050" b="1" spc="-180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システム</a:t>
                      </a:r>
                      <a:endParaRPr sz="1050">
                        <a:latin typeface="Yu Gothic"/>
                        <a:cs typeface="Yu Gothic"/>
                      </a:endParaRPr>
                    </a:p>
                  </a:txBody>
                  <a:tcPr marL="0" marR="0" marT="8763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7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データ分析のためのシ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ス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テム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未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整備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6858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77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>
                          <a:tab pos="312420" algn="l"/>
                        </a:tabLst>
                      </a:pPr>
                      <a:r>
                        <a:rPr sz="1050" b="1" spc="5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業	務</a:t>
                      </a:r>
                      <a:endParaRPr sz="1050">
                        <a:latin typeface="Yu Gothic"/>
                        <a:cs typeface="Yu Gothic"/>
                      </a:endParaRPr>
                    </a:p>
                  </a:txBody>
                  <a:tcPr marL="0" marR="0" marT="8191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5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一部業務の属人化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62865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>
                          <a:tab pos="312420" algn="l"/>
                        </a:tabLst>
                      </a:pPr>
                      <a:r>
                        <a:rPr lang="ja-JP" altLang="en-US" sz="1050" b="1" spc="5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人	材</a:t>
                      </a:r>
                      <a:endParaRPr sz="1050" dirty="0">
                        <a:latin typeface="Yu Gothic"/>
                        <a:cs typeface="Yu Gothic"/>
                      </a:endParaRPr>
                    </a:p>
                  </a:txBody>
                  <a:tcPr marL="0" marR="0" marT="81915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altLang="en-US" sz="110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lang="ja-JP" altLang="en-US" sz="1100" spc="16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lang="ja-JP" altLang="en-US" sz="110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データ活用人材の不足</a:t>
                      </a:r>
                      <a:endParaRPr sz="1100" dirty="0">
                        <a:latin typeface="Yu Gothic Medium"/>
                        <a:cs typeface="Yu Gothic Medium"/>
                      </a:endParaRPr>
                    </a:p>
                  </a:txBody>
                  <a:tcPr marL="0" marR="0" marT="6350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09905" y="3272423"/>
            <a:ext cx="2766695" cy="5327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455"/>
              </a:spcBef>
            </a:pPr>
            <a:endParaRPr sz="900" dirty="0">
              <a:latin typeface="Yu Gothic Medium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00" b="1" spc="-10" dirty="0">
                <a:solidFill>
                  <a:srgbClr val="112B43"/>
                </a:solidFill>
                <a:latin typeface="Yu Gothic"/>
                <a:cs typeface="Yu Gothic"/>
              </a:rPr>
              <a:t>目指す姿</a:t>
            </a:r>
            <a:endParaRPr sz="1600" dirty="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60" y="931290"/>
            <a:ext cx="11233150" cy="69850"/>
          </a:xfrm>
          <a:custGeom>
            <a:avLst/>
            <a:gdLst/>
            <a:ahLst/>
            <a:cxnLst/>
            <a:rect l="l" t="t" r="r" b="b"/>
            <a:pathLst>
              <a:path w="11233150" h="69850">
                <a:moveTo>
                  <a:pt x="11233150" y="27940"/>
                </a:moveTo>
                <a:lnTo>
                  <a:pt x="0" y="27940"/>
                </a:lnTo>
                <a:lnTo>
                  <a:pt x="0" y="69850"/>
                </a:lnTo>
                <a:lnTo>
                  <a:pt x="11233150" y="69850"/>
                </a:lnTo>
                <a:lnTo>
                  <a:pt x="11233150" y="27940"/>
                </a:lnTo>
                <a:close/>
              </a:path>
              <a:path w="11233150" h="69850">
                <a:moveTo>
                  <a:pt x="11233150" y="0"/>
                </a:moveTo>
                <a:lnTo>
                  <a:pt x="0" y="0"/>
                </a:lnTo>
                <a:lnTo>
                  <a:pt x="0" y="13970"/>
                </a:lnTo>
                <a:lnTo>
                  <a:pt x="11233150" y="13970"/>
                </a:lnTo>
                <a:lnTo>
                  <a:pt x="11233150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273685"/>
            <a:chOff x="-6350" y="0"/>
            <a:chExt cx="12204700" cy="2736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12192000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12192000" y="2606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0" y="260603"/>
                  </a:moveTo>
                  <a:lnTo>
                    <a:pt x="12192000" y="26060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1270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4212" y="1178560"/>
          <a:ext cx="11221082" cy="5328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2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680">
                <a:tc gridSpan="4">
                  <a:txBody>
                    <a:bodyPr/>
                    <a:lstStyle/>
                    <a:p>
                      <a:pPr marL="2258695">
                        <a:lnSpc>
                          <a:spcPts val="1175"/>
                        </a:lnSpc>
                        <a:spcBef>
                          <a:spcPts val="285"/>
                        </a:spcBef>
                      </a:pPr>
                      <a:r>
                        <a:rPr sz="1000" b="1" spc="-1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Phase1</a:t>
                      </a:r>
                      <a:endParaRPr sz="1000">
                        <a:latin typeface="Yu Gothic"/>
                        <a:cs typeface="Yu Gothic"/>
                      </a:endParaRPr>
                    </a:p>
                    <a:p>
                      <a:pPr marL="2258695">
                        <a:lnSpc>
                          <a:spcPts val="1895"/>
                        </a:lnSpc>
                      </a:pPr>
                      <a:r>
                        <a:rPr sz="1600" b="1" spc="-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DX体制の確立</a:t>
                      </a:r>
                      <a:endParaRPr sz="1600">
                        <a:latin typeface="Yu Gothic"/>
                        <a:cs typeface="Yu Gothic"/>
                      </a:endParaRPr>
                    </a:p>
                  </a:txBody>
                  <a:tcPr marL="0" marR="0" marT="36195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175"/>
                        </a:lnSpc>
                        <a:spcBef>
                          <a:spcPts val="285"/>
                        </a:spcBef>
                      </a:pPr>
                      <a:r>
                        <a:rPr sz="1000" b="1" spc="-1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Phase2</a:t>
                      </a:r>
                      <a:endParaRPr sz="1000">
                        <a:latin typeface="Yu Gothic"/>
                        <a:cs typeface="Yu Gothic"/>
                      </a:endParaRPr>
                    </a:p>
                    <a:p>
                      <a:pPr marL="92075">
                        <a:lnSpc>
                          <a:spcPts val="1895"/>
                        </a:lnSpc>
                      </a:pPr>
                      <a:r>
                        <a:rPr sz="16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不良在庫の削減</a:t>
                      </a:r>
                      <a:endParaRPr sz="1600">
                        <a:latin typeface="Yu Gothic"/>
                        <a:cs typeface="Yu Gothic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112B4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175"/>
                        </a:lnSpc>
                        <a:spcBef>
                          <a:spcPts val="285"/>
                        </a:spcBef>
                      </a:pPr>
                      <a:r>
                        <a:rPr sz="1000" b="1" spc="-1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Phase3</a:t>
                      </a:r>
                      <a:endParaRPr sz="1000">
                        <a:latin typeface="Yu Gothic"/>
                        <a:cs typeface="Yu Gothic"/>
                      </a:endParaRPr>
                    </a:p>
                    <a:p>
                      <a:pPr marL="92710">
                        <a:lnSpc>
                          <a:spcPts val="1895"/>
                        </a:lnSpc>
                      </a:pPr>
                      <a:r>
                        <a:rPr sz="16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店舗売上の拡大</a:t>
                      </a:r>
                      <a:endParaRPr sz="1600">
                        <a:latin typeface="Yu Gothic"/>
                        <a:cs typeface="Yu Gothic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3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ねらい</a:t>
                      </a:r>
                      <a:endParaRPr sz="1400">
                        <a:latin typeface="Yu Gothic"/>
                        <a:cs typeface="Yu Gothic"/>
                      </a:endParaRPr>
                    </a:p>
                  </a:txBody>
                  <a:tcPr marL="0" marR="0" marT="33019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 indent="-1727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173355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AI予測モデルを活用した運用体制確立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17272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73355" algn="l"/>
                        </a:tabLst>
                      </a:pPr>
                      <a:r>
                        <a:rPr sz="12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データ活用人材の育成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365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 indent="-1727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245110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予測の対象範囲の拡大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24511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45110" algn="l"/>
                        </a:tabLst>
                      </a:pPr>
                      <a:r>
                        <a:rPr sz="12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データ活用促進のためのシステム基盤強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化、業務フロー改善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365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45110" indent="-1727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245745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在庫削減策から売上拡大策へ転換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24511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45745" algn="l"/>
                        </a:tabLst>
                      </a:pPr>
                      <a:r>
                        <a:rPr sz="12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部署・業務をまたいだデータ活用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365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117">
                <a:tc gridSpan="3">
                  <a:txBody>
                    <a:bodyPr/>
                    <a:lstStyle/>
                    <a:p>
                      <a:pPr marL="91440">
                        <a:lnSpc>
                          <a:spcPts val="1315"/>
                        </a:lnSpc>
                        <a:spcBef>
                          <a:spcPts val="270"/>
                        </a:spcBef>
                      </a:pPr>
                      <a:r>
                        <a:rPr sz="1100" b="1" spc="-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[</a:t>
                      </a:r>
                      <a:r>
                        <a:rPr sz="11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施策1]</a:t>
                      </a:r>
                      <a:endParaRPr sz="1100">
                        <a:latin typeface="Yu Gothic"/>
                        <a:cs typeface="Yu Gothic"/>
                      </a:endParaRPr>
                    </a:p>
                    <a:p>
                      <a:pPr marL="91440">
                        <a:lnSpc>
                          <a:spcPts val="1675"/>
                        </a:lnSpc>
                      </a:pPr>
                      <a:r>
                        <a:rPr sz="1400" b="1" spc="-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AI</a:t>
                      </a:r>
                      <a:r>
                        <a:rPr sz="1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予測モデルの導入</a:t>
                      </a:r>
                      <a:endParaRPr sz="1400">
                        <a:latin typeface="Yu Gothic"/>
                        <a:cs typeface="Yu Gothic"/>
                      </a:endParaRPr>
                    </a:p>
                  </a:txBody>
                  <a:tcPr marL="0" marR="0" marT="34290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重要予測対象商品</a:t>
                      </a:r>
                      <a:r>
                        <a:rPr sz="12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170</a:t>
                      </a: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点の予測精度の向上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365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予測対象商品を9,</a:t>
                      </a:r>
                      <a:r>
                        <a:rPr sz="12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0</a:t>
                      </a: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4</a:t>
                      </a:r>
                      <a:r>
                        <a:rPr sz="12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0</a:t>
                      </a: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点に拡大し予測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365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経営戦略本部、営業本部や外部デー タ等のデータを活用した需要予測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365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705">
                <a:tc rowSpan="5">
                  <a:txBody>
                    <a:bodyPr/>
                    <a:lstStyle/>
                    <a:p>
                      <a:pPr marL="91440">
                        <a:lnSpc>
                          <a:spcPts val="1085"/>
                        </a:lnSpc>
                        <a:spcBef>
                          <a:spcPts val="70"/>
                        </a:spcBef>
                      </a:pPr>
                      <a:r>
                        <a:rPr sz="1050" b="1" spc="-1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[</a:t>
                      </a:r>
                      <a:r>
                        <a:rPr sz="1050" b="1" spc="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施策</a:t>
                      </a:r>
                      <a:r>
                        <a:rPr sz="105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２]</a:t>
                      </a:r>
                      <a:endParaRPr sz="1050">
                        <a:latin typeface="Yu Gothic"/>
                        <a:cs typeface="Yu Gothic"/>
                      </a:endParaRPr>
                    </a:p>
                    <a:p>
                      <a:pPr marL="91440">
                        <a:lnSpc>
                          <a:spcPts val="1335"/>
                        </a:lnSpc>
                      </a:pPr>
                      <a:r>
                        <a:rPr sz="1400" b="1" spc="-204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データ</a:t>
                      </a:r>
                      <a:r>
                        <a:rPr sz="1400" b="1" spc="-254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マネジメント</a:t>
                      </a:r>
                      <a:endParaRPr sz="1400">
                        <a:latin typeface="Yu Gothic"/>
                        <a:cs typeface="Yu Gothic"/>
                      </a:endParaRPr>
                    </a:p>
                    <a:p>
                      <a:pPr marL="91440">
                        <a:lnSpc>
                          <a:spcPts val="1510"/>
                        </a:lnSpc>
                      </a:pPr>
                      <a:r>
                        <a:rPr sz="1400" b="1" spc="-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強化</a:t>
                      </a:r>
                      <a:endParaRPr sz="1400">
                        <a:latin typeface="Yu Gothic"/>
                        <a:cs typeface="Yu Gothic"/>
                      </a:endParaRPr>
                    </a:p>
                  </a:txBody>
                  <a:tcPr marL="0" marR="0" marT="8890" marB="0">
                    <a:lnT w="9525">
                      <a:solidFill>
                        <a:srgbClr val="112B4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経</a:t>
                      </a:r>
                      <a:endParaRPr sz="1200">
                        <a:latin typeface="Yu Gothic"/>
                        <a:cs typeface="Yu Gothic"/>
                      </a:endParaRPr>
                    </a:p>
                  </a:txBody>
                  <a:tcPr marL="0" marR="0" marT="3810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営</a:t>
                      </a:r>
                      <a:endParaRPr sz="1200">
                        <a:latin typeface="Yu Gothic"/>
                        <a:cs typeface="Yu Gothic"/>
                      </a:endParaRPr>
                    </a:p>
                  </a:txBody>
                  <a:tcPr marL="0" marR="0" marT="3810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8585" marR="170815">
                        <a:lnSpc>
                          <a:spcPts val="13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データドリブン経営の実現に向けた経営計 画の策定・</a:t>
                      </a:r>
                      <a:r>
                        <a:rPr sz="12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KPI</a:t>
                      </a: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の設定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698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データ活用のポテンシャル人材の発掘や、 リスキリングによる人材開発計画の策定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0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0975" marR="9080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全社横断のデータ分析専門部署の設 置、統括本部のスリム化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0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7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T w="9525">
                      <a:solidFill>
                        <a:srgbClr val="112B43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14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データ</a:t>
                      </a:r>
                      <a:endParaRPr sz="1200">
                        <a:latin typeface="Yu Gothic"/>
                        <a:cs typeface="Yu Gothic"/>
                      </a:endParaRPr>
                    </a:p>
                  </a:txBody>
                  <a:tcPr marL="0" marR="0" marT="3810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売上データの拡充</a:t>
                      </a:r>
                      <a:r>
                        <a:rPr sz="12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/</a:t>
                      </a: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在庫管理データの整備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17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データの品質改善・強化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810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部署・業務を横断したデータ整理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571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7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T w="9525">
                      <a:solidFill>
                        <a:srgbClr val="112B43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b="1" spc="-30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システム</a:t>
                      </a:r>
                      <a:endParaRPr sz="1200">
                        <a:latin typeface="Yu Gothic"/>
                        <a:cs typeface="Yu Gothic"/>
                      </a:endParaRPr>
                    </a:p>
                  </a:txBody>
                  <a:tcPr marL="0" marR="0" marT="444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AI活</a:t>
                      </a:r>
                      <a:r>
                        <a:rPr sz="12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用/</a:t>
                      </a: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データ分析基盤の構築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17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データストレージ強化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シームレスなシステム連携の構築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63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データセキュリティ強化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データガバナンス態勢の整備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63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6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T w="9525">
                      <a:solidFill>
                        <a:srgbClr val="112B4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業</a:t>
                      </a:r>
                      <a:endParaRPr sz="1200">
                        <a:latin typeface="Yu Gothic"/>
                        <a:cs typeface="Yu Gothic"/>
                      </a:endParaRPr>
                    </a:p>
                  </a:txBody>
                  <a:tcPr marL="0" marR="0" marT="444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務</a:t>
                      </a:r>
                      <a:endParaRPr sz="1200">
                        <a:latin typeface="Yu Gothic"/>
                        <a:cs typeface="Yu Gothic"/>
                      </a:endParaRPr>
                    </a:p>
                  </a:txBody>
                  <a:tcPr marL="0" marR="0" marT="444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ts val="137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予測精度モニタリングの評価基準検討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108585">
                        <a:lnSpc>
                          <a:spcPts val="137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（AI予測モデルの安定稼働支援）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1270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0340" marR="15176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データの流れや品質を考慮した新たな業 務フローの確立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63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部署をまたいだ業務連携の促進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444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7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T w="9525">
                      <a:solidFill>
                        <a:srgbClr val="112B4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人</a:t>
                      </a:r>
                      <a:endParaRPr sz="1200">
                        <a:latin typeface="Yu Gothic"/>
                        <a:cs typeface="Yu Gothic"/>
                      </a:endParaRPr>
                    </a:p>
                  </a:txBody>
                  <a:tcPr marL="0" marR="0" marT="444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材</a:t>
                      </a:r>
                      <a:endParaRPr sz="1200">
                        <a:latin typeface="Yu Gothic"/>
                        <a:cs typeface="Yu Gothic"/>
                      </a:endParaRPr>
                    </a:p>
                  </a:txBody>
                  <a:tcPr marL="0" marR="0" marT="444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8585" marR="170815">
                        <a:lnSpc>
                          <a:spcPts val="13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予測精度向上に向けたデータ分析スキルの 獲得（対象：調達本部の現メンバー）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0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自部署内でのデータ分析実践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（OJT/調達本部)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63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データ活用スキルの全社展開・普及</a:t>
                      </a:r>
                      <a:endParaRPr sz="1200" dirty="0">
                        <a:latin typeface="Yu Gothic Medium"/>
                        <a:cs typeface="Yu Gothic Medium"/>
                      </a:endParaRPr>
                    </a:p>
                  </a:txBody>
                  <a:tcPr marL="0" marR="0" marT="4445" marB="0">
                    <a:lnT w="9525">
                      <a:solidFill>
                        <a:srgbClr val="112B43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66750" y="15621"/>
            <a:ext cx="2238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04.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本番導入に向</a:t>
            </a:r>
            <a:r>
              <a:rPr sz="1400" b="1" spc="-15" dirty="0">
                <a:solidFill>
                  <a:srgbClr val="FFFFFF"/>
                </a:solidFill>
                <a:latin typeface="Yu Gothic"/>
                <a:cs typeface="Yu Gothic"/>
              </a:rPr>
              <a:t>け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たご</a:t>
            </a:r>
            <a:r>
              <a:rPr sz="1400" b="1" spc="-15" dirty="0">
                <a:solidFill>
                  <a:srgbClr val="FFFFFF"/>
                </a:solidFill>
                <a:latin typeface="Yu Gothic"/>
                <a:cs typeface="Yu Gothic"/>
              </a:rPr>
              <a:t>提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案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750" y="310642"/>
            <a:ext cx="9681845" cy="61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sz="1600" b="1" spc="-5" dirty="0">
                <a:solidFill>
                  <a:srgbClr val="112B43"/>
                </a:solidFill>
                <a:latin typeface="Yu Gothic"/>
                <a:cs typeface="Yu Gothic"/>
              </a:rPr>
              <a:t>アクションプラン</a:t>
            </a:r>
            <a:endParaRPr sz="1600">
              <a:latin typeface="Yu Gothic"/>
              <a:cs typeface="Yu Gothic"/>
            </a:endParaRPr>
          </a:p>
          <a:p>
            <a:pPr marL="12700">
              <a:lnSpc>
                <a:spcPts val="2800"/>
              </a:lnSpc>
            </a:pPr>
            <a:r>
              <a:rPr sz="2400" b="1" spc="-100" dirty="0">
                <a:solidFill>
                  <a:srgbClr val="112B43"/>
                </a:solidFill>
                <a:latin typeface="Yu Gothic"/>
                <a:cs typeface="Yu Gothic"/>
              </a:rPr>
              <a:t>データ活用のステージ</a:t>
            </a:r>
            <a:r>
              <a:rPr sz="2400" b="1" spc="-110" dirty="0">
                <a:solidFill>
                  <a:srgbClr val="112B43"/>
                </a:solidFill>
                <a:latin typeface="Yu Gothic"/>
                <a:cs typeface="Yu Gothic"/>
              </a:rPr>
              <a:t>に</a:t>
            </a:r>
            <a:r>
              <a:rPr sz="2400" b="1" spc="-100" dirty="0">
                <a:solidFill>
                  <a:srgbClr val="112B43"/>
                </a:solidFill>
                <a:latin typeface="Yu Gothic"/>
                <a:cs typeface="Yu Gothic"/>
              </a:rPr>
              <a:t>応じ</a:t>
            </a:r>
            <a:r>
              <a:rPr sz="2400" b="1" spc="-110" dirty="0">
                <a:solidFill>
                  <a:srgbClr val="112B43"/>
                </a:solidFill>
                <a:latin typeface="Yu Gothic"/>
                <a:cs typeface="Yu Gothic"/>
              </a:rPr>
              <a:t>て</a:t>
            </a:r>
            <a:r>
              <a:rPr sz="2400" b="1" spc="-100" dirty="0">
                <a:solidFill>
                  <a:srgbClr val="112B43"/>
                </a:solidFill>
                <a:latin typeface="Yu Gothic"/>
                <a:cs typeface="Yu Gothic"/>
              </a:rPr>
              <a:t>テー</a:t>
            </a:r>
            <a:r>
              <a:rPr sz="2400" b="1" spc="-110" dirty="0">
                <a:solidFill>
                  <a:srgbClr val="112B43"/>
                </a:solidFill>
                <a:latin typeface="Yu Gothic"/>
                <a:cs typeface="Yu Gothic"/>
              </a:rPr>
              <a:t>マ</a:t>
            </a:r>
            <a:r>
              <a:rPr sz="2400" b="1" spc="-100" dirty="0">
                <a:solidFill>
                  <a:srgbClr val="112B43"/>
                </a:solidFill>
                <a:latin typeface="Yu Gothic"/>
                <a:cs typeface="Yu Gothic"/>
              </a:rPr>
              <a:t>を設</a:t>
            </a:r>
            <a:r>
              <a:rPr sz="2400" b="1" spc="-110" dirty="0">
                <a:solidFill>
                  <a:srgbClr val="112B43"/>
                </a:solidFill>
                <a:latin typeface="Yu Gothic"/>
                <a:cs typeface="Yu Gothic"/>
              </a:rPr>
              <a:t>定</a:t>
            </a:r>
            <a:r>
              <a:rPr sz="2400" b="1" spc="-100" dirty="0">
                <a:solidFill>
                  <a:srgbClr val="112B43"/>
                </a:solidFill>
                <a:latin typeface="Yu Gothic"/>
                <a:cs typeface="Yu Gothic"/>
              </a:rPr>
              <a:t>し、</a:t>
            </a:r>
            <a:r>
              <a:rPr sz="2400" b="1" spc="-110" dirty="0">
                <a:solidFill>
                  <a:srgbClr val="112B43"/>
                </a:solidFill>
                <a:latin typeface="Yu Gothic"/>
                <a:cs typeface="Yu Gothic"/>
              </a:rPr>
              <a:t>経</a:t>
            </a:r>
            <a:r>
              <a:rPr sz="2400" b="1" spc="-100" dirty="0">
                <a:solidFill>
                  <a:srgbClr val="112B43"/>
                </a:solidFill>
                <a:latin typeface="Yu Gothic"/>
                <a:cs typeface="Yu Gothic"/>
              </a:rPr>
              <a:t>営課</a:t>
            </a:r>
            <a:r>
              <a:rPr sz="2400" b="1" spc="-110" dirty="0">
                <a:solidFill>
                  <a:srgbClr val="112B43"/>
                </a:solidFill>
                <a:latin typeface="Yu Gothic"/>
                <a:cs typeface="Yu Gothic"/>
              </a:rPr>
              <a:t>題</a:t>
            </a:r>
            <a:r>
              <a:rPr sz="2400" b="1" spc="-100" dirty="0">
                <a:solidFill>
                  <a:srgbClr val="112B43"/>
                </a:solidFill>
                <a:latin typeface="Yu Gothic"/>
                <a:cs typeface="Yu Gothic"/>
              </a:rPr>
              <a:t>の解</a:t>
            </a:r>
            <a:r>
              <a:rPr sz="2400" b="1" spc="-110" dirty="0">
                <a:solidFill>
                  <a:srgbClr val="112B43"/>
                </a:solidFill>
                <a:latin typeface="Yu Gothic"/>
                <a:cs typeface="Yu Gothic"/>
              </a:rPr>
              <a:t>決</a:t>
            </a:r>
            <a:r>
              <a:rPr sz="2400" b="1" spc="-100" dirty="0">
                <a:solidFill>
                  <a:srgbClr val="112B43"/>
                </a:solidFill>
                <a:latin typeface="Yu Gothic"/>
                <a:cs typeface="Yu Gothic"/>
              </a:rPr>
              <a:t>をは</a:t>
            </a:r>
            <a:r>
              <a:rPr sz="2400" b="1" spc="-110" dirty="0">
                <a:solidFill>
                  <a:srgbClr val="112B43"/>
                </a:solidFill>
                <a:latin typeface="Yu Gothic"/>
                <a:cs typeface="Yu Gothic"/>
              </a:rPr>
              <a:t>か</a:t>
            </a:r>
            <a:r>
              <a:rPr sz="2400" b="1" dirty="0">
                <a:solidFill>
                  <a:srgbClr val="112B43"/>
                </a:solidFill>
                <a:latin typeface="Yu Gothic"/>
                <a:cs typeface="Yu Gothic"/>
              </a:rPr>
              <a:t>る</a:t>
            </a:r>
            <a:endParaRPr sz="2400">
              <a:latin typeface="Yu Gothic"/>
              <a:cs typeface="Yu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49195" y="3069335"/>
            <a:ext cx="0" cy="3350260"/>
          </a:xfrm>
          <a:custGeom>
            <a:avLst/>
            <a:gdLst/>
            <a:ahLst/>
            <a:cxnLst/>
            <a:rect l="l" t="t" r="r" b="b"/>
            <a:pathLst>
              <a:path h="3350260">
                <a:moveTo>
                  <a:pt x="0" y="3350107"/>
                </a:moveTo>
                <a:lnTo>
                  <a:pt x="0" y="0"/>
                </a:lnTo>
              </a:path>
            </a:pathLst>
          </a:custGeom>
          <a:ln w="9525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646919" y="41148"/>
            <a:ext cx="2542540" cy="198120"/>
            <a:chOff x="9646919" y="41148"/>
            <a:chExt cx="2542540" cy="198120"/>
          </a:xfrm>
        </p:grpSpPr>
        <p:sp>
          <p:nvSpPr>
            <p:cNvPr id="11" name="object 11"/>
            <p:cNvSpPr/>
            <p:nvPr/>
          </p:nvSpPr>
          <p:spPr>
            <a:xfrm>
              <a:off x="9646920" y="41147"/>
              <a:ext cx="1906905" cy="198755"/>
            </a:xfrm>
            <a:custGeom>
              <a:avLst/>
              <a:gdLst/>
              <a:ahLst/>
              <a:cxnLst/>
              <a:rect l="l" t="t" r="r" b="b"/>
              <a:pathLst>
                <a:path w="1906904" h="198754">
                  <a:moveTo>
                    <a:pt x="635508" y="99060"/>
                  </a:moveTo>
                  <a:lnTo>
                    <a:pt x="536448" y="0"/>
                  </a:lnTo>
                  <a:lnTo>
                    <a:pt x="0" y="0"/>
                  </a:lnTo>
                  <a:lnTo>
                    <a:pt x="0" y="198132"/>
                  </a:lnTo>
                  <a:lnTo>
                    <a:pt x="536448" y="198132"/>
                  </a:lnTo>
                  <a:lnTo>
                    <a:pt x="635508" y="99060"/>
                  </a:lnTo>
                  <a:close/>
                </a:path>
                <a:path w="1906904" h="198754">
                  <a:moveTo>
                    <a:pt x="1271016" y="99060"/>
                  </a:moveTo>
                  <a:lnTo>
                    <a:pt x="1171956" y="0"/>
                  </a:lnTo>
                  <a:lnTo>
                    <a:pt x="635508" y="0"/>
                  </a:lnTo>
                  <a:lnTo>
                    <a:pt x="635508" y="99060"/>
                  </a:lnTo>
                  <a:lnTo>
                    <a:pt x="635508" y="198132"/>
                  </a:lnTo>
                  <a:lnTo>
                    <a:pt x="1171956" y="198132"/>
                  </a:lnTo>
                  <a:lnTo>
                    <a:pt x="1271016" y="99060"/>
                  </a:lnTo>
                  <a:close/>
                </a:path>
                <a:path w="1906904" h="198754">
                  <a:moveTo>
                    <a:pt x="1906524" y="99060"/>
                  </a:moveTo>
                  <a:lnTo>
                    <a:pt x="1807464" y="0"/>
                  </a:lnTo>
                  <a:lnTo>
                    <a:pt x="1271016" y="0"/>
                  </a:lnTo>
                  <a:lnTo>
                    <a:pt x="1271016" y="99060"/>
                  </a:lnTo>
                  <a:lnTo>
                    <a:pt x="1271016" y="198132"/>
                  </a:lnTo>
                  <a:lnTo>
                    <a:pt x="1807464" y="198132"/>
                  </a:lnTo>
                  <a:lnTo>
                    <a:pt x="1906524" y="9906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53443" y="41148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7" y="99059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B8D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757918" y="53467"/>
            <a:ext cx="3321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サマリ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/>
              <a:t>18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053064" y="17145"/>
            <a:ext cx="229870" cy="23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15"/>
              </a:lnSpc>
              <a:spcBef>
                <a:spcPts val="100"/>
              </a:spcBef>
            </a:pPr>
            <a:r>
              <a:rPr sz="800" b="1" spc="-5" dirty="0">
                <a:solidFill>
                  <a:srgbClr val="112B43"/>
                </a:solidFill>
                <a:latin typeface="Yu Gothic"/>
                <a:cs typeface="Yu Gothic"/>
              </a:rPr>
              <a:t>P</a:t>
            </a: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oC</a:t>
            </a:r>
            <a:endParaRPr sz="800">
              <a:latin typeface="Yu Gothic"/>
              <a:cs typeface="Yu Gothic"/>
            </a:endParaRPr>
          </a:p>
          <a:p>
            <a:pPr marL="12700">
              <a:lnSpc>
                <a:spcPts val="815"/>
              </a:lnSpc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評価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42244" y="53467"/>
            <a:ext cx="4343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現状認識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77650" y="48260"/>
            <a:ext cx="3327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ご提案</a:t>
            </a:r>
            <a:endParaRPr sz="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750" y="15621"/>
            <a:ext cx="2238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04.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本番導入に向</a:t>
            </a:r>
            <a:r>
              <a:rPr sz="1400" b="1" spc="-15" dirty="0">
                <a:solidFill>
                  <a:srgbClr val="FFFFFF"/>
                </a:solidFill>
                <a:latin typeface="Yu Gothic"/>
                <a:cs typeface="Yu Gothic"/>
              </a:rPr>
              <a:t>け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たご</a:t>
            </a:r>
            <a:r>
              <a:rPr sz="1400" b="1" spc="-15" dirty="0">
                <a:solidFill>
                  <a:srgbClr val="FFFFFF"/>
                </a:solidFill>
                <a:latin typeface="Yu Gothic"/>
                <a:cs typeface="Yu Gothic"/>
              </a:rPr>
              <a:t>提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案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310642"/>
            <a:ext cx="11259185" cy="61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sz="1600" b="1" spc="-5" dirty="0">
                <a:solidFill>
                  <a:srgbClr val="112B43"/>
                </a:solidFill>
                <a:latin typeface="Yu Gothic"/>
                <a:cs typeface="Yu Gothic"/>
              </a:rPr>
              <a:t>システム構成</a:t>
            </a:r>
            <a:endParaRPr sz="1600">
              <a:latin typeface="Yu Gothic"/>
              <a:cs typeface="Yu Gothic"/>
            </a:endParaRPr>
          </a:p>
          <a:p>
            <a:pPr marL="12700">
              <a:lnSpc>
                <a:spcPts val="2800"/>
              </a:lnSpc>
              <a:tabLst>
                <a:tab pos="11245850" algn="l"/>
              </a:tabLst>
            </a:pP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クラウドを活用し、シ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ス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テム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基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盤の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迅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速か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つ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柔軟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な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構築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を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実現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す</a:t>
            </a:r>
            <a:r>
              <a:rPr sz="2400" b="1" u="heavy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る	</a:t>
            </a:r>
            <a:endParaRPr sz="2400">
              <a:latin typeface="Yu Gothic"/>
              <a:cs typeface="Yu Gothic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46292"/>
              </p:ext>
            </p:extLst>
          </p:nvPr>
        </p:nvGraphicFramePr>
        <p:xfrm>
          <a:off x="476250" y="3509772"/>
          <a:ext cx="11232513" cy="1496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1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65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35"/>
                        </a:lnSpc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Phase2</a:t>
                      </a:r>
                      <a:endParaRPr sz="1050">
                        <a:latin typeface="Segoe UI"/>
                        <a:cs typeface="Segoe UI"/>
                      </a:endParaRPr>
                    </a:p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不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良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在庫の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削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減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0" marB="0"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225425" marR="70485" indent="-172720" algn="just">
                        <a:lnSpc>
                          <a:spcPct val="100800"/>
                        </a:lnSpc>
                        <a:spcBef>
                          <a:spcPts val="1145"/>
                        </a:spcBef>
                        <a:buFont typeface="Arial MT"/>
                        <a:buChar char="•"/>
                        <a:tabLst>
                          <a:tab pos="226060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予測対象データが増加するた め、データ格納容量を拡大</a:t>
                      </a:r>
                      <a:endParaRPr sz="1200" dirty="0">
                        <a:latin typeface="Yu Gothic Medium"/>
                        <a:cs typeface="Yu Gothic Medium"/>
                      </a:endParaRPr>
                    </a:p>
                    <a:p>
                      <a:pPr marL="225425" marR="70485" indent="-17272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 MT"/>
                        <a:buChar char="•"/>
                        <a:tabLst>
                          <a:tab pos="226060" algn="l"/>
                        </a:tabLst>
                      </a:pPr>
                      <a:r>
                        <a:rPr sz="1200" spc="-5" dirty="0">
                          <a:solidFill>
                            <a:srgbClr val="112B43"/>
                          </a:solidFill>
                          <a:latin typeface="Segoe UI"/>
                          <a:cs typeface="Segoe UI"/>
                        </a:rPr>
                        <a:t>POS</a:t>
                      </a: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からのデータアップロー ドの自動化、後続の発注業務 へのデータ連携の自動化機能 を追加</a:t>
                      </a:r>
                      <a:endParaRPr sz="1200" dirty="0">
                        <a:latin typeface="Yu Gothic Medium"/>
                        <a:cs typeface="Yu Gothic Medium"/>
                      </a:endParaRPr>
                    </a:p>
                  </a:txBody>
                  <a:tcPr marL="0" marR="0" marT="145415" marB="0">
                    <a:lnR w="12700">
                      <a:solidFill>
                        <a:srgbClr val="112B43"/>
                      </a:solidFill>
                      <a:prstDash val="solid"/>
                    </a:lnR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POS</a:t>
                      </a:r>
                      <a:endParaRPr sz="900">
                        <a:latin typeface="Yu Gothic Medium"/>
                        <a:cs typeface="Yu Gothic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112B43"/>
                      </a:solidFill>
                      <a:prstDash val="solid"/>
                    </a:lnL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16535" marR="508000" indent="-171450">
                        <a:lnSpc>
                          <a:spcPct val="80000"/>
                        </a:lnSpc>
                      </a:pPr>
                      <a:r>
                        <a:rPr sz="9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販売データ 送信</a:t>
                      </a:r>
                      <a:endParaRPr sz="900">
                        <a:latin typeface="Yu Gothic"/>
                        <a:cs typeface="Yu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3690" marR="127000" algn="ctr">
                        <a:lnSpc>
                          <a:spcPct val="80000"/>
                        </a:lnSpc>
                      </a:pPr>
                      <a:r>
                        <a:rPr sz="9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アップロード 処理</a:t>
                      </a:r>
                      <a:endParaRPr sz="900">
                        <a:latin typeface="Yu Gothic"/>
                        <a:cs typeface="Yu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900" spc="-5" dirty="0">
                          <a:latin typeface="Segoe UI"/>
                          <a:cs typeface="Segoe UI"/>
                        </a:rPr>
                        <a:t>Azure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15430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Segoe UI"/>
                          <a:cs typeface="Segoe UI"/>
                        </a:rPr>
                        <a:t>Functions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635" marB="0"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データ抽出・加工</a:t>
                      </a:r>
                      <a:endParaRPr sz="900">
                        <a:latin typeface="Yu Gothic"/>
                        <a:cs typeface="Yu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1460" marR="337185" indent="190500">
                        <a:lnSpc>
                          <a:spcPct val="80000"/>
                        </a:lnSpc>
                      </a:pP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Azure 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</a:t>
                      </a: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D</a:t>
                      </a:r>
                      <a:r>
                        <a:rPr sz="9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</a:t>
                      </a: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t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</a:t>
                      </a: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Fac</a:t>
                      </a: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tor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y</a:t>
                      </a:r>
                      <a:endParaRPr sz="900">
                        <a:latin typeface="Yu Gothic Medium"/>
                        <a:cs typeface="Yu Gothic Medium"/>
                      </a:endParaRPr>
                    </a:p>
                  </a:txBody>
                  <a:tcPr marL="0" marR="0" marT="0" marB="0"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528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データ格納</a:t>
                      </a:r>
                      <a:endParaRPr sz="900">
                        <a:latin typeface="Yu Gothic"/>
                        <a:cs typeface="Yu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26695" marR="221615" indent="285115">
                        <a:lnSpc>
                          <a:spcPct val="80000"/>
                        </a:lnSpc>
                      </a:pP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Azure 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S</a:t>
                      </a:r>
                      <a:r>
                        <a:rPr sz="9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t</a:t>
                      </a: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or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age</a:t>
                      </a:r>
                      <a:r>
                        <a:rPr sz="900" spc="-2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Acco</a:t>
                      </a:r>
                      <a:r>
                        <a:rPr sz="9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un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t</a:t>
                      </a:r>
                      <a:endParaRPr sz="900">
                        <a:latin typeface="Yu Gothic Medium"/>
                        <a:cs typeface="Yu Gothic Medium"/>
                      </a:endParaRPr>
                    </a:p>
                  </a:txBody>
                  <a:tcPr marL="0" marR="0" marT="0" marB="0"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1915160" algn="l"/>
                        </a:tabLst>
                      </a:pPr>
                      <a:r>
                        <a:rPr sz="900" b="1" spc="-1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AI</a:t>
                      </a:r>
                      <a:r>
                        <a:rPr sz="9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モデリング	</a:t>
                      </a:r>
                      <a:r>
                        <a:rPr sz="1350" b="1" spc="-7" baseline="-1234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データ連携</a:t>
                      </a:r>
                      <a:endParaRPr sz="1350" baseline="-12345">
                        <a:latin typeface="Yu Gothic"/>
                        <a:cs typeface="Yu Gothic"/>
                      </a:endParaRPr>
                    </a:p>
                    <a:p>
                      <a:pPr marL="17399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処理</a:t>
                      </a:r>
                      <a:endParaRPr sz="900">
                        <a:latin typeface="Yu Gothic"/>
                        <a:cs typeface="Yu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56895">
                        <a:lnSpc>
                          <a:spcPts val="1000"/>
                        </a:lnSpc>
                        <a:spcBef>
                          <a:spcPts val="844"/>
                        </a:spcBef>
                      </a:pP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Azure</a:t>
                      </a:r>
                      <a:endParaRPr sz="900">
                        <a:latin typeface="Yu Gothic Medium"/>
                        <a:cs typeface="Yu Gothic Medium"/>
                      </a:endParaRPr>
                    </a:p>
                    <a:p>
                      <a:pPr marL="229235">
                        <a:lnSpc>
                          <a:spcPts val="1000"/>
                        </a:lnSpc>
                      </a:pPr>
                      <a:r>
                        <a:rPr sz="1350" baseline="3086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Machine</a:t>
                      </a:r>
                      <a:r>
                        <a:rPr sz="1350" spc="-44" baseline="3086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</a:t>
                      </a:r>
                      <a:r>
                        <a:rPr sz="1350" spc="-7" baseline="3086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Learning</a:t>
                      </a:r>
                      <a:r>
                        <a:rPr sz="1350" spc="352" baseline="3086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</a:t>
                      </a:r>
                      <a:r>
                        <a:rPr sz="1350" b="1" baseline="15432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データ可視化  </a:t>
                      </a:r>
                      <a:r>
                        <a:rPr sz="1350" b="1" spc="44" baseline="15432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 </a:t>
                      </a:r>
                      <a:r>
                        <a:rPr sz="900" spc="-5" dirty="0">
                          <a:latin typeface="Segoe UI"/>
                          <a:cs typeface="Segoe UI"/>
                        </a:rPr>
                        <a:t>Azure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1698625" algn="ctr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Segoe UI"/>
                          <a:cs typeface="Segoe UI"/>
                        </a:rPr>
                        <a:t>Functions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01115">
                        <a:lnSpc>
                          <a:spcPct val="100000"/>
                        </a:lnSpc>
                      </a:pP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Power</a:t>
                      </a:r>
                      <a:r>
                        <a:rPr sz="900" spc="-4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</a:t>
                      </a: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BI</a:t>
                      </a:r>
                      <a:endParaRPr sz="900">
                        <a:latin typeface="Yu Gothic Medium"/>
                        <a:cs typeface="Yu Gothic Medium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73355" marR="111125" indent="114300">
                        <a:lnSpc>
                          <a:spcPts val="860"/>
                        </a:lnSpc>
                      </a:pP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発注 </a:t>
                      </a:r>
                      <a:r>
                        <a:rPr sz="9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システム</a:t>
                      </a:r>
                      <a:endParaRPr sz="900" dirty="0">
                        <a:latin typeface="Yu Gothic Medium"/>
                        <a:cs typeface="Yu Gothic Medium"/>
                      </a:endParaRPr>
                    </a:p>
                  </a:txBody>
                  <a:tcPr marL="0" marR="0" marT="0" marB="0">
                    <a:lnR w="12700">
                      <a:solidFill>
                        <a:srgbClr val="112B43"/>
                      </a:solidFill>
                      <a:prstDash val="solid"/>
                    </a:lnR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7142" y="4388198"/>
            <a:ext cx="351870" cy="28124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8674" y="4397042"/>
            <a:ext cx="281797" cy="280344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509005" y="4521200"/>
            <a:ext cx="833755" cy="76200"/>
          </a:xfrm>
          <a:custGeom>
            <a:avLst/>
            <a:gdLst/>
            <a:ahLst/>
            <a:cxnLst/>
            <a:rect l="l" t="t" r="r" b="b"/>
            <a:pathLst>
              <a:path w="833754" h="76200">
                <a:moveTo>
                  <a:pt x="757427" y="0"/>
                </a:moveTo>
                <a:lnTo>
                  <a:pt x="757427" y="76199"/>
                </a:lnTo>
                <a:lnTo>
                  <a:pt x="814577" y="47624"/>
                </a:lnTo>
                <a:lnTo>
                  <a:pt x="770127" y="47624"/>
                </a:lnTo>
                <a:lnTo>
                  <a:pt x="770127" y="28574"/>
                </a:lnTo>
                <a:lnTo>
                  <a:pt x="814577" y="28574"/>
                </a:lnTo>
                <a:lnTo>
                  <a:pt x="757427" y="0"/>
                </a:lnTo>
                <a:close/>
              </a:path>
              <a:path w="833754" h="76200">
                <a:moveTo>
                  <a:pt x="757427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757427" y="47624"/>
                </a:lnTo>
                <a:lnTo>
                  <a:pt x="757427" y="28574"/>
                </a:lnTo>
                <a:close/>
              </a:path>
              <a:path w="833754" h="76200">
                <a:moveTo>
                  <a:pt x="814577" y="28574"/>
                </a:moveTo>
                <a:lnTo>
                  <a:pt x="770127" y="28574"/>
                </a:lnTo>
                <a:lnTo>
                  <a:pt x="770127" y="47624"/>
                </a:lnTo>
                <a:lnTo>
                  <a:pt x="814577" y="47624"/>
                </a:lnTo>
                <a:lnTo>
                  <a:pt x="833627" y="38099"/>
                </a:lnTo>
                <a:lnTo>
                  <a:pt x="814577" y="28574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10514" y="4314698"/>
            <a:ext cx="281245" cy="365760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4237671" y="3684639"/>
            <a:ext cx="1169035" cy="997585"/>
            <a:chOff x="4235384" y="2850756"/>
            <a:chExt cx="1169035" cy="997585"/>
          </a:xfrm>
        </p:grpSpPr>
        <p:sp>
          <p:nvSpPr>
            <p:cNvPr id="37" name="object 37"/>
            <p:cNvSpPr/>
            <p:nvPr/>
          </p:nvSpPr>
          <p:spPr>
            <a:xfrm>
              <a:off x="4235373" y="2850768"/>
              <a:ext cx="767715" cy="826769"/>
            </a:xfrm>
            <a:custGeom>
              <a:avLst/>
              <a:gdLst/>
              <a:ahLst/>
              <a:cxnLst/>
              <a:rect l="l" t="t" r="r" b="b"/>
              <a:pathLst>
                <a:path w="767714" h="826770">
                  <a:moveTo>
                    <a:pt x="121437" y="97599"/>
                  </a:moveTo>
                  <a:lnTo>
                    <a:pt x="80962" y="97599"/>
                  </a:lnTo>
                  <a:lnTo>
                    <a:pt x="80962" y="113868"/>
                  </a:lnTo>
                  <a:lnTo>
                    <a:pt x="121437" y="113868"/>
                  </a:lnTo>
                  <a:lnTo>
                    <a:pt x="121437" y="97599"/>
                  </a:lnTo>
                  <a:close/>
                </a:path>
                <a:path w="767714" h="826770">
                  <a:moveTo>
                    <a:pt x="121437" y="65074"/>
                  </a:moveTo>
                  <a:lnTo>
                    <a:pt x="80962" y="65074"/>
                  </a:lnTo>
                  <a:lnTo>
                    <a:pt x="80962" y="81330"/>
                  </a:lnTo>
                  <a:lnTo>
                    <a:pt x="121437" y="81330"/>
                  </a:lnTo>
                  <a:lnTo>
                    <a:pt x="121437" y="65074"/>
                  </a:lnTo>
                  <a:close/>
                </a:path>
                <a:path w="767714" h="826770">
                  <a:moveTo>
                    <a:pt x="121437" y="32537"/>
                  </a:moveTo>
                  <a:lnTo>
                    <a:pt x="80962" y="32537"/>
                  </a:lnTo>
                  <a:lnTo>
                    <a:pt x="80962" y="48806"/>
                  </a:lnTo>
                  <a:lnTo>
                    <a:pt x="121437" y="48806"/>
                  </a:lnTo>
                  <a:lnTo>
                    <a:pt x="121437" y="32537"/>
                  </a:lnTo>
                  <a:close/>
                </a:path>
                <a:path w="767714" h="826770">
                  <a:moveTo>
                    <a:pt x="323824" y="235318"/>
                  </a:moveTo>
                  <a:lnTo>
                    <a:pt x="174053" y="235318"/>
                  </a:lnTo>
                  <a:lnTo>
                    <a:pt x="174053" y="256959"/>
                  </a:lnTo>
                  <a:lnTo>
                    <a:pt x="174053" y="270967"/>
                  </a:lnTo>
                  <a:lnTo>
                    <a:pt x="171805" y="270967"/>
                  </a:lnTo>
                  <a:lnTo>
                    <a:pt x="171805" y="276059"/>
                  </a:lnTo>
                  <a:lnTo>
                    <a:pt x="152006" y="276059"/>
                  </a:lnTo>
                  <a:lnTo>
                    <a:pt x="152006" y="270967"/>
                  </a:lnTo>
                  <a:lnTo>
                    <a:pt x="149771" y="270967"/>
                  </a:lnTo>
                  <a:lnTo>
                    <a:pt x="149771" y="256959"/>
                  </a:lnTo>
                  <a:lnTo>
                    <a:pt x="152768" y="256959"/>
                  </a:lnTo>
                  <a:lnTo>
                    <a:pt x="152768" y="251866"/>
                  </a:lnTo>
                  <a:lnTo>
                    <a:pt x="171043" y="251866"/>
                  </a:lnTo>
                  <a:lnTo>
                    <a:pt x="171043" y="256959"/>
                  </a:lnTo>
                  <a:lnTo>
                    <a:pt x="174053" y="256959"/>
                  </a:lnTo>
                  <a:lnTo>
                    <a:pt x="174053" y="235318"/>
                  </a:lnTo>
                  <a:lnTo>
                    <a:pt x="0" y="235318"/>
                  </a:lnTo>
                  <a:lnTo>
                    <a:pt x="0" y="251866"/>
                  </a:lnTo>
                  <a:lnTo>
                    <a:pt x="0" y="256959"/>
                  </a:lnTo>
                  <a:lnTo>
                    <a:pt x="0" y="270967"/>
                  </a:lnTo>
                  <a:lnTo>
                    <a:pt x="0" y="276059"/>
                  </a:lnTo>
                  <a:lnTo>
                    <a:pt x="0" y="292608"/>
                  </a:lnTo>
                  <a:lnTo>
                    <a:pt x="323824" y="292608"/>
                  </a:lnTo>
                  <a:lnTo>
                    <a:pt x="323824" y="276059"/>
                  </a:lnTo>
                  <a:lnTo>
                    <a:pt x="323824" y="270967"/>
                  </a:lnTo>
                  <a:lnTo>
                    <a:pt x="323824" y="256959"/>
                  </a:lnTo>
                  <a:lnTo>
                    <a:pt x="323824" y="251866"/>
                  </a:lnTo>
                  <a:lnTo>
                    <a:pt x="323824" y="235318"/>
                  </a:lnTo>
                  <a:close/>
                </a:path>
                <a:path w="767714" h="826770">
                  <a:moveTo>
                    <a:pt x="323824" y="187071"/>
                  </a:moveTo>
                  <a:lnTo>
                    <a:pt x="299529" y="130136"/>
                  </a:lnTo>
                  <a:lnTo>
                    <a:pt x="299529" y="89471"/>
                  </a:lnTo>
                  <a:lnTo>
                    <a:pt x="299529" y="72390"/>
                  </a:lnTo>
                  <a:lnTo>
                    <a:pt x="292239" y="65074"/>
                  </a:lnTo>
                  <a:lnTo>
                    <a:pt x="275234" y="65074"/>
                  </a:lnTo>
                  <a:lnTo>
                    <a:pt x="275234" y="89471"/>
                  </a:lnTo>
                  <a:lnTo>
                    <a:pt x="275234" y="130136"/>
                  </a:lnTo>
                  <a:lnTo>
                    <a:pt x="178104" y="130136"/>
                  </a:lnTo>
                  <a:lnTo>
                    <a:pt x="178104" y="89471"/>
                  </a:lnTo>
                  <a:lnTo>
                    <a:pt x="275234" y="89471"/>
                  </a:lnTo>
                  <a:lnTo>
                    <a:pt x="275234" y="65074"/>
                  </a:lnTo>
                  <a:lnTo>
                    <a:pt x="153809" y="65074"/>
                  </a:lnTo>
                  <a:lnTo>
                    <a:pt x="153809" y="16268"/>
                  </a:lnTo>
                  <a:lnTo>
                    <a:pt x="153809" y="3657"/>
                  </a:lnTo>
                  <a:lnTo>
                    <a:pt x="150164" y="0"/>
                  </a:lnTo>
                  <a:lnTo>
                    <a:pt x="137617" y="0"/>
                  </a:lnTo>
                  <a:lnTo>
                    <a:pt x="137617" y="16268"/>
                  </a:lnTo>
                  <a:lnTo>
                    <a:pt x="137617" y="130136"/>
                  </a:lnTo>
                  <a:lnTo>
                    <a:pt x="64770" y="130136"/>
                  </a:lnTo>
                  <a:lnTo>
                    <a:pt x="64770" y="16268"/>
                  </a:lnTo>
                  <a:lnTo>
                    <a:pt x="137617" y="16268"/>
                  </a:lnTo>
                  <a:lnTo>
                    <a:pt x="137617" y="0"/>
                  </a:lnTo>
                  <a:lnTo>
                    <a:pt x="52222" y="0"/>
                  </a:lnTo>
                  <a:lnTo>
                    <a:pt x="48577" y="3657"/>
                  </a:lnTo>
                  <a:lnTo>
                    <a:pt x="48577" y="65074"/>
                  </a:lnTo>
                  <a:lnTo>
                    <a:pt x="31572" y="65074"/>
                  </a:lnTo>
                  <a:lnTo>
                    <a:pt x="24295" y="72390"/>
                  </a:lnTo>
                  <a:lnTo>
                    <a:pt x="24295" y="130136"/>
                  </a:lnTo>
                  <a:lnTo>
                    <a:pt x="0" y="187071"/>
                  </a:lnTo>
                  <a:lnTo>
                    <a:pt x="0" y="219608"/>
                  </a:lnTo>
                  <a:lnTo>
                    <a:pt x="323824" y="219608"/>
                  </a:lnTo>
                  <a:lnTo>
                    <a:pt x="323824" y="187071"/>
                  </a:lnTo>
                  <a:close/>
                </a:path>
                <a:path w="767714" h="826770">
                  <a:moveTo>
                    <a:pt x="767537" y="816483"/>
                  </a:moveTo>
                  <a:lnTo>
                    <a:pt x="755332" y="803656"/>
                  </a:lnTo>
                  <a:lnTo>
                    <a:pt x="708863" y="754761"/>
                  </a:lnTo>
                  <a:lnTo>
                    <a:pt x="699439" y="780796"/>
                  </a:lnTo>
                  <a:lnTo>
                    <a:pt x="699185" y="780669"/>
                  </a:lnTo>
                  <a:lnTo>
                    <a:pt x="697522" y="779945"/>
                  </a:lnTo>
                  <a:lnTo>
                    <a:pt x="696836" y="779399"/>
                  </a:lnTo>
                  <a:lnTo>
                    <a:pt x="689432" y="773557"/>
                  </a:lnTo>
                  <a:lnTo>
                    <a:pt x="689940" y="773938"/>
                  </a:lnTo>
                  <a:lnTo>
                    <a:pt x="689508" y="773557"/>
                  </a:lnTo>
                  <a:lnTo>
                    <a:pt x="681177" y="766191"/>
                  </a:lnTo>
                  <a:lnTo>
                    <a:pt x="681558" y="766445"/>
                  </a:lnTo>
                  <a:lnTo>
                    <a:pt x="681304" y="766191"/>
                  </a:lnTo>
                  <a:lnTo>
                    <a:pt x="673303" y="758190"/>
                  </a:lnTo>
                  <a:lnTo>
                    <a:pt x="673061" y="757936"/>
                  </a:lnTo>
                  <a:lnTo>
                    <a:pt x="665264" y="749439"/>
                  </a:lnTo>
                  <a:lnTo>
                    <a:pt x="664921" y="749046"/>
                  </a:lnTo>
                  <a:lnTo>
                    <a:pt x="665175" y="749439"/>
                  </a:lnTo>
                  <a:lnTo>
                    <a:pt x="657479" y="740029"/>
                  </a:lnTo>
                  <a:lnTo>
                    <a:pt x="657174" y="739648"/>
                  </a:lnTo>
                  <a:lnTo>
                    <a:pt x="657301" y="740029"/>
                  </a:lnTo>
                  <a:lnTo>
                    <a:pt x="649808" y="730262"/>
                  </a:lnTo>
                  <a:lnTo>
                    <a:pt x="649668" y="730072"/>
                  </a:lnTo>
                  <a:lnTo>
                    <a:pt x="649465" y="729742"/>
                  </a:lnTo>
                  <a:lnTo>
                    <a:pt x="634949" y="708037"/>
                  </a:lnTo>
                  <a:lnTo>
                    <a:pt x="635330" y="708533"/>
                  </a:lnTo>
                  <a:lnTo>
                    <a:pt x="635038" y="708037"/>
                  </a:lnTo>
                  <a:lnTo>
                    <a:pt x="621487" y="684403"/>
                  </a:lnTo>
                  <a:lnTo>
                    <a:pt x="621868" y="685050"/>
                  </a:lnTo>
                  <a:lnTo>
                    <a:pt x="621550" y="684403"/>
                  </a:lnTo>
                  <a:lnTo>
                    <a:pt x="609422" y="659130"/>
                  </a:lnTo>
                  <a:lnTo>
                    <a:pt x="609676" y="659638"/>
                  </a:lnTo>
                  <a:lnTo>
                    <a:pt x="609473" y="659130"/>
                  </a:lnTo>
                  <a:lnTo>
                    <a:pt x="599071" y="632841"/>
                  </a:lnTo>
                  <a:lnTo>
                    <a:pt x="598881" y="632333"/>
                  </a:lnTo>
                  <a:lnTo>
                    <a:pt x="599008" y="632841"/>
                  </a:lnTo>
                  <a:lnTo>
                    <a:pt x="589940" y="605028"/>
                  </a:lnTo>
                  <a:lnTo>
                    <a:pt x="589737" y="604393"/>
                  </a:lnTo>
                  <a:lnTo>
                    <a:pt x="589864" y="605028"/>
                  </a:lnTo>
                  <a:lnTo>
                    <a:pt x="582625" y="576072"/>
                  </a:lnTo>
                  <a:lnTo>
                    <a:pt x="582523" y="575564"/>
                  </a:lnTo>
                  <a:lnTo>
                    <a:pt x="577151" y="546608"/>
                  </a:lnTo>
                  <a:lnTo>
                    <a:pt x="577088" y="545973"/>
                  </a:lnTo>
                  <a:lnTo>
                    <a:pt x="573786" y="516382"/>
                  </a:lnTo>
                  <a:lnTo>
                    <a:pt x="573735" y="515874"/>
                  </a:lnTo>
                  <a:lnTo>
                    <a:pt x="573735" y="516382"/>
                  </a:lnTo>
                  <a:lnTo>
                    <a:pt x="573011" y="501777"/>
                  </a:lnTo>
                  <a:lnTo>
                    <a:pt x="572973" y="501269"/>
                  </a:lnTo>
                  <a:lnTo>
                    <a:pt x="572592" y="485775"/>
                  </a:lnTo>
                  <a:lnTo>
                    <a:pt x="572338" y="470535"/>
                  </a:lnTo>
                  <a:lnTo>
                    <a:pt x="572338" y="470027"/>
                  </a:lnTo>
                  <a:lnTo>
                    <a:pt x="571411" y="455549"/>
                  </a:lnTo>
                  <a:lnTo>
                    <a:pt x="571322" y="454152"/>
                  </a:lnTo>
                  <a:lnTo>
                    <a:pt x="568020" y="422910"/>
                  </a:lnTo>
                  <a:lnTo>
                    <a:pt x="563003" y="395732"/>
                  </a:lnTo>
                  <a:lnTo>
                    <a:pt x="562305" y="391922"/>
                  </a:lnTo>
                  <a:lnTo>
                    <a:pt x="555942" y="366903"/>
                  </a:lnTo>
                  <a:lnTo>
                    <a:pt x="554685" y="361950"/>
                  </a:lnTo>
                  <a:lnTo>
                    <a:pt x="547281" y="338963"/>
                  </a:lnTo>
                  <a:lnTo>
                    <a:pt x="545287" y="332740"/>
                  </a:lnTo>
                  <a:lnTo>
                    <a:pt x="537057" y="312166"/>
                  </a:lnTo>
                  <a:lnTo>
                    <a:pt x="534111" y="304800"/>
                  </a:lnTo>
                  <a:lnTo>
                    <a:pt x="525805" y="287528"/>
                  </a:lnTo>
                  <a:lnTo>
                    <a:pt x="521411" y="278384"/>
                  </a:lnTo>
                  <a:lnTo>
                    <a:pt x="512876" y="263398"/>
                  </a:lnTo>
                  <a:lnTo>
                    <a:pt x="507314" y="253619"/>
                  </a:lnTo>
                  <a:lnTo>
                    <a:pt x="499300" y="241681"/>
                  </a:lnTo>
                  <a:lnTo>
                    <a:pt x="492074" y="230886"/>
                  </a:lnTo>
                  <a:lnTo>
                    <a:pt x="483946" y="220218"/>
                  </a:lnTo>
                  <a:lnTo>
                    <a:pt x="478497" y="213614"/>
                  </a:lnTo>
                  <a:lnTo>
                    <a:pt x="475564" y="210058"/>
                  </a:lnTo>
                  <a:lnTo>
                    <a:pt x="471297" y="205486"/>
                  </a:lnTo>
                  <a:lnTo>
                    <a:pt x="466801" y="200660"/>
                  </a:lnTo>
                  <a:lnTo>
                    <a:pt x="464007" y="197866"/>
                  </a:lnTo>
                  <a:lnTo>
                    <a:pt x="457911" y="191770"/>
                  </a:lnTo>
                  <a:lnTo>
                    <a:pt x="457187" y="191135"/>
                  </a:lnTo>
                  <a:lnTo>
                    <a:pt x="450761" y="185420"/>
                  </a:lnTo>
                  <a:lnTo>
                    <a:pt x="448767" y="183642"/>
                  </a:lnTo>
                  <a:lnTo>
                    <a:pt x="439496" y="176149"/>
                  </a:lnTo>
                  <a:lnTo>
                    <a:pt x="438251" y="175260"/>
                  </a:lnTo>
                  <a:lnTo>
                    <a:pt x="433311" y="171704"/>
                  </a:lnTo>
                  <a:lnTo>
                    <a:pt x="429971" y="169291"/>
                  </a:lnTo>
                  <a:lnTo>
                    <a:pt x="428688" y="168529"/>
                  </a:lnTo>
                  <a:lnTo>
                    <a:pt x="425500" y="166624"/>
                  </a:lnTo>
                  <a:lnTo>
                    <a:pt x="423164" y="165227"/>
                  </a:lnTo>
                  <a:lnTo>
                    <a:pt x="420192" y="163449"/>
                  </a:lnTo>
                  <a:lnTo>
                    <a:pt x="410413" y="158242"/>
                  </a:lnTo>
                  <a:lnTo>
                    <a:pt x="369265" y="146304"/>
                  </a:lnTo>
                  <a:lnTo>
                    <a:pt x="359232" y="145796"/>
                  </a:lnTo>
                  <a:lnTo>
                    <a:pt x="358216" y="164846"/>
                  </a:lnTo>
                  <a:lnTo>
                    <a:pt x="367830" y="165354"/>
                  </a:lnTo>
                  <a:lnTo>
                    <a:pt x="375615" y="166497"/>
                  </a:lnTo>
                  <a:lnTo>
                    <a:pt x="384683" y="168681"/>
                  </a:lnTo>
                  <a:lnTo>
                    <a:pt x="385013" y="168783"/>
                  </a:lnTo>
                  <a:lnTo>
                    <a:pt x="393014" y="171450"/>
                  </a:lnTo>
                  <a:lnTo>
                    <a:pt x="402412" y="175641"/>
                  </a:lnTo>
                  <a:lnTo>
                    <a:pt x="401777" y="175260"/>
                  </a:lnTo>
                  <a:lnTo>
                    <a:pt x="410540" y="179832"/>
                  </a:lnTo>
                  <a:lnTo>
                    <a:pt x="410959" y="180086"/>
                  </a:lnTo>
                  <a:lnTo>
                    <a:pt x="419811" y="185420"/>
                  </a:lnTo>
                  <a:lnTo>
                    <a:pt x="419303" y="185166"/>
                  </a:lnTo>
                  <a:lnTo>
                    <a:pt x="428053" y="191338"/>
                  </a:lnTo>
                  <a:lnTo>
                    <a:pt x="427812" y="191135"/>
                  </a:lnTo>
                  <a:lnTo>
                    <a:pt x="428320" y="191516"/>
                  </a:lnTo>
                  <a:lnTo>
                    <a:pt x="428053" y="191338"/>
                  </a:lnTo>
                  <a:lnTo>
                    <a:pt x="428282" y="191516"/>
                  </a:lnTo>
                  <a:lnTo>
                    <a:pt x="436702" y="198247"/>
                  </a:lnTo>
                  <a:lnTo>
                    <a:pt x="461289" y="222758"/>
                  </a:lnTo>
                  <a:lnTo>
                    <a:pt x="469087" y="232156"/>
                  </a:lnTo>
                  <a:lnTo>
                    <a:pt x="468833" y="231902"/>
                  </a:lnTo>
                  <a:lnTo>
                    <a:pt x="469023" y="232156"/>
                  </a:lnTo>
                  <a:lnTo>
                    <a:pt x="476377" y="241769"/>
                  </a:lnTo>
                  <a:lnTo>
                    <a:pt x="476656" y="242189"/>
                  </a:lnTo>
                  <a:lnTo>
                    <a:pt x="491185" y="263867"/>
                  </a:lnTo>
                  <a:lnTo>
                    <a:pt x="490931" y="263398"/>
                  </a:lnTo>
                  <a:lnTo>
                    <a:pt x="491312" y="264033"/>
                  </a:lnTo>
                  <a:lnTo>
                    <a:pt x="491185" y="263867"/>
                  </a:lnTo>
                  <a:lnTo>
                    <a:pt x="491286" y="264033"/>
                  </a:lnTo>
                  <a:lnTo>
                    <a:pt x="504774" y="287528"/>
                  </a:lnTo>
                  <a:lnTo>
                    <a:pt x="504393" y="287020"/>
                  </a:lnTo>
                  <a:lnTo>
                    <a:pt x="516813" y="312775"/>
                  </a:lnTo>
                  <a:lnTo>
                    <a:pt x="527380" y="339471"/>
                  </a:lnTo>
                  <a:lnTo>
                    <a:pt x="527253" y="338963"/>
                  </a:lnTo>
                  <a:lnTo>
                    <a:pt x="536397" y="367538"/>
                  </a:lnTo>
                  <a:lnTo>
                    <a:pt x="536270" y="366903"/>
                  </a:lnTo>
                  <a:lnTo>
                    <a:pt x="543725" y="396240"/>
                  </a:lnTo>
                  <a:lnTo>
                    <a:pt x="543750" y="396367"/>
                  </a:lnTo>
                  <a:lnTo>
                    <a:pt x="549097" y="425323"/>
                  </a:lnTo>
                  <a:lnTo>
                    <a:pt x="549160" y="425958"/>
                  </a:lnTo>
                  <a:lnTo>
                    <a:pt x="552399" y="456057"/>
                  </a:lnTo>
                  <a:lnTo>
                    <a:pt x="552399" y="455549"/>
                  </a:lnTo>
                  <a:lnTo>
                    <a:pt x="553288" y="471043"/>
                  </a:lnTo>
                  <a:lnTo>
                    <a:pt x="553669" y="486156"/>
                  </a:lnTo>
                  <a:lnTo>
                    <a:pt x="553923" y="501777"/>
                  </a:lnTo>
                  <a:lnTo>
                    <a:pt x="554812" y="517652"/>
                  </a:lnTo>
                  <a:lnTo>
                    <a:pt x="563956" y="579882"/>
                  </a:lnTo>
                  <a:lnTo>
                    <a:pt x="580974" y="639064"/>
                  </a:lnTo>
                  <a:lnTo>
                    <a:pt x="604850" y="693547"/>
                  </a:lnTo>
                  <a:lnTo>
                    <a:pt x="634187" y="741045"/>
                  </a:lnTo>
                  <a:lnTo>
                    <a:pt x="659460" y="771271"/>
                  </a:lnTo>
                  <a:lnTo>
                    <a:pt x="692937" y="798791"/>
                  </a:lnTo>
                  <a:lnTo>
                    <a:pt x="682955" y="826389"/>
                  </a:lnTo>
                  <a:lnTo>
                    <a:pt x="767537" y="816483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3291" y="3488611"/>
              <a:ext cx="400812" cy="359348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5474208" y="4498341"/>
            <a:ext cx="624840" cy="76200"/>
          </a:xfrm>
          <a:custGeom>
            <a:avLst/>
            <a:gdLst/>
            <a:ahLst/>
            <a:cxnLst/>
            <a:rect l="l" t="t" r="r" b="b"/>
            <a:pathLst>
              <a:path w="624839" h="76200">
                <a:moveTo>
                  <a:pt x="548513" y="0"/>
                </a:moveTo>
                <a:lnTo>
                  <a:pt x="548513" y="76200"/>
                </a:lnTo>
                <a:lnTo>
                  <a:pt x="605663" y="47625"/>
                </a:lnTo>
                <a:lnTo>
                  <a:pt x="561213" y="47625"/>
                </a:lnTo>
                <a:lnTo>
                  <a:pt x="561213" y="28575"/>
                </a:lnTo>
                <a:lnTo>
                  <a:pt x="605663" y="28575"/>
                </a:lnTo>
                <a:lnTo>
                  <a:pt x="548513" y="0"/>
                </a:lnTo>
                <a:close/>
              </a:path>
              <a:path w="624839" h="76200">
                <a:moveTo>
                  <a:pt x="548513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48513" y="47625"/>
                </a:lnTo>
                <a:lnTo>
                  <a:pt x="548513" y="28575"/>
                </a:lnTo>
                <a:close/>
              </a:path>
              <a:path w="624839" h="76200">
                <a:moveTo>
                  <a:pt x="605663" y="28575"/>
                </a:moveTo>
                <a:lnTo>
                  <a:pt x="561213" y="28575"/>
                </a:lnTo>
                <a:lnTo>
                  <a:pt x="561213" y="47625"/>
                </a:lnTo>
                <a:lnTo>
                  <a:pt x="605663" y="47625"/>
                </a:lnTo>
                <a:lnTo>
                  <a:pt x="624713" y="38100"/>
                </a:lnTo>
                <a:lnTo>
                  <a:pt x="605663" y="28575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85633" y="4503421"/>
            <a:ext cx="1570990" cy="76200"/>
          </a:xfrm>
          <a:custGeom>
            <a:avLst/>
            <a:gdLst/>
            <a:ahLst/>
            <a:cxnLst/>
            <a:rect l="l" t="t" r="r" b="b"/>
            <a:pathLst>
              <a:path w="1570990" h="76200">
                <a:moveTo>
                  <a:pt x="1552169" y="28448"/>
                </a:moveTo>
                <a:lnTo>
                  <a:pt x="1507235" y="28448"/>
                </a:lnTo>
                <a:lnTo>
                  <a:pt x="1507362" y="47498"/>
                </a:lnTo>
                <a:lnTo>
                  <a:pt x="1494646" y="47581"/>
                </a:lnTo>
                <a:lnTo>
                  <a:pt x="1494789" y="76200"/>
                </a:lnTo>
                <a:lnTo>
                  <a:pt x="1570735" y="37592"/>
                </a:lnTo>
                <a:lnTo>
                  <a:pt x="1552169" y="28448"/>
                </a:lnTo>
                <a:close/>
              </a:path>
              <a:path w="1570990" h="76200">
                <a:moveTo>
                  <a:pt x="1494551" y="28531"/>
                </a:moveTo>
                <a:lnTo>
                  <a:pt x="0" y="38354"/>
                </a:lnTo>
                <a:lnTo>
                  <a:pt x="126" y="57404"/>
                </a:lnTo>
                <a:lnTo>
                  <a:pt x="1494646" y="47581"/>
                </a:lnTo>
                <a:lnTo>
                  <a:pt x="1494551" y="28531"/>
                </a:lnTo>
                <a:close/>
              </a:path>
              <a:path w="1570990" h="76200">
                <a:moveTo>
                  <a:pt x="1507235" y="28448"/>
                </a:moveTo>
                <a:lnTo>
                  <a:pt x="1494551" y="28531"/>
                </a:lnTo>
                <a:lnTo>
                  <a:pt x="1494646" y="47581"/>
                </a:lnTo>
                <a:lnTo>
                  <a:pt x="1507362" y="47498"/>
                </a:lnTo>
                <a:lnTo>
                  <a:pt x="1507235" y="28448"/>
                </a:lnTo>
                <a:close/>
              </a:path>
              <a:path w="1570990" h="76200">
                <a:moveTo>
                  <a:pt x="1494408" y="0"/>
                </a:moveTo>
                <a:lnTo>
                  <a:pt x="1494551" y="28531"/>
                </a:lnTo>
                <a:lnTo>
                  <a:pt x="1552169" y="28448"/>
                </a:lnTo>
                <a:lnTo>
                  <a:pt x="1494408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7698868" y="3672459"/>
            <a:ext cx="2979420" cy="537210"/>
            <a:chOff x="7696581" y="2838576"/>
            <a:chExt cx="2979420" cy="537210"/>
          </a:xfrm>
        </p:grpSpPr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86135" y="2885042"/>
              <a:ext cx="342404" cy="36553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696581" y="3048126"/>
              <a:ext cx="2187575" cy="297180"/>
            </a:xfrm>
            <a:custGeom>
              <a:avLst/>
              <a:gdLst/>
              <a:ahLst/>
              <a:cxnLst/>
              <a:rect l="l" t="t" r="r" b="b"/>
              <a:pathLst>
                <a:path w="2187575" h="297179">
                  <a:moveTo>
                    <a:pt x="1112266" y="37084"/>
                  </a:moveTo>
                  <a:lnTo>
                    <a:pt x="1094168" y="28321"/>
                  </a:lnTo>
                  <a:lnTo>
                    <a:pt x="1035685" y="0"/>
                  </a:lnTo>
                  <a:lnTo>
                    <a:pt x="1036015" y="28562"/>
                  </a:lnTo>
                  <a:lnTo>
                    <a:pt x="957326" y="30988"/>
                  </a:lnTo>
                  <a:lnTo>
                    <a:pt x="906145" y="33401"/>
                  </a:lnTo>
                  <a:lnTo>
                    <a:pt x="855345" y="36703"/>
                  </a:lnTo>
                  <a:lnTo>
                    <a:pt x="805053" y="40513"/>
                  </a:lnTo>
                  <a:lnTo>
                    <a:pt x="755396" y="44958"/>
                  </a:lnTo>
                  <a:lnTo>
                    <a:pt x="706374" y="49911"/>
                  </a:lnTo>
                  <a:lnTo>
                    <a:pt x="658241" y="55626"/>
                  </a:lnTo>
                  <a:lnTo>
                    <a:pt x="610997" y="61722"/>
                  </a:lnTo>
                  <a:lnTo>
                    <a:pt x="564769" y="68453"/>
                  </a:lnTo>
                  <a:lnTo>
                    <a:pt x="519557" y="75692"/>
                  </a:lnTo>
                  <a:lnTo>
                    <a:pt x="475615" y="83312"/>
                  </a:lnTo>
                  <a:lnTo>
                    <a:pt x="432943" y="91440"/>
                  </a:lnTo>
                  <a:lnTo>
                    <a:pt x="391795" y="99949"/>
                  </a:lnTo>
                  <a:lnTo>
                    <a:pt x="352044" y="108839"/>
                  </a:lnTo>
                  <a:lnTo>
                    <a:pt x="313817" y="118237"/>
                  </a:lnTo>
                  <a:lnTo>
                    <a:pt x="242824" y="138049"/>
                  </a:lnTo>
                  <a:lnTo>
                    <a:pt x="179324" y="159131"/>
                  </a:lnTo>
                  <a:lnTo>
                    <a:pt x="137160" y="175641"/>
                  </a:lnTo>
                  <a:lnTo>
                    <a:pt x="99949" y="192786"/>
                  </a:lnTo>
                  <a:lnTo>
                    <a:pt x="58674" y="216408"/>
                  </a:lnTo>
                  <a:lnTo>
                    <a:pt x="27559" y="241300"/>
                  </a:lnTo>
                  <a:lnTo>
                    <a:pt x="4191" y="274828"/>
                  </a:lnTo>
                  <a:lnTo>
                    <a:pt x="0" y="295910"/>
                  </a:lnTo>
                  <a:lnTo>
                    <a:pt x="19050" y="297053"/>
                  </a:lnTo>
                  <a:lnTo>
                    <a:pt x="19342" y="292227"/>
                  </a:lnTo>
                  <a:lnTo>
                    <a:pt x="19405" y="291084"/>
                  </a:lnTo>
                  <a:lnTo>
                    <a:pt x="22225" y="281305"/>
                  </a:lnTo>
                  <a:lnTo>
                    <a:pt x="21844" y="282067"/>
                  </a:lnTo>
                  <a:lnTo>
                    <a:pt x="24066" y="276987"/>
                  </a:lnTo>
                  <a:lnTo>
                    <a:pt x="24231" y="276593"/>
                  </a:lnTo>
                  <a:lnTo>
                    <a:pt x="24599" y="275971"/>
                  </a:lnTo>
                  <a:lnTo>
                    <a:pt x="27178" y="271653"/>
                  </a:lnTo>
                  <a:lnTo>
                    <a:pt x="27609" y="271018"/>
                  </a:lnTo>
                  <a:lnTo>
                    <a:pt x="31369" y="265557"/>
                  </a:lnTo>
                  <a:lnTo>
                    <a:pt x="30988" y="266192"/>
                  </a:lnTo>
                  <a:lnTo>
                    <a:pt x="31496" y="265557"/>
                  </a:lnTo>
                  <a:lnTo>
                    <a:pt x="35521" y="260604"/>
                  </a:lnTo>
                  <a:lnTo>
                    <a:pt x="35941" y="260096"/>
                  </a:lnTo>
                  <a:lnTo>
                    <a:pt x="35433" y="260604"/>
                  </a:lnTo>
                  <a:lnTo>
                    <a:pt x="41148" y="254635"/>
                  </a:lnTo>
                  <a:lnTo>
                    <a:pt x="40767" y="255143"/>
                  </a:lnTo>
                  <a:lnTo>
                    <a:pt x="41300" y="254635"/>
                  </a:lnTo>
                  <a:lnTo>
                    <a:pt x="46837" y="249428"/>
                  </a:lnTo>
                  <a:lnTo>
                    <a:pt x="47117" y="249174"/>
                  </a:lnTo>
                  <a:lnTo>
                    <a:pt x="46736" y="249428"/>
                  </a:lnTo>
                  <a:lnTo>
                    <a:pt x="53975" y="243459"/>
                  </a:lnTo>
                  <a:lnTo>
                    <a:pt x="53594" y="243840"/>
                  </a:lnTo>
                  <a:lnTo>
                    <a:pt x="54076" y="243459"/>
                  </a:lnTo>
                  <a:lnTo>
                    <a:pt x="61341" y="237871"/>
                  </a:lnTo>
                  <a:lnTo>
                    <a:pt x="61087" y="238125"/>
                  </a:lnTo>
                  <a:lnTo>
                    <a:pt x="61442" y="237871"/>
                  </a:lnTo>
                  <a:lnTo>
                    <a:pt x="69100" y="232410"/>
                  </a:lnTo>
                  <a:lnTo>
                    <a:pt x="69316" y="232270"/>
                  </a:lnTo>
                  <a:lnTo>
                    <a:pt x="78232" y="226568"/>
                  </a:lnTo>
                  <a:lnTo>
                    <a:pt x="77978" y="226822"/>
                  </a:lnTo>
                  <a:lnTo>
                    <a:pt x="78397" y="226568"/>
                  </a:lnTo>
                  <a:lnTo>
                    <a:pt x="87541" y="221107"/>
                  </a:lnTo>
                  <a:lnTo>
                    <a:pt x="87757" y="220980"/>
                  </a:lnTo>
                  <a:lnTo>
                    <a:pt x="97917" y="215392"/>
                  </a:lnTo>
                  <a:lnTo>
                    <a:pt x="97790" y="215519"/>
                  </a:lnTo>
                  <a:lnTo>
                    <a:pt x="98018" y="215392"/>
                  </a:lnTo>
                  <a:lnTo>
                    <a:pt x="108470" y="209804"/>
                  </a:lnTo>
                  <a:lnTo>
                    <a:pt x="120015" y="204216"/>
                  </a:lnTo>
                  <a:lnTo>
                    <a:pt x="119888" y="204216"/>
                  </a:lnTo>
                  <a:lnTo>
                    <a:pt x="132080" y="198628"/>
                  </a:lnTo>
                  <a:lnTo>
                    <a:pt x="131953" y="198755"/>
                  </a:lnTo>
                  <a:lnTo>
                    <a:pt x="132232" y="198628"/>
                  </a:lnTo>
                  <a:lnTo>
                    <a:pt x="144653" y="193040"/>
                  </a:lnTo>
                  <a:lnTo>
                    <a:pt x="144399" y="193167"/>
                  </a:lnTo>
                  <a:lnTo>
                    <a:pt x="144716" y="193040"/>
                  </a:lnTo>
                  <a:lnTo>
                    <a:pt x="157861" y="187833"/>
                  </a:lnTo>
                  <a:lnTo>
                    <a:pt x="157734" y="187833"/>
                  </a:lnTo>
                  <a:lnTo>
                    <a:pt x="186055" y="177038"/>
                  </a:lnTo>
                  <a:lnTo>
                    <a:pt x="185674" y="177038"/>
                  </a:lnTo>
                  <a:lnTo>
                    <a:pt x="216154" y="166497"/>
                  </a:lnTo>
                  <a:lnTo>
                    <a:pt x="216027" y="166624"/>
                  </a:lnTo>
                  <a:lnTo>
                    <a:pt x="216420" y="166497"/>
                  </a:lnTo>
                  <a:lnTo>
                    <a:pt x="248412" y="156210"/>
                  </a:lnTo>
                  <a:lnTo>
                    <a:pt x="248158" y="156337"/>
                  </a:lnTo>
                  <a:lnTo>
                    <a:pt x="248589" y="156210"/>
                  </a:lnTo>
                  <a:lnTo>
                    <a:pt x="282702" y="146431"/>
                  </a:lnTo>
                  <a:lnTo>
                    <a:pt x="282448" y="146431"/>
                  </a:lnTo>
                  <a:lnTo>
                    <a:pt x="318643" y="136652"/>
                  </a:lnTo>
                  <a:lnTo>
                    <a:pt x="318516" y="136779"/>
                  </a:lnTo>
                  <a:lnTo>
                    <a:pt x="319024" y="136652"/>
                  </a:lnTo>
                  <a:lnTo>
                    <a:pt x="356489" y="127381"/>
                  </a:lnTo>
                  <a:lnTo>
                    <a:pt x="356362" y="127508"/>
                  </a:lnTo>
                  <a:lnTo>
                    <a:pt x="356920" y="127381"/>
                  </a:lnTo>
                  <a:lnTo>
                    <a:pt x="395859" y="118618"/>
                  </a:lnTo>
                  <a:lnTo>
                    <a:pt x="395732" y="118618"/>
                  </a:lnTo>
                  <a:lnTo>
                    <a:pt x="436753" y="110109"/>
                  </a:lnTo>
                  <a:lnTo>
                    <a:pt x="436626" y="110109"/>
                  </a:lnTo>
                  <a:lnTo>
                    <a:pt x="479044" y="101981"/>
                  </a:lnTo>
                  <a:lnTo>
                    <a:pt x="478917" y="101981"/>
                  </a:lnTo>
                  <a:lnTo>
                    <a:pt x="522732" y="94361"/>
                  </a:lnTo>
                  <a:lnTo>
                    <a:pt x="522605" y="94488"/>
                  </a:lnTo>
                  <a:lnTo>
                    <a:pt x="523392" y="94361"/>
                  </a:lnTo>
                  <a:lnTo>
                    <a:pt x="567690" y="87249"/>
                  </a:lnTo>
                  <a:lnTo>
                    <a:pt x="567563" y="87249"/>
                  </a:lnTo>
                  <a:lnTo>
                    <a:pt x="613664" y="80645"/>
                  </a:lnTo>
                  <a:lnTo>
                    <a:pt x="613537" y="80645"/>
                  </a:lnTo>
                  <a:lnTo>
                    <a:pt x="660654" y="74422"/>
                  </a:lnTo>
                  <a:lnTo>
                    <a:pt x="660527" y="74422"/>
                  </a:lnTo>
                  <a:lnTo>
                    <a:pt x="708533" y="68834"/>
                  </a:lnTo>
                  <a:lnTo>
                    <a:pt x="757301" y="63881"/>
                  </a:lnTo>
                  <a:lnTo>
                    <a:pt x="806704" y="59436"/>
                  </a:lnTo>
                  <a:lnTo>
                    <a:pt x="856742" y="55626"/>
                  </a:lnTo>
                  <a:lnTo>
                    <a:pt x="907288" y="52451"/>
                  </a:lnTo>
                  <a:lnTo>
                    <a:pt x="958215" y="49911"/>
                  </a:lnTo>
                  <a:lnTo>
                    <a:pt x="1009396" y="48133"/>
                  </a:lnTo>
                  <a:lnTo>
                    <a:pt x="1036231" y="47625"/>
                  </a:lnTo>
                  <a:lnTo>
                    <a:pt x="1036574" y="76200"/>
                  </a:lnTo>
                  <a:lnTo>
                    <a:pt x="1112266" y="37084"/>
                  </a:lnTo>
                  <a:close/>
                </a:path>
                <a:path w="2187575" h="297179">
                  <a:moveTo>
                    <a:pt x="2160816" y="203923"/>
                  </a:moveTo>
                  <a:lnTo>
                    <a:pt x="2158860" y="200533"/>
                  </a:lnTo>
                  <a:lnTo>
                    <a:pt x="2157984" y="199009"/>
                  </a:lnTo>
                  <a:lnTo>
                    <a:pt x="2147646" y="189611"/>
                  </a:lnTo>
                  <a:lnTo>
                    <a:pt x="2144014" y="186309"/>
                  </a:lnTo>
                  <a:lnTo>
                    <a:pt x="2134819" y="178943"/>
                  </a:lnTo>
                  <a:lnTo>
                    <a:pt x="2129282" y="174498"/>
                  </a:lnTo>
                  <a:lnTo>
                    <a:pt x="2120328" y="168275"/>
                  </a:lnTo>
                  <a:lnTo>
                    <a:pt x="2113026" y="163195"/>
                  </a:lnTo>
                  <a:lnTo>
                    <a:pt x="2104732" y="157988"/>
                  </a:lnTo>
                  <a:lnTo>
                    <a:pt x="2095246" y="152019"/>
                  </a:lnTo>
                  <a:lnTo>
                    <a:pt x="2087156" y="147447"/>
                  </a:lnTo>
                  <a:lnTo>
                    <a:pt x="2075942" y="141097"/>
                  </a:lnTo>
                  <a:lnTo>
                    <a:pt x="2068830" y="137414"/>
                  </a:lnTo>
                  <a:lnTo>
                    <a:pt x="2055368" y="130429"/>
                  </a:lnTo>
                  <a:lnTo>
                    <a:pt x="2049627" y="127762"/>
                  </a:lnTo>
                  <a:lnTo>
                    <a:pt x="2033270" y="120142"/>
                  </a:lnTo>
                  <a:lnTo>
                    <a:pt x="2029091" y="118364"/>
                  </a:lnTo>
                  <a:lnTo>
                    <a:pt x="2010029" y="110236"/>
                  </a:lnTo>
                  <a:lnTo>
                    <a:pt x="1985645" y="100584"/>
                  </a:lnTo>
                  <a:lnTo>
                    <a:pt x="1962556" y="92202"/>
                  </a:lnTo>
                  <a:lnTo>
                    <a:pt x="1960118" y="91313"/>
                  </a:lnTo>
                  <a:lnTo>
                    <a:pt x="1933575" y="82423"/>
                  </a:lnTo>
                  <a:lnTo>
                    <a:pt x="1905889" y="74041"/>
                  </a:lnTo>
                  <a:lnTo>
                    <a:pt x="1877441" y="65913"/>
                  </a:lnTo>
                  <a:lnTo>
                    <a:pt x="1867128" y="63246"/>
                  </a:lnTo>
                  <a:lnTo>
                    <a:pt x="1847977" y="58293"/>
                  </a:lnTo>
                  <a:lnTo>
                    <a:pt x="1843570" y="57277"/>
                  </a:lnTo>
                  <a:lnTo>
                    <a:pt x="1817751" y="51308"/>
                  </a:lnTo>
                  <a:lnTo>
                    <a:pt x="1797278" y="46863"/>
                  </a:lnTo>
                  <a:lnTo>
                    <a:pt x="1755013" y="38608"/>
                  </a:lnTo>
                  <a:lnTo>
                    <a:pt x="1690116" y="28067"/>
                  </a:lnTo>
                  <a:lnTo>
                    <a:pt x="1623314" y="19812"/>
                  </a:lnTo>
                  <a:lnTo>
                    <a:pt x="1554988" y="14224"/>
                  </a:lnTo>
                  <a:lnTo>
                    <a:pt x="1485900" y="11303"/>
                  </a:lnTo>
                  <a:lnTo>
                    <a:pt x="1451356" y="10922"/>
                  </a:lnTo>
                  <a:lnTo>
                    <a:pt x="1451102" y="29972"/>
                  </a:lnTo>
                  <a:lnTo>
                    <a:pt x="1485392" y="30353"/>
                  </a:lnTo>
                  <a:lnTo>
                    <a:pt x="1519555" y="31369"/>
                  </a:lnTo>
                  <a:lnTo>
                    <a:pt x="1553718" y="33147"/>
                  </a:lnTo>
                  <a:lnTo>
                    <a:pt x="1587627" y="35687"/>
                  </a:lnTo>
                  <a:lnTo>
                    <a:pt x="1621409" y="38735"/>
                  </a:lnTo>
                  <a:lnTo>
                    <a:pt x="1621155" y="38735"/>
                  </a:lnTo>
                  <a:lnTo>
                    <a:pt x="1654683" y="42545"/>
                  </a:lnTo>
                  <a:lnTo>
                    <a:pt x="1654429" y="42545"/>
                  </a:lnTo>
                  <a:lnTo>
                    <a:pt x="1687576" y="46990"/>
                  </a:lnTo>
                  <a:lnTo>
                    <a:pt x="1687322" y="46863"/>
                  </a:lnTo>
                  <a:lnTo>
                    <a:pt x="1719961" y="51816"/>
                  </a:lnTo>
                  <a:lnTo>
                    <a:pt x="1719707" y="51816"/>
                  </a:lnTo>
                  <a:lnTo>
                    <a:pt x="1751711" y="57404"/>
                  </a:lnTo>
                  <a:lnTo>
                    <a:pt x="1751584" y="57277"/>
                  </a:lnTo>
                  <a:lnTo>
                    <a:pt x="1783080" y="63373"/>
                  </a:lnTo>
                  <a:lnTo>
                    <a:pt x="1782953" y="63246"/>
                  </a:lnTo>
                  <a:lnTo>
                    <a:pt x="1813687" y="69850"/>
                  </a:lnTo>
                  <a:lnTo>
                    <a:pt x="1813433" y="69850"/>
                  </a:lnTo>
                  <a:lnTo>
                    <a:pt x="1843532" y="76835"/>
                  </a:lnTo>
                  <a:lnTo>
                    <a:pt x="1843278" y="76835"/>
                  </a:lnTo>
                  <a:lnTo>
                    <a:pt x="1872488" y="84328"/>
                  </a:lnTo>
                  <a:lnTo>
                    <a:pt x="1872361" y="84328"/>
                  </a:lnTo>
                  <a:lnTo>
                    <a:pt x="1900555" y="92329"/>
                  </a:lnTo>
                  <a:lnTo>
                    <a:pt x="1900428" y="92202"/>
                  </a:lnTo>
                  <a:lnTo>
                    <a:pt x="1927860" y="100584"/>
                  </a:lnTo>
                  <a:lnTo>
                    <a:pt x="1927606" y="100584"/>
                  </a:lnTo>
                  <a:lnTo>
                    <a:pt x="1954022" y="109347"/>
                  </a:lnTo>
                  <a:lnTo>
                    <a:pt x="1953768" y="109347"/>
                  </a:lnTo>
                  <a:lnTo>
                    <a:pt x="1979041" y="118491"/>
                  </a:lnTo>
                  <a:lnTo>
                    <a:pt x="1978787" y="118364"/>
                  </a:lnTo>
                  <a:lnTo>
                    <a:pt x="2002917" y="127889"/>
                  </a:lnTo>
                  <a:lnTo>
                    <a:pt x="2002663" y="127762"/>
                  </a:lnTo>
                  <a:lnTo>
                    <a:pt x="2025650" y="137541"/>
                  </a:lnTo>
                  <a:lnTo>
                    <a:pt x="2047113" y="147701"/>
                  </a:lnTo>
                  <a:lnTo>
                    <a:pt x="2046732" y="147447"/>
                  </a:lnTo>
                  <a:lnTo>
                    <a:pt x="2067052" y="157988"/>
                  </a:lnTo>
                  <a:lnTo>
                    <a:pt x="2066671" y="157861"/>
                  </a:lnTo>
                  <a:lnTo>
                    <a:pt x="2085721" y="168529"/>
                  </a:lnTo>
                  <a:lnTo>
                    <a:pt x="2102548" y="179095"/>
                  </a:lnTo>
                  <a:lnTo>
                    <a:pt x="2102713" y="179197"/>
                  </a:lnTo>
                  <a:lnTo>
                    <a:pt x="2118106" y="189992"/>
                  </a:lnTo>
                  <a:lnTo>
                    <a:pt x="2117725" y="189611"/>
                  </a:lnTo>
                  <a:lnTo>
                    <a:pt x="2131949" y="201041"/>
                  </a:lnTo>
                  <a:lnTo>
                    <a:pt x="2131441" y="200533"/>
                  </a:lnTo>
                  <a:lnTo>
                    <a:pt x="2143036" y="211201"/>
                  </a:lnTo>
                  <a:lnTo>
                    <a:pt x="2143722" y="212382"/>
                  </a:lnTo>
                  <a:lnTo>
                    <a:pt x="2144293" y="212090"/>
                  </a:lnTo>
                  <a:lnTo>
                    <a:pt x="2148916" y="209804"/>
                  </a:lnTo>
                  <a:lnTo>
                    <a:pt x="2160816" y="203923"/>
                  </a:lnTo>
                  <a:close/>
                </a:path>
                <a:path w="2187575" h="297179">
                  <a:moveTo>
                    <a:pt x="2187194" y="190881"/>
                  </a:moveTo>
                  <a:lnTo>
                    <a:pt x="2160816" y="203923"/>
                  </a:lnTo>
                  <a:lnTo>
                    <a:pt x="2143722" y="212382"/>
                  </a:lnTo>
                  <a:lnTo>
                    <a:pt x="2118868" y="224663"/>
                  </a:lnTo>
                  <a:lnTo>
                    <a:pt x="2186813" y="276098"/>
                  </a:lnTo>
                  <a:lnTo>
                    <a:pt x="2187041" y="224028"/>
                  </a:lnTo>
                  <a:lnTo>
                    <a:pt x="2187194" y="190881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73284" y="3016171"/>
              <a:ext cx="402335" cy="3593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135364" y="2838576"/>
              <a:ext cx="1125855" cy="191135"/>
            </a:xfrm>
            <a:custGeom>
              <a:avLst/>
              <a:gdLst/>
              <a:ahLst/>
              <a:cxnLst/>
              <a:rect l="l" t="t" r="r" b="b"/>
              <a:pathLst>
                <a:path w="1125854" h="191135">
                  <a:moveTo>
                    <a:pt x="1073424" y="134030"/>
                  </a:moveTo>
                  <a:lnTo>
                    <a:pt x="1051052" y="149351"/>
                  </a:lnTo>
                  <a:lnTo>
                    <a:pt x="1125474" y="190753"/>
                  </a:lnTo>
                  <a:lnTo>
                    <a:pt x="1119148" y="144525"/>
                  </a:lnTo>
                  <a:lnTo>
                    <a:pt x="1082420" y="144525"/>
                  </a:lnTo>
                  <a:lnTo>
                    <a:pt x="1073424" y="134030"/>
                  </a:lnTo>
                  <a:close/>
                </a:path>
                <a:path w="1125854" h="191135">
                  <a:moveTo>
                    <a:pt x="1089269" y="123178"/>
                  </a:moveTo>
                  <a:lnTo>
                    <a:pt x="1073424" y="134030"/>
                  </a:lnTo>
                  <a:lnTo>
                    <a:pt x="1082420" y="144525"/>
                  </a:lnTo>
                  <a:lnTo>
                    <a:pt x="1096899" y="132080"/>
                  </a:lnTo>
                  <a:lnTo>
                    <a:pt x="1089269" y="123178"/>
                  </a:lnTo>
                  <a:close/>
                </a:path>
                <a:path w="1125854" h="191135">
                  <a:moveTo>
                    <a:pt x="1113916" y="106299"/>
                  </a:moveTo>
                  <a:lnTo>
                    <a:pt x="1089269" y="123178"/>
                  </a:lnTo>
                  <a:lnTo>
                    <a:pt x="1096899" y="132080"/>
                  </a:lnTo>
                  <a:lnTo>
                    <a:pt x="1082420" y="144525"/>
                  </a:lnTo>
                  <a:lnTo>
                    <a:pt x="1119148" y="144525"/>
                  </a:lnTo>
                  <a:lnTo>
                    <a:pt x="1113916" y="106299"/>
                  </a:lnTo>
                  <a:close/>
                </a:path>
                <a:path w="1125854" h="191135">
                  <a:moveTo>
                    <a:pt x="1071336" y="131593"/>
                  </a:moveTo>
                  <a:lnTo>
                    <a:pt x="1073424" y="134030"/>
                  </a:lnTo>
                  <a:lnTo>
                    <a:pt x="1076086" y="132207"/>
                  </a:lnTo>
                  <a:lnTo>
                    <a:pt x="1072260" y="132207"/>
                  </a:lnTo>
                  <a:lnTo>
                    <a:pt x="1071336" y="131593"/>
                  </a:lnTo>
                  <a:close/>
                </a:path>
                <a:path w="1125854" h="191135">
                  <a:moveTo>
                    <a:pt x="1070228" y="130301"/>
                  </a:moveTo>
                  <a:lnTo>
                    <a:pt x="1071336" y="131593"/>
                  </a:lnTo>
                  <a:lnTo>
                    <a:pt x="1072260" y="132207"/>
                  </a:lnTo>
                  <a:lnTo>
                    <a:pt x="1070228" y="130301"/>
                  </a:lnTo>
                  <a:close/>
                </a:path>
                <a:path w="1125854" h="191135">
                  <a:moveTo>
                    <a:pt x="1078868" y="130301"/>
                  </a:moveTo>
                  <a:lnTo>
                    <a:pt x="1070228" y="130301"/>
                  </a:lnTo>
                  <a:lnTo>
                    <a:pt x="1072260" y="132207"/>
                  </a:lnTo>
                  <a:lnTo>
                    <a:pt x="1076086" y="132207"/>
                  </a:lnTo>
                  <a:lnTo>
                    <a:pt x="1078868" y="130301"/>
                  </a:lnTo>
                  <a:close/>
                </a:path>
                <a:path w="1125854" h="191135">
                  <a:moveTo>
                    <a:pt x="1087769" y="124206"/>
                  </a:moveTo>
                  <a:lnTo>
                    <a:pt x="1060195" y="124206"/>
                  </a:lnTo>
                  <a:lnTo>
                    <a:pt x="1071336" y="131593"/>
                  </a:lnTo>
                  <a:lnTo>
                    <a:pt x="1070228" y="130301"/>
                  </a:lnTo>
                  <a:lnTo>
                    <a:pt x="1078868" y="130301"/>
                  </a:lnTo>
                  <a:lnTo>
                    <a:pt x="1087769" y="124206"/>
                  </a:lnTo>
                  <a:close/>
                </a:path>
                <a:path w="1125854" h="191135">
                  <a:moveTo>
                    <a:pt x="1047368" y="116839"/>
                  </a:moveTo>
                  <a:lnTo>
                    <a:pt x="1060577" y="124460"/>
                  </a:lnTo>
                  <a:lnTo>
                    <a:pt x="1060195" y="124206"/>
                  </a:lnTo>
                  <a:lnTo>
                    <a:pt x="1087769" y="124206"/>
                  </a:lnTo>
                  <a:lnTo>
                    <a:pt x="1089269" y="123178"/>
                  </a:lnTo>
                  <a:lnTo>
                    <a:pt x="1083944" y="116967"/>
                  </a:lnTo>
                  <a:lnTo>
                    <a:pt x="1047750" y="116967"/>
                  </a:lnTo>
                  <a:lnTo>
                    <a:pt x="1047368" y="116839"/>
                  </a:lnTo>
                  <a:close/>
                </a:path>
                <a:path w="1125854" h="191135">
                  <a:moveTo>
                    <a:pt x="567562" y="0"/>
                  </a:moveTo>
                  <a:lnTo>
                    <a:pt x="514984" y="635"/>
                  </a:lnTo>
                  <a:lnTo>
                    <a:pt x="462914" y="2412"/>
                  </a:lnTo>
                  <a:lnTo>
                    <a:pt x="411606" y="5461"/>
                  </a:lnTo>
                  <a:lnTo>
                    <a:pt x="361695" y="9398"/>
                  </a:lnTo>
                  <a:lnTo>
                    <a:pt x="313308" y="14350"/>
                  </a:lnTo>
                  <a:lnTo>
                    <a:pt x="244728" y="23368"/>
                  </a:lnTo>
                  <a:lnTo>
                    <a:pt x="202056" y="30480"/>
                  </a:lnTo>
                  <a:lnTo>
                    <a:pt x="162559" y="38226"/>
                  </a:lnTo>
                  <a:lnTo>
                    <a:pt x="109854" y="51053"/>
                  </a:lnTo>
                  <a:lnTo>
                    <a:pt x="66039" y="64897"/>
                  </a:lnTo>
                  <a:lnTo>
                    <a:pt x="23367" y="85344"/>
                  </a:lnTo>
                  <a:lnTo>
                    <a:pt x="0" y="117348"/>
                  </a:lnTo>
                  <a:lnTo>
                    <a:pt x="18795" y="120142"/>
                  </a:lnTo>
                  <a:lnTo>
                    <a:pt x="19130" y="117856"/>
                  </a:lnTo>
                  <a:lnTo>
                    <a:pt x="18668" y="117856"/>
                  </a:lnTo>
                  <a:lnTo>
                    <a:pt x="19557" y="114935"/>
                  </a:lnTo>
                  <a:lnTo>
                    <a:pt x="20129" y="114935"/>
                  </a:lnTo>
                  <a:lnTo>
                    <a:pt x="20446" y="114300"/>
                  </a:lnTo>
                  <a:lnTo>
                    <a:pt x="20192" y="114300"/>
                  </a:lnTo>
                  <a:lnTo>
                    <a:pt x="21208" y="112775"/>
                  </a:lnTo>
                  <a:lnTo>
                    <a:pt x="21374" y="112775"/>
                  </a:lnTo>
                  <a:lnTo>
                    <a:pt x="23244" y="110362"/>
                  </a:lnTo>
                  <a:lnTo>
                    <a:pt x="22986" y="110362"/>
                  </a:lnTo>
                  <a:lnTo>
                    <a:pt x="24129" y="109220"/>
                  </a:lnTo>
                  <a:lnTo>
                    <a:pt x="28447" y="105283"/>
                  </a:lnTo>
                  <a:lnTo>
                    <a:pt x="28695" y="105283"/>
                  </a:lnTo>
                  <a:lnTo>
                    <a:pt x="33743" y="101473"/>
                  </a:lnTo>
                  <a:lnTo>
                    <a:pt x="34416" y="100964"/>
                  </a:lnTo>
                  <a:lnTo>
                    <a:pt x="41486" y="96774"/>
                  </a:lnTo>
                  <a:lnTo>
                    <a:pt x="50438" y="92075"/>
                  </a:lnTo>
                  <a:lnTo>
                    <a:pt x="50926" y="91821"/>
                  </a:lnTo>
                  <a:lnTo>
                    <a:pt x="61213" y="87375"/>
                  </a:lnTo>
                  <a:lnTo>
                    <a:pt x="72583" y="82803"/>
                  </a:lnTo>
                  <a:lnTo>
                    <a:pt x="85851" y="78232"/>
                  </a:lnTo>
                  <a:lnTo>
                    <a:pt x="85470" y="78232"/>
                  </a:lnTo>
                  <a:lnTo>
                    <a:pt x="99949" y="73660"/>
                  </a:lnTo>
                  <a:lnTo>
                    <a:pt x="100134" y="73660"/>
                  </a:lnTo>
                  <a:lnTo>
                    <a:pt x="115061" y="69342"/>
                  </a:lnTo>
                  <a:lnTo>
                    <a:pt x="131317" y="65024"/>
                  </a:lnTo>
                  <a:lnTo>
                    <a:pt x="131063" y="65024"/>
                  </a:lnTo>
                  <a:lnTo>
                    <a:pt x="148462" y="60833"/>
                  </a:lnTo>
                  <a:lnTo>
                    <a:pt x="166624" y="56769"/>
                  </a:lnTo>
                  <a:lnTo>
                    <a:pt x="167115" y="56769"/>
                  </a:lnTo>
                  <a:lnTo>
                    <a:pt x="185674" y="52959"/>
                  </a:lnTo>
                  <a:lnTo>
                    <a:pt x="185546" y="52959"/>
                  </a:lnTo>
                  <a:lnTo>
                    <a:pt x="226186" y="45593"/>
                  </a:lnTo>
                  <a:lnTo>
                    <a:pt x="226859" y="45593"/>
                  </a:lnTo>
                  <a:lnTo>
                    <a:pt x="247650" y="42290"/>
                  </a:lnTo>
                  <a:lnTo>
                    <a:pt x="247395" y="42290"/>
                  </a:lnTo>
                  <a:lnTo>
                    <a:pt x="269620" y="39115"/>
                  </a:lnTo>
                  <a:lnTo>
                    <a:pt x="292353" y="36068"/>
                  </a:lnTo>
                  <a:lnTo>
                    <a:pt x="315594" y="33274"/>
                  </a:lnTo>
                  <a:lnTo>
                    <a:pt x="315340" y="33274"/>
                  </a:lnTo>
                  <a:lnTo>
                    <a:pt x="363600" y="28448"/>
                  </a:lnTo>
                  <a:lnTo>
                    <a:pt x="363346" y="28448"/>
                  </a:lnTo>
                  <a:lnTo>
                    <a:pt x="413130" y="24384"/>
                  </a:lnTo>
                  <a:lnTo>
                    <a:pt x="412876" y="24384"/>
                  </a:lnTo>
                  <a:lnTo>
                    <a:pt x="463930" y="21462"/>
                  </a:lnTo>
                  <a:lnTo>
                    <a:pt x="463676" y="21462"/>
                  </a:lnTo>
                  <a:lnTo>
                    <a:pt x="515492" y="19685"/>
                  </a:lnTo>
                  <a:lnTo>
                    <a:pt x="515238" y="19685"/>
                  </a:lnTo>
                  <a:lnTo>
                    <a:pt x="567406" y="19051"/>
                  </a:lnTo>
                  <a:lnTo>
                    <a:pt x="793657" y="19050"/>
                  </a:lnTo>
                  <a:lnTo>
                    <a:pt x="773810" y="15621"/>
                  </a:lnTo>
                  <a:lnTo>
                    <a:pt x="723645" y="9017"/>
                  </a:lnTo>
                  <a:lnTo>
                    <a:pt x="672337" y="4063"/>
                  </a:lnTo>
                  <a:lnTo>
                    <a:pt x="620013" y="1015"/>
                  </a:lnTo>
                  <a:lnTo>
                    <a:pt x="567562" y="0"/>
                  </a:lnTo>
                  <a:close/>
                </a:path>
                <a:path w="1125854" h="191135">
                  <a:moveTo>
                    <a:pt x="19557" y="114935"/>
                  </a:moveTo>
                  <a:lnTo>
                    <a:pt x="18668" y="117856"/>
                  </a:lnTo>
                  <a:lnTo>
                    <a:pt x="19321" y="116550"/>
                  </a:lnTo>
                  <a:lnTo>
                    <a:pt x="19557" y="114935"/>
                  </a:lnTo>
                  <a:close/>
                </a:path>
                <a:path w="1125854" h="191135">
                  <a:moveTo>
                    <a:pt x="19321" y="116550"/>
                  </a:moveTo>
                  <a:lnTo>
                    <a:pt x="18668" y="117856"/>
                  </a:lnTo>
                  <a:lnTo>
                    <a:pt x="19130" y="117856"/>
                  </a:lnTo>
                  <a:lnTo>
                    <a:pt x="19321" y="116550"/>
                  </a:lnTo>
                  <a:close/>
                </a:path>
                <a:path w="1125854" h="191135">
                  <a:moveTo>
                    <a:pt x="1060345" y="102235"/>
                  </a:moveTo>
                  <a:lnTo>
                    <a:pt x="1018412" y="102235"/>
                  </a:lnTo>
                  <a:lnTo>
                    <a:pt x="1033779" y="109474"/>
                  </a:lnTo>
                  <a:lnTo>
                    <a:pt x="1047750" y="116967"/>
                  </a:lnTo>
                  <a:lnTo>
                    <a:pt x="1083944" y="116967"/>
                  </a:lnTo>
                  <a:lnTo>
                    <a:pt x="1072434" y="109474"/>
                  </a:lnTo>
                  <a:lnTo>
                    <a:pt x="1033779" y="109474"/>
                  </a:lnTo>
                  <a:lnTo>
                    <a:pt x="1033399" y="109347"/>
                  </a:lnTo>
                  <a:lnTo>
                    <a:pt x="1072238" y="109347"/>
                  </a:lnTo>
                  <a:lnTo>
                    <a:pt x="1070482" y="108203"/>
                  </a:lnTo>
                  <a:lnTo>
                    <a:pt x="1060345" y="102235"/>
                  </a:lnTo>
                  <a:close/>
                </a:path>
                <a:path w="1125854" h="191135">
                  <a:moveTo>
                    <a:pt x="20129" y="114935"/>
                  </a:moveTo>
                  <a:lnTo>
                    <a:pt x="19557" y="114935"/>
                  </a:lnTo>
                  <a:lnTo>
                    <a:pt x="19321" y="116550"/>
                  </a:lnTo>
                  <a:lnTo>
                    <a:pt x="20129" y="114935"/>
                  </a:lnTo>
                  <a:close/>
                </a:path>
                <a:path w="1125854" h="191135">
                  <a:moveTo>
                    <a:pt x="21208" y="112775"/>
                  </a:moveTo>
                  <a:lnTo>
                    <a:pt x="20192" y="114300"/>
                  </a:lnTo>
                  <a:lnTo>
                    <a:pt x="20908" y="113376"/>
                  </a:lnTo>
                  <a:lnTo>
                    <a:pt x="21208" y="112775"/>
                  </a:lnTo>
                  <a:close/>
                </a:path>
                <a:path w="1125854" h="191135">
                  <a:moveTo>
                    <a:pt x="20908" y="113376"/>
                  </a:moveTo>
                  <a:lnTo>
                    <a:pt x="20192" y="114300"/>
                  </a:lnTo>
                  <a:lnTo>
                    <a:pt x="20446" y="114300"/>
                  </a:lnTo>
                  <a:lnTo>
                    <a:pt x="20908" y="113376"/>
                  </a:lnTo>
                  <a:close/>
                </a:path>
                <a:path w="1125854" h="191135">
                  <a:moveTo>
                    <a:pt x="21374" y="112775"/>
                  </a:moveTo>
                  <a:lnTo>
                    <a:pt x="21208" y="112775"/>
                  </a:lnTo>
                  <a:lnTo>
                    <a:pt x="20908" y="113376"/>
                  </a:lnTo>
                  <a:lnTo>
                    <a:pt x="21374" y="112775"/>
                  </a:lnTo>
                  <a:close/>
                </a:path>
                <a:path w="1125854" h="191135">
                  <a:moveTo>
                    <a:pt x="24129" y="109220"/>
                  </a:moveTo>
                  <a:lnTo>
                    <a:pt x="22986" y="110362"/>
                  </a:lnTo>
                  <a:lnTo>
                    <a:pt x="23908" y="109505"/>
                  </a:lnTo>
                  <a:lnTo>
                    <a:pt x="24129" y="109220"/>
                  </a:lnTo>
                  <a:close/>
                </a:path>
                <a:path w="1125854" h="191135">
                  <a:moveTo>
                    <a:pt x="23908" y="109505"/>
                  </a:moveTo>
                  <a:lnTo>
                    <a:pt x="22986" y="110362"/>
                  </a:lnTo>
                  <a:lnTo>
                    <a:pt x="23244" y="110362"/>
                  </a:lnTo>
                  <a:lnTo>
                    <a:pt x="23908" y="109505"/>
                  </a:lnTo>
                  <a:close/>
                </a:path>
                <a:path w="1125854" h="191135">
                  <a:moveTo>
                    <a:pt x="24215" y="109220"/>
                  </a:moveTo>
                  <a:lnTo>
                    <a:pt x="23908" y="109505"/>
                  </a:lnTo>
                  <a:lnTo>
                    <a:pt x="24215" y="109220"/>
                  </a:lnTo>
                  <a:close/>
                </a:path>
                <a:path w="1125854" h="191135">
                  <a:moveTo>
                    <a:pt x="28695" y="105283"/>
                  </a:moveTo>
                  <a:lnTo>
                    <a:pt x="28447" y="105283"/>
                  </a:lnTo>
                  <a:lnTo>
                    <a:pt x="27685" y="106045"/>
                  </a:lnTo>
                  <a:lnTo>
                    <a:pt x="28695" y="105283"/>
                  </a:lnTo>
                  <a:close/>
                </a:path>
                <a:path w="1125854" h="191135">
                  <a:moveTo>
                    <a:pt x="1047233" y="95123"/>
                  </a:moveTo>
                  <a:lnTo>
                    <a:pt x="1002156" y="95123"/>
                  </a:lnTo>
                  <a:lnTo>
                    <a:pt x="1018666" y="102362"/>
                  </a:lnTo>
                  <a:lnTo>
                    <a:pt x="1018412" y="102235"/>
                  </a:lnTo>
                  <a:lnTo>
                    <a:pt x="1060345" y="102235"/>
                  </a:lnTo>
                  <a:lnTo>
                    <a:pt x="1056893" y="100202"/>
                  </a:lnTo>
                  <a:lnTo>
                    <a:pt x="1047233" y="95123"/>
                  </a:lnTo>
                  <a:close/>
                </a:path>
                <a:path w="1125854" h="191135">
                  <a:moveTo>
                    <a:pt x="34416" y="100964"/>
                  </a:moveTo>
                  <a:lnTo>
                    <a:pt x="33654" y="101473"/>
                  </a:lnTo>
                  <a:lnTo>
                    <a:pt x="34088" y="101212"/>
                  </a:lnTo>
                  <a:lnTo>
                    <a:pt x="34416" y="100964"/>
                  </a:lnTo>
                  <a:close/>
                </a:path>
                <a:path w="1125854" h="191135">
                  <a:moveTo>
                    <a:pt x="34088" y="101212"/>
                  </a:moveTo>
                  <a:lnTo>
                    <a:pt x="33654" y="101473"/>
                  </a:lnTo>
                  <a:lnTo>
                    <a:pt x="34088" y="101212"/>
                  </a:lnTo>
                  <a:close/>
                </a:path>
                <a:path w="1125854" h="191135">
                  <a:moveTo>
                    <a:pt x="34501" y="100964"/>
                  </a:moveTo>
                  <a:lnTo>
                    <a:pt x="34088" y="101212"/>
                  </a:lnTo>
                  <a:lnTo>
                    <a:pt x="34501" y="100964"/>
                  </a:lnTo>
                  <a:close/>
                </a:path>
                <a:path w="1125854" h="191135">
                  <a:moveTo>
                    <a:pt x="41909" y="96520"/>
                  </a:moveTo>
                  <a:lnTo>
                    <a:pt x="41401" y="96774"/>
                  </a:lnTo>
                  <a:lnTo>
                    <a:pt x="41909" y="96520"/>
                  </a:lnTo>
                  <a:close/>
                </a:path>
                <a:path w="1125854" h="191135">
                  <a:moveTo>
                    <a:pt x="1033353" y="88264"/>
                  </a:moveTo>
                  <a:lnTo>
                    <a:pt x="985011" y="88264"/>
                  </a:lnTo>
                  <a:lnTo>
                    <a:pt x="1002410" y="95250"/>
                  </a:lnTo>
                  <a:lnTo>
                    <a:pt x="1002156" y="95123"/>
                  </a:lnTo>
                  <a:lnTo>
                    <a:pt x="1047233" y="95123"/>
                  </a:lnTo>
                  <a:lnTo>
                    <a:pt x="1042161" y="92456"/>
                  </a:lnTo>
                  <a:lnTo>
                    <a:pt x="1033353" y="88264"/>
                  </a:lnTo>
                  <a:close/>
                </a:path>
                <a:path w="1125854" h="191135">
                  <a:moveTo>
                    <a:pt x="51002" y="91821"/>
                  </a:moveTo>
                  <a:lnTo>
                    <a:pt x="50538" y="92022"/>
                  </a:lnTo>
                  <a:lnTo>
                    <a:pt x="51002" y="91821"/>
                  </a:lnTo>
                  <a:close/>
                </a:path>
                <a:path w="1125854" h="191135">
                  <a:moveTo>
                    <a:pt x="1018610" y="81534"/>
                  </a:moveTo>
                  <a:lnTo>
                    <a:pt x="966977" y="81534"/>
                  </a:lnTo>
                  <a:lnTo>
                    <a:pt x="985265" y="88392"/>
                  </a:lnTo>
                  <a:lnTo>
                    <a:pt x="985011" y="88264"/>
                  </a:lnTo>
                  <a:lnTo>
                    <a:pt x="1033353" y="88264"/>
                  </a:lnTo>
                  <a:lnTo>
                    <a:pt x="1026413" y="84962"/>
                  </a:lnTo>
                  <a:lnTo>
                    <a:pt x="1018610" y="81534"/>
                  </a:lnTo>
                  <a:close/>
                </a:path>
                <a:path w="1125854" h="191135">
                  <a:moveTo>
                    <a:pt x="61274" y="87375"/>
                  </a:moveTo>
                  <a:lnTo>
                    <a:pt x="60959" y="87502"/>
                  </a:lnTo>
                  <a:lnTo>
                    <a:pt x="61274" y="87375"/>
                  </a:lnTo>
                  <a:close/>
                </a:path>
                <a:path w="1125854" h="191135">
                  <a:moveTo>
                    <a:pt x="72897" y="82676"/>
                  </a:moveTo>
                  <a:lnTo>
                    <a:pt x="72516" y="82803"/>
                  </a:lnTo>
                  <a:lnTo>
                    <a:pt x="72897" y="82676"/>
                  </a:lnTo>
                  <a:close/>
                </a:path>
                <a:path w="1125854" h="191135">
                  <a:moveTo>
                    <a:pt x="1003345" y="75057"/>
                  </a:moveTo>
                  <a:lnTo>
                    <a:pt x="947927" y="75057"/>
                  </a:lnTo>
                  <a:lnTo>
                    <a:pt x="967231" y="81661"/>
                  </a:lnTo>
                  <a:lnTo>
                    <a:pt x="966977" y="81534"/>
                  </a:lnTo>
                  <a:lnTo>
                    <a:pt x="1018610" y="81534"/>
                  </a:lnTo>
                  <a:lnTo>
                    <a:pt x="1009650" y="77597"/>
                  </a:lnTo>
                  <a:lnTo>
                    <a:pt x="1003345" y="75057"/>
                  </a:lnTo>
                  <a:close/>
                </a:path>
                <a:path w="1125854" h="191135">
                  <a:moveTo>
                    <a:pt x="987876" y="68961"/>
                  </a:moveTo>
                  <a:lnTo>
                    <a:pt x="928242" y="68961"/>
                  </a:lnTo>
                  <a:lnTo>
                    <a:pt x="948181" y="75184"/>
                  </a:lnTo>
                  <a:lnTo>
                    <a:pt x="947927" y="75057"/>
                  </a:lnTo>
                  <a:lnTo>
                    <a:pt x="1003345" y="75057"/>
                  </a:lnTo>
                  <a:lnTo>
                    <a:pt x="991996" y="70485"/>
                  </a:lnTo>
                  <a:lnTo>
                    <a:pt x="987876" y="68961"/>
                  </a:lnTo>
                  <a:close/>
                </a:path>
                <a:path w="1125854" h="191135">
                  <a:moveTo>
                    <a:pt x="100134" y="73660"/>
                  </a:moveTo>
                  <a:lnTo>
                    <a:pt x="99949" y="73660"/>
                  </a:lnTo>
                  <a:lnTo>
                    <a:pt x="99694" y="73787"/>
                  </a:lnTo>
                  <a:lnTo>
                    <a:pt x="100134" y="73660"/>
                  </a:lnTo>
                  <a:close/>
                </a:path>
                <a:path w="1125854" h="191135">
                  <a:moveTo>
                    <a:pt x="955145" y="57403"/>
                  </a:moveTo>
                  <a:lnTo>
                    <a:pt x="886332" y="57403"/>
                  </a:lnTo>
                  <a:lnTo>
                    <a:pt x="907795" y="63119"/>
                  </a:lnTo>
                  <a:lnTo>
                    <a:pt x="928369" y="69087"/>
                  </a:lnTo>
                  <a:lnTo>
                    <a:pt x="987876" y="68961"/>
                  </a:lnTo>
                  <a:lnTo>
                    <a:pt x="973454" y="63626"/>
                  </a:lnTo>
                  <a:lnTo>
                    <a:pt x="955145" y="57403"/>
                  </a:lnTo>
                  <a:close/>
                </a:path>
                <a:path w="1125854" h="191135">
                  <a:moveTo>
                    <a:pt x="921220" y="47244"/>
                  </a:moveTo>
                  <a:lnTo>
                    <a:pt x="841882" y="47244"/>
                  </a:lnTo>
                  <a:lnTo>
                    <a:pt x="864615" y="52197"/>
                  </a:lnTo>
                  <a:lnTo>
                    <a:pt x="864361" y="52197"/>
                  </a:lnTo>
                  <a:lnTo>
                    <a:pt x="886459" y="57531"/>
                  </a:lnTo>
                  <a:lnTo>
                    <a:pt x="886332" y="57403"/>
                  </a:lnTo>
                  <a:lnTo>
                    <a:pt x="955145" y="57403"/>
                  </a:lnTo>
                  <a:lnTo>
                    <a:pt x="954024" y="57023"/>
                  </a:lnTo>
                  <a:lnTo>
                    <a:pt x="933703" y="50800"/>
                  </a:lnTo>
                  <a:lnTo>
                    <a:pt x="921220" y="47244"/>
                  </a:lnTo>
                  <a:close/>
                </a:path>
                <a:path w="1125854" h="191135">
                  <a:moveTo>
                    <a:pt x="167115" y="56769"/>
                  </a:moveTo>
                  <a:lnTo>
                    <a:pt x="166624" y="56769"/>
                  </a:lnTo>
                  <a:lnTo>
                    <a:pt x="166496" y="56896"/>
                  </a:lnTo>
                  <a:lnTo>
                    <a:pt x="167115" y="56769"/>
                  </a:lnTo>
                  <a:close/>
                </a:path>
                <a:path w="1125854" h="191135">
                  <a:moveTo>
                    <a:pt x="793657" y="19050"/>
                  </a:moveTo>
                  <a:lnTo>
                    <a:pt x="567406" y="19051"/>
                  </a:lnTo>
                  <a:lnTo>
                    <a:pt x="619505" y="20065"/>
                  </a:lnTo>
                  <a:lnTo>
                    <a:pt x="619125" y="20065"/>
                  </a:lnTo>
                  <a:lnTo>
                    <a:pt x="671067" y="23113"/>
                  </a:lnTo>
                  <a:lnTo>
                    <a:pt x="670686" y="23113"/>
                  </a:lnTo>
                  <a:lnTo>
                    <a:pt x="721613" y="27939"/>
                  </a:lnTo>
                  <a:lnTo>
                    <a:pt x="721232" y="27939"/>
                  </a:lnTo>
                  <a:lnTo>
                    <a:pt x="771143" y="34417"/>
                  </a:lnTo>
                  <a:lnTo>
                    <a:pt x="770762" y="34417"/>
                  </a:lnTo>
                  <a:lnTo>
                    <a:pt x="818895" y="42672"/>
                  </a:lnTo>
                  <a:lnTo>
                    <a:pt x="818641" y="42672"/>
                  </a:lnTo>
                  <a:lnTo>
                    <a:pt x="842009" y="47371"/>
                  </a:lnTo>
                  <a:lnTo>
                    <a:pt x="921220" y="47244"/>
                  </a:lnTo>
                  <a:lnTo>
                    <a:pt x="912749" y="44831"/>
                  </a:lnTo>
                  <a:lnTo>
                    <a:pt x="891031" y="38988"/>
                  </a:lnTo>
                  <a:lnTo>
                    <a:pt x="868806" y="33655"/>
                  </a:lnTo>
                  <a:lnTo>
                    <a:pt x="845819" y="28701"/>
                  </a:lnTo>
                  <a:lnTo>
                    <a:pt x="822325" y="24002"/>
                  </a:lnTo>
                  <a:lnTo>
                    <a:pt x="793657" y="19050"/>
                  </a:lnTo>
                  <a:close/>
                </a:path>
                <a:path w="1125854" h="191135">
                  <a:moveTo>
                    <a:pt x="226859" y="45593"/>
                  </a:moveTo>
                  <a:lnTo>
                    <a:pt x="226186" y="45593"/>
                  </a:lnTo>
                  <a:lnTo>
                    <a:pt x="226859" y="45593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11128541" y="3769500"/>
            <a:ext cx="502284" cy="306070"/>
          </a:xfrm>
          <a:custGeom>
            <a:avLst/>
            <a:gdLst/>
            <a:ahLst/>
            <a:cxnLst/>
            <a:rect l="l" t="t" r="r" b="b"/>
            <a:pathLst>
              <a:path w="502284" h="306069">
                <a:moveTo>
                  <a:pt x="327571" y="21856"/>
                </a:moveTo>
                <a:lnTo>
                  <a:pt x="325843" y="13373"/>
                </a:lnTo>
                <a:lnTo>
                  <a:pt x="321157" y="6426"/>
                </a:lnTo>
                <a:lnTo>
                  <a:pt x="314210" y="1727"/>
                </a:lnTo>
                <a:lnTo>
                  <a:pt x="305739" y="0"/>
                </a:lnTo>
                <a:lnTo>
                  <a:pt x="294817" y="0"/>
                </a:lnTo>
                <a:lnTo>
                  <a:pt x="294817" y="32791"/>
                </a:lnTo>
                <a:lnTo>
                  <a:pt x="294817" y="207645"/>
                </a:lnTo>
                <a:lnTo>
                  <a:pt x="32753" y="207645"/>
                </a:lnTo>
                <a:lnTo>
                  <a:pt x="32753" y="32791"/>
                </a:lnTo>
                <a:lnTo>
                  <a:pt x="294817" y="32791"/>
                </a:lnTo>
                <a:lnTo>
                  <a:pt x="294817" y="0"/>
                </a:lnTo>
                <a:lnTo>
                  <a:pt x="21844" y="0"/>
                </a:lnTo>
                <a:lnTo>
                  <a:pt x="13360" y="1727"/>
                </a:lnTo>
                <a:lnTo>
                  <a:pt x="6413" y="6426"/>
                </a:lnTo>
                <a:lnTo>
                  <a:pt x="1727" y="13373"/>
                </a:lnTo>
                <a:lnTo>
                  <a:pt x="0" y="21856"/>
                </a:lnTo>
                <a:lnTo>
                  <a:pt x="0" y="218579"/>
                </a:lnTo>
                <a:lnTo>
                  <a:pt x="1727" y="227063"/>
                </a:lnTo>
                <a:lnTo>
                  <a:pt x="6413" y="234010"/>
                </a:lnTo>
                <a:lnTo>
                  <a:pt x="13360" y="238709"/>
                </a:lnTo>
                <a:lnTo>
                  <a:pt x="21844" y="240436"/>
                </a:lnTo>
                <a:lnTo>
                  <a:pt x="131025" y="240436"/>
                </a:lnTo>
                <a:lnTo>
                  <a:pt x="131025" y="273215"/>
                </a:lnTo>
                <a:lnTo>
                  <a:pt x="81889" y="273215"/>
                </a:lnTo>
                <a:lnTo>
                  <a:pt x="81889" y="306006"/>
                </a:lnTo>
                <a:lnTo>
                  <a:pt x="245681" y="306006"/>
                </a:lnTo>
                <a:lnTo>
                  <a:pt x="245681" y="273215"/>
                </a:lnTo>
                <a:lnTo>
                  <a:pt x="196545" y="273215"/>
                </a:lnTo>
                <a:lnTo>
                  <a:pt x="196545" y="240436"/>
                </a:lnTo>
                <a:lnTo>
                  <a:pt x="305739" y="240436"/>
                </a:lnTo>
                <a:lnTo>
                  <a:pt x="314210" y="238709"/>
                </a:lnTo>
                <a:lnTo>
                  <a:pt x="321157" y="234010"/>
                </a:lnTo>
                <a:lnTo>
                  <a:pt x="325843" y="227063"/>
                </a:lnTo>
                <a:lnTo>
                  <a:pt x="327571" y="218579"/>
                </a:lnTo>
                <a:lnTo>
                  <a:pt x="327571" y="207645"/>
                </a:lnTo>
                <a:lnTo>
                  <a:pt x="327571" y="32791"/>
                </a:lnTo>
                <a:lnTo>
                  <a:pt x="327571" y="21856"/>
                </a:lnTo>
                <a:close/>
              </a:path>
              <a:path w="502284" h="306069">
                <a:moveTo>
                  <a:pt x="502285" y="21856"/>
                </a:moveTo>
                <a:lnTo>
                  <a:pt x="500557" y="13373"/>
                </a:lnTo>
                <a:lnTo>
                  <a:pt x="495871" y="6426"/>
                </a:lnTo>
                <a:lnTo>
                  <a:pt x="488924" y="1727"/>
                </a:lnTo>
                <a:lnTo>
                  <a:pt x="480453" y="0"/>
                </a:lnTo>
                <a:lnTo>
                  <a:pt x="480453" y="21856"/>
                </a:lnTo>
                <a:lnTo>
                  <a:pt x="480453" y="54648"/>
                </a:lnTo>
                <a:lnTo>
                  <a:pt x="480453" y="76504"/>
                </a:lnTo>
                <a:lnTo>
                  <a:pt x="480453" y="109283"/>
                </a:lnTo>
                <a:lnTo>
                  <a:pt x="442226" y="109283"/>
                </a:lnTo>
                <a:lnTo>
                  <a:pt x="442226" y="247535"/>
                </a:lnTo>
                <a:lnTo>
                  <a:pt x="442226" y="266115"/>
                </a:lnTo>
                <a:lnTo>
                  <a:pt x="435127" y="273215"/>
                </a:lnTo>
                <a:lnTo>
                  <a:pt x="416560" y="273215"/>
                </a:lnTo>
                <a:lnTo>
                  <a:pt x="409460" y="266115"/>
                </a:lnTo>
                <a:lnTo>
                  <a:pt x="409460" y="247535"/>
                </a:lnTo>
                <a:lnTo>
                  <a:pt x="416560" y="240436"/>
                </a:lnTo>
                <a:lnTo>
                  <a:pt x="435127" y="240436"/>
                </a:lnTo>
                <a:lnTo>
                  <a:pt x="442226" y="247535"/>
                </a:lnTo>
                <a:lnTo>
                  <a:pt x="442226" y="109283"/>
                </a:lnTo>
                <a:lnTo>
                  <a:pt x="371246" y="109283"/>
                </a:lnTo>
                <a:lnTo>
                  <a:pt x="371246" y="76504"/>
                </a:lnTo>
                <a:lnTo>
                  <a:pt x="480453" y="76504"/>
                </a:lnTo>
                <a:lnTo>
                  <a:pt x="480453" y="54648"/>
                </a:lnTo>
                <a:lnTo>
                  <a:pt x="371246" y="54648"/>
                </a:lnTo>
                <a:lnTo>
                  <a:pt x="371246" y="21856"/>
                </a:lnTo>
                <a:lnTo>
                  <a:pt x="480453" y="21856"/>
                </a:lnTo>
                <a:lnTo>
                  <a:pt x="480453" y="0"/>
                </a:lnTo>
                <a:lnTo>
                  <a:pt x="371246" y="0"/>
                </a:lnTo>
                <a:lnTo>
                  <a:pt x="362762" y="1727"/>
                </a:lnTo>
                <a:lnTo>
                  <a:pt x="355828" y="6426"/>
                </a:lnTo>
                <a:lnTo>
                  <a:pt x="351129" y="13373"/>
                </a:lnTo>
                <a:lnTo>
                  <a:pt x="349415" y="21856"/>
                </a:lnTo>
                <a:lnTo>
                  <a:pt x="349415" y="284149"/>
                </a:lnTo>
                <a:lnTo>
                  <a:pt x="351129" y="292633"/>
                </a:lnTo>
                <a:lnTo>
                  <a:pt x="355828" y="299580"/>
                </a:lnTo>
                <a:lnTo>
                  <a:pt x="362775" y="304279"/>
                </a:lnTo>
                <a:lnTo>
                  <a:pt x="371246" y="306006"/>
                </a:lnTo>
                <a:lnTo>
                  <a:pt x="480453" y="306006"/>
                </a:lnTo>
                <a:lnTo>
                  <a:pt x="488924" y="304279"/>
                </a:lnTo>
                <a:lnTo>
                  <a:pt x="495871" y="299580"/>
                </a:lnTo>
                <a:lnTo>
                  <a:pt x="500557" y="292633"/>
                </a:lnTo>
                <a:lnTo>
                  <a:pt x="502285" y="284149"/>
                </a:lnTo>
                <a:lnTo>
                  <a:pt x="502285" y="273215"/>
                </a:lnTo>
                <a:lnTo>
                  <a:pt x="502285" y="240436"/>
                </a:lnTo>
                <a:lnTo>
                  <a:pt x="502285" y="109283"/>
                </a:lnTo>
                <a:lnTo>
                  <a:pt x="502285" y="76504"/>
                </a:lnTo>
                <a:lnTo>
                  <a:pt x="502285" y="54648"/>
                </a:lnTo>
                <a:lnTo>
                  <a:pt x="502285" y="21856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27437" y="3948177"/>
            <a:ext cx="324485" cy="76200"/>
          </a:xfrm>
          <a:custGeom>
            <a:avLst/>
            <a:gdLst/>
            <a:ahLst/>
            <a:cxnLst/>
            <a:rect l="l" t="t" r="r" b="b"/>
            <a:pathLst>
              <a:path w="324484" h="76200">
                <a:moveTo>
                  <a:pt x="247776" y="0"/>
                </a:moveTo>
                <a:lnTo>
                  <a:pt x="247776" y="76200"/>
                </a:lnTo>
                <a:lnTo>
                  <a:pt x="304926" y="47625"/>
                </a:lnTo>
                <a:lnTo>
                  <a:pt x="260476" y="47625"/>
                </a:lnTo>
                <a:lnTo>
                  <a:pt x="260476" y="28575"/>
                </a:lnTo>
                <a:lnTo>
                  <a:pt x="304926" y="28575"/>
                </a:lnTo>
                <a:lnTo>
                  <a:pt x="247776" y="0"/>
                </a:lnTo>
                <a:close/>
              </a:path>
              <a:path w="324484" h="76200">
                <a:moveTo>
                  <a:pt x="24777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47776" y="47625"/>
                </a:lnTo>
                <a:lnTo>
                  <a:pt x="247776" y="28575"/>
                </a:lnTo>
                <a:close/>
              </a:path>
              <a:path w="324484" h="76200">
                <a:moveTo>
                  <a:pt x="304926" y="28575"/>
                </a:moveTo>
                <a:lnTo>
                  <a:pt x="260476" y="28575"/>
                </a:lnTo>
                <a:lnTo>
                  <a:pt x="260476" y="47625"/>
                </a:lnTo>
                <a:lnTo>
                  <a:pt x="304926" y="47625"/>
                </a:lnTo>
                <a:lnTo>
                  <a:pt x="323976" y="38100"/>
                </a:lnTo>
                <a:lnTo>
                  <a:pt x="304926" y="28575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27132" y="1812964"/>
            <a:ext cx="325120" cy="292735"/>
          </a:xfrm>
          <a:custGeom>
            <a:avLst/>
            <a:gdLst/>
            <a:ahLst/>
            <a:cxnLst/>
            <a:rect l="l" t="t" r="r" b="b"/>
            <a:pathLst>
              <a:path w="325120" h="292734">
                <a:moveTo>
                  <a:pt x="121894" y="97599"/>
                </a:moveTo>
                <a:lnTo>
                  <a:pt x="81267" y="97599"/>
                </a:lnTo>
                <a:lnTo>
                  <a:pt x="81267" y="113868"/>
                </a:lnTo>
                <a:lnTo>
                  <a:pt x="121894" y="113868"/>
                </a:lnTo>
                <a:lnTo>
                  <a:pt x="121894" y="97599"/>
                </a:lnTo>
                <a:close/>
              </a:path>
              <a:path w="325120" h="292734">
                <a:moveTo>
                  <a:pt x="121894" y="65074"/>
                </a:moveTo>
                <a:lnTo>
                  <a:pt x="81267" y="65074"/>
                </a:lnTo>
                <a:lnTo>
                  <a:pt x="81267" y="81330"/>
                </a:lnTo>
                <a:lnTo>
                  <a:pt x="121894" y="81330"/>
                </a:lnTo>
                <a:lnTo>
                  <a:pt x="121894" y="65074"/>
                </a:lnTo>
                <a:close/>
              </a:path>
              <a:path w="325120" h="292734">
                <a:moveTo>
                  <a:pt x="121894" y="32537"/>
                </a:moveTo>
                <a:lnTo>
                  <a:pt x="81267" y="32537"/>
                </a:lnTo>
                <a:lnTo>
                  <a:pt x="81267" y="48806"/>
                </a:lnTo>
                <a:lnTo>
                  <a:pt x="121894" y="48806"/>
                </a:lnTo>
                <a:lnTo>
                  <a:pt x="121894" y="32537"/>
                </a:lnTo>
                <a:close/>
              </a:path>
              <a:path w="325120" h="292734">
                <a:moveTo>
                  <a:pt x="325069" y="235546"/>
                </a:moveTo>
                <a:lnTo>
                  <a:pt x="174726" y="235546"/>
                </a:lnTo>
                <a:lnTo>
                  <a:pt x="174726" y="257136"/>
                </a:lnTo>
                <a:lnTo>
                  <a:pt x="174726" y="271119"/>
                </a:lnTo>
                <a:lnTo>
                  <a:pt x="172326" y="271119"/>
                </a:lnTo>
                <a:lnTo>
                  <a:pt x="172326" y="276199"/>
                </a:lnTo>
                <a:lnTo>
                  <a:pt x="152742" y="276199"/>
                </a:lnTo>
                <a:lnTo>
                  <a:pt x="152742" y="271119"/>
                </a:lnTo>
                <a:lnTo>
                  <a:pt x="150342" y="271119"/>
                </a:lnTo>
                <a:lnTo>
                  <a:pt x="150342" y="257136"/>
                </a:lnTo>
                <a:lnTo>
                  <a:pt x="153174" y="257136"/>
                </a:lnTo>
                <a:lnTo>
                  <a:pt x="153174" y="252056"/>
                </a:lnTo>
                <a:lnTo>
                  <a:pt x="171894" y="252056"/>
                </a:lnTo>
                <a:lnTo>
                  <a:pt x="171894" y="257136"/>
                </a:lnTo>
                <a:lnTo>
                  <a:pt x="174726" y="257136"/>
                </a:lnTo>
                <a:lnTo>
                  <a:pt x="174726" y="235546"/>
                </a:lnTo>
                <a:lnTo>
                  <a:pt x="0" y="235546"/>
                </a:lnTo>
                <a:lnTo>
                  <a:pt x="0" y="252056"/>
                </a:lnTo>
                <a:lnTo>
                  <a:pt x="0" y="257136"/>
                </a:lnTo>
                <a:lnTo>
                  <a:pt x="0" y="271119"/>
                </a:lnTo>
                <a:lnTo>
                  <a:pt x="0" y="276199"/>
                </a:lnTo>
                <a:lnTo>
                  <a:pt x="0" y="292722"/>
                </a:lnTo>
                <a:lnTo>
                  <a:pt x="325069" y="292722"/>
                </a:lnTo>
                <a:lnTo>
                  <a:pt x="325069" y="276199"/>
                </a:lnTo>
                <a:lnTo>
                  <a:pt x="325069" y="271119"/>
                </a:lnTo>
                <a:lnTo>
                  <a:pt x="325069" y="257136"/>
                </a:lnTo>
                <a:lnTo>
                  <a:pt x="325069" y="252056"/>
                </a:lnTo>
                <a:lnTo>
                  <a:pt x="325069" y="235546"/>
                </a:lnTo>
                <a:close/>
              </a:path>
              <a:path w="325120" h="292734">
                <a:moveTo>
                  <a:pt x="325069" y="187071"/>
                </a:moveTo>
                <a:lnTo>
                  <a:pt x="300685" y="130136"/>
                </a:lnTo>
                <a:lnTo>
                  <a:pt x="300685" y="89471"/>
                </a:lnTo>
                <a:lnTo>
                  <a:pt x="300685" y="72390"/>
                </a:lnTo>
                <a:lnTo>
                  <a:pt x="293370" y="65074"/>
                </a:lnTo>
                <a:lnTo>
                  <a:pt x="276301" y="65074"/>
                </a:lnTo>
                <a:lnTo>
                  <a:pt x="276301" y="89471"/>
                </a:lnTo>
                <a:lnTo>
                  <a:pt x="276301" y="130136"/>
                </a:lnTo>
                <a:lnTo>
                  <a:pt x="178790" y="130136"/>
                </a:lnTo>
                <a:lnTo>
                  <a:pt x="178790" y="89471"/>
                </a:lnTo>
                <a:lnTo>
                  <a:pt x="276301" y="89471"/>
                </a:lnTo>
                <a:lnTo>
                  <a:pt x="276301" y="65074"/>
                </a:lnTo>
                <a:lnTo>
                  <a:pt x="154406" y="65074"/>
                </a:lnTo>
                <a:lnTo>
                  <a:pt x="154406" y="16268"/>
                </a:lnTo>
                <a:lnTo>
                  <a:pt x="154406" y="3657"/>
                </a:lnTo>
                <a:lnTo>
                  <a:pt x="150749" y="0"/>
                </a:lnTo>
                <a:lnTo>
                  <a:pt x="138150" y="0"/>
                </a:lnTo>
                <a:lnTo>
                  <a:pt x="138150" y="16268"/>
                </a:lnTo>
                <a:lnTo>
                  <a:pt x="138150" y="130136"/>
                </a:lnTo>
                <a:lnTo>
                  <a:pt x="65011" y="130136"/>
                </a:lnTo>
                <a:lnTo>
                  <a:pt x="65011" y="16268"/>
                </a:lnTo>
                <a:lnTo>
                  <a:pt x="138150" y="16268"/>
                </a:lnTo>
                <a:lnTo>
                  <a:pt x="138150" y="0"/>
                </a:lnTo>
                <a:lnTo>
                  <a:pt x="52412" y="0"/>
                </a:lnTo>
                <a:lnTo>
                  <a:pt x="48755" y="3657"/>
                </a:lnTo>
                <a:lnTo>
                  <a:pt x="48755" y="65074"/>
                </a:lnTo>
                <a:lnTo>
                  <a:pt x="31699" y="65074"/>
                </a:lnTo>
                <a:lnTo>
                  <a:pt x="24384" y="72390"/>
                </a:lnTo>
                <a:lnTo>
                  <a:pt x="24384" y="130136"/>
                </a:lnTo>
                <a:lnTo>
                  <a:pt x="0" y="187071"/>
                </a:lnTo>
                <a:lnTo>
                  <a:pt x="0" y="219608"/>
                </a:lnTo>
                <a:lnTo>
                  <a:pt x="325069" y="219608"/>
                </a:lnTo>
                <a:lnTo>
                  <a:pt x="325069" y="187071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27048"/>
              </p:ext>
            </p:extLst>
          </p:nvPr>
        </p:nvGraphicFramePr>
        <p:xfrm>
          <a:off x="477520" y="1702093"/>
          <a:ext cx="11236959" cy="148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2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6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Phase1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 marL="635" algn="ctr">
                        <a:lnSpc>
                          <a:spcPts val="1410"/>
                        </a:lnSpc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DX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体制の確立</a:t>
                      </a:r>
                      <a:endParaRPr sz="1200">
                        <a:latin typeface="Yu Gothic"/>
                        <a:cs typeface="Yu Gothic"/>
                      </a:endParaRPr>
                    </a:p>
                  </a:txBody>
                  <a:tcPr marL="0" marR="0" marT="0" marB="0"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72415" marR="16700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73050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Segoe UI"/>
                          <a:cs typeface="Segoe UI"/>
                        </a:rPr>
                        <a:t>AI</a:t>
                      </a: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予測モデルの運用と、 </a:t>
                      </a:r>
                      <a:r>
                        <a:rPr sz="12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</a:t>
                      </a: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データ分析・可視化を行う ための最低限の基盤を構築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0" marB="0">
                    <a:lnR w="12700">
                      <a:solidFill>
                        <a:srgbClr val="112B43"/>
                      </a:solidFill>
                      <a:prstDash val="solid"/>
                    </a:lnR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POS</a:t>
                      </a:r>
                      <a:endParaRPr sz="900">
                        <a:latin typeface="Yu Gothic Medium"/>
                        <a:cs typeface="Yu Gothic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112B43"/>
                      </a:solidFill>
                      <a:prstDash val="solid"/>
                    </a:lnL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 marR="62865" indent="-170815">
                        <a:lnSpc>
                          <a:spcPts val="86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販売データ 送信</a:t>
                      </a:r>
                      <a:endParaRPr sz="900">
                        <a:latin typeface="Yu Gothic"/>
                        <a:cs typeface="Yu Gothic"/>
                      </a:endParaRPr>
                    </a:p>
                  </a:txBody>
                  <a:tcPr marL="0" marR="0" marT="48895" marB="0"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9215" marR="76200" indent="57785">
                        <a:lnSpc>
                          <a:spcPts val="860"/>
                        </a:lnSpc>
                      </a:pP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既存 サーバ</a:t>
                      </a:r>
                      <a:endParaRPr sz="900">
                        <a:latin typeface="Yu Gothic Medium"/>
                        <a:cs typeface="Yu Gothic Medium"/>
                      </a:endParaRPr>
                    </a:p>
                  </a:txBody>
                  <a:tcPr marL="0" marR="0" marT="0" marB="0"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アップロード</a:t>
                      </a:r>
                      <a:endParaRPr sz="900">
                        <a:latin typeface="Yu Gothic"/>
                        <a:cs typeface="Yu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38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9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データ格納</a:t>
                      </a:r>
                      <a:endParaRPr sz="900">
                        <a:latin typeface="Yu Gothic"/>
                        <a:cs typeface="Yu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34670" marR="206375" indent="28448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Azure 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S</a:t>
                      </a:r>
                      <a:r>
                        <a:rPr sz="9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t</a:t>
                      </a: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or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age</a:t>
                      </a:r>
                      <a:r>
                        <a:rPr sz="900" spc="-2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Acco</a:t>
                      </a:r>
                      <a:r>
                        <a:rPr sz="9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un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t</a:t>
                      </a:r>
                      <a:endParaRPr sz="900">
                        <a:latin typeface="Yu Gothic Medium"/>
                        <a:cs typeface="Yu Gothic Medium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900" b="1" spc="-1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AI</a:t>
                      </a:r>
                      <a:r>
                        <a:rPr sz="9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モデリング</a:t>
                      </a:r>
                      <a:endParaRPr sz="900">
                        <a:latin typeface="Yu Gothic"/>
                        <a:cs typeface="Yu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13995" marR="528955" indent="327660">
                        <a:lnSpc>
                          <a:spcPct val="80000"/>
                        </a:lnSpc>
                      </a:pP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Azure 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M</a:t>
                      </a:r>
                      <a:r>
                        <a:rPr sz="9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c</a:t>
                      </a:r>
                      <a:r>
                        <a:rPr sz="9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h</a:t>
                      </a: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i</a:t>
                      </a:r>
                      <a:r>
                        <a:rPr sz="9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n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e</a:t>
                      </a:r>
                      <a:r>
                        <a:rPr sz="900" spc="-2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Lea</a:t>
                      </a:r>
                      <a:r>
                        <a:rPr sz="9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r</a:t>
                      </a:r>
                      <a:r>
                        <a:rPr sz="9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n</a:t>
                      </a: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i</a:t>
                      </a:r>
                      <a:r>
                        <a:rPr sz="9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n</a:t>
                      </a:r>
                      <a:r>
                        <a:rPr sz="9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g</a:t>
                      </a:r>
                      <a:endParaRPr sz="900">
                        <a:latin typeface="Yu Gothic Medium"/>
                        <a:cs typeface="Yu Gothic Medium"/>
                      </a:endParaRPr>
                    </a:p>
                  </a:txBody>
                  <a:tcPr marL="0" marR="0" marT="93980" marB="0"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53657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データ可視化</a:t>
                      </a:r>
                      <a:endParaRPr sz="900" dirty="0">
                        <a:latin typeface="Yu Gothic"/>
                        <a:cs typeface="Yu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601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Power</a:t>
                      </a:r>
                      <a:r>
                        <a:rPr sz="900" spc="-4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 </a:t>
                      </a:r>
                      <a:r>
                        <a:rPr sz="9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BI</a:t>
                      </a:r>
                      <a:endParaRPr sz="900" dirty="0">
                        <a:latin typeface="Yu Gothic Medium"/>
                        <a:cs typeface="Yu Gothic Medium"/>
                      </a:endParaRPr>
                    </a:p>
                  </a:txBody>
                  <a:tcPr marL="0" marR="0" marT="0" marB="0">
                    <a:lnR w="12700">
                      <a:solidFill>
                        <a:srgbClr val="112B43"/>
                      </a:solidFill>
                      <a:prstDash val="solid"/>
                    </a:lnR>
                    <a:lnT w="12700">
                      <a:solidFill>
                        <a:srgbClr val="112B43"/>
                      </a:solidFill>
                      <a:prstDash val="solid"/>
                    </a:lnT>
                    <a:lnB w="12700">
                      <a:solidFill>
                        <a:srgbClr val="112B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63220" y="1813828"/>
            <a:ext cx="219638" cy="282826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4648201" y="1983526"/>
            <a:ext cx="622300" cy="76200"/>
          </a:xfrm>
          <a:custGeom>
            <a:avLst/>
            <a:gdLst/>
            <a:ahLst/>
            <a:cxnLst/>
            <a:rect l="l" t="t" r="r" b="b"/>
            <a:pathLst>
              <a:path w="622300" h="76200">
                <a:moveTo>
                  <a:pt x="545846" y="0"/>
                </a:moveTo>
                <a:lnTo>
                  <a:pt x="545846" y="76200"/>
                </a:lnTo>
                <a:lnTo>
                  <a:pt x="602996" y="47625"/>
                </a:lnTo>
                <a:lnTo>
                  <a:pt x="558546" y="47625"/>
                </a:lnTo>
                <a:lnTo>
                  <a:pt x="558546" y="28575"/>
                </a:lnTo>
                <a:lnTo>
                  <a:pt x="602996" y="28575"/>
                </a:lnTo>
                <a:lnTo>
                  <a:pt x="545846" y="0"/>
                </a:lnTo>
                <a:close/>
              </a:path>
              <a:path w="622300" h="76200">
                <a:moveTo>
                  <a:pt x="54584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45846" y="47625"/>
                </a:lnTo>
                <a:lnTo>
                  <a:pt x="545846" y="28575"/>
                </a:lnTo>
                <a:close/>
              </a:path>
              <a:path w="622300" h="76200">
                <a:moveTo>
                  <a:pt x="602996" y="28575"/>
                </a:moveTo>
                <a:lnTo>
                  <a:pt x="558546" y="28575"/>
                </a:lnTo>
                <a:lnTo>
                  <a:pt x="558546" y="47625"/>
                </a:lnTo>
                <a:lnTo>
                  <a:pt x="602996" y="47625"/>
                </a:lnTo>
                <a:lnTo>
                  <a:pt x="622046" y="38100"/>
                </a:lnTo>
                <a:lnTo>
                  <a:pt x="602996" y="28575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5763388" y="1891323"/>
            <a:ext cx="1200785" cy="952500"/>
            <a:chOff x="5761101" y="1298447"/>
            <a:chExt cx="1200785" cy="952500"/>
          </a:xfrm>
        </p:grpSpPr>
        <p:sp>
          <p:nvSpPr>
            <p:cNvPr id="53" name="object 53"/>
            <p:cNvSpPr/>
            <p:nvPr/>
          </p:nvSpPr>
          <p:spPr>
            <a:xfrm>
              <a:off x="5761101" y="1353692"/>
              <a:ext cx="840740" cy="788670"/>
            </a:xfrm>
            <a:custGeom>
              <a:avLst/>
              <a:gdLst/>
              <a:ahLst/>
              <a:cxnLst/>
              <a:rect l="l" t="t" r="r" b="b"/>
              <a:pathLst>
                <a:path w="840740" h="788669">
                  <a:moveTo>
                    <a:pt x="767715" y="712724"/>
                  </a:moveTo>
                  <a:lnTo>
                    <a:pt x="765514" y="740727"/>
                  </a:lnTo>
                  <a:lnTo>
                    <a:pt x="778509" y="742315"/>
                  </a:lnTo>
                  <a:lnTo>
                    <a:pt x="776224" y="761238"/>
                  </a:lnTo>
                  <a:lnTo>
                    <a:pt x="763902" y="761238"/>
                  </a:lnTo>
                  <a:lnTo>
                    <a:pt x="761746" y="788670"/>
                  </a:lnTo>
                  <a:lnTo>
                    <a:pt x="829346" y="761238"/>
                  </a:lnTo>
                  <a:lnTo>
                    <a:pt x="776224" y="761238"/>
                  </a:lnTo>
                  <a:lnTo>
                    <a:pt x="764021" y="759712"/>
                  </a:lnTo>
                  <a:lnTo>
                    <a:pt x="833104" y="759712"/>
                  </a:lnTo>
                  <a:lnTo>
                    <a:pt x="840613" y="756666"/>
                  </a:lnTo>
                  <a:lnTo>
                    <a:pt x="767715" y="712724"/>
                  </a:lnTo>
                  <a:close/>
                </a:path>
                <a:path w="840740" h="788669">
                  <a:moveTo>
                    <a:pt x="765514" y="740727"/>
                  </a:moveTo>
                  <a:lnTo>
                    <a:pt x="764021" y="759712"/>
                  </a:lnTo>
                  <a:lnTo>
                    <a:pt x="776224" y="761238"/>
                  </a:lnTo>
                  <a:lnTo>
                    <a:pt x="778509" y="742315"/>
                  </a:lnTo>
                  <a:lnTo>
                    <a:pt x="765514" y="740727"/>
                  </a:lnTo>
                  <a:close/>
                </a:path>
                <a:path w="840740" h="788669">
                  <a:moveTo>
                    <a:pt x="358556" y="348996"/>
                  </a:moveTo>
                  <a:lnTo>
                    <a:pt x="339471" y="348996"/>
                  </a:lnTo>
                  <a:lnTo>
                    <a:pt x="340995" y="366395"/>
                  </a:lnTo>
                  <a:lnTo>
                    <a:pt x="344297" y="419608"/>
                  </a:lnTo>
                  <a:lnTo>
                    <a:pt x="359028" y="473456"/>
                  </a:lnTo>
                  <a:lnTo>
                    <a:pt x="375031" y="508127"/>
                  </a:lnTo>
                  <a:lnTo>
                    <a:pt x="395732" y="541909"/>
                  </a:lnTo>
                  <a:lnTo>
                    <a:pt x="420497" y="574294"/>
                  </a:lnTo>
                  <a:lnTo>
                    <a:pt x="449072" y="604901"/>
                  </a:lnTo>
                  <a:lnTo>
                    <a:pt x="481075" y="633857"/>
                  </a:lnTo>
                  <a:lnTo>
                    <a:pt x="516000" y="660527"/>
                  </a:lnTo>
                  <a:lnTo>
                    <a:pt x="553847" y="684911"/>
                  </a:lnTo>
                  <a:lnTo>
                    <a:pt x="593851" y="706501"/>
                  </a:lnTo>
                  <a:lnTo>
                    <a:pt x="636015" y="725297"/>
                  </a:lnTo>
                  <a:lnTo>
                    <a:pt x="679703" y="740918"/>
                  </a:lnTo>
                  <a:lnTo>
                    <a:pt x="724662" y="752983"/>
                  </a:lnTo>
                  <a:lnTo>
                    <a:pt x="764021" y="759712"/>
                  </a:lnTo>
                  <a:lnTo>
                    <a:pt x="765514" y="740727"/>
                  </a:lnTo>
                  <a:lnTo>
                    <a:pt x="750443" y="738886"/>
                  </a:lnTo>
                  <a:lnTo>
                    <a:pt x="751204" y="738886"/>
                  </a:lnTo>
                  <a:lnTo>
                    <a:pt x="729226" y="734441"/>
                  </a:lnTo>
                  <a:lnTo>
                    <a:pt x="706882" y="728980"/>
                  </a:lnTo>
                  <a:lnTo>
                    <a:pt x="707263" y="728980"/>
                  </a:lnTo>
                  <a:lnTo>
                    <a:pt x="685606" y="722757"/>
                  </a:lnTo>
                  <a:lnTo>
                    <a:pt x="663828" y="715518"/>
                  </a:lnTo>
                  <a:lnTo>
                    <a:pt x="642874" y="707517"/>
                  </a:lnTo>
                  <a:lnTo>
                    <a:pt x="622603" y="699008"/>
                  </a:lnTo>
                  <a:lnTo>
                    <a:pt x="602107" y="689356"/>
                  </a:lnTo>
                  <a:lnTo>
                    <a:pt x="602240" y="689356"/>
                  </a:lnTo>
                  <a:lnTo>
                    <a:pt x="582917" y="679450"/>
                  </a:lnTo>
                  <a:lnTo>
                    <a:pt x="563372" y="668401"/>
                  </a:lnTo>
                  <a:lnTo>
                    <a:pt x="544829" y="656971"/>
                  </a:lnTo>
                  <a:lnTo>
                    <a:pt x="526796" y="644779"/>
                  </a:lnTo>
                  <a:lnTo>
                    <a:pt x="509998" y="632460"/>
                  </a:lnTo>
                  <a:lnTo>
                    <a:pt x="493013" y="619125"/>
                  </a:lnTo>
                  <a:lnTo>
                    <a:pt x="477705" y="605790"/>
                  </a:lnTo>
                  <a:lnTo>
                    <a:pt x="477520" y="605790"/>
                  </a:lnTo>
                  <a:lnTo>
                    <a:pt x="462279" y="591312"/>
                  </a:lnTo>
                  <a:lnTo>
                    <a:pt x="462409" y="591312"/>
                  </a:lnTo>
                  <a:lnTo>
                    <a:pt x="448056" y="576707"/>
                  </a:lnTo>
                  <a:lnTo>
                    <a:pt x="434848" y="561848"/>
                  </a:lnTo>
                  <a:lnTo>
                    <a:pt x="422962" y="546989"/>
                  </a:lnTo>
                  <a:lnTo>
                    <a:pt x="411225" y="530987"/>
                  </a:lnTo>
                  <a:lnTo>
                    <a:pt x="411356" y="530987"/>
                  </a:lnTo>
                  <a:lnTo>
                    <a:pt x="400938" y="515112"/>
                  </a:lnTo>
                  <a:lnTo>
                    <a:pt x="401100" y="515112"/>
                  </a:lnTo>
                  <a:lnTo>
                    <a:pt x="391795" y="498983"/>
                  </a:lnTo>
                  <a:lnTo>
                    <a:pt x="383984" y="483235"/>
                  </a:lnTo>
                  <a:lnTo>
                    <a:pt x="383794" y="483235"/>
                  </a:lnTo>
                  <a:lnTo>
                    <a:pt x="376825" y="466852"/>
                  </a:lnTo>
                  <a:lnTo>
                    <a:pt x="376554" y="466217"/>
                  </a:lnTo>
                  <a:lnTo>
                    <a:pt x="370839" y="449707"/>
                  </a:lnTo>
                  <a:lnTo>
                    <a:pt x="366600" y="433705"/>
                  </a:lnTo>
                  <a:lnTo>
                    <a:pt x="363217" y="416814"/>
                  </a:lnTo>
                  <a:lnTo>
                    <a:pt x="361171" y="400304"/>
                  </a:lnTo>
                  <a:lnTo>
                    <a:pt x="360425" y="382778"/>
                  </a:lnTo>
                  <a:lnTo>
                    <a:pt x="359918" y="364998"/>
                  </a:lnTo>
                  <a:lnTo>
                    <a:pt x="358556" y="348996"/>
                  </a:lnTo>
                  <a:close/>
                </a:path>
                <a:path w="840740" h="788669">
                  <a:moveTo>
                    <a:pt x="728599" y="734314"/>
                  </a:moveTo>
                  <a:lnTo>
                    <a:pt x="729107" y="734441"/>
                  </a:lnTo>
                  <a:lnTo>
                    <a:pt x="728599" y="734314"/>
                  </a:lnTo>
                  <a:close/>
                </a:path>
                <a:path w="840740" h="788669">
                  <a:moveTo>
                    <a:pt x="685165" y="722630"/>
                  </a:moveTo>
                  <a:lnTo>
                    <a:pt x="685546" y="722757"/>
                  </a:lnTo>
                  <a:lnTo>
                    <a:pt x="685165" y="722630"/>
                  </a:lnTo>
                  <a:close/>
                </a:path>
                <a:path w="840740" h="788669">
                  <a:moveTo>
                    <a:pt x="663876" y="715518"/>
                  </a:moveTo>
                  <a:lnTo>
                    <a:pt x="664210" y="715645"/>
                  </a:lnTo>
                  <a:lnTo>
                    <a:pt x="663876" y="715518"/>
                  </a:lnTo>
                  <a:close/>
                </a:path>
                <a:path w="840740" h="788669">
                  <a:moveTo>
                    <a:pt x="642951" y="707517"/>
                  </a:moveTo>
                  <a:lnTo>
                    <a:pt x="643254" y="707644"/>
                  </a:lnTo>
                  <a:lnTo>
                    <a:pt x="642951" y="707517"/>
                  </a:lnTo>
                  <a:close/>
                </a:path>
                <a:path w="840740" h="788669">
                  <a:moveTo>
                    <a:pt x="622300" y="698881"/>
                  </a:moveTo>
                  <a:lnTo>
                    <a:pt x="622553" y="699008"/>
                  </a:lnTo>
                  <a:lnTo>
                    <a:pt x="622300" y="698881"/>
                  </a:lnTo>
                  <a:close/>
                </a:path>
                <a:path w="840740" h="788669">
                  <a:moveTo>
                    <a:pt x="602240" y="689356"/>
                  </a:moveTo>
                  <a:lnTo>
                    <a:pt x="602107" y="689356"/>
                  </a:lnTo>
                  <a:lnTo>
                    <a:pt x="602488" y="689483"/>
                  </a:lnTo>
                  <a:lnTo>
                    <a:pt x="602240" y="689356"/>
                  </a:lnTo>
                  <a:close/>
                </a:path>
                <a:path w="840740" h="788669">
                  <a:moveTo>
                    <a:pt x="582422" y="679196"/>
                  </a:moveTo>
                  <a:lnTo>
                    <a:pt x="582802" y="679450"/>
                  </a:lnTo>
                  <a:lnTo>
                    <a:pt x="582422" y="679196"/>
                  </a:lnTo>
                  <a:close/>
                </a:path>
                <a:path w="840740" h="788669">
                  <a:moveTo>
                    <a:pt x="563419" y="668401"/>
                  </a:moveTo>
                  <a:lnTo>
                    <a:pt x="563626" y="668528"/>
                  </a:lnTo>
                  <a:lnTo>
                    <a:pt x="563419" y="668401"/>
                  </a:lnTo>
                  <a:close/>
                </a:path>
                <a:path w="840740" h="788669">
                  <a:moveTo>
                    <a:pt x="544895" y="656971"/>
                  </a:moveTo>
                  <a:lnTo>
                    <a:pt x="545084" y="657098"/>
                  </a:lnTo>
                  <a:lnTo>
                    <a:pt x="544895" y="656971"/>
                  </a:lnTo>
                  <a:close/>
                </a:path>
                <a:path w="840740" h="788669">
                  <a:moveTo>
                    <a:pt x="526829" y="644779"/>
                  </a:moveTo>
                  <a:lnTo>
                    <a:pt x="527176" y="645033"/>
                  </a:lnTo>
                  <a:lnTo>
                    <a:pt x="526829" y="644779"/>
                  </a:lnTo>
                  <a:close/>
                </a:path>
                <a:path w="840740" h="788669">
                  <a:moveTo>
                    <a:pt x="509650" y="632206"/>
                  </a:moveTo>
                  <a:lnTo>
                    <a:pt x="509904" y="632460"/>
                  </a:lnTo>
                  <a:lnTo>
                    <a:pt x="509650" y="632206"/>
                  </a:lnTo>
                  <a:close/>
                </a:path>
                <a:path w="840740" h="788669">
                  <a:moveTo>
                    <a:pt x="493101" y="619125"/>
                  </a:moveTo>
                  <a:lnTo>
                    <a:pt x="493395" y="619379"/>
                  </a:lnTo>
                  <a:lnTo>
                    <a:pt x="493101" y="619125"/>
                  </a:lnTo>
                  <a:close/>
                </a:path>
                <a:path w="840740" h="788669">
                  <a:moveTo>
                    <a:pt x="477265" y="605409"/>
                  </a:moveTo>
                  <a:lnTo>
                    <a:pt x="477520" y="605790"/>
                  </a:lnTo>
                  <a:lnTo>
                    <a:pt x="477705" y="605790"/>
                  </a:lnTo>
                  <a:lnTo>
                    <a:pt x="477265" y="605409"/>
                  </a:lnTo>
                  <a:close/>
                </a:path>
                <a:path w="840740" h="788669">
                  <a:moveTo>
                    <a:pt x="462409" y="591312"/>
                  </a:moveTo>
                  <a:lnTo>
                    <a:pt x="462279" y="591312"/>
                  </a:lnTo>
                  <a:lnTo>
                    <a:pt x="462534" y="591439"/>
                  </a:lnTo>
                  <a:lnTo>
                    <a:pt x="462409" y="591312"/>
                  </a:lnTo>
                  <a:close/>
                </a:path>
                <a:path w="840740" h="788669">
                  <a:moveTo>
                    <a:pt x="448097" y="576707"/>
                  </a:moveTo>
                  <a:lnTo>
                    <a:pt x="448437" y="577088"/>
                  </a:lnTo>
                  <a:lnTo>
                    <a:pt x="448097" y="576707"/>
                  </a:lnTo>
                  <a:close/>
                </a:path>
                <a:path w="840740" h="788669">
                  <a:moveTo>
                    <a:pt x="434922" y="561848"/>
                  </a:moveTo>
                  <a:lnTo>
                    <a:pt x="435228" y="562229"/>
                  </a:lnTo>
                  <a:lnTo>
                    <a:pt x="434922" y="561848"/>
                  </a:lnTo>
                  <a:close/>
                </a:path>
                <a:path w="840740" h="788669">
                  <a:moveTo>
                    <a:pt x="422656" y="546608"/>
                  </a:moveTo>
                  <a:lnTo>
                    <a:pt x="422910" y="546989"/>
                  </a:lnTo>
                  <a:lnTo>
                    <a:pt x="422656" y="546608"/>
                  </a:lnTo>
                  <a:close/>
                </a:path>
                <a:path w="840740" h="788669">
                  <a:moveTo>
                    <a:pt x="411356" y="530987"/>
                  </a:moveTo>
                  <a:lnTo>
                    <a:pt x="411225" y="530987"/>
                  </a:lnTo>
                  <a:lnTo>
                    <a:pt x="411607" y="531368"/>
                  </a:lnTo>
                  <a:lnTo>
                    <a:pt x="411356" y="530987"/>
                  </a:lnTo>
                  <a:close/>
                </a:path>
                <a:path w="840740" h="788669">
                  <a:moveTo>
                    <a:pt x="401100" y="515112"/>
                  </a:moveTo>
                  <a:lnTo>
                    <a:pt x="400938" y="515112"/>
                  </a:lnTo>
                  <a:lnTo>
                    <a:pt x="401320" y="515493"/>
                  </a:lnTo>
                  <a:lnTo>
                    <a:pt x="401100" y="515112"/>
                  </a:lnTo>
                  <a:close/>
                </a:path>
                <a:path w="840740" h="788669">
                  <a:moveTo>
                    <a:pt x="391858" y="498983"/>
                  </a:moveTo>
                  <a:lnTo>
                    <a:pt x="392049" y="499364"/>
                  </a:lnTo>
                  <a:lnTo>
                    <a:pt x="391858" y="498983"/>
                  </a:lnTo>
                  <a:close/>
                </a:path>
                <a:path w="840740" h="788669">
                  <a:moveTo>
                    <a:pt x="383666" y="482600"/>
                  </a:moveTo>
                  <a:lnTo>
                    <a:pt x="383794" y="483235"/>
                  </a:lnTo>
                  <a:lnTo>
                    <a:pt x="383984" y="483235"/>
                  </a:lnTo>
                  <a:lnTo>
                    <a:pt x="383666" y="482600"/>
                  </a:lnTo>
                  <a:close/>
                </a:path>
                <a:path w="840740" h="788669">
                  <a:moveTo>
                    <a:pt x="376736" y="466643"/>
                  </a:moveTo>
                  <a:lnTo>
                    <a:pt x="376809" y="466852"/>
                  </a:lnTo>
                  <a:lnTo>
                    <a:pt x="376736" y="466643"/>
                  </a:lnTo>
                  <a:close/>
                </a:path>
                <a:path w="840740" h="788669">
                  <a:moveTo>
                    <a:pt x="376587" y="466217"/>
                  </a:moveTo>
                  <a:lnTo>
                    <a:pt x="376736" y="466643"/>
                  </a:lnTo>
                  <a:lnTo>
                    <a:pt x="376587" y="466217"/>
                  </a:lnTo>
                  <a:close/>
                </a:path>
                <a:path w="840740" h="788669">
                  <a:moveTo>
                    <a:pt x="370922" y="449707"/>
                  </a:moveTo>
                  <a:lnTo>
                    <a:pt x="371094" y="450342"/>
                  </a:lnTo>
                  <a:lnTo>
                    <a:pt x="370922" y="449707"/>
                  </a:lnTo>
                  <a:close/>
                </a:path>
                <a:path w="840740" h="788669">
                  <a:moveTo>
                    <a:pt x="366395" y="432943"/>
                  </a:moveTo>
                  <a:lnTo>
                    <a:pt x="366522" y="433705"/>
                  </a:lnTo>
                  <a:lnTo>
                    <a:pt x="366395" y="432943"/>
                  </a:lnTo>
                  <a:close/>
                </a:path>
                <a:path w="840740" h="788669">
                  <a:moveTo>
                    <a:pt x="363141" y="416179"/>
                  </a:moveTo>
                  <a:lnTo>
                    <a:pt x="363220" y="416814"/>
                  </a:lnTo>
                  <a:lnTo>
                    <a:pt x="363141" y="416179"/>
                  </a:lnTo>
                  <a:close/>
                </a:path>
                <a:path w="840740" h="788669">
                  <a:moveTo>
                    <a:pt x="361061" y="399415"/>
                  </a:moveTo>
                  <a:lnTo>
                    <a:pt x="361061" y="400304"/>
                  </a:lnTo>
                  <a:lnTo>
                    <a:pt x="361061" y="399415"/>
                  </a:lnTo>
                  <a:close/>
                </a:path>
                <a:path w="840740" h="788669">
                  <a:moveTo>
                    <a:pt x="340868" y="365887"/>
                  </a:moveTo>
                  <a:lnTo>
                    <a:pt x="340882" y="366395"/>
                  </a:lnTo>
                  <a:lnTo>
                    <a:pt x="340868" y="365887"/>
                  </a:lnTo>
                  <a:close/>
                </a:path>
                <a:path w="840740" h="788669">
                  <a:moveTo>
                    <a:pt x="353085" y="315214"/>
                  </a:moveTo>
                  <a:lnTo>
                    <a:pt x="333628" y="315214"/>
                  </a:lnTo>
                  <a:lnTo>
                    <a:pt x="333756" y="315722"/>
                  </a:lnTo>
                  <a:lnTo>
                    <a:pt x="337058" y="332613"/>
                  </a:lnTo>
                  <a:lnTo>
                    <a:pt x="339471" y="349504"/>
                  </a:lnTo>
                  <a:lnTo>
                    <a:pt x="339471" y="348996"/>
                  </a:lnTo>
                  <a:lnTo>
                    <a:pt x="358556" y="348996"/>
                  </a:lnTo>
                  <a:lnTo>
                    <a:pt x="358394" y="347091"/>
                  </a:lnTo>
                  <a:lnTo>
                    <a:pt x="355853" y="329057"/>
                  </a:lnTo>
                  <a:lnTo>
                    <a:pt x="353085" y="315214"/>
                  </a:lnTo>
                  <a:close/>
                </a:path>
                <a:path w="840740" h="788669">
                  <a:moveTo>
                    <a:pt x="336931" y="332105"/>
                  </a:moveTo>
                  <a:lnTo>
                    <a:pt x="337005" y="332613"/>
                  </a:lnTo>
                  <a:lnTo>
                    <a:pt x="336931" y="332105"/>
                  </a:lnTo>
                  <a:close/>
                </a:path>
                <a:path w="840740" h="788669">
                  <a:moveTo>
                    <a:pt x="333632" y="315231"/>
                  </a:moveTo>
                  <a:lnTo>
                    <a:pt x="333729" y="315722"/>
                  </a:lnTo>
                  <a:lnTo>
                    <a:pt x="333632" y="315231"/>
                  </a:lnTo>
                  <a:close/>
                </a:path>
                <a:path w="840740" h="788669">
                  <a:moveTo>
                    <a:pt x="344356" y="282067"/>
                  </a:moveTo>
                  <a:lnTo>
                    <a:pt x="324485" y="282067"/>
                  </a:lnTo>
                  <a:lnTo>
                    <a:pt x="324612" y="282448"/>
                  </a:lnTo>
                  <a:lnTo>
                    <a:pt x="329564" y="298958"/>
                  </a:lnTo>
                  <a:lnTo>
                    <a:pt x="333632" y="315231"/>
                  </a:lnTo>
                  <a:lnTo>
                    <a:pt x="353085" y="315214"/>
                  </a:lnTo>
                  <a:lnTo>
                    <a:pt x="352298" y="311277"/>
                  </a:lnTo>
                  <a:lnTo>
                    <a:pt x="347852" y="293751"/>
                  </a:lnTo>
                  <a:lnTo>
                    <a:pt x="344356" y="282067"/>
                  </a:lnTo>
                  <a:close/>
                </a:path>
                <a:path w="840740" h="788669">
                  <a:moveTo>
                    <a:pt x="329438" y="298577"/>
                  </a:moveTo>
                  <a:lnTo>
                    <a:pt x="329533" y="298958"/>
                  </a:lnTo>
                  <a:lnTo>
                    <a:pt x="329438" y="298577"/>
                  </a:lnTo>
                  <a:close/>
                </a:path>
                <a:path w="840740" h="788669">
                  <a:moveTo>
                    <a:pt x="324528" y="282212"/>
                  </a:moveTo>
                  <a:lnTo>
                    <a:pt x="324599" y="282448"/>
                  </a:lnTo>
                  <a:lnTo>
                    <a:pt x="324528" y="282212"/>
                  </a:lnTo>
                  <a:close/>
                </a:path>
                <a:path w="840740" h="788669">
                  <a:moveTo>
                    <a:pt x="338785" y="265557"/>
                  </a:moveTo>
                  <a:lnTo>
                    <a:pt x="318643" y="265557"/>
                  </a:lnTo>
                  <a:lnTo>
                    <a:pt x="324528" y="282212"/>
                  </a:lnTo>
                  <a:lnTo>
                    <a:pt x="324485" y="282067"/>
                  </a:lnTo>
                  <a:lnTo>
                    <a:pt x="344356" y="282067"/>
                  </a:lnTo>
                  <a:lnTo>
                    <a:pt x="342646" y="276352"/>
                  </a:lnTo>
                  <a:lnTo>
                    <a:pt x="338785" y="265557"/>
                  </a:lnTo>
                  <a:close/>
                </a:path>
                <a:path w="840740" h="788669">
                  <a:moveTo>
                    <a:pt x="332607" y="249555"/>
                  </a:moveTo>
                  <a:lnTo>
                    <a:pt x="312038" y="249555"/>
                  </a:lnTo>
                  <a:lnTo>
                    <a:pt x="318770" y="266065"/>
                  </a:lnTo>
                  <a:lnTo>
                    <a:pt x="318643" y="265557"/>
                  </a:lnTo>
                  <a:lnTo>
                    <a:pt x="338785" y="265557"/>
                  </a:lnTo>
                  <a:lnTo>
                    <a:pt x="336423" y="258953"/>
                  </a:lnTo>
                  <a:lnTo>
                    <a:pt x="332607" y="249555"/>
                  </a:lnTo>
                  <a:close/>
                </a:path>
                <a:path w="840740" h="788669">
                  <a:moveTo>
                    <a:pt x="325597" y="233680"/>
                  </a:moveTo>
                  <a:lnTo>
                    <a:pt x="304546" y="233680"/>
                  </a:lnTo>
                  <a:lnTo>
                    <a:pt x="312165" y="249936"/>
                  </a:lnTo>
                  <a:lnTo>
                    <a:pt x="312038" y="249555"/>
                  </a:lnTo>
                  <a:lnTo>
                    <a:pt x="332607" y="249555"/>
                  </a:lnTo>
                  <a:lnTo>
                    <a:pt x="329564" y="242062"/>
                  </a:lnTo>
                  <a:lnTo>
                    <a:pt x="325597" y="233680"/>
                  </a:lnTo>
                  <a:close/>
                </a:path>
                <a:path w="840740" h="788669">
                  <a:moveTo>
                    <a:pt x="309703" y="202819"/>
                  </a:moveTo>
                  <a:lnTo>
                    <a:pt x="287654" y="202819"/>
                  </a:lnTo>
                  <a:lnTo>
                    <a:pt x="296672" y="218440"/>
                  </a:lnTo>
                  <a:lnTo>
                    <a:pt x="304673" y="234061"/>
                  </a:lnTo>
                  <a:lnTo>
                    <a:pt x="304546" y="233680"/>
                  </a:lnTo>
                  <a:lnTo>
                    <a:pt x="325597" y="233680"/>
                  </a:lnTo>
                  <a:lnTo>
                    <a:pt x="321690" y="225425"/>
                  </a:lnTo>
                  <a:lnTo>
                    <a:pt x="313309" y="209042"/>
                  </a:lnTo>
                  <a:lnTo>
                    <a:pt x="309703" y="202819"/>
                  </a:lnTo>
                  <a:close/>
                </a:path>
                <a:path w="840740" h="788669">
                  <a:moveTo>
                    <a:pt x="296418" y="218059"/>
                  </a:moveTo>
                  <a:lnTo>
                    <a:pt x="296614" y="218440"/>
                  </a:lnTo>
                  <a:lnTo>
                    <a:pt x="296418" y="218059"/>
                  </a:lnTo>
                  <a:close/>
                </a:path>
                <a:path w="840740" h="788669">
                  <a:moveTo>
                    <a:pt x="300708" y="187833"/>
                  </a:moveTo>
                  <a:lnTo>
                    <a:pt x="278129" y="187833"/>
                  </a:lnTo>
                  <a:lnTo>
                    <a:pt x="278384" y="188214"/>
                  </a:lnTo>
                  <a:lnTo>
                    <a:pt x="287782" y="203073"/>
                  </a:lnTo>
                  <a:lnTo>
                    <a:pt x="287654" y="202819"/>
                  </a:lnTo>
                  <a:lnTo>
                    <a:pt x="309703" y="202819"/>
                  </a:lnTo>
                  <a:lnTo>
                    <a:pt x="304038" y="193040"/>
                  </a:lnTo>
                  <a:lnTo>
                    <a:pt x="300708" y="187833"/>
                  </a:lnTo>
                  <a:close/>
                </a:path>
                <a:path w="840740" h="788669">
                  <a:moveTo>
                    <a:pt x="278234" y="187998"/>
                  </a:moveTo>
                  <a:lnTo>
                    <a:pt x="278371" y="188214"/>
                  </a:lnTo>
                  <a:lnTo>
                    <a:pt x="278234" y="187998"/>
                  </a:lnTo>
                  <a:close/>
                </a:path>
                <a:path w="840740" h="788669">
                  <a:moveTo>
                    <a:pt x="291233" y="173355"/>
                  </a:moveTo>
                  <a:lnTo>
                    <a:pt x="268097" y="173355"/>
                  </a:lnTo>
                  <a:lnTo>
                    <a:pt x="278234" y="187998"/>
                  </a:lnTo>
                  <a:lnTo>
                    <a:pt x="278129" y="187833"/>
                  </a:lnTo>
                  <a:lnTo>
                    <a:pt x="300708" y="187833"/>
                  </a:lnTo>
                  <a:lnTo>
                    <a:pt x="294132" y="177546"/>
                  </a:lnTo>
                  <a:lnTo>
                    <a:pt x="291233" y="173355"/>
                  </a:lnTo>
                  <a:close/>
                </a:path>
                <a:path w="840740" h="788669">
                  <a:moveTo>
                    <a:pt x="281278" y="159258"/>
                  </a:moveTo>
                  <a:lnTo>
                    <a:pt x="257428" y="159258"/>
                  </a:lnTo>
                  <a:lnTo>
                    <a:pt x="268224" y="173609"/>
                  </a:lnTo>
                  <a:lnTo>
                    <a:pt x="268097" y="173355"/>
                  </a:lnTo>
                  <a:lnTo>
                    <a:pt x="291233" y="173355"/>
                  </a:lnTo>
                  <a:lnTo>
                    <a:pt x="283590" y="162306"/>
                  </a:lnTo>
                  <a:lnTo>
                    <a:pt x="281278" y="159258"/>
                  </a:lnTo>
                  <a:close/>
                </a:path>
                <a:path w="840740" h="788669">
                  <a:moveTo>
                    <a:pt x="270833" y="145669"/>
                  </a:moveTo>
                  <a:lnTo>
                    <a:pt x="246125" y="145669"/>
                  </a:lnTo>
                  <a:lnTo>
                    <a:pt x="257683" y="159639"/>
                  </a:lnTo>
                  <a:lnTo>
                    <a:pt x="257428" y="159258"/>
                  </a:lnTo>
                  <a:lnTo>
                    <a:pt x="281278" y="159258"/>
                  </a:lnTo>
                  <a:lnTo>
                    <a:pt x="272414" y="147574"/>
                  </a:lnTo>
                  <a:lnTo>
                    <a:pt x="270833" y="145669"/>
                  </a:lnTo>
                  <a:close/>
                </a:path>
                <a:path w="840740" h="788669">
                  <a:moveTo>
                    <a:pt x="248630" y="120142"/>
                  </a:moveTo>
                  <a:lnTo>
                    <a:pt x="221996" y="120142"/>
                  </a:lnTo>
                  <a:lnTo>
                    <a:pt x="222250" y="120396"/>
                  </a:lnTo>
                  <a:lnTo>
                    <a:pt x="234569" y="132969"/>
                  </a:lnTo>
                  <a:lnTo>
                    <a:pt x="246379" y="146050"/>
                  </a:lnTo>
                  <a:lnTo>
                    <a:pt x="246125" y="145669"/>
                  </a:lnTo>
                  <a:lnTo>
                    <a:pt x="270833" y="145669"/>
                  </a:lnTo>
                  <a:lnTo>
                    <a:pt x="260603" y="133350"/>
                  </a:lnTo>
                  <a:lnTo>
                    <a:pt x="248630" y="120142"/>
                  </a:lnTo>
                  <a:close/>
                </a:path>
                <a:path w="840740" h="788669">
                  <a:moveTo>
                    <a:pt x="234314" y="132715"/>
                  </a:moveTo>
                  <a:lnTo>
                    <a:pt x="234544" y="132969"/>
                  </a:lnTo>
                  <a:lnTo>
                    <a:pt x="234314" y="132715"/>
                  </a:lnTo>
                  <a:close/>
                </a:path>
                <a:path w="840740" h="788669">
                  <a:moveTo>
                    <a:pt x="222184" y="120334"/>
                  </a:moveTo>
                  <a:close/>
                </a:path>
                <a:path w="840740" h="788669">
                  <a:moveTo>
                    <a:pt x="200359" y="75819"/>
                  </a:moveTo>
                  <a:lnTo>
                    <a:pt x="168401" y="75819"/>
                  </a:lnTo>
                  <a:lnTo>
                    <a:pt x="168783" y="76073"/>
                  </a:lnTo>
                  <a:lnTo>
                    <a:pt x="182752" y="86233"/>
                  </a:lnTo>
                  <a:lnTo>
                    <a:pt x="196341" y="96901"/>
                  </a:lnTo>
                  <a:lnTo>
                    <a:pt x="209550" y="108331"/>
                  </a:lnTo>
                  <a:lnTo>
                    <a:pt x="222184" y="120334"/>
                  </a:lnTo>
                  <a:lnTo>
                    <a:pt x="221996" y="120142"/>
                  </a:lnTo>
                  <a:lnTo>
                    <a:pt x="248630" y="120142"/>
                  </a:lnTo>
                  <a:lnTo>
                    <a:pt x="248285" y="119761"/>
                  </a:lnTo>
                  <a:lnTo>
                    <a:pt x="235458" y="106680"/>
                  </a:lnTo>
                  <a:lnTo>
                    <a:pt x="222123" y="94107"/>
                  </a:lnTo>
                  <a:lnTo>
                    <a:pt x="208279" y="82042"/>
                  </a:lnTo>
                  <a:lnTo>
                    <a:pt x="200359" y="75819"/>
                  </a:lnTo>
                  <a:close/>
                </a:path>
                <a:path w="840740" h="788669">
                  <a:moveTo>
                    <a:pt x="209169" y="108077"/>
                  </a:moveTo>
                  <a:lnTo>
                    <a:pt x="209438" y="108331"/>
                  </a:lnTo>
                  <a:lnTo>
                    <a:pt x="209169" y="108077"/>
                  </a:lnTo>
                  <a:close/>
                </a:path>
                <a:path w="840740" h="788669">
                  <a:moveTo>
                    <a:pt x="195961" y="96647"/>
                  </a:moveTo>
                  <a:lnTo>
                    <a:pt x="196256" y="96901"/>
                  </a:lnTo>
                  <a:lnTo>
                    <a:pt x="195961" y="96647"/>
                  </a:lnTo>
                  <a:close/>
                </a:path>
                <a:path w="840740" h="788669">
                  <a:moveTo>
                    <a:pt x="182372" y="85979"/>
                  </a:moveTo>
                  <a:lnTo>
                    <a:pt x="182696" y="86233"/>
                  </a:lnTo>
                  <a:lnTo>
                    <a:pt x="182372" y="85979"/>
                  </a:lnTo>
                  <a:close/>
                </a:path>
                <a:path w="840740" h="788669">
                  <a:moveTo>
                    <a:pt x="168477" y="75873"/>
                  </a:moveTo>
                  <a:lnTo>
                    <a:pt x="168752" y="76073"/>
                  </a:lnTo>
                  <a:lnTo>
                    <a:pt x="168477" y="75873"/>
                  </a:lnTo>
                  <a:close/>
                </a:path>
                <a:path w="840740" h="788669">
                  <a:moveTo>
                    <a:pt x="188144" y="66548"/>
                  </a:moveTo>
                  <a:lnTo>
                    <a:pt x="154177" y="66548"/>
                  </a:lnTo>
                  <a:lnTo>
                    <a:pt x="168477" y="75873"/>
                  </a:lnTo>
                  <a:lnTo>
                    <a:pt x="200359" y="75819"/>
                  </a:lnTo>
                  <a:lnTo>
                    <a:pt x="194056" y="70866"/>
                  </a:lnTo>
                  <a:lnTo>
                    <a:pt x="188144" y="66548"/>
                  </a:lnTo>
                  <a:close/>
                </a:path>
                <a:path w="840740" h="788669">
                  <a:moveTo>
                    <a:pt x="175871" y="57912"/>
                  </a:moveTo>
                  <a:lnTo>
                    <a:pt x="139573" y="57912"/>
                  </a:lnTo>
                  <a:lnTo>
                    <a:pt x="154559" y="66802"/>
                  </a:lnTo>
                  <a:lnTo>
                    <a:pt x="154177" y="66548"/>
                  </a:lnTo>
                  <a:lnTo>
                    <a:pt x="188144" y="66548"/>
                  </a:lnTo>
                  <a:lnTo>
                    <a:pt x="179450" y="60198"/>
                  </a:lnTo>
                  <a:lnTo>
                    <a:pt x="175871" y="57912"/>
                  </a:lnTo>
                  <a:close/>
                </a:path>
                <a:path w="840740" h="788669">
                  <a:moveTo>
                    <a:pt x="163491" y="50037"/>
                  </a:moveTo>
                  <a:lnTo>
                    <a:pt x="124587" y="50037"/>
                  </a:lnTo>
                  <a:lnTo>
                    <a:pt x="125095" y="50292"/>
                  </a:lnTo>
                  <a:lnTo>
                    <a:pt x="139953" y="58166"/>
                  </a:lnTo>
                  <a:lnTo>
                    <a:pt x="139573" y="57912"/>
                  </a:lnTo>
                  <a:lnTo>
                    <a:pt x="175871" y="57912"/>
                  </a:lnTo>
                  <a:lnTo>
                    <a:pt x="164337" y="50546"/>
                  </a:lnTo>
                  <a:lnTo>
                    <a:pt x="163491" y="50037"/>
                  </a:lnTo>
                  <a:close/>
                </a:path>
                <a:path w="840740" h="788669">
                  <a:moveTo>
                    <a:pt x="124870" y="50188"/>
                  </a:moveTo>
                  <a:lnTo>
                    <a:pt x="125067" y="50292"/>
                  </a:lnTo>
                  <a:lnTo>
                    <a:pt x="124870" y="50188"/>
                  </a:lnTo>
                  <a:close/>
                </a:path>
                <a:path w="840740" h="788669">
                  <a:moveTo>
                    <a:pt x="109474" y="43053"/>
                  </a:moveTo>
                  <a:lnTo>
                    <a:pt x="124870" y="50188"/>
                  </a:lnTo>
                  <a:lnTo>
                    <a:pt x="124587" y="50037"/>
                  </a:lnTo>
                  <a:lnTo>
                    <a:pt x="163491" y="50037"/>
                  </a:lnTo>
                  <a:lnTo>
                    <a:pt x="152061" y="43180"/>
                  </a:lnTo>
                  <a:lnTo>
                    <a:pt x="109982" y="43180"/>
                  </a:lnTo>
                  <a:lnTo>
                    <a:pt x="109474" y="43053"/>
                  </a:lnTo>
                  <a:close/>
                </a:path>
                <a:path w="840740" h="788669">
                  <a:moveTo>
                    <a:pt x="94234" y="36830"/>
                  </a:moveTo>
                  <a:lnTo>
                    <a:pt x="109982" y="43180"/>
                  </a:lnTo>
                  <a:lnTo>
                    <a:pt x="152061" y="43180"/>
                  </a:lnTo>
                  <a:lnTo>
                    <a:pt x="149098" y="41402"/>
                  </a:lnTo>
                  <a:lnTo>
                    <a:pt x="140618" y="36957"/>
                  </a:lnTo>
                  <a:lnTo>
                    <a:pt x="94741" y="36957"/>
                  </a:lnTo>
                  <a:lnTo>
                    <a:pt x="94234" y="36830"/>
                  </a:lnTo>
                  <a:close/>
                </a:path>
                <a:path w="840740" h="788669">
                  <a:moveTo>
                    <a:pt x="78739" y="31496"/>
                  </a:moveTo>
                  <a:lnTo>
                    <a:pt x="94741" y="36957"/>
                  </a:lnTo>
                  <a:lnTo>
                    <a:pt x="140618" y="36957"/>
                  </a:lnTo>
                  <a:lnTo>
                    <a:pt x="133350" y="33147"/>
                  </a:lnTo>
                  <a:lnTo>
                    <a:pt x="130095" y="31623"/>
                  </a:lnTo>
                  <a:lnTo>
                    <a:pt x="79248" y="31623"/>
                  </a:lnTo>
                  <a:lnTo>
                    <a:pt x="78739" y="31496"/>
                  </a:lnTo>
                  <a:close/>
                </a:path>
                <a:path w="840740" h="788669">
                  <a:moveTo>
                    <a:pt x="120331" y="27051"/>
                  </a:moveTo>
                  <a:lnTo>
                    <a:pt x="63119" y="27051"/>
                  </a:lnTo>
                  <a:lnTo>
                    <a:pt x="63626" y="27178"/>
                  </a:lnTo>
                  <a:lnTo>
                    <a:pt x="79248" y="31623"/>
                  </a:lnTo>
                  <a:lnTo>
                    <a:pt x="130095" y="31623"/>
                  </a:lnTo>
                  <a:lnTo>
                    <a:pt x="120331" y="27051"/>
                  </a:lnTo>
                  <a:close/>
                </a:path>
                <a:path w="840740" h="788669">
                  <a:moveTo>
                    <a:pt x="63357" y="27118"/>
                  </a:moveTo>
                  <a:lnTo>
                    <a:pt x="63567" y="27178"/>
                  </a:lnTo>
                  <a:lnTo>
                    <a:pt x="63357" y="27118"/>
                  </a:lnTo>
                  <a:close/>
                </a:path>
                <a:path w="840740" h="788669">
                  <a:moveTo>
                    <a:pt x="112385" y="23622"/>
                  </a:moveTo>
                  <a:lnTo>
                    <a:pt x="47498" y="23622"/>
                  </a:lnTo>
                  <a:lnTo>
                    <a:pt x="63357" y="27118"/>
                  </a:lnTo>
                  <a:lnTo>
                    <a:pt x="63119" y="27051"/>
                  </a:lnTo>
                  <a:lnTo>
                    <a:pt x="120331" y="27051"/>
                  </a:lnTo>
                  <a:lnTo>
                    <a:pt x="117348" y="25654"/>
                  </a:lnTo>
                  <a:lnTo>
                    <a:pt x="112385" y="23622"/>
                  </a:lnTo>
                  <a:close/>
                </a:path>
                <a:path w="840740" h="788669">
                  <a:moveTo>
                    <a:pt x="106181" y="21082"/>
                  </a:moveTo>
                  <a:lnTo>
                    <a:pt x="31750" y="21082"/>
                  </a:lnTo>
                  <a:lnTo>
                    <a:pt x="48006" y="23749"/>
                  </a:lnTo>
                  <a:lnTo>
                    <a:pt x="47498" y="23622"/>
                  </a:lnTo>
                  <a:lnTo>
                    <a:pt x="112385" y="23622"/>
                  </a:lnTo>
                  <a:lnTo>
                    <a:pt x="106181" y="21082"/>
                  </a:lnTo>
                  <a:close/>
                </a:path>
                <a:path w="840740" h="788669">
                  <a:moveTo>
                    <a:pt x="762" y="0"/>
                  </a:moveTo>
                  <a:lnTo>
                    <a:pt x="0" y="19050"/>
                  </a:lnTo>
                  <a:lnTo>
                    <a:pt x="16383" y="19558"/>
                  </a:lnTo>
                  <a:lnTo>
                    <a:pt x="15875" y="19558"/>
                  </a:lnTo>
                  <a:lnTo>
                    <a:pt x="32258" y="21209"/>
                  </a:lnTo>
                  <a:lnTo>
                    <a:pt x="31750" y="21082"/>
                  </a:lnTo>
                  <a:lnTo>
                    <a:pt x="106181" y="21082"/>
                  </a:lnTo>
                  <a:lnTo>
                    <a:pt x="68072" y="8636"/>
                  </a:lnTo>
                  <a:lnTo>
                    <a:pt x="17399" y="63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14288" y="1298447"/>
              <a:ext cx="336803" cy="33832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9703" y="1968004"/>
              <a:ext cx="351870" cy="282422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6787516" y="1961538"/>
            <a:ext cx="1478280" cy="443865"/>
            <a:chOff x="6785229" y="1368662"/>
            <a:chExt cx="1478280" cy="443865"/>
          </a:xfrm>
        </p:grpSpPr>
        <p:sp>
          <p:nvSpPr>
            <p:cNvPr id="57" name="object 57"/>
            <p:cNvSpPr/>
            <p:nvPr/>
          </p:nvSpPr>
          <p:spPr>
            <a:xfrm>
              <a:off x="6785229" y="1514983"/>
              <a:ext cx="1112520" cy="297180"/>
            </a:xfrm>
            <a:custGeom>
              <a:avLst/>
              <a:gdLst/>
              <a:ahLst/>
              <a:cxnLst/>
              <a:rect l="l" t="t" r="r" b="b"/>
              <a:pathLst>
                <a:path w="1112520" h="297180">
                  <a:moveTo>
                    <a:pt x="1036018" y="28562"/>
                  </a:moveTo>
                  <a:lnTo>
                    <a:pt x="957326" y="30987"/>
                  </a:lnTo>
                  <a:lnTo>
                    <a:pt x="906145" y="33400"/>
                  </a:lnTo>
                  <a:lnTo>
                    <a:pt x="855345" y="36702"/>
                  </a:lnTo>
                  <a:lnTo>
                    <a:pt x="805052" y="40512"/>
                  </a:lnTo>
                  <a:lnTo>
                    <a:pt x="755396" y="44957"/>
                  </a:lnTo>
                  <a:lnTo>
                    <a:pt x="706374" y="49911"/>
                  </a:lnTo>
                  <a:lnTo>
                    <a:pt x="658241" y="55625"/>
                  </a:lnTo>
                  <a:lnTo>
                    <a:pt x="610997" y="61721"/>
                  </a:lnTo>
                  <a:lnTo>
                    <a:pt x="564769" y="68452"/>
                  </a:lnTo>
                  <a:lnTo>
                    <a:pt x="519556" y="75691"/>
                  </a:lnTo>
                  <a:lnTo>
                    <a:pt x="475615" y="83312"/>
                  </a:lnTo>
                  <a:lnTo>
                    <a:pt x="432943" y="91439"/>
                  </a:lnTo>
                  <a:lnTo>
                    <a:pt x="391795" y="99949"/>
                  </a:lnTo>
                  <a:lnTo>
                    <a:pt x="352044" y="108838"/>
                  </a:lnTo>
                  <a:lnTo>
                    <a:pt x="313817" y="118237"/>
                  </a:lnTo>
                  <a:lnTo>
                    <a:pt x="242824" y="138049"/>
                  </a:lnTo>
                  <a:lnTo>
                    <a:pt x="179324" y="159130"/>
                  </a:lnTo>
                  <a:lnTo>
                    <a:pt x="137160" y="175640"/>
                  </a:lnTo>
                  <a:lnTo>
                    <a:pt x="99949" y="192786"/>
                  </a:lnTo>
                  <a:lnTo>
                    <a:pt x="58674" y="216407"/>
                  </a:lnTo>
                  <a:lnTo>
                    <a:pt x="27559" y="241300"/>
                  </a:lnTo>
                  <a:lnTo>
                    <a:pt x="4191" y="274827"/>
                  </a:lnTo>
                  <a:lnTo>
                    <a:pt x="0" y="295909"/>
                  </a:lnTo>
                  <a:lnTo>
                    <a:pt x="19050" y="297052"/>
                  </a:lnTo>
                  <a:lnTo>
                    <a:pt x="19351" y="292226"/>
                  </a:lnTo>
                  <a:lnTo>
                    <a:pt x="19176" y="292226"/>
                  </a:lnTo>
                  <a:lnTo>
                    <a:pt x="20208" y="287274"/>
                  </a:lnTo>
                  <a:lnTo>
                    <a:pt x="20447" y="286130"/>
                  </a:lnTo>
                  <a:lnTo>
                    <a:pt x="20582" y="286130"/>
                  </a:lnTo>
                  <a:lnTo>
                    <a:pt x="21965" y="282066"/>
                  </a:lnTo>
                  <a:lnTo>
                    <a:pt x="24066" y="276987"/>
                  </a:lnTo>
                  <a:lnTo>
                    <a:pt x="24511" y="275970"/>
                  </a:lnTo>
                  <a:lnTo>
                    <a:pt x="27180" y="271652"/>
                  </a:lnTo>
                  <a:lnTo>
                    <a:pt x="27559" y="271017"/>
                  </a:lnTo>
                  <a:lnTo>
                    <a:pt x="31369" y="265556"/>
                  </a:lnTo>
                  <a:lnTo>
                    <a:pt x="31503" y="265556"/>
                  </a:lnTo>
                  <a:lnTo>
                    <a:pt x="35528" y="260603"/>
                  </a:lnTo>
                  <a:lnTo>
                    <a:pt x="41148" y="254634"/>
                  </a:lnTo>
                  <a:lnTo>
                    <a:pt x="41307" y="254634"/>
                  </a:lnTo>
                  <a:lnTo>
                    <a:pt x="46846" y="249427"/>
                  </a:lnTo>
                  <a:lnTo>
                    <a:pt x="53975" y="243458"/>
                  </a:lnTo>
                  <a:lnTo>
                    <a:pt x="61341" y="237870"/>
                  </a:lnTo>
                  <a:lnTo>
                    <a:pt x="69112" y="232409"/>
                  </a:lnTo>
                  <a:lnTo>
                    <a:pt x="78231" y="226567"/>
                  </a:lnTo>
                  <a:lnTo>
                    <a:pt x="78403" y="226567"/>
                  </a:lnTo>
                  <a:lnTo>
                    <a:pt x="87544" y="221106"/>
                  </a:lnTo>
                  <a:lnTo>
                    <a:pt x="97917" y="215391"/>
                  </a:lnTo>
                  <a:lnTo>
                    <a:pt x="108474" y="209803"/>
                  </a:lnTo>
                  <a:lnTo>
                    <a:pt x="120015" y="204215"/>
                  </a:lnTo>
                  <a:lnTo>
                    <a:pt x="132079" y="198627"/>
                  </a:lnTo>
                  <a:lnTo>
                    <a:pt x="132235" y="198627"/>
                  </a:lnTo>
                  <a:lnTo>
                    <a:pt x="144652" y="193039"/>
                  </a:lnTo>
                  <a:lnTo>
                    <a:pt x="157861" y="187832"/>
                  </a:lnTo>
                  <a:lnTo>
                    <a:pt x="186054" y="177037"/>
                  </a:lnTo>
                  <a:lnTo>
                    <a:pt x="185674" y="177037"/>
                  </a:lnTo>
                  <a:lnTo>
                    <a:pt x="216153" y="166496"/>
                  </a:lnTo>
                  <a:lnTo>
                    <a:pt x="216421" y="166496"/>
                  </a:lnTo>
                  <a:lnTo>
                    <a:pt x="248412" y="156209"/>
                  </a:lnTo>
                  <a:lnTo>
                    <a:pt x="248600" y="156209"/>
                  </a:lnTo>
                  <a:lnTo>
                    <a:pt x="282701" y="146430"/>
                  </a:lnTo>
                  <a:lnTo>
                    <a:pt x="282448" y="146430"/>
                  </a:lnTo>
                  <a:lnTo>
                    <a:pt x="318643" y="136651"/>
                  </a:lnTo>
                  <a:lnTo>
                    <a:pt x="319029" y="136651"/>
                  </a:lnTo>
                  <a:lnTo>
                    <a:pt x="356489" y="127380"/>
                  </a:lnTo>
                  <a:lnTo>
                    <a:pt x="356926" y="127380"/>
                  </a:lnTo>
                  <a:lnTo>
                    <a:pt x="395859" y="118617"/>
                  </a:lnTo>
                  <a:lnTo>
                    <a:pt x="395731" y="118617"/>
                  </a:lnTo>
                  <a:lnTo>
                    <a:pt x="436752" y="110108"/>
                  </a:lnTo>
                  <a:lnTo>
                    <a:pt x="479044" y="101980"/>
                  </a:lnTo>
                  <a:lnTo>
                    <a:pt x="522731" y="94361"/>
                  </a:lnTo>
                  <a:lnTo>
                    <a:pt x="523395" y="94361"/>
                  </a:lnTo>
                  <a:lnTo>
                    <a:pt x="567690" y="87249"/>
                  </a:lnTo>
                  <a:lnTo>
                    <a:pt x="613664" y="80644"/>
                  </a:lnTo>
                  <a:lnTo>
                    <a:pt x="660653" y="74421"/>
                  </a:lnTo>
                  <a:lnTo>
                    <a:pt x="708532" y="68833"/>
                  </a:lnTo>
                  <a:lnTo>
                    <a:pt x="757301" y="63880"/>
                  </a:lnTo>
                  <a:lnTo>
                    <a:pt x="806703" y="59436"/>
                  </a:lnTo>
                  <a:lnTo>
                    <a:pt x="856742" y="55625"/>
                  </a:lnTo>
                  <a:lnTo>
                    <a:pt x="907288" y="52450"/>
                  </a:lnTo>
                  <a:lnTo>
                    <a:pt x="958215" y="49911"/>
                  </a:lnTo>
                  <a:lnTo>
                    <a:pt x="1009396" y="48132"/>
                  </a:lnTo>
                  <a:lnTo>
                    <a:pt x="1036240" y="47615"/>
                  </a:lnTo>
                  <a:lnTo>
                    <a:pt x="1036018" y="28562"/>
                  </a:lnTo>
                  <a:close/>
                </a:path>
                <a:path w="1112520" h="297180">
                  <a:moveTo>
                    <a:pt x="19426" y="291029"/>
                  </a:moveTo>
                  <a:lnTo>
                    <a:pt x="19176" y="292226"/>
                  </a:lnTo>
                  <a:lnTo>
                    <a:pt x="19351" y="292226"/>
                  </a:lnTo>
                  <a:lnTo>
                    <a:pt x="19426" y="291029"/>
                  </a:lnTo>
                  <a:close/>
                </a:path>
                <a:path w="1112520" h="297180">
                  <a:moveTo>
                    <a:pt x="20447" y="286130"/>
                  </a:moveTo>
                  <a:lnTo>
                    <a:pt x="20193" y="287274"/>
                  </a:lnTo>
                  <a:lnTo>
                    <a:pt x="20447" y="286130"/>
                  </a:lnTo>
                  <a:close/>
                </a:path>
                <a:path w="1112520" h="297180">
                  <a:moveTo>
                    <a:pt x="20233" y="287153"/>
                  </a:moveTo>
                  <a:close/>
                </a:path>
                <a:path w="1112520" h="297180">
                  <a:moveTo>
                    <a:pt x="20582" y="286130"/>
                  </a:moveTo>
                  <a:lnTo>
                    <a:pt x="20447" y="286130"/>
                  </a:lnTo>
                  <a:lnTo>
                    <a:pt x="20233" y="287153"/>
                  </a:lnTo>
                  <a:lnTo>
                    <a:pt x="20582" y="286130"/>
                  </a:lnTo>
                  <a:close/>
                </a:path>
                <a:path w="1112520" h="297180">
                  <a:moveTo>
                    <a:pt x="22225" y="281304"/>
                  </a:moveTo>
                  <a:lnTo>
                    <a:pt x="21844" y="282066"/>
                  </a:lnTo>
                  <a:lnTo>
                    <a:pt x="22225" y="281304"/>
                  </a:lnTo>
                  <a:close/>
                </a:path>
                <a:path w="1112520" h="297180">
                  <a:moveTo>
                    <a:pt x="24511" y="275970"/>
                  </a:moveTo>
                  <a:lnTo>
                    <a:pt x="24002" y="276987"/>
                  </a:lnTo>
                  <a:lnTo>
                    <a:pt x="24242" y="276585"/>
                  </a:lnTo>
                  <a:lnTo>
                    <a:pt x="24511" y="275970"/>
                  </a:lnTo>
                  <a:close/>
                </a:path>
                <a:path w="1112520" h="297180">
                  <a:moveTo>
                    <a:pt x="24242" y="276585"/>
                  </a:moveTo>
                  <a:lnTo>
                    <a:pt x="24002" y="276987"/>
                  </a:lnTo>
                  <a:lnTo>
                    <a:pt x="24242" y="276585"/>
                  </a:lnTo>
                  <a:close/>
                </a:path>
                <a:path w="1112520" h="297180">
                  <a:moveTo>
                    <a:pt x="24608" y="275970"/>
                  </a:moveTo>
                  <a:lnTo>
                    <a:pt x="24242" y="276585"/>
                  </a:lnTo>
                  <a:lnTo>
                    <a:pt x="24608" y="275970"/>
                  </a:lnTo>
                  <a:close/>
                </a:path>
                <a:path w="1112520" h="297180">
                  <a:moveTo>
                    <a:pt x="27614" y="271017"/>
                  </a:moveTo>
                  <a:lnTo>
                    <a:pt x="27198" y="271623"/>
                  </a:lnTo>
                  <a:lnTo>
                    <a:pt x="27614" y="271017"/>
                  </a:lnTo>
                  <a:close/>
                </a:path>
                <a:path w="1112520" h="297180">
                  <a:moveTo>
                    <a:pt x="31503" y="265556"/>
                  </a:moveTo>
                  <a:lnTo>
                    <a:pt x="31369" y="265556"/>
                  </a:lnTo>
                  <a:lnTo>
                    <a:pt x="30988" y="266191"/>
                  </a:lnTo>
                  <a:lnTo>
                    <a:pt x="31503" y="265556"/>
                  </a:lnTo>
                  <a:close/>
                </a:path>
                <a:path w="1112520" h="297180">
                  <a:moveTo>
                    <a:pt x="35941" y="260095"/>
                  </a:moveTo>
                  <a:lnTo>
                    <a:pt x="35432" y="260603"/>
                  </a:lnTo>
                  <a:lnTo>
                    <a:pt x="35941" y="260095"/>
                  </a:lnTo>
                  <a:close/>
                </a:path>
                <a:path w="1112520" h="297180">
                  <a:moveTo>
                    <a:pt x="41307" y="254634"/>
                  </a:moveTo>
                  <a:lnTo>
                    <a:pt x="41148" y="254634"/>
                  </a:lnTo>
                  <a:lnTo>
                    <a:pt x="40767" y="255142"/>
                  </a:lnTo>
                  <a:lnTo>
                    <a:pt x="41307" y="254634"/>
                  </a:lnTo>
                  <a:close/>
                </a:path>
                <a:path w="1112520" h="297180">
                  <a:moveTo>
                    <a:pt x="47117" y="249174"/>
                  </a:moveTo>
                  <a:lnTo>
                    <a:pt x="46736" y="249427"/>
                  </a:lnTo>
                  <a:lnTo>
                    <a:pt x="47117" y="249174"/>
                  </a:lnTo>
                  <a:close/>
                </a:path>
                <a:path w="1112520" h="297180">
                  <a:moveTo>
                    <a:pt x="54088" y="243458"/>
                  </a:moveTo>
                  <a:lnTo>
                    <a:pt x="53594" y="243839"/>
                  </a:lnTo>
                  <a:lnTo>
                    <a:pt x="54088" y="243458"/>
                  </a:lnTo>
                  <a:close/>
                </a:path>
                <a:path w="1112520" h="297180">
                  <a:moveTo>
                    <a:pt x="61443" y="237870"/>
                  </a:moveTo>
                  <a:lnTo>
                    <a:pt x="61087" y="238125"/>
                  </a:lnTo>
                  <a:lnTo>
                    <a:pt x="61443" y="237870"/>
                  </a:lnTo>
                  <a:close/>
                </a:path>
                <a:path w="1112520" h="297180">
                  <a:moveTo>
                    <a:pt x="69324" y="232258"/>
                  </a:moveTo>
                  <a:lnTo>
                    <a:pt x="69088" y="232409"/>
                  </a:lnTo>
                  <a:lnTo>
                    <a:pt x="69324" y="232258"/>
                  </a:lnTo>
                  <a:close/>
                </a:path>
                <a:path w="1112520" h="297180">
                  <a:moveTo>
                    <a:pt x="78403" y="226567"/>
                  </a:moveTo>
                  <a:lnTo>
                    <a:pt x="78231" y="226567"/>
                  </a:lnTo>
                  <a:lnTo>
                    <a:pt x="77977" y="226821"/>
                  </a:lnTo>
                  <a:lnTo>
                    <a:pt x="78403" y="226567"/>
                  </a:lnTo>
                  <a:close/>
                </a:path>
                <a:path w="1112520" h="297180">
                  <a:moveTo>
                    <a:pt x="87756" y="220979"/>
                  </a:moveTo>
                  <a:lnTo>
                    <a:pt x="87502" y="221106"/>
                  </a:lnTo>
                  <a:lnTo>
                    <a:pt x="87756" y="220979"/>
                  </a:lnTo>
                  <a:close/>
                </a:path>
                <a:path w="1112520" h="297180">
                  <a:moveTo>
                    <a:pt x="98027" y="215391"/>
                  </a:moveTo>
                  <a:lnTo>
                    <a:pt x="97790" y="215518"/>
                  </a:lnTo>
                  <a:lnTo>
                    <a:pt x="98027" y="215391"/>
                  </a:lnTo>
                  <a:close/>
                </a:path>
                <a:path w="1112520" h="297180">
                  <a:moveTo>
                    <a:pt x="132235" y="198627"/>
                  </a:moveTo>
                  <a:lnTo>
                    <a:pt x="132079" y="198627"/>
                  </a:lnTo>
                  <a:lnTo>
                    <a:pt x="132235" y="198627"/>
                  </a:lnTo>
                  <a:close/>
                </a:path>
                <a:path w="1112520" h="297180">
                  <a:moveTo>
                    <a:pt x="144719" y="193039"/>
                  </a:moveTo>
                  <a:lnTo>
                    <a:pt x="144399" y="193166"/>
                  </a:lnTo>
                  <a:lnTo>
                    <a:pt x="144719" y="193039"/>
                  </a:lnTo>
                  <a:close/>
                </a:path>
                <a:path w="1112520" h="297180">
                  <a:moveTo>
                    <a:pt x="216421" y="166496"/>
                  </a:moveTo>
                  <a:lnTo>
                    <a:pt x="216153" y="166496"/>
                  </a:lnTo>
                  <a:lnTo>
                    <a:pt x="216026" y="166624"/>
                  </a:lnTo>
                  <a:lnTo>
                    <a:pt x="216421" y="166496"/>
                  </a:lnTo>
                  <a:close/>
                </a:path>
                <a:path w="1112520" h="297180">
                  <a:moveTo>
                    <a:pt x="248600" y="156209"/>
                  </a:moveTo>
                  <a:lnTo>
                    <a:pt x="248412" y="156209"/>
                  </a:lnTo>
                  <a:lnTo>
                    <a:pt x="248157" y="156337"/>
                  </a:lnTo>
                  <a:lnTo>
                    <a:pt x="248600" y="156209"/>
                  </a:lnTo>
                  <a:close/>
                </a:path>
                <a:path w="1112520" h="297180">
                  <a:moveTo>
                    <a:pt x="319029" y="136651"/>
                  </a:moveTo>
                  <a:lnTo>
                    <a:pt x="318643" y="136651"/>
                  </a:lnTo>
                  <a:lnTo>
                    <a:pt x="319029" y="136651"/>
                  </a:lnTo>
                  <a:close/>
                </a:path>
                <a:path w="1112520" h="297180">
                  <a:moveTo>
                    <a:pt x="356926" y="127380"/>
                  </a:moveTo>
                  <a:lnTo>
                    <a:pt x="356489" y="127380"/>
                  </a:lnTo>
                  <a:lnTo>
                    <a:pt x="356926" y="127380"/>
                  </a:lnTo>
                  <a:close/>
                </a:path>
                <a:path w="1112520" h="297180">
                  <a:moveTo>
                    <a:pt x="523395" y="94361"/>
                  </a:moveTo>
                  <a:lnTo>
                    <a:pt x="522731" y="94361"/>
                  </a:lnTo>
                  <a:lnTo>
                    <a:pt x="523395" y="94361"/>
                  </a:lnTo>
                  <a:close/>
                </a:path>
                <a:path w="1112520" h="297180">
                  <a:moveTo>
                    <a:pt x="1094169" y="28320"/>
                  </a:moveTo>
                  <a:lnTo>
                    <a:pt x="1048639" y="28320"/>
                  </a:lnTo>
                  <a:lnTo>
                    <a:pt x="1049020" y="47370"/>
                  </a:lnTo>
                  <a:lnTo>
                    <a:pt x="1036240" y="47615"/>
                  </a:lnTo>
                  <a:lnTo>
                    <a:pt x="1036574" y="76200"/>
                  </a:lnTo>
                  <a:lnTo>
                    <a:pt x="1112266" y="37083"/>
                  </a:lnTo>
                  <a:lnTo>
                    <a:pt x="1094169" y="28320"/>
                  </a:lnTo>
                  <a:close/>
                </a:path>
                <a:path w="1112520" h="297180">
                  <a:moveTo>
                    <a:pt x="1048639" y="28320"/>
                  </a:moveTo>
                  <a:lnTo>
                    <a:pt x="1036018" y="28562"/>
                  </a:lnTo>
                  <a:lnTo>
                    <a:pt x="1036240" y="47615"/>
                  </a:lnTo>
                  <a:lnTo>
                    <a:pt x="1049020" y="47370"/>
                  </a:lnTo>
                  <a:lnTo>
                    <a:pt x="1048639" y="28320"/>
                  </a:lnTo>
                  <a:close/>
                </a:path>
                <a:path w="1112520" h="297180">
                  <a:moveTo>
                    <a:pt x="1035685" y="0"/>
                  </a:moveTo>
                  <a:lnTo>
                    <a:pt x="1036018" y="28562"/>
                  </a:lnTo>
                  <a:lnTo>
                    <a:pt x="1048639" y="28320"/>
                  </a:lnTo>
                  <a:lnTo>
                    <a:pt x="1094169" y="28320"/>
                  </a:lnTo>
                  <a:lnTo>
                    <a:pt x="1035685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0503" y="1368662"/>
              <a:ext cx="342404" cy="365539"/>
            </a:xfrm>
            <a:prstGeom prst="rect">
              <a:avLst/>
            </a:prstGeom>
          </p:spPr>
        </p:pic>
      </p:grpSp>
      <p:pic>
        <p:nvPicPr>
          <p:cNvPr id="59" name="object 5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62914" y="2365287"/>
            <a:ext cx="281245" cy="365760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8327137" y="2185837"/>
            <a:ext cx="1404620" cy="233045"/>
          </a:xfrm>
          <a:custGeom>
            <a:avLst/>
            <a:gdLst/>
            <a:ahLst/>
            <a:cxnLst/>
            <a:rect l="l" t="t" r="r" b="b"/>
            <a:pathLst>
              <a:path w="1404620" h="233044">
                <a:moveTo>
                  <a:pt x="1342824" y="185892"/>
                </a:moveTo>
                <a:lnTo>
                  <a:pt x="1323467" y="204977"/>
                </a:lnTo>
                <a:lnTo>
                  <a:pt x="1404111" y="232537"/>
                </a:lnTo>
                <a:lnTo>
                  <a:pt x="1391773" y="194690"/>
                </a:lnTo>
                <a:lnTo>
                  <a:pt x="1353439" y="194690"/>
                </a:lnTo>
                <a:lnTo>
                  <a:pt x="1342824" y="185892"/>
                </a:lnTo>
                <a:close/>
              </a:path>
              <a:path w="1404620" h="233044">
                <a:moveTo>
                  <a:pt x="1356460" y="172448"/>
                </a:moveTo>
                <a:lnTo>
                  <a:pt x="1342824" y="185892"/>
                </a:lnTo>
                <a:lnTo>
                  <a:pt x="1353439" y="194690"/>
                </a:lnTo>
                <a:lnTo>
                  <a:pt x="1365503" y="179959"/>
                </a:lnTo>
                <a:lnTo>
                  <a:pt x="1356460" y="172448"/>
                </a:lnTo>
                <a:close/>
              </a:path>
              <a:path w="1404620" h="233044">
                <a:moveTo>
                  <a:pt x="1377696" y="151511"/>
                </a:moveTo>
                <a:lnTo>
                  <a:pt x="1356460" y="172448"/>
                </a:lnTo>
                <a:lnTo>
                  <a:pt x="1365503" y="179959"/>
                </a:lnTo>
                <a:lnTo>
                  <a:pt x="1353439" y="194690"/>
                </a:lnTo>
                <a:lnTo>
                  <a:pt x="1391773" y="194690"/>
                </a:lnTo>
                <a:lnTo>
                  <a:pt x="1377696" y="151511"/>
                </a:lnTo>
                <a:close/>
              </a:path>
              <a:path w="1404620" h="233044">
                <a:moveTo>
                  <a:pt x="1340340" y="183834"/>
                </a:moveTo>
                <a:lnTo>
                  <a:pt x="1342824" y="185892"/>
                </a:lnTo>
                <a:lnTo>
                  <a:pt x="1344463" y="184276"/>
                </a:lnTo>
                <a:lnTo>
                  <a:pt x="1341247" y="184276"/>
                </a:lnTo>
                <a:lnTo>
                  <a:pt x="1340340" y="183834"/>
                </a:lnTo>
                <a:close/>
              </a:path>
              <a:path w="1404620" h="233044">
                <a:moveTo>
                  <a:pt x="1339342" y="183006"/>
                </a:moveTo>
                <a:lnTo>
                  <a:pt x="1340340" y="183834"/>
                </a:lnTo>
                <a:lnTo>
                  <a:pt x="1341247" y="184276"/>
                </a:lnTo>
                <a:lnTo>
                  <a:pt x="1339342" y="183006"/>
                </a:lnTo>
                <a:close/>
              </a:path>
              <a:path w="1404620" h="233044">
                <a:moveTo>
                  <a:pt x="1345751" y="183006"/>
                </a:moveTo>
                <a:lnTo>
                  <a:pt x="1339342" y="183006"/>
                </a:lnTo>
                <a:lnTo>
                  <a:pt x="1341247" y="184276"/>
                </a:lnTo>
                <a:lnTo>
                  <a:pt x="1344463" y="184276"/>
                </a:lnTo>
                <a:lnTo>
                  <a:pt x="1345751" y="183006"/>
                </a:lnTo>
                <a:close/>
              </a:path>
              <a:path w="1404620" h="233044">
                <a:moveTo>
                  <a:pt x="1354639" y="174243"/>
                </a:moveTo>
                <a:lnTo>
                  <a:pt x="1319276" y="174243"/>
                </a:lnTo>
                <a:lnTo>
                  <a:pt x="1330959" y="179197"/>
                </a:lnTo>
                <a:lnTo>
                  <a:pt x="1340340" y="183834"/>
                </a:lnTo>
                <a:lnTo>
                  <a:pt x="1339342" y="183006"/>
                </a:lnTo>
                <a:lnTo>
                  <a:pt x="1345751" y="183006"/>
                </a:lnTo>
                <a:lnTo>
                  <a:pt x="1354639" y="174243"/>
                </a:lnTo>
                <a:close/>
              </a:path>
              <a:path w="1404620" h="233044">
                <a:moveTo>
                  <a:pt x="1330578" y="179069"/>
                </a:moveTo>
                <a:lnTo>
                  <a:pt x="1330839" y="179197"/>
                </a:lnTo>
                <a:lnTo>
                  <a:pt x="1330578" y="179069"/>
                </a:lnTo>
                <a:close/>
              </a:path>
              <a:path w="1404620" h="233044">
                <a:moveTo>
                  <a:pt x="1352658" y="169290"/>
                </a:moveTo>
                <a:lnTo>
                  <a:pt x="1307083" y="169290"/>
                </a:lnTo>
                <a:lnTo>
                  <a:pt x="1319402" y="174371"/>
                </a:lnTo>
                <a:lnTo>
                  <a:pt x="1319276" y="174243"/>
                </a:lnTo>
                <a:lnTo>
                  <a:pt x="1354639" y="174243"/>
                </a:lnTo>
                <a:lnTo>
                  <a:pt x="1356460" y="172448"/>
                </a:lnTo>
                <a:lnTo>
                  <a:pt x="1352658" y="169290"/>
                </a:lnTo>
                <a:close/>
              </a:path>
              <a:path w="1404620" h="233044">
                <a:moveTo>
                  <a:pt x="1344151" y="164464"/>
                </a:moveTo>
                <a:lnTo>
                  <a:pt x="1294002" y="164464"/>
                </a:lnTo>
                <a:lnTo>
                  <a:pt x="1307338" y="169417"/>
                </a:lnTo>
                <a:lnTo>
                  <a:pt x="1307083" y="169290"/>
                </a:lnTo>
                <a:lnTo>
                  <a:pt x="1352658" y="169290"/>
                </a:lnTo>
                <a:lnTo>
                  <a:pt x="1350518" y="167512"/>
                </a:lnTo>
                <a:lnTo>
                  <a:pt x="1344151" y="164464"/>
                </a:lnTo>
                <a:close/>
              </a:path>
              <a:path w="1404620" h="233044">
                <a:moveTo>
                  <a:pt x="1333506" y="159638"/>
                </a:moveTo>
                <a:lnTo>
                  <a:pt x="1280286" y="159638"/>
                </a:lnTo>
                <a:lnTo>
                  <a:pt x="1294256" y="164591"/>
                </a:lnTo>
                <a:lnTo>
                  <a:pt x="1294002" y="164464"/>
                </a:lnTo>
                <a:lnTo>
                  <a:pt x="1344151" y="164464"/>
                </a:lnTo>
                <a:lnTo>
                  <a:pt x="1338579" y="161798"/>
                </a:lnTo>
                <a:lnTo>
                  <a:pt x="1333506" y="159638"/>
                </a:lnTo>
                <a:close/>
              </a:path>
              <a:path w="1404620" h="233044">
                <a:moveTo>
                  <a:pt x="1238473" y="126746"/>
                </a:moveTo>
                <a:lnTo>
                  <a:pt x="1162430" y="126746"/>
                </a:lnTo>
                <a:lnTo>
                  <a:pt x="1181607" y="131317"/>
                </a:lnTo>
                <a:lnTo>
                  <a:pt x="1199896" y="135889"/>
                </a:lnTo>
                <a:lnTo>
                  <a:pt x="1199642" y="135889"/>
                </a:lnTo>
                <a:lnTo>
                  <a:pt x="1217422" y="140588"/>
                </a:lnTo>
                <a:lnTo>
                  <a:pt x="1234313" y="145287"/>
                </a:lnTo>
                <a:lnTo>
                  <a:pt x="1234058" y="145287"/>
                </a:lnTo>
                <a:lnTo>
                  <a:pt x="1250442" y="150113"/>
                </a:lnTo>
                <a:lnTo>
                  <a:pt x="1265808" y="154812"/>
                </a:lnTo>
                <a:lnTo>
                  <a:pt x="1265554" y="154812"/>
                </a:lnTo>
                <a:lnTo>
                  <a:pt x="1280414" y="159765"/>
                </a:lnTo>
                <a:lnTo>
                  <a:pt x="1280286" y="159638"/>
                </a:lnTo>
                <a:lnTo>
                  <a:pt x="1333506" y="159638"/>
                </a:lnTo>
                <a:lnTo>
                  <a:pt x="1271524" y="136651"/>
                </a:lnTo>
                <a:lnTo>
                  <a:pt x="1239393" y="127000"/>
                </a:lnTo>
                <a:lnTo>
                  <a:pt x="1238473" y="126746"/>
                </a:lnTo>
                <a:close/>
              </a:path>
              <a:path w="1404620" h="233044">
                <a:moveTo>
                  <a:pt x="1032859" y="80899"/>
                </a:moveTo>
                <a:lnTo>
                  <a:pt x="913510" y="80899"/>
                </a:lnTo>
                <a:lnTo>
                  <a:pt x="963929" y="88646"/>
                </a:lnTo>
                <a:lnTo>
                  <a:pt x="1012063" y="96647"/>
                </a:lnTo>
                <a:lnTo>
                  <a:pt x="1058036" y="104901"/>
                </a:lnTo>
                <a:lnTo>
                  <a:pt x="1101725" y="113411"/>
                </a:lnTo>
                <a:lnTo>
                  <a:pt x="1122552" y="117855"/>
                </a:lnTo>
                <a:lnTo>
                  <a:pt x="1142873" y="122300"/>
                </a:lnTo>
                <a:lnTo>
                  <a:pt x="1162430" y="126873"/>
                </a:lnTo>
                <a:lnTo>
                  <a:pt x="1238473" y="126746"/>
                </a:lnTo>
                <a:lnTo>
                  <a:pt x="1204595" y="117475"/>
                </a:lnTo>
                <a:lnTo>
                  <a:pt x="1166749" y="108203"/>
                </a:lnTo>
                <a:lnTo>
                  <a:pt x="1105407" y="94741"/>
                </a:lnTo>
                <a:lnTo>
                  <a:pt x="1038732" y="81914"/>
                </a:lnTo>
                <a:lnTo>
                  <a:pt x="1032859" y="80899"/>
                </a:lnTo>
                <a:close/>
              </a:path>
              <a:path w="1404620" h="233044">
                <a:moveTo>
                  <a:pt x="901870" y="60071"/>
                </a:moveTo>
                <a:lnTo>
                  <a:pt x="751585" y="60071"/>
                </a:lnTo>
                <a:lnTo>
                  <a:pt x="807466" y="66675"/>
                </a:lnTo>
                <a:lnTo>
                  <a:pt x="861441" y="73660"/>
                </a:lnTo>
                <a:lnTo>
                  <a:pt x="913638" y="81025"/>
                </a:lnTo>
                <a:lnTo>
                  <a:pt x="913510" y="80899"/>
                </a:lnTo>
                <a:lnTo>
                  <a:pt x="1032859" y="80899"/>
                </a:lnTo>
                <a:lnTo>
                  <a:pt x="966851" y="69850"/>
                </a:lnTo>
                <a:lnTo>
                  <a:pt x="916304" y="62102"/>
                </a:lnTo>
                <a:lnTo>
                  <a:pt x="901870" y="60071"/>
                </a:lnTo>
                <a:close/>
              </a:path>
              <a:path w="1404620" h="233044">
                <a:moveTo>
                  <a:pt x="0" y="0"/>
                </a:moveTo>
                <a:lnTo>
                  <a:pt x="0" y="19050"/>
                </a:lnTo>
                <a:lnTo>
                  <a:pt x="65785" y="19303"/>
                </a:lnTo>
                <a:lnTo>
                  <a:pt x="131318" y="20319"/>
                </a:lnTo>
                <a:lnTo>
                  <a:pt x="196596" y="21843"/>
                </a:lnTo>
                <a:lnTo>
                  <a:pt x="261620" y="24129"/>
                </a:lnTo>
                <a:lnTo>
                  <a:pt x="326008" y="26797"/>
                </a:lnTo>
                <a:lnTo>
                  <a:pt x="389890" y="30099"/>
                </a:lnTo>
                <a:lnTo>
                  <a:pt x="514984" y="38226"/>
                </a:lnTo>
                <a:lnTo>
                  <a:pt x="635889" y="48260"/>
                </a:lnTo>
                <a:lnTo>
                  <a:pt x="635761" y="48260"/>
                </a:lnTo>
                <a:lnTo>
                  <a:pt x="751713" y="60198"/>
                </a:lnTo>
                <a:lnTo>
                  <a:pt x="751585" y="60071"/>
                </a:lnTo>
                <a:lnTo>
                  <a:pt x="901870" y="60071"/>
                </a:lnTo>
                <a:lnTo>
                  <a:pt x="863980" y="54737"/>
                </a:lnTo>
                <a:lnTo>
                  <a:pt x="809751" y="47751"/>
                </a:lnTo>
                <a:lnTo>
                  <a:pt x="753872" y="41148"/>
                </a:lnTo>
                <a:lnTo>
                  <a:pt x="637667" y="29337"/>
                </a:lnTo>
                <a:lnTo>
                  <a:pt x="516254" y="19176"/>
                </a:lnTo>
                <a:lnTo>
                  <a:pt x="390905" y="11049"/>
                </a:lnTo>
                <a:lnTo>
                  <a:pt x="326898" y="7747"/>
                </a:lnTo>
                <a:lnTo>
                  <a:pt x="197103" y="2921"/>
                </a:lnTo>
                <a:lnTo>
                  <a:pt x="65913" y="253"/>
                </a:lnTo>
                <a:lnTo>
                  <a:pt x="0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69837" y="2690661"/>
            <a:ext cx="2606675" cy="76200"/>
          </a:xfrm>
          <a:custGeom>
            <a:avLst/>
            <a:gdLst/>
            <a:ahLst/>
            <a:cxnLst/>
            <a:rect l="l" t="t" r="r" b="b"/>
            <a:pathLst>
              <a:path w="2606675" h="76200">
                <a:moveTo>
                  <a:pt x="2530094" y="0"/>
                </a:moveTo>
                <a:lnTo>
                  <a:pt x="2530094" y="76200"/>
                </a:lnTo>
                <a:lnTo>
                  <a:pt x="2587244" y="47625"/>
                </a:lnTo>
                <a:lnTo>
                  <a:pt x="2542794" y="47625"/>
                </a:lnTo>
                <a:lnTo>
                  <a:pt x="2542794" y="28575"/>
                </a:lnTo>
                <a:lnTo>
                  <a:pt x="2587244" y="28575"/>
                </a:lnTo>
                <a:lnTo>
                  <a:pt x="2530094" y="0"/>
                </a:lnTo>
                <a:close/>
              </a:path>
              <a:path w="2606675" h="76200">
                <a:moveTo>
                  <a:pt x="253009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530094" y="47625"/>
                </a:lnTo>
                <a:lnTo>
                  <a:pt x="2530094" y="28575"/>
                </a:lnTo>
                <a:close/>
              </a:path>
              <a:path w="2606675" h="76200">
                <a:moveTo>
                  <a:pt x="2587244" y="28575"/>
                </a:moveTo>
                <a:lnTo>
                  <a:pt x="2542794" y="28575"/>
                </a:lnTo>
                <a:lnTo>
                  <a:pt x="2542794" y="47625"/>
                </a:lnTo>
                <a:lnTo>
                  <a:pt x="2587244" y="47625"/>
                </a:lnTo>
                <a:lnTo>
                  <a:pt x="2606294" y="38100"/>
                </a:lnTo>
                <a:lnTo>
                  <a:pt x="2587244" y="28575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9646919" y="41148"/>
            <a:ext cx="2542540" cy="198120"/>
            <a:chOff x="9646919" y="41148"/>
            <a:chExt cx="2542540" cy="198120"/>
          </a:xfrm>
        </p:grpSpPr>
        <p:sp>
          <p:nvSpPr>
            <p:cNvPr id="64" name="object 64"/>
            <p:cNvSpPr/>
            <p:nvPr/>
          </p:nvSpPr>
          <p:spPr>
            <a:xfrm>
              <a:off x="9646920" y="41147"/>
              <a:ext cx="1906905" cy="198755"/>
            </a:xfrm>
            <a:custGeom>
              <a:avLst/>
              <a:gdLst/>
              <a:ahLst/>
              <a:cxnLst/>
              <a:rect l="l" t="t" r="r" b="b"/>
              <a:pathLst>
                <a:path w="1906904" h="198754">
                  <a:moveTo>
                    <a:pt x="635508" y="99060"/>
                  </a:moveTo>
                  <a:lnTo>
                    <a:pt x="536448" y="0"/>
                  </a:lnTo>
                  <a:lnTo>
                    <a:pt x="0" y="0"/>
                  </a:lnTo>
                  <a:lnTo>
                    <a:pt x="0" y="198132"/>
                  </a:lnTo>
                  <a:lnTo>
                    <a:pt x="536448" y="198132"/>
                  </a:lnTo>
                  <a:lnTo>
                    <a:pt x="635508" y="99060"/>
                  </a:lnTo>
                  <a:close/>
                </a:path>
                <a:path w="1906904" h="198754">
                  <a:moveTo>
                    <a:pt x="1271016" y="99060"/>
                  </a:moveTo>
                  <a:lnTo>
                    <a:pt x="1171956" y="0"/>
                  </a:lnTo>
                  <a:lnTo>
                    <a:pt x="635508" y="0"/>
                  </a:lnTo>
                  <a:lnTo>
                    <a:pt x="635508" y="99060"/>
                  </a:lnTo>
                  <a:lnTo>
                    <a:pt x="635508" y="198132"/>
                  </a:lnTo>
                  <a:lnTo>
                    <a:pt x="1171956" y="198132"/>
                  </a:lnTo>
                  <a:lnTo>
                    <a:pt x="1271016" y="99060"/>
                  </a:lnTo>
                  <a:close/>
                </a:path>
                <a:path w="1906904" h="198754">
                  <a:moveTo>
                    <a:pt x="1906524" y="99060"/>
                  </a:moveTo>
                  <a:lnTo>
                    <a:pt x="1807464" y="0"/>
                  </a:lnTo>
                  <a:lnTo>
                    <a:pt x="1271016" y="0"/>
                  </a:lnTo>
                  <a:lnTo>
                    <a:pt x="1271016" y="99060"/>
                  </a:lnTo>
                  <a:lnTo>
                    <a:pt x="1271016" y="198132"/>
                  </a:lnTo>
                  <a:lnTo>
                    <a:pt x="1807464" y="198132"/>
                  </a:lnTo>
                  <a:lnTo>
                    <a:pt x="1906524" y="9906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553443" y="41148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7" y="99059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B8D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1053064" y="17145"/>
            <a:ext cx="229870" cy="23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15"/>
              </a:lnSpc>
              <a:spcBef>
                <a:spcPts val="100"/>
              </a:spcBef>
            </a:pPr>
            <a:r>
              <a:rPr sz="800" b="1" spc="-5" dirty="0">
                <a:solidFill>
                  <a:srgbClr val="112B43"/>
                </a:solidFill>
                <a:latin typeface="Yu Gothic"/>
                <a:cs typeface="Yu Gothic"/>
              </a:rPr>
              <a:t>P</a:t>
            </a: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oC</a:t>
            </a:r>
            <a:endParaRPr sz="800">
              <a:latin typeface="Yu Gothic"/>
              <a:cs typeface="Yu Gothic"/>
            </a:endParaRPr>
          </a:p>
          <a:p>
            <a:pPr marL="12700">
              <a:lnSpc>
                <a:spcPts val="815"/>
              </a:lnSpc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評価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/>
              <a:t>20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9757918" y="53467"/>
            <a:ext cx="10185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900" algn="l"/>
              </a:tabLst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サマリ	現状認識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677650" y="48260"/>
            <a:ext cx="3327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ご提案</a:t>
            </a:r>
            <a:endParaRPr sz="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60" y="931290"/>
            <a:ext cx="11233150" cy="69850"/>
          </a:xfrm>
          <a:custGeom>
            <a:avLst/>
            <a:gdLst/>
            <a:ahLst/>
            <a:cxnLst/>
            <a:rect l="l" t="t" r="r" b="b"/>
            <a:pathLst>
              <a:path w="11233150" h="69850">
                <a:moveTo>
                  <a:pt x="11233150" y="27940"/>
                </a:moveTo>
                <a:lnTo>
                  <a:pt x="0" y="27940"/>
                </a:lnTo>
                <a:lnTo>
                  <a:pt x="0" y="69850"/>
                </a:lnTo>
                <a:lnTo>
                  <a:pt x="11233150" y="69850"/>
                </a:lnTo>
                <a:lnTo>
                  <a:pt x="11233150" y="27940"/>
                </a:lnTo>
                <a:close/>
              </a:path>
              <a:path w="11233150" h="69850">
                <a:moveTo>
                  <a:pt x="11233150" y="0"/>
                </a:moveTo>
                <a:lnTo>
                  <a:pt x="0" y="0"/>
                </a:lnTo>
                <a:lnTo>
                  <a:pt x="0" y="13970"/>
                </a:lnTo>
                <a:lnTo>
                  <a:pt x="11233150" y="13970"/>
                </a:lnTo>
                <a:lnTo>
                  <a:pt x="11233150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273685"/>
            <a:chOff x="-6350" y="0"/>
            <a:chExt cx="12204700" cy="2736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12192000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12192000" y="2606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0" y="260603"/>
                  </a:moveTo>
                  <a:lnTo>
                    <a:pt x="12192000" y="26060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1270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6750" y="456692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これまでの流れ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1788502" y="1876412"/>
            <a:ext cx="2379345" cy="28341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73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30"/>
              </a:spcBef>
            </a:pPr>
            <a:r>
              <a:rPr lang="ja-JP" altLang="en-US" sz="1400">
                <a:solidFill>
                  <a:srgbClr val="7E7E7E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Yu Gothic Medium"/>
              </a:rPr>
              <a:t>要求定義</a:t>
            </a:r>
            <a:endParaRPr sz="1400" dirty="0">
              <a:latin typeface="Yu Gothic" panose="020B0400000000000000" pitchFamily="34" charset="-128"/>
              <a:ea typeface="Yu Gothic" panose="020B0400000000000000" pitchFamily="34" charset="-128"/>
              <a:cs typeface="Yu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8502" y="2505824"/>
            <a:ext cx="2379345" cy="36893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731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30"/>
              </a:spcBef>
            </a:pPr>
            <a:r>
              <a:rPr sz="1400" spc="-15" dirty="0">
                <a:solidFill>
                  <a:srgbClr val="7E7E7E"/>
                </a:solidFill>
                <a:latin typeface="Segoe UI"/>
                <a:cs typeface="Segoe UI"/>
              </a:rPr>
              <a:t>PoC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計画</a:t>
            </a:r>
            <a:endParaRPr sz="1400" dirty="0">
              <a:latin typeface="Yu Gothic Medium"/>
              <a:cs typeface="Yu Gothic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8502" y="3135237"/>
            <a:ext cx="2379345" cy="37084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7310" rIns="0" bIns="0" rtlCol="0">
            <a:spAutoFit/>
          </a:bodyPr>
          <a:lstStyle/>
          <a:p>
            <a:pPr marL="535940">
              <a:lnSpc>
                <a:spcPct val="100000"/>
              </a:lnSpc>
              <a:spcBef>
                <a:spcPts val="530"/>
              </a:spcBef>
            </a:pP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モデル開発</a:t>
            </a:r>
            <a:r>
              <a:rPr sz="1400" dirty="0">
                <a:solidFill>
                  <a:srgbClr val="7E7E7E"/>
                </a:solidFill>
                <a:latin typeface="Segoe UI"/>
                <a:cs typeface="Segoe UI"/>
              </a:rPr>
              <a:t>(</a:t>
            </a:r>
            <a:r>
              <a:rPr sz="1400" spc="-50" dirty="0">
                <a:solidFill>
                  <a:srgbClr val="7E7E7E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7E7E7E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7E7E7E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7E7E7E"/>
                </a:solidFill>
                <a:latin typeface="Segoe UI"/>
                <a:cs typeface="Segoe UI"/>
              </a:rPr>
              <a:t>)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8502" y="3764649"/>
            <a:ext cx="2379345" cy="37084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7945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535"/>
              </a:spcBef>
            </a:pP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実装</a:t>
            </a:r>
            <a:r>
              <a:rPr sz="1400" dirty="0">
                <a:solidFill>
                  <a:srgbClr val="7E7E7E"/>
                </a:solidFill>
                <a:latin typeface="Segoe UI"/>
                <a:cs typeface="Segoe UI"/>
              </a:rPr>
              <a:t>/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運用</a:t>
            </a:r>
            <a:r>
              <a:rPr sz="1400" dirty="0">
                <a:solidFill>
                  <a:srgbClr val="7E7E7E"/>
                </a:solidFill>
                <a:latin typeface="Segoe UI"/>
                <a:cs typeface="Segoe UI"/>
              </a:rPr>
              <a:t>/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展開計画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7077" y="4407395"/>
            <a:ext cx="2350770" cy="51625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4318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340"/>
              </a:spcBef>
            </a:pPr>
            <a:r>
              <a:rPr sz="1400" b="1" spc="-10" dirty="0">
                <a:solidFill>
                  <a:srgbClr val="FFFFFF"/>
                </a:solidFill>
                <a:latin typeface="Segoe UI"/>
                <a:cs typeface="Segoe UI"/>
              </a:rPr>
              <a:t>PoC</a:t>
            </a:r>
            <a:r>
              <a:rPr sz="1400" spc="-25" dirty="0">
                <a:solidFill>
                  <a:srgbClr val="FFFFFF"/>
                </a:solidFill>
                <a:latin typeface="Yu Gothic Medium"/>
                <a:cs typeface="Yu Gothic Medium"/>
              </a:rPr>
              <a:t>報告</a:t>
            </a:r>
            <a:endParaRPr sz="1400" dirty="0">
              <a:latin typeface="Yu Gothic Medium"/>
              <a:cs typeface="Yu Gothic Medium"/>
            </a:endParaRPr>
          </a:p>
          <a:p>
            <a:pPr marR="16510" algn="ctr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Yu Gothic Medium"/>
                <a:cs typeface="Yu Gothic Medium"/>
              </a:rPr>
              <a:t>本番</a:t>
            </a:r>
            <a:r>
              <a:rPr sz="1400" spc="-25" dirty="0">
                <a:solidFill>
                  <a:srgbClr val="FFFFFF"/>
                </a:solidFill>
                <a:latin typeface="Yu Gothic Medium"/>
                <a:cs typeface="Yu Gothic Medium"/>
              </a:rPr>
              <a:t>導</a:t>
            </a:r>
            <a:r>
              <a:rPr sz="1400" spc="-40" dirty="0">
                <a:solidFill>
                  <a:srgbClr val="FFFFFF"/>
                </a:solidFill>
                <a:latin typeface="Yu Gothic Medium"/>
                <a:cs typeface="Yu Gothic Medium"/>
              </a:rPr>
              <a:t>入</a:t>
            </a:r>
            <a:r>
              <a:rPr sz="1400" spc="-25" dirty="0">
                <a:solidFill>
                  <a:srgbClr val="FFFFFF"/>
                </a:solidFill>
                <a:latin typeface="Yu Gothic Medium"/>
                <a:cs typeface="Yu Gothic Medium"/>
              </a:rPr>
              <a:t>の</a:t>
            </a:r>
            <a:r>
              <a:rPr sz="1400" spc="-40" dirty="0">
                <a:solidFill>
                  <a:srgbClr val="FFFFFF"/>
                </a:solidFill>
                <a:latin typeface="Yu Gothic Medium"/>
                <a:cs typeface="Yu Gothic Medium"/>
              </a:rPr>
              <a:t>ご</a:t>
            </a:r>
            <a:r>
              <a:rPr sz="1400" spc="-25" dirty="0">
                <a:solidFill>
                  <a:srgbClr val="FFFFFF"/>
                </a:solidFill>
                <a:latin typeface="Yu Gothic Medium"/>
                <a:cs typeface="Yu Gothic Medium"/>
              </a:rPr>
              <a:t>提</a:t>
            </a:r>
            <a:r>
              <a:rPr sz="1400" dirty="0">
                <a:solidFill>
                  <a:srgbClr val="FFFFFF"/>
                </a:solidFill>
                <a:latin typeface="Yu Gothic Medium"/>
                <a:cs typeface="Yu Gothic Medium"/>
              </a:rPr>
              <a:t>案</a:t>
            </a:r>
            <a:endParaRPr sz="1400" dirty="0">
              <a:latin typeface="Yu Gothic Medium"/>
              <a:cs typeface="Yu Gothic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8502" y="5189588"/>
            <a:ext cx="2379345" cy="370840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68580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540"/>
              </a:spcBef>
            </a:pPr>
            <a:r>
              <a:rPr sz="1400" spc="-15" dirty="0">
                <a:solidFill>
                  <a:srgbClr val="FFFFFF"/>
                </a:solidFill>
                <a:latin typeface="Yu Gothic Medium"/>
                <a:cs typeface="Yu Gothic Medium"/>
              </a:rPr>
              <a:t>シス</a:t>
            </a:r>
            <a:r>
              <a:rPr sz="1400" spc="-25" dirty="0">
                <a:solidFill>
                  <a:srgbClr val="FFFFFF"/>
                </a:solidFill>
                <a:latin typeface="Yu Gothic Medium"/>
                <a:cs typeface="Yu Gothic Medium"/>
              </a:rPr>
              <a:t>テ</a:t>
            </a:r>
            <a:r>
              <a:rPr sz="1400" spc="-40" dirty="0">
                <a:solidFill>
                  <a:srgbClr val="FFFFFF"/>
                </a:solidFill>
                <a:latin typeface="Yu Gothic Medium"/>
                <a:cs typeface="Yu Gothic Medium"/>
              </a:rPr>
              <a:t>ム</a:t>
            </a:r>
            <a:r>
              <a:rPr sz="1400" spc="-25" dirty="0">
                <a:solidFill>
                  <a:srgbClr val="FFFFFF"/>
                </a:solidFill>
                <a:latin typeface="Yu Gothic Medium"/>
                <a:cs typeface="Yu Gothic Medium"/>
              </a:rPr>
              <a:t>実</a:t>
            </a:r>
            <a:r>
              <a:rPr sz="1400" dirty="0">
                <a:solidFill>
                  <a:srgbClr val="FFFFFF"/>
                </a:solidFill>
                <a:latin typeface="Yu Gothic Medium"/>
                <a:cs typeface="Yu Gothic Medium"/>
              </a:rPr>
              <a:t>装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9665" y="4542651"/>
            <a:ext cx="560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本</a:t>
            </a:r>
            <a:r>
              <a:rPr sz="1400" b="1" spc="-5" dirty="0">
                <a:solidFill>
                  <a:srgbClr val="112B43"/>
                </a:solidFill>
                <a:latin typeface="Yu Gothic"/>
                <a:cs typeface="Yu Gothic"/>
              </a:rPr>
              <a:t>日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→</a:t>
            </a:r>
            <a:endParaRPr sz="1400" dirty="0">
              <a:latin typeface="Yu Gothic"/>
              <a:cs typeface="Yu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750" y="311022"/>
            <a:ext cx="690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0" dirty="0">
                <a:solidFill>
                  <a:srgbClr val="112B43"/>
                </a:solidFill>
                <a:latin typeface="Yu Gothic"/>
                <a:cs typeface="Yu Gothic"/>
              </a:rPr>
              <a:t>はじめに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74223" y="1828800"/>
            <a:ext cx="56889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Yu Gothic Medium"/>
                <a:cs typeface="Yu Gothic Medium"/>
              </a:rPr>
              <a:t>AIを活用する意義を理解・業務プロセスなど必要となる周辺情報を取得し、要求定義する</a:t>
            </a:r>
            <a:endParaRPr sz="1400" dirty="0">
              <a:solidFill>
                <a:schemeClr val="bg1">
                  <a:lumMod val="50000"/>
                </a:schemeClr>
              </a:solidFill>
              <a:latin typeface="Yu Gothic Medium"/>
              <a:cs typeface="Yu Gothic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74223" y="2573897"/>
            <a:ext cx="57804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実際の業務での実現性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を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検証</a:t>
            </a:r>
            <a:r>
              <a:rPr sz="1400" spc="-15" dirty="0">
                <a:solidFill>
                  <a:srgbClr val="7E7E7E"/>
                </a:solidFill>
                <a:latin typeface="Segoe UI"/>
                <a:cs typeface="Segoe UI"/>
              </a:rPr>
              <a:t>(PoC)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する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た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めの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計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画、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評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価基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準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を検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討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する</a:t>
            </a:r>
            <a:endParaRPr sz="1400" dirty="0">
              <a:latin typeface="Yu Gothic Medium"/>
              <a:cs typeface="Yu Gothic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0695" y="3124950"/>
            <a:ext cx="46539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データの前処理、モデ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リ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ング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を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実施</a:t>
            </a:r>
            <a:endParaRPr sz="1400" dirty="0">
              <a:latin typeface="Yu Gothic Medium"/>
              <a:cs typeface="Yu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モデルの性能を評価し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、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実際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の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業務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で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の実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現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性を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検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証する</a:t>
            </a:r>
            <a:endParaRPr sz="1400" dirty="0">
              <a:latin typeface="Yu Gothic Medium"/>
              <a:cs typeface="Yu Gothic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40695" y="3749789"/>
            <a:ext cx="4120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実際の業務環境に組込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む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ため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の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業務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プ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ロセ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ス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を設計 実装・運用方法を計画</a:t>
            </a:r>
            <a:r>
              <a:rPr sz="1400" spc="-15" dirty="0">
                <a:solidFill>
                  <a:srgbClr val="7E7E7E"/>
                </a:solidFill>
                <a:latin typeface="Yu Gothic Medium"/>
                <a:cs typeface="Yu Gothic Medium"/>
              </a:rPr>
              <a:t>す</a:t>
            </a:r>
            <a:r>
              <a:rPr sz="1400" dirty="0">
                <a:solidFill>
                  <a:srgbClr val="7E7E7E"/>
                </a:solidFill>
                <a:latin typeface="Yu Gothic Medium"/>
                <a:cs typeface="Yu Gothic Medium"/>
              </a:rPr>
              <a:t>る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67466" y="4541381"/>
            <a:ext cx="62096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12B43"/>
                </a:solidFill>
                <a:latin typeface="Yu Gothic"/>
                <a:cs typeface="Yu Gothic"/>
              </a:rPr>
              <a:t>PoC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結果のご報告、お</a:t>
            </a:r>
            <a:r>
              <a:rPr sz="1400" b="1" spc="-15" dirty="0">
                <a:solidFill>
                  <a:srgbClr val="112B43"/>
                </a:solidFill>
                <a:latin typeface="Yu Gothic"/>
                <a:cs typeface="Yu Gothic"/>
              </a:rPr>
              <a:t>よ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び本</a:t>
            </a:r>
            <a:r>
              <a:rPr sz="1400" b="1" spc="-15" dirty="0">
                <a:solidFill>
                  <a:srgbClr val="112B43"/>
                </a:solidFill>
                <a:latin typeface="Yu Gothic"/>
                <a:cs typeface="Yu Gothic"/>
              </a:rPr>
              <a:t>番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導入</a:t>
            </a:r>
            <a:r>
              <a:rPr sz="1400" b="1" spc="-15" dirty="0">
                <a:solidFill>
                  <a:srgbClr val="112B43"/>
                </a:solidFill>
                <a:latin typeface="Yu Gothic"/>
                <a:cs typeface="Yu Gothic"/>
              </a:rPr>
              <a:t>に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向け</a:t>
            </a:r>
            <a:r>
              <a:rPr sz="1400" b="1" spc="-15" dirty="0">
                <a:solidFill>
                  <a:srgbClr val="112B43"/>
                </a:solidFill>
                <a:latin typeface="Yu Gothic"/>
                <a:cs typeface="Yu Gothic"/>
              </a:rPr>
              <a:t>た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施策</a:t>
            </a:r>
            <a:r>
              <a:rPr sz="1400" b="1" spc="-15" dirty="0">
                <a:solidFill>
                  <a:srgbClr val="112B43"/>
                </a:solidFill>
                <a:latin typeface="Yu Gothic"/>
                <a:cs typeface="Yu Gothic"/>
              </a:rPr>
              <a:t>の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ご提案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74223" y="5269243"/>
            <a:ext cx="5008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本番導入に必要な環境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構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築や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モ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デル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の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チュ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ー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ニン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グ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を実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施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する</a:t>
            </a:r>
            <a:endParaRPr sz="1400" dirty="0">
              <a:latin typeface="Yu Gothic Medium"/>
              <a:cs typeface="Yu Gothic Mediu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24292" y="4200513"/>
            <a:ext cx="8809990" cy="940435"/>
            <a:chOff x="1652397" y="4824984"/>
            <a:chExt cx="8809990" cy="940435"/>
          </a:xfrm>
        </p:grpSpPr>
        <p:sp>
          <p:nvSpPr>
            <p:cNvPr id="26" name="object 26"/>
            <p:cNvSpPr/>
            <p:nvPr/>
          </p:nvSpPr>
          <p:spPr>
            <a:xfrm>
              <a:off x="2773680" y="5643372"/>
              <a:ext cx="466725" cy="121920"/>
            </a:xfrm>
            <a:custGeom>
              <a:avLst/>
              <a:gdLst/>
              <a:ahLst/>
              <a:cxnLst/>
              <a:rect l="l" t="t" r="r" b="b"/>
              <a:pathLst>
                <a:path w="466725" h="121920">
                  <a:moveTo>
                    <a:pt x="466344" y="0"/>
                  </a:moveTo>
                  <a:lnTo>
                    <a:pt x="0" y="0"/>
                  </a:lnTo>
                  <a:lnTo>
                    <a:pt x="233171" y="121919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73680" y="4824984"/>
              <a:ext cx="466725" cy="120650"/>
            </a:xfrm>
            <a:custGeom>
              <a:avLst/>
              <a:gdLst/>
              <a:ahLst/>
              <a:cxnLst/>
              <a:rect l="l" t="t" r="r" b="b"/>
              <a:pathLst>
                <a:path w="466725" h="120650">
                  <a:moveTo>
                    <a:pt x="466344" y="0"/>
                  </a:moveTo>
                  <a:lnTo>
                    <a:pt x="0" y="0"/>
                  </a:lnTo>
                  <a:lnTo>
                    <a:pt x="233171" y="120396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16608" y="5003292"/>
              <a:ext cx="8616950" cy="573405"/>
            </a:xfrm>
            <a:custGeom>
              <a:avLst/>
              <a:gdLst/>
              <a:ahLst/>
              <a:cxnLst/>
              <a:rect l="l" t="t" r="r" b="b"/>
              <a:pathLst>
                <a:path w="8616950" h="573404">
                  <a:moveTo>
                    <a:pt x="0" y="573023"/>
                  </a:moveTo>
                  <a:lnTo>
                    <a:pt x="8616696" y="573023"/>
                  </a:lnTo>
                  <a:lnTo>
                    <a:pt x="8616696" y="0"/>
                  </a:lnTo>
                  <a:lnTo>
                    <a:pt x="0" y="0"/>
                  </a:lnTo>
                  <a:lnTo>
                    <a:pt x="0" y="573023"/>
                  </a:lnTo>
                  <a:close/>
                </a:path>
              </a:pathLst>
            </a:custGeom>
            <a:ln w="57150">
              <a:solidFill>
                <a:srgbClr val="FF77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0972" y="5003292"/>
              <a:ext cx="135890" cy="573405"/>
            </a:xfrm>
            <a:custGeom>
              <a:avLst/>
              <a:gdLst/>
              <a:ahLst/>
              <a:cxnLst/>
              <a:rect l="l" t="t" r="r" b="b"/>
              <a:pathLst>
                <a:path w="135889" h="573404">
                  <a:moveTo>
                    <a:pt x="135635" y="0"/>
                  </a:moveTo>
                  <a:lnTo>
                    <a:pt x="44830" y="0"/>
                  </a:lnTo>
                  <a:lnTo>
                    <a:pt x="0" y="44830"/>
                  </a:lnTo>
                  <a:lnTo>
                    <a:pt x="0" y="528192"/>
                  </a:lnTo>
                  <a:lnTo>
                    <a:pt x="44830" y="573023"/>
                  </a:lnTo>
                  <a:lnTo>
                    <a:pt x="135635" y="573023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FF7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0972" y="5003292"/>
              <a:ext cx="135890" cy="573405"/>
            </a:xfrm>
            <a:custGeom>
              <a:avLst/>
              <a:gdLst/>
              <a:ahLst/>
              <a:cxnLst/>
              <a:rect l="l" t="t" r="r" b="b"/>
              <a:pathLst>
                <a:path w="135889" h="573404">
                  <a:moveTo>
                    <a:pt x="0" y="528192"/>
                  </a:moveTo>
                  <a:lnTo>
                    <a:pt x="0" y="44830"/>
                  </a:lnTo>
                  <a:lnTo>
                    <a:pt x="44830" y="0"/>
                  </a:lnTo>
                  <a:lnTo>
                    <a:pt x="135635" y="0"/>
                  </a:lnTo>
                  <a:lnTo>
                    <a:pt x="135635" y="573023"/>
                  </a:lnTo>
                  <a:lnTo>
                    <a:pt x="44830" y="573023"/>
                  </a:lnTo>
                  <a:lnTo>
                    <a:pt x="0" y="528192"/>
                  </a:lnTo>
                  <a:close/>
                </a:path>
              </a:pathLst>
            </a:custGeom>
            <a:ln w="57150">
              <a:solidFill>
                <a:srgbClr val="FF77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2745574" y="2322945"/>
            <a:ext cx="466725" cy="121920"/>
          </a:xfrm>
          <a:custGeom>
            <a:avLst/>
            <a:gdLst/>
            <a:ahLst/>
            <a:cxnLst/>
            <a:rect l="l" t="t" r="r" b="b"/>
            <a:pathLst>
              <a:path w="466725" h="121919">
                <a:moveTo>
                  <a:pt x="466344" y="0"/>
                </a:moveTo>
                <a:lnTo>
                  <a:pt x="0" y="0"/>
                </a:lnTo>
                <a:lnTo>
                  <a:pt x="233171" y="121920"/>
                </a:lnTo>
                <a:lnTo>
                  <a:pt x="46634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45574" y="2946261"/>
            <a:ext cx="466725" cy="121920"/>
          </a:xfrm>
          <a:custGeom>
            <a:avLst/>
            <a:gdLst/>
            <a:ahLst/>
            <a:cxnLst/>
            <a:rect l="l" t="t" r="r" b="b"/>
            <a:pathLst>
              <a:path w="466725" h="121920">
                <a:moveTo>
                  <a:pt x="466344" y="0"/>
                </a:moveTo>
                <a:lnTo>
                  <a:pt x="0" y="0"/>
                </a:lnTo>
                <a:lnTo>
                  <a:pt x="233171" y="121919"/>
                </a:lnTo>
                <a:lnTo>
                  <a:pt x="46634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5574" y="3587864"/>
            <a:ext cx="466725" cy="121920"/>
          </a:xfrm>
          <a:custGeom>
            <a:avLst/>
            <a:gdLst/>
            <a:ahLst/>
            <a:cxnLst/>
            <a:rect l="l" t="t" r="r" b="b"/>
            <a:pathLst>
              <a:path w="466725" h="121920">
                <a:moveTo>
                  <a:pt x="466344" y="0"/>
                </a:moveTo>
                <a:lnTo>
                  <a:pt x="0" y="0"/>
                </a:lnTo>
                <a:lnTo>
                  <a:pt x="233171" y="121919"/>
                </a:lnTo>
                <a:lnTo>
                  <a:pt x="46634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711685" y="6620357"/>
            <a:ext cx="1079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3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273685"/>
            <a:chOff x="-6350" y="0"/>
            <a:chExt cx="12204700" cy="2736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12192000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12192000" y="2606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0" y="260603"/>
                  </a:moveTo>
                  <a:lnTo>
                    <a:pt x="12192000" y="26060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1270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68757"/>
              </p:ext>
            </p:extLst>
          </p:nvPr>
        </p:nvGraphicFramePr>
        <p:xfrm>
          <a:off x="2819400" y="990600"/>
          <a:ext cx="6165849" cy="5032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3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 err="1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目次</a:t>
                      </a:r>
                      <a:endParaRPr sz="2800" dirty="0">
                        <a:latin typeface="Yu Gothic"/>
                        <a:cs typeface="Yu Gothic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01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168275" marB="0"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エグゼクティブサマリ</a:t>
                      </a:r>
                      <a:endParaRPr sz="2400" dirty="0">
                        <a:latin typeface="Yu Gothic"/>
                        <a:cs typeface="Yu Gothic"/>
                      </a:endParaRPr>
                    </a:p>
                  </a:txBody>
                  <a:tcPr marL="0" marR="0" marT="711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02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169545" marB="0"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 err="1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現</a:t>
                      </a:r>
                      <a:r>
                        <a:rPr lang="ja-JP" altLang="en-US" sz="2400" b="1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状認識</a:t>
                      </a:r>
                      <a:endParaRPr lang="ja-JP" altLang="en-US" sz="2400" dirty="0">
                        <a:latin typeface="Yu Gothic"/>
                        <a:cs typeface="Yu Gothic"/>
                      </a:endParaRPr>
                    </a:p>
                  </a:txBody>
                  <a:tcPr marL="0" marR="0" marT="1225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03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170180" marB="0"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PoC</a:t>
                      </a:r>
                      <a:r>
                        <a:rPr sz="2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の評価</a:t>
                      </a:r>
                      <a:endParaRPr sz="2400">
                        <a:latin typeface="Yu Gothic"/>
                        <a:cs typeface="Yu Gothic"/>
                      </a:endParaRPr>
                    </a:p>
                  </a:txBody>
                  <a:tcPr marL="0" marR="0" marT="730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04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68910" marB="0"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b="1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本番導入に向けたご提案</a:t>
                      </a:r>
                      <a:endParaRPr sz="2400">
                        <a:latin typeface="Yu Gothic"/>
                        <a:cs typeface="Yu Gothic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Ex.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69545" marB="0"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lang="ja-JP" altLang="en-US" sz="2400" b="1" spc="-5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参考</a:t>
                      </a:r>
                      <a:endParaRPr sz="2400" dirty="0">
                        <a:latin typeface="Yu Gothic"/>
                        <a:cs typeface="Yu Gothic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032254" y="913638"/>
            <a:ext cx="0" cy="5367020"/>
          </a:xfrm>
          <a:custGeom>
            <a:avLst/>
            <a:gdLst/>
            <a:ahLst/>
            <a:cxnLst/>
            <a:rect l="l" t="t" r="r" b="b"/>
            <a:pathLst>
              <a:path h="5367020">
                <a:moveTo>
                  <a:pt x="0" y="0"/>
                </a:moveTo>
                <a:lnTo>
                  <a:pt x="0" y="5366473"/>
                </a:lnTo>
              </a:path>
            </a:pathLst>
          </a:custGeom>
          <a:ln w="38100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273685"/>
            <a:chOff x="-6350" y="0"/>
            <a:chExt cx="12204700" cy="2736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12192000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12192000" y="2606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0" y="260603"/>
                  </a:moveTo>
                  <a:lnTo>
                    <a:pt x="12192000" y="26060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1270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64413" y="3429761"/>
            <a:ext cx="11664950" cy="0"/>
          </a:xfrm>
          <a:custGeom>
            <a:avLst/>
            <a:gdLst/>
            <a:ahLst/>
            <a:cxnLst/>
            <a:rect l="l" t="t" r="r" b="b"/>
            <a:pathLst>
              <a:path w="11664950">
                <a:moveTo>
                  <a:pt x="0" y="0"/>
                </a:moveTo>
                <a:lnTo>
                  <a:pt x="11664950" y="0"/>
                </a:lnTo>
              </a:path>
            </a:pathLst>
          </a:custGeom>
          <a:ln w="19050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8892" y="2919475"/>
            <a:ext cx="3576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エグゼクティブサマリ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263652" y="2804160"/>
            <a:ext cx="623570" cy="61658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13652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75"/>
              </a:spcBef>
            </a:pP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01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359" y="552145"/>
            <a:ext cx="11258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45215" algn="l"/>
              </a:tabLst>
            </a:pPr>
            <a:r>
              <a:rPr sz="2400" b="1" u="heavy" spc="-5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 </a:t>
            </a:r>
            <a:r>
              <a:rPr sz="2400" b="1" u="heavy" spc="-105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AI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予測モデル導入を足掛か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り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に</a:t>
            </a:r>
            <a:r>
              <a:rPr sz="2400" b="1" u="heavy" spc="-125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、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3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ヵ</a:t>
            </a:r>
            <a:r>
              <a:rPr sz="2400" b="1" u="heavy" spc="-11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年</a:t>
            </a:r>
            <a:r>
              <a:rPr sz="2400" b="1" u="heavy" spc="-105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でCF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・利</a:t>
            </a:r>
            <a:r>
              <a:rPr sz="2400" b="1" u="heavy" spc="-114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益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率の</a:t>
            </a:r>
            <a:r>
              <a:rPr sz="2400" b="1" u="heavy" spc="-114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改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善</a:t>
            </a:r>
            <a:r>
              <a:rPr sz="2400" b="1" u="heavy" spc="-95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と</a:t>
            </a:r>
            <a:r>
              <a:rPr sz="2400" b="1" u="heavy" spc="-114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DX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基盤</a:t>
            </a:r>
            <a:r>
              <a:rPr sz="2400" b="1" u="heavy" spc="-114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構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築を</a:t>
            </a:r>
            <a:r>
              <a:rPr sz="2400" b="1" u="heavy" spc="-114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め</a:t>
            </a:r>
            <a:r>
              <a:rPr sz="2400" b="1" u="heavy" spc="-100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ざ</a:t>
            </a:r>
            <a:r>
              <a:rPr sz="2400" b="1" u="heavy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す	</a:t>
            </a:r>
            <a:endParaRPr sz="2400">
              <a:latin typeface="Yu Gothic"/>
              <a:cs typeface="Yu Gothic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33319"/>
              </p:ext>
            </p:extLst>
          </p:nvPr>
        </p:nvGraphicFramePr>
        <p:xfrm>
          <a:off x="488852" y="1180846"/>
          <a:ext cx="3555365" cy="2682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課題</a:t>
                      </a:r>
                      <a:endParaRPr sz="1400">
                        <a:latin typeface="Yu Gothic"/>
                        <a:cs typeface="Yu Gothic"/>
                      </a:endParaRPr>
                    </a:p>
                  </a:txBody>
                  <a:tcPr marL="0" marR="0" marT="31114" marB="0">
                    <a:solidFill>
                      <a:srgbClr val="112B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110489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71475" algn="l"/>
                        </a:tabLst>
                      </a:pPr>
                      <a:r>
                        <a:rPr sz="1050" b="1" spc="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経	営</a:t>
                      </a:r>
                      <a:endParaRPr sz="1050">
                        <a:latin typeface="Yu Gothic"/>
                        <a:cs typeface="Yu Gothic"/>
                      </a:endParaRPr>
                    </a:p>
                  </a:txBody>
                  <a:tcPr marL="0" marR="0" marT="5715" marB="0">
                    <a:lnL w="9525">
                      <a:solidFill>
                        <a:srgbClr val="112B43"/>
                      </a:solidFill>
                      <a:prstDash val="solid"/>
                    </a:lnL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00" spc="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4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売上高、利益率の減少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7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需要予測の見込み誤り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に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よる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在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庫増加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86360" marB="0">
                    <a:lnR w="9525">
                      <a:solidFill>
                        <a:srgbClr val="112B43"/>
                      </a:solidFill>
                      <a:prstDash val="solid"/>
                    </a:lnR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7785" algn="r">
                        <a:lnSpc>
                          <a:spcPct val="100000"/>
                        </a:lnSpc>
                      </a:pPr>
                      <a:r>
                        <a:rPr sz="1050" b="1" spc="11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デ</a:t>
                      </a:r>
                      <a:r>
                        <a:rPr sz="1050" b="1" spc="-3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 </a:t>
                      </a:r>
                      <a:r>
                        <a:rPr sz="1050" b="1" spc="11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ー</a:t>
                      </a:r>
                      <a:r>
                        <a:rPr sz="1050" b="1" spc="-30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 </a:t>
                      </a:r>
                      <a:r>
                        <a:rPr sz="1050" b="1" spc="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タ</a:t>
                      </a:r>
                      <a:r>
                        <a:rPr sz="1050" b="1" spc="10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 </a:t>
                      </a:r>
                      <a:endParaRPr sz="1050">
                        <a:latin typeface="Yu Gothic"/>
                        <a:cs typeface="Yu Gothic"/>
                      </a:endParaRPr>
                    </a:p>
                  </a:txBody>
                  <a:tcPr marL="0" marR="0" marT="3810" marB="0">
                    <a:lnL w="9525">
                      <a:solidFill>
                        <a:srgbClr val="112B43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6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業務活用できるデータ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が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限定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4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部署・業務横断でのデ</a:t>
                      </a:r>
                      <a:r>
                        <a:rPr sz="11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ー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タ未</a:t>
                      </a:r>
                      <a:r>
                        <a:rPr sz="1100" spc="-1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活</a:t>
                      </a:r>
                      <a:r>
                        <a:rPr sz="11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用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30480" marB="0">
                    <a:lnR w="9525">
                      <a:solidFill>
                        <a:srgbClr val="112B43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85090" algn="r">
                        <a:lnSpc>
                          <a:spcPct val="100000"/>
                        </a:lnSpc>
                      </a:pPr>
                      <a:r>
                        <a:rPr sz="1050" b="1" spc="-1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システム</a:t>
                      </a:r>
                      <a:endParaRPr sz="1050">
                        <a:latin typeface="Yu Gothic"/>
                        <a:cs typeface="Yu Gothic"/>
                      </a:endParaRPr>
                    </a:p>
                  </a:txBody>
                  <a:tcPr marL="0" marR="0" marT="3810" marB="0">
                    <a:lnL w="9525">
                      <a:solidFill>
                        <a:srgbClr val="112B43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6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データ分析のためのシ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ス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テム</a:t>
                      </a:r>
                      <a:r>
                        <a:rPr sz="1100" spc="-1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未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整備</a:t>
                      </a:r>
                      <a:endParaRPr sz="1100" dirty="0">
                        <a:latin typeface="Yu Gothic Medium"/>
                        <a:cs typeface="Yu Gothic Medium"/>
                      </a:endParaRPr>
                    </a:p>
                  </a:txBody>
                  <a:tcPr marL="0" marR="0" marT="116840" marB="0">
                    <a:lnR w="9525">
                      <a:solidFill>
                        <a:srgbClr val="112B43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4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10489" algn="r">
                        <a:lnSpc>
                          <a:spcPct val="100000"/>
                        </a:lnSpc>
                        <a:tabLst>
                          <a:tab pos="371475" algn="l"/>
                        </a:tabLst>
                      </a:pPr>
                      <a:r>
                        <a:rPr sz="1050" b="1" spc="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業	務</a:t>
                      </a:r>
                      <a:endParaRPr sz="1050">
                        <a:latin typeface="Yu Gothic"/>
                        <a:cs typeface="Yu Gothic"/>
                      </a:endParaRPr>
                    </a:p>
                  </a:txBody>
                  <a:tcPr marL="0" marR="0" marT="3810" marB="0">
                    <a:lnL w="9525">
                      <a:solidFill>
                        <a:srgbClr val="112B43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5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一部業務の属人化</a:t>
                      </a:r>
                      <a:endParaRPr sz="1100">
                        <a:latin typeface="Yu Gothic Medium"/>
                        <a:cs typeface="Yu Gothic Medium"/>
                      </a:endParaRPr>
                    </a:p>
                  </a:txBody>
                  <a:tcPr marL="0" marR="0" marT="116205" marB="0">
                    <a:lnR w="9525">
                      <a:solidFill>
                        <a:srgbClr val="112B43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10489" algn="r">
                        <a:lnSpc>
                          <a:spcPct val="100000"/>
                        </a:lnSpc>
                        <a:tabLst>
                          <a:tab pos="371475" algn="l"/>
                        </a:tabLst>
                      </a:pPr>
                      <a:r>
                        <a:rPr sz="1050" b="1" spc="5" dirty="0">
                          <a:solidFill>
                            <a:srgbClr val="112B43"/>
                          </a:solidFill>
                          <a:latin typeface="Yu Gothic"/>
                          <a:cs typeface="Yu Gothic"/>
                        </a:rPr>
                        <a:t>人	材</a:t>
                      </a:r>
                      <a:endParaRPr sz="1050">
                        <a:latin typeface="Yu Gothic"/>
                        <a:cs typeface="Yu Gothic"/>
                      </a:endParaRPr>
                    </a:p>
                  </a:txBody>
                  <a:tcPr marL="0" marR="0" marT="3810" marB="0">
                    <a:lnL w="9525">
                      <a:solidFill>
                        <a:srgbClr val="112B43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100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▸</a:t>
                      </a:r>
                      <a:r>
                        <a:rPr sz="1100" spc="155" dirty="0">
                          <a:solidFill>
                            <a:srgbClr val="112B43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1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データ活用人材の不足</a:t>
                      </a:r>
                      <a:endParaRPr sz="1100" dirty="0">
                        <a:latin typeface="Yu Gothic Medium"/>
                        <a:cs typeface="Yu Gothic Medium"/>
                      </a:endParaRPr>
                    </a:p>
                    <a:p>
                      <a:pPr marL="84836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endParaRPr sz="800" dirty="0">
                        <a:latin typeface="Yu Gothic Medium"/>
                        <a:cs typeface="Yu Gothic Medium"/>
                      </a:endParaRPr>
                    </a:p>
                  </a:txBody>
                  <a:tcPr marL="0" marR="0" marT="116840" marB="0">
                    <a:lnR w="9525">
                      <a:solidFill>
                        <a:srgbClr val="112B43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112B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136381" y="1157986"/>
            <a:ext cx="3582035" cy="2710180"/>
            <a:chOff x="8136381" y="1157986"/>
            <a:chExt cx="3582035" cy="2710180"/>
          </a:xfrm>
        </p:grpSpPr>
        <p:sp>
          <p:nvSpPr>
            <p:cNvPr id="5" name="object 5"/>
            <p:cNvSpPr/>
            <p:nvPr/>
          </p:nvSpPr>
          <p:spPr>
            <a:xfrm>
              <a:off x="8142731" y="1461515"/>
              <a:ext cx="3569335" cy="2402205"/>
            </a:xfrm>
            <a:custGeom>
              <a:avLst/>
              <a:gdLst/>
              <a:ahLst/>
              <a:cxnLst/>
              <a:rect l="l" t="t" r="r" b="b"/>
              <a:pathLst>
                <a:path w="3569334" h="2402204">
                  <a:moveTo>
                    <a:pt x="0" y="2401824"/>
                  </a:moveTo>
                  <a:lnTo>
                    <a:pt x="3569208" y="2401824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2401824"/>
                  </a:lnTo>
                  <a:close/>
                </a:path>
              </a:pathLst>
            </a:custGeom>
            <a:ln w="9525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42731" y="1164336"/>
              <a:ext cx="3569335" cy="289560"/>
            </a:xfrm>
            <a:custGeom>
              <a:avLst/>
              <a:gdLst/>
              <a:ahLst/>
              <a:cxnLst/>
              <a:rect l="l" t="t" r="r" b="b"/>
              <a:pathLst>
                <a:path w="3569334" h="289559">
                  <a:moveTo>
                    <a:pt x="3569208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3569208" y="289560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42731" y="1164336"/>
              <a:ext cx="3569335" cy="289560"/>
            </a:xfrm>
            <a:custGeom>
              <a:avLst/>
              <a:gdLst/>
              <a:ahLst/>
              <a:cxnLst/>
              <a:rect l="l" t="t" r="r" b="b"/>
              <a:pathLst>
                <a:path w="3569334" h="289559">
                  <a:moveTo>
                    <a:pt x="0" y="289560"/>
                  </a:moveTo>
                  <a:lnTo>
                    <a:pt x="3569208" y="289560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1270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23588" y="1164082"/>
            <a:ext cx="3543300" cy="26733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317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ご提案の概要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2731" y="1157986"/>
            <a:ext cx="3569335" cy="303530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31115" rIns="0" bIns="0" rtlCol="0">
            <a:spAutoFit/>
          </a:bodyPr>
          <a:lstStyle/>
          <a:p>
            <a:pPr marL="844550">
              <a:lnSpc>
                <a:spcPct val="100000"/>
              </a:lnSpc>
              <a:spcBef>
                <a:spcPts val="245"/>
              </a:spcBef>
            </a:pP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3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年間で期待できる効果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0228" y="2319527"/>
            <a:ext cx="140335" cy="393700"/>
          </a:xfrm>
          <a:custGeom>
            <a:avLst/>
            <a:gdLst/>
            <a:ahLst/>
            <a:cxnLst/>
            <a:rect l="l" t="t" r="r" b="b"/>
            <a:pathLst>
              <a:path w="140335" h="393700">
                <a:moveTo>
                  <a:pt x="0" y="0"/>
                </a:moveTo>
                <a:lnTo>
                  <a:pt x="0" y="393192"/>
                </a:lnTo>
                <a:lnTo>
                  <a:pt x="140208" y="196596"/>
                </a:lnTo>
                <a:lnTo>
                  <a:pt x="0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8328" y="2319527"/>
            <a:ext cx="140335" cy="393700"/>
          </a:xfrm>
          <a:custGeom>
            <a:avLst/>
            <a:gdLst/>
            <a:ahLst/>
            <a:cxnLst/>
            <a:rect l="l" t="t" r="r" b="b"/>
            <a:pathLst>
              <a:path w="140334" h="393700">
                <a:moveTo>
                  <a:pt x="0" y="0"/>
                </a:moveTo>
                <a:lnTo>
                  <a:pt x="0" y="393192"/>
                </a:lnTo>
                <a:lnTo>
                  <a:pt x="140207" y="196596"/>
                </a:lnTo>
                <a:lnTo>
                  <a:pt x="0" y="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23588" y="1459991"/>
            <a:ext cx="3543300" cy="2403475"/>
          </a:xfrm>
          <a:prstGeom prst="rect">
            <a:avLst/>
          </a:prstGeom>
          <a:ln w="57150">
            <a:solidFill>
              <a:srgbClr val="FF7711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570"/>
              </a:spcBef>
            </a:pPr>
            <a:r>
              <a:rPr sz="1400" b="1" spc="-5" dirty="0">
                <a:solidFill>
                  <a:srgbClr val="112B43"/>
                </a:solidFill>
                <a:latin typeface="Yu Gothic"/>
                <a:cs typeface="Yu Gothic"/>
              </a:rPr>
              <a:t>[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施策</a:t>
            </a:r>
            <a:r>
              <a:rPr sz="1400" b="1" spc="-5" dirty="0">
                <a:solidFill>
                  <a:srgbClr val="112B43"/>
                </a:solidFill>
                <a:latin typeface="Yu Gothic"/>
                <a:cs typeface="Yu Gothic"/>
              </a:rPr>
              <a:t>1]AI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予測モデル</a:t>
            </a:r>
            <a:r>
              <a:rPr sz="1400" b="1" spc="-15" dirty="0">
                <a:solidFill>
                  <a:srgbClr val="112B43"/>
                </a:solidFill>
                <a:latin typeface="Yu Gothic"/>
                <a:cs typeface="Yu Gothic"/>
              </a:rPr>
              <a:t>の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活用</a:t>
            </a:r>
            <a:r>
              <a:rPr sz="1400" b="1" spc="-15" dirty="0">
                <a:solidFill>
                  <a:srgbClr val="112B43"/>
                </a:solidFill>
                <a:latin typeface="Yu Gothic"/>
                <a:cs typeface="Yu Gothic"/>
              </a:rPr>
              <a:t>・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推進</a:t>
            </a:r>
            <a:endParaRPr sz="1400" dirty="0">
              <a:latin typeface="Yu Gothic"/>
              <a:cs typeface="Yu Gothic"/>
            </a:endParaRPr>
          </a:p>
          <a:p>
            <a:pPr marL="170180">
              <a:lnSpc>
                <a:spcPct val="100000"/>
              </a:lnSpc>
              <a:spcBef>
                <a:spcPts val="295"/>
              </a:spcBef>
            </a:pPr>
            <a:r>
              <a:rPr sz="1100" dirty="0">
                <a:solidFill>
                  <a:srgbClr val="112B43"/>
                </a:solidFill>
                <a:latin typeface="Cambria Math"/>
                <a:cs typeface="Cambria Math"/>
              </a:rPr>
              <a:t>▸</a:t>
            </a:r>
            <a:r>
              <a:rPr sz="1100" spc="175" dirty="0">
                <a:solidFill>
                  <a:srgbClr val="112B43"/>
                </a:solidFill>
                <a:latin typeface="Cambria Math"/>
                <a:cs typeface="Cambria Math"/>
              </a:rPr>
              <a:t> </a:t>
            </a:r>
            <a:r>
              <a:rPr sz="1100" dirty="0" err="1">
                <a:solidFill>
                  <a:srgbClr val="112B43"/>
                </a:solidFill>
                <a:latin typeface="Yu Gothic Medium"/>
                <a:cs typeface="Yu Gothic Medium"/>
              </a:rPr>
              <a:t>需要予測プ</a:t>
            </a:r>
            <a:r>
              <a:rPr lang="ja-JP" altLang="en-US" sz="1100">
                <a:solidFill>
                  <a:srgbClr val="112B43"/>
                </a:solidFill>
                <a:latin typeface="Yu Gothic Medium"/>
                <a:cs typeface="Yu Gothic Medium"/>
              </a:rPr>
              <a:t>ロセス</a:t>
            </a:r>
            <a:r>
              <a:rPr sz="1100" dirty="0" err="1">
                <a:solidFill>
                  <a:srgbClr val="112B43"/>
                </a:solidFill>
                <a:latin typeface="Yu Gothic Medium"/>
                <a:cs typeface="Yu Gothic Medium"/>
              </a:rPr>
              <a:t>に</a:t>
            </a:r>
            <a:r>
              <a:rPr sz="1100" spc="-10" dirty="0" err="1">
                <a:solidFill>
                  <a:srgbClr val="112B43"/>
                </a:solidFill>
                <a:latin typeface="Yu Gothic Medium"/>
                <a:cs typeface="Yu Gothic Medium"/>
              </a:rPr>
              <a:t>AI</a:t>
            </a:r>
            <a:r>
              <a:rPr sz="1100" dirty="0" err="1">
                <a:solidFill>
                  <a:srgbClr val="112B43"/>
                </a:solidFill>
                <a:latin typeface="Yu Gothic Medium"/>
                <a:cs typeface="Yu Gothic Medium"/>
              </a:rPr>
              <a:t>予測</a:t>
            </a:r>
            <a:r>
              <a:rPr sz="1100" spc="-15" dirty="0" err="1">
                <a:solidFill>
                  <a:srgbClr val="112B43"/>
                </a:solidFill>
                <a:latin typeface="Yu Gothic Medium"/>
                <a:cs typeface="Yu Gothic Medium"/>
              </a:rPr>
              <a:t>モ</a:t>
            </a:r>
            <a:r>
              <a:rPr sz="1100" dirty="0" err="1">
                <a:solidFill>
                  <a:srgbClr val="112B43"/>
                </a:solidFill>
                <a:latin typeface="Yu Gothic Medium"/>
                <a:cs typeface="Yu Gothic Medium"/>
              </a:rPr>
              <a:t>デル</a:t>
            </a:r>
            <a:r>
              <a:rPr sz="1100" spc="-15" dirty="0" err="1">
                <a:solidFill>
                  <a:srgbClr val="112B43"/>
                </a:solidFill>
                <a:latin typeface="Yu Gothic Medium"/>
                <a:cs typeface="Yu Gothic Medium"/>
              </a:rPr>
              <a:t>を</a:t>
            </a:r>
            <a:r>
              <a:rPr sz="1100" dirty="0" err="1">
                <a:solidFill>
                  <a:srgbClr val="112B43"/>
                </a:solidFill>
                <a:latin typeface="Yu Gothic Medium"/>
                <a:cs typeface="Yu Gothic Medium"/>
              </a:rPr>
              <a:t>導入</a:t>
            </a:r>
            <a:r>
              <a:rPr sz="1100" spc="-15" dirty="0" err="1">
                <a:solidFill>
                  <a:srgbClr val="112B43"/>
                </a:solidFill>
                <a:latin typeface="Yu Gothic Medium"/>
                <a:cs typeface="Yu Gothic Medium"/>
              </a:rPr>
              <a:t>す</a:t>
            </a:r>
            <a:r>
              <a:rPr sz="1100" dirty="0" err="1">
                <a:solidFill>
                  <a:srgbClr val="112B43"/>
                </a:solidFill>
                <a:latin typeface="Yu Gothic Medium"/>
                <a:cs typeface="Yu Gothic Medium"/>
              </a:rPr>
              <a:t>る</a:t>
            </a:r>
            <a:endParaRPr sz="1100" dirty="0">
              <a:latin typeface="Yu Gothic Medium"/>
              <a:cs typeface="Yu Gothic Medium"/>
            </a:endParaRPr>
          </a:p>
          <a:p>
            <a:pPr marL="170180">
              <a:lnSpc>
                <a:spcPct val="100000"/>
              </a:lnSpc>
            </a:pPr>
            <a:r>
              <a:rPr sz="1100" dirty="0">
                <a:solidFill>
                  <a:srgbClr val="112B43"/>
                </a:solidFill>
                <a:latin typeface="Cambria Math"/>
                <a:cs typeface="Cambria Math"/>
              </a:rPr>
              <a:t>▸</a:t>
            </a:r>
            <a:r>
              <a:rPr sz="1100" spc="170" dirty="0">
                <a:solidFill>
                  <a:srgbClr val="112B43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データ活用領域の拡大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し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、効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果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を増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大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させる</a:t>
            </a:r>
            <a:endParaRPr sz="1100" dirty="0">
              <a:latin typeface="Yu Gothic Medium"/>
              <a:cs typeface="Yu Gothic Medium"/>
            </a:endParaRPr>
          </a:p>
          <a:p>
            <a:pPr marL="170180">
              <a:lnSpc>
                <a:spcPct val="100000"/>
              </a:lnSpc>
            </a:pPr>
            <a:r>
              <a:rPr sz="1100" spc="5" dirty="0">
                <a:solidFill>
                  <a:srgbClr val="112B43"/>
                </a:solidFill>
                <a:latin typeface="Cambria Math"/>
                <a:cs typeface="Cambria Math"/>
              </a:rPr>
              <a:t>▸</a:t>
            </a:r>
            <a:r>
              <a:rPr sz="1100" spc="150" dirty="0">
                <a:solidFill>
                  <a:srgbClr val="112B43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課題を「在庫削減」か</a:t>
            </a:r>
            <a:r>
              <a:rPr sz="1100" spc="-10" dirty="0">
                <a:solidFill>
                  <a:srgbClr val="112B43"/>
                </a:solidFill>
                <a:latin typeface="Yu Gothic Medium"/>
                <a:cs typeface="Yu Gothic Medium"/>
              </a:rPr>
              <a:t>ら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「売</a:t>
            </a:r>
            <a:r>
              <a:rPr sz="1100" spc="-10" dirty="0">
                <a:solidFill>
                  <a:srgbClr val="112B43"/>
                </a:solidFill>
                <a:latin typeface="Yu Gothic Medium"/>
                <a:cs typeface="Yu Gothic Medium"/>
              </a:rPr>
              <a:t>上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拡大</a:t>
            </a:r>
            <a:r>
              <a:rPr sz="1100" spc="-10" dirty="0">
                <a:solidFill>
                  <a:srgbClr val="112B43"/>
                </a:solidFill>
                <a:latin typeface="Yu Gothic Medium"/>
                <a:cs typeface="Yu Gothic Medium"/>
              </a:rPr>
              <a:t>」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に転</a:t>
            </a:r>
            <a:r>
              <a:rPr sz="1100" spc="-10" dirty="0">
                <a:solidFill>
                  <a:srgbClr val="112B43"/>
                </a:solidFill>
                <a:latin typeface="Yu Gothic Medium"/>
                <a:cs typeface="Yu Gothic Medium"/>
              </a:rPr>
              <a:t>換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し、</a:t>
            </a:r>
            <a:endParaRPr sz="1100" dirty="0">
              <a:latin typeface="Yu Gothic Medium"/>
              <a:cs typeface="Yu Gothic Medium"/>
            </a:endParaRPr>
          </a:p>
          <a:p>
            <a:pPr marL="34226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取引を拡大</a:t>
            </a:r>
            <a:endParaRPr sz="1100" dirty="0">
              <a:latin typeface="Yu Gothic Medium"/>
              <a:cs typeface="Yu Gothic Medium"/>
            </a:endParaRPr>
          </a:p>
          <a:p>
            <a:pPr marL="74930">
              <a:lnSpc>
                <a:spcPct val="100000"/>
              </a:lnSpc>
              <a:spcBef>
                <a:spcPts val="695"/>
              </a:spcBef>
            </a:pPr>
            <a:r>
              <a:rPr sz="1400" b="1" spc="-5" dirty="0">
                <a:solidFill>
                  <a:srgbClr val="112B43"/>
                </a:solidFill>
                <a:latin typeface="Yu Gothic"/>
                <a:cs typeface="Yu Gothic"/>
              </a:rPr>
              <a:t>[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施策</a:t>
            </a:r>
            <a:r>
              <a:rPr sz="1400" b="1" spc="-5" dirty="0">
                <a:solidFill>
                  <a:srgbClr val="112B43"/>
                </a:solidFill>
                <a:latin typeface="Yu Gothic"/>
                <a:cs typeface="Yu Gothic"/>
              </a:rPr>
              <a:t>2]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データマネジ</a:t>
            </a:r>
            <a:r>
              <a:rPr sz="1400" b="1" spc="-15" dirty="0">
                <a:solidFill>
                  <a:srgbClr val="112B43"/>
                </a:solidFill>
                <a:latin typeface="Yu Gothic"/>
                <a:cs typeface="Yu Gothic"/>
              </a:rPr>
              <a:t>メ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ント</a:t>
            </a:r>
            <a:r>
              <a:rPr sz="1400" b="1" spc="-15" dirty="0">
                <a:solidFill>
                  <a:srgbClr val="112B43"/>
                </a:solidFill>
                <a:latin typeface="Yu Gothic"/>
                <a:cs typeface="Yu Gothic"/>
              </a:rPr>
              <a:t>の</a:t>
            </a: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強化</a:t>
            </a:r>
            <a:endParaRPr sz="1400" dirty="0">
              <a:latin typeface="Yu Gothic"/>
              <a:cs typeface="Yu Gothic"/>
            </a:endParaRPr>
          </a:p>
          <a:p>
            <a:pPr marL="170180" marR="257175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継続的・自発的な</a:t>
            </a:r>
            <a:r>
              <a:rPr sz="1200" spc="-5" dirty="0">
                <a:solidFill>
                  <a:srgbClr val="112B43"/>
                </a:solidFill>
                <a:latin typeface="Yu Gothic Medium"/>
                <a:cs typeface="Yu Gothic Medium"/>
              </a:rPr>
              <a:t>D</a:t>
            </a: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X推進のため、データマネ ジメント態勢を強化する</a:t>
            </a:r>
            <a:endParaRPr sz="1200" dirty="0">
              <a:latin typeface="Yu Gothic Medium"/>
              <a:cs typeface="Yu Gothic Medium"/>
            </a:endParaRPr>
          </a:p>
          <a:p>
            <a:pPr marL="170180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solidFill>
                  <a:srgbClr val="112B43"/>
                </a:solidFill>
                <a:latin typeface="Cambria Math"/>
                <a:cs typeface="Cambria Math"/>
              </a:rPr>
              <a:t>▸</a:t>
            </a:r>
            <a:r>
              <a:rPr sz="1100" spc="155" dirty="0">
                <a:solidFill>
                  <a:srgbClr val="112B43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データ活用人材の育成</a:t>
            </a:r>
            <a:endParaRPr sz="1100" dirty="0">
              <a:latin typeface="Yu Gothic Medium"/>
              <a:cs typeface="Yu Gothic Medium"/>
            </a:endParaRPr>
          </a:p>
          <a:p>
            <a:pPr marL="170180">
              <a:lnSpc>
                <a:spcPct val="100000"/>
              </a:lnSpc>
            </a:pPr>
            <a:r>
              <a:rPr sz="1100" spc="5" dirty="0">
                <a:solidFill>
                  <a:srgbClr val="112B43"/>
                </a:solidFill>
                <a:latin typeface="Cambria Math"/>
                <a:cs typeface="Cambria Math"/>
              </a:rPr>
              <a:t>▸</a:t>
            </a:r>
            <a:r>
              <a:rPr sz="1100" spc="135" dirty="0">
                <a:solidFill>
                  <a:srgbClr val="112B43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データの品質強化</a:t>
            </a:r>
            <a:endParaRPr sz="1100" dirty="0">
              <a:latin typeface="Yu Gothic Medium"/>
              <a:cs typeface="Yu Gothic Medium"/>
            </a:endParaRPr>
          </a:p>
          <a:p>
            <a:pPr marL="170180">
              <a:lnSpc>
                <a:spcPct val="100000"/>
              </a:lnSpc>
              <a:spcBef>
                <a:spcPts val="5"/>
              </a:spcBef>
              <a:tabLst>
                <a:tab pos="2298065" algn="l"/>
              </a:tabLst>
            </a:pPr>
            <a:r>
              <a:rPr sz="1100" dirty="0">
                <a:solidFill>
                  <a:srgbClr val="112B43"/>
                </a:solidFill>
                <a:latin typeface="Cambria Math"/>
                <a:cs typeface="Cambria Math"/>
              </a:rPr>
              <a:t>▸</a:t>
            </a:r>
            <a:r>
              <a:rPr sz="1100" spc="200" dirty="0">
                <a:solidFill>
                  <a:srgbClr val="112B43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データガバナンス態勢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の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整備	等</a:t>
            </a:r>
            <a:endParaRPr sz="1100" dirty="0">
              <a:latin typeface="Yu Gothic Medium"/>
              <a:cs typeface="Yu Gothic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11944" y="2249170"/>
            <a:ext cx="2285365" cy="1604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085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不良在庫の削減に伴う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営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業利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益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率 の改善</a:t>
            </a:r>
            <a:endParaRPr sz="1100">
              <a:latin typeface="Yu Gothic Medium"/>
              <a:cs typeface="Yu Gothic Medium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・業務の属人化を解消</a:t>
            </a:r>
            <a:endParaRPr sz="1100">
              <a:latin typeface="Yu Gothic Medium"/>
              <a:cs typeface="Yu Gothic Medium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・需要予測のスキル移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転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を実現</a:t>
            </a:r>
            <a:endParaRPr sz="1100">
              <a:latin typeface="Yu Gothic Medium"/>
              <a:cs typeface="Yu Gothic Medium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・販売データ等の拡充</a:t>
            </a:r>
            <a:endParaRPr sz="1100">
              <a:latin typeface="Yu Gothic Medium"/>
              <a:cs typeface="Yu Gothic Medium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・</a:t>
            </a:r>
            <a:r>
              <a:rPr sz="1100" spc="-5" dirty="0">
                <a:solidFill>
                  <a:srgbClr val="112B43"/>
                </a:solidFill>
                <a:latin typeface="Yu Gothic Medium"/>
                <a:cs typeface="Yu Gothic Medium"/>
              </a:rPr>
              <a:t>DX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推進のための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シ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ステ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ム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導入</a:t>
            </a:r>
            <a:endParaRPr sz="1100">
              <a:latin typeface="Yu Gothic Medium"/>
              <a:cs typeface="Yu Gothic Medium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・データガバナンス態</a:t>
            </a: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勢</a:t>
            </a: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の整備</a:t>
            </a:r>
            <a:endParaRPr sz="1100">
              <a:latin typeface="Yu Gothic Medium"/>
              <a:cs typeface="Yu Gothic Medium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・データ活用人材の育成</a:t>
            </a:r>
            <a:endParaRPr sz="1100">
              <a:latin typeface="Yu Gothic Medium"/>
              <a:cs typeface="Yu Gothic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8847" y="2314778"/>
            <a:ext cx="713740" cy="12291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112B43"/>
                </a:solidFill>
                <a:latin typeface="Yu Gothic"/>
                <a:cs typeface="Yu Gothic"/>
              </a:rPr>
              <a:t>利益率改善</a:t>
            </a:r>
            <a:endParaRPr sz="1100" dirty="0">
              <a:latin typeface="Yu Gothic"/>
              <a:cs typeface="Yu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50" dirty="0">
              <a:latin typeface="Yu Gothic"/>
              <a:cs typeface="Yu Gothic"/>
            </a:endParaRPr>
          </a:p>
          <a:p>
            <a:pPr marL="7620">
              <a:lnSpc>
                <a:spcPct val="100000"/>
              </a:lnSpc>
            </a:pPr>
            <a:r>
              <a:rPr sz="1100" b="1" dirty="0">
                <a:solidFill>
                  <a:srgbClr val="112B43"/>
                </a:solidFill>
                <a:latin typeface="Yu Gothic"/>
                <a:cs typeface="Yu Gothic"/>
              </a:rPr>
              <a:t>人材</a:t>
            </a:r>
            <a:endParaRPr sz="1100" dirty="0">
              <a:latin typeface="Yu Gothic"/>
              <a:cs typeface="Yu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US" sz="1550" dirty="0">
              <a:latin typeface="Yu Gothic"/>
              <a:cs typeface="Yu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50" dirty="0">
              <a:latin typeface="Yu Gothic"/>
              <a:cs typeface="Yu Gothic"/>
            </a:endParaRPr>
          </a:p>
          <a:p>
            <a:pPr marL="22225">
              <a:lnSpc>
                <a:spcPct val="100000"/>
              </a:lnSpc>
            </a:pPr>
            <a:r>
              <a:rPr sz="1100" b="1" spc="-5" dirty="0">
                <a:solidFill>
                  <a:srgbClr val="112B43"/>
                </a:solidFill>
                <a:latin typeface="Yu Gothic"/>
                <a:cs typeface="Yu Gothic"/>
              </a:rPr>
              <a:t>DX</a:t>
            </a:r>
            <a:r>
              <a:rPr sz="1100" b="1" dirty="0">
                <a:solidFill>
                  <a:srgbClr val="112B43"/>
                </a:solidFill>
                <a:latin typeface="Yu Gothic"/>
                <a:cs typeface="Yu Gothic"/>
              </a:rPr>
              <a:t>基盤</a:t>
            </a:r>
            <a:endParaRPr sz="1100" dirty="0">
              <a:latin typeface="Yu Gothic"/>
              <a:cs typeface="Yu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16468" y="1440916"/>
            <a:ext cx="57404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6900"/>
              </a:lnSpc>
              <a:spcBef>
                <a:spcPts val="100"/>
              </a:spcBef>
            </a:pPr>
            <a:r>
              <a:rPr sz="1100" b="1" dirty="0">
                <a:solidFill>
                  <a:srgbClr val="112B43"/>
                </a:solidFill>
                <a:latin typeface="Yu Gothic"/>
                <a:cs typeface="Yu Gothic"/>
              </a:rPr>
              <a:t>業務改善  ｷｬｯｼｭﾌﾛｰ</a:t>
            </a:r>
            <a:endParaRPr sz="1100">
              <a:latin typeface="Yu Gothic"/>
              <a:cs typeface="Yu Gothic"/>
            </a:endParaRPr>
          </a:p>
          <a:p>
            <a:pPr>
              <a:lnSpc>
                <a:spcPts val="1055"/>
              </a:lnSpc>
            </a:pPr>
            <a:r>
              <a:rPr sz="1000" b="1" spc="-10" dirty="0">
                <a:solidFill>
                  <a:srgbClr val="112B43"/>
                </a:solidFill>
                <a:latin typeface="Yu Gothic"/>
                <a:cs typeface="Yu Gothic"/>
              </a:rPr>
              <a:t>(</a:t>
            </a:r>
            <a:r>
              <a:rPr sz="1000" b="1" spc="-5" dirty="0">
                <a:solidFill>
                  <a:srgbClr val="112B43"/>
                </a:solidFill>
                <a:latin typeface="Yu Gothic"/>
                <a:cs typeface="Yu Gothic"/>
              </a:rPr>
              <a:t>CF</a:t>
            </a:r>
            <a:r>
              <a:rPr sz="1000" b="1" spc="-10" dirty="0">
                <a:solidFill>
                  <a:srgbClr val="112B43"/>
                </a:solidFill>
                <a:latin typeface="Yu Gothic"/>
                <a:cs typeface="Yu Gothic"/>
              </a:rPr>
              <a:t>)</a:t>
            </a:r>
            <a:r>
              <a:rPr sz="1100" b="1" dirty="0">
                <a:solidFill>
                  <a:srgbClr val="112B43"/>
                </a:solidFill>
                <a:latin typeface="Yu Gothic"/>
                <a:cs typeface="Yu Gothic"/>
              </a:rPr>
              <a:t>改善</a:t>
            </a:r>
            <a:endParaRPr sz="1100">
              <a:latin typeface="Yu Gothic"/>
              <a:cs typeface="Yu Gothic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82638" y="4294632"/>
          <a:ext cx="11224895" cy="2429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テ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ー</a:t>
                      </a:r>
                      <a:r>
                        <a:rPr sz="1050" spc="5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マ</a:t>
                      </a:r>
                      <a:endParaRPr sz="1050">
                        <a:latin typeface="Yu Gothic Medium"/>
                        <a:cs typeface="Yu Gothic Medium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Phase1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DX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体制の確立</a:t>
                      </a:r>
                      <a:endParaRPr sz="1200">
                        <a:latin typeface="Yu Gothic"/>
                        <a:cs typeface="Yu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7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Phase2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 marL="5080" algn="ctr">
                        <a:lnSpc>
                          <a:spcPts val="141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不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良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在庫の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削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減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7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Phase3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 marL="1270"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店舗売上の拡大</a:t>
                      </a:r>
                      <a:endParaRPr sz="1200">
                        <a:latin typeface="Yu Gothic"/>
                        <a:cs typeface="Yu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ね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ら</a:t>
                      </a:r>
                      <a:r>
                        <a:rPr sz="1050" spc="5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い</a:t>
                      </a:r>
                      <a:endParaRPr sz="1050">
                        <a:latin typeface="Yu Gothic Medium"/>
                        <a:cs typeface="Yu Gothic Medium"/>
                      </a:endParaRPr>
                    </a:p>
                  </a:txBody>
                  <a:tcPr marL="0" marR="0" marT="44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244475" indent="-17272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 MT"/>
                        <a:buChar char="•"/>
                        <a:tabLst>
                          <a:tab pos="244475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AI予測モデルを活用した運用体制確立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24447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44475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データ活用人材の育成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 indent="-17272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 MT"/>
                        <a:buChar char="•"/>
                        <a:tabLst>
                          <a:tab pos="245110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予測の対象範囲の拡大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244475" marR="14668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45110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データ活用促進のためのシステム基盤強化、 業務フロー改善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 indent="-17272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 MT"/>
                        <a:buChar char="•"/>
                        <a:tabLst>
                          <a:tab pos="245745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在庫削減策から売上拡大策へ転換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24511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45745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部署・業務をまたいだデータ活用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0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50" b="1" spc="-10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[</a:t>
                      </a:r>
                      <a:r>
                        <a:rPr sz="1050" spc="-1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施策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1]</a:t>
                      </a:r>
                      <a:endParaRPr sz="1050">
                        <a:latin typeface="Yu Gothic"/>
                        <a:cs typeface="Yu Gothic"/>
                      </a:endParaRPr>
                    </a:p>
                    <a:p>
                      <a:pPr marL="91440" marR="269240">
                        <a:lnSpc>
                          <a:spcPct val="100000"/>
                        </a:lnSpc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AI</a:t>
                      </a:r>
                      <a:r>
                        <a:rPr sz="1050" spc="-15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予測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モ</a:t>
                      </a:r>
                      <a:r>
                        <a:rPr sz="1050" spc="-4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デ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ル </a:t>
                      </a:r>
                      <a:r>
                        <a:rPr sz="1050" spc="-1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活</a:t>
                      </a:r>
                      <a:r>
                        <a:rPr sz="1050" spc="-2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用・推</a:t>
                      </a:r>
                      <a:r>
                        <a:rPr sz="1050" spc="5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進</a:t>
                      </a:r>
                      <a:endParaRPr sz="1050">
                        <a:latin typeface="Yu Gothic Medium"/>
                        <a:cs typeface="Yu Gothic Medium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2095" indent="-18034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52095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重要予測対象商品</a:t>
                      </a:r>
                      <a:r>
                        <a:rPr sz="12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170</a:t>
                      </a: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点の売上個数予測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252095" indent="-18034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52095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AI予測モデルの安定稼働と精度向上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447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45110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予測対象商品を9,</a:t>
                      </a:r>
                      <a:r>
                        <a:rPr sz="12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0</a:t>
                      </a: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4</a:t>
                      </a:r>
                      <a:r>
                        <a:rPr sz="1200" spc="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0</a:t>
                      </a: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点に拡大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24447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45110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後続作業の自動化・簡略化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5110" marR="17843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45745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経営戦略本部、営業本部や外部データ等の データを活用した需要予測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5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50" b="1" spc="-10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[</a:t>
                      </a:r>
                      <a:r>
                        <a:rPr sz="1050" spc="-1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施策２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Yu Gothic"/>
                          <a:cs typeface="Yu Gothic"/>
                        </a:rPr>
                        <a:t>]</a:t>
                      </a:r>
                      <a:endParaRPr sz="1050">
                        <a:latin typeface="Yu Gothic"/>
                        <a:cs typeface="Yu Gothic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デ</a:t>
                      </a:r>
                      <a:r>
                        <a:rPr sz="1050" spc="-2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ータマ</a:t>
                      </a:r>
                      <a:r>
                        <a:rPr sz="1050" spc="-35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ネジ</a:t>
                      </a:r>
                      <a:r>
                        <a:rPr sz="1050" spc="5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メ</a:t>
                      </a:r>
                      <a:endParaRPr sz="1050">
                        <a:latin typeface="Yu Gothic Medium"/>
                        <a:cs typeface="Yu Gothic Medium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ン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トの強</a:t>
                      </a:r>
                      <a:r>
                        <a:rPr sz="1050" spc="5" dirty="0">
                          <a:solidFill>
                            <a:srgbClr val="FFFFFF"/>
                          </a:solidFill>
                          <a:latin typeface="Yu Gothic Medium"/>
                          <a:cs typeface="Yu Gothic Medium"/>
                        </a:rPr>
                        <a:t>化</a:t>
                      </a:r>
                      <a:endParaRPr sz="1050">
                        <a:latin typeface="Yu Gothic Medium"/>
                        <a:cs typeface="Yu Gothic Medium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112B43"/>
                    </a:solidFill>
                  </a:tcPr>
                </a:tc>
                <a:tc>
                  <a:txBody>
                    <a:bodyPr/>
                    <a:lstStyle/>
                    <a:p>
                      <a:pPr marL="244475" indent="-172720">
                        <a:lnSpc>
                          <a:spcPct val="100000"/>
                        </a:lnSpc>
                        <a:spcBef>
                          <a:spcPts val="795"/>
                        </a:spcBef>
                        <a:buFont typeface="Arial MT"/>
                        <a:buChar char="•"/>
                        <a:tabLst>
                          <a:tab pos="244475" algn="l"/>
                        </a:tabLst>
                      </a:pPr>
                      <a:r>
                        <a:rPr sz="1200" spc="-5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売上データの拡充/在庫管理データの整備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244475" indent="-172720">
                        <a:lnSpc>
                          <a:spcPct val="100000"/>
                        </a:lnSpc>
                        <a:spcBef>
                          <a:spcPts val="160"/>
                        </a:spcBef>
                        <a:buFont typeface="Arial MT"/>
                        <a:buChar char="•"/>
                        <a:tabLst>
                          <a:tab pos="244475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データ活用人材の育成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 indent="-172720">
                        <a:lnSpc>
                          <a:spcPct val="100000"/>
                        </a:lnSpc>
                        <a:spcBef>
                          <a:spcPts val="940"/>
                        </a:spcBef>
                        <a:buFont typeface="Arial MT"/>
                        <a:buChar char="•"/>
                        <a:tabLst>
                          <a:tab pos="245110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データストレージ強化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24447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45110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データ品質の強化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 indent="-172720">
                        <a:lnSpc>
                          <a:spcPct val="100000"/>
                        </a:lnSpc>
                        <a:spcBef>
                          <a:spcPts val="940"/>
                        </a:spcBef>
                        <a:buFont typeface="Arial MT"/>
                        <a:buChar char="•"/>
                        <a:tabLst>
                          <a:tab pos="245745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データガバナンス態勢の整備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  <a:p>
                      <a:pPr marL="24511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45745" algn="l"/>
                        </a:tabLst>
                      </a:pPr>
                      <a:r>
                        <a:rPr sz="1200" dirty="0">
                          <a:solidFill>
                            <a:srgbClr val="112B43"/>
                          </a:solidFill>
                          <a:latin typeface="Yu Gothic Medium"/>
                          <a:cs typeface="Yu Gothic Medium"/>
                        </a:rPr>
                        <a:t>データセキュリティ強化</a:t>
                      </a:r>
                      <a:endParaRPr sz="1200">
                        <a:latin typeface="Yu Gothic Medium"/>
                        <a:cs typeface="Yu Gothic Medium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8203692" y="1772411"/>
            <a:ext cx="3475354" cy="1381125"/>
          </a:xfrm>
          <a:custGeom>
            <a:avLst/>
            <a:gdLst/>
            <a:ahLst/>
            <a:cxnLst/>
            <a:rect l="l" t="t" r="r" b="b"/>
            <a:pathLst>
              <a:path w="3475354" h="1381125">
                <a:moveTo>
                  <a:pt x="12191" y="0"/>
                </a:moveTo>
                <a:lnTo>
                  <a:pt x="3474974" y="12191"/>
                </a:lnTo>
              </a:path>
              <a:path w="3475354" h="1381125">
                <a:moveTo>
                  <a:pt x="0" y="400812"/>
                </a:moveTo>
                <a:lnTo>
                  <a:pt x="3462781" y="413003"/>
                </a:lnTo>
              </a:path>
              <a:path w="3475354" h="1381125">
                <a:moveTo>
                  <a:pt x="0" y="1368552"/>
                </a:moveTo>
                <a:lnTo>
                  <a:pt x="3462781" y="1380743"/>
                </a:lnTo>
              </a:path>
              <a:path w="3475354" h="1381125">
                <a:moveTo>
                  <a:pt x="0" y="879348"/>
                </a:moveTo>
                <a:lnTo>
                  <a:pt x="3462781" y="891539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84156" y="1514347"/>
            <a:ext cx="2283460" cy="62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16.8</a:t>
            </a: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人月/年削減</a:t>
            </a:r>
            <a:r>
              <a:rPr sz="1000" dirty="0">
                <a:solidFill>
                  <a:srgbClr val="112B43"/>
                </a:solidFill>
                <a:latin typeface="Yu Gothic Medium"/>
                <a:cs typeface="Yu Gothic Medium"/>
              </a:rPr>
              <a:t>(</a:t>
            </a: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ひと月当たり</a:t>
            </a:r>
            <a:r>
              <a:rPr sz="1000" spc="-10" dirty="0">
                <a:solidFill>
                  <a:srgbClr val="112B43"/>
                </a:solidFill>
                <a:latin typeface="Yu Gothic Medium"/>
                <a:cs typeface="Yu Gothic Medium"/>
              </a:rPr>
              <a:t>1.4</a:t>
            </a: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人月)</a:t>
            </a:r>
            <a:endParaRPr sz="1000">
              <a:latin typeface="Yu Gothic Medium"/>
              <a:cs typeface="Yu Gothic Medium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600">
              <a:latin typeface="Yu Gothic Medium"/>
              <a:cs typeface="Yu Gothic Medium"/>
            </a:endParaRPr>
          </a:p>
          <a:p>
            <a:pPr marL="25400" marR="149225">
              <a:lnSpc>
                <a:spcPct val="80000"/>
              </a:lnSpc>
            </a:pPr>
            <a:r>
              <a:rPr sz="1100" dirty="0">
                <a:solidFill>
                  <a:srgbClr val="293B51"/>
                </a:solidFill>
                <a:latin typeface="Yu Gothic Medium"/>
                <a:cs typeface="Yu Gothic Medium"/>
              </a:rPr>
              <a:t>在庫削減に伴うキャッ</a:t>
            </a:r>
            <a:r>
              <a:rPr sz="1100" spc="-15" dirty="0">
                <a:solidFill>
                  <a:srgbClr val="293B51"/>
                </a:solidFill>
                <a:latin typeface="Yu Gothic Medium"/>
                <a:cs typeface="Yu Gothic Medium"/>
              </a:rPr>
              <a:t>シ</a:t>
            </a:r>
            <a:r>
              <a:rPr sz="1100" dirty="0">
                <a:solidFill>
                  <a:srgbClr val="293B51"/>
                </a:solidFill>
                <a:latin typeface="Yu Gothic Medium"/>
                <a:cs typeface="Yu Gothic Medium"/>
              </a:rPr>
              <a:t>ュフ</a:t>
            </a:r>
            <a:r>
              <a:rPr sz="1100" spc="-15" dirty="0">
                <a:solidFill>
                  <a:srgbClr val="293B51"/>
                </a:solidFill>
                <a:latin typeface="Yu Gothic Medium"/>
                <a:cs typeface="Yu Gothic Medium"/>
              </a:rPr>
              <a:t>ロ</a:t>
            </a:r>
            <a:r>
              <a:rPr sz="1100" dirty="0">
                <a:solidFill>
                  <a:srgbClr val="293B51"/>
                </a:solidFill>
                <a:latin typeface="Yu Gothic Medium"/>
                <a:cs typeface="Yu Gothic Medium"/>
              </a:rPr>
              <a:t>ー 改善</a:t>
            </a:r>
            <a:endParaRPr sz="1100">
              <a:latin typeface="Yu Gothic Medium"/>
              <a:cs typeface="Yu Gothic Medium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3918203"/>
            <a:ext cx="11236452" cy="33375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66750" y="15621"/>
            <a:ext cx="2061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01.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エグゼクティ</a:t>
            </a:r>
            <a:r>
              <a:rPr sz="1400" b="1" spc="-15" dirty="0">
                <a:solidFill>
                  <a:srgbClr val="FFFFFF"/>
                </a:solidFill>
                <a:latin typeface="Yu Gothic"/>
                <a:cs typeface="Yu Gothic"/>
              </a:rPr>
              <a:t>ブ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サマリ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750" y="310642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12B43"/>
                </a:solidFill>
                <a:latin typeface="Yu Gothic"/>
                <a:cs typeface="Yu Gothic"/>
              </a:rPr>
              <a:t>ご提案</a:t>
            </a:r>
            <a:endParaRPr sz="1600">
              <a:latin typeface="Yu Gothic"/>
              <a:cs typeface="Yu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582911" y="28955"/>
            <a:ext cx="2542540" cy="198120"/>
            <a:chOff x="9582911" y="28955"/>
            <a:chExt cx="2542540" cy="198120"/>
          </a:xfrm>
        </p:grpSpPr>
        <p:sp>
          <p:nvSpPr>
            <p:cNvPr id="24" name="object 24"/>
            <p:cNvSpPr/>
            <p:nvPr/>
          </p:nvSpPr>
          <p:spPr>
            <a:xfrm>
              <a:off x="9582911" y="28955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8" y="99060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B8D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18420" y="28955"/>
              <a:ext cx="1906905" cy="198120"/>
            </a:xfrm>
            <a:custGeom>
              <a:avLst/>
              <a:gdLst/>
              <a:ahLst/>
              <a:cxnLst/>
              <a:rect l="l" t="t" r="r" b="b"/>
              <a:pathLst>
                <a:path w="1906904" h="198120">
                  <a:moveTo>
                    <a:pt x="635508" y="99060"/>
                  </a:moveTo>
                  <a:lnTo>
                    <a:pt x="536448" y="0"/>
                  </a:ln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8" y="99060"/>
                  </a:lnTo>
                  <a:close/>
                </a:path>
                <a:path w="1906904" h="198120">
                  <a:moveTo>
                    <a:pt x="1906524" y="99060"/>
                  </a:moveTo>
                  <a:lnTo>
                    <a:pt x="1807464" y="0"/>
                  </a:lnTo>
                  <a:lnTo>
                    <a:pt x="1269492" y="0"/>
                  </a:lnTo>
                  <a:lnTo>
                    <a:pt x="1269492" y="97536"/>
                  </a:lnTo>
                  <a:lnTo>
                    <a:pt x="1171956" y="0"/>
                  </a:lnTo>
                  <a:lnTo>
                    <a:pt x="635508" y="0"/>
                  </a:lnTo>
                  <a:lnTo>
                    <a:pt x="635508" y="99060"/>
                  </a:lnTo>
                  <a:lnTo>
                    <a:pt x="635508" y="198120"/>
                  </a:lnTo>
                  <a:lnTo>
                    <a:pt x="1171956" y="198120"/>
                  </a:lnTo>
                  <a:lnTo>
                    <a:pt x="1269492" y="100584"/>
                  </a:lnTo>
                  <a:lnTo>
                    <a:pt x="1269492" y="198120"/>
                  </a:lnTo>
                  <a:lnTo>
                    <a:pt x="1807464" y="198120"/>
                  </a:lnTo>
                  <a:lnTo>
                    <a:pt x="1906524" y="9906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693909" y="55880"/>
            <a:ext cx="3321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サマリ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11685" y="6608278"/>
            <a:ext cx="10795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6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89056" y="10160"/>
            <a:ext cx="229870" cy="23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15"/>
              </a:lnSpc>
              <a:spcBef>
                <a:spcPts val="100"/>
              </a:spcBef>
            </a:pPr>
            <a:r>
              <a:rPr sz="800" b="1" spc="-5" dirty="0">
                <a:solidFill>
                  <a:srgbClr val="112B43"/>
                </a:solidFill>
                <a:latin typeface="Yu Gothic"/>
                <a:cs typeface="Yu Gothic"/>
              </a:rPr>
              <a:t>P</a:t>
            </a: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oC</a:t>
            </a:r>
            <a:endParaRPr sz="800">
              <a:latin typeface="Yu Gothic"/>
              <a:cs typeface="Yu Gothic"/>
            </a:endParaRPr>
          </a:p>
          <a:p>
            <a:pPr marL="12700">
              <a:lnSpc>
                <a:spcPts val="815"/>
              </a:lnSpc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評価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77982" y="55880"/>
            <a:ext cx="4343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現状認識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613642" y="50673"/>
            <a:ext cx="3321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ご提案</a:t>
            </a:r>
            <a:endParaRPr sz="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273685"/>
            <a:chOff x="-6350" y="0"/>
            <a:chExt cx="12204700" cy="2736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12192000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12192000" y="2606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0" y="260603"/>
                  </a:moveTo>
                  <a:lnTo>
                    <a:pt x="12192000" y="26060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1270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64413" y="3429761"/>
            <a:ext cx="11664950" cy="0"/>
          </a:xfrm>
          <a:custGeom>
            <a:avLst/>
            <a:gdLst/>
            <a:ahLst/>
            <a:cxnLst/>
            <a:rect l="l" t="t" r="r" b="b"/>
            <a:pathLst>
              <a:path w="11664950">
                <a:moveTo>
                  <a:pt x="0" y="0"/>
                </a:moveTo>
                <a:lnTo>
                  <a:pt x="11664950" y="0"/>
                </a:lnTo>
              </a:path>
            </a:pathLst>
          </a:custGeom>
          <a:ln w="19050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8892" y="2919475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現状認識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263652" y="2804160"/>
            <a:ext cx="623570" cy="61658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13652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75"/>
              </a:spcBef>
            </a:pP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02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750" y="310642"/>
            <a:ext cx="11259185" cy="61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sz="1600" b="1" spc="-5" dirty="0">
                <a:solidFill>
                  <a:srgbClr val="112B43"/>
                </a:solidFill>
                <a:latin typeface="Yu Gothic"/>
                <a:cs typeface="Yu Gothic"/>
              </a:rPr>
              <a:t>業務の状況</a:t>
            </a:r>
            <a:endParaRPr sz="1600">
              <a:latin typeface="Yu Gothic"/>
              <a:cs typeface="Yu Gothic"/>
            </a:endParaRPr>
          </a:p>
          <a:p>
            <a:pPr marL="12700">
              <a:lnSpc>
                <a:spcPts val="2800"/>
              </a:lnSpc>
              <a:tabLst>
                <a:tab pos="11245850" algn="l"/>
              </a:tabLst>
            </a:pPr>
            <a:r>
              <a:rPr sz="2400" b="1" u="heavy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調達業務の中でも需要予測は難易度が高く、業務が属人化している	</a:t>
            </a:r>
            <a:endParaRPr sz="2400">
              <a:latin typeface="Yu Gothic"/>
              <a:cs typeface="Yu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6216" y="1813560"/>
            <a:ext cx="1137285" cy="350520"/>
          </a:xfrm>
          <a:custGeom>
            <a:avLst/>
            <a:gdLst/>
            <a:ahLst/>
            <a:cxnLst/>
            <a:rect l="l" t="t" r="r" b="b"/>
            <a:pathLst>
              <a:path w="1137285" h="350519">
                <a:moveTo>
                  <a:pt x="961644" y="0"/>
                </a:moveTo>
                <a:lnTo>
                  <a:pt x="175259" y="0"/>
                </a:lnTo>
                <a:lnTo>
                  <a:pt x="128666" y="6261"/>
                </a:lnTo>
                <a:lnTo>
                  <a:pt x="86800" y="23932"/>
                </a:lnTo>
                <a:lnTo>
                  <a:pt x="51330" y="51339"/>
                </a:lnTo>
                <a:lnTo>
                  <a:pt x="23926" y="86811"/>
                </a:lnTo>
                <a:lnTo>
                  <a:pt x="6260" y="128675"/>
                </a:lnTo>
                <a:lnTo>
                  <a:pt x="0" y="175260"/>
                </a:lnTo>
                <a:lnTo>
                  <a:pt x="6260" y="221844"/>
                </a:lnTo>
                <a:lnTo>
                  <a:pt x="23926" y="263708"/>
                </a:lnTo>
                <a:lnTo>
                  <a:pt x="51330" y="299180"/>
                </a:lnTo>
                <a:lnTo>
                  <a:pt x="86800" y="326587"/>
                </a:lnTo>
                <a:lnTo>
                  <a:pt x="128666" y="344258"/>
                </a:lnTo>
                <a:lnTo>
                  <a:pt x="175259" y="350519"/>
                </a:lnTo>
                <a:lnTo>
                  <a:pt x="961644" y="350519"/>
                </a:lnTo>
                <a:lnTo>
                  <a:pt x="1008228" y="344258"/>
                </a:lnTo>
                <a:lnTo>
                  <a:pt x="1050092" y="326587"/>
                </a:lnTo>
                <a:lnTo>
                  <a:pt x="1085564" y="299180"/>
                </a:lnTo>
                <a:lnTo>
                  <a:pt x="1112971" y="263708"/>
                </a:lnTo>
                <a:lnTo>
                  <a:pt x="1130642" y="221844"/>
                </a:lnTo>
                <a:lnTo>
                  <a:pt x="1136904" y="175260"/>
                </a:lnTo>
                <a:lnTo>
                  <a:pt x="1130642" y="128675"/>
                </a:lnTo>
                <a:lnTo>
                  <a:pt x="1112971" y="86811"/>
                </a:lnTo>
                <a:lnTo>
                  <a:pt x="1085564" y="51339"/>
                </a:lnTo>
                <a:lnTo>
                  <a:pt x="1050092" y="23932"/>
                </a:lnTo>
                <a:lnTo>
                  <a:pt x="1008228" y="6261"/>
                </a:lnTo>
                <a:lnTo>
                  <a:pt x="96164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1521" y="1858137"/>
            <a:ext cx="6775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100" dirty="0">
                <a:solidFill>
                  <a:srgbClr val="112B43"/>
                </a:solidFill>
                <a:latin typeface="Yu Gothic"/>
                <a:cs typeface="Yu Gothic"/>
              </a:rPr>
              <a:t>情報収集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3451" y="1825751"/>
            <a:ext cx="1138555" cy="350520"/>
          </a:xfrm>
          <a:custGeom>
            <a:avLst/>
            <a:gdLst/>
            <a:ahLst/>
            <a:cxnLst/>
            <a:rect l="l" t="t" r="r" b="b"/>
            <a:pathLst>
              <a:path w="1138554" h="350519">
                <a:moveTo>
                  <a:pt x="963168" y="0"/>
                </a:moveTo>
                <a:lnTo>
                  <a:pt x="175260" y="0"/>
                </a:lnTo>
                <a:lnTo>
                  <a:pt x="128675" y="6261"/>
                </a:lnTo>
                <a:lnTo>
                  <a:pt x="86811" y="23932"/>
                </a:lnTo>
                <a:lnTo>
                  <a:pt x="51339" y="51339"/>
                </a:lnTo>
                <a:lnTo>
                  <a:pt x="23932" y="86811"/>
                </a:lnTo>
                <a:lnTo>
                  <a:pt x="6261" y="128675"/>
                </a:lnTo>
                <a:lnTo>
                  <a:pt x="0" y="175260"/>
                </a:lnTo>
                <a:lnTo>
                  <a:pt x="6261" y="221844"/>
                </a:lnTo>
                <a:lnTo>
                  <a:pt x="23932" y="263708"/>
                </a:lnTo>
                <a:lnTo>
                  <a:pt x="51339" y="299180"/>
                </a:lnTo>
                <a:lnTo>
                  <a:pt x="86811" y="326587"/>
                </a:lnTo>
                <a:lnTo>
                  <a:pt x="128675" y="344258"/>
                </a:lnTo>
                <a:lnTo>
                  <a:pt x="175260" y="350520"/>
                </a:lnTo>
                <a:lnTo>
                  <a:pt x="963168" y="350520"/>
                </a:lnTo>
                <a:lnTo>
                  <a:pt x="1009752" y="344258"/>
                </a:lnTo>
                <a:lnTo>
                  <a:pt x="1051616" y="326587"/>
                </a:lnTo>
                <a:lnTo>
                  <a:pt x="1087088" y="299180"/>
                </a:lnTo>
                <a:lnTo>
                  <a:pt x="1114495" y="263708"/>
                </a:lnTo>
                <a:lnTo>
                  <a:pt x="1132166" y="221844"/>
                </a:lnTo>
                <a:lnTo>
                  <a:pt x="1138427" y="175260"/>
                </a:lnTo>
                <a:lnTo>
                  <a:pt x="1132166" y="128675"/>
                </a:lnTo>
                <a:lnTo>
                  <a:pt x="1114495" y="86811"/>
                </a:lnTo>
                <a:lnTo>
                  <a:pt x="1087088" y="51339"/>
                </a:lnTo>
                <a:lnTo>
                  <a:pt x="1051616" y="23932"/>
                </a:lnTo>
                <a:lnTo>
                  <a:pt x="1009752" y="6261"/>
                </a:lnTo>
                <a:lnTo>
                  <a:pt x="96316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5288" y="1870710"/>
            <a:ext cx="7264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需要予測</a:t>
            </a:r>
            <a:endParaRPr sz="1400">
              <a:latin typeface="Yu Gothic"/>
              <a:cs typeface="Yu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22642" y="1311846"/>
            <a:ext cx="4403725" cy="716280"/>
            <a:chOff x="822642" y="1311846"/>
            <a:chExt cx="4403725" cy="716280"/>
          </a:xfrm>
        </p:grpSpPr>
        <p:sp>
          <p:nvSpPr>
            <p:cNvPr id="8" name="object 8"/>
            <p:cNvSpPr/>
            <p:nvPr/>
          </p:nvSpPr>
          <p:spPr>
            <a:xfrm>
              <a:off x="830580" y="1319783"/>
              <a:ext cx="4387850" cy="708025"/>
            </a:xfrm>
            <a:custGeom>
              <a:avLst/>
              <a:gdLst/>
              <a:ahLst/>
              <a:cxnLst/>
              <a:rect l="l" t="t" r="r" b="b"/>
              <a:pathLst>
                <a:path w="4387850" h="708025">
                  <a:moveTo>
                    <a:pt x="1635379" y="669798"/>
                  </a:moveTo>
                  <a:lnTo>
                    <a:pt x="1616329" y="660273"/>
                  </a:lnTo>
                  <a:lnTo>
                    <a:pt x="1559179" y="631698"/>
                  </a:lnTo>
                  <a:lnTo>
                    <a:pt x="1559179" y="660273"/>
                  </a:lnTo>
                  <a:lnTo>
                    <a:pt x="1273302" y="660273"/>
                  </a:lnTo>
                  <a:lnTo>
                    <a:pt x="1273302" y="679323"/>
                  </a:lnTo>
                  <a:lnTo>
                    <a:pt x="1559179" y="679323"/>
                  </a:lnTo>
                  <a:lnTo>
                    <a:pt x="1559179" y="707898"/>
                  </a:lnTo>
                  <a:lnTo>
                    <a:pt x="1616329" y="679323"/>
                  </a:lnTo>
                  <a:lnTo>
                    <a:pt x="1635379" y="669798"/>
                  </a:lnTo>
                  <a:close/>
                </a:path>
                <a:path w="4387850" h="708025">
                  <a:moveTo>
                    <a:pt x="4387596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4387596" y="350520"/>
                  </a:lnTo>
                  <a:lnTo>
                    <a:pt x="4387596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0580" y="1319783"/>
              <a:ext cx="4387850" cy="350520"/>
            </a:xfrm>
            <a:custGeom>
              <a:avLst/>
              <a:gdLst/>
              <a:ahLst/>
              <a:cxnLst/>
              <a:rect l="l" t="t" r="r" b="b"/>
              <a:pathLst>
                <a:path w="4387850" h="350519">
                  <a:moveTo>
                    <a:pt x="0" y="350520"/>
                  </a:moveTo>
                  <a:lnTo>
                    <a:pt x="4387596" y="350520"/>
                  </a:lnTo>
                  <a:lnTo>
                    <a:pt x="4387596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15875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98317" y="1330833"/>
            <a:ext cx="467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Yu Gothic Medium"/>
                <a:cs typeface="Yu Gothic Medium"/>
              </a:rPr>
              <a:t>貴社</a:t>
            </a:r>
            <a:endParaRPr sz="1800">
              <a:latin typeface="Yu Gothic Medium"/>
              <a:cs typeface="Yu Gothic 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80688" y="1825751"/>
            <a:ext cx="1138555" cy="350520"/>
          </a:xfrm>
          <a:custGeom>
            <a:avLst/>
            <a:gdLst/>
            <a:ahLst/>
            <a:cxnLst/>
            <a:rect l="l" t="t" r="r" b="b"/>
            <a:pathLst>
              <a:path w="1138554" h="350519">
                <a:moveTo>
                  <a:pt x="963167" y="0"/>
                </a:moveTo>
                <a:lnTo>
                  <a:pt x="175260" y="0"/>
                </a:lnTo>
                <a:lnTo>
                  <a:pt x="128675" y="6261"/>
                </a:lnTo>
                <a:lnTo>
                  <a:pt x="86811" y="23932"/>
                </a:lnTo>
                <a:lnTo>
                  <a:pt x="51339" y="51339"/>
                </a:lnTo>
                <a:lnTo>
                  <a:pt x="23932" y="86811"/>
                </a:lnTo>
                <a:lnTo>
                  <a:pt x="6261" y="128675"/>
                </a:lnTo>
                <a:lnTo>
                  <a:pt x="0" y="175260"/>
                </a:lnTo>
                <a:lnTo>
                  <a:pt x="6261" y="221844"/>
                </a:lnTo>
                <a:lnTo>
                  <a:pt x="23932" y="263708"/>
                </a:lnTo>
                <a:lnTo>
                  <a:pt x="51339" y="299180"/>
                </a:lnTo>
                <a:lnTo>
                  <a:pt x="86811" y="326587"/>
                </a:lnTo>
                <a:lnTo>
                  <a:pt x="128675" y="344258"/>
                </a:lnTo>
                <a:lnTo>
                  <a:pt x="175260" y="350520"/>
                </a:lnTo>
                <a:lnTo>
                  <a:pt x="963167" y="350520"/>
                </a:lnTo>
                <a:lnTo>
                  <a:pt x="1009752" y="344258"/>
                </a:lnTo>
                <a:lnTo>
                  <a:pt x="1051616" y="326587"/>
                </a:lnTo>
                <a:lnTo>
                  <a:pt x="1087088" y="299180"/>
                </a:lnTo>
                <a:lnTo>
                  <a:pt x="1114495" y="263708"/>
                </a:lnTo>
                <a:lnTo>
                  <a:pt x="1132166" y="221844"/>
                </a:lnTo>
                <a:lnTo>
                  <a:pt x="1138427" y="175260"/>
                </a:lnTo>
                <a:lnTo>
                  <a:pt x="1132166" y="128675"/>
                </a:lnTo>
                <a:lnTo>
                  <a:pt x="1114495" y="86811"/>
                </a:lnTo>
                <a:lnTo>
                  <a:pt x="1087088" y="51339"/>
                </a:lnTo>
                <a:lnTo>
                  <a:pt x="1051616" y="23932"/>
                </a:lnTo>
                <a:lnTo>
                  <a:pt x="1009752" y="6261"/>
                </a:lnTo>
                <a:lnTo>
                  <a:pt x="963167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71721" y="1870710"/>
            <a:ext cx="3695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発注</a:t>
            </a:r>
            <a:endParaRPr sz="1400">
              <a:latin typeface="Yu Gothic"/>
              <a:cs typeface="Yu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20261" y="1773935"/>
            <a:ext cx="5922010" cy="350520"/>
            <a:chOff x="3620261" y="1773935"/>
            <a:chExt cx="5922010" cy="350520"/>
          </a:xfrm>
        </p:grpSpPr>
        <p:sp>
          <p:nvSpPr>
            <p:cNvPr id="14" name="object 14"/>
            <p:cNvSpPr/>
            <p:nvPr/>
          </p:nvSpPr>
          <p:spPr>
            <a:xfrm>
              <a:off x="3620261" y="1959101"/>
              <a:ext cx="362585" cy="76200"/>
            </a:xfrm>
            <a:custGeom>
              <a:avLst/>
              <a:gdLst/>
              <a:ahLst/>
              <a:cxnLst/>
              <a:rect l="l" t="t" r="r" b="b"/>
              <a:pathLst>
                <a:path w="362585" h="76200">
                  <a:moveTo>
                    <a:pt x="285876" y="0"/>
                  </a:moveTo>
                  <a:lnTo>
                    <a:pt x="285876" y="76200"/>
                  </a:lnTo>
                  <a:lnTo>
                    <a:pt x="343026" y="47625"/>
                  </a:lnTo>
                  <a:lnTo>
                    <a:pt x="298576" y="47625"/>
                  </a:lnTo>
                  <a:lnTo>
                    <a:pt x="298576" y="28575"/>
                  </a:lnTo>
                  <a:lnTo>
                    <a:pt x="343026" y="28575"/>
                  </a:lnTo>
                  <a:lnTo>
                    <a:pt x="285876" y="0"/>
                  </a:lnTo>
                  <a:close/>
                </a:path>
                <a:path w="362585" h="76200">
                  <a:moveTo>
                    <a:pt x="285876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285876" y="47625"/>
                  </a:lnTo>
                  <a:lnTo>
                    <a:pt x="285876" y="28575"/>
                  </a:lnTo>
                  <a:close/>
                </a:path>
                <a:path w="362585" h="76200">
                  <a:moveTo>
                    <a:pt x="343026" y="28575"/>
                  </a:moveTo>
                  <a:lnTo>
                    <a:pt x="298576" y="28575"/>
                  </a:lnTo>
                  <a:lnTo>
                    <a:pt x="298576" y="47625"/>
                  </a:lnTo>
                  <a:lnTo>
                    <a:pt x="343026" y="47625"/>
                  </a:lnTo>
                  <a:lnTo>
                    <a:pt x="362076" y="38100"/>
                  </a:lnTo>
                  <a:lnTo>
                    <a:pt x="343026" y="28575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04859" y="1773935"/>
              <a:ext cx="1137285" cy="350520"/>
            </a:xfrm>
            <a:custGeom>
              <a:avLst/>
              <a:gdLst/>
              <a:ahLst/>
              <a:cxnLst/>
              <a:rect l="l" t="t" r="r" b="b"/>
              <a:pathLst>
                <a:path w="1137284" h="350519">
                  <a:moveTo>
                    <a:pt x="961644" y="0"/>
                  </a:moveTo>
                  <a:lnTo>
                    <a:pt x="175260" y="0"/>
                  </a:lnTo>
                  <a:lnTo>
                    <a:pt x="128675" y="6261"/>
                  </a:lnTo>
                  <a:lnTo>
                    <a:pt x="86811" y="23932"/>
                  </a:lnTo>
                  <a:lnTo>
                    <a:pt x="51339" y="51339"/>
                  </a:lnTo>
                  <a:lnTo>
                    <a:pt x="23932" y="86811"/>
                  </a:lnTo>
                  <a:lnTo>
                    <a:pt x="6261" y="128675"/>
                  </a:lnTo>
                  <a:lnTo>
                    <a:pt x="0" y="175260"/>
                  </a:lnTo>
                  <a:lnTo>
                    <a:pt x="6261" y="221844"/>
                  </a:lnTo>
                  <a:lnTo>
                    <a:pt x="23932" y="263708"/>
                  </a:lnTo>
                  <a:lnTo>
                    <a:pt x="51339" y="299180"/>
                  </a:lnTo>
                  <a:lnTo>
                    <a:pt x="86811" y="326587"/>
                  </a:lnTo>
                  <a:lnTo>
                    <a:pt x="128675" y="344258"/>
                  </a:lnTo>
                  <a:lnTo>
                    <a:pt x="175260" y="350519"/>
                  </a:lnTo>
                  <a:lnTo>
                    <a:pt x="961644" y="350519"/>
                  </a:lnTo>
                  <a:lnTo>
                    <a:pt x="1008228" y="344258"/>
                  </a:lnTo>
                  <a:lnTo>
                    <a:pt x="1050092" y="326587"/>
                  </a:lnTo>
                  <a:lnTo>
                    <a:pt x="1085564" y="299180"/>
                  </a:lnTo>
                  <a:lnTo>
                    <a:pt x="1112971" y="263708"/>
                  </a:lnTo>
                  <a:lnTo>
                    <a:pt x="1130642" y="221844"/>
                  </a:lnTo>
                  <a:lnTo>
                    <a:pt x="1136904" y="175260"/>
                  </a:lnTo>
                  <a:lnTo>
                    <a:pt x="1130642" y="128675"/>
                  </a:lnTo>
                  <a:lnTo>
                    <a:pt x="1112971" y="86811"/>
                  </a:lnTo>
                  <a:lnTo>
                    <a:pt x="1085564" y="51339"/>
                  </a:lnTo>
                  <a:lnTo>
                    <a:pt x="1050092" y="23932"/>
                  </a:lnTo>
                  <a:lnTo>
                    <a:pt x="1008228" y="6261"/>
                  </a:lnTo>
                  <a:lnTo>
                    <a:pt x="96164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795257" y="1817877"/>
            <a:ext cx="3695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納品</a:t>
            </a:r>
            <a:endParaRPr sz="1400">
              <a:latin typeface="Yu Gothic"/>
              <a:cs typeface="Yu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111934" y="1311846"/>
            <a:ext cx="3291204" cy="366395"/>
            <a:chOff x="8111934" y="1311846"/>
            <a:chExt cx="3291204" cy="366395"/>
          </a:xfrm>
        </p:grpSpPr>
        <p:sp>
          <p:nvSpPr>
            <p:cNvPr id="18" name="object 18"/>
            <p:cNvSpPr/>
            <p:nvPr/>
          </p:nvSpPr>
          <p:spPr>
            <a:xfrm>
              <a:off x="8119871" y="1319783"/>
              <a:ext cx="3275329" cy="350520"/>
            </a:xfrm>
            <a:custGeom>
              <a:avLst/>
              <a:gdLst/>
              <a:ahLst/>
              <a:cxnLst/>
              <a:rect l="l" t="t" r="r" b="b"/>
              <a:pathLst>
                <a:path w="3275329" h="350519">
                  <a:moveTo>
                    <a:pt x="3275076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3275076" y="350520"/>
                  </a:lnTo>
                  <a:lnTo>
                    <a:pt x="3275076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19871" y="1319783"/>
              <a:ext cx="3275329" cy="350520"/>
            </a:xfrm>
            <a:custGeom>
              <a:avLst/>
              <a:gdLst/>
              <a:ahLst/>
              <a:cxnLst/>
              <a:rect l="l" t="t" r="r" b="b"/>
              <a:pathLst>
                <a:path w="3275329" h="350519">
                  <a:moveTo>
                    <a:pt x="0" y="350520"/>
                  </a:moveTo>
                  <a:lnTo>
                    <a:pt x="3275076" y="350520"/>
                  </a:lnTo>
                  <a:lnTo>
                    <a:pt x="3275076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15875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1731" y="1330833"/>
            <a:ext cx="46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Yu Gothic Medium"/>
                <a:cs typeface="Yu Gothic Medium"/>
              </a:rPr>
              <a:t>貴社</a:t>
            </a:r>
            <a:endParaRPr sz="1800">
              <a:latin typeface="Yu Gothic Medium"/>
              <a:cs typeface="Yu Gothic Medium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62500" y="2017776"/>
            <a:ext cx="3356610" cy="1736089"/>
            <a:chOff x="4762500" y="2017776"/>
            <a:chExt cx="3356610" cy="173608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0" y="2017776"/>
              <a:ext cx="370332" cy="37185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18176" y="3473704"/>
              <a:ext cx="2900680" cy="200025"/>
            </a:xfrm>
            <a:custGeom>
              <a:avLst/>
              <a:gdLst/>
              <a:ahLst/>
              <a:cxnLst/>
              <a:rect l="l" t="t" r="r" b="b"/>
              <a:pathLst>
                <a:path w="2900679" h="200025">
                  <a:moveTo>
                    <a:pt x="200025" y="0"/>
                  </a:moveTo>
                  <a:lnTo>
                    <a:pt x="0" y="100075"/>
                  </a:lnTo>
                  <a:lnTo>
                    <a:pt x="200025" y="200025"/>
                  </a:lnTo>
                  <a:lnTo>
                    <a:pt x="200025" y="133350"/>
                  </a:lnTo>
                  <a:lnTo>
                    <a:pt x="166750" y="133350"/>
                  </a:lnTo>
                  <a:lnTo>
                    <a:pt x="166750" y="66675"/>
                  </a:lnTo>
                  <a:lnTo>
                    <a:pt x="200025" y="66675"/>
                  </a:lnTo>
                  <a:lnTo>
                    <a:pt x="200025" y="0"/>
                  </a:lnTo>
                  <a:close/>
                </a:path>
                <a:path w="2900679" h="200025">
                  <a:moveTo>
                    <a:pt x="2700654" y="0"/>
                  </a:moveTo>
                  <a:lnTo>
                    <a:pt x="2700654" y="200025"/>
                  </a:lnTo>
                  <a:lnTo>
                    <a:pt x="2834089" y="133350"/>
                  </a:lnTo>
                  <a:lnTo>
                    <a:pt x="2734055" y="133350"/>
                  </a:lnTo>
                  <a:lnTo>
                    <a:pt x="2734055" y="66675"/>
                  </a:lnTo>
                  <a:lnTo>
                    <a:pt x="2833920" y="66675"/>
                  </a:lnTo>
                  <a:lnTo>
                    <a:pt x="2700654" y="0"/>
                  </a:lnTo>
                  <a:close/>
                </a:path>
                <a:path w="2900679" h="200025">
                  <a:moveTo>
                    <a:pt x="200025" y="66675"/>
                  </a:moveTo>
                  <a:lnTo>
                    <a:pt x="166750" y="66675"/>
                  </a:lnTo>
                  <a:lnTo>
                    <a:pt x="166750" y="133350"/>
                  </a:lnTo>
                  <a:lnTo>
                    <a:pt x="200025" y="133350"/>
                  </a:lnTo>
                  <a:lnTo>
                    <a:pt x="200025" y="66675"/>
                  </a:lnTo>
                  <a:close/>
                </a:path>
                <a:path w="2900679" h="200025">
                  <a:moveTo>
                    <a:pt x="2700654" y="66675"/>
                  </a:moveTo>
                  <a:lnTo>
                    <a:pt x="200025" y="66675"/>
                  </a:lnTo>
                  <a:lnTo>
                    <a:pt x="200025" y="133350"/>
                  </a:lnTo>
                  <a:lnTo>
                    <a:pt x="2700654" y="133350"/>
                  </a:lnTo>
                  <a:lnTo>
                    <a:pt x="2700654" y="66675"/>
                  </a:lnTo>
                  <a:close/>
                </a:path>
                <a:path w="2900679" h="200025">
                  <a:moveTo>
                    <a:pt x="2833920" y="66675"/>
                  </a:moveTo>
                  <a:lnTo>
                    <a:pt x="2734055" y="66675"/>
                  </a:lnTo>
                  <a:lnTo>
                    <a:pt x="2734055" y="133350"/>
                  </a:lnTo>
                  <a:lnTo>
                    <a:pt x="2834089" y="133350"/>
                  </a:lnTo>
                  <a:lnTo>
                    <a:pt x="2900679" y="100075"/>
                  </a:lnTo>
                  <a:lnTo>
                    <a:pt x="2833920" y="66675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06311" y="3383280"/>
              <a:ext cx="725805" cy="370840"/>
            </a:xfrm>
            <a:custGeom>
              <a:avLst/>
              <a:gdLst/>
              <a:ahLst/>
              <a:cxnLst/>
              <a:rect l="l" t="t" r="r" b="b"/>
              <a:pathLst>
                <a:path w="725804" h="370839">
                  <a:moveTo>
                    <a:pt x="725423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725423" y="370332"/>
                  </a:lnTo>
                  <a:lnTo>
                    <a:pt x="7254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12103" y="3434334"/>
            <a:ext cx="52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12B43"/>
                </a:solidFill>
                <a:latin typeface="Yu Gothic Medium"/>
                <a:cs typeface="Yu Gothic Medium"/>
              </a:rPr>
              <a:t>3</a:t>
            </a:r>
            <a:r>
              <a:rPr sz="1600" spc="-20" dirty="0">
                <a:solidFill>
                  <a:srgbClr val="112B43"/>
                </a:solidFill>
                <a:latin typeface="Yu Gothic Medium"/>
                <a:cs typeface="Yu Gothic Medium"/>
              </a:rPr>
              <a:t>週間</a:t>
            </a:r>
            <a:endParaRPr sz="1600">
              <a:latin typeface="Yu Gothic Medium"/>
              <a:cs typeface="Yu Gothic Mediu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30580" y="1670303"/>
            <a:ext cx="10564620" cy="2503677"/>
            <a:chOff x="830580" y="1670303"/>
            <a:chExt cx="10564620" cy="2503677"/>
          </a:xfrm>
        </p:grpSpPr>
        <p:sp>
          <p:nvSpPr>
            <p:cNvPr id="27" name="object 27"/>
            <p:cNvSpPr/>
            <p:nvPr/>
          </p:nvSpPr>
          <p:spPr>
            <a:xfrm>
              <a:off x="830580" y="1670303"/>
              <a:ext cx="10564620" cy="2503677"/>
            </a:xfrm>
            <a:custGeom>
              <a:avLst/>
              <a:gdLst/>
              <a:ahLst/>
              <a:cxnLst/>
              <a:rect l="l" t="t" r="r" b="b"/>
              <a:pathLst>
                <a:path w="10564495" h="2123440">
                  <a:moveTo>
                    <a:pt x="0" y="2112264"/>
                  </a:moveTo>
                  <a:lnTo>
                    <a:pt x="4387596" y="2112264"/>
                  </a:lnTo>
                  <a:lnTo>
                    <a:pt x="4387596" y="0"/>
                  </a:lnTo>
                  <a:lnTo>
                    <a:pt x="0" y="0"/>
                  </a:lnTo>
                  <a:lnTo>
                    <a:pt x="0" y="2112264"/>
                  </a:lnTo>
                  <a:close/>
                </a:path>
                <a:path w="10564495" h="2123440">
                  <a:moveTo>
                    <a:pt x="7289292" y="2122932"/>
                  </a:moveTo>
                  <a:lnTo>
                    <a:pt x="10564368" y="2122932"/>
                  </a:lnTo>
                  <a:lnTo>
                    <a:pt x="10564368" y="0"/>
                  </a:lnTo>
                  <a:lnTo>
                    <a:pt x="7289292" y="0"/>
                  </a:lnTo>
                  <a:lnTo>
                    <a:pt x="7289292" y="2122932"/>
                  </a:lnTo>
                  <a:close/>
                </a:path>
              </a:pathLst>
            </a:custGeom>
            <a:ln w="15875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43132" y="2391054"/>
              <a:ext cx="281305" cy="363220"/>
            </a:xfrm>
            <a:custGeom>
              <a:avLst/>
              <a:gdLst/>
              <a:ahLst/>
              <a:cxnLst/>
              <a:rect l="l" t="t" r="r" b="b"/>
              <a:pathLst>
                <a:path w="281304" h="363219">
                  <a:moveTo>
                    <a:pt x="113347" y="131610"/>
                  </a:moveTo>
                  <a:lnTo>
                    <a:pt x="54406" y="131610"/>
                  </a:lnTo>
                  <a:lnTo>
                    <a:pt x="54406" y="149758"/>
                  </a:lnTo>
                  <a:lnTo>
                    <a:pt x="113347" y="149758"/>
                  </a:lnTo>
                  <a:lnTo>
                    <a:pt x="113347" y="131610"/>
                  </a:lnTo>
                  <a:close/>
                </a:path>
                <a:path w="281304" h="363219">
                  <a:moveTo>
                    <a:pt x="226695" y="276821"/>
                  </a:moveTo>
                  <a:lnTo>
                    <a:pt x="54406" y="276821"/>
                  </a:lnTo>
                  <a:lnTo>
                    <a:pt x="54406" y="294970"/>
                  </a:lnTo>
                  <a:lnTo>
                    <a:pt x="226695" y="294970"/>
                  </a:lnTo>
                  <a:lnTo>
                    <a:pt x="226695" y="276821"/>
                  </a:lnTo>
                  <a:close/>
                </a:path>
                <a:path w="281304" h="363219">
                  <a:moveTo>
                    <a:pt x="226695" y="240512"/>
                  </a:moveTo>
                  <a:lnTo>
                    <a:pt x="54406" y="240512"/>
                  </a:lnTo>
                  <a:lnTo>
                    <a:pt x="54406" y="258660"/>
                  </a:lnTo>
                  <a:lnTo>
                    <a:pt x="226695" y="258660"/>
                  </a:lnTo>
                  <a:lnTo>
                    <a:pt x="226695" y="240512"/>
                  </a:lnTo>
                  <a:close/>
                </a:path>
                <a:path w="281304" h="363219">
                  <a:moveTo>
                    <a:pt x="226695" y="204216"/>
                  </a:moveTo>
                  <a:lnTo>
                    <a:pt x="54406" y="204216"/>
                  </a:lnTo>
                  <a:lnTo>
                    <a:pt x="54406" y="222364"/>
                  </a:lnTo>
                  <a:lnTo>
                    <a:pt x="226695" y="222364"/>
                  </a:lnTo>
                  <a:lnTo>
                    <a:pt x="226695" y="204216"/>
                  </a:lnTo>
                  <a:close/>
                </a:path>
                <a:path w="281304" h="363219">
                  <a:moveTo>
                    <a:pt x="226695" y="167906"/>
                  </a:moveTo>
                  <a:lnTo>
                    <a:pt x="54406" y="167906"/>
                  </a:lnTo>
                  <a:lnTo>
                    <a:pt x="54406" y="186055"/>
                  </a:lnTo>
                  <a:lnTo>
                    <a:pt x="226695" y="186055"/>
                  </a:lnTo>
                  <a:lnTo>
                    <a:pt x="226695" y="167906"/>
                  </a:lnTo>
                  <a:close/>
                </a:path>
                <a:path w="281304" h="363219">
                  <a:moveTo>
                    <a:pt x="281101" y="99847"/>
                  </a:moveTo>
                  <a:lnTo>
                    <a:pt x="275945" y="95300"/>
                  </a:lnTo>
                  <a:lnTo>
                    <a:pt x="253898" y="75882"/>
                  </a:lnTo>
                  <a:lnTo>
                    <a:pt x="253898" y="122529"/>
                  </a:lnTo>
                  <a:lnTo>
                    <a:pt x="253898" y="335813"/>
                  </a:lnTo>
                  <a:lnTo>
                    <a:pt x="27203" y="335813"/>
                  </a:lnTo>
                  <a:lnTo>
                    <a:pt x="27203" y="27241"/>
                  </a:lnTo>
                  <a:lnTo>
                    <a:pt x="140550" y="27241"/>
                  </a:lnTo>
                  <a:lnTo>
                    <a:pt x="140550" y="122529"/>
                  </a:lnTo>
                  <a:lnTo>
                    <a:pt x="253898" y="122529"/>
                  </a:lnTo>
                  <a:lnTo>
                    <a:pt x="253898" y="75882"/>
                  </a:lnTo>
                  <a:lnTo>
                    <a:pt x="224434" y="49936"/>
                  </a:lnTo>
                  <a:lnTo>
                    <a:pt x="224434" y="95300"/>
                  </a:lnTo>
                  <a:lnTo>
                    <a:pt x="167754" y="95300"/>
                  </a:lnTo>
                  <a:lnTo>
                    <a:pt x="167754" y="38582"/>
                  </a:lnTo>
                  <a:lnTo>
                    <a:pt x="224434" y="95300"/>
                  </a:lnTo>
                  <a:lnTo>
                    <a:pt x="224434" y="49936"/>
                  </a:lnTo>
                  <a:lnTo>
                    <a:pt x="211556" y="38582"/>
                  </a:lnTo>
                  <a:lnTo>
                    <a:pt x="198678" y="27241"/>
                  </a:lnTo>
                  <a:lnTo>
                    <a:pt x="167754" y="0"/>
                  </a:lnTo>
                  <a:lnTo>
                    <a:pt x="0" y="0"/>
                  </a:lnTo>
                  <a:lnTo>
                    <a:pt x="0" y="363042"/>
                  </a:lnTo>
                  <a:lnTo>
                    <a:pt x="281101" y="363042"/>
                  </a:lnTo>
                  <a:lnTo>
                    <a:pt x="281101" y="335813"/>
                  </a:lnTo>
                  <a:lnTo>
                    <a:pt x="281101" y="99847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487926" y="2767076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N+1月分</a:t>
            </a:r>
            <a:endParaRPr sz="1200">
              <a:latin typeface="Yu Gothic Medium"/>
              <a:cs typeface="Yu Gothic Mediu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19500" y="2619755"/>
            <a:ext cx="931544" cy="76200"/>
          </a:xfrm>
          <a:custGeom>
            <a:avLst/>
            <a:gdLst/>
            <a:ahLst/>
            <a:cxnLst/>
            <a:rect l="l" t="t" r="r" b="b"/>
            <a:pathLst>
              <a:path w="931545" h="76200">
                <a:moveTo>
                  <a:pt x="854837" y="0"/>
                </a:moveTo>
                <a:lnTo>
                  <a:pt x="854837" y="76200"/>
                </a:lnTo>
                <a:lnTo>
                  <a:pt x="918337" y="44450"/>
                </a:lnTo>
                <a:lnTo>
                  <a:pt x="867537" y="44450"/>
                </a:lnTo>
                <a:lnTo>
                  <a:pt x="867537" y="31750"/>
                </a:lnTo>
                <a:lnTo>
                  <a:pt x="918337" y="31750"/>
                </a:lnTo>
                <a:lnTo>
                  <a:pt x="854837" y="0"/>
                </a:lnTo>
                <a:close/>
              </a:path>
              <a:path w="931545" h="76200">
                <a:moveTo>
                  <a:pt x="85483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4837" y="44450"/>
                </a:lnTo>
                <a:lnTo>
                  <a:pt x="854837" y="31750"/>
                </a:lnTo>
                <a:close/>
              </a:path>
              <a:path w="931545" h="76200">
                <a:moveTo>
                  <a:pt x="918337" y="31750"/>
                </a:moveTo>
                <a:lnTo>
                  <a:pt x="867537" y="31750"/>
                </a:lnTo>
                <a:lnTo>
                  <a:pt x="867537" y="44450"/>
                </a:lnTo>
                <a:lnTo>
                  <a:pt x="918337" y="44450"/>
                </a:lnTo>
                <a:lnTo>
                  <a:pt x="931037" y="38100"/>
                </a:lnTo>
                <a:lnTo>
                  <a:pt x="918337" y="3175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95622" y="2983433"/>
            <a:ext cx="317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12B43"/>
                </a:solidFill>
                <a:latin typeface="Yu Gothic Medium"/>
                <a:cs typeface="Yu Gothic Medium"/>
              </a:rPr>
              <a:t>入力</a:t>
            </a:r>
            <a:endParaRPr sz="1200">
              <a:latin typeface="Yu Gothic Medium"/>
              <a:cs typeface="Yu Gothic Medium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24328" y="2508503"/>
            <a:ext cx="829310" cy="629920"/>
          </a:xfrm>
          <a:custGeom>
            <a:avLst/>
            <a:gdLst/>
            <a:ahLst/>
            <a:cxnLst/>
            <a:rect l="l" t="t" r="r" b="b"/>
            <a:pathLst>
              <a:path w="829310" h="629919">
                <a:moveTo>
                  <a:pt x="829056" y="413258"/>
                </a:moveTo>
                <a:lnTo>
                  <a:pt x="824484" y="390626"/>
                </a:lnTo>
                <a:lnTo>
                  <a:pt x="812012" y="372135"/>
                </a:lnTo>
                <a:lnTo>
                  <a:pt x="793521" y="359664"/>
                </a:lnTo>
                <a:lnTo>
                  <a:pt x="770890" y="355092"/>
                </a:lnTo>
                <a:lnTo>
                  <a:pt x="58166" y="355092"/>
                </a:lnTo>
                <a:lnTo>
                  <a:pt x="35521" y="359664"/>
                </a:lnTo>
                <a:lnTo>
                  <a:pt x="17030" y="372135"/>
                </a:lnTo>
                <a:lnTo>
                  <a:pt x="4559" y="390626"/>
                </a:lnTo>
                <a:lnTo>
                  <a:pt x="0" y="413258"/>
                </a:lnTo>
                <a:lnTo>
                  <a:pt x="0" y="571246"/>
                </a:lnTo>
                <a:lnTo>
                  <a:pt x="4559" y="593890"/>
                </a:lnTo>
                <a:lnTo>
                  <a:pt x="17030" y="612381"/>
                </a:lnTo>
                <a:lnTo>
                  <a:pt x="35521" y="624852"/>
                </a:lnTo>
                <a:lnTo>
                  <a:pt x="58166" y="629412"/>
                </a:lnTo>
                <a:lnTo>
                  <a:pt x="770890" y="629412"/>
                </a:lnTo>
                <a:lnTo>
                  <a:pt x="793521" y="624852"/>
                </a:lnTo>
                <a:lnTo>
                  <a:pt x="812012" y="612381"/>
                </a:lnTo>
                <a:lnTo>
                  <a:pt x="824484" y="593890"/>
                </a:lnTo>
                <a:lnTo>
                  <a:pt x="829056" y="571246"/>
                </a:lnTo>
                <a:lnTo>
                  <a:pt x="829056" y="413258"/>
                </a:lnTo>
                <a:close/>
              </a:path>
              <a:path w="829310" h="629919">
                <a:moveTo>
                  <a:pt x="829056" y="58166"/>
                </a:moveTo>
                <a:lnTo>
                  <a:pt x="824484" y="35534"/>
                </a:lnTo>
                <a:lnTo>
                  <a:pt x="812012" y="17043"/>
                </a:lnTo>
                <a:lnTo>
                  <a:pt x="793521" y="4572"/>
                </a:lnTo>
                <a:lnTo>
                  <a:pt x="770890" y="0"/>
                </a:lnTo>
                <a:lnTo>
                  <a:pt x="58166" y="0"/>
                </a:lnTo>
                <a:lnTo>
                  <a:pt x="35521" y="4572"/>
                </a:lnTo>
                <a:lnTo>
                  <a:pt x="17030" y="17043"/>
                </a:lnTo>
                <a:lnTo>
                  <a:pt x="4559" y="35534"/>
                </a:lnTo>
                <a:lnTo>
                  <a:pt x="0" y="58166"/>
                </a:lnTo>
                <a:lnTo>
                  <a:pt x="0" y="216154"/>
                </a:lnTo>
                <a:lnTo>
                  <a:pt x="4559" y="238798"/>
                </a:lnTo>
                <a:lnTo>
                  <a:pt x="17030" y="257289"/>
                </a:lnTo>
                <a:lnTo>
                  <a:pt x="35521" y="269760"/>
                </a:lnTo>
                <a:lnTo>
                  <a:pt x="58166" y="274320"/>
                </a:lnTo>
                <a:lnTo>
                  <a:pt x="770890" y="274320"/>
                </a:lnTo>
                <a:lnTo>
                  <a:pt x="793521" y="269760"/>
                </a:lnTo>
                <a:lnTo>
                  <a:pt x="812012" y="257289"/>
                </a:lnTo>
                <a:lnTo>
                  <a:pt x="824484" y="238798"/>
                </a:lnTo>
                <a:lnTo>
                  <a:pt x="829056" y="216154"/>
                </a:lnTo>
                <a:lnTo>
                  <a:pt x="829056" y="58166"/>
                </a:lnTo>
                <a:close/>
              </a:path>
            </a:pathLst>
          </a:custGeom>
          <a:solidFill>
            <a:srgbClr val="C5C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46604" y="2290572"/>
            <a:ext cx="988060" cy="934719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r>
              <a:rPr sz="1100" spc="-15" dirty="0">
                <a:solidFill>
                  <a:srgbClr val="112B43"/>
                </a:solidFill>
                <a:latin typeface="Yu Gothic Medium"/>
                <a:cs typeface="Yu Gothic Medium"/>
              </a:rPr>
              <a:t>発注数</a:t>
            </a:r>
            <a:endParaRPr sz="1100">
              <a:latin typeface="Yu Gothic Medium"/>
              <a:cs typeface="Yu Gothic Medium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200" b="1" dirty="0">
                <a:solidFill>
                  <a:srgbClr val="112B43"/>
                </a:solidFill>
                <a:latin typeface="Yu Gothic"/>
                <a:cs typeface="Yu Gothic"/>
              </a:rPr>
              <a:t>定量</a:t>
            </a:r>
            <a:endParaRPr sz="1200">
              <a:latin typeface="Yu Gothic"/>
              <a:cs typeface="Yu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Yu Gothic"/>
              <a:cs typeface="Yu Gothic"/>
            </a:endParaRPr>
          </a:p>
          <a:p>
            <a:pPr algn="ctr">
              <a:lnSpc>
                <a:spcPct val="100000"/>
              </a:lnSpc>
            </a:pPr>
            <a:r>
              <a:rPr sz="1200" b="1" spc="-85" dirty="0">
                <a:solidFill>
                  <a:srgbClr val="112B43"/>
                </a:solidFill>
                <a:latin typeface="Yu Gothic"/>
                <a:cs typeface="Yu Gothic"/>
              </a:rPr>
              <a:t>需要予測</a:t>
            </a:r>
            <a:endParaRPr sz="1200">
              <a:latin typeface="Yu Gothic"/>
              <a:cs typeface="Yu Gothic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481" y="2296896"/>
            <a:ext cx="219638" cy="2443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27785" y="2552446"/>
            <a:ext cx="320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12B43"/>
                </a:solidFill>
                <a:latin typeface="Yu Gothic Medium"/>
                <a:cs typeface="Yu Gothic Medium"/>
              </a:rPr>
              <a:t>POS</a:t>
            </a:r>
            <a:endParaRPr sz="1200">
              <a:latin typeface="Yu Gothic Medium"/>
              <a:cs typeface="Yu Gothic Mediu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83466" y="2887440"/>
            <a:ext cx="1415415" cy="422275"/>
            <a:chOff x="1083466" y="2887440"/>
            <a:chExt cx="1415415" cy="422275"/>
          </a:xfrm>
        </p:grpSpPr>
        <p:sp>
          <p:nvSpPr>
            <p:cNvPr id="37" name="object 37"/>
            <p:cNvSpPr/>
            <p:nvPr/>
          </p:nvSpPr>
          <p:spPr>
            <a:xfrm>
              <a:off x="2143374" y="2887440"/>
              <a:ext cx="355600" cy="422275"/>
            </a:xfrm>
            <a:custGeom>
              <a:avLst/>
              <a:gdLst/>
              <a:ahLst/>
              <a:cxnLst/>
              <a:rect l="l" t="t" r="r" b="b"/>
              <a:pathLst>
                <a:path w="355600" h="422275">
                  <a:moveTo>
                    <a:pt x="162472" y="0"/>
                  </a:moveTo>
                  <a:lnTo>
                    <a:pt x="156726" y="0"/>
                  </a:lnTo>
                  <a:lnTo>
                    <a:pt x="108228" y="7638"/>
                  </a:lnTo>
                  <a:lnTo>
                    <a:pt x="65900" y="28982"/>
                  </a:lnTo>
                  <a:lnTo>
                    <a:pt x="32147" y="61670"/>
                  </a:lnTo>
                  <a:lnTo>
                    <a:pt x="9378" y="103343"/>
                  </a:lnTo>
                  <a:lnTo>
                    <a:pt x="0" y="151640"/>
                  </a:lnTo>
                  <a:lnTo>
                    <a:pt x="0" y="163143"/>
                  </a:lnTo>
                  <a:lnTo>
                    <a:pt x="4122" y="199605"/>
                  </a:lnTo>
                  <a:lnTo>
                    <a:pt x="16129" y="233665"/>
                  </a:lnTo>
                  <a:lnTo>
                    <a:pt x="35483" y="264098"/>
                  </a:lnTo>
                  <a:lnTo>
                    <a:pt x="61645" y="289678"/>
                  </a:lnTo>
                  <a:lnTo>
                    <a:pt x="61645" y="421963"/>
                  </a:lnTo>
                  <a:lnTo>
                    <a:pt x="226730" y="421963"/>
                  </a:lnTo>
                  <a:lnTo>
                    <a:pt x="226730" y="412029"/>
                  </a:lnTo>
                  <a:lnTo>
                    <a:pt x="72094" y="412029"/>
                  </a:lnTo>
                  <a:lnTo>
                    <a:pt x="72094" y="284449"/>
                  </a:lnTo>
                  <a:lnTo>
                    <a:pt x="43507" y="257407"/>
                  </a:lnTo>
                  <a:lnTo>
                    <a:pt x="14284" y="197048"/>
                  </a:lnTo>
                  <a:lnTo>
                    <a:pt x="10448" y="163143"/>
                  </a:lnTo>
                  <a:lnTo>
                    <a:pt x="10448" y="152686"/>
                  </a:lnTo>
                  <a:lnTo>
                    <a:pt x="19091" y="107375"/>
                  </a:lnTo>
                  <a:lnTo>
                    <a:pt x="40347" y="68288"/>
                  </a:lnTo>
                  <a:lnTo>
                    <a:pt x="71910" y="37632"/>
                  </a:lnTo>
                  <a:lnTo>
                    <a:pt x="111472" y="17619"/>
                  </a:lnTo>
                  <a:lnTo>
                    <a:pt x="156726" y="10457"/>
                  </a:lnTo>
                  <a:lnTo>
                    <a:pt x="212568" y="10457"/>
                  </a:lnTo>
                  <a:lnTo>
                    <a:pt x="211831" y="10039"/>
                  </a:lnTo>
                  <a:lnTo>
                    <a:pt x="162472" y="0"/>
                  </a:lnTo>
                  <a:close/>
                </a:path>
                <a:path w="355600" h="422275">
                  <a:moveTo>
                    <a:pt x="212568" y="10457"/>
                  </a:moveTo>
                  <a:lnTo>
                    <a:pt x="161950" y="10457"/>
                  </a:lnTo>
                  <a:lnTo>
                    <a:pt x="208015" y="19706"/>
                  </a:lnTo>
                  <a:lnTo>
                    <a:pt x="247485" y="42033"/>
                  </a:lnTo>
                  <a:lnTo>
                    <a:pt x="278028" y="74951"/>
                  </a:lnTo>
                  <a:lnTo>
                    <a:pt x="297311" y="115975"/>
                  </a:lnTo>
                  <a:lnTo>
                    <a:pt x="303004" y="162620"/>
                  </a:lnTo>
                  <a:lnTo>
                    <a:pt x="303004" y="168372"/>
                  </a:lnTo>
                  <a:lnTo>
                    <a:pt x="304571" y="170986"/>
                  </a:lnTo>
                  <a:lnTo>
                    <a:pt x="340618" y="233731"/>
                  </a:lnTo>
                  <a:lnTo>
                    <a:pt x="344797" y="238436"/>
                  </a:lnTo>
                  <a:lnTo>
                    <a:pt x="345842" y="244188"/>
                  </a:lnTo>
                  <a:lnTo>
                    <a:pt x="343752" y="249417"/>
                  </a:lnTo>
                  <a:lnTo>
                    <a:pt x="342185" y="252554"/>
                  </a:lnTo>
                  <a:lnTo>
                    <a:pt x="339573" y="254123"/>
                  </a:lnTo>
                  <a:lnTo>
                    <a:pt x="336438" y="255168"/>
                  </a:lnTo>
                  <a:lnTo>
                    <a:pt x="303526" y="255168"/>
                  </a:lnTo>
                  <a:lnTo>
                    <a:pt x="303526" y="298044"/>
                  </a:lnTo>
                  <a:lnTo>
                    <a:pt x="299493" y="317962"/>
                  </a:lnTo>
                  <a:lnTo>
                    <a:pt x="288506" y="334252"/>
                  </a:lnTo>
                  <a:lnTo>
                    <a:pt x="272230" y="345249"/>
                  </a:lnTo>
                  <a:lnTo>
                    <a:pt x="252329" y="349285"/>
                  </a:lnTo>
                  <a:lnTo>
                    <a:pt x="216282" y="349285"/>
                  </a:lnTo>
                  <a:lnTo>
                    <a:pt x="216282" y="412029"/>
                  </a:lnTo>
                  <a:lnTo>
                    <a:pt x="226730" y="412029"/>
                  </a:lnTo>
                  <a:lnTo>
                    <a:pt x="226730" y="359219"/>
                  </a:lnTo>
                  <a:lnTo>
                    <a:pt x="252329" y="359219"/>
                  </a:lnTo>
                  <a:lnTo>
                    <a:pt x="295886" y="341115"/>
                  </a:lnTo>
                  <a:lnTo>
                    <a:pt x="313868" y="298044"/>
                  </a:lnTo>
                  <a:lnTo>
                    <a:pt x="313974" y="265103"/>
                  </a:lnTo>
                  <a:lnTo>
                    <a:pt x="336961" y="265103"/>
                  </a:lnTo>
                  <a:lnTo>
                    <a:pt x="346496" y="261443"/>
                  </a:lnTo>
                  <a:lnTo>
                    <a:pt x="353290" y="253469"/>
                  </a:lnTo>
                  <a:lnTo>
                    <a:pt x="355184" y="242162"/>
                  </a:lnTo>
                  <a:lnTo>
                    <a:pt x="350021" y="228502"/>
                  </a:lnTo>
                  <a:lnTo>
                    <a:pt x="313974" y="165758"/>
                  </a:lnTo>
                  <a:lnTo>
                    <a:pt x="313909" y="162620"/>
                  </a:lnTo>
                  <a:lnTo>
                    <a:pt x="307747" y="113198"/>
                  </a:lnTo>
                  <a:lnTo>
                    <a:pt x="286976" y="69275"/>
                  </a:lnTo>
                  <a:lnTo>
                    <a:pt x="254168" y="34010"/>
                  </a:lnTo>
                  <a:lnTo>
                    <a:pt x="212568" y="10457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6962" y="2957513"/>
              <a:ext cx="133739" cy="19137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83462" y="2921418"/>
              <a:ext cx="295910" cy="349885"/>
            </a:xfrm>
            <a:custGeom>
              <a:avLst/>
              <a:gdLst/>
              <a:ahLst/>
              <a:cxnLst/>
              <a:rect l="l" t="t" r="r" b="b"/>
              <a:pathLst>
                <a:path w="295909" h="349885">
                  <a:moveTo>
                    <a:pt x="107340" y="167297"/>
                  </a:moveTo>
                  <a:lnTo>
                    <a:pt x="105905" y="160210"/>
                  </a:lnTo>
                  <a:lnTo>
                    <a:pt x="101993" y="154419"/>
                  </a:lnTo>
                  <a:lnTo>
                    <a:pt x="96189" y="150520"/>
                  </a:lnTo>
                  <a:lnTo>
                    <a:pt x="89090" y="149085"/>
                  </a:lnTo>
                  <a:lnTo>
                    <a:pt x="81978" y="150520"/>
                  </a:lnTo>
                  <a:lnTo>
                    <a:pt x="76174" y="154419"/>
                  </a:lnTo>
                  <a:lnTo>
                    <a:pt x="72263" y="160210"/>
                  </a:lnTo>
                  <a:lnTo>
                    <a:pt x="70827" y="167297"/>
                  </a:lnTo>
                  <a:lnTo>
                    <a:pt x="72263" y="174371"/>
                  </a:lnTo>
                  <a:lnTo>
                    <a:pt x="76174" y="180162"/>
                  </a:lnTo>
                  <a:lnTo>
                    <a:pt x="81978" y="184061"/>
                  </a:lnTo>
                  <a:lnTo>
                    <a:pt x="89090" y="185496"/>
                  </a:lnTo>
                  <a:lnTo>
                    <a:pt x="96189" y="184061"/>
                  </a:lnTo>
                  <a:lnTo>
                    <a:pt x="101993" y="180162"/>
                  </a:lnTo>
                  <a:lnTo>
                    <a:pt x="105905" y="174371"/>
                  </a:lnTo>
                  <a:lnTo>
                    <a:pt x="107340" y="167297"/>
                  </a:lnTo>
                  <a:close/>
                </a:path>
                <a:path w="295909" h="349885">
                  <a:moveTo>
                    <a:pt x="162090" y="79324"/>
                  </a:moveTo>
                  <a:lnTo>
                    <a:pt x="160642" y="72275"/>
                  </a:lnTo>
                  <a:lnTo>
                    <a:pt x="156718" y="66484"/>
                  </a:lnTo>
                  <a:lnTo>
                    <a:pt x="150914" y="62560"/>
                  </a:lnTo>
                  <a:lnTo>
                    <a:pt x="143840" y="61112"/>
                  </a:lnTo>
                  <a:lnTo>
                    <a:pt x="136766" y="62560"/>
                  </a:lnTo>
                  <a:lnTo>
                    <a:pt x="130962" y="66484"/>
                  </a:lnTo>
                  <a:lnTo>
                    <a:pt x="127038" y="72275"/>
                  </a:lnTo>
                  <a:lnTo>
                    <a:pt x="125590" y="79324"/>
                  </a:lnTo>
                  <a:lnTo>
                    <a:pt x="127038" y="86372"/>
                  </a:lnTo>
                  <a:lnTo>
                    <a:pt x="130962" y="92151"/>
                  </a:lnTo>
                  <a:lnTo>
                    <a:pt x="136766" y="96075"/>
                  </a:lnTo>
                  <a:lnTo>
                    <a:pt x="143840" y="97523"/>
                  </a:lnTo>
                  <a:lnTo>
                    <a:pt x="150914" y="96075"/>
                  </a:lnTo>
                  <a:lnTo>
                    <a:pt x="156718" y="92151"/>
                  </a:lnTo>
                  <a:lnTo>
                    <a:pt x="160642" y="86372"/>
                  </a:lnTo>
                  <a:lnTo>
                    <a:pt x="162090" y="79324"/>
                  </a:lnTo>
                  <a:close/>
                </a:path>
                <a:path w="295909" h="349885">
                  <a:moveTo>
                    <a:pt x="295452" y="200710"/>
                  </a:moveTo>
                  <a:lnTo>
                    <a:pt x="291160" y="189395"/>
                  </a:lnTo>
                  <a:lnTo>
                    <a:pt x="261175" y="137388"/>
                  </a:lnTo>
                  <a:lnTo>
                    <a:pt x="261086" y="134353"/>
                  </a:lnTo>
                  <a:lnTo>
                    <a:pt x="260705" y="130454"/>
                  </a:lnTo>
                  <a:lnTo>
                    <a:pt x="259676" y="120053"/>
                  </a:lnTo>
                  <a:lnTo>
                    <a:pt x="257733" y="100304"/>
                  </a:lnTo>
                  <a:lnTo>
                    <a:pt x="224929" y="40208"/>
                  </a:lnTo>
                  <a:lnTo>
                    <a:pt x="195554" y="17487"/>
                  </a:lnTo>
                  <a:lnTo>
                    <a:pt x="195554" y="72390"/>
                  </a:lnTo>
                  <a:lnTo>
                    <a:pt x="195554" y="85382"/>
                  </a:lnTo>
                  <a:lnTo>
                    <a:pt x="184696" y="90589"/>
                  </a:lnTo>
                  <a:lnTo>
                    <a:pt x="183819" y="94056"/>
                  </a:lnTo>
                  <a:lnTo>
                    <a:pt x="180340" y="100126"/>
                  </a:lnTo>
                  <a:lnTo>
                    <a:pt x="184251" y="111391"/>
                  </a:lnTo>
                  <a:lnTo>
                    <a:pt x="175564" y="120053"/>
                  </a:lnTo>
                  <a:lnTo>
                    <a:pt x="164261" y="116154"/>
                  </a:lnTo>
                  <a:lnTo>
                    <a:pt x="161226" y="117894"/>
                  </a:lnTo>
                  <a:lnTo>
                    <a:pt x="158178" y="119189"/>
                  </a:lnTo>
                  <a:lnTo>
                    <a:pt x="154698" y="120053"/>
                  </a:lnTo>
                  <a:lnTo>
                    <a:pt x="149491" y="130454"/>
                  </a:lnTo>
                  <a:lnTo>
                    <a:pt x="141236" y="130454"/>
                  </a:lnTo>
                  <a:lnTo>
                    <a:pt x="141236" y="160362"/>
                  </a:lnTo>
                  <a:lnTo>
                    <a:pt x="140792" y="173355"/>
                  </a:lnTo>
                  <a:lnTo>
                    <a:pt x="129933" y="178562"/>
                  </a:lnTo>
                  <a:lnTo>
                    <a:pt x="129070" y="182029"/>
                  </a:lnTo>
                  <a:lnTo>
                    <a:pt x="127762" y="185064"/>
                  </a:lnTo>
                  <a:lnTo>
                    <a:pt x="126022" y="188099"/>
                  </a:lnTo>
                  <a:lnTo>
                    <a:pt x="129501" y="199364"/>
                  </a:lnTo>
                  <a:lnTo>
                    <a:pt x="120802" y="208026"/>
                  </a:lnTo>
                  <a:lnTo>
                    <a:pt x="109512" y="204127"/>
                  </a:lnTo>
                  <a:lnTo>
                    <a:pt x="106464" y="205867"/>
                  </a:lnTo>
                  <a:lnTo>
                    <a:pt x="103428" y="207162"/>
                  </a:lnTo>
                  <a:lnTo>
                    <a:pt x="99949" y="208026"/>
                  </a:lnTo>
                  <a:lnTo>
                    <a:pt x="95173" y="218427"/>
                  </a:lnTo>
                  <a:lnTo>
                    <a:pt x="82994" y="218427"/>
                  </a:lnTo>
                  <a:lnTo>
                    <a:pt x="77787" y="207594"/>
                  </a:lnTo>
                  <a:lnTo>
                    <a:pt x="76047" y="207162"/>
                  </a:lnTo>
                  <a:lnTo>
                    <a:pt x="74307" y="206730"/>
                  </a:lnTo>
                  <a:lnTo>
                    <a:pt x="71272" y="205435"/>
                  </a:lnTo>
                  <a:lnTo>
                    <a:pt x="68224" y="203695"/>
                  </a:lnTo>
                  <a:lnTo>
                    <a:pt x="56921" y="207162"/>
                  </a:lnTo>
                  <a:lnTo>
                    <a:pt x="48234" y="198501"/>
                  </a:lnTo>
                  <a:lnTo>
                    <a:pt x="52146" y="187223"/>
                  </a:lnTo>
                  <a:lnTo>
                    <a:pt x="50406" y="184188"/>
                  </a:lnTo>
                  <a:lnTo>
                    <a:pt x="49098" y="181165"/>
                  </a:lnTo>
                  <a:lnTo>
                    <a:pt x="48234" y="177698"/>
                  </a:lnTo>
                  <a:lnTo>
                    <a:pt x="37376" y="172491"/>
                  </a:lnTo>
                  <a:lnTo>
                    <a:pt x="37376" y="160362"/>
                  </a:lnTo>
                  <a:lnTo>
                    <a:pt x="48234" y="155155"/>
                  </a:lnTo>
                  <a:lnTo>
                    <a:pt x="49098" y="151688"/>
                  </a:lnTo>
                  <a:lnTo>
                    <a:pt x="50406" y="148653"/>
                  </a:lnTo>
                  <a:lnTo>
                    <a:pt x="52146" y="145618"/>
                  </a:lnTo>
                  <a:lnTo>
                    <a:pt x="48234" y="134353"/>
                  </a:lnTo>
                  <a:lnTo>
                    <a:pt x="56921" y="125691"/>
                  </a:lnTo>
                  <a:lnTo>
                    <a:pt x="68224" y="129590"/>
                  </a:lnTo>
                  <a:lnTo>
                    <a:pt x="71272" y="127850"/>
                  </a:lnTo>
                  <a:lnTo>
                    <a:pt x="74307" y="126555"/>
                  </a:lnTo>
                  <a:lnTo>
                    <a:pt x="77787" y="125691"/>
                  </a:lnTo>
                  <a:lnTo>
                    <a:pt x="82994" y="114858"/>
                  </a:lnTo>
                  <a:lnTo>
                    <a:pt x="95605" y="114858"/>
                  </a:lnTo>
                  <a:lnTo>
                    <a:pt x="100812" y="125691"/>
                  </a:lnTo>
                  <a:lnTo>
                    <a:pt x="104292" y="126555"/>
                  </a:lnTo>
                  <a:lnTo>
                    <a:pt x="107340" y="127850"/>
                  </a:lnTo>
                  <a:lnTo>
                    <a:pt x="110375" y="129590"/>
                  </a:lnTo>
                  <a:lnTo>
                    <a:pt x="121678" y="125691"/>
                  </a:lnTo>
                  <a:lnTo>
                    <a:pt x="130365" y="134353"/>
                  </a:lnTo>
                  <a:lnTo>
                    <a:pt x="126453" y="145618"/>
                  </a:lnTo>
                  <a:lnTo>
                    <a:pt x="128193" y="148653"/>
                  </a:lnTo>
                  <a:lnTo>
                    <a:pt x="129501" y="151688"/>
                  </a:lnTo>
                  <a:lnTo>
                    <a:pt x="130365" y="155155"/>
                  </a:lnTo>
                  <a:lnTo>
                    <a:pt x="141236" y="160362"/>
                  </a:lnTo>
                  <a:lnTo>
                    <a:pt x="141236" y="130454"/>
                  </a:lnTo>
                  <a:lnTo>
                    <a:pt x="137325" y="130454"/>
                  </a:lnTo>
                  <a:lnTo>
                    <a:pt x="135026" y="125691"/>
                  </a:lnTo>
                  <a:lnTo>
                    <a:pt x="132105" y="119621"/>
                  </a:lnTo>
                  <a:lnTo>
                    <a:pt x="128625" y="118757"/>
                  </a:lnTo>
                  <a:lnTo>
                    <a:pt x="125590" y="117449"/>
                  </a:lnTo>
                  <a:lnTo>
                    <a:pt x="122542" y="115722"/>
                  </a:lnTo>
                  <a:lnTo>
                    <a:pt x="111252" y="119621"/>
                  </a:lnTo>
                  <a:lnTo>
                    <a:pt x="106464" y="114858"/>
                  </a:lnTo>
                  <a:lnTo>
                    <a:pt x="102552" y="110959"/>
                  </a:lnTo>
                  <a:lnTo>
                    <a:pt x="106464" y="99682"/>
                  </a:lnTo>
                  <a:lnTo>
                    <a:pt x="104724" y="96659"/>
                  </a:lnTo>
                  <a:lnTo>
                    <a:pt x="103428" y="93624"/>
                  </a:lnTo>
                  <a:lnTo>
                    <a:pt x="102552" y="90157"/>
                  </a:lnTo>
                  <a:lnTo>
                    <a:pt x="91694" y="84950"/>
                  </a:lnTo>
                  <a:lnTo>
                    <a:pt x="91694" y="72821"/>
                  </a:lnTo>
                  <a:lnTo>
                    <a:pt x="102552" y="67614"/>
                  </a:lnTo>
                  <a:lnTo>
                    <a:pt x="103428" y="64147"/>
                  </a:lnTo>
                  <a:lnTo>
                    <a:pt x="104724" y="61112"/>
                  </a:lnTo>
                  <a:lnTo>
                    <a:pt x="106464" y="58089"/>
                  </a:lnTo>
                  <a:lnTo>
                    <a:pt x="102997" y="46812"/>
                  </a:lnTo>
                  <a:lnTo>
                    <a:pt x="111683" y="38150"/>
                  </a:lnTo>
                  <a:lnTo>
                    <a:pt x="122986" y="42049"/>
                  </a:lnTo>
                  <a:lnTo>
                    <a:pt x="126022" y="40309"/>
                  </a:lnTo>
                  <a:lnTo>
                    <a:pt x="129070" y="39014"/>
                  </a:lnTo>
                  <a:lnTo>
                    <a:pt x="132537" y="38150"/>
                  </a:lnTo>
                  <a:lnTo>
                    <a:pt x="137756" y="27305"/>
                  </a:lnTo>
                  <a:lnTo>
                    <a:pt x="149923" y="27305"/>
                  </a:lnTo>
                  <a:lnTo>
                    <a:pt x="155143" y="37719"/>
                  </a:lnTo>
                  <a:lnTo>
                    <a:pt x="158610" y="38582"/>
                  </a:lnTo>
                  <a:lnTo>
                    <a:pt x="161658" y="39878"/>
                  </a:lnTo>
                  <a:lnTo>
                    <a:pt x="164693" y="41617"/>
                  </a:lnTo>
                  <a:lnTo>
                    <a:pt x="175996" y="37719"/>
                  </a:lnTo>
                  <a:lnTo>
                    <a:pt x="184696" y="46380"/>
                  </a:lnTo>
                  <a:lnTo>
                    <a:pt x="180784" y="57645"/>
                  </a:lnTo>
                  <a:lnTo>
                    <a:pt x="182511" y="60680"/>
                  </a:lnTo>
                  <a:lnTo>
                    <a:pt x="183819" y="63715"/>
                  </a:lnTo>
                  <a:lnTo>
                    <a:pt x="184696" y="67183"/>
                  </a:lnTo>
                  <a:lnTo>
                    <a:pt x="195554" y="72390"/>
                  </a:lnTo>
                  <a:lnTo>
                    <a:pt x="195554" y="17487"/>
                  </a:lnTo>
                  <a:lnTo>
                    <a:pt x="164833" y="4559"/>
                  </a:lnTo>
                  <a:lnTo>
                    <a:pt x="130581" y="0"/>
                  </a:lnTo>
                  <a:lnTo>
                    <a:pt x="96342" y="4559"/>
                  </a:lnTo>
                  <a:lnTo>
                    <a:pt x="36233" y="40030"/>
                  </a:lnTo>
                  <a:lnTo>
                    <a:pt x="3492" y="100126"/>
                  </a:lnTo>
                  <a:lnTo>
                    <a:pt x="0" y="135229"/>
                  </a:lnTo>
                  <a:lnTo>
                    <a:pt x="3429" y="165442"/>
                  </a:lnTo>
                  <a:lnTo>
                    <a:pt x="13411" y="193675"/>
                  </a:lnTo>
                  <a:lnTo>
                    <a:pt x="29514" y="218897"/>
                  </a:lnTo>
                  <a:lnTo>
                    <a:pt x="51282" y="240093"/>
                  </a:lnTo>
                  <a:lnTo>
                    <a:pt x="51282" y="349745"/>
                  </a:lnTo>
                  <a:lnTo>
                    <a:pt x="188595" y="349745"/>
                  </a:lnTo>
                  <a:lnTo>
                    <a:pt x="188595" y="297738"/>
                  </a:lnTo>
                  <a:lnTo>
                    <a:pt x="209892" y="297738"/>
                  </a:lnTo>
                  <a:lnTo>
                    <a:pt x="246392" y="282575"/>
                  </a:lnTo>
                  <a:lnTo>
                    <a:pt x="261175" y="245732"/>
                  </a:lnTo>
                  <a:lnTo>
                    <a:pt x="261175" y="219735"/>
                  </a:lnTo>
                  <a:lnTo>
                    <a:pt x="280289" y="219735"/>
                  </a:lnTo>
                  <a:lnTo>
                    <a:pt x="283692" y="218427"/>
                  </a:lnTo>
                  <a:lnTo>
                    <a:pt x="288226" y="216700"/>
                  </a:lnTo>
                  <a:lnTo>
                    <a:pt x="293878" y="210083"/>
                  </a:lnTo>
                  <a:lnTo>
                    <a:pt x="294220" y="208026"/>
                  </a:lnTo>
                  <a:lnTo>
                    <a:pt x="295452" y="20071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66800" y="3295015"/>
            <a:ext cx="7677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 err="1">
                <a:solidFill>
                  <a:srgbClr val="112B43"/>
                </a:solidFill>
                <a:latin typeface="Yu Gothic Medium"/>
                <a:cs typeface="Yu Gothic Medium"/>
              </a:rPr>
              <a:t>経験</a:t>
            </a:r>
            <a:r>
              <a:rPr lang="en-US"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/</a:t>
            </a:r>
            <a:r>
              <a:rPr lang="en-US" sz="1000" spc="-5" dirty="0" err="1">
                <a:solidFill>
                  <a:srgbClr val="112B43"/>
                </a:solidFill>
                <a:latin typeface="Yu Gothic Medium"/>
                <a:cs typeface="Yu Gothic Medium"/>
              </a:rPr>
              <a:t>勘</a:t>
            </a:r>
            <a:endParaRPr sz="1000" dirty="0">
              <a:latin typeface="Yu Gothic Medium"/>
              <a:cs typeface="Yu Gothic Medium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99957" y="3069970"/>
            <a:ext cx="967740" cy="932815"/>
            <a:chOff x="1099957" y="3069970"/>
            <a:chExt cx="967740" cy="932815"/>
          </a:xfrm>
        </p:grpSpPr>
        <p:sp>
          <p:nvSpPr>
            <p:cNvPr id="42" name="object 42"/>
            <p:cNvSpPr/>
            <p:nvPr/>
          </p:nvSpPr>
          <p:spPr>
            <a:xfrm>
              <a:off x="1099947" y="3069970"/>
              <a:ext cx="967740" cy="932815"/>
            </a:xfrm>
            <a:custGeom>
              <a:avLst/>
              <a:gdLst/>
              <a:ahLst/>
              <a:cxnLst/>
              <a:rect l="l" t="t" r="r" b="b"/>
              <a:pathLst>
                <a:path w="967739" h="932814">
                  <a:moveTo>
                    <a:pt x="247840" y="692543"/>
                  </a:moveTo>
                  <a:lnTo>
                    <a:pt x="232943" y="692543"/>
                  </a:lnTo>
                  <a:lnTo>
                    <a:pt x="232943" y="668337"/>
                  </a:lnTo>
                  <a:lnTo>
                    <a:pt x="0" y="668337"/>
                  </a:lnTo>
                  <a:lnTo>
                    <a:pt x="0" y="910450"/>
                  </a:lnTo>
                  <a:lnTo>
                    <a:pt x="2540" y="922985"/>
                  </a:lnTo>
                  <a:lnTo>
                    <a:pt x="8890" y="932434"/>
                  </a:lnTo>
                  <a:lnTo>
                    <a:pt x="25222" y="916025"/>
                  </a:lnTo>
                  <a:lnTo>
                    <a:pt x="24104" y="914895"/>
                  </a:lnTo>
                  <a:lnTo>
                    <a:pt x="24104" y="692543"/>
                  </a:lnTo>
                  <a:lnTo>
                    <a:pt x="208851" y="692543"/>
                  </a:lnTo>
                  <a:lnTo>
                    <a:pt x="208851" y="731685"/>
                  </a:lnTo>
                  <a:lnTo>
                    <a:pt x="247840" y="692543"/>
                  </a:lnTo>
                  <a:close/>
                </a:path>
                <a:path w="967739" h="932814">
                  <a:moveTo>
                    <a:pt x="955255" y="44450"/>
                  </a:moveTo>
                  <a:lnTo>
                    <a:pt x="903859" y="44450"/>
                  </a:lnTo>
                  <a:lnTo>
                    <a:pt x="891108" y="44450"/>
                  </a:lnTo>
                  <a:lnTo>
                    <a:pt x="890905" y="76200"/>
                  </a:lnTo>
                  <a:lnTo>
                    <a:pt x="955255" y="44450"/>
                  </a:lnTo>
                  <a:close/>
                </a:path>
                <a:path w="967739" h="932814">
                  <a:moveTo>
                    <a:pt x="967359" y="38481"/>
                  </a:moveTo>
                  <a:lnTo>
                    <a:pt x="891413" y="0"/>
                  </a:lnTo>
                  <a:lnTo>
                    <a:pt x="891197" y="31673"/>
                  </a:lnTo>
                  <a:lnTo>
                    <a:pt x="341757" y="28067"/>
                  </a:lnTo>
                  <a:lnTo>
                    <a:pt x="341757" y="40767"/>
                  </a:lnTo>
                  <a:lnTo>
                    <a:pt x="891108" y="44373"/>
                  </a:lnTo>
                  <a:lnTo>
                    <a:pt x="903859" y="44450"/>
                  </a:lnTo>
                  <a:lnTo>
                    <a:pt x="955421" y="44373"/>
                  </a:lnTo>
                  <a:lnTo>
                    <a:pt x="967359" y="38481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119" y="3786725"/>
              <a:ext cx="152617" cy="17755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922934" y="4001261"/>
            <a:ext cx="622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外部情報</a:t>
            </a:r>
            <a:endParaRPr sz="1200">
              <a:latin typeface="Yu Gothic Medium"/>
              <a:cs typeface="Yu Gothic Medium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378711" y="2433192"/>
            <a:ext cx="807085" cy="1447800"/>
            <a:chOff x="1378711" y="2433192"/>
            <a:chExt cx="807085" cy="1447800"/>
          </a:xfrm>
        </p:grpSpPr>
        <p:sp>
          <p:nvSpPr>
            <p:cNvPr id="46" name="object 46"/>
            <p:cNvSpPr/>
            <p:nvPr/>
          </p:nvSpPr>
          <p:spPr>
            <a:xfrm>
              <a:off x="1378712" y="2433192"/>
              <a:ext cx="735330" cy="1447800"/>
            </a:xfrm>
            <a:custGeom>
              <a:avLst/>
              <a:gdLst/>
              <a:ahLst/>
              <a:cxnLst/>
              <a:rect l="l" t="t" r="r" b="b"/>
              <a:pathLst>
                <a:path w="735330" h="1447800">
                  <a:moveTo>
                    <a:pt x="703199" y="954659"/>
                  </a:moveTo>
                  <a:lnTo>
                    <a:pt x="619379" y="969899"/>
                  </a:lnTo>
                  <a:lnTo>
                    <a:pt x="638416" y="995299"/>
                  </a:lnTo>
                  <a:lnTo>
                    <a:pt x="48514" y="1437132"/>
                  </a:lnTo>
                  <a:lnTo>
                    <a:pt x="56134" y="1447292"/>
                  </a:lnTo>
                  <a:lnTo>
                    <a:pt x="646036" y="1005459"/>
                  </a:lnTo>
                  <a:lnTo>
                    <a:pt x="665099" y="1030859"/>
                  </a:lnTo>
                  <a:lnTo>
                    <a:pt x="686689" y="987679"/>
                  </a:lnTo>
                  <a:lnTo>
                    <a:pt x="703199" y="954659"/>
                  </a:lnTo>
                  <a:close/>
                </a:path>
                <a:path w="735330" h="1447800">
                  <a:moveTo>
                    <a:pt x="734822" y="500888"/>
                  </a:moveTo>
                  <a:lnTo>
                    <a:pt x="717791" y="470535"/>
                  </a:lnTo>
                  <a:lnTo>
                    <a:pt x="693166" y="426593"/>
                  </a:lnTo>
                  <a:lnTo>
                    <a:pt x="675297" y="452882"/>
                  </a:lnTo>
                  <a:lnTo>
                    <a:pt x="7112" y="0"/>
                  </a:lnTo>
                  <a:lnTo>
                    <a:pt x="0" y="10414"/>
                  </a:lnTo>
                  <a:lnTo>
                    <a:pt x="668159" y="463397"/>
                  </a:lnTo>
                  <a:lnTo>
                    <a:pt x="650367" y="489585"/>
                  </a:lnTo>
                  <a:lnTo>
                    <a:pt x="734822" y="500888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76755" y="2497835"/>
              <a:ext cx="708660" cy="266700"/>
            </a:xfrm>
            <a:custGeom>
              <a:avLst/>
              <a:gdLst/>
              <a:ahLst/>
              <a:cxnLst/>
              <a:rect l="l" t="t" r="r" b="b"/>
              <a:pathLst>
                <a:path w="708660" h="266700">
                  <a:moveTo>
                    <a:pt x="708659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708659" y="266700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578228" y="2542793"/>
            <a:ext cx="520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販売実績</a:t>
            </a:r>
            <a:endParaRPr sz="1000">
              <a:latin typeface="Yu Gothic Medium"/>
              <a:cs typeface="Yu Gothic Medium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02789" y="3470275"/>
            <a:ext cx="5842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140"/>
              </a:lnSpc>
              <a:spcBef>
                <a:spcPts val="95"/>
              </a:spcBef>
            </a:pPr>
            <a:r>
              <a:rPr sz="1000" spc="-105" dirty="0">
                <a:solidFill>
                  <a:srgbClr val="112B43"/>
                </a:solidFill>
                <a:latin typeface="Yu Gothic Medium"/>
                <a:cs typeface="Yu Gothic Medium"/>
              </a:rPr>
              <a:t>新製品販売</a:t>
            </a:r>
            <a:endParaRPr sz="1000">
              <a:latin typeface="Yu Gothic Medium"/>
              <a:cs typeface="Yu Gothic Medium"/>
            </a:endParaRPr>
          </a:p>
          <a:p>
            <a:pPr>
              <a:lnSpc>
                <a:spcPts val="1140"/>
              </a:lnSpc>
            </a:pPr>
            <a:r>
              <a:rPr sz="1000" spc="-105" dirty="0">
                <a:solidFill>
                  <a:srgbClr val="112B43"/>
                </a:solidFill>
                <a:latin typeface="Yu Gothic Medium"/>
                <a:cs typeface="Yu Gothic Medium"/>
              </a:rPr>
              <a:t>情報等</a:t>
            </a:r>
            <a:endParaRPr sz="1000">
              <a:latin typeface="Yu Gothic Medium"/>
              <a:cs typeface="Yu Gothic Medium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519001" y="1786127"/>
            <a:ext cx="1594485" cy="1171575"/>
            <a:chOff x="9519001" y="1786127"/>
            <a:chExt cx="1594485" cy="1171575"/>
          </a:xfrm>
        </p:grpSpPr>
        <p:sp>
          <p:nvSpPr>
            <p:cNvPr id="51" name="object 51"/>
            <p:cNvSpPr/>
            <p:nvPr/>
          </p:nvSpPr>
          <p:spPr>
            <a:xfrm>
              <a:off x="9518993" y="2649715"/>
              <a:ext cx="1594485" cy="307975"/>
            </a:xfrm>
            <a:custGeom>
              <a:avLst/>
              <a:gdLst/>
              <a:ahLst/>
              <a:cxnLst/>
              <a:rect l="l" t="t" r="r" b="b"/>
              <a:pathLst>
                <a:path w="1594484" h="307975">
                  <a:moveTo>
                    <a:pt x="218757" y="164274"/>
                  </a:moveTo>
                  <a:lnTo>
                    <a:pt x="8991" y="164274"/>
                  </a:lnTo>
                  <a:lnTo>
                    <a:pt x="8991" y="188417"/>
                  </a:lnTo>
                  <a:lnTo>
                    <a:pt x="8991" y="212559"/>
                  </a:lnTo>
                  <a:lnTo>
                    <a:pt x="8991" y="296418"/>
                  </a:lnTo>
                  <a:lnTo>
                    <a:pt x="218757" y="296418"/>
                  </a:lnTo>
                  <a:lnTo>
                    <a:pt x="218757" y="212559"/>
                  </a:lnTo>
                  <a:lnTo>
                    <a:pt x="83896" y="212559"/>
                  </a:lnTo>
                  <a:lnTo>
                    <a:pt x="83896" y="188417"/>
                  </a:lnTo>
                  <a:lnTo>
                    <a:pt x="143827" y="188417"/>
                  </a:lnTo>
                  <a:lnTo>
                    <a:pt x="143827" y="212051"/>
                  </a:lnTo>
                  <a:lnTo>
                    <a:pt x="218757" y="212051"/>
                  </a:lnTo>
                  <a:lnTo>
                    <a:pt x="218757" y="188417"/>
                  </a:lnTo>
                  <a:lnTo>
                    <a:pt x="218757" y="188061"/>
                  </a:lnTo>
                  <a:lnTo>
                    <a:pt x="218757" y="164274"/>
                  </a:lnTo>
                  <a:close/>
                </a:path>
                <a:path w="1594484" h="307975">
                  <a:moveTo>
                    <a:pt x="227736" y="116078"/>
                  </a:moveTo>
                  <a:lnTo>
                    <a:pt x="0" y="116078"/>
                  </a:lnTo>
                  <a:lnTo>
                    <a:pt x="0" y="152069"/>
                  </a:lnTo>
                  <a:lnTo>
                    <a:pt x="227736" y="152069"/>
                  </a:lnTo>
                  <a:lnTo>
                    <a:pt x="227736" y="116078"/>
                  </a:lnTo>
                  <a:close/>
                </a:path>
                <a:path w="1594484" h="307975">
                  <a:moveTo>
                    <a:pt x="1594218" y="117563"/>
                  </a:moveTo>
                  <a:lnTo>
                    <a:pt x="1580311" y="27127"/>
                  </a:lnTo>
                  <a:lnTo>
                    <a:pt x="1576133" y="0"/>
                  </a:lnTo>
                  <a:lnTo>
                    <a:pt x="1558061" y="0"/>
                  </a:lnTo>
                  <a:lnTo>
                    <a:pt x="1558061" y="117563"/>
                  </a:lnTo>
                  <a:lnTo>
                    <a:pt x="1558061" y="135661"/>
                  </a:lnTo>
                  <a:lnTo>
                    <a:pt x="1556639" y="142684"/>
                  </a:lnTo>
                  <a:lnTo>
                    <a:pt x="1552752" y="148437"/>
                  </a:lnTo>
                  <a:lnTo>
                    <a:pt x="1547012" y="152323"/>
                  </a:lnTo>
                  <a:lnTo>
                    <a:pt x="1539989" y="153746"/>
                  </a:lnTo>
                  <a:lnTo>
                    <a:pt x="1532978" y="152323"/>
                  </a:lnTo>
                  <a:lnTo>
                    <a:pt x="1527225" y="148437"/>
                  </a:lnTo>
                  <a:lnTo>
                    <a:pt x="1523339" y="142684"/>
                  </a:lnTo>
                  <a:lnTo>
                    <a:pt x="1521917" y="135661"/>
                  </a:lnTo>
                  <a:lnTo>
                    <a:pt x="1521917" y="117563"/>
                  </a:lnTo>
                  <a:lnTo>
                    <a:pt x="1512874" y="27127"/>
                  </a:lnTo>
                  <a:lnTo>
                    <a:pt x="1549031" y="27127"/>
                  </a:lnTo>
                  <a:lnTo>
                    <a:pt x="1558061" y="117563"/>
                  </a:lnTo>
                  <a:lnTo>
                    <a:pt x="1558061" y="0"/>
                  </a:lnTo>
                  <a:lnTo>
                    <a:pt x="1485773" y="0"/>
                  </a:lnTo>
                  <a:lnTo>
                    <a:pt x="1485773" y="117563"/>
                  </a:lnTo>
                  <a:lnTo>
                    <a:pt x="1485773" y="135661"/>
                  </a:lnTo>
                  <a:lnTo>
                    <a:pt x="1484350" y="142684"/>
                  </a:lnTo>
                  <a:lnTo>
                    <a:pt x="1480464" y="148437"/>
                  </a:lnTo>
                  <a:lnTo>
                    <a:pt x="1474711" y="152323"/>
                  </a:lnTo>
                  <a:lnTo>
                    <a:pt x="1467700" y="153746"/>
                  </a:lnTo>
                  <a:lnTo>
                    <a:pt x="1460677" y="152323"/>
                  </a:lnTo>
                  <a:lnTo>
                    <a:pt x="1454937" y="148437"/>
                  </a:lnTo>
                  <a:lnTo>
                    <a:pt x="1451051" y="142684"/>
                  </a:lnTo>
                  <a:lnTo>
                    <a:pt x="1449628" y="135661"/>
                  </a:lnTo>
                  <a:lnTo>
                    <a:pt x="1449628" y="117563"/>
                  </a:lnTo>
                  <a:lnTo>
                    <a:pt x="1445107" y="27127"/>
                  </a:lnTo>
                  <a:lnTo>
                    <a:pt x="1481251" y="27127"/>
                  </a:lnTo>
                  <a:lnTo>
                    <a:pt x="1485773" y="117563"/>
                  </a:lnTo>
                  <a:lnTo>
                    <a:pt x="1485773" y="0"/>
                  </a:lnTo>
                  <a:lnTo>
                    <a:pt x="1417993" y="0"/>
                  </a:lnTo>
                  <a:lnTo>
                    <a:pt x="1417993" y="27127"/>
                  </a:lnTo>
                  <a:lnTo>
                    <a:pt x="1413484" y="117563"/>
                  </a:lnTo>
                  <a:lnTo>
                    <a:pt x="1413484" y="135661"/>
                  </a:lnTo>
                  <a:lnTo>
                    <a:pt x="1412049" y="142684"/>
                  </a:lnTo>
                  <a:lnTo>
                    <a:pt x="1408176" y="148437"/>
                  </a:lnTo>
                  <a:lnTo>
                    <a:pt x="1402422" y="152323"/>
                  </a:lnTo>
                  <a:lnTo>
                    <a:pt x="1395412" y="153746"/>
                  </a:lnTo>
                  <a:lnTo>
                    <a:pt x="1395412" y="189928"/>
                  </a:lnTo>
                  <a:lnTo>
                    <a:pt x="1395412" y="262280"/>
                  </a:lnTo>
                  <a:lnTo>
                    <a:pt x="1323111" y="262280"/>
                  </a:lnTo>
                  <a:lnTo>
                    <a:pt x="1323111" y="189928"/>
                  </a:lnTo>
                  <a:lnTo>
                    <a:pt x="1395412" y="189928"/>
                  </a:lnTo>
                  <a:lnTo>
                    <a:pt x="1395412" y="153746"/>
                  </a:lnTo>
                  <a:lnTo>
                    <a:pt x="1388389" y="152323"/>
                  </a:lnTo>
                  <a:lnTo>
                    <a:pt x="1382649" y="148437"/>
                  </a:lnTo>
                  <a:lnTo>
                    <a:pt x="1378762" y="142684"/>
                  </a:lnTo>
                  <a:lnTo>
                    <a:pt x="1377327" y="135661"/>
                  </a:lnTo>
                  <a:lnTo>
                    <a:pt x="1377327" y="117563"/>
                  </a:lnTo>
                  <a:lnTo>
                    <a:pt x="1381848" y="27127"/>
                  </a:lnTo>
                  <a:lnTo>
                    <a:pt x="1417993" y="27127"/>
                  </a:lnTo>
                  <a:lnTo>
                    <a:pt x="1417993" y="0"/>
                  </a:lnTo>
                  <a:lnTo>
                    <a:pt x="1350225" y="0"/>
                  </a:lnTo>
                  <a:lnTo>
                    <a:pt x="1350225" y="27127"/>
                  </a:lnTo>
                  <a:lnTo>
                    <a:pt x="1341183" y="117563"/>
                  </a:lnTo>
                  <a:lnTo>
                    <a:pt x="1323111" y="153746"/>
                  </a:lnTo>
                  <a:lnTo>
                    <a:pt x="1316101" y="152323"/>
                  </a:lnTo>
                  <a:lnTo>
                    <a:pt x="1310347" y="148437"/>
                  </a:lnTo>
                  <a:lnTo>
                    <a:pt x="1306474" y="142684"/>
                  </a:lnTo>
                  <a:lnTo>
                    <a:pt x="1305039" y="135661"/>
                  </a:lnTo>
                  <a:lnTo>
                    <a:pt x="1305039" y="117563"/>
                  </a:lnTo>
                  <a:lnTo>
                    <a:pt x="1314081" y="27127"/>
                  </a:lnTo>
                  <a:lnTo>
                    <a:pt x="1350225" y="27127"/>
                  </a:lnTo>
                  <a:lnTo>
                    <a:pt x="1350225" y="0"/>
                  </a:lnTo>
                  <a:lnTo>
                    <a:pt x="1286967" y="0"/>
                  </a:lnTo>
                  <a:lnTo>
                    <a:pt x="1268895" y="117563"/>
                  </a:lnTo>
                  <a:lnTo>
                    <a:pt x="1268895" y="135661"/>
                  </a:lnTo>
                  <a:lnTo>
                    <a:pt x="1270317" y="142684"/>
                  </a:lnTo>
                  <a:lnTo>
                    <a:pt x="1274203" y="148437"/>
                  </a:lnTo>
                  <a:lnTo>
                    <a:pt x="1279956" y="152323"/>
                  </a:lnTo>
                  <a:lnTo>
                    <a:pt x="1286967" y="153746"/>
                  </a:lnTo>
                  <a:lnTo>
                    <a:pt x="1286967" y="307492"/>
                  </a:lnTo>
                  <a:lnTo>
                    <a:pt x="1440586" y="307492"/>
                  </a:lnTo>
                  <a:lnTo>
                    <a:pt x="1440586" y="262280"/>
                  </a:lnTo>
                  <a:lnTo>
                    <a:pt x="1440586" y="189928"/>
                  </a:lnTo>
                  <a:lnTo>
                    <a:pt x="1539989" y="189928"/>
                  </a:lnTo>
                  <a:lnTo>
                    <a:pt x="1539989" y="307492"/>
                  </a:lnTo>
                  <a:lnTo>
                    <a:pt x="1576133" y="307492"/>
                  </a:lnTo>
                  <a:lnTo>
                    <a:pt x="1576133" y="189928"/>
                  </a:lnTo>
                  <a:lnTo>
                    <a:pt x="1576133" y="153746"/>
                  </a:lnTo>
                  <a:lnTo>
                    <a:pt x="1583156" y="152323"/>
                  </a:lnTo>
                  <a:lnTo>
                    <a:pt x="1588909" y="148437"/>
                  </a:lnTo>
                  <a:lnTo>
                    <a:pt x="1592783" y="142684"/>
                  </a:lnTo>
                  <a:lnTo>
                    <a:pt x="1594218" y="135661"/>
                  </a:lnTo>
                  <a:lnTo>
                    <a:pt x="1594218" y="117563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902951" y="1786127"/>
              <a:ext cx="1138555" cy="350520"/>
            </a:xfrm>
            <a:custGeom>
              <a:avLst/>
              <a:gdLst/>
              <a:ahLst/>
              <a:cxnLst/>
              <a:rect l="l" t="t" r="r" b="b"/>
              <a:pathLst>
                <a:path w="1138554" h="350519">
                  <a:moveTo>
                    <a:pt x="963168" y="0"/>
                  </a:moveTo>
                  <a:lnTo>
                    <a:pt x="175259" y="0"/>
                  </a:lnTo>
                  <a:lnTo>
                    <a:pt x="128675" y="6261"/>
                  </a:lnTo>
                  <a:lnTo>
                    <a:pt x="86811" y="23932"/>
                  </a:lnTo>
                  <a:lnTo>
                    <a:pt x="51339" y="51339"/>
                  </a:lnTo>
                  <a:lnTo>
                    <a:pt x="23932" y="86811"/>
                  </a:lnTo>
                  <a:lnTo>
                    <a:pt x="6261" y="128675"/>
                  </a:lnTo>
                  <a:lnTo>
                    <a:pt x="0" y="175260"/>
                  </a:lnTo>
                  <a:lnTo>
                    <a:pt x="6261" y="221844"/>
                  </a:lnTo>
                  <a:lnTo>
                    <a:pt x="23932" y="263708"/>
                  </a:lnTo>
                  <a:lnTo>
                    <a:pt x="51339" y="299180"/>
                  </a:lnTo>
                  <a:lnTo>
                    <a:pt x="86811" y="326587"/>
                  </a:lnTo>
                  <a:lnTo>
                    <a:pt x="128675" y="344258"/>
                  </a:lnTo>
                  <a:lnTo>
                    <a:pt x="175259" y="350520"/>
                  </a:lnTo>
                  <a:lnTo>
                    <a:pt x="963168" y="350520"/>
                  </a:lnTo>
                  <a:lnTo>
                    <a:pt x="1009752" y="344258"/>
                  </a:lnTo>
                  <a:lnTo>
                    <a:pt x="1051616" y="326587"/>
                  </a:lnTo>
                  <a:lnTo>
                    <a:pt x="1087088" y="299180"/>
                  </a:lnTo>
                  <a:lnTo>
                    <a:pt x="1114495" y="263708"/>
                  </a:lnTo>
                  <a:lnTo>
                    <a:pt x="1132166" y="221844"/>
                  </a:lnTo>
                  <a:lnTo>
                    <a:pt x="1138427" y="175260"/>
                  </a:lnTo>
                  <a:lnTo>
                    <a:pt x="1132166" y="128675"/>
                  </a:lnTo>
                  <a:lnTo>
                    <a:pt x="1114495" y="86811"/>
                  </a:lnTo>
                  <a:lnTo>
                    <a:pt x="1087088" y="51339"/>
                  </a:lnTo>
                  <a:lnTo>
                    <a:pt x="1051616" y="23932"/>
                  </a:lnTo>
                  <a:lnTo>
                    <a:pt x="1009752" y="6261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0116057" y="1829816"/>
            <a:ext cx="7264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12B43"/>
                </a:solidFill>
                <a:latin typeface="Yu Gothic"/>
                <a:cs typeface="Yu Gothic"/>
              </a:rPr>
              <a:t>店舗配分</a:t>
            </a:r>
            <a:endParaRPr sz="1400">
              <a:latin typeface="Yu Gothic"/>
              <a:cs typeface="Yu Gothic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785780" y="1917954"/>
            <a:ext cx="2489200" cy="1750060"/>
            <a:chOff x="8785780" y="1917954"/>
            <a:chExt cx="2489200" cy="1750060"/>
          </a:xfrm>
        </p:grpSpPr>
        <p:sp>
          <p:nvSpPr>
            <p:cNvPr id="55" name="object 55"/>
            <p:cNvSpPr/>
            <p:nvPr/>
          </p:nvSpPr>
          <p:spPr>
            <a:xfrm>
              <a:off x="8785771" y="1917953"/>
              <a:ext cx="2489200" cy="1750060"/>
            </a:xfrm>
            <a:custGeom>
              <a:avLst/>
              <a:gdLst/>
              <a:ahLst/>
              <a:cxnLst/>
              <a:rect l="l" t="t" r="r" b="b"/>
              <a:pathLst>
                <a:path w="2489200" h="1750060">
                  <a:moveTo>
                    <a:pt x="129667" y="679907"/>
                  </a:moveTo>
                  <a:lnTo>
                    <a:pt x="53657" y="679907"/>
                  </a:lnTo>
                  <a:lnTo>
                    <a:pt x="53657" y="697814"/>
                  </a:lnTo>
                  <a:lnTo>
                    <a:pt x="129667" y="697814"/>
                  </a:lnTo>
                  <a:lnTo>
                    <a:pt x="129667" y="679907"/>
                  </a:lnTo>
                  <a:close/>
                </a:path>
                <a:path w="2489200" h="1750060">
                  <a:moveTo>
                    <a:pt x="129667" y="626211"/>
                  </a:moveTo>
                  <a:lnTo>
                    <a:pt x="53657" y="626211"/>
                  </a:lnTo>
                  <a:lnTo>
                    <a:pt x="53657" y="644105"/>
                  </a:lnTo>
                  <a:lnTo>
                    <a:pt x="129667" y="644105"/>
                  </a:lnTo>
                  <a:lnTo>
                    <a:pt x="129667" y="626211"/>
                  </a:lnTo>
                  <a:close/>
                </a:path>
                <a:path w="2489200" h="1750060">
                  <a:moveTo>
                    <a:pt x="129667" y="572516"/>
                  </a:moveTo>
                  <a:lnTo>
                    <a:pt x="53657" y="572516"/>
                  </a:lnTo>
                  <a:lnTo>
                    <a:pt x="53657" y="590410"/>
                  </a:lnTo>
                  <a:lnTo>
                    <a:pt x="129667" y="590410"/>
                  </a:lnTo>
                  <a:lnTo>
                    <a:pt x="129667" y="572516"/>
                  </a:lnTo>
                  <a:close/>
                </a:path>
                <a:path w="2489200" h="1750060">
                  <a:moveTo>
                    <a:pt x="129667" y="518807"/>
                  </a:moveTo>
                  <a:lnTo>
                    <a:pt x="53657" y="518807"/>
                  </a:lnTo>
                  <a:lnTo>
                    <a:pt x="53657" y="536714"/>
                  </a:lnTo>
                  <a:lnTo>
                    <a:pt x="129667" y="536714"/>
                  </a:lnTo>
                  <a:lnTo>
                    <a:pt x="129667" y="518807"/>
                  </a:lnTo>
                  <a:close/>
                </a:path>
                <a:path w="2489200" h="1750060">
                  <a:moveTo>
                    <a:pt x="212382" y="673201"/>
                  </a:moveTo>
                  <a:lnTo>
                    <a:pt x="181089" y="673201"/>
                  </a:lnTo>
                  <a:lnTo>
                    <a:pt x="181089" y="704519"/>
                  </a:lnTo>
                  <a:lnTo>
                    <a:pt x="212382" y="704519"/>
                  </a:lnTo>
                  <a:lnTo>
                    <a:pt x="212382" y="673201"/>
                  </a:lnTo>
                  <a:close/>
                </a:path>
                <a:path w="2489200" h="1750060">
                  <a:moveTo>
                    <a:pt x="212382" y="619493"/>
                  </a:moveTo>
                  <a:lnTo>
                    <a:pt x="181089" y="619493"/>
                  </a:lnTo>
                  <a:lnTo>
                    <a:pt x="181089" y="650824"/>
                  </a:lnTo>
                  <a:lnTo>
                    <a:pt x="212382" y="650824"/>
                  </a:lnTo>
                  <a:lnTo>
                    <a:pt x="212382" y="619493"/>
                  </a:lnTo>
                  <a:close/>
                </a:path>
                <a:path w="2489200" h="1750060">
                  <a:moveTo>
                    <a:pt x="220433" y="562660"/>
                  </a:moveTo>
                  <a:lnTo>
                    <a:pt x="211048" y="553262"/>
                  </a:lnTo>
                  <a:lnTo>
                    <a:pt x="181533" y="582803"/>
                  </a:lnTo>
                  <a:lnTo>
                    <a:pt x="169913" y="571169"/>
                  </a:lnTo>
                  <a:lnTo>
                    <a:pt x="160515" y="580567"/>
                  </a:lnTo>
                  <a:lnTo>
                    <a:pt x="181533" y="601599"/>
                  </a:lnTo>
                  <a:lnTo>
                    <a:pt x="220433" y="562660"/>
                  </a:lnTo>
                  <a:close/>
                </a:path>
                <a:path w="2489200" h="1750060">
                  <a:moveTo>
                    <a:pt x="220433" y="508965"/>
                  </a:moveTo>
                  <a:lnTo>
                    <a:pt x="211048" y="499567"/>
                  </a:lnTo>
                  <a:lnTo>
                    <a:pt x="181533" y="529107"/>
                  </a:lnTo>
                  <a:lnTo>
                    <a:pt x="169913" y="517474"/>
                  </a:lnTo>
                  <a:lnTo>
                    <a:pt x="160515" y="526872"/>
                  </a:lnTo>
                  <a:lnTo>
                    <a:pt x="181533" y="547903"/>
                  </a:lnTo>
                  <a:lnTo>
                    <a:pt x="220433" y="508965"/>
                  </a:lnTo>
                  <a:close/>
                </a:path>
                <a:path w="2489200" h="1750060">
                  <a:moveTo>
                    <a:pt x="277215" y="437362"/>
                  </a:moveTo>
                  <a:lnTo>
                    <a:pt x="269163" y="429310"/>
                  </a:lnTo>
                  <a:lnTo>
                    <a:pt x="183324" y="429310"/>
                  </a:lnTo>
                  <a:lnTo>
                    <a:pt x="183324" y="420357"/>
                  </a:lnTo>
                  <a:lnTo>
                    <a:pt x="183324" y="410514"/>
                  </a:lnTo>
                  <a:lnTo>
                    <a:pt x="175272" y="402450"/>
                  </a:lnTo>
                  <a:lnTo>
                    <a:pt x="101942" y="402450"/>
                  </a:lnTo>
                  <a:lnTo>
                    <a:pt x="93903" y="410514"/>
                  </a:lnTo>
                  <a:lnTo>
                    <a:pt x="93903" y="429310"/>
                  </a:lnTo>
                  <a:lnTo>
                    <a:pt x="8051" y="429310"/>
                  </a:lnTo>
                  <a:lnTo>
                    <a:pt x="0" y="437362"/>
                  </a:lnTo>
                  <a:lnTo>
                    <a:pt x="0" y="752411"/>
                  </a:lnTo>
                  <a:lnTo>
                    <a:pt x="8051" y="760463"/>
                  </a:lnTo>
                  <a:lnTo>
                    <a:pt x="269163" y="760463"/>
                  </a:lnTo>
                  <a:lnTo>
                    <a:pt x="277215" y="752411"/>
                  </a:lnTo>
                  <a:lnTo>
                    <a:pt x="277215" y="733615"/>
                  </a:lnTo>
                  <a:lnTo>
                    <a:pt x="277215" y="456158"/>
                  </a:lnTo>
                  <a:lnTo>
                    <a:pt x="277215" y="447217"/>
                  </a:lnTo>
                  <a:lnTo>
                    <a:pt x="250393" y="447217"/>
                  </a:lnTo>
                  <a:lnTo>
                    <a:pt x="250393" y="456158"/>
                  </a:lnTo>
                  <a:lnTo>
                    <a:pt x="250393" y="733615"/>
                  </a:lnTo>
                  <a:lnTo>
                    <a:pt x="26835" y="733615"/>
                  </a:lnTo>
                  <a:lnTo>
                    <a:pt x="26835" y="456158"/>
                  </a:lnTo>
                  <a:lnTo>
                    <a:pt x="76009" y="456158"/>
                  </a:lnTo>
                  <a:lnTo>
                    <a:pt x="76009" y="483006"/>
                  </a:lnTo>
                  <a:lnTo>
                    <a:pt x="201206" y="483006"/>
                  </a:lnTo>
                  <a:lnTo>
                    <a:pt x="201206" y="456158"/>
                  </a:lnTo>
                  <a:lnTo>
                    <a:pt x="250393" y="456158"/>
                  </a:lnTo>
                  <a:lnTo>
                    <a:pt x="250393" y="447217"/>
                  </a:lnTo>
                  <a:lnTo>
                    <a:pt x="131013" y="447205"/>
                  </a:lnTo>
                  <a:lnTo>
                    <a:pt x="125196" y="441388"/>
                  </a:lnTo>
                  <a:lnTo>
                    <a:pt x="125196" y="426173"/>
                  </a:lnTo>
                  <a:lnTo>
                    <a:pt x="131013" y="420357"/>
                  </a:lnTo>
                  <a:lnTo>
                    <a:pt x="146215" y="420357"/>
                  </a:lnTo>
                  <a:lnTo>
                    <a:pt x="152019" y="426631"/>
                  </a:lnTo>
                  <a:lnTo>
                    <a:pt x="152019" y="441388"/>
                  </a:lnTo>
                  <a:lnTo>
                    <a:pt x="146215" y="447205"/>
                  </a:lnTo>
                  <a:lnTo>
                    <a:pt x="277215" y="447217"/>
                  </a:lnTo>
                  <a:lnTo>
                    <a:pt x="277215" y="437362"/>
                  </a:lnTo>
                  <a:close/>
                </a:path>
                <a:path w="2489200" h="1750060">
                  <a:moveTo>
                    <a:pt x="1090663" y="1120063"/>
                  </a:moveTo>
                  <a:lnTo>
                    <a:pt x="880897" y="1120063"/>
                  </a:lnTo>
                  <a:lnTo>
                    <a:pt x="880897" y="1144206"/>
                  </a:lnTo>
                  <a:lnTo>
                    <a:pt x="880897" y="1168349"/>
                  </a:lnTo>
                  <a:lnTo>
                    <a:pt x="880897" y="1252207"/>
                  </a:lnTo>
                  <a:lnTo>
                    <a:pt x="1090663" y="1252207"/>
                  </a:lnTo>
                  <a:lnTo>
                    <a:pt x="1090663" y="1168349"/>
                  </a:lnTo>
                  <a:lnTo>
                    <a:pt x="955814" y="1168349"/>
                  </a:lnTo>
                  <a:lnTo>
                    <a:pt x="955814" y="1144206"/>
                  </a:lnTo>
                  <a:lnTo>
                    <a:pt x="1015733" y="1144206"/>
                  </a:lnTo>
                  <a:lnTo>
                    <a:pt x="1015733" y="1167841"/>
                  </a:lnTo>
                  <a:lnTo>
                    <a:pt x="1090663" y="1167841"/>
                  </a:lnTo>
                  <a:lnTo>
                    <a:pt x="1090663" y="1144206"/>
                  </a:lnTo>
                  <a:lnTo>
                    <a:pt x="1090663" y="1143850"/>
                  </a:lnTo>
                  <a:lnTo>
                    <a:pt x="1090663" y="1120063"/>
                  </a:lnTo>
                  <a:close/>
                </a:path>
                <a:path w="2489200" h="1750060">
                  <a:moveTo>
                    <a:pt x="1099642" y="1071867"/>
                  </a:moveTo>
                  <a:lnTo>
                    <a:pt x="871905" y="1071867"/>
                  </a:lnTo>
                  <a:lnTo>
                    <a:pt x="871905" y="1107859"/>
                  </a:lnTo>
                  <a:lnTo>
                    <a:pt x="1099642" y="1107859"/>
                  </a:lnTo>
                  <a:lnTo>
                    <a:pt x="1099642" y="1071867"/>
                  </a:lnTo>
                  <a:close/>
                </a:path>
                <a:path w="2489200" h="1750060">
                  <a:moveTo>
                    <a:pt x="1118831" y="38100"/>
                  </a:moveTo>
                  <a:lnTo>
                    <a:pt x="1099781" y="28575"/>
                  </a:lnTo>
                  <a:lnTo>
                    <a:pt x="1042631" y="0"/>
                  </a:lnTo>
                  <a:lnTo>
                    <a:pt x="1042631" y="28575"/>
                  </a:lnTo>
                  <a:lnTo>
                    <a:pt x="756754" y="28575"/>
                  </a:lnTo>
                  <a:lnTo>
                    <a:pt x="756754" y="47625"/>
                  </a:lnTo>
                  <a:lnTo>
                    <a:pt x="1042631" y="47625"/>
                  </a:lnTo>
                  <a:lnTo>
                    <a:pt x="1042631" y="76200"/>
                  </a:lnTo>
                  <a:lnTo>
                    <a:pt x="1099781" y="47625"/>
                  </a:lnTo>
                  <a:lnTo>
                    <a:pt x="1118831" y="38100"/>
                  </a:lnTo>
                  <a:close/>
                </a:path>
                <a:path w="2489200" h="1750060">
                  <a:moveTo>
                    <a:pt x="1235443" y="821359"/>
                  </a:moveTo>
                  <a:lnTo>
                    <a:pt x="1025677" y="821359"/>
                  </a:lnTo>
                  <a:lnTo>
                    <a:pt x="1025677" y="845502"/>
                  </a:lnTo>
                  <a:lnTo>
                    <a:pt x="1025677" y="869645"/>
                  </a:lnTo>
                  <a:lnTo>
                    <a:pt x="1025677" y="953503"/>
                  </a:lnTo>
                  <a:lnTo>
                    <a:pt x="1235443" y="953503"/>
                  </a:lnTo>
                  <a:lnTo>
                    <a:pt x="1235443" y="869645"/>
                  </a:lnTo>
                  <a:lnTo>
                    <a:pt x="1100582" y="869645"/>
                  </a:lnTo>
                  <a:lnTo>
                    <a:pt x="1100582" y="845502"/>
                  </a:lnTo>
                  <a:lnTo>
                    <a:pt x="1160513" y="845502"/>
                  </a:lnTo>
                  <a:lnTo>
                    <a:pt x="1160513" y="869137"/>
                  </a:lnTo>
                  <a:lnTo>
                    <a:pt x="1235443" y="869137"/>
                  </a:lnTo>
                  <a:lnTo>
                    <a:pt x="1235443" y="845502"/>
                  </a:lnTo>
                  <a:lnTo>
                    <a:pt x="1235443" y="845146"/>
                  </a:lnTo>
                  <a:lnTo>
                    <a:pt x="1235443" y="821359"/>
                  </a:lnTo>
                  <a:close/>
                </a:path>
                <a:path w="2489200" h="1750060">
                  <a:moveTo>
                    <a:pt x="1244422" y="773163"/>
                  </a:moveTo>
                  <a:lnTo>
                    <a:pt x="1016685" y="773163"/>
                  </a:lnTo>
                  <a:lnTo>
                    <a:pt x="1016685" y="809155"/>
                  </a:lnTo>
                  <a:lnTo>
                    <a:pt x="1244422" y="809155"/>
                  </a:lnTo>
                  <a:lnTo>
                    <a:pt x="1244422" y="773163"/>
                  </a:lnTo>
                  <a:close/>
                </a:path>
                <a:path w="2489200" h="1750060">
                  <a:moveTo>
                    <a:pt x="1944458" y="884682"/>
                  </a:moveTo>
                  <a:lnTo>
                    <a:pt x="1931758" y="878332"/>
                  </a:lnTo>
                  <a:lnTo>
                    <a:pt x="1868258" y="846582"/>
                  </a:lnTo>
                  <a:lnTo>
                    <a:pt x="1868258" y="878332"/>
                  </a:lnTo>
                  <a:lnTo>
                    <a:pt x="1353400" y="878332"/>
                  </a:lnTo>
                  <a:lnTo>
                    <a:pt x="1353400" y="891032"/>
                  </a:lnTo>
                  <a:lnTo>
                    <a:pt x="1868258" y="891032"/>
                  </a:lnTo>
                  <a:lnTo>
                    <a:pt x="1868258" y="922782"/>
                  </a:lnTo>
                  <a:lnTo>
                    <a:pt x="1931758" y="891032"/>
                  </a:lnTo>
                  <a:lnTo>
                    <a:pt x="1944458" y="884682"/>
                  </a:lnTo>
                  <a:close/>
                </a:path>
                <a:path w="2489200" h="1750060">
                  <a:moveTo>
                    <a:pt x="1944839" y="1595120"/>
                  </a:moveTo>
                  <a:lnTo>
                    <a:pt x="1928101" y="1574292"/>
                  </a:lnTo>
                  <a:lnTo>
                    <a:pt x="1891499" y="1528699"/>
                  </a:lnTo>
                  <a:lnTo>
                    <a:pt x="1878266" y="1557413"/>
                  </a:lnTo>
                  <a:lnTo>
                    <a:pt x="1334731" y="1307211"/>
                  </a:lnTo>
                  <a:lnTo>
                    <a:pt x="1329397" y="1318641"/>
                  </a:lnTo>
                  <a:lnTo>
                    <a:pt x="1872945" y="1568970"/>
                  </a:lnTo>
                  <a:lnTo>
                    <a:pt x="1859622" y="1597914"/>
                  </a:lnTo>
                  <a:lnTo>
                    <a:pt x="1944839" y="1595120"/>
                  </a:lnTo>
                  <a:close/>
                </a:path>
                <a:path w="2489200" h="1750060">
                  <a:moveTo>
                    <a:pt x="2107400" y="1260602"/>
                  </a:moveTo>
                  <a:lnTo>
                    <a:pt x="2098281" y="1253236"/>
                  </a:lnTo>
                  <a:lnTo>
                    <a:pt x="2041105" y="1207008"/>
                  </a:lnTo>
                  <a:lnTo>
                    <a:pt x="2034260" y="1238072"/>
                  </a:lnTo>
                  <a:lnTo>
                    <a:pt x="1333461" y="1084199"/>
                  </a:lnTo>
                  <a:lnTo>
                    <a:pt x="1330667" y="1096645"/>
                  </a:lnTo>
                  <a:lnTo>
                    <a:pt x="2031517" y="1250530"/>
                  </a:lnTo>
                  <a:lnTo>
                    <a:pt x="2024722" y="1281430"/>
                  </a:lnTo>
                  <a:lnTo>
                    <a:pt x="2107400" y="1260602"/>
                  </a:lnTo>
                  <a:close/>
                </a:path>
                <a:path w="2489200" h="1750060">
                  <a:moveTo>
                    <a:pt x="2327440" y="1559509"/>
                  </a:moveTo>
                  <a:lnTo>
                    <a:pt x="2313533" y="1469072"/>
                  </a:lnTo>
                  <a:lnTo>
                    <a:pt x="2309355" y="1441945"/>
                  </a:lnTo>
                  <a:lnTo>
                    <a:pt x="2291283" y="1441945"/>
                  </a:lnTo>
                  <a:lnTo>
                    <a:pt x="2291283" y="1559509"/>
                  </a:lnTo>
                  <a:lnTo>
                    <a:pt x="2291283" y="1577606"/>
                  </a:lnTo>
                  <a:lnTo>
                    <a:pt x="2289860" y="1584629"/>
                  </a:lnTo>
                  <a:lnTo>
                    <a:pt x="2285974" y="1590382"/>
                  </a:lnTo>
                  <a:lnTo>
                    <a:pt x="2280234" y="1594269"/>
                  </a:lnTo>
                  <a:lnTo>
                    <a:pt x="2273211" y="1595691"/>
                  </a:lnTo>
                  <a:lnTo>
                    <a:pt x="2266200" y="1594269"/>
                  </a:lnTo>
                  <a:lnTo>
                    <a:pt x="2260447" y="1590382"/>
                  </a:lnTo>
                  <a:lnTo>
                    <a:pt x="2256561" y="1584629"/>
                  </a:lnTo>
                  <a:lnTo>
                    <a:pt x="2255139" y="1577606"/>
                  </a:lnTo>
                  <a:lnTo>
                    <a:pt x="2255139" y="1559509"/>
                  </a:lnTo>
                  <a:lnTo>
                    <a:pt x="2246096" y="1469072"/>
                  </a:lnTo>
                  <a:lnTo>
                    <a:pt x="2282253" y="1469072"/>
                  </a:lnTo>
                  <a:lnTo>
                    <a:pt x="2291283" y="1559509"/>
                  </a:lnTo>
                  <a:lnTo>
                    <a:pt x="2291283" y="1441945"/>
                  </a:lnTo>
                  <a:lnTo>
                    <a:pt x="2218994" y="1441945"/>
                  </a:lnTo>
                  <a:lnTo>
                    <a:pt x="2218994" y="1559509"/>
                  </a:lnTo>
                  <a:lnTo>
                    <a:pt x="2218994" y="1577606"/>
                  </a:lnTo>
                  <a:lnTo>
                    <a:pt x="2217572" y="1584629"/>
                  </a:lnTo>
                  <a:lnTo>
                    <a:pt x="2213686" y="1590382"/>
                  </a:lnTo>
                  <a:lnTo>
                    <a:pt x="2207933" y="1594269"/>
                  </a:lnTo>
                  <a:lnTo>
                    <a:pt x="2200922" y="1595691"/>
                  </a:lnTo>
                  <a:lnTo>
                    <a:pt x="2193899" y="1594269"/>
                  </a:lnTo>
                  <a:lnTo>
                    <a:pt x="2188159" y="1590382"/>
                  </a:lnTo>
                  <a:lnTo>
                    <a:pt x="2184273" y="1584629"/>
                  </a:lnTo>
                  <a:lnTo>
                    <a:pt x="2182850" y="1577606"/>
                  </a:lnTo>
                  <a:lnTo>
                    <a:pt x="2182850" y="1559509"/>
                  </a:lnTo>
                  <a:lnTo>
                    <a:pt x="2178329" y="1469072"/>
                  </a:lnTo>
                  <a:lnTo>
                    <a:pt x="2214473" y="1469072"/>
                  </a:lnTo>
                  <a:lnTo>
                    <a:pt x="2218994" y="1559509"/>
                  </a:lnTo>
                  <a:lnTo>
                    <a:pt x="2218994" y="1441945"/>
                  </a:lnTo>
                  <a:lnTo>
                    <a:pt x="2151215" y="1441945"/>
                  </a:lnTo>
                  <a:lnTo>
                    <a:pt x="2151215" y="1469072"/>
                  </a:lnTo>
                  <a:lnTo>
                    <a:pt x="2146706" y="1559509"/>
                  </a:lnTo>
                  <a:lnTo>
                    <a:pt x="2146706" y="1577606"/>
                  </a:lnTo>
                  <a:lnTo>
                    <a:pt x="2145271" y="1584629"/>
                  </a:lnTo>
                  <a:lnTo>
                    <a:pt x="2141397" y="1590382"/>
                  </a:lnTo>
                  <a:lnTo>
                    <a:pt x="2135644" y="1594269"/>
                  </a:lnTo>
                  <a:lnTo>
                    <a:pt x="2128634" y="1595691"/>
                  </a:lnTo>
                  <a:lnTo>
                    <a:pt x="2128634" y="1631873"/>
                  </a:lnTo>
                  <a:lnTo>
                    <a:pt x="2128634" y="1704225"/>
                  </a:lnTo>
                  <a:lnTo>
                    <a:pt x="2056333" y="1704225"/>
                  </a:lnTo>
                  <a:lnTo>
                    <a:pt x="2056333" y="1631873"/>
                  </a:lnTo>
                  <a:lnTo>
                    <a:pt x="2128634" y="1631873"/>
                  </a:lnTo>
                  <a:lnTo>
                    <a:pt x="2128634" y="1595691"/>
                  </a:lnTo>
                  <a:lnTo>
                    <a:pt x="2121611" y="1594269"/>
                  </a:lnTo>
                  <a:lnTo>
                    <a:pt x="2115870" y="1590382"/>
                  </a:lnTo>
                  <a:lnTo>
                    <a:pt x="2111984" y="1584629"/>
                  </a:lnTo>
                  <a:lnTo>
                    <a:pt x="2110549" y="1577606"/>
                  </a:lnTo>
                  <a:lnTo>
                    <a:pt x="2110549" y="1559509"/>
                  </a:lnTo>
                  <a:lnTo>
                    <a:pt x="2115070" y="1469072"/>
                  </a:lnTo>
                  <a:lnTo>
                    <a:pt x="2151215" y="1469072"/>
                  </a:lnTo>
                  <a:lnTo>
                    <a:pt x="2151215" y="1441945"/>
                  </a:lnTo>
                  <a:lnTo>
                    <a:pt x="2083447" y="1441945"/>
                  </a:lnTo>
                  <a:lnTo>
                    <a:pt x="2083447" y="1469072"/>
                  </a:lnTo>
                  <a:lnTo>
                    <a:pt x="2074405" y="1559509"/>
                  </a:lnTo>
                  <a:lnTo>
                    <a:pt x="2056333" y="1595691"/>
                  </a:lnTo>
                  <a:lnTo>
                    <a:pt x="2049322" y="1594269"/>
                  </a:lnTo>
                  <a:lnTo>
                    <a:pt x="2043569" y="1590382"/>
                  </a:lnTo>
                  <a:lnTo>
                    <a:pt x="2039696" y="1584629"/>
                  </a:lnTo>
                  <a:lnTo>
                    <a:pt x="2038261" y="1577606"/>
                  </a:lnTo>
                  <a:lnTo>
                    <a:pt x="2038261" y="1559509"/>
                  </a:lnTo>
                  <a:lnTo>
                    <a:pt x="2047303" y="1469072"/>
                  </a:lnTo>
                  <a:lnTo>
                    <a:pt x="2083447" y="1469072"/>
                  </a:lnTo>
                  <a:lnTo>
                    <a:pt x="2083447" y="1441945"/>
                  </a:lnTo>
                  <a:lnTo>
                    <a:pt x="2020189" y="1441945"/>
                  </a:lnTo>
                  <a:lnTo>
                    <a:pt x="2002116" y="1559509"/>
                  </a:lnTo>
                  <a:lnTo>
                    <a:pt x="2002116" y="1577606"/>
                  </a:lnTo>
                  <a:lnTo>
                    <a:pt x="2003539" y="1584629"/>
                  </a:lnTo>
                  <a:lnTo>
                    <a:pt x="2007425" y="1590382"/>
                  </a:lnTo>
                  <a:lnTo>
                    <a:pt x="2013178" y="1594269"/>
                  </a:lnTo>
                  <a:lnTo>
                    <a:pt x="2020189" y="1595691"/>
                  </a:lnTo>
                  <a:lnTo>
                    <a:pt x="2020189" y="1749437"/>
                  </a:lnTo>
                  <a:lnTo>
                    <a:pt x="2173808" y="1749437"/>
                  </a:lnTo>
                  <a:lnTo>
                    <a:pt x="2173808" y="1704225"/>
                  </a:lnTo>
                  <a:lnTo>
                    <a:pt x="2173808" y="1631873"/>
                  </a:lnTo>
                  <a:lnTo>
                    <a:pt x="2273211" y="1631873"/>
                  </a:lnTo>
                  <a:lnTo>
                    <a:pt x="2273211" y="1749437"/>
                  </a:lnTo>
                  <a:lnTo>
                    <a:pt x="2309355" y="1749437"/>
                  </a:lnTo>
                  <a:lnTo>
                    <a:pt x="2309355" y="1631873"/>
                  </a:lnTo>
                  <a:lnTo>
                    <a:pt x="2309355" y="1595691"/>
                  </a:lnTo>
                  <a:lnTo>
                    <a:pt x="2316378" y="1594269"/>
                  </a:lnTo>
                  <a:lnTo>
                    <a:pt x="2322131" y="1590382"/>
                  </a:lnTo>
                  <a:lnTo>
                    <a:pt x="2326005" y="1584629"/>
                  </a:lnTo>
                  <a:lnTo>
                    <a:pt x="2327440" y="1577606"/>
                  </a:lnTo>
                  <a:lnTo>
                    <a:pt x="2327440" y="1559509"/>
                  </a:lnTo>
                  <a:close/>
                </a:path>
                <a:path w="2489200" h="1750060">
                  <a:moveTo>
                    <a:pt x="2488984" y="1225753"/>
                  </a:moveTo>
                  <a:lnTo>
                    <a:pt x="2475077" y="1135316"/>
                  </a:lnTo>
                  <a:lnTo>
                    <a:pt x="2470899" y="1108189"/>
                  </a:lnTo>
                  <a:lnTo>
                    <a:pt x="2452827" y="1108189"/>
                  </a:lnTo>
                  <a:lnTo>
                    <a:pt x="2452827" y="1225753"/>
                  </a:lnTo>
                  <a:lnTo>
                    <a:pt x="2452827" y="1243850"/>
                  </a:lnTo>
                  <a:lnTo>
                    <a:pt x="2451404" y="1250873"/>
                  </a:lnTo>
                  <a:lnTo>
                    <a:pt x="2447518" y="1256626"/>
                  </a:lnTo>
                  <a:lnTo>
                    <a:pt x="2441778" y="1260513"/>
                  </a:lnTo>
                  <a:lnTo>
                    <a:pt x="2434755" y="1261935"/>
                  </a:lnTo>
                  <a:lnTo>
                    <a:pt x="2427744" y="1260513"/>
                  </a:lnTo>
                  <a:lnTo>
                    <a:pt x="2421991" y="1256626"/>
                  </a:lnTo>
                  <a:lnTo>
                    <a:pt x="2418105" y="1250873"/>
                  </a:lnTo>
                  <a:lnTo>
                    <a:pt x="2416683" y="1243850"/>
                  </a:lnTo>
                  <a:lnTo>
                    <a:pt x="2416683" y="1225753"/>
                  </a:lnTo>
                  <a:lnTo>
                    <a:pt x="2407640" y="1135316"/>
                  </a:lnTo>
                  <a:lnTo>
                    <a:pt x="2443797" y="1135316"/>
                  </a:lnTo>
                  <a:lnTo>
                    <a:pt x="2452827" y="1225753"/>
                  </a:lnTo>
                  <a:lnTo>
                    <a:pt x="2452827" y="1108189"/>
                  </a:lnTo>
                  <a:lnTo>
                    <a:pt x="2380538" y="1108189"/>
                  </a:lnTo>
                  <a:lnTo>
                    <a:pt x="2380538" y="1225753"/>
                  </a:lnTo>
                  <a:lnTo>
                    <a:pt x="2380538" y="1243850"/>
                  </a:lnTo>
                  <a:lnTo>
                    <a:pt x="2379116" y="1250873"/>
                  </a:lnTo>
                  <a:lnTo>
                    <a:pt x="2375230" y="1256626"/>
                  </a:lnTo>
                  <a:lnTo>
                    <a:pt x="2369477" y="1260513"/>
                  </a:lnTo>
                  <a:lnTo>
                    <a:pt x="2362466" y="1261935"/>
                  </a:lnTo>
                  <a:lnTo>
                    <a:pt x="2355443" y="1260513"/>
                  </a:lnTo>
                  <a:lnTo>
                    <a:pt x="2349703" y="1256626"/>
                  </a:lnTo>
                  <a:lnTo>
                    <a:pt x="2345817" y="1250873"/>
                  </a:lnTo>
                  <a:lnTo>
                    <a:pt x="2344394" y="1243850"/>
                  </a:lnTo>
                  <a:lnTo>
                    <a:pt x="2344394" y="1225753"/>
                  </a:lnTo>
                  <a:lnTo>
                    <a:pt x="2339873" y="1135316"/>
                  </a:lnTo>
                  <a:lnTo>
                    <a:pt x="2376017" y="1135316"/>
                  </a:lnTo>
                  <a:lnTo>
                    <a:pt x="2380538" y="1225753"/>
                  </a:lnTo>
                  <a:lnTo>
                    <a:pt x="2380538" y="1108189"/>
                  </a:lnTo>
                  <a:lnTo>
                    <a:pt x="2312759" y="1108189"/>
                  </a:lnTo>
                  <a:lnTo>
                    <a:pt x="2312759" y="1135316"/>
                  </a:lnTo>
                  <a:lnTo>
                    <a:pt x="2308250" y="1225753"/>
                  </a:lnTo>
                  <a:lnTo>
                    <a:pt x="2308250" y="1243850"/>
                  </a:lnTo>
                  <a:lnTo>
                    <a:pt x="2306815" y="1250873"/>
                  </a:lnTo>
                  <a:lnTo>
                    <a:pt x="2302941" y="1256626"/>
                  </a:lnTo>
                  <a:lnTo>
                    <a:pt x="2297188" y="1260513"/>
                  </a:lnTo>
                  <a:lnTo>
                    <a:pt x="2290178" y="1261935"/>
                  </a:lnTo>
                  <a:lnTo>
                    <a:pt x="2290178" y="1298117"/>
                  </a:lnTo>
                  <a:lnTo>
                    <a:pt x="2290178" y="1370469"/>
                  </a:lnTo>
                  <a:lnTo>
                    <a:pt x="2217877" y="1370469"/>
                  </a:lnTo>
                  <a:lnTo>
                    <a:pt x="2217877" y="1298117"/>
                  </a:lnTo>
                  <a:lnTo>
                    <a:pt x="2290178" y="1298117"/>
                  </a:lnTo>
                  <a:lnTo>
                    <a:pt x="2290178" y="1261935"/>
                  </a:lnTo>
                  <a:lnTo>
                    <a:pt x="2283155" y="1260513"/>
                  </a:lnTo>
                  <a:lnTo>
                    <a:pt x="2277402" y="1256626"/>
                  </a:lnTo>
                  <a:lnTo>
                    <a:pt x="2273528" y="1250873"/>
                  </a:lnTo>
                  <a:lnTo>
                    <a:pt x="2272093" y="1243850"/>
                  </a:lnTo>
                  <a:lnTo>
                    <a:pt x="2272093" y="1225753"/>
                  </a:lnTo>
                  <a:lnTo>
                    <a:pt x="2276614" y="1135316"/>
                  </a:lnTo>
                  <a:lnTo>
                    <a:pt x="2312759" y="1135316"/>
                  </a:lnTo>
                  <a:lnTo>
                    <a:pt x="2312759" y="1108189"/>
                  </a:lnTo>
                  <a:lnTo>
                    <a:pt x="2244991" y="1108189"/>
                  </a:lnTo>
                  <a:lnTo>
                    <a:pt x="2244991" y="1135316"/>
                  </a:lnTo>
                  <a:lnTo>
                    <a:pt x="2235949" y="1225753"/>
                  </a:lnTo>
                  <a:lnTo>
                    <a:pt x="2217877" y="1261935"/>
                  </a:lnTo>
                  <a:lnTo>
                    <a:pt x="2210866" y="1260513"/>
                  </a:lnTo>
                  <a:lnTo>
                    <a:pt x="2205113" y="1256626"/>
                  </a:lnTo>
                  <a:lnTo>
                    <a:pt x="2201227" y="1250873"/>
                  </a:lnTo>
                  <a:lnTo>
                    <a:pt x="2199805" y="1243850"/>
                  </a:lnTo>
                  <a:lnTo>
                    <a:pt x="2199805" y="1225753"/>
                  </a:lnTo>
                  <a:lnTo>
                    <a:pt x="2208847" y="1135316"/>
                  </a:lnTo>
                  <a:lnTo>
                    <a:pt x="2244991" y="1135316"/>
                  </a:lnTo>
                  <a:lnTo>
                    <a:pt x="2244991" y="1108189"/>
                  </a:lnTo>
                  <a:lnTo>
                    <a:pt x="2181733" y="1108189"/>
                  </a:lnTo>
                  <a:lnTo>
                    <a:pt x="2163661" y="1225753"/>
                  </a:lnTo>
                  <a:lnTo>
                    <a:pt x="2163661" y="1243850"/>
                  </a:lnTo>
                  <a:lnTo>
                    <a:pt x="2165083" y="1250873"/>
                  </a:lnTo>
                  <a:lnTo>
                    <a:pt x="2168969" y="1256626"/>
                  </a:lnTo>
                  <a:lnTo>
                    <a:pt x="2174722" y="1260513"/>
                  </a:lnTo>
                  <a:lnTo>
                    <a:pt x="2181733" y="1261935"/>
                  </a:lnTo>
                  <a:lnTo>
                    <a:pt x="2181733" y="1415681"/>
                  </a:lnTo>
                  <a:lnTo>
                    <a:pt x="2335352" y="1415681"/>
                  </a:lnTo>
                  <a:lnTo>
                    <a:pt x="2335352" y="1370469"/>
                  </a:lnTo>
                  <a:lnTo>
                    <a:pt x="2335352" y="1298117"/>
                  </a:lnTo>
                  <a:lnTo>
                    <a:pt x="2434755" y="1298117"/>
                  </a:lnTo>
                  <a:lnTo>
                    <a:pt x="2434755" y="1415681"/>
                  </a:lnTo>
                  <a:lnTo>
                    <a:pt x="2470899" y="1415681"/>
                  </a:lnTo>
                  <a:lnTo>
                    <a:pt x="2470899" y="1298117"/>
                  </a:lnTo>
                  <a:lnTo>
                    <a:pt x="2470899" y="1261935"/>
                  </a:lnTo>
                  <a:lnTo>
                    <a:pt x="2477922" y="1260513"/>
                  </a:lnTo>
                  <a:lnTo>
                    <a:pt x="2483675" y="1256626"/>
                  </a:lnTo>
                  <a:lnTo>
                    <a:pt x="2487549" y="1250873"/>
                  </a:lnTo>
                  <a:lnTo>
                    <a:pt x="2488984" y="1243850"/>
                  </a:lnTo>
                  <a:lnTo>
                    <a:pt x="2488984" y="1225753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97954" y="2207140"/>
              <a:ext cx="155508" cy="18795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0255434" y="2174025"/>
              <a:ext cx="305435" cy="361315"/>
            </a:xfrm>
            <a:custGeom>
              <a:avLst/>
              <a:gdLst/>
              <a:ahLst/>
              <a:cxnLst/>
              <a:rect l="l" t="t" r="r" b="b"/>
              <a:pathLst>
                <a:path w="305434" h="361314">
                  <a:moveTo>
                    <a:pt x="140118" y="0"/>
                  </a:moveTo>
                  <a:lnTo>
                    <a:pt x="97234" y="5191"/>
                  </a:lnTo>
                  <a:lnTo>
                    <a:pt x="59474" y="22835"/>
                  </a:lnTo>
                  <a:lnTo>
                    <a:pt x="29146" y="50806"/>
                  </a:lnTo>
                  <a:lnTo>
                    <a:pt x="8557" y="86972"/>
                  </a:lnTo>
                  <a:lnTo>
                    <a:pt x="15" y="129208"/>
                  </a:lnTo>
                  <a:lnTo>
                    <a:pt x="0" y="139347"/>
                  </a:lnTo>
                  <a:lnTo>
                    <a:pt x="15" y="139731"/>
                  </a:lnTo>
                  <a:lnTo>
                    <a:pt x="3506" y="170858"/>
                  </a:lnTo>
                  <a:lnTo>
                    <a:pt x="13852" y="200012"/>
                  </a:lnTo>
                  <a:lnTo>
                    <a:pt x="30516" y="226091"/>
                  </a:lnTo>
                  <a:lnTo>
                    <a:pt x="52959" y="247997"/>
                  </a:lnTo>
                  <a:lnTo>
                    <a:pt x="52959" y="361244"/>
                  </a:lnTo>
                  <a:lnTo>
                    <a:pt x="194742" y="361244"/>
                  </a:lnTo>
                  <a:lnTo>
                    <a:pt x="194742" y="352283"/>
                  </a:lnTo>
                  <a:lnTo>
                    <a:pt x="61933" y="352283"/>
                  </a:lnTo>
                  <a:lnTo>
                    <a:pt x="61933" y="243608"/>
                  </a:lnTo>
                  <a:lnTo>
                    <a:pt x="21848" y="196066"/>
                  </a:lnTo>
                  <a:lnTo>
                    <a:pt x="8995" y="139731"/>
                  </a:lnTo>
                  <a:lnTo>
                    <a:pt x="8988" y="139347"/>
                  </a:lnTo>
                  <a:lnTo>
                    <a:pt x="12249" y="105601"/>
                  </a:lnTo>
                  <a:lnTo>
                    <a:pt x="24177" y="74477"/>
                  </a:lnTo>
                  <a:lnTo>
                    <a:pt x="43898" y="47580"/>
                  </a:lnTo>
                  <a:lnTo>
                    <a:pt x="70536" y="26514"/>
                  </a:lnTo>
                  <a:lnTo>
                    <a:pt x="117739" y="10035"/>
                  </a:lnTo>
                  <a:lnTo>
                    <a:pt x="185144" y="10035"/>
                  </a:lnTo>
                  <a:lnTo>
                    <a:pt x="182467" y="8519"/>
                  </a:lnTo>
                  <a:lnTo>
                    <a:pt x="140118" y="0"/>
                  </a:lnTo>
                  <a:close/>
                </a:path>
                <a:path w="305434" h="361314">
                  <a:moveTo>
                    <a:pt x="185144" y="10035"/>
                  </a:moveTo>
                  <a:lnTo>
                    <a:pt x="117739" y="10035"/>
                  </a:lnTo>
                  <a:lnTo>
                    <a:pt x="165946" y="12796"/>
                  </a:lnTo>
                  <a:lnTo>
                    <a:pt x="209601" y="33382"/>
                  </a:lnTo>
                  <a:lnTo>
                    <a:pt x="243150" y="70376"/>
                  </a:lnTo>
                  <a:lnTo>
                    <a:pt x="260111" y="121290"/>
                  </a:lnTo>
                  <a:lnTo>
                    <a:pt x="260720" y="144296"/>
                  </a:lnTo>
                  <a:lnTo>
                    <a:pt x="292995" y="200275"/>
                  </a:lnTo>
                  <a:lnTo>
                    <a:pt x="293126" y="200476"/>
                  </a:lnTo>
                  <a:lnTo>
                    <a:pt x="296038" y="203985"/>
                  </a:lnTo>
                  <a:lnTo>
                    <a:pt x="296898" y="208755"/>
                  </a:lnTo>
                  <a:lnTo>
                    <a:pt x="295395" y="213055"/>
                  </a:lnTo>
                  <a:lnTo>
                    <a:pt x="294124" y="215650"/>
                  </a:lnTo>
                  <a:lnTo>
                    <a:pt x="291679" y="217481"/>
                  </a:lnTo>
                  <a:lnTo>
                    <a:pt x="288826" y="217977"/>
                  </a:lnTo>
                  <a:lnTo>
                    <a:pt x="260697" y="217977"/>
                  </a:lnTo>
                  <a:lnTo>
                    <a:pt x="260691" y="253844"/>
                  </a:lnTo>
                  <a:lnTo>
                    <a:pt x="241336" y="291073"/>
                  </a:lnTo>
                  <a:lnTo>
                    <a:pt x="216727" y="298583"/>
                  </a:lnTo>
                  <a:lnTo>
                    <a:pt x="185768" y="298583"/>
                  </a:lnTo>
                  <a:lnTo>
                    <a:pt x="185768" y="352283"/>
                  </a:lnTo>
                  <a:lnTo>
                    <a:pt x="194742" y="352283"/>
                  </a:lnTo>
                  <a:lnTo>
                    <a:pt x="194742" y="307544"/>
                  </a:lnTo>
                  <a:lnTo>
                    <a:pt x="216727" y="307544"/>
                  </a:lnTo>
                  <a:lnTo>
                    <a:pt x="254416" y="291882"/>
                  </a:lnTo>
                  <a:lnTo>
                    <a:pt x="269671" y="253844"/>
                  </a:lnTo>
                  <a:lnTo>
                    <a:pt x="269671" y="226994"/>
                  </a:lnTo>
                  <a:lnTo>
                    <a:pt x="289413" y="226994"/>
                  </a:lnTo>
                  <a:lnTo>
                    <a:pt x="297602" y="223862"/>
                  </a:lnTo>
                  <a:lnTo>
                    <a:pt x="303437" y="217037"/>
                  </a:lnTo>
                  <a:lnTo>
                    <a:pt x="305064" y="207360"/>
                  </a:lnTo>
                  <a:lnTo>
                    <a:pt x="300630" y="195669"/>
                  </a:lnTo>
                  <a:lnTo>
                    <a:pt x="269671" y="141969"/>
                  </a:lnTo>
                  <a:lnTo>
                    <a:pt x="269624" y="139348"/>
                  </a:lnTo>
                  <a:lnTo>
                    <a:pt x="264466" y="96960"/>
                  </a:lnTo>
                  <a:lnTo>
                    <a:pt x="246774" y="59301"/>
                  </a:lnTo>
                  <a:lnTo>
                    <a:pt x="218730" y="29053"/>
                  </a:lnTo>
                  <a:lnTo>
                    <a:pt x="185144" y="10035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629777" y="2698191"/>
            <a:ext cx="62230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1295"/>
              </a:lnSpc>
              <a:spcBef>
                <a:spcPts val="100"/>
              </a:spcBef>
            </a:pPr>
            <a:r>
              <a:rPr sz="1200" spc="-5" dirty="0">
                <a:solidFill>
                  <a:srgbClr val="112B43"/>
                </a:solidFill>
                <a:latin typeface="Yu Gothic Medium"/>
                <a:cs typeface="Yu Gothic Medium"/>
              </a:rPr>
              <a:t>納品状況</a:t>
            </a:r>
            <a:endParaRPr sz="1200">
              <a:latin typeface="Yu Gothic Medium"/>
              <a:cs typeface="Yu Gothic Medium"/>
            </a:endParaRPr>
          </a:p>
          <a:p>
            <a:pPr marR="5080" algn="ctr">
              <a:lnSpc>
                <a:spcPts val="1295"/>
              </a:lnSpc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確認</a:t>
            </a:r>
            <a:endParaRPr sz="1200">
              <a:latin typeface="Yu Gothic Medium"/>
              <a:cs typeface="Yu Gothic Medium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118470" y="2523871"/>
            <a:ext cx="622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配分検討</a:t>
            </a:r>
            <a:endParaRPr sz="1200">
              <a:latin typeface="Yu Gothic Medium"/>
              <a:cs typeface="Yu Gothic Medium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95109" y="1139761"/>
            <a:ext cx="11220450" cy="3071495"/>
            <a:chOff x="495109" y="1139761"/>
            <a:chExt cx="11220450" cy="3071495"/>
          </a:xfrm>
        </p:grpSpPr>
        <p:sp>
          <p:nvSpPr>
            <p:cNvPr id="61" name="object 61"/>
            <p:cNvSpPr/>
            <p:nvPr/>
          </p:nvSpPr>
          <p:spPr>
            <a:xfrm>
              <a:off x="2519933" y="3016758"/>
              <a:ext cx="105410" cy="71755"/>
            </a:xfrm>
            <a:custGeom>
              <a:avLst/>
              <a:gdLst/>
              <a:ahLst/>
              <a:cxnLst/>
              <a:rect l="l" t="t" r="r" b="b"/>
              <a:pathLst>
                <a:path w="105410" h="71755">
                  <a:moveTo>
                    <a:pt x="0" y="71246"/>
                  </a:moveTo>
                  <a:lnTo>
                    <a:pt x="104902" y="0"/>
                  </a:lnTo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4739" y="2796540"/>
              <a:ext cx="466343" cy="40386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99872" y="1144524"/>
              <a:ext cx="11210925" cy="3061970"/>
            </a:xfrm>
            <a:custGeom>
              <a:avLst/>
              <a:gdLst/>
              <a:ahLst/>
              <a:cxnLst/>
              <a:rect l="l" t="t" r="r" b="b"/>
              <a:pathLst>
                <a:path w="11210925" h="3061970">
                  <a:moveTo>
                    <a:pt x="0" y="3061716"/>
                  </a:moveTo>
                  <a:lnTo>
                    <a:pt x="11210544" y="3061716"/>
                  </a:lnTo>
                  <a:lnTo>
                    <a:pt x="11210544" y="0"/>
                  </a:lnTo>
                  <a:lnTo>
                    <a:pt x="0" y="0"/>
                  </a:lnTo>
                  <a:lnTo>
                    <a:pt x="0" y="3061716"/>
                  </a:lnTo>
                  <a:close/>
                </a:path>
              </a:pathLst>
            </a:custGeom>
            <a:ln w="9525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70559" y="4883632"/>
            <a:ext cx="5104765" cy="13061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需要予測に経験値が必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要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で業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務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が属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人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化し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て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いる</a:t>
            </a:r>
            <a:endParaRPr sz="1400">
              <a:latin typeface="Yu Gothic Medium"/>
              <a:cs typeface="Yu Gothic Medium"/>
            </a:endParaRPr>
          </a:p>
          <a:p>
            <a:pPr marL="286385" indent="-28702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仕入先への発注数入力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に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工数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が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かか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っ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ている</a:t>
            </a:r>
            <a:endParaRPr sz="1400">
              <a:latin typeface="Yu Gothic Medium"/>
              <a:cs typeface="Yu Gothic Medium"/>
            </a:endParaRPr>
          </a:p>
          <a:p>
            <a:pPr marL="286385" indent="-28702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各店舗への商品配分検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討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に工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数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がか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か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って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い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る</a:t>
            </a:r>
            <a:endParaRPr sz="1400">
              <a:latin typeface="Yu Gothic Medium"/>
              <a:cs typeface="Yu Gothic Medium"/>
            </a:endParaRPr>
          </a:p>
          <a:p>
            <a:pPr marL="286385" indent="-28702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発注作業、納品状況確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認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の工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数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を勘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案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した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リ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ード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タ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イム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の</a:t>
            </a:r>
            <a:r>
              <a:rPr sz="1400" spc="5" dirty="0">
                <a:solidFill>
                  <a:srgbClr val="112B43"/>
                </a:solidFill>
                <a:latin typeface="Yu Gothic Medium"/>
                <a:cs typeface="Yu Gothic Medium"/>
              </a:rPr>
              <a:t>た</a:t>
            </a:r>
            <a:endParaRPr sz="1400">
              <a:latin typeface="Yu Gothic Medium"/>
              <a:cs typeface="Yu Gothic Medium"/>
            </a:endParaRPr>
          </a:p>
          <a:p>
            <a:pPr marL="286385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め余剰在庫や機会損失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へ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即時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に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対応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で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きない</a:t>
            </a:r>
            <a:endParaRPr sz="1400">
              <a:latin typeface="Yu Gothic Medium"/>
              <a:cs typeface="Yu Gothic Medium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90410" y="4336986"/>
            <a:ext cx="11199495" cy="2245995"/>
            <a:chOff x="490410" y="4336986"/>
            <a:chExt cx="11199495" cy="2245995"/>
          </a:xfrm>
        </p:grpSpPr>
        <p:sp>
          <p:nvSpPr>
            <p:cNvPr id="66" name="object 66"/>
            <p:cNvSpPr/>
            <p:nvPr/>
          </p:nvSpPr>
          <p:spPr>
            <a:xfrm>
              <a:off x="498348" y="4636007"/>
              <a:ext cx="11183620" cy="1938655"/>
            </a:xfrm>
            <a:custGeom>
              <a:avLst/>
              <a:gdLst/>
              <a:ahLst/>
              <a:cxnLst/>
              <a:rect l="l" t="t" r="r" b="b"/>
              <a:pathLst>
                <a:path w="11183620" h="1938654">
                  <a:moveTo>
                    <a:pt x="0" y="1938527"/>
                  </a:moveTo>
                  <a:lnTo>
                    <a:pt x="11183112" y="1938527"/>
                  </a:lnTo>
                  <a:lnTo>
                    <a:pt x="11183112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15875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8348" y="4344923"/>
              <a:ext cx="11183620" cy="276225"/>
            </a:xfrm>
            <a:custGeom>
              <a:avLst/>
              <a:gdLst/>
              <a:ahLst/>
              <a:cxnLst/>
              <a:rect l="l" t="t" r="r" b="b"/>
              <a:pathLst>
                <a:path w="11183620" h="276225">
                  <a:moveTo>
                    <a:pt x="11183112" y="0"/>
                  </a:moveTo>
                  <a:lnTo>
                    <a:pt x="0" y="0"/>
                  </a:lnTo>
                  <a:lnTo>
                    <a:pt x="0" y="275844"/>
                  </a:lnTo>
                  <a:lnTo>
                    <a:pt x="11183112" y="275844"/>
                  </a:lnTo>
                  <a:lnTo>
                    <a:pt x="11183112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8348" y="4344923"/>
              <a:ext cx="11183620" cy="276225"/>
            </a:xfrm>
            <a:custGeom>
              <a:avLst/>
              <a:gdLst/>
              <a:ahLst/>
              <a:cxnLst/>
              <a:rect l="l" t="t" r="r" b="b"/>
              <a:pathLst>
                <a:path w="11183620" h="276225">
                  <a:moveTo>
                    <a:pt x="0" y="275844"/>
                  </a:moveTo>
                  <a:lnTo>
                    <a:pt x="11183112" y="275844"/>
                  </a:lnTo>
                  <a:lnTo>
                    <a:pt x="11183112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15874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98348" y="4336986"/>
            <a:ext cx="11183620" cy="29908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120"/>
              </a:lnSpc>
            </a:pPr>
            <a:r>
              <a:rPr sz="1800" spc="-15" dirty="0">
                <a:solidFill>
                  <a:srgbClr val="FFFFFF"/>
                </a:solidFill>
                <a:latin typeface="Yu Gothic Medium"/>
                <a:cs typeface="Yu Gothic Medium"/>
              </a:rPr>
              <a:t>考察</a:t>
            </a:r>
            <a:endParaRPr sz="1800">
              <a:latin typeface="Yu Gothic Medium"/>
              <a:cs typeface="Yu Gothic Medium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552565" y="5716015"/>
            <a:ext cx="21164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12B43"/>
                </a:solidFill>
                <a:latin typeface="Yu Gothic Medium"/>
                <a:cs typeface="Yu Gothic Medium"/>
              </a:rPr>
              <a:t>・前</a:t>
            </a:r>
            <a:r>
              <a:rPr sz="1400" spc="-25" dirty="0">
                <a:solidFill>
                  <a:srgbClr val="112B43"/>
                </a:solidFill>
                <a:latin typeface="Yu Gothic Medium"/>
                <a:cs typeface="Yu Gothic Medium"/>
              </a:rPr>
              <a:t>年</a:t>
            </a:r>
            <a:r>
              <a:rPr sz="1400" spc="-35" dirty="0">
                <a:solidFill>
                  <a:srgbClr val="112B43"/>
                </a:solidFill>
                <a:latin typeface="Yu Gothic Medium"/>
                <a:cs typeface="Yu Gothic Medium"/>
              </a:rPr>
              <a:t>同</a:t>
            </a:r>
            <a:r>
              <a:rPr sz="1400" spc="-25" dirty="0">
                <a:solidFill>
                  <a:srgbClr val="112B43"/>
                </a:solidFill>
                <a:latin typeface="Yu Gothic Medium"/>
                <a:cs typeface="Yu Gothic Medium"/>
              </a:rPr>
              <a:t>月</a:t>
            </a:r>
            <a:r>
              <a:rPr sz="1400" spc="-35" dirty="0">
                <a:solidFill>
                  <a:srgbClr val="112B43"/>
                </a:solidFill>
                <a:latin typeface="Yu Gothic Medium"/>
                <a:cs typeface="Yu Gothic Medium"/>
              </a:rPr>
              <a:t>の</a:t>
            </a:r>
            <a:r>
              <a:rPr sz="1400" spc="-25" dirty="0">
                <a:solidFill>
                  <a:srgbClr val="112B43"/>
                </a:solidFill>
                <a:latin typeface="Yu Gothic Medium"/>
                <a:cs typeface="Yu Gothic Medium"/>
              </a:rPr>
              <a:t>販売</a:t>
            </a:r>
            <a:r>
              <a:rPr sz="1400" spc="-35" dirty="0">
                <a:solidFill>
                  <a:srgbClr val="112B43"/>
                </a:solidFill>
                <a:latin typeface="Yu Gothic Medium"/>
                <a:cs typeface="Yu Gothic Medium"/>
              </a:rPr>
              <a:t>実</a:t>
            </a:r>
            <a:r>
              <a:rPr sz="1400" spc="-25" dirty="0">
                <a:solidFill>
                  <a:srgbClr val="112B43"/>
                </a:solidFill>
                <a:latin typeface="Yu Gothic Medium"/>
                <a:cs typeface="Yu Gothic Medium"/>
              </a:rPr>
              <a:t>績</a:t>
            </a:r>
            <a:r>
              <a:rPr sz="1400" spc="-35" dirty="0">
                <a:solidFill>
                  <a:srgbClr val="112B43"/>
                </a:solidFill>
                <a:latin typeface="Yu Gothic Medium"/>
                <a:cs typeface="Yu Gothic Medium"/>
              </a:rPr>
              <a:t>な</a:t>
            </a:r>
            <a:r>
              <a:rPr sz="1400" spc="5" dirty="0">
                <a:solidFill>
                  <a:srgbClr val="112B43"/>
                </a:solidFill>
                <a:latin typeface="Yu Gothic Medium"/>
                <a:cs typeface="Yu Gothic Medium"/>
              </a:rPr>
              <a:t>し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905620" y="5729427"/>
            <a:ext cx="3365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20点</a:t>
            </a:r>
            <a:endParaRPr sz="1200">
              <a:latin typeface="Yu Gothic Medium"/>
              <a:cs typeface="Yu Gothic Medium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861682" y="6046357"/>
            <a:ext cx="4095115" cy="4679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9"/>
              </a:spcBef>
              <a:tabLst>
                <a:tab pos="2904490" algn="l"/>
              </a:tabLst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予実誤差</a:t>
            </a:r>
            <a:r>
              <a:rPr sz="1200" spc="5" dirty="0">
                <a:solidFill>
                  <a:srgbClr val="112B43"/>
                </a:solidFill>
                <a:latin typeface="Yu Gothic Medium"/>
                <a:cs typeface="Yu Gothic Medium"/>
              </a:rPr>
              <a:t>73</a:t>
            </a: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個</a:t>
            </a:r>
            <a:r>
              <a:rPr sz="1200" spc="-5" dirty="0">
                <a:solidFill>
                  <a:srgbClr val="112B43"/>
                </a:solidFill>
                <a:latin typeface="Yu Gothic Medium"/>
                <a:cs typeface="Yu Gothic Medium"/>
              </a:rPr>
              <a:t>/</a:t>
            </a: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店舗→月間販売個数</a:t>
            </a:r>
            <a:r>
              <a:rPr sz="1200" spc="-5" dirty="0">
                <a:solidFill>
                  <a:srgbClr val="112B43"/>
                </a:solidFill>
                <a:latin typeface="Yu Gothic Medium"/>
                <a:cs typeface="Yu Gothic Medium"/>
              </a:rPr>
              <a:t>/</a:t>
            </a: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店舗	約</a:t>
            </a:r>
            <a:r>
              <a:rPr sz="1200" spc="5" dirty="0">
                <a:solidFill>
                  <a:srgbClr val="112B43"/>
                </a:solidFill>
                <a:latin typeface="Yu Gothic Medium"/>
                <a:cs typeface="Yu Gothic Medium"/>
              </a:rPr>
              <a:t>240</a:t>
            </a:r>
            <a:r>
              <a:rPr sz="1200" spc="-5" dirty="0">
                <a:solidFill>
                  <a:srgbClr val="112B43"/>
                </a:solidFill>
                <a:latin typeface="Yu Gothic Medium"/>
                <a:cs typeface="Yu Gothic Medium"/>
              </a:rPr>
              <a:t>%</a:t>
            </a: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のずれ</a:t>
            </a:r>
            <a:endParaRPr sz="1200">
              <a:latin typeface="Yu Gothic Medium"/>
              <a:cs typeface="Yu Gothic Medium"/>
            </a:endParaRPr>
          </a:p>
          <a:p>
            <a:pPr marL="2327275">
              <a:lnSpc>
                <a:spcPct val="100000"/>
              </a:lnSpc>
              <a:spcBef>
                <a:spcPts val="370"/>
              </a:spcBef>
            </a:pPr>
            <a:r>
              <a:rPr sz="1050" dirty="0">
                <a:solidFill>
                  <a:srgbClr val="112B43"/>
                </a:solidFill>
                <a:latin typeface="Yu Gothic Medium"/>
                <a:cs typeface="Yu Gothic Medium"/>
              </a:rPr>
              <a:t>（参考値：直</a:t>
            </a:r>
            <a:r>
              <a:rPr sz="1050" spc="-10" dirty="0">
                <a:solidFill>
                  <a:srgbClr val="112B43"/>
                </a:solidFill>
                <a:latin typeface="Yu Gothic Medium"/>
                <a:cs typeface="Yu Gothic Medium"/>
              </a:rPr>
              <a:t>近</a:t>
            </a:r>
            <a:r>
              <a:rPr sz="1050" dirty="0">
                <a:solidFill>
                  <a:srgbClr val="112B43"/>
                </a:solidFill>
                <a:latin typeface="Yu Gothic Medium"/>
                <a:cs typeface="Yu Gothic Medium"/>
              </a:rPr>
              <a:t>10</a:t>
            </a:r>
            <a:r>
              <a:rPr sz="1050" spc="5" dirty="0">
                <a:solidFill>
                  <a:srgbClr val="112B43"/>
                </a:solidFill>
                <a:latin typeface="Yu Gothic Medium"/>
                <a:cs typeface="Yu Gothic Medium"/>
              </a:rPr>
              <a:t>ヶ</a:t>
            </a:r>
            <a:r>
              <a:rPr sz="1050" spc="-15" dirty="0">
                <a:solidFill>
                  <a:srgbClr val="112B43"/>
                </a:solidFill>
                <a:latin typeface="Yu Gothic Medium"/>
                <a:cs typeface="Yu Gothic Medium"/>
              </a:rPr>
              <a:t>月</a:t>
            </a:r>
            <a:r>
              <a:rPr sz="1050" spc="5" dirty="0">
                <a:solidFill>
                  <a:srgbClr val="112B43"/>
                </a:solidFill>
                <a:latin typeface="Yu Gothic Medium"/>
                <a:cs typeface="Yu Gothic Medium"/>
              </a:rPr>
              <a:t>平</a:t>
            </a:r>
            <a:r>
              <a:rPr sz="1050" spc="-15" dirty="0">
                <a:solidFill>
                  <a:srgbClr val="112B43"/>
                </a:solidFill>
                <a:latin typeface="Yu Gothic Medium"/>
                <a:cs typeface="Yu Gothic Medium"/>
              </a:rPr>
              <a:t>均</a:t>
            </a:r>
            <a:r>
              <a:rPr sz="1050" spc="5" dirty="0">
                <a:solidFill>
                  <a:srgbClr val="112B43"/>
                </a:solidFill>
                <a:latin typeface="Yu Gothic Medium"/>
                <a:cs typeface="Yu Gothic Medium"/>
              </a:rPr>
              <a:t>）</a:t>
            </a:r>
            <a:endParaRPr sz="1050">
              <a:latin typeface="Yu Gothic Medium"/>
              <a:cs typeface="Yu Gothic Medium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327647" y="4668367"/>
            <a:ext cx="5040630" cy="94678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需要予測の難易度が高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く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、長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い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業務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経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験が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必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要</a:t>
            </a:r>
            <a:endParaRPr sz="1400">
              <a:latin typeface="Yu Gothic Medium"/>
              <a:cs typeface="Yu Gothic Medium"/>
            </a:endParaRPr>
          </a:p>
          <a:p>
            <a:pPr marL="220345">
              <a:lnSpc>
                <a:spcPct val="100000"/>
              </a:lnSpc>
              <a:spcBef>
                <a:spcPts val="750"/>
              </a:spcBef>
              <a:tabLst>
                <a:tab pos="2465070" algn="l"/>
              </a:tabLst>
            </a:pPr>
            <a:r>
              <a:rPr sz="2100" spc="-22" baseline="3968" dirty="0">
                <a:solidFill>
                  <a:srgbClr val="112B43"/>
                </a:solidFill>
                <a:latin typeface="Yu Gothic Medium"/>
                <a:cs typeface="Yu Gothic Medium"/>
              </a:rPr>
              <a:t>・前</a:t>
            </a:r>
            <a:r>
              <a:rPr sz="2100" spc="-37" baseline="3968" dirty="0">
                <a:solidFill>
                  <a:srgbClr val="112B43"/>
                </a:solidFill>
                <a:latin typeface="Yu Gothic Medium"/>
                <a:cs typeface="Yu Gothic Medium"/>
              </a:rPr>
              <a:t>年</a:t>
            </a:r>
            <a:r>
              <a:rPr sz="2100" spc="-60" baseline="3968" dirty="0">
                <a:solidFill>
                  <a:srgbClr val="112B43"/>
                </a:solidFill>
                <a:latin typeface="Yu Gothic Medium"/>
                <a:cs typeface="Yu Gothic Medium"/>
              </a:rPr>
              <a:t>同</a:t>
            </a:r>
            <a:r>
              <a:rPr sz="2100" spc="-37" baseline="3968" dirty="0">
                <a:solidFill>
                  <a:srgbClr val="112B43"/>
                </a:solidFill>
                <a:latin typeface="Yu Gothic Medium"/>
                <a:cs typeface="Yu Gothic Medium"/>
              </a:rPr>
              <a:t>月</a:t>
            </a:r>
            <a:r>
              <a:rPr sz="2100" spc="-60" baseline="3968" dirty="0">
                <a:solidFill>
                  <a:srgbClr val="112B43"/>
                </a:solidFill>
                <a:latin typeface="Yu Gothic Medium"/>
                <a:cs typeface="Yu Gothic Medium"/>
              </a:rPr>
              <a:t>の</a:t>
            </a:r>
            <a:r>
              <a:rPr sz="2100" spc="-37" baseline="3968" dirty="0">
                <a:solidFill>
                  <a:srgbClr val="112B43"/>
                </a:solidFill>
                <a:latin typeface="Yu Gothic Medium"/>
                <a:cs typeface="Yu Gothic Medium"/>
              </a:rPr>
              <a:t>販売</a:t>
            </a:r>
            <a:r>
              <a:rPr sz="2100" spc="-60" baseline="3968" dirty="0">
                <a:solidFill>
                  <a:srgbClr val="112B43"/>
                </a:solidFill>
                <a:latin typeface="Yu Gothic Medium"/>
                <a:cs typeface="Yu Gothic Medium"/>
              </a:rPr>
              <a:t>実</a:t>
            </a:r>
            <a:r>
              <a:rPr sz="2100" spc="-37" baseline="3968" dirty="0">
                <a:solidFill>
                  <a:srgbClr val="112B43"/>
                </a:solidFill>
                <a:latin typeface="Yu Gothic Medium"/>
                <a:cs typeface="Yu Gothic Medium"/>
              </a:rPr>
              <a:t>績</a:t>
            </a:r>
            <a:r>
              <a:rPr sz="2100" spc="-60" baseline="3968" dirty="0">
                <a:solidFill>
                  <a:srgbClr val="112B43"/>
                </a:solidFill>
                <a:latin typeface="Yu Gothic Medium"/>
                <a:cs typeface="Yu Gothic Medium"/>
              </a:rPr>
              <a:t>あ</a:t>
            </a:r>
            <a:r>
              <a:rPr sz="2100" baseline="3968" dirty="0">
                <a:solidFill>
                  <a:srgbClr val="112B43"/>
                </a:solidFill>
                <a:latin typeface="Yu Gothic Medium"/>
                <a:cs typeface="Yu Gothic Medium"/>
              </a:rPr>
              <a:t>り	</a:t>
            </a:r>
            <a:r>
              <a:rPr sz="1200" spc="5" dirty="0">
                <a:solidFill>
                  <a:srgbClr val="112B43"/>
                </a:solidFill>
                <a:latin typeface="Yu Gothic Medium"/>
                <a:cs typeface="Yu Gothic Medium"/>
              </a:rPr>
              <a:t>150</a:t>
            </a: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点</a:t>
            </a:r>
            <a:endParaRPr sz="1200">
              <a:latin typeface="Yu Gothic Medium"/>
              <a:cs typeface="Yu Gothic Medium"/>
            </a:endParaRPr>
          </a:p>
          <a:p>
            <a:pPr marL="382905">
              <a:lnSpc>
                <a:spcPct val="100000"/>
              </a:lnSpc>
              <a:spcBef>
                <a:spcPts val="715"/>
              </a:spcBef>
              <a:tabLst>
                <a:tab pos="3873500" algn="l"/>
              </a:tabLst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予実誤差266個</a:t>
            </a:r>
            <a:r>
              <a:rPr sz="1400" spc="-5" dirty="0">
                <a:solidFill>
                  <a:srgbClr val="112B43"/>
                </a:solidFill>
                <a:latin typeface="Yu Gothic Medium"/>
                <a:cs typeface="Yu Gothic Medium"/>
              </a:rPr>
              <a:t>/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店舗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→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月間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販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売個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数</a:t>
            </a:r>
            <a:r>
              <a:rPr sz="1400" spc="-5" dirty="0">
                <a:solidFill>
                  <a:srgbClr val="112B43"/>
                </a:solidFill>
                <a:latin typeface="Yu Gothic Medium"/>
                <a:cs typeface="Yu Gothic Medium"/>
              </a:rPr>
              <a:t>/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店舗	約100</a:t>
            </a:r>
            <a:r>
              <a:rPr sz="1400" spc="-5" dirty="0">
                <a:solidFill>
                  <a:srgbClr val="112B43"/>
                </a:solidFill>
                <a:latin typeface="Yu Gothic Medium"/>
                <a:cs typeface="Yu Gothic Medium"/>
              </a:rPr>
              <a:t>%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のずれ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21096" y="2206751"/>
            <a:ext cx="1885314" cy="68770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5461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430"/>
              </a:spcBef>
            </a:pPr>
            <a:r>
              <a:rPr sz="1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仕</a:t>
            </a:r>
            <a:r>
              <a:rPr sz="1800" spc="-25" dirty="0">
                <a:solidFill>
                  <a:srgbClr val="112B43"/>
                </a:solidFill>
                <a:latin typeface="Yu Gothic Medium"/>
                <a:cs typeface="Yu Gothic Medium"/>
              </a:rPr>
              <a:t>入</a:t>
            </a:r>
            <a:r>
              <a:rPr sz="1800" dirty="0">
                <a:solidFill>
                  <a:srgbClr val="112B43"/>
                </a:solidFill>
                <a:latin typeface="Yu Gothic Medium"/>
                <a:cs typeface="Yu Gothic Medium"/>
              </a:rPr>
              <a:t>先</a:t>
            </a:r>
            <a:endParaRPr sz="1800">
              <a:latin typeface="Yu Gothic Medium"/>
              <a:cs typeface="Yu Gothic Medium"/>
            </a:endParaRPr>
          </a:p>
          <a:p>
            <a:pPr marL="1905" algn="ctr">
              <a:lnSpc>
                <a:spcPct val="100000"/>
              </a:lnSpc>
            </a:pPr>
            <a:r>
              <a:rPr sz="1800" b="1" spc="-10" dirty="0">
                <a:solidFill>
                  <a:srgbClr val="112B43"/>
                </a:solidFill>
                <a:latin typeface="Segoe UI"/>
                <a:cs typeface="Segoe UI"/>
              </a:rPr>
              <a:t>(5</a:t>
            </a:r>
            <a:r>
              <a:rPr sz="1800" spc="-15" dirty="0">
                <a:solidFill>
                  <a:srgbClr val="112B43"/>
                </a:solidFill>
                <a:latin typeface="Yu Gothic Medium"/>
                <a:cs typeface="Yu Gothic Medium"/>
              </a:rPr>
              <a:t>社</a:t>
            </a:r>
            <a:r>
              <a:rPr sz="1800" b="1" dirty="0">
                <a:solidFill>
                  <a:srgbClr val="112B43"/>
                </a:solidFill>
                <a:latin typeface="Segoe UI"/>
                <a:cs typeface="Segoe UI"/>
              </a:rPr>
              <a:t>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301234" y="2597657"/>
            <a:ext cx="2722880" cy="102235"/>
          </a:xfrm>
          <a:custGeom>
            <a:avLst/>
            <a:gdLst/>
            <a:ahLst/>
            <a:cxnLst/>
            <a:rect l="l" t="t" r="r" b="b"/>
            <a:pathLst>
              <a:path w="2722879" h="102235">
                <a:moveTo>
                  <a:pt x="362077" y="64008"/>
                </a:moveTo>
                <a:lnTo>
                  <a:pt x="343027" y="54483"/>
                </a:lnTo>
                <a:lnTo>
                  <a:pt x="285877" y="25908"/>
                </a:lnTo>
                <a:lnTo>
                  <a:pt x="285877" y="54483"/>
                </a:lnTo>
                <a:lnTo>
                  <a:pt x="0" y="54483"/>
                </a:lnTo>
                <a:lnTo>
                  <a:pt x="0" y="73533"/>
                </a:lnTo>
                <a:lnTo>
                  <a:pt x="285877" y="73533"/>
                </a:lnTo>
                <a:lnTo>
                  <a:pt x="285877" y="102108"/>
                </a:lnTo>
                <a:lnTo>
                  <a:pt x="343027" y="73533"/>
                </a:lnTo>
                <a:lnTo>
                  <a:pt x="362077" y="64008"/>
                </a:lnTo>
                <a:close/>
              </a:path>
              <a:path w="2722879" h="102235">
                <a:moveTo>
                  <a:pt x="2722626" y="38100"/>
                </a:moveTo>
                <a:lnTo>
                  <a:pt x="2703601" y="28575"/>
                </a:lnTo>
                <a:lnTo>
                  <a:pt x="2646553" y="0"/>
                </a:lnTo>
                <a:lnTo>
                  <a:pt x="2646502" y="28575"/>
                </a:lnTo>
                <a:lnTo>
                  <a:pt x="2360676" y="28575"/>
                </a:lnTo>
                <a:lnTo>
                  <a:pt x="2360676" y="47625"/>
                </a:lnTo>
                <a:lnTo>
                  <a:pt x="2646464" y="47625"/>
                </a:lnTo>
                <a:lnTo>
                  <a:pt x="2646426" y="76200"/>
                </a:lnTo>
                <a:lnTo>
                  <a:pt x="2703576" y="47625"/>
                </a:lnTo>
                <a:lnTo>
                  <a:pt x="2722626" y="38100"/>
                </a:lnTo>
                <a:close/>
              </a:path>
            </a:pathLst>
          </a:custGeom>
          <a:solidFill>
            <a:srgbClr val="112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66750" y="15621"/>
            <a:ext cx="993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02.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現状認識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096000" y="4799076"/>
            <a:ext cx="0" cy="1637030"/>
          </a:xfrm>
          <a:custGeom>
            <a:avLst/>
            <a:gdLst/>
            <a:ahLst/>
            <a:cxnLst/>
            <a:rect l="l" t="t" r="r" b="b"/>
            <a:pathLst>
              <a:path h="1637029">
                <a:moveTo>
                  <a:pt x="0" y="1636674"/>
                </a:moveTo>
                <a:lnTo>
                  <a:pt x="0" y="0"/>
                </a:lnTo>
              </a:path>
            </a:pathLst>
          </a:custGeom>
          <a:ln w="9525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9633204" y="30480"/>
            <a:ext cx="2540635" cy="198120"/>
            <a:chOff x="9633204" y="30480"/>
            <a:chExt cx="2540635" cy="198120"/>
          </a:xfrm>
        </p:grpSpPr>
        <p:sp>
          <p:nvSpPr>
            <p:cNvPr id="79" name="object 79"/>
            <p:cNvSpPr/>
            <p:nvPr/>
          </p:nvSpPr>
          <p:spPr>
            <a:xfrm>
              <a:off x="9633204" y="30479"/>
              <a:ext cx="1905000" cy="198120"/>
            </a:xfrm>
            <a:custGeom>
              <a:avLst/>
              <a:gdLst/>
              <a:ahLst/>
              <a:cxnLst/>
              <a:rect l="l" t="t" r="r" b="b"/>
              <a:pathLst>
                <a:path w="1905000" h="198120">
                  <a:moveTo>
                    <a:pt x="635508" y="99060"/>
                  </a:moveTo>
                  <a:lnTo>
                    <a:pt x="536448" y="0"/>
                  </a:ln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8" y="99060"/>
                  </a:lnTo>
                  <a:close/>
                </a:path>
                <a:path w="1905000" h="198120">
                  <a:moveTo>
                    <a:pt x="1905000" y="99060"/>
                  </a:moveTo>
                  <a:lnTo>
                    <a:pt x="1805940" y="0"/>
                  </a:lnTo>
                  <a:lnTo>
                    <a:pt x="1269492" y="0"/>
                  </a:lnTo>
                  <a:lnTo>
                    <a:pt x="1269492" y="198120"/>
                  </a:lnTo>
                  <a:lnTo>
                    <a:pt x="1805940" y="198120"/>
                  </a:lnTo>
                  <a:lnTo>
                    <a:pt x="1905000" y="9906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268712" y="30480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8" y="99060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B8D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538204" y="30480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7" y="99060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1038713" y="5334"/>
            <a:ext cx="229870" cy="23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15"/>
              </a:lnSpc>
              <a:spcBef>
                <a:spcPts val="100"/>
              </a:spcBef>
            </a:pPr>
            <a:r>
              <a:rPr sz="800" b="1" spc="-5" dirty="0">
                <a:solidFill>
                  <a:srgbClr val="112B43"/>
                </a:solidFill>
                <a:latin typeface="Yu Gothic"/>
                <a:cs typeface="Yu Gothic"/>
              </a:rPr>
              <a:t>P</a:t>
            </a: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oC</a:t>
            </a:r>
            <a:endParaRPr sz="800">
              <a:latin typeface="Yu Gothic"/>
              <a:cs typeface="Yu Gothic"/>
            </a:endParaRPr>
          </a:p>
          <a:p>
            <a:pPr marL="12700">
              <a:lnSpc>
                <a:spcPts val="815"/>
              </a:lnSpc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評価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1686285" y="6608278"/>
            <a:ext cx="15875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9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743693" y="51053"/>
            <a:ext cx="10185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</a:tabLst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サマリ	現状認識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663298" y="45847"/>
            <a:ext cx="3321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ご提案</a:t>
            </a:r>
            <a:endParaRPr sz="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3384" y="3435477"/>
            <a:ext cx="7813040" cy="3190875"/>
            <a:chOff x="413384" y="3435477"/>
            <a:chExt cx="7813040" cy="3190875"/>
          </a:xfrm>
        </p:grpSpPr>
        <p:sp>
          <p:nvSpPr>
            <p:cNvPr id="3" name="object 3"/>
            <p:cNvSpPr/>
            <p:nvPr/>
          </p:nvSpPr>
          <p:spPr>
            <a:xfrm>
              <a:off x="422909" y="3445002"/>
              <a:ext cx="7793990" cy="3171825"/>
            </a:xfrm>
            <a:custGeom>
              <a:avLst/>
              <a:gdLst/>
              <a:ahLst/>
              <a:cxnLst/>
              <a:rect l="l" t="t" r="r" b="b"/>
              <a:pathLst>
                <a:path w="7793990" h="3171825">
                  <a:moveTo>
                    <a:pt x="0" y="531241"/>
                  </a:moveTo>
                  <a:lnTo>
                    <a:pt x="2171" y="482891"/>
                  </a:lnTo>
                  <a:lnTo>
                    <a:pt x="8559" y="435756"/>
                  </a:lnTo>
                  <a:lnTo>
                    <a:pt x="18976" y="390025"/>
                  </a:lnTo>
                  <a:lnTo>
                    <a:pt x="33236" y="345884"/>
                  </a:lnTo>
                  <a:lnTo>
                    <a:pt x="51149" y="303521"/>
                  </a:lnTo>
                  <a:lnTo>
                    <a:pt x="72530" y="263125"/>
                  </a:lnTo>
                  <a:lnTo>
                    <a:pt x="97190" y="224882"/>
                  </a:lnTo>
                  <a:lnTo>
                    <a:pt x="124942" y="188980"/>
                  </a:lnTo>
                  <a:lnTo>
                    <a:pt x="155598" y="155606"/>
                  </a:lnTo>
                  <a:lnTo>
                    <a:pt x="188971" y="124949"/>
                  </a:lnTo>
                  <a:lnTo>
                    <a:pt x="224873" y="97197"/>
                  </a:lnTo>
                  <a:lnTo>
                    <a:pt x="263117" y="72535"/>
                  </a:lnTo>
                  <a:lnTo>
                    <a:pt x="303515" y="51153"/>
                  </a:lnTo>
                  <a:lnTo>
                    <a:pt x="345880" y="33238"/>
                  </a:lnTo>
                  <a:lnTo>
                    <a:pt x="390023" y="18978"/>
                  </a:lnTo>
                  <a:lnTo>
                    <a:pt x="435758" y="8559"/>
                  </a:lnTo>
                  <a:lnTo>
                    <a:pt x="482898" y="2171"/>
                  </a:lnTo>
                  <a:lnTo>
                    <a:pt x="531253" y="0"/>
                  </a:lnTo>
                  <a:lnTo>
                    <a:pt x="7262495" y="0"/>
                  </a:lnTo>
                  <a:lnTo>
                    <a:pt x="7310844" y="2171"/>
                  </a:lnTo>
                  <a:lnTo>
                    <a:pt x="7357979" y="8559"/>
                  </a:lnTo>
                  <a:lnTo>
                    <a:pt x="7403710" y="18978"/>
                  </a:lnTo>
                  <a:lnTo>
                    <a:pt x="7447851" y="33238"/>
                  </a:lnTo>
                  <a:lnTo>
                    <a:pt x="7490214" y="51153"/>
                  </a:lnTo>
                  <a:lnTo>
                    <a:pt x="7530610" y="72535"/>
                  </a:lnTo>
                  <a:lnTo>
                    <a:pt x="7568853" y="97197"/>
                  </a:lnTo>
                  <a:lnTo>
                    <a:pt x="7604755" y="124949"/>
                  </a:lnTo>
                  <a:lnTo>
                    <a:pt x="7638129" y="155606"/>
                  </a:lnTo>
                  <a:lnTo>
                    <a:pt x="7668786" y="188980"/>
                  </a:lnTo>
                  <a:lnTo>
                    <a:pt x="7696538" y="224882"/>
                  </a:lnTo>
                  <a:lnTo>
                    <a:pt x="7721200" y="263125"/>
                  </a:lnTo>
                  <a:lnTo>
                    <a:pt x="7742582" y="303521"/>
                  </a:lnTo>
                  <a:lnTo>
                    <a:pt x="7760497" y="345884"/>
                  </a:lnTo>
                  <a:lnTo>
                    <a:pt x="7774757" y="390025"/>
                  </a:lnTo>
                  <a:lnTo>
                    <a:pt x="7785176" y="435756"/>
                  </a:lnTo>
                  <a:lnTo>
                    <a:pt x="7791564" y="482891"/>
                  </a:lnTo>
                  <a:lnTo>
                    <a:pt x="7793736" y="531241"/>
                  </a:lnTo>
                  <a:lnTo>
                    <a:pt x="7793736" y="2640190"/>
                  </a:lnTo>
                  <a:lnTo>
                    <a:pt x="7791564" y="2688545"/>
                  </a:lnTo>
                  <a:lnTo>
                    <a:pt x="7785176" y="2735685"/>
                  </a:lnTo>
                  <a:lnTo>
                    <a:pt x="7774757" y="2781420"/>
                  </a:lnTo>
                  <a:lnTo>
                    <a:pt x="7760497" y="2825563"/>
                  </a:lnTo>
                  <a:lnTo>
                    <a:pt x="7742582" y="2867928"/>
                  </a:lnTo>
                  <a:lnTo>
                    <a:pt x="7721200" y="2908326"/>
                  </a:lnTo>
                  <a:lnTo>
                    <a:pt x="7696538" y="2946570"/>
                  </a:lnTo>
                  <a:lnTo>
                    <a:pt x="7668786" y="2982472"/>
                  </a:lnTo>
                  <a:lnTo>
                    <a:pt x="7638129" y="3015845"/>
                  </a:lnTo>
                  <a:lnTo>
                    <a:pt x="7604755" y="3046501"/>
                  </a:lnTo>
                  <a:lnTo>
                    <a:pt x="7568853" y="3074253"/>
                  </a:lnTo>
                  <a:lnTo>
                    <a:pt x="7530610" y="3098913"/>
                  </a:lnTo>
                  <a:lnTo>
                    <a:pt x="7490214" y="3120294"/>
                  </a:lnTo>
                  <a:lnTo>
                    <a:pt x="7447851" y="3138207"/>
                  </a:lnTo>
                  <a:lnTo>
                    <a:pt x="7403710" y="3152467"/>
                  </a:lnTo>
                  <a:lnTo>
                    <a:pt x="7357979" y="3162884"/>
                  </a:lnTo>
                  <a:lnTo>
                    <a:pt x="7310844" y="3169272"/>
                  </a:lnTo>
                  <a:lnTo>
                    <a:pt x="7262495" y="3171444"/>
                  </a:lnTo>
                  <a:lnTo>
                    <a:pt x="531253" y="3171444"/>
                  </a:lnTo>
                  <a:lnTo>
                    <a:pt x="482898" y="3169272"/>
                  </a:lnTo>
                  <a:lnTo>
                    <a:pt x="435758" y="3162884"/>
                  </a:lnTo>
                  <a:lnTo>
                    <a:pt x="390023" y="3152467"/>
                  </a:lnTo>
                  <a:lnTo>
                    <a:pt x="345880" y="3138207"/>
                  </a:lnTo>
                  <a:lnTo>
                    <a:pt x="303515" y="3120294"/>
                  </a:lnTo>
                  <a:lnTo>
                    <a:pt x="263117" y="3098913"/>
                  </a:lnTo>
                  <a:lnTo>
                    <a:pt x="224873" y="3074253"/>
                  </a:lnTo>
                  <a:lnTo>
                    <a:pt x="188971" y="3046501"/>
                  </a:lnTo>
                  <a:lnTo>
                    <a:pt x="155598" y="3015845"/>
                  </a:lnTo>
                  <a:lnTo>
                    <a:pt x="124942" y="2982472"/>
                  </a:lnTo>
                  <a:lnTo>
                    <a:pt x="97190" y="2946570"/>
                  </a:lnTo>
                  <a:lnTo>
                    <a:pt x="72530" y="2908326"/>
                  </a:lnTo>
                  <a:lnTo>
                    <a:pt x="51149" y="2867928"/>
                  </a:lnTo>
                  <a:lnTo>
                    <a:pt x="33236" y="2825563"/>
                  </a:lnTo>
                  <a:lnTo>
                    <a:pt x="18976" y="2781420"/>
                  </a:lnTo>
                  <a:lnTo>
                    <a:pt x="8559" y="2735685"/>
                  </a:lnTo>
                  <a:lnTo>
                    <a:pt x="2171" y="2688545"/>
                  </a:lnTo>
                  <a:lnTo>
                    <a:pt x="0" y="2640190"/>
                  </a:lnTo>
                  <a:lnTo>
                    <a:pt x="0" y="531241"/>
                  </a:lnTo>
                  <a:close/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415" y="3567684"/>
              <a:ext cx="7187565" cy="1489075"/>
            </a:xfrm>
            <a:custGeom>
              <a:avLst/>
              <a:gdLst/>
              <a:ahLst/>
              <a:cxnLst/>
              <a:rect l="l" t="t" r="r" b="b"/>
              <a:pathLst>
                <a:path w="7187565" h="1489075">
                  <a:moveTo>
                    <a:pt x="6999858" y="0"/>
                  </a:moveTo>
                  <a:lnTo>
                    <a:pt x="187274" y="0"/>
                  </a:lnTo>
                  <a:lnTo>
                    <a:pt x="137489" y="6688"/>
                  </a:lnTo>
                  <a:lnTo>
                    <a:pt x="92753" y="25564"/>
                  </a:lnTo>
                  <a:lnTo>
                    <a:pt x="54851" y="54848"/>
                  </a:lnTo>
                  <a:lnTo>
                    <a:pt x="25568" y="92757"/>
                  </a:lnTo>
                  <a:lnTo>
                    <a:pt x="6689" y="137509"/>
                  </a:lnTo>
                  <a:lnTo>
                    <a:pt x="0" y="187324"/>
                  </a:lnTo>
                  <a:lnTo>
                    <a:pt x="0" y="1301622"/>
                  </a:lnTo>
                  <a:lnTo>
                    <a:pt x="6689" y="1351438"/>
                  </a:lnTo>
                  <a:lnTo>
                    <a:pt x="25568" y="1396190"/>
                  </a:lnTo>
                  <a:lnTo>
                    <a:pt x="54851" y="1434099"/>
                  </a:lnTo>
                  <a:lnTo>
                    <a:pt x="92753" y="1463383"/>
                  </a:lnTo>
                  <a:lnTo>
                    <a:pt x="137489" y="1482259"/>
                  </a:lnTo>
                  <a:lnTo>
                    <a:pt x="187274" y="1488947"/>
                  </a:lnTo>
                  <a:lnTo>
                    <a:pt x="6999858" y="1488947"/>
                  </a:lnTo>
                  <a:lnTo>
                    <a:pt x="7049674" y="1482259"/>
                  </a:lnTo>
                  <a:lnTo>
                    <a:pt x="7094426" y="1463383"/>
                  </a:lnTo>
                  <a:lnTo>
                    <a:pt x="7132335" y="1434099"/>
                  </a:lnTo>
                  <a:lnTo>
                    <a:pt x="7161619" y="1396190"/>
                  </a:lnTo>
                  <a:lnTo>
                    <a:pt x="7180495" y="1351438"/>
                  </a:lnTo>
                  <a:lnTo>
                    <a:pt x="7187183" y="1301622"/>
                  </a:lnTo>
                  <a:lnTo>
                    <a:pt x="7187183" y="187324"/>
                  </a:lnTo>
                  <a:lnTo>
                    <a:pt x="7180495" y="137509"/>
                  </a:lnTo>
                  <a:lnTo>
                    <a:pt x="7161619" y="92757"/>
                  </a:lnTo>
                  <a:lnTo>
                    <a:pt x="7132335" y="54848"/>
                  </a:lnTo>
                  <a:lnTo>
                    <a:pt x="7094426" y="25564"/>
                  </a:lnTo>
                  <a:lnTo>
                    <a:pt x="7049674" y="6688"/>
                  </a:lnTo>
                  <a:lnTo>
                    <a:pt x="699985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1415" y="3567684"/>
              <a:ext cx="7187565" cy="1489075"/>
            </a:xfrm>
            <a:custGeom>
              <a:avLst/>
              <a:gdLst/>
              <a:ahLst/>
              <a:cxnLst/>
              <a:rect l="l" t="t" r="r" b="b"/>
              <a:pathLst>
                <a:path w="7187565" h="1489075">
                  <a:moveTo>
                    <a:pt x="0" y="187324"/>
                  </a:moveTo>
                  <a:lnTo>
                    <a:pt x="6689" y="137509"/>
                  </a:lnTo>
                  <a:lnTo>
                    <a:pt x="25568" y="92757"/>
                  </a:lnTo>
                  <a:lnTo>
                    <a:pt x="54851" y="54848"/>
                  </a:lnTo>
                  <a:lnTo>
                    <a:pt x="92753" y="25564"/>
                  </a:lnTo>
                  <a:lnTo>
                    <a:pt x="137489" y="6688"/>
                  </a:lnTo>
                  <a:lnTo>
                    <a:pt x="187274" y="0"/>
                  </a:lnTo>
                  <a:lnTo>
                    <a:pt x="6999858" y="0"/>
                  </a:lnTo>
                  <a:lnTo>
                    <a:pt x="7049674" y="6688"/>
                  </a:lnTo>
                  <a:lnTo>
                    <a:pt x="7094426" y="25564"/>
                  </a:lnTo>
                  <a:lnTo>
                    <a:pt x="7132335" y="54848"/>
                  </a:lnTo>
                  <a:lnTo>
                    <a:pt x="7161619" y="92757"/>
                  </a:lnTo>
                  <a:lnTo>
                    <a:pt x="7180495" y="137509"/>
                  </a:lnTo>
                  <a:lnTo>
                    <a:pt x="7187183" y="187324"/>
                  </a:lnTo>
                  <a:lnTo>
                    <a:pt x="7187183" y="1301622"/>
                  </a:lnTo>
                  <a:lnTo>
                    <a:pt x="7180495" y="1351438"/>
                  </a:lnTo>
                  <a:lnTo>
                    <a:pt x="7161619" y="1396190"/>
                  </a:lnTo>
                  <a:lnTo>
                    <a:pt x="7132335" y="1434099"/>
                  </a:lnTo>
                  <a:lnTo>
                    <a:pt x="7094426" y="1463383"/>
                  </a:lnTo>
                  <a:lnTo>
                    <a:pt x="7049674" y="1482259"/>
                  </a:lnTo>
                  <a:lnTo>
                    <a:pt x="6999858" y="1488947"/>
                  </a:lnTo>
                  <a:lnTo>
                    <a:pt x="187274" y="1488947"/>
                  </a:lnTo>
                  <a:lnTo>
                    <a:pt x="137489" y="1482259"/>
                  </a:lnTo>
                  <a:lnTo>
                    <a:pt x="92753" y="1463383"/>
                  </a:lnTo>
                  <a:lnTo>
                    <a:pt x="54851" y="1434099"/>
                  </a:lnTo>
                  <a:lnTo>
                    <a:pt x="25568" y="1396190"/>
                  </a:lnTo>
                  <a:lnTo>
                    <a:pt x="6689" y="1351438"/>
                  </a:lnTo>
                  <a:lnTo>
                    <a:pt x="0" y="1301622"/>
                  </a:lnTo>
                  <a:lnTo>
                    <a:pt x="0" y="187324"/>
                  </a:lnTo>
                  <a:close/>
                </a:path>
              </a:pathLst>
            </a:custGeom>
            <a:ln w="9525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5748" y="4213860"/>
              <a:ext cx="1617345" cy="718185"/>
            </a:xfrm>
            <a:custGeom>
              <a:avLst/>
              <a:gdLst/>
              <a:ahLst/>
              <a:cxnLst/>
              <a:rect l="l" t="t" r="r" b="b"/>
              <a:pathLst>
                <a:path w="1617345" h="718185">
                  <a:moveTo>
                    <a:pt x="1616964" y="0"/>
                  </a:moveTo>
                  <a:lnTo>
                    <a:pt x="0" y="0"/>
                  </a:lnTo>
                  <a:lnTo>
                    <a:pt x="0" y="717804"/>
                  </a:lnTo>
                  <a:lnTo>
                    <a:pt x="1616964" y="717804"/>
                  </a:lnTo>
                  <a:lnTo>
                    <a:pt x="1616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5748" y="4213860"/>
              <a:ext cx="1617345" cy="718185"/>
            </a:xfrm>
            <a:custGeom>
              <a:avLst/>
              <a:gdLst/>
              <a:ahLst/>
              <a:cxnLst/>
              <a:rect l="l" t="t" r="r" b="b"/>
              <a:pathLst>
                <a:path w="1617345" h="718185">
                  <a:moveTo>
                    <a:pt x="0" y="717804"/>
                  </a:moveTo>
                  <a:lnTo>
                    <a:pt x="1616964" y="717804"/>
                  </a:lnTo>
                  <a:lnTo>
                    <a:pt x="1616964" y="0"/>
                  </a:lnTo>
                  <a:lnTo>
                    <a:pt x="0" y="0"/>
                  </a:lnTo>
                  <a:lnTo>
                    <a:pt x="0" y="717804"/>
                  </a:lnTo>
                  <a:close/>
                </a:path>
              </a:pathLst>
            </a:custGeom>
            <a:ln w="12699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47815" y="4223004"/>
              <a:ext cx="1618615" cy="718185"/>
            </a:xfrm>
            <a:custGeom>
              <a:avLst/>
              <a:gdLst/>
              <a:ahLst/>
              <a:cxnLst/>
              <a:rect l="l" t="t" r="r" b="b"/>
              <a:pathLst>
                <a:path w="1618615" h="718185">
                  <a:moveTo>
                    <a:pt x="1618488" y="0"/>
                  </a:moveTo>
                  <a:lnTo>
                    <a:pt x="0" y="0"/>
                  </a:lnTo>
                  <a:lnTo>
                    <a:pt x="0" y="717804"/>
                  </a:lnTo>
                  <a:lnTo>
                    <a:pt x="1618488" y="717804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47815" y="4223004"/>
              <a:ext cx="1618615" cy="718185"/>
            </a:xfrm>
            <a:custGeom>
              <a:avLst/>
              <a:gdLst/>
              <a:ahLst/>
              <a:cxnLst/>
              <a:rect l="l" t="t" r="r" b="b"/>
              <a:pathLst>
                <a:path w="1618615" h="718185">
                  <a:moveTo>
                    <a:pt x="0" y="717804"/>
                  </a:moveTo>
                  <a:lnTo>
                    <a:pt x="1618488" y="717804"/>
                  </a:lnTo>
                  <a:lnTo>
                    <a:pt x="1618488" y="0"/>
                  </a:lnTo>
                  <a:lnTo>
                    <a:pt x="0" y="0"/>
                  </a:lnTo>
                  <a:lnTo>
                    <a:pt x="0" y="717804"/>
                  </a:lnTo>
                  <a:close/>
                </a:path>
              </a:pathLst>
            </a:custGeom>
            <a:ln w="1270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54690" y="1274509"/>
            <a:ext cx="7274559" cy="829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0">
              <a:lnSpc>
                <a:spcPct val="100000"/>
              </a:lnSpc>
              <a:spcBef>
                <a:spcPts val="95"/>
              </a:spcBef>
              <a:tabLst>
                <a:tab pos="3315970" algn="l"/>
                <a:tab pos="5842635" algn="l"/>
              </a:tabLst>
            </a:pPr>
            <a:r>
              <a:rPr sz="2400" b="1" spc="-7" baseline="1736" dirty="0">
                <a:solidFill>
                  <a:srgbClr val="112B43"/>
                </a:solidFill>
                <a:latin typeface="Yu Gothic"/>
                <a:cs typeface="Yu Gothic"/>
              </a:rPr>
              <a:t>商品構成	</a:t>
            </a:r>
            <a:r>
              <a:rPr sz="1600" b="1" spc="-5" dirty="0">
                <a:solidFill>
                  <a:srgbClr val="112B43"/>
                </a:solidFill>
                <a:latin typeface="Yu Gothic"/>
                <a:cs typeface="Yu Gothic"/>
              </a:rPr>
              <a:t>	</a:t>
            </a:r>
            <a:endParaRPr sz="2400" baseline="1736" dirty="0">
              <a:latin typeface="Yu Gothic"/>
              <a:cs typeface="Yu Gothic"/>
            </a:endParaRPr>
          </a:p>
          <a:p>
            <a:pPr marL="12700">
              <a:lnSpc>
                <a:spcPts val="1614"/>
              </a:lnSpc>
              <a:spcBef>
                <a:spcPts val="1420"/>
              </a:spcBef>
            </a:pPr>
            <a:r>
              <a:rPr lang="ja-JP" altLang="en-US" sz="1400" b="1">
                <a:solidFill>
                  <a:srgbClr val="112B43"/>
                </a:solidFill>
                <a:latin typeface="Yu Gothic"/>
                <a:cs typeface="Yu Gothic"/>
              </a:rPr>
              <a:t>　　　　　</a:t>
            </a:r>
            <a:r>
              <a:rPr sz="1400" b="1" dirty="0" err="1">
                <a:solidFill>
                  <a:srgbClr val="112B43"/>
                </a:solidFill>
                <a:latin typeface="Yu Gothic"/>
                <a:cs typeface="Yu Gothic"/>
              </a:rPr>
              <a:t>ゲーム関連商品</a:t>
            </a:r>
            <a:endParaRPr sz="1400" dirty="0">
              <a:latin typeface="Yu Gothic"/>
              <a:cs typeface="Yu Gothic"/>
            </a:endParaRPr>
          </a:p>
          <a:p>
            <a:pPr marL="194945">
              <a:lnSpc>
                <a:spcPts val="1375"/>
              </a:lnSpc>
            </a:pPr>
            <a:r>
              <a:rPr lang="ja-JP" altLang="en-US" sz="1200">
                <a:solidFill>
                  <a:srgbClr val="0D1F30"/>
                </a:solidFill>
                <a:latin typeface="Yu Gothic Medium"/>
                <a:cs typeface="Yu Gothic Medium"/>
              </a:rPr>
              <a:t>　　　　</a:t>
            </a:r>
            <a:r>
              <a:rPr sz="1200" dirty="0" err="1">
                <a:solidFill>
                  <a:srgbClr val="0D1F30"/>
                </a:solidFill>
                <a:latin typeface="Yu Gothic Medium"/>
                <a:cs typeface="Yu Gothic Medium"/>
              </a:rPr>
              <a:t>ゲーム機、ゲームソフト、周辺機器</a:t>
            </a:r>
            <a:endParaRPr sz="1200" dirty="0">
              <a:latin typeface="Yu Gothic Medium"/>
              <a:cs typeface="Yu Gothic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600" y="2209800"/>
            <a:ext cx="2522371" cy="10001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b="1" dirty="0">
                <a:solidFill>
                  <a:srgbClr val="0D1F30"/>
                </a:solidFill>
                <a:latin typeface="Yu Gothic"/>
                <a:cs typeface="Yu Gothic"/>
              </a:rPr>
              <a:t>音楽・映像関連商品</a:t>
            </a:r>
            <a:endParaRPr sz="1400" dirty="0">
              <a:latin typeface="Yu Gothic"/>
              <a:cs typeface="Yu Gothic"/>
            </a:endParaRPr>
          </a:p>
          <a:p>
            <a:pPr marL="187325">
              <a:lnSpc>
                <a:spcPct val="100000"/>
              </a:lnSpc>
              <a:spcBef>
                <a:spcPts val="175"/>
              </a:spcBef>
            </a:pPr>
            <a:r>
              <a:rPr sz="1200" spc="-5" dirty="0">
                <a:solidFill>
                  <a:srgbClr val="0D1F30"/>
                </a:solidFill>
                <a:latin typeface="Segoe UI"/>
                <a:cs typeface="Segoe UI"/>
              </a:rPr>
              <a:t>CD</a:t>
            </a:r>
            <a:r>
              <a:rPr sz="1200" dirty="0">
                <a:solidFill>
                  <a:srgbClr val="0D1F30"/>
                </a:solidFill>
                <a:latin typeface="Yu Gothic Medium"/>
                <a:cs typeface="Yu Gothic Medium"/>
              </a:rPr>
              <a:t>、</a:t>
            </a:r>
            <a:r>
              <a:rPr sz="1200" spc="-5" dirty="0">
                <a:solidFill>
                  <a:srgbClr val="0D1F30"/>
                </a:solidFill>
                <a:latin typeface="Segoe UI"/>
                <a:cs typeface="Segoe UI"/>
              </a:rPr>
              <a:t>DVD</a:t>
            </a:r>
            <a:r>
              <a:rPr sz="1200" dirty="0">
                <a:solidFill>
                  <a:srgbClr val="0D1F30"/>
                </a:solidFill>
                <a:latin typeface="Yu Gothic Medium"/>
                <a:cs typeface="Yu Gothic Medium"/>
              </a:rPr>
              <a:t>、</a:t>
            </a:r>
            <a:r>
              <a:rPr sz="1200" dirty="0">
                <a:solidFill>
                  <a:srgbClr val="0D1F30"/>
                </a:solidFill>
                <a:latin typeface="Segoe UI"/>
                <a:cs typeface="Segoe UI"/>
              </a:rPr>
              <a:t>AudioBook</a:t>
            </a:r>
            <a:endParaRPr sz="1200" dirty="0">
              <a:latin typeface="Segoe UI"/>
              <a:cs typeface="Segoe UI"/>
            </a:endParaRPr>
          </a:p>
          <a:p>
            <a:pPr marL="20320">
              <a:lnSpc>
                <a:spcPct val="100000"/>
              </a:lnSpc>
              <a:spcBef>
                <a:spcPts val="690"/>
              </a:spcBef>
            </a:pPr>
            <a:r>
              <a:rPr sz="1400" b="1" dirty="0">
                <a:solidFill>
                  <a:srgbClr val="0D1F30"/>
                </a:solidFill>
                <a:latin typeface="Yu Gothic"/>
                <a:cs typeface="Yu Gothic"/>
              </a:rPr>
              <a:t>その他雑貨</a:t>
            </a:r>
            <a:endParaRPr sz="1400" dirty="0">
              <a:latin typeface="Yu Gothic"/>
              <a:cs typeface="Yu Gothic"/>
            </a:endParaRPr>
          </a:p>
          <a:p>
            <a:pPr marL="19494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0D1F30"/>
                </a:solidFill>
                <a:latin typeface="Segoe UI"/>
                <a:cs typeface="Segoe UI"/>
              </a:rPr>
              <a:t>Book</a:t>
            </a:r>
            <a:r>
              <a:rPr sz="1200" spc="-5" dirty="0">
                <a:solidFill>
                  <a:srgbClr val="0D1F30"/>
                </a:solidFill>
                <a:latin typeface="Yu Gothic Medium"/>
                <a:cs typeface="Yu Gothic Medium"/>
              </a:rPr>
              <a:t>文房具、ボードゲーム等</a:t>
            </a:r>
            <a:endParaRPr sz="1200" dirty="0">
              <a:latin typeface="Yu Gothic Medium"/>
              <a:cs typeface="Yu Gothic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5462" y="3917950"/>
            <a:ext cx="1630045" cy="102933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8829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Yu Gothic Medium"/>
                <a:cs typeface="Yu Gothic Medium"/>
              </a:rPr>
              <a:t>経営</a:t>
            </a:r>
            <a:r>
              <a:rPr sz="1400" spc="-25" dirty="0">
                <a:solidFill>
                  <a:srgbClr val="FFFFFF"/>
                </a:solidFill>
                <a:latin typeface="Yu Gothic Medium"/>
                <a:cs typeface="Yu Gothic Medium"/>
              </a:rPr>
              <a:t>戦</a:t>
            </a:r>
            <a:r>
              <a:rPr sz="1400" spc="-40" dirty="0">
                <a:solidFill>
                  <a:srgbClr val="FFFFFF"/>
                </a:solidFill>
                <a:latin typeface="Yu Gothic Medium"/>
                <a:cs typeface="Yu Gothic Medium"/>
              </a:rPr>
              <a:t>略</a:t>
            </a:r>
            <a:r>
              <a:rPr sz="1400" spc="-25" dirty="0">
                <a:solidFill>
                  <a:srgbClr val="FFFFFF"/>
                </a:solidFill>
                <a:latin typeface="Yu Gothic Medium"/>
                <a:cs typeface="Yu Gothic Medium"/>
              </a:rPr>
              <a:t>本</a:t>
            </a:r>
            <a:r>
              <a:rPr sz="1400" dirty="0">
                <a:solidFill>
                  <a:srgbClr val="FFFFFF"/>
                </a:solidFill>
                <a:latin typeface="Yu Gothic Medium"/>
                <a:cs typeface="Yu Gothic Medium"/>
              </a:rPr>
              <a:t>部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5748" y="3908805"/>
            <a:ext cx="1617345" cy="30543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381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300"/>
              </a:spcBef>
            </a:pPr>
            <a:r>
              <a:rPr sz="1400" spc="-15" dirty="0">
                <a:solidFill>
                  <a:srgbClr val="FFFFFF"/>
                </a:solidFill>
                <a:latin typeface="Yu Gothic Medium"/>
                <a:cs typeface="Yu Gothic Medium"/>
              </a:rPr>
              <a:t>営業</a:t>
            </a:r>
            <a:r>
              <a:rPr sz="1400" spc="-25" dirty="0">
                <a:solidFill>
                  <a:srgbClr val="FFFFFF"/>
                </a:solidFill>
                <a:latin typeface="Yu Gothic Medium"/>
                <a:cs typeface="Yu Gothic Medium"/>
              </a:rPr>
              <a:t>本</a:t>
            </a:r>
            <a:r>
              <a:rPr sz="1400" dirty="0">
                <a:solidFill>
                  <a:srgbClr val="FFFFFF"/>
                </a:solidFill>
                <a:latin typeface="Yu Gothic Medium"/>
                <a:cs typeface="Yu Gothic Medium"/>
              </a:rPr>
              <a:t>部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7529" y="3917950"/>
            <a:ext cx="1631314" cy="102933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Yu Gothic Medium"/>
                <a:cs typeface="Yu Gothic Medium"/>
              </a:rPr>
              <a:t>調達</a:t>
            </a:r>
            <a:r>
              <a:rPr sz="1400" spc="-25" dirty="0">
                <a:solidFill>
                  <a:srgbClr val="FFFFFF"/>
                </a:solidFill>
                <a:latin typeface="Yu Gothic Medium"/>
                <a:cs typeface="Yu Gothic Medium"/>
              </a:rPr>
              <a:t>本</a:t>
            </a:r>
            <a:r>
              <a:rPr sz="1400" dirty="0">
                <a:solidFill>
                  <a:srgbClr val="FFFFFF"/>
                </a:solidFill>
                <a:latin typeface="Yu Gothic Medium"/>
                <a:cs typeface="Yu Gothic Medium"/>
              </a:rPr>
              <a:t>部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47815" y="3908805"/>
            <a:ext cx="1618615" cy="31432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38100" rIns="0" bIns="0" rtlCol="0">
            <a:spAutoFit/>
          </a:bodyPr>
          <a:lstStyle/>
          <a:p>
            <a:pPr marL="458470">
              <a:lnSpc>
                <a:spcPct val="100000"/>
              </a:lnSpc>
              <a:spcBef>
                <a:spcPts val="300"/>
              </a:spcBef>
            </a:pPr>
            <a:r>
              <a:rPr sz="1400" spc="-15" dirty="0">
                <a:solidFill>
                  <a:srgbClr val="FFFFFF"/>
                </a:solidFill>
                <a:latin typeface="Yu Gothic Medium"/>
                <a:cs typeface="Yu Gothic Medium"/>
              </a:rPr>
              <a:t>管理</a:t>
            </a:r>
            <a:r>
              <a:rPr sz="1400" spc="-25" dirty="0">
                <a:solidFill>
                  <a:srgbClr val="FFFFFF"/>
                </a:solidFill>
                <a:latin typeface="Yu Gothic Medium"/>
                <a:cs typeface="Yu Gothic Medium"/>
              </a:rPr>
              <a:t>本</a:t>
            </a:r>
            <a:r>
              <a:rPr sz="1400" dirty="0">
                <a:solidFill>
                  <a:srgbClr val="FFFFFF"/>
                </a:solidFill>
                <a:latin typeface="Yu Gothic Medium"/>
                <a:cs typeface="Yu Gothic Medium"/>
              </a:rPr>
              <a:t>部</a:t>
            </a:r>
            <a:endParaRPr sz="1400">
              <a:latin typeface="Yu Gothic Medium"/>
              <a:cs typeface="Yu Gothic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93594" y="4373626"/>
            <a:ext cx="739775" cy="436880"/>
            <a:chOff x="2593594" y="4373626"/>
            <a:chExt cx="739775" cy="436880"/>
          </a:xfrm>
        </p:grpSpPr>
        <p:sp>
          <p:nvSpPr>
            <p:cNvPr id="19" name="object 19"/>
            <p:cNvSpPr/>
            <p:nvPr/>
          </p:nvSpPr>
          <p:spPr>
            <a:xfrm>
              <a:off x="2599944" y="4379976"/>
              <a:ext cx="727075" cy="424180"/>
            </a:xfrm>
            <a:custGeom>
              <a:avLst/>
              <a:gdLst/>
              <a:ahLst/>
              <a:cxnLst/>
              <a:rect l="l" t="t" r="r" b="b"/>
              <a:pathLst>
                <a:path w="727075" h="424179">
                  <a:moveTo>
                    <a:pt x="726947" y="0"/>
                  </a:moveTo>
                  <a:lnTo>
                    <a:pt x="0" y="0"/>
                  </a:lnTo>
                  <a:lnTo>
                    <a:pt x="0" y="423672"/>
                  </a:lnTo>
                  <a:lnTo>
                    <a:pt x="726947" y="423672"/>
                  </a:lnTo>
                  <a:lnTo>
                    <a:pt x="72694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99944" y="4379976"/>
              <a:ext cx="727075" cy="424180"/>
            </a:xfrm>
            <a:custGeom>
              <a:avLst/>
              <a:gdLst/>
              <a:ahLst/>
              <a:cxnLst/>
              <a:rect l="l" t="t" r="r" b="b"/>
              <a:pathLst>
                <a:path w="727075" h="424179">
                  <a:moveTo>
                    <a:pt x="0" y="423672"/>
                  </a:moveTo>
                  <a:lnTo>
                    <a:pt x="726947" y="423672"/>
                  </a:lnTo>
                  <a:lnTo>
                    <a:pt x="726947" y="0"/>
                  </a:lnTo>
                  <a:lnTo>
                    <a:pt x="0" y="0"/>
                  </a:lnTo>
                  <a:lnTo>
                    <a:pt x="0" y="423672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606294" y="4386326"/>
            <a:ext cx="714375" cy="206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ts val="1525"/>
              </a:lnSpc>
            </a:pPr>
            <a:r>
              <a:rPr sz="1400" spc="-15" dirty="0">
                <a:solidFill>
                  <a:srgbClr val="153552"/>
                </a:solidFill>
                <a:latin typeface="Yu Gothic Medium"/>
                <a:cs typeface="Yu Gothic Medium"/>
              </a:rPr>
              <a:t>営業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06294" y="4592609"/>
            <a:ext cx="714375" cy="205104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80"/>
              </a:lnSpc>
            </a:pPr>
            <a:r>
              <a:rPr sz="1400" spc="-15" dirty="0">
                <a:solidFill>
                  <a:srgbClr val="153552"/>
                </a:solidFill>
                <a:latin typeface="Yu Gothic Medium"/>
                <a:cs typeface="Yu Gothic Medium"/>
              </a:rPr>
              <a:t>戦略課</a:t>
            </a:r>
            <a:endParaRPr sz="1400">
              <a:latin typeface="Yu Gothic Medium"/>
              <a:cs typeface="Yu Gothic Medi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79978" y="4373626"/>
            <a:ext cx="739775" cy="436880"/>
            <a:chOff x="3379978" y="4373626"/>
            <a:chExt cx="739775" cy="436880"/>
          </a:xfrm>
        </p:grpSpPr>
        <p:sp>
          <p:nvSpPr>
            <p:cNvPr id="24" name="object 24"/>
            <p:cNvSpPr/>
            <p:nvPr/>
          </p:nvSpPr>
          <p:spPr>
            <a:xfrm>
              <a:off x="3386328" y="4379976"/>
              <a:ext cx="727075" cy="424180"/>
            </a:xfrm>
            <a:custGeom>
              <a:avLst/>
              <a:gdLst/>
              <a:ahLst/>
              <a:cxnLst/>
              <a:rect l="l" t="t" r="r" b="b"/>
              <a:pathLst>
                <a:path w="727075" h="424179">
                  <a:moveTo>
                    <a:pt x="726948" y="0"/>
                  </a:moveTo>
                  <a:lnTo>
                    <a:pt x="0" y="0"/>
                  </a:lnTo>
                  <a:lnTo>
                    <a:pt x="0" y="423672"/>
                  </a:lnTo>
                  <a:lnTo>
                    <a:pt x="726948" y="423672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86328" y="4379976"/>
              <a:ext cx="727075" cy="424180"/>
            </a:xfrm>
            <a:custGeom>
              <a:avLst/>
              <a:gdLst/>
              <a:ahLst/>
              <a:cxnLst/>
              <a:rect l="l" t="t" r="r" b="b"/>
              <a:pathLst>
                <a:path w="727075" h="424179">
                  <a:moveTo>
                    <a:pt x="0" y="423672"/>
                  </a:moveTo>
                  <a:lnTo>
                    <a:pt x="726948" y="423672"/>
                  </a:lnTo>
                  <a:lnTo>
                    <a:pt x="726948" y="0"/>
                  </a:lnTo>
                  <a:lnTo>
                    <a:pt x="0" y="0"/>
                  </a:lnTo>
                  <a:lnTo>
                    <a:pt x="0" y="423672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92678" y="4386326"/>
            <a:ext cx="714375" cy="206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ts val="1525"/>
              </a:lnSpc>
            </a:pPr>
            <a:r>
              <a:rPr sz="1400" spc="-15" dirty="0">
                <a:solidFill>
                  <a:srgbClr val="153552"/>
                </a:solidFill>
                <a:latin typeface="Yu Gothic Medium"/>
                <a:cs typeface="Yu Gothic Medium"/>
              </a:rPr>
              <a:t>店舗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2678" y="4592609"/>
            <a:ext cx="714375" cy="205104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80"/>
              </a:lnSpc>
            </a:pPr>
            <a:r>
              <a:rPr sz="1400" spc="-15" dirty="0">
                <a:solidFill>
                  <a:srgbClr val="153552"/>
                </a:solidFill>
                <a:latin typeface="Yu Gothic Medium"/>
                <a:cs typeface="Yu Gothic Medium"/>
              </a:rPr>
              <a:t>運営課</a:t>
            </a:r>
            <a:endParaRPr sz="1400">
              <a:latin typeface="Yu Gothic Medium"/>
              <a:cs typeface="Yu Gothic Mediu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93282" y="4370578"/>
            <a:ext cx="739775" cy="436880"/>
            <a:chOff x="6193282" y="4370578"/>
            <a:chExt cx="739775" cy="436880"/>
          </a:xfrm>
        </p:grpSpPr>
        <p:sp>
          <p:nvSpPr>
            <p:cNvPr id="29" name="object 29"/>
            <p:cNvSpPr/>
            <p:nvPr/>
          </p:nvSpPr>
          <p:spPr>
            <a:xfrm>
              <a:off x="6199632" y="4376928"/>
              <a:ext cx="727075" cy="424180"/>
            </a:xfrm>
            <a:custGeom>
              <a:avLst/>
              <a:gdLst/>
              <a:ahLst/>
              <a:cxnLst/>
              <a:rect l="l" t="t" r="r" b="b"/>
              <a:pathLst>
                <a:path w="727075" h="424179">
                  <a:moveTo>
                    <a:pt x="726947" y="0"/>
                  </a:moveTo>
                  <a:lnTo>
                    <a:pt x="0" y="0"/>
                  </a:lnTo>
                  <a:lnTo>
                    <a:pt x="0" y="423672"/>
                  </a:lnTo>
                  <a:lnTo>
                    <a:pt x="726947" y="423672"/>
                  </a:lnTo>
                  <a:lnTo>
                    <a:pt x="72694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99632" y="4376928"/>
              <a:ext cx="727075" cy="424180"/>
            </a:xfrm>
            <a:custGeom>
              <a:avLst/>
              <a:gdLst/>
              <a:ahLst/>
              <a:cxnLst/>
              <a:rect l="l" t="t" r="r" b="b"/>
              <a:pathLst>
                <a:path w="727075" h="424179">
                  <a:moveTo>
                    <a:pt x="0" y="423672"/>
                  </a:moveTo>
                  <a:lnTo>
                    <a:pt x="726947" y="423672"/>
                  </a:lnTo>
                  <a:lnTo>
                    <a:pt x="726947" y="0"/>
                  </a:lnTo>
                  <a:lnTo>
                    <a:pt x="0" y="0"/>
                  </a:lnTo>
                  <a:lnTo>
                    <a:pt x="0" y="423672"/>
                  </a:lnTo>
                  <a:close/>
                </a:path>
              </a:pathLst>
            </a:custGeom>
            <a:ln w="126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205982" y="4383278"/>
            <a:ext cx="714375" cy="20574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180975">
              <a:lnSpc>
                <a:spcPts val="1520"/>
              </a:lnSpc>
            </a:pPr>
            <a:r>
              <a:rPr sz="1400" spc="-15" dirty="0">
                <a:solidFill>
                  <a:srgbClr val="153552"/>
                </a:solidFill>
                <a:latin typeface="Yu Gothic Medium"/>
                <a:cs typeface="Yu Gothic Medium"/>
              </a:rPr>
              <a:t>経理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05982" y="4588927"/>
            <a:ext cx="714375" cy="20574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580"/>
              </a:lnSpc>
            </a:pPr>
            <a:r>
              <a:rPr sz="1400" spc="-15" dirty="0">
                <a:solidFill>
                  <a:srgbClr val="153552"/>
                </a:solidFill>
                <a:latin typeface="Yu Gothic Medium"/>
                <a:cs typeface="Yu Gothic Medium"/>
              </a:rPr>
              <a:t>財務課</a:t>
            </a:r>
            <a:endParaRPr sz="1400">
              <a:latin typeface="Yu Gothic Medium"/>
              <a:cs typeface="Yu Gothic Medium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985761" y="4364482"/>
            <a:ext cx="739775" cy="434975"/>
            <a:chOff x="6985761" y="4364482"/>
            <a:chExt cx="739775" cy="434975"/>
          </a:xfrm>
        </p:grpSpPr>
        <p:sp>
          <p:nvSpPr>
            <p:cNvPr id="34" name="object 34"/>
            <p:cNvSpPr/>
            <p:nvPr/>
          </p:nvSpPr>
          <p:spPr>
            <a:xfrm>
              <a:off x="6992111" y="4370832"/>
              <a:ext cx="727075" cy="422275"/>
            </a:xfrm>
            <a:custGeom>
              <a:avLst/>
              <a:gdLst/>
              <a:ahLst/>
              <a:cxnLst/>
              <a:rect l="l" t="t" r="r" b="b"/>
              <a:pathLst>
                <a:path w="727075" h="422275">
                  <a:moveTo>
                    <a:pt x="72694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726948" y="422148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92111" y="4370832"/>
              <a:ext cx="727075" cy="422275"/>
            </a:xfrm>
            <a:custGeom>
              <a:avLst/>
              <a:gdLst/>
              <a:ahLst/>
              <a:cxnLst/>
              <a:rect l="l" t="t" r="r" b="b"/>
              <a:pathLst>
                <a:path w="727075" h="422275">
                  <a:moveTo>
                    <a:pt x="0" y="422148"/>
                  </a:moveTo>
                  <a:lnTo>
                    <a:pt x="726948" y="422148"/>
                  </a:lnTo>
                  <a:lnTo>
                    <a:pt x="726948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998461" y="4377182"/>
            <a:ext cx="714375" cy="20574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1520"/>
              </a:lnSpc>
            </a:pPr>
            <a:r>
              <a:rPr sz="1400" spc="-15" dirty="0">
                <a:solidFill>
                  <a:srgbClr val="153552"/>
                </a:solidFill>
                <a:latin typeface="Yu Gothic Medium"/>
                <a:cs typeface="Yu Gothic Medium"/>
              </a:rPr>
              <a:t>人事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98461" y="4582577"/>
            <a:ext cx="714375" cy="2044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580"/>
              </a:lnSpc>
            </a:pPr>
            <a:r>
              <a:rPr sz="1400" spc="-15" dirty="0">
                <a:solidFill>
                  <a:srgbClr val="153552"/>
                </a:solidFill>
                <a:latin typeface="Yu Gothic Medium"/>
                <a:cs typeface="Yu Gothic Medium"/>
              </a:rPr>
              <a:t>総務課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0318" y="3597021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12B43"/>
                </a:solidFill>
                <a:latin typeface="Yu Gothic"/>
                <a:cs typeface="Yu Gothic"/>
              </a:rPr>
              <a:t>統括本部</a:t>
            </a:r>
            <a:endParaRPr sz="1600">
              <a:latin typeface="Yu Gothic"/>
              <a:cs typeface="Yu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77895" y="6080759"/>
            <a:ext cx="725805" cy="424180"/>
          </a:xfrm>
          <a:prstGeom prst="rect">
            <a:avLst/>
          </a:prstGeom>
          <a:solidFill>
            <a:srgbClr val="D9D9D9"/>
          </a:solidFill>
          <a:ln w="12700">
            <a:solidFill>
              <a:srgbClr val="7E7E7E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735"/>
              </a:spcBef>
            </a:pPr>
            <a:r>
              <a:rPr sz="1400" spc="-15" dirty="0">
                <a:solidFill>
                  <a:srgbClr val="153552"/>
                </a:solidFill>
                <a:latin typeface="Yu Gothic Medium"/>
                <a:cs typeface="Yu Gothic Medium"/>
              </a:rPr>
              <a:t>店舗①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38955" y="6080759"/>
            <a:ext cx="725805" cy="424180"/>
          </a:xfrm>
          <a:prstGeom prst="rect">
            <a:avLst/>
          </a:prstGeom>
          <a:solidFill>
            <a:srgbClr val="D9D9D9"/>
          </a:solidFill>
          <a:ln w="12700">
            <a:solidFill>
              <a:srgbClr val="7E7E7E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735"/>
              </a:spcBef>
            </a:pPr>
            <a:r>
              <a:rPr sz="1400" spc="-15" dirty="0">
                <a:solidFill>
                  <a:srgbClr val="153552"/>
                </a:solidFill>
                <a:latin typeface="Yu Gothic Medium"/>
                <a:cs typeface="Yu Gothic Medium"/>
              </a:rPr>
              <a:t>店舗②</a:t>
            </a:r>
            <a:endParaRPr sz="1400">
              <a:latin typeface="Yu Gothic Medium"/>
              <a:cs typeface="Yu Gothic Medium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4935" y="5421096"/>
            <a:ext cx="218757" cy="282826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5036820" y="6080759"/>
            <a:ext cx="725805" cy="424180"/>
          </a:xfrm>
          <a:prstGeom prst="rect">
            <a:avLst/>
          </a:prstGeom>
          <a:solidFill>
            <a:srgbClr val="D9D9D9"/>
          </a:solidFill>
          <a:ln w="12700">
            <a:solidFill>
              <a:srgbClr val="7E7E7E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735"/>
              </a:spcBef>
            </a:pPr>
            <a:r>
              <a:rPr sz="1400" spc="-15" dirty="0">
                <a:solidFill>
                  <a:srgbClr val="153552"/>
                </a:solidFill>
                <a:latin typeface="Yu Gothic Medium"/>
                <a:cs typeface="Yu Gothic Medium"/>
              </a:rPr>
              <a:t>店舗⑱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92522" y="6189065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…</a:t>
            </a:r>
            <a:endParaRPr sz="1200">
              <a:latin typeface="Yu Gothic Medium"/>
              <a:cs typeface="Yu Gothic Medium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40608" y="5742432"/>
            <a:ext cx="1043305" cy="339090"/>
          </a:xfrm>
          <a:custGeom>
            <a:avLst/>
            <a:gdLst/>
            <a:ahLst/>
            <a:cxnLst/>
            <a:rect l="l" t="t" r="r" b="b"/>
            <a:pathLst>
              <a:path w="1043304" h="339089">
                <a:moveTo>
                  <a:pt x="0" y="338785"/>
                </a:moveTo>
                <a:lnTo>
                  <a:pt x="20529" y="296829"/>
                </a:lnTo>
                <a:lnTo>
                  <a:pt x="77286" y="257225"/>
                </a:lnTo>
                <a:lnTo>
                  <a:pt x="116984" y="239041"/>
                </a:lnTo>
                <a:lnTo>
                  <a:pt x="163020" y="222327"/>
                </a:lnTo>
                <a:lnTo>
                  <a:pt x="214488" y="207378"/>
                </a:lnTo>
                <a:lnTo>
                  <a:pt x="270481" y="194487"/>
                </a:lnTo>
                <a:lnTo>
                  <a:pt x="330094" y="183949"/>
                </a:lnTo>
                <a:lnTo>
                  <a:pt x="392421" y="176058"/>
                </a:lnTo>
                <a:lnTo>
                  <a:pt x="456554" y="171108"/>
                </a:lnTo>
                <a:lnTo>
                  <a:pt x="521588" y="169392"/>
                </a:lnTo>
                <a:lnTo>
                  <a:pt x="586650" y="167677"/>
                </a:lnTo>
                <a:lnTo>
                  <a:pt x="650800" y="162726"/>
                </a:lnTo>
                <a:lnTo>
                  <a:pt x="713136" y="154835"/>
                </a:lnTo>
                <a:lnTo>
                  <a:pt x="772752" y="144297"/>
                </a:lnTo>
                <a:lnTo>
                  <a:pt x="828743" y="131406"/>
                </a:lnTo>
                <a:lnTo>
                  <a:pt x="880205" y="116457"/>
                </a:lnTo>
                <a:lnTo>
                  <a:pt x="926232" y="99743"/>
                </a:lnTo>
                <a:lnTo>
                  <a:pt x="965919" y="81559"/>
                </a:lnTo>
                <a:lnTo>
                  <a:pt x="1022656" y="41956"/>
                </a:lnTo>
                <a:lnTo>
                  <a:pt x="1037896" y="21125"/>
                </a:lnTo>
                <a:lnTo>
                  <a:pt x="1043177" y="0"/>
                </a:lnTo>
              </a:path>
            </a:pathLst>
          </a:custGeom>
          <a:ln w="9524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515992" y="5497779"/>
            <a:ext cx="332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12B43"/>
                </a:solidFill>
                <a:latin typeface="Yu Gothic Medium"/>
                <a:cs typeface="Yu Gothic Medium"/>
              </a:rPr>
              <a:t>POS</a:t>
            </a:r>
            <a:endParaRPr sz="1200">
              <a:latin typeface="Yu Gothic Medium"/>
              <a:cs typeface="Yu Gothic Medium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196905" y="4940808"/>
            <a:ext cx="1264285" cy="1145540"/>
            <a:chOff x="4196905" y="4940808"/>
            <a:chExt cx="1264285" cy="1145540"/>
          </a:xfrm>
        </p:grpSpPr>
        <p:sp>
          <p:nvSpPr>
            <p:cNvPr id="47" name="object 47"/>
            <p:cNvSpPr/>
            <p:nvPr/>
          </p:nvSpPr>
          <p:spPr>
            <a:xfrm>
              <a:off x="4201667" y="5742432"/>
              <a:ext cx="1198880" cy="339090"/>
            </a:xfrm>
            <a:custGeom>
              <a:avLst/>
              <a:gdLst/>
              <a:ahLst/>
              <a:cxnLst/>
              <a:rect l="l" t="t" r="r" b="b"/>
              <a:pathLst>
                <a:path w="1198879" h="339089">
                  <a:moveTo>
                    <a:pt x="0" y="338785"/>
                  </a:moveTo>
                  <a:lnTo>
                    <a:pt x="7836" y="276586"/>
                  </a:lnTo>
                  <a:lnTo>
                    <a:pt x="28495" y="222327"/>
                  </a:lnTo>
                  <a:lnTo>
                    <a:pt x="57703" y="183949"/>
                  </a:lnTo>
                  <a:lnTo>
                    <a:pt x="91186" y="169392"/>
                  </a:lnTo>
                  <a:lnTo>
                    <a:pt x="124594" y="154835"/>
                  </a:lnTo>
                  <a:lnTo>
                    <a:pt x="153765" y="116457"/>
                  </a:lnTo>
                  <a:lnTo>
                    <a:pt x="174410" y="62198"/>
                  </a:lnTo>
                  <a:lnTo>
                    <a:pt x="182245" y="0"/>
                  </a:lnTo>
                </a:path>
                <a:path w="1198879" h="339089">
                  <a:moveTo>
                    <a:pt x="1198372" y="338785"/>
                  </a:moveTo>
                  <a:lnTo>
                    <a:pt x="1178391" y="296829"/>
                  </a:lnTo>
                  <a:lnTo>
                    <a:pt x="1123150" y="257225"/>
                  </a:lnTo>
                  <a:lnTo>
                    <a:pt x="1084511" y="239041"/>
                  </a:lnTo>
                  <a:lnTo>
                    <a:pt x="1039701" y="222327"/>
                  </a:lnTo>
                  <a:lnTo>
                    <a:pt x="989602" y="207378"/>
                  </a:lnTo>
                  <a:lnTo>
                    <a:pt x="935096" y="194487"/>
                  </a:lnTo>
                  <a:lnTo>
                    <a:pt x="877063" y="183949"/>
                  </a:lnTo>
                  <a:lnTo>
                    <a:pt x="816387" y="176058"/>
                  </a:lnTo>
                  <a:lnTo>
                    <a:pt x="753947" y="171108"/>
                  </a:lnTo>
                  <a:lnTo>
                    <a:pt x="690626" y="169392"/>
                  </a:lnTo>
                  <a:lnTo>
                    <a:pt x="627304" y="167677"/>
                  </a:lnTo>
                  <a:lnTo>
                    <a:pt x="564864" y="162726"/>
                  </a:lnTo>
                  <a:lnTo>
                    <a:pt x="504188" y="154835"/>
                  </a:lnTo>
                  <a:lnTo>
                    <a:pt x="446155" y="144297"/>
                  </a:lnTo>
                  <a:lnTo>
                    <a:pt x="391649" y="131406"/>
                  </a:lnTo>
                  <a:lnTo>
                    <a:pt x="341550" y="116457"/>
                  </a:lnTo>
                  <a:lnTo>
                    <a:pt x="296740" y="99743"/>
                  </a:lnTo>
                  <a:lnTo>
                    <a:pt x="258101" y="81559"/>
                  </a:lnTo>
                  <a:lnTo>
                    <a:pt x="202860" y="41956"/>
                  </a:lnTo>
                  <a:lnTo>
                    <a:pt x="188022" y="21125"/>
                  </a:lnTo>
                  <a:lnTo>
                    <a:pt x="182880" y="0"/>
                  </a:lnTo>
                </a:path>
              </a:pathLst>
            </a:custGeom>
            <a:ln w="9525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78198" y="4940808"/>
              <a:ext cx="1083310" cy="584200"/>
            </a:xfrm>
            <a:custGeom>
              <a:avLst/>
              <a:gdLst/>
              <a:ahLst/>
              <a:cxnLst/>
              <a:rect l="l" t="t" r="r" b="b"/>
              <a:pathLst>
                <a:path w="1083310" h="584200">
                  <a:moveTo>
                    <a:pt x="814197" y="84709"/>
                  </a:moveTo>
                  <a:lnTo>
                    <a:pt x="811174" y="56388"/>
                  </a:lnTo>
                  <a:lnTo>
                    <a:pt x="805180" y="0"/>
                  </a:lnTo>
                  <a:lnTo>
                    <a:pt x="742823" y="58039"/>
                  </a:lnTo>
                  <a:lnTo>
                    <a:pt x="770699" y="68465"/>
                  </a:lnTo>
                  <a:lnTo>
                    <a:pt x="765860" y="77076"/>
                  </a:lnTo>
                  <a:lnTo>
                    <a:pt x="757593" y="86309"/>
                  </a:lnTo>
                  <a:lnTo>
                    <a:pt x="748538" y="95250"/>
                  </a:lnTo>
                  <a:lnTo>
                    <a:pt x="748245" y="95504"/>
                  </a:lnTo>
                  <a:lnTo>
                    <a:pt x="738251" y="104521"/>
                  </a:lnTo>
                  <a:lnTo>
                    <a:pt x="738505" y="104394"/>
                  </a:lnTo>
                  <a:lnTo>
                    <a:pt x="727456" y="113411"/>
                  </a:lnTo>
                  <a:lnTo>
                    <a:pt x="727710" y="113157"/>
                  </a:lnTo>
                  <a:lnTo>
                    <a:pt x="727367" y="113411"/>
                  </a:lnTo>
                  <a:lnTo>
                    <a:pt x="715899" y="121920"/>
                  </a:lnTo>
                  <a:lnTo>
                    <a:pt x="716153" y="121793"/>
                  </a:lnTo>
                  <a:lnTo>
                    <a:pt x="703707" y="130302"/>
                  </a:lnTo>
                  <a:lnTo>
                    <a:pt x="703961" y="130175"/>
                  </a:lnTo>
                  <a:lnTo>
                    <a:pt x="690753" y="138303"/>
                  </a:lnTo>
                  <a:lnTo>
                    <a:pt x="691007" y="138176"/>
                  </a:lnTo>
                  <a:lnTo>
                    <a:pt x="677164" y="146177"/>
                  </a:lnTo>
                  <a:lnTo>
                    <a:pt x="677291" y="146050"/>
                  </a:lnTo>
                  <a:lnTo>
                    <a:pt x="677049" y="146177"/>
                  </a:lnTo>
                  <a:lnTo>
                    <a:pt x="663321" y="153543"/>
                  </a:lnTo>
                  <a:lnTo>
                    <a:pt x="663130" y="153644"/>
                  </a:lnTo>
                  <a:lnTo>
                    <a:pt x="648716" y="160655"/>
                  </a:lnTo>
                  <a:lnTo>
                    <a:pt x="648411" y="160782"/>
                  </a:lnTo>
                  <a:lnTo>
                    <a:pt x="617474" y="174117"/>
                  </a:lnTo>
                  <a:lnTo>
                    <a:pt x="617855" y="173990"/>
                  </a:lnTo>
                  <a:lnTo>
                    <a:pt x="584835" y="185674"/>
                  </a:lnTo>
                  <a:lnTo>
                    <a:pt x="585089" y="185547"/>
                  </a:lnTo>
                  <a:lnTo>
                    <a:pt x="550672" y="195580"/>
                  </a:lnTo>
                  <a:lnTo>
                    <a:pt x="551053" y="195453"/>
                  </a:lnTo>
                  <a:lnTo>
                    <a:pt x="515366" y="203454"/>
                  </a:lnTo>
                  <a:lnTo>
                    <a:pt x="515747" y="203327"/>
                  </a:lnTo>
                  <a:lnTo>
                    <a:pt x="479298" y="209423"/>
                  </a:lnTo>
                  <a:lnTo>
                    <a:pt x="479552" y="209296"/>
                  </a:lnTo>
                  <a:lnTo>
                    <a:pt x="461137" y="211455"/>
                  </a:lnTo>
                  <a:lnTo>
                    <a:pt x="461264" y="211455"/>
                  </a:lnTo>
                  <a:lnTo>
                    <a:pt x="442595" y="212979"/>
                  </a:lnTo>
                  <a:lnTo>
                    <a:pt x="442849" y="212979"/>
                  </a:lnTo>
                  <a:lnTo>
                    <a:pt x="424180" y="213995"/>
                  </a:lnTo>
                  <a:lnTo>
                    <a:pt x="424434" y="213995"/>
                  </a:lnTo>
                  <a:lnTo>
                    <a:pt x="386842" y="214503"/>
                  </a:lnTo>
                  <a:lnTo>
                    <a:pt x="330454" y="219202"/>
                  </a:lnTo>
                  <a:lnTo>
                    <a:pt x="257556" y="233426"/>
                  </a:lnTo>
                  <a:lnTo>
                    <a:pt x="189230" y="255397"/>
                  </a:lnTo>
                  <a:lnTo>
                    <a:pt x="142621" y="276225"/>
                  </a:lnTo>
                  <a:lnTo>
                    <a:pt x="100838" y="300355"/>
                  </a:lnTo>
                  <a:lnTo>
                    <a:pt x="64897" y="327152"/>
                  </a:lnTo>
                  <a:lnTo>
                    <a:pt x="35814" y="356108"/>
                  </a:lnTo>
                  <a:lnTo>
                    <a:pt x="9525" y="397510"/>
                  </a:lnTo>
                  <a:lnTo>
                    <a:pt x="0" y="440817"/>
                  </a:lnTo>
                  <a:lnTo>
                    <a:pt x="12700" y="441579"/>
                  </a:lnTo>
                  <a:lnTo>
                    <a:pt x="13208" y="431165"/>
                  </a:lnTo>
                  <a:lnTo>
                    <a:pt x="13208" y="431800"/>
                  </a:lnTo>
                  <a:lnTo>
                    <a:pt x="13309" y="431165"/>
                  </a:lnTo>
                  <a:lnTo>
                    <a:pt x="14732" y="422275"/>
                  </a:lnTo>
                  <a:lnTo>
                    <a:pt x="14947" y="421513"/>
                  </a:lnTo>
                  <a:lnTo>
                    <a:pt x="17500" y="412496"/>
                  </a:lnTo>
                  <a:lnTo>
                    <a:pt x="17653" y="411988"/>
                  </a:lnTo>
                  <a:lnTo>
                    <a:pt x="17399" y="412496"/>
                  </a:lnTo>
                  <a:lnTo>
                    <a:pt x="21018" y="402844"/>
                  </a:lnTo>
                  <a:lnTo>
                    <a:pt x="21209" y="402336"/>
                  </a:lnTo>
                  <a:lnTo>
                    <a:pt x="25781" y="393065"/>
                  </a:lnTo>
                  <a:lnTo>
                    <a:pt x="25920" y="392811"/>
                  </a:lnTo>
                  <a:lnTo>
                    <a:pt x="31394" y="383413"/>
                  </a:lnTo>
                  <a:lnTo>
                    <a:pt x="31623" y="383032"/>
                  </a:lnTo>
                  <a:lnTo>
                    <a:pt x="31242" y="383413"/>
                  </a:lnTo>
                  <a:lnTo>
                    <a:pt x="38100" y="373507"/>
                  </a:lnTo>
                  <a:lnTo>
                    <a:pt x="37846" y="373888"/>
                  </a:lnTo>
                  <a:lnTo>
                    <a:pt x="38150" y="373507"/>
                  </a:lnTo>
                  <a:lnTo>
                    <a:pt x="45377" y="364490"/>
                  </a:lnTo>
                  <a:lnTo>
                    <a:pt x="45593" y="364236"/>
                  </a:lnTo>
                  <a:lnTo>
                    <a:pt x="45339" y="364490"/>
                  </a:lnTo>
                  <a:lnTo>
                    <a:pt x="53975" y="354838"/>
                  </a:lnTo>
                  <a:lnTo>
                    <a:pt x="53848" y="355092"/>
                  </a:lnTo>
                  <a:lnTo>
                    <a:pt x="54102" y="354838"/>
                  </a:lnTo>
                  <a:lnTo>
                    <a:pt x="62992" y="345948"/>
                  </a:lnTo>
                  <a:lnTo>
                    <a:pt x="63271" y="345694"/>
                  </a:lnTo>
                  <a:lnTo>
                    <a:pt x="73126" y="336804"/>
                  </a:lnTo>
                  <a:lnTo>
                    <a:pt x="73279" y="336677"/>
                  </a:lnTo>
                  <a:lnTo>
                    <a:pt x="73025" y="336804"/>
                  </a:lnTo>
                  <a:lnTo>
                    <a:pt x="84074" y="327787"/>
                  </a:lnTo>
                  <a:lnTo>
                    <a:pt x="83820" y="328041"/>
                  </a:lnTo>
                  <a:lnTo>
                    <a:pt x="84150" y="327787"/>
                  </a:lnTo>
                  <a:lnTo>
                    <a:pt x="95631" y="319278"/>
                  </a:lnTo>
                  <a:lnTo>
                    <a:pt x="95504" y="319405"/>
                  </a:lnTo>
                  <a:lnTo>
                    <a:pt x="95681" y="319278"/>
                  </a:lnTo>
                  <a:lnTo>
                    <a:pt x="107759" y="311023"/>
                  </a:lnTo>
                  <a:lnTo>
                    <a:pt x="107950" y="310896"/>
                  </a:lnTo>
                  <a:lnTo>
                    <a:pt x="107696" y="311023"/>
                  </a:lnTo>
                  <a:lnTo>
                    <a:pt x="120561" y="303022"/>
                  </a:lnTo>
                  <a:lnTo>
                    <a:pt x="120777" y="302895"/>
                  </a:lnTo>
                  <a:lnTo>
                    <a:pt x="120523" y="303022"/>
                  </a:lnTo>
                  <a:lnTo>
                    <a:pt x="134366" y="295021"/>
                  </a:lnTo>
                  <a:lnTo>
                    <a:pt x="134239" y="295148"/>
                  </a:lnTo>
                  <a:lnTo>
                    <a:pt x="134467" y="295021"/>
                  </a:lnTo>
                  <a:lnTo>
                    <a:pt x="148463" y="287528"/>
                  </a:lnTo>
                  <a:lnTo>
                    <a:pt x="148336" y="287655"/>
                  </a:lnTo>
                  <a:lnTo>
                    <a:pt x="148590" y="287528"/>
                  </a:lnTo>
                  <a:lnTo>
                    <a:pt x="162928" y="280543"/>
                  </a:lnTo>
                  <a:lnTo>
                    <a:pt x="163195" y="280416"/>
                  </a:lnTo>
                  <a:lnTo>
                    <a:pt x="162814" y="280543"/>
                  </a:lnTo>
                  <a:lnTo>
                    <a:pt x="193751" y="267220"/>
                  </a:lnTo>
                  <a:lnTo>
                    <a:pt x="194005" y="267106"/>
                  </a:lnTo>
                  <a:lnTo>
                    <a:pt x="226453" y="255651"/>
                  </a:lnTo>
                  <a:lnTo>
                    <a:pt x="226872" y="255524"/>
                  </a:lnTo>
                  <a:lnTo>
                    <a:pt x="260858" y="245618"/>
                  </a:lnTo>
                  <a:lnTo>
                    <a:pt x="260604" y="245745"/>
                  </a:lnTo>
                  <a:lnTo>
                    <a:pt x="261150" y="245618"/>
                  </a:lnTo>
                  <a:lnTo>
                    <a:pt x="296164" y="237617"/>
                  </a:lnTo>
                  <a:lnTo>
                    <a:pt x="295783" y="237744"/>
                  </a:lnTo>
                  <a:lnTo>
                    <a:pt x="296557" y="237617"/>
                  </a:lnTo>
                  <a:lnTo>
                    <a:pt x="332359" y="231775"/>
                  </a:lnTo>
                  <a:lnTo>
                    <a:pt x="332105" y="231902"/>
                  </a:lnTo>
                  <a:lnTo>
                    <a:pt x="333184" y="231775"/>
                  </a:lnTo>
                  <a:lnTo>
                    <a:pt x="350520" y="229743"/>
                  </a:lnTo>
                  <a:lnTo>
                    <a:pt x="368935" y="228219"/>
                  </a:lnTo>
                  <a:lnTo>
                    <a:pt x="368681" y="228219"/>
                  </a:lnTo>
                  <a:lnTo>
                    <a:pt x="387350" y="227203"/>
                  </a:lnTo>
                  <a:lnTo>
                    <a:pt x="443611" y="225679"/>
                  </a:lnTo>
                  <a:lnTo>
                    <a:pt x="518033" y="215900"/>
                  </a:lnTo>
                  <a:lnTo>
                    <a:pt x="546671" y="209423"/>
                  </a:lnTo>
                  <a:lnTo>
                    <a:pt x="553974" y="207772"/>
                  </a:lnTo>
                  <a:lnTo>
                    <a:pt x="568998" y="203454"/>
                  </a:lnTo>
                  <a:lnTo>
                    <a:pt x="588899" y="197739"/>
                  </a:lnTo>
                  <a:lnTo>
                    <a:pt x="594931" y="195580"/>
                  </a:lnTo>
                  <a:lnTo>
                    <a:pt x="622300" y="185801"/>
                  </a:lnTo>
                  <a:lnTo>
                    <a:pt x="622592" y="185674"/>
                  </a:lnTo>
                  <a:lnTo>
                    <a:pt x="649668" y="173990"/>
                  </a:lnTo>
                  <a:lnTo>
                    <a:pt x="653796" y="172212"/>
                  </a:lnTo>
                  <a:lnTo>
                    <a:pt x="668909" y="164973"/>
                  </a:lnTo>
                  <a:lnTo>
                    <a:pt x="683387" y="157226"/>
                  </a:lnTo>
                  <a:lnTo>
                    <a:pt x="689813" y="153543"/>
                  </a:lnTo>
                  <a:lnTo>
                    <a:pt x="697357" y="149225"/>
                  </a:lnTo>
                  <a:lnTo>
                    <a:pt x="710819" y="140843"/>
                  </a:lnTo>
                  <a:lnTo>
                    <a:pt x="714692" y="138176"/>
                  </a:lnTo>
                  <a:lnTo>
                    <a:pt x="723392" y="132207"/>
                  </a:lnTo>
                  <a:lnTo>
                    <a:pt x="726109" y="130175"/>
                  </a:lnTo>
                  <a:lnTo>
                    <a:pt x="735330" y="123317"/>
                  </a:lnTo>
                  <a:lnTo>
                    <a:pt x="737184" y="121793"/>
                  </a:lnTo>
                  <a:lnTo>
                    <a:pt x="746633" y="114046"/>
                  </a:lnTo>
                  <a:lnTo>
                    <a:pt x="757428" y="104394"/>
                  </a:lnTo>
                  <a:lnTo>
                    <a:pt x="766826" y="94996"/>
                  </a:lnTo>
                  <a:lnTo>
                    <a:pt x="774827" y="86106"/>
                  </a:lnTo>
                  <a:lnTo>
                    <a:pt x="776097" y="84709"/>
                  </a:lnTo>
                  <a:lnTo>
                    <a:pt x="779957" y="77851"/>
                  </a:lnTo>
                  <a:lnTo>
                    <a:pt x="780592" y="76708"/>
                  </a:lnTo>
                  <a:lnTo>
                    <a:pt x="782713" y="72948"/>
                  </a:lnTo>
                  <a:lnTo>
                    <a:pt x="814197" y="84709"/>
                  </a:lnTo>
                  <a:close/>
                </a:path>
                <a:path w="1083310" h="584200">
                  <a:moveTo>
                    <a:pt x="1047292" y="270535"/>
                  </a:moveTo>
                  <a:lnTo>
                    <a:pt x="1045705" y="262509"/>
                  </a:lnTo>
                  <a:lnTo>
                    <a:pt x="1041311" y="255943"/>
                  </a:lnTo>
                  <a:lnTo>
                    <a:pt x="1034783" y="251498"/>
                  </a:lnTo>
                  <a:lnTo>
                    <a:pt x="1026769" y="249859"/>
                  </a:lnTo>
                  <a:lnTo>
                    <a:pt x="1018755" y="251447"/>
                  </a:lnTo>
                  <a:lnTo>
                    <a:pt x="1012190" y="255841"/>
                  </a:lnTo>
                  <a:lnTo>
                    <a:pt x="1007757" y="262382"/>
                  </a:lnTo>
                  <a:lnTo>
                    <a:pt x="1006106" y="270395"/>
                  </a:lnTo>
                  <a:lnTo>
                    <a:pt x="1006094" y="277380"/>
                  </a:lnTo>
                  <a:lnTo>
                    <a:pt x="1009599" y="283908"/>
                  </a:lnTo>
                  <a:lnTo>
                    <a:pt x="1015453" y="287731"/>
                  </a:lnTo>
                  <a:lnTo>
                    <a:pt x="978662" y="394093"/>
                  </a:lnTo>
                  <a:lnTo>
                    <a:pt x="969302" y="393776"/>
                  </a:lnTo>
                  <a:lnTo>
                    <a:pt x="963599" y="396455"/>
                  </a:lnTo>
                  <a:lnTo>
                    <a:pt x="959739" y="401091"/>
                  </a:lnTo>
                  <a:lnTo>
                    <a:pt x="884529" y="343738"/>
                  </a:lnTo>
                  <a:lnTo>
                    <a:pt x="887755" y="336232"/>
                  </a:lnTo>
                  <a:lnTo>
                    <a:pt x="887857" y="328345"/>
                  </a:lnTo>
                  <a:lnTo>
                    <a:pt x="884999" y="321005"/>
                  </a:lnTo>
                  <a:lnTo>
                    <a:pt x="879335" y="315112"/>
                  </a:lnTo>
                  <a:lnTo>
                    <a:pt x="871842" y="311873"/>
                  </a:lnTo>
                  <a:lnTo>
                    <a:pt x="863968" y="311772"/>
                  </a:lnTo>
                  <a:lnTo>
                    <a:pt x="856615" y="314642"/>
                  </a:lnTo>
                  <a:lnTo>
                    <a:pt x="850734" y="320306"/>
                  </a:lnTo>
                  <a:lnTo>
                    <a:pt x="847509" y="327812"/>
                  </a:lnTo>
                  <a:lnTo>
                    <a:pt x="847407" y="335699"/>
                  </a:lnTo>
                  <a:lnTo>
                    <a:pt x="850265" y="343039"/>
                  </a:lnTo>
                  <a:lnTo>
                    <a:pt x="858024" y="350215"/>
                  </a:lnTo>
                  <a:lnTo>
                    <a:pt x="813981" y="486473"/>
                  </a:lnTo>
                  <a:lnTo>
                    <a:pt x="805865" y="486956"/>
                  </a:lnTo>
                  <a:lnTo>
                    <a:pt x="798804" y="490385"/>
                  </a:lnTo>
                  <a:lnTo>
                    <a:pt x="793559" y="496227"/>
                  </a:lnTo>
                  <a:lnTo>
                    <a:pt x="790854" y="503910"/>
                  </a:lnTo>
                  <a:lnTo>
                    <a:pt x="791337" y="512025"/>
                  </a:lnTo>
                  <a:lnTo>
                    <a:pt x="794766" y="519099"/>
                  </a:lnTo>
                  <a:lnTo>
                    <a:pt x="800608" y="524357"/>
                  </a:lnTo>
                  <a:lnTo>
                    <a:pt x="811161" y="527265"/>
                  </a:lnTo>
                  <a:lnTo>
                    <a:pt x="819137" y="525665"/>
                  </a:lnTo>
                  <a:lnTo>
                    <a:pt x="825652" y="521296"/>
                  </a:lnTo>
                  <a:lnTo>
                    <a:pt x="830046" y="514794"/>
                  </a:lnTo>
                  <a:lnTo>
                    <a:pt x="831672" y="506831"/>
                  </a:lnTo>
                  <a:lnTo>
                    <a:pt x="831684" y="500367"/>
                  </a:lnTo>
                  <a:lnTo>
                    <a:pt x="828649" y="494271"/>
                  </a:lnTo>
                  <a:lnTo>
                    <a:pt x="823480" y="490397"/>
                  </a:lnTo>
                  <a:lnTo>
                    <a:pt x="868006" y="352653"/>
                  </a:lnTo>
                  <a:lnTo>
                    <a:pt x="870966" y="352577"/>
                  </a:lnTo>
                  <a:lnTo>
                    <a:pt x="873874" y="351866"/>
                  </a:lnTo>
                  <a:lnTo>
                    <a:pt x="876528" y="350558"/>
                  </a:lnTo>
                  <a:lnTo>
                    <a:pt x="955167" y="410540"/>
                  </a:lnTo>
                  <a:lnTo>
                    <a:pt x="955268" y="418693"/>
                  </a:lnTo>
                  <a:lnTo>
                    <a:pt x="958367" y="425919"/>
                  </a:lnTo>
                  <a:lnTo>
                    <a:pt x="963955" y="431457"/>
                  </a:lnTo>
                  <a:lnTo>
                    <a:pt x="971511" y="434543"/>
                  </a:lnTo>
                  <a:lnTo>
                    <a:pt x="979652" y="434441"/>
                  </a:lnTo>
                  <a:lnTo>
                    <a:pt x="986878" y="431330"/>
                  </a:lnTo>
                  <a:lnTo>
                    <a:pt x="992416" y="425742"/>
                  </a:lnTo>
                  <a:lnTo>
                    <a:pt x="995730" y="416902"/>
                  </a:lnTo>
                  <a:lnTo>
                    <a:pt x="995832" y="408063"/>
                  </a:lnTo>
                  <a:lnTo>
                    <a:pt x="992962" y="402170"/>
                  </a:lnTo>
                  <a:lnTo>
                    <a:pt x="988072" y="398310"/>
                  </a:lnTo>
                  <a:lnTo>
                    <a:pt x="1025207" y="290931"/>
                  </a:lnTo>
                  <a:lnTo>
                    <a:pt x="1026629" y="291071"/>
                  </a:lnTo>
                  <a:lnTo>
                    <a:pt x="1034656" y="289483"/>
                  </a:lnTo>
                  <a:lnTo>
                    <a:pt x="1041209" y="285089"/>
                  </a:lnTo>
                  <a:lnTo>
                    <a:pt x="1045654" y="278549"/>
                  </a:lnTo>
                  <a:lnTo>
                    <a:pt x="1047292" y="270535"/>
                  </a:lnTo>
                  <a:close/>
                </a:path>
                <a:path w="1083310" h="584200">
                  <a:moveTo>
                    <a:pt x="1082903" y="573506"/>
                  </a:moveTo>
                  <a:lnTo>
                    <a:pt x="744474" y="573506"/>
                  </a:lnTo>
                  <a:lnTo>
                    <a:pt x="744474" y="234264"/>
                  </a:lnTo>
                  <a:lnTo>
                    <a:pt x="734212" y="234264"/>
                  </a:lnTo>
                  <a:lnTo>
                    <a:pt x="734212" y="573506"/>
                  </a:lnTo>
                  <a:lnTo>
                    <a:pt x="734212" y="583666"/>
                  </a:lnTo>
                  <a:lnTo>
                    <a:pt x="1082903" y="583666"/>
                  </a:lnTo>
                  <a:lnTo>
                    <a:pt x="1082903" y="573506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454141" y="5267959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2B43"/>
                </a:solidFill>
                <a:latin typeface="Yu Gothic Medium"/>
                <a:cs typeface="Yu Gothic Medium"/>
              </a:rPr>
              <a:t>販売実績</a:t>
            </a:r>
            <a:endParaRPr sz="1200">
              <a:latin typeface="Yu Gothic Medium"/>
              <a:cs typeface="Yu Gothic Medium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415210" y="1211262"/>
            <a:ext cx="3312795" cy="330200"/>
            <a:chOff x="8415210" y="1211262"/>
            <a:chExt cx="3312795" cy="330200"/>
          </a:xfrm>
        </p:grpSpPr>
        <p:sp>
          <p:nvSpPr>
            <p:cNvPr id="51" name="object 51"/>
            <p:cNvSpPr/>
            <p:nvPr/>
          </p:nvSpPr>
          <p:spPr>
            <a:xfrm>
              <a:off x="8423147" y="1219200"/>
              <a:ext cx="3296920" cy="314325"/>
            </a:xfrm>
            <a:custGeom>
              <a:avLst/>
              <a:gdLst/>
              <a:ahLst/>
              <a:cxnLst/>
              <a:rect l="l" t="t" r="r" b="b"/>
              <a:pathLst>
                <a:path w="3296920" h="314325">
                  <a:moveTo>
                    <a:pt x="3296411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3296411" y="313944"/>
                  </a:lnTo>
                  <a:lnTo>
                    <a:pt x="3296411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423147" y="1219200"/>
              <a:ext cx="3296920" cy="314325"/>
            </a:xfrm>
            <a:custGeom>
              <a:avLst/>
              <a:gdLst/>
              <a:ahLst/>
              <a:cxnLst/>
              <a:rect l="l" t="t" r="r" b="b"/>
              <a:pathLst>
                <a:path w="3296920" h="314325">
                  <a:moveTo>
                    <a:pt x="0" y="313944"/>
                  </a:moveTo>
                  <a:lnTo>
                    <a:pt x="3296411" y="313944"/>
                  </a:lnTo>
                  <a:lnTo>
                    <a:pt x="3296411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15875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423147" y="1211262"/>
            <a:ext cx="3296920" cy="33718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1333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5"/>
              </a:spcBef>
            </a:pPr>
            <a:r>
              <a:rPr sz="1800" spc="-10" dirty="0">
                <a:solidFill>
                  <a:srgbClr val="FFFFFF"/>
                </a:solidFill>
                <a:latin typeface="Yu Gothic Medium"/>
                <a:cs typeface="Yu Gothic Medium"/>
              </a:rPr>
              <a:t>考察</a:t>
            </a:r>
            <a:endParaRPr sz="1800">
              <a:latin typeface="Yu Gothic Medium"/>
              <a:cs typeface="Yu Gothic Medium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63872" y="1198244"/>
            <a:ext cx="6171377" cy="2175256"/>
            <a:chOff x="387477" y="1198244"/>
            <a:chExt cx="2910205" cy="2061210"/>
          </a:xfrm>
        </p:grpSpPr>
        <p:sp>
          <p:nvSpPr>
            <p:cNvPr id="55" name="object 55"/>
            <p:cNvSpPr/>
            <p:nvPr/>
          </p:nvSpPr>
          <p:spPr>
            <a:xfrm>
              <a:off x="397002" y="1207769"/>
              <a:ext cx="2891155" cy="2042160"/>
            </a:xfrm>
            <a:custGeom>
              <a:avLst/>
              <a:gdLst/>
              <a:ahLst/>
              <a:cxnLst/>
              <a:rect l="l" t="t" r="r" b="b"/>
              <a:pathLst>
                <a:path w="2891154" h="2042160">
                  <a:moveTo>
                    <a:pt x="0" y="342138"/>
                  </a:moveTo>
                  <a:lnTo>
                    <a:pt x="3122" y="295708"/>
                  </a:lnTo>
                  <a:lnTo>
                    <a:pt x="12219" y="251177"/>
                  </a:lnTo>
                  <a:lnTo>
                    <a:pt x="26883" y="208954"/>
                  </a:lnTo>
                  <a:lnTo>
                    <a:pt x="46705" y="169446"/>
                  </a:lnTo>
                  <a:lnTo>
                    <a:pt x="71279" y="133059"/>
                  </a:lnTo>
                  <a:lnTo>
                    <a:pt x="100196" y="100203"/>
                  </a:lnTo>
                  <a:lnTo>
                    <a:pt x="133049" y="71283"/>
                  </a:lnTo>
                  <a:lnTo>
                    <a:pt x="169431" y="46707"/>
                  </a:lnTo>
                  <a:lnTo>
                    <a:pt x="208933" y="26884"/>
                  </a:lnTo>
                  <a:lnTo>
                    <a:pt x="251148" y="12220"/>
                  </a:lnTo>
                  <a:lnTo>
                    <a:pt x="295668" y="3122"/>
                  </a:lnTo>
                  <a:lnTo>
                    <a:pt x="342087" y="0"/>
                  </a:lnTo>
                  <a:lnTo>
                    <a:pt x="2548890" y="0"/>
                  </a:lnTo>
                  <a:lnTo>
                    <a:pt x="2595319" y="3122"/>
                  </a:lnTo>
                  <a:lnTo>
                    <a:pt x="2639850" y="12220"/>
                  </a:lnTo>
                  <a:lnTo>
                    <a:pt x="2682073" y="26884"/>
                  </a:lnTo>
                  <a:lnTo>
                    <a:pt x="2721581" y="46707"/>
                  </a:lnTo>
                  <a:lnTo>
                    <a:pt x="2757968" y="71283"/>
                  </a:lnTo>
                  <a:lnTo>
                    <a:pt x="2790824" y="100202"/>
                  </a:lnTo>
                  <a:lnTo>
                    <a:pt x="2819744" y="133059"/>
                  </a:lnTo>
                  <a:lnTo>
                    <a:pt x="2844320" y="169446"/>
                  </a:lnTo>
                  <a:lnTo>
                    <a:pt x="2864143" y="208954"/>
                  </a:lnTo>
                  <a:lnTo>
                    <a:pt x="2878807" y="251177"/>
                  </a:lnTo>
                  <a:lnTo>
                    <a:pt x="2887905" y="295708"/>
                  </a:lnTo>
                  <a:lnTo>
                    <a:pt x="2891028" y="342138"/>
                  </a:lnTo>
                  <a:lnTo>
                    <a:pt x="2891028" y="1700021"/>
                  </a:lnTo>
                  <a:lnTo>
                    <a:pt x="2887905" y="1746451"/>
                  </a:lnTo>
                  <a:lnTo>
                    <a:pt x="2878807" y="1790982"/>
                  </a:lnTo>
                  <a:lnTo>
                    <a:pt x="2864143" y="1833205"/>
                  </a:lnTo>
                  <a:lnTo>
                    <a:pt x="2844320" y="1872713"/>
                  </a:lnTo>
                  <a:lnTo>
                    <a:pt x="2819744" y="1909100"/>
                  </a:lnTo>
                  <a:lnTo>
                    <a:pt x="2790825" y="1941956"/>
                  </a:lnTo>
                  <a:lnTo>
                    <a:pt x="2757968" y="1970876"/>
                  </a:lnTo>
                  <a:lnTo>
                    <a:pt x="2721581" y="1995452"/>
                  </a:lnTo>
                  <a:lnTo>
                    <a:pt x="2682073" y="2015275"/>
                  </a:lnTo>
                  <a:lnTo>
                    <a:pt x="2639850" y="2029939"/>
                  </a:lnTo>
                  <a:lnTo>
                    <a:pt x="2595319" y="2039037"/>
                  </a:lnTo>
                  <a:lnTo>
                    <a:pt x="2548890" y="2042159"/>
                  </a:lnTo>
                  <a:lnTo>
                    <a:pt x="342087" y="2042159"/>
                  </a:lnTo>
                  <a:lnTo>
                    <a:pt x="295668" y="2039037"/>
                  </a:lnTo>
                  <a:lnTo>
                    <a:pt x="251148" y="2029939"/>
                  </a:lnTo>
                  <a:lnTo>
                    <a:pt x="208933" y="2015275"/>
                  </a:lnTo>
                  <a:lnTo>
                    <a:pt x="169431" y="1995452"/>
                  </a:lnTo>
                  <a:lnTo>
                    <a:pt x="133049" y="1970876"/>
                  </a:lnTo>
                  <a:lnTo>
                    <a:pt x="100196" y="1941957"/>
                  </a:lnTo>
                  <a:lnTo>
                    <a:pt x="71279" y="1909100"/>
                  </a:lnTo>
                  <a:lnTo>
                    <a:pt x="46705" y="1872713"/>
                  </a:lnTo>
                  <a:lnTo>
                    <a:pt x="26883" y="1833205"/>
                  </a:lnTo>
                  <a:lnTo>
                    <a:pt x="12219" y="1790982"/>
                  </a:lnTo>
                  <a:lnTo>
                    <a:pt x="3122" y="1746451"/>
                  </a:lnTo>
                  <a:lnTo>
                    <a:pt x="0" y="1700021"/>
                  </a:lnTo>
                  <a:lnTo>
                    <a:pt x="0" y="342138"/>
                  </a:lnTo>
                  <a:close/>
                </a:path>
              </a:pathLst>
            </a:custGeom>
            <a:ln w="1905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17270" y="1547621"/>
              <a:ext cx="1584325" cy="0"/>
            </a:xfrm>
            <a:custGeom>
              <a:avLst/>
              <a:gdLst/>
              <a:ahLst/>
              <a:cxnLst/>
              <a:rect l="l" t="t" r="r" b="b"/>
              <a:pathLst>
                <a:path w="1584325">
                  <a:moveTo>
                    <a:pt x="0" y="0"/>
                  </a:moveTo>
                  <a:lnTo>
                    <a:pt x="1583944" y="0"/>
                  </a:lnTo>
                </a:path>
              </a:pathLst>
            </a:custGeom>
            <a:ln w="19050">
              <a:solidFill>
                <a:srgbClr val="153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8423147" y="1548383"/>
            <a:ext cx="3296920" cy="5067300"/>
          </a:xfrm>
          <a:custGeom>
            <a:avLst/>
            <a:gdLst/>
            <a:ahLst/>
            <a:cxnLst/>
            <a:rect l="l" t="t" r="r" b="b"/>
            <a:pathLst>
              <a:path w="3296920" h="5067300">
                <a:moveTo>
                  <a:pt x="0" y="5067300"/>
                </a:moveTo>
                <a:lnTo>
                  <a:pt x="3296411" y="5067300"/>
                </a:lnTo>
                <a:lnTo>
                  <a:pt x="3296411" y="0"/>
                </a:lnTo>
                <a:lnTo>
                  <a:pt x="0" y="0"/>
                </a:lnTo>
                <a:lnTo>
                  <a:pt x="0" y="5067300"/>
                </a:lnTo>
                <a:close/>
              </a:path>
            </a:pathLst>
          </a:custGeom>
          <a:ln w="15875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661145" y="1655191"/>
            <a:ext cx="2794000" cy="203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87020" algn="just">
              <a:lnSpc>
                <a:spcPct val="100400"/>
              </a:lnSpc>
              <a:spcBef>
                <a:spcPts val="95"/>
              </a:spcBef>
              <a:buFont typeface="Arial MT"/>
              <a:buChar char="•"/>
              <a:tabLst>
                <a:tab pos="287020" algn="l"/>
              </a:tabLst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売上を予測するにあた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り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、他部 署のデータや情報を活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用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できて いない</a:t>
            </a:r>
            <a:endParaRPr sz="1400">
              <a:latin typeface="Yu Gothic Medium"/>
              <a:cs typeface="Yu Gothic Medium"/>
            </a:endParaRPr>
          </a:p>
          <a:p>
            <a:pPr marL="286385" marR="5080" indent="-287020" algn="just">
              <a:lnSpc>
                <a:spcPct val="100400"/>
              </a:lnSpc>
              <a:spcBef>
                <a:spcPts val="1185"/>
              </a:spcBef>
              <a:buFont typeface="Arial MT"/>
              <a:buChar char="•"/>
              <a:tabLst>
                <a:tab pos="287020" algn="l"/>
              </a:tabLst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直近の業務データは蓄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積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されて いるものの、複数年に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渡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って蓄 積されているデータは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少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ない</a:t>
            </a:r>
            <a:endParaRPr sz="1400">
              <a:latin typeface="Yu Gothic Medium"/>
              <a:cs typeface="Yu Gothic Medium"/>
            </a:endParaRPr>
          </a:p>
          <a:p>
            <a:pPr marL="286385" marR="5080" indent="-287020" algn="just">
              <a:lnSpc>
                <a:spcPct val="100699"/>
              </a:lnSpc>
              <a:spcBef>
                <a:spcPts val="1175"/>
              </a:spcBef>
              <a:buFont typeface="Arial MT"/>
              <a:buChar char="•"/>
              <a:tabLst>
                <a:tab pos="287020" algn="l"/>
              </a:tabLst>
            </a:pP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活用可能なデータのう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ち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、予測 対象とするデータが少</a:t>
            </a:r>
            <a:r>
              <a:rPr sz="1400" spc="-15" dirty="0">
                <a:solidFill>
                  <a:srgbClr val="112B43"/>
                </a:solidFill>
                <a:latin typeface="Yu Gothic Medium"/>
                <a:cs typeface="Yu Gothic Medium"/>
              </a:rPr>
              <a:t>な</a:t>
            </a:r>
            <a:r>
              <a:rPr sz="1400" dirty="0">
                <a:solidFill>
                  <a:srgbClr val="112B43"/>
                </a:solidFill>
                <a:latin typeface="Yu Gothic Medium"/>
                <a:cs typeface="Yu Gothic Medium"/>
              </a:rPr>
              <a:t>い</a:t>
            </a:r>
            <a:endParaRPr sz="1400">
              <a:latin typeface="Yu Gothic Medium"/>
              <a:cs typeface="Yu Gothic Medium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6750" y="15621"/>
            <a:ext cx="993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Yu Gothic"/>
                <a:cs typeface="Yu Gothic"/>
              </a:rPr>
              <a:t>02.</a:t>
            </a:r>
            <a:r>
              <a:rPr sz="1400" b="1" dirty="0">
                <a:solidFill>
                  <a:srgbClr val="FFFFFF"/>
                </a:solidFill>
                <a:latin typeface="Yu Gothic"/>
                <a:cs typeface="Yu Gothic"/>
              </a:rPr>
              <a:t>現状認識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6750" y="310642"/>
            <a:ext cx="11259185" cy="61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sz="1600" b="1" spc="-5" dirty="0">
                <a:solidFill>
                  <a:srgbClr val="112B43"/>
                </a:solidFill>
                <a:latin typeface="Yu Gothic"/>
                <a:cs typeface="Yu Gothic"/>
              </a:rPr>
              <a:t>システム・データの状況</a:t>
            </a:r>
            <a:endParaRPr sz="1600">
              <a:latin typeface="Yu Gothic"/>
              <a:cs typeface="Yu Gothic"/>
            </a:endParaRPr>
          </a:p>
          <a:p>
            <a:pPr marL="12700">
              <a:lnSpc>
                <a:spcPts val="2800"/>
              </a:lnSpc>
              <a:tabLst>
                <a:tab pos="11245850" algn="l"/>
              </a:tabLst>
            </a:pPr>
            <a:r>
              <a:rPr sz="2400" b="1" u="heavy" dirty="0">
                <a:solidFill>
                  <a:srgbClr val="112B43"/>
                </a:solidFill>
                <a:uFill>
                  <a:solidFill>
                    <a:srgbClr val="112B43"/>
                  </a:solidFill>
                </a:uFill>
                <a:latin typeface="Yu Gothic"/>
                <a:cs typeface="Yu Gothic"/>
              </a:rPr>
              <a:t>販売データを蓄積しているものの、業務への活用は一部データのみ	</a:t>
            </a:r>
            <a:endParaRPr sz="2400">
              <a:latin typeface="Yu Gothic"/>
              <a:cs typeface="Yu Gothic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331512" y="4808473"/>
            <a:ext cx="1372235" cy="1401445"/>
            <a:chOff x="9331512" y="4808473"/>
            <a:chExt cx="1372235" cy="1401445"/>
          </a:xfrm>
        </p:grpSpPr>
        <p:sp>
          <p:nvSpPr>
            <p:cNvPr id="70" name="object 70"/>
            <p:cNvSpPr/>
            <p:nvPr/>
          </p:nvSpPr>
          <p:spPr>
            <a:xfrm>
              <a:off x="10019411" y="4808473"/>
              <a:ext cx="81280" cy="681355"/>
            </a:xfrm>
            <a:custGeom>
              <a:avLst/>
              <a:gdLst/>
              <a:ahLst/>
              <a:cxnLst/>
              <a:rect l="l" t="t" r="r" b="b"/>
              <a:pathLst>
                <a:path w="81279" h="681354">
                  <a:moveTo>
                    <a:pt x="0" y="0"/>
                  </a:moveTo>
                  <a:lnTo>
                    <a:pt x="0" y="681354"/>
                  </a:lnTo>
                  <a:lnTo>
                    <a:pt x="80772" y="4825"/>
                  </a:lnTo>
                  <a:lnTo>
                    <a:pt x="60650" y="2732"/>
                  </a:lnTo>
                  <a:lnTo>
                    <a:pt x="40481" y="1222"/>
                  </a:lnTo>
                  <a:lnTo>
                    <a:pt x="20264" y="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336275" y="4842509"/>
              <a:ext cx="1362710" cy="1362710"/>
            </a:xfrm>
            <a:custGeom>
              <a:avLst/>
              <a:gdLst/>
              <a:ahLst/>
              <a:cxnLst/>
              <a:rect l="l" t="t" r="r" b="b"/>
              <a:pathLst>
                <a:path w="1362709" h="1362710">
                  <a:moveTo>
                    <a:pt x="681231" y="0"/>
                  </a:moveTo>
                  <a:lnTo>
                    <a:pt x="632311" y="1735"/>
                  </a:lnTo>
                  <a:lnTo>
                    <a:pt x="584261" y="6869"/>
                  </a:lnTo>
                  <a:lnTo>
                    <a:pt x="537206" y="15287"/>
                  </a:lnTo>
                  <a:lnTo>
                    <a:pt x="491274" y="26877"/>
                  </a:lnTo>
                  <a:lnTo>
                    <a:pt x="446591" y="41528"/>
                  </a:lnTo>
                  <a:lnTo>
                    <a:pt x="403283" y="59127"/>
                  </a:lnTo>
                  <a:lnTo>
                    <a:pt x="361477" y="79563"/>
                  </a:lnTo>
                  <a:lnTo>
                    <a:pt x="321300" y="102722"/>
                  </a:lnTo>
                  <a:lnTo>
                    <a:pt x="282877" y="128492"/>
                  </a:lnTo>
                  <a:lnTo>
                    <a:pt x="246335" y="156762"/>
                  </a:lnTo>
                  <a:lnTo>
                    <a:pt x="211801" y="187418"/>
                  </a:lnTo>
                  <a:lnTo>
                    <a:pt x="179401" y="220350"/>
                  </a:lnTo>
                  <a:lnTo>
                    <a:pt x="149261" y="255444"/>
                  </a:lnTo>
                  <a:lnTo>
                    <a:pt x="121509" y="292589"/>
                  </a:lnTo>
                  <a:lnTo>
                    <a:pt x="96270" y="331671"/>
                  </a:lnTo>
                  <a:lnTo>
                    <a:pt x="73671" y="372580"/>
                  </a:lnTo>
                  <a:lnTo>
                    <a:pt x="53838" y="415202"/>
                  </a:lnTo>
                  <a:lnTo>
                    <a:pt x="36898" y="459426"/>
                  </a:lnTo>
                  <a:lnTo>
                    <a:pt x="22978" y="505138"/>
                  </a:lnTo>
                  <a:lnTo>
                    <a:pt x="12204" y="552228"/>
                  </a:lnTo>
                  <a:lnTo>
                    <a:pt x="4702" y="600582"/>
                  </a:lnTo>
                  <a:lnTo>
                    <a:pt x="636" y="649103"/>
                  </a:lnTo>
                  <a:lnTo>
                    <a:pt x="0" y="697102"/>
                  </a:lnTo>
                  <a:lnTo>
                    <a:pt x="2692" y="744452"/>
                  </a:lnTo>
                  <a:lnTo>
                    <a:pt x="8614" y="791024"/>
                  </a:lnTo>
                  <a:lnTo>
                    <a:pt x="17662" y="836691"/>
                  </a:lnTo>
                  <a:lnTo>
                    <a:pt x="29737" y="881324"/>
                  </a:lnTo>
                  <a:lnTo>
                    <a:pt x="44739" y="924795"/>
                  </a:lnTo>
                  <a:lnTo>
                    <a:pt x="62565" y="966976"/>
                  </a:lnTo>
                  <a:lnTo>
                    <a:pt x="83116" y="1007740"/>
                  </a:lnTo>
                  <a:lnTo>
                    <a:pt x="106290" y="1046957"/>
                  </a:lnTo>
                  <a:lnTo>
                    <a:pt x="131988" y="1084500"/>
                  </a:lnTo>
                  <a:lnTo>
                    <a:pt x="160107" y="1120241"/>
                  </a:lnTo>
                  <a:lnTo>
                    <a:pt x="190548" y="1154051"/>
                  </a:lnTo>
                  <a:lnTo>
                    <a:pt x="223209" y="1185803"/>
                  </a:lnTo>
                  <a:lnTo>
                    <a:pt x="257990" y="1215368"/>
                  </a:lnTo>
                  <a:lnTo>
                    <a:pt x="294790" y="1242618"/>
                  </a:lnTo>
                  <a:lnTo>
                    <a:pt x="333509" y="1267426"/>
                  </a:lnTo>
                  <a:lnTo>
                    <a:pt x="374044" y="1289662"/>
                  </a:lnTo>
                  <a:lnTo>
                    <a:pt x="416297" y="1309199"/>
                  </a:lnTo>
                  <a:lnTo>
                    <a:pt x="460165" y="1325909"/>
                  </a:lnTo>
                  <a:lnTo>
                    <a:pt x="505549" y="1339664"/>
                  </a:lnTo>
                  <a:lnTo>
                    <a:pt x="552347" y="1350335"/>
                  </a:lnTo>
                  <a:lnTo>
                    <a:pt x="600459" y="1357795"/>
                  </a:lnTo>
                  <a:lnTo>
                    <a:pt x="648976" y="1361857"/>
                  </a:lnTo>
                  <a:lnTo>
                    <a:pt x="696974" y="1362489"/>
                  </a:lnTo>
                  <a:lnTo>
                    <a:pt x="744323" y="1359792"/>
                  </a:lnTo>
                  <a:lnTo>
                    <a:pt x="790896" y="1353866"/>
                  </a:lnTo>
                  <a:lnTo>
                    <a:pt x="836565" y="1344813"/>
                  </a:lnTo>
                  <a:lnTo>
                    <a:pt x="881200" y="1332733"/>
                  </a:lnTo>
                  <a:lnTo>
                    <a:pt x="924675" y="1317727"/>
                  </a:lnTo>
                  <a:lnTo>
                    <a:pt x="966860" y="1299895"/>
                  </a:lnTo>
                  <a:lnTo>
                    <a:pt x="1007628" y="1279339"/>
                  </a:lnTo>
                  <a:lnTo>
                    <a:pt x="1046850" y="1256159"/>
                  </a:lnTo>
                  <a:lnTo>
                    <a:pt x="1084399" y="1230457"/>
                  </a:lnTo>
                  <a:lnTo>
                    <a:pt x="1120145" y="1202333"/>
                  </a:lnTo>
                  <a:lnTo>
                    <a:pt x="1153962" y="1171887"/>
                  </a:lnTo>
                  <a:lnTo>
                    <a:pt x="1185720" y="1139221"/>
                  </a:lnTo>
                  <a:lnTo>
                    <a:pt x="1215291" y="1104436"/>
                  </a:lnTo>
                  <a:lnTo>
                    <a:pt x="1242547" y="1067632"/>
                  </a:lnTo>
                  <a:lnTo>
                    <a:pt x="1267361" y="1028910"/>
                  </a:lnTo>
                  <a:lnTo>
                    <a:pt x="1289603" y="988371"/>
                  </a:lnTo>
                  <a:lnTo>
                    <a:pt x="1309146" y="946116"/>
                  </a:lnTo>
                  <a:lnTo>
                    <a:pt x="1325861" y="902245"/>
                  </a:lnTo>
                  <a:lnTo>
                    <a:pt x="1339621" y="856860"/>
                  </a:lnTo>
                  <a:lnTo>
                    <a:pt x="1350296" y="810061"/>
                  </a:lnTo>
                  <a:lnTo>
                    <a:pt x="1357760" y="761949"/>
                  </a:lnTo>
                  <a:lnTo>
                    <a:pt x="1361810" y="713437"/>
                  </a:lnTo>
                  <a:lnTo>
                    <a:pt x="1362431" y="665446"/>
                  </a:lnTo>
                  <a:lnTo>
                    <a:pt x="1359725" y="618102"/>
                  </a:lnTo>
                  <a:lnTo>
                    <a:pt x="1353792" y="571533"/>
                  </a:lnTo>
                  <a:lnTo>
                    <a:pt x="1344733" y="525869"/>
                  </a:lnTo>
                  <a:lnTo>
                    <a:pt x="1332648" y="481237"/>
                  </a:lnTo>
                  <a:lnTo>
                    <a:pt x="1317638" y="437766"/>
                  </a:lnTo>
                  <a:lnTo>
                    <a:pt x="1299804" y="395584"/>
                  </a:lnTo>
                  <a:lnTo>
                    <a:pt x="1279247" y="354819"/>
                  </a:lnTo>
                  <a:lnTo>
                    <a:pt x="1256067" y="315599"/>
                  </a:lnTo>
                  <a:lnTo>
                    <a:pt x="1230364" y="278052"/>
                  </a:lnTo>
                  <a:lnTo>
                    <a:pt x="1202241" y="242307"/>
                  </a:lnTo>
                  <a:lnTo>
                    <a:pt x="1171797" y="208492"/>
                  </a:lnTo>
                  <a:lnTo>
                    <a:pt x="1139133" y="176735"/>
                  </a:lnTo>
                  <a:lnTo>
                    <a:pt x="1104349" y="147165"/>
                  </a:lnTo>
                  <a:lnTo>
                    <a:pt x="1067547" y="119909"/>
                  </a:lnTo>
                  <a:lnTo>
                    <a:pt x="1028828" y="95096"/>
                  </a:lnTo>
                  <a:lnTo>
                    <a:pt x="988291" y="72854"/>
                  </a:lnTo>
                  <a:lnTo>
                    <a:pt x="946038" y="53312"/>
                  </a:lnTo>
                  <a:lnTo>
                    <a:pt x="902169" y="36597"/>
                  </a:lnTo>
                  <a:lnTo>
                    <a:pt x="856785" y="22837"/>
                  </a:lnTo>
                  <a:lnTo>
                    <a:pt x="809987" y="12162"/>
                  </a:lnTo>
                  <a:lnTo>
                    <a:pt x="761876" y="4698"/>
                  </a:lnTo>
                  <a:lnTo>
                    <a:pt x="681231" y="681227"/>
                  </a:lnTo>
                  <a:lnTo>
                    <a:pt x="68123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336275" y="4842509"/>
              <a:ext cx="1362710" cy="1362710"/>
            </a:xfrm>
            <a:custGeom>
              <a:avLst/>
              <a:gdLst/>
              <a:ahLst/>
              <a:cxnLst/>
              <a:rect l="l" t="t" r="r" b="b"/>
              <a:pathLst>
                <a:path w="1362709" h="1362710">
                  <a:moveTo>
                    <a:pt x="761876" y="4698"/>
                  </a:moveTo>
                  <a:lnTo>
                    <a:pt x="809987" y="12162"/>
                  </a:lnTo>
                  <a:lnTo>
                    <a:pt x="856785" y="22837"/>
                  </a:lnTo>
                  <a:lnTo>
                    <a:pt x="902169" y="36597"/>
                  </a:lnTo>
                  <a:lnTo>
                    <a:pt x="946038" y="53312"/>
                  </a:lnTo>
                  <a:lnTo>
                    <a:pt x="988291" y="72854"/>
                  </a:lnTo>
                  <a:lnTo>
                    <a:pt x="1028828" y="95096"/>
                  </a:lnTo>
                  <a:lnTo>
                    <a:pt x="1067547" y="119909"/>
                  </a:lnTo>
                  <a:lnTo>
                    <a:pt x="1104349" y="147165"/>
                  </a:lnTo>
                  <a:lnTo>
                    <a:pt x="1139133" y="176735"/>
                  </a:lnTo>
                  <a:lnTo>
                    <a:pt x="1171797" y="208492"/>
                  </a:lnTo>
                  <a:lnTo>
                    <a:pt x="1202241" y="242307"/>
                  </a:lnTo>
                  <a:lnTo>
                    <a:pt x="1230364" y="278052"/>
                  </a:lnTo>
                  <a:lnTo>
                    <a:pt x="1256067" y="315599"/>
                  </a:lnTo>
                  <a:lnTo>
                    <a:pt x="1279247" y="354819"/>
                  </a:lnTo>
                  <a:lnTo>
                    <a:pt x="1299804" y="395584"/>
                  </a:lnTo>
                  <a:lnTo>
                    <a:pt x="1317638" y="437766"/>
                  </a:lnTo>
                  <a:lnTo>
                    <a:pt x="1332648" y="481237"/>
                  </a:lnTo>
                  <a:lnTo>
                    <a:pt x="1344733" y="525869"/>
                  </a:lnTo>
                  <a:lnTo>
                    <a:pt x="1353792" y="571533"/>
                  </a:lnTo>
                  <a:lnTo>
                    <a:pt x="1359725" y="618102"/>
                  </a:lnTo>
                  <a:lnTo>
                    <a:pt x="1362431" y="665446"/>
                  </a:lnTo>
                  <a:lnTo>
                    <a:pt x="1361810" y="713437"/>
                  </a:lnTo>
                  <a:lnTo>
                    <a:pt x="1357760" y="761949"/>
                  </a:lnTo>
                  <a:lnTo>
                    <a:pt x="1350296" y="810061"/>
                  </a:lnTo>
                  <a:lnTo>
                    <a:pt x="1339621" y="856860"/>
                  </a:lnTo>
                  <a:lnTo>
                    <a:pt x="1325861" y="902245"/>
                  </a:lnTo>
                  <a:lnTo>
                    <a:pt x="1309146" y="946116"/>
                  </a:lnTo>
                  <a:lnTo>
                    <a:pt x="1289603" y="988371"/>
                  </a:lnTo>
                  <a:lnTo>
                    <a:pt x="1267361" y="1028910"/>
                  </a:lnTo>
                  <a:lnTo>
                    <a:pt x="1242547" y="1067632"/>
                  </a:lnTo>
                  <a:lnTo>
                    <a:pt x="1215291" y="1104436"/>
                  </a:lnTo>
                  <a:lnTo>
                    <a:pt x="1185720" y="1139221"/>
                  </a:lnTo>
                  <a:lnTo>
                    <a:pt x="1153962" y="1171887"/>
                  </a:lnTo>
                  <a:lnTo>
                    <a:pt x="1120145" y="1202333"/>
                  </a:lnTo>
                  <a:lnTo>
                    <a:pt x="1084399" y="1230457"/>
                  </a:lnTo>
                  <a:lnTo>
                    <a:pt x="1046850" y="1256159"/>
                  </a:lnTo>
                  <a:lnTo>
                    <a:pt x="1007628" y="1279339"/>
                  </a:lnTo>
                  <a:lnTo>
                    <a:pt x="966860" y="1299895"/>
                  </a:lnTo>
                  <a:lnTo>
                    <a:pt x="924675" y="1317727"/>
                  </a:lnTo>
                  <a:lnTo>
                    <a:pt x="881200" y="1332733"/>
                  </a:lnTo>
                  <a:lnTo>
                    <a:pt x="836565" y="1344813"/>
                  </a:lnTo>
                  <a:lnTo>
                    <a:pt x="790896" y="1353866"/>
                  </a:lnTo>
                  <a:lnTo>
                    <a:pt x="744323" y="1359792"/>
                  </a:lnTo>
                  <a:lnTo>
                    <a:pt x="696974" y="1362489"/>
                  </a:lnTo>
                  <a:lnTo>
                    <a:pt x="648976" y="1361857"/>
                  </a:lnTo>
                  <a:lnTo>
                    <a:pt x="600459" y="1357795"/>
                  </a:lnTo>
                  <a:lnTo>
                    <a:pt x="552347" y="1350335"/>
                  </a:lnTo>
                  <a:lnTo>
                    <a:pt x="505549" y="1339664"/>
                  </a:lnTo>
                  <a:lnTo>
                    <a:pt x="460165" y="1325909"/>
                  </a:lnTo>
                  <a:lnTo>
                    <a:pt x="416297" y="1309199"/>
                  </a:lnTo>
                  <a:lnTo>
                    <a:pt x="374044" y="1289662"/>
                  </a:lnTo>
                  <a:lnTo>
                    <a:pt x="333509" y="1267426"/>
                  </a:lnTo>
                  <a:lnTo>
                    <a:pt x="294790" y="1242618"/>
                  </a:lnTo>
                  <a:lnTo>
                    <a:pt x="257990" y="1215368"/>
                  </a:lnTo>
                  <a:lnTo>
                    <a:pt x="223209" y="1185803"/>
                  </a:lnTo>
                  <a:lnTo>
                    <a:pt x="190548" y="1154051"/>
                  </a:lnTo>
                  <a:lnTo>
                    <a:pt x="160107" y="1120241"/>
                  </a:lnTo>
                  <a:lnTo>
                    <a:pt x="131988" y="1084500"/>
                  </a:lnTo>
                  <a:lnTo>
                    <a:pt x="106290" y="1046957"/>
                  </a:lnTo>
                  <a:lnTo>
                    <a:pt x="83116" y="1007740"/>
                  </a:lnTo>
                  <a:lnTo>
                    <a:pt x="62565" y="966976"/>
                  </a:lnTo>
                  <a:lnTo>
                    <a:pt x="44739" y="924795"/>
                  </a:lnTo>
                  <a:lnTo>
                    <a:pt x="29737" y="881324"/>
                  </a:lnTo>
                  <a:lnTo>
                    <a:pt x="17662" y="836691"/>
                  </a:lnTo>
                  <a:lnTo>
                    <a:pt x="8614" y="791024"/>
                  </a:lnTo>
                  <a:lnTo>
                    <a:pt x="2692" y="744452"/>
                  </a:lnTo>
                  <a:lnTo>
                    <a:pt x="0" y="697102"/>
                  </a:lnTo>
                  <a:lnTo>
                    <a:pt x="636" y="649103"/>
                  </a:lnTo>
                  <a:lnTo>
                    <a:pt x="4702" y="600582"/>
                  </a:lnTo>
                  <a:lnTo>
                    <a:pt x="12204" y="552228"/>
                  </a:lnTo>
                  <a:lnTo>
                    <a:pt x="22978" y="505138"/>
                  </a:lnTo>
                  <a:lnTo>
                    <a:pt x="36898" y="459426"/>
                  </a:lnTo>
                  <a:lnTo>
                    <a:pt x="53838" y="415202"/>
                  </a:lnTo>
                  <a:lnTo>
                    <a:pt x="73671" y="372580"/>
                  </a:lnTo>
                  <a:lnTo>
                    <a:pt x="96270" y="331671"/>
                  </a:lnTo>
                  <a:lnTo>
                    <a:pt x="121509" y="292589"/>
                  </a:lnTo>
                  <a:lnTo>
                    <a:pt x="149261" y="255444"/>
                  </a:lnTo>
                  <a:lnTo>
                    <a:pt x="179401" y="220350"/>
                  </a:lnTo>
                  <a:lnTo>
                    <a:pt x="211801" y="187418"/>
                  </a:lnTo>
                  <a:lnTo>
                    <a:pt x="246335" y="156762"/>
                  </a:lnTo>
                  <a:lnTo>
                    <a:pt x="282877" y="128492"/>
                  </a:lnTo>
                  <a:lnTo>
                    <a:pt x="321300" y="102722"/>
                  </a:lnTo>
                  <a:lnTo>
                    <a:pt x="361477" y="79563"/>
                  </a:lnTo>
                  <a:lnTo>
                    <a:pt x="403283" y="59127"/>
                  </a:lnTo>
                  <a:lnTo>
                    <a:pt x="446591" y="41528"/>
                  </a:lnTo>
                  <a:lnTo>
                    <a:pt x="491274" y="26877"/>
                  </a:lnTo>
                  <a:lnTo>
                    <a:pt x="537206" y="15287"/>
                  </a:lnTo>
                  <a:lnTo>
                    <a:pt x="584261" y="6869"/>
                  </a:lnTo>
                  <a:lnTo>
                    <a:pt x="632311" y="1735"/>
                  </a:lnTo>
                  <a:lnTo>
                    <a:pt x="681231" y="0"/>
                  </a:lnTo>
                  <a:lnTo>
                    <a:pt x="681231" y="681227"/>
                  </a:lnTo>
                  <a:lnTo>
                    <a:pt x="761876" y="469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9827641" y="5587085"/>
            <a:ext cx="394970" cy="457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3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Yu Gothic Medium"/>
                <a:cs typeface="Yu Gothic Medium"/>
              </a:rPr>
              <a:t>98</a:t>
            </a:r>
            <a:r>
              <a:rPr sz="1000" spc="-5" dirty="0">
                <a:solidFill>
                  <a:srgbClr val="FFFFFF"/>
                </a:solidFill>
                <a:latin typeface="Yu Gothic Medium"/>
                <a:cs typeface="Yu Gothic Medium"/>
              </a:rPr>
              <a:t>%</a:t>
            </a:r>
            <a:endParaRPr sz="1000">
              <a:latin typeface="Yu Gothic Medium"/>
              <a:cs typeface="Yu Gothic Medium"/>
            </a:endParaRPr>
          </a:p>
          <a:p>
            <a:pPr marL="2540">
              <a:lnSpc>
                <a:spcPts val="1100"/>
              </a:lnSpc>
            </a:pPr>
            <a:r>
              <a:rPr sz="1000" spc="-5" dirty="0">
                <a:solidFill>
                  <a:srgbClr val="FFFFFF"/>
                </a:solidFill>
                <a:latin typeface="Yu Gothic Medium"/>
                <a:cs typeface="Yu Gothic Medium"/>
              </a:rPr>
              <a:t>未</a:t>
            </a:r>
            <a:r>
              <a:rPr sz="1000" spc="-20" dirty="0">
                <a:solidFill>
                  <a:srgbClr val="FFFFFF"/>
                </a:solidFill>
                <a:latin typeface="Yu Gothic Medium"/>
                <a:cs typeface="Yu Gothic Medium"/>
              </a:rPr>
              <a:t>活</a:t>
            </a:r>
            <a:r>
              <a:rPr sz="1000" spc="-5" dirty="0">
                <a:solidFill>
                  <a:srgbClr val="FFFFFF"/>
                </a:solidFill>
                <a:latin typeface="Yu Gothic Medium"/>
                <a:cs typeface="Yu Gothic Medium"/>
              </a:rPr>
              <a:t>用</a:t>
            </a:r>
            <a:endParaRPr sz="1000">
              <a:latin typeface="Yu Gothic Medium"/>
              <a:cs typeface="Yu Gothic Medium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0059923" y="4783835"/>
            <a:ext cx="111125" cy="76835"/>
          </a:xfrm>
          <a:custGeom>
            <a:avLst/>
            <a:gdLst/>
            <a:ahLst/>
            <a:cxnLst/>
            <a:rect l="l" t="t" r="r" b="b"/>
            <a:pathLst>
              <a:path w="111125" h="76835">
                <a:moveTo>
                  <a:pt x="111125" y="0"/>
                </a:moveTo>
                <a:lnTo>
                  <a:pt x="0" y="76707"/>
                </a:lnTo>
              </a:path>
            </a:pathLst>
          </a:custGeom>
          <a:ln w="12700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9268079" y="4211144"/>
            <a:ext cx="1934845" cy="68643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1200" b="1" dirty="0">
                <a:solidFill>
                  <a:srgbClr val="112B43"/>
                </a:solidFill>
                <a:latin typeface="Yu Gothic"/>
                <a:cs typeface="Yu Gothic"/>
              </a:rPr>
              <a:t>活用可能なデータの内訳</a:t>
            </a:r>
            <a:endParaRPr sz="1200">
              <a:latin typeface="Yu Gothic"/>
              <a:cs typeface="Yu Gothic"/>
            </a:endParaRPr>
          </a:p>
          <a:p>
            <a:pPr marL="952500">
              <a:lnSpc>
                <a:spcPts val="1770"/>
              </a:lnSpc>
              <a:spcBef>
                <a:spcPts val="470"/>
              </a:spcBef>
            </a:pPr>
            <a:r>
              <a:rPr sz="1600" spc="-5" dirty="0">
                <a:solidFill>
                  <a:srgbClr val="112B43"/>
                </a:solidFill>
                <a:latin typeface="Yu Gothic Medium"/>
                <a:cs typeface="Yu Gothic Medium"/>
              </a:rPr>
              <a:t>2</a:t>
            </a:r>
            <a:r>
              <a:rPr sz="1000" spc="-5" dirty="0">
                <a:solidFill>
                  <a:srgbClr val="112B43"/>
                </a:solidFill>
                <a:latin typeface="Yu Gothic Medium"/>
                <a:cs typeface="Yu Gothic Medium"/>
              </a:rPr>
              <a:t>%</a:t>
            </a:r>
            <a:endParaRPr sz="1000">
              <a:latin typeface="Yu Gothic Medium"/>
              <a:cs typeface="Yu Gothic Medium"/>
            </a:endParaRPr>
          </a:p>
          <a:p>
            <a:pPr marL="939800">
              <a:lnSpc>
                <a:spcPts val="1170"/>
              </a:lnSpc>
            </a:pPr>
            <a:r>
              <a:rPr sz="1100" dirty="0">
                <a:solidFill>
                  <a:srgbClr val="112B43"/>
                </a:solidFill>
                <a:latin typeface="Yu Gothic Medium"/>
                <a:cs typeface="Yu Gothic Medium"/>
              </a:rPr>
              <a:t>予測対象データ</a:t>
            </a:r>
            <a:endParaRPr sz="1100">
              <a:latin typeface="Yu Gothic Medium"/>
              <a:cs typeface="Yu Gothic Medium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932164" y="4466844"/>
            <a:ext cx="2190750" cy="21590"/>
          </a:xfrm>
          <a:custGeom>
            <a:avLst/>
            <a:gdLst/>
            <a:ahLst/>
            <a:cxnLst/>
            <a:rect l="l" t="t" r="r" b="b"/>
            <a:pathLst>
              <a:path w="2190750" h="21589">
                <a:moveTo>
                  <a:pt x="0" y="0"/>
                </a:moveTo>
                <a:lnTo>
                  <a:pt x="2190368" y="21208"/>
                </a:lnTo>
              </a:path>
            </a:pathLst>
          </a:custGeom>
          <a:ln w="9525">
            <a:solidFill>
              <a:srgbClr val="153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1629390" y="6620357"/>
            <a:ext cx="190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Segoe UI"/>
                <a:cs typeface="Segoe UI"/>
              </a:rPr>
              <a:t>10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9633204" y="30480"/>
            <a:ext cx="2540635" cy="198120"/>
            <a:chOff x="9633204" y="30480"/>
            <a:chExt cx="2540635" cy="198120"/>
          </a:xfrm>
        </p:grpSpPr>
        <p:sp>
          <p:nvSpPr>
            <p:cNvPr id="79" name="object 79"/>
            <p:cNvSpPr/>
            <p:nvPr/>
          </p:nvSpPr>
          <p:spPr>
            <a:xfrm>
              <a:off x="9633204" y="30479"/>
              <a:ext cx="1905000" cy="198120"/>
            </a:xfrm>
            <a:custGeom>
              <a:avLst/>
              <a:gdLst/>
              <a:ahLst/>
              <a:cxnLst/>
              <a:rect l="l" t="t" r="r" b="b"/>
              <a:pathLst>
                <a:path w="1905000" h="198120">
                  <a:moveTo>
                    <a:pt x="635508" y="99060"/>
                  </a:moveTo>
                  <a:lnTo>
                    <a:pt x="536448" y="0"/>
                  </a:ln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8" y="99060"/>
                  </a:lnTo>
                  <a:close/>
                </a:path>
                <a:path w="1905000" h="198120">
                  <a:moveTo>
                    <a:pt x="1905000" y="99060"/>
                  </a:moveTo>
                  <a:lnTo>
                    <a:pt x="1805940" y="0"/>
                  </a:lnTo>
                  <a:lnTo>
                    <a:pt x="1269492" y="0"/>
                  </a:lnTo>
                  <a:lnTo>
                    <a:pt x="1269492" y="198120"/>
                  </a:lnTo>
                  <a:lnTo>
                    <a:pt x="1805940" y="198120"/>
                  </a:lnTo>
                  <a:lnTo>
                    <a:pt x="1905000" y="9906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268712" y="30480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8" y="99060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B8D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538204" y="30480"/>
              <a:ext cx="635635" cy="198120"/>
            </a:xfrm>
            <a:custGeom>
              <a:avLst/>
              <a:gdLst/>
              <a:ahLst/>
              <a:cxnLst/>
              <a:rect l="l" t="t" r="r" b="b"/>
              <a:pathLst>
                <a:path w="635634" h="198120">
                  <a:moveTo>
                    <a:pt x="5364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536448" y="198120"/>
                  </a:lnTo>
                  <a:lnTo>
                    <a:pt x="635507" y="99060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E2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1038713" y="5334"/>
            <a:ext cx="229870" cy="23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15"/>
              </a:lnSpc>
              <a:spcBef>
                <a:spcPts val="100"/>
              </a:spcBef>
            </a:pPr>
            <a:r>
              <a:rPr sz="800" b="1" spc="-5" dirty="0">
                <a:solidFill>
                  <a:srgbClr val="112B43"/>
                </a:solidFill>
                <a:latin typeface="Yu Gothic"/>
                <a:cs typeface="Yu Gothic"/>
              </a:rPr>
              <a:t>P</a:t>
            </a: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oC</a:t>
            </a:r>
            <a:endParaRPr sz="800">
              <a:latin typeface="Yu Gothic"/>
              <a:cs typeface="Yu Gothic"/>
            </a:endParaRPr>
          </a:p>
          <a:p>
            <a:pPr marL="12700">
              <a:lnSpc>
                <a:spcPts val="815"/>
              </a:lnSpc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評価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743693" y="51053"/>
            <a:ext cx="10185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</a:tabLst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サマリ	現状認識</a:t>
            </a:r>
            <a:endParaRPr sz="800">
              <a:latin typeface="Yu Gothic"/>
              <a:cs typeface="Yu Gothic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663298" y="45847"/>
            <a:ext cx="3321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12B43"/>
                </a:solidFill>
                <a:latin typeface="Yu Gothic"/>
                <a:cs typeface="Yu Gothic"/>
              </a:rPr>
              <a:t>ご提案</a:t>
            </a:r>
            <a:endParaRPr sz="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278130"/>
            <a:chOff x="-6350" y="0"/>
            <a:chExt cx="12204700" cy="278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0" y="260603"/>
                  </a:moveTo>
                  <a:lnTo>
                    <a:pt x="12192000" y="26060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12700">
              <a:solidFill>
                <a:srgbClr val="112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271780"/>
            </a:xfrm>
            <a:custGeom>
              <a:avLst/>
              <a:gdLst/>
              <a:ahLst/>
              <a:cxnLst/>
              <a:rect l="l" t="t" r="r" b="b"/>
              <a:pathLst>
                <a:path w="12192000" h="271780">
                  <a:moveTo>
                    <a:pt x="1219200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2192000" y="27127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12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64413" y="3429761"/>
            <a:ext cx="11664950" cy="0"/>
          </a:xfrm>
          <a:custGeom>
            <a:avLst/>
            <a:gdLst/>
            <a:ahLst/>
            <a:cxnLst/>
            <a:rect l="l" t="t" r="r" b="b"/>
            <a:pathLst>
              <a:path w="11664950">
                <a:moveTo>
                  <a:pt x="0" y="0"/>
                </a:moveTo>
                <a:lnTo>
                  <a:pt x="11664950" y="0"/>
                </a:lnTo>
              </a:path>
            </a:pathLst>
          </a:custGeom>
          <a:ln w="19050">
            <a:solidFill>
              <a:srgbClr val="112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8892" y="2919475"/>
            <a:ext cx="3508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/>
              <a:t>概念実</a:t>
            </a:r>
            <a:r>
              <a:rPr sz="2800" u="none" spc="-10" dirty="0"/>
              <a:t>証</a:t>
            </a:r>
            <a:r>
              <a:rPr sz="2800" u="none" spc="-5" dirty="0"/>
              <a:t>(PoC)の評価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263652" y="2804160"/>
            <a:ext cx="623570" cy="616585"/>
          </a:xfrm>
          <a:prstGeom prst="rect">
            <a:avLst/>
          </a:prstGeom>
          <a:solidFill>
            <a:srgbClr val="112B43"/>
          </a:solidFill>
        </p:spPr>
        <p:txBody>
          <a:bodyPr vert="horz" wrap="square" lIns="0" tIns="13652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75"/>
              </a:spcBef>
            </a:pP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03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</TotalTime>
  <Words>1682</Words>
  <Application>Microsoft Macintosh PowerPoint</Application>
  <PresentationFormat>ワイド画面</PresentationFormat>
  <Paragraphs>636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5" baseType="lpstr">
      <vt:lpstr>Arial MT</vt:lpstr>
      <vt:lpstr>游ゴシック</vt:lpstr>
      <vt:lpstr>游ゴシック</vt:lpstr>
      <vt:lpstr>Yu Gothic Medium</vt:lpstr>
      <vt:lpstr>Calibri</vt:lpstr>
      <vt:lpstr>Cambria Math</vt:lpstr>
      <vt:lpstr>Segoe UI</vt:lpstr>
      <vt:lpstr>Times New Roman</vt:lpstr>
      <vt:lpstr>Office Theme</vt:lpstr>
      <vt:lpstr>PBL_01 需要予測・在庫最適化 (小売業)</vt:lpstr>
      <vt:lpstr>これまでの流れ</vt:lpstr>
      <vt:lpstr>PowerPoint プレゼンテーション</vt:lpstr>
      <vt:lpstr>エグゼクティブサマリ</vt:lpstr>
      <vt:lpstr>PowerPoint プレゼンテーション</vt:lpstr>
      <vt:lpstr>現状認識</vt:lpstr>
      <vt:lpstr>PowerPoint プレゼンテーション</vt:lpstr>
      <vt:lpstr>PowerPoint プレゼンテーション</vt:lpstr>
      <vt:lpstr>概念実証(PoC)の評価</vt:lpstr>
      <vt:lpstr>PowerPoint プレゼンテーション</vt:lpstr>
      <vt:lpstr>PowerPoint プレゼンテーション</vt:lpstr>
      <vt:lpstr>PowerPoint プレゼンテーション</vt:lpstr>
      <vt:lpstr>本番導入に向けたご提案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PBL_01 需要予測・在庫最適化 (小売業)</dc:title>
  <cp:lastModifiedBy>Shiozaki Yusuke</cp:lastModifiedBy>
  <cp:revision>4</cp:revision>
  <dcterms:created xsi:type="dcterms:W3CDTF">2022-11-20T13:20:08Z</dcterms:created>
  <dcterms:modified xsi:type="dcterms:W3CDTF">2022-11-21T04:20:48Z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2022-11-20T00:00:00Z</vt:filetime>
  </property>
</Properties>
</file>