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9"/>
  </p:notesMasterIdLst>
  <p:sldIdLst>
    <p:sldId id="256" r:id="rId2"/>
    <p:sldId id="257" r:id="rId3"/>
    <p:sldId id="260" r:id="rId4"/>
    <p:sldId id="258" r:id="rId5"/>
    <p:sldId id="269" r:id="rId6"/>
    <p:sldId id="261" r:id="rId7"/>
    <p:sldId id="263" r:id="rId8"/>
    <p:sldId id="264" r:id="rId9"/>
    <p:sldId id="265" r:id="rId10"/>
    <p:sldId id="283" r:id="rId11"/>
    <p:sldId id="268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6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5"/>
    <p:restoredTop sz="94915"/>
  </p:normalViewPr>
  <p:slideViewPr>
    <p:cSldViewPr snapToGrid="0">
      <p:cViewPr>
        <p:scale>
          <a:sx n="100" d="100"/>
          <a:sy n="100" d="100"/>
        </p:scale>
        <p:origin x="1584" y="7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19EC5-EA42-7040-BB89-B4ABB9C18C7E}" type="datetimeFigureOut">
              <a:rPr lang="en-KR" smtClean="0"/>
              <a:t>11/25/24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29E22-C8C6-C94A-803A-8CCF536E334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984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2ADB1-1855-5BE2-8803-FF767145C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EAF9B4-9B78-7960-4050-1C7BED25C0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F2EB6D-BD00-C0D3-0783-6200C977A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F1E3-A431-F0F1-153F-A79A6C975A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29E22-C8C6-C94A-803A-8CCF536E3343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82624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86D4B-5FE3-9E95-31FA-10A0A4107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C77BCD-EFAF-F4BD-8FAB-A06A353DBA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CB4023-1DE4-3943-A994-E22216F27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EA24A-585F-9A8E-50A5-F085DD239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29E22-C8C6-C94A-803A-8CCF536E3343}" type="slidenum">
              <a:rPr lang="en-KR" smtClean="0"/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8511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43C2E-E9D4-4B03-1DFE-C5603F1EB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6188C7-497D-9CB3-1855-D3D33D73D2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816F69-2655-7CED-69DF-8447A4F7B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AFED9-FDFF-8B90-5A91-72A6188DEF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29E22-C8C6-C94A-803A-8CCF536E3343}" type="slidenum">
              <a:rPr lang="en-KR" smtClean="0"/>
              <a:t>22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5479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5EC43-8218-AD27-74CB-5D2EDEBF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3F9D22-74C7-F5A2-9B03-B76BED492D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E8B0AB-036E-CE8A-DD07-AB09BD19E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CD219-FB7C-1504-2768-D1CF51874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29E22-C8C6-C94A-803A-8CCF536E3343}" type="slidenum">
              <a:rPr lang="en-KR" smtClean="0"/>
              <a:t>23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2173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F64A3-D84D-8D3A-429B-8FDE78171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0D4136-0E62-4D1A-D087-02A836E9DC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1F8F98-3E89-DD65-1953-3B94D95A6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4B18B-C00E-5EE7-2413-04D071C5F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29E22-C8C6-C94A-803A-8CCF536E3343}" type="slidenum">
              <a:rPr lang="en-KR" smtClean="0"/>
              <a:t>25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8045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09D3A-D77B-B2FF-1022-7709F30E0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6C8EB1-EFB4-9B86-7CBA-97860BA41F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032605-9887-B25F-CCD5-47385C299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01CF6-DDC7-8463-8EB8-1648DF9112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29E22-C8C6-C94A-803A-8CCF536E3343}" type="slidenum">
              <a:rPr lang="en-KR" smtClean="0"/>
              <a:t>27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9898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FBA43-9373-029C-1702-374B833CA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EF4EB3-4D39-1FC7-0DFB-3074D0FC4D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7BFB79-F275-CBFA-B1B0-50A72F303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87A03-1CF8-11C8-4EF1-54C17D6CC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29E22-C8C6-C94A-803A-8CCF536E3343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6528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80ADB-E443-BD26-10AD-180211D4F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DA94F-DF12-B717-8461-F685DD3F7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55411E-DE9A-E96F-9A55-AC5739014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9BC02-4C58-F608-6A84-FF38540AA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29E22-C8C6-C94A-803A-8CCF536E3343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46085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DFC7C-7074-5DC0-06BA-843C6A94A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99BACB-1CA9-1E4C-A65A-251DDA8C3E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6789D8-F1ED-4738-0CF6-5349C93BF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EEA0E-2BB9-91DE-D626-59472585BB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29E22-C8C6-C94A-803A-8CCF536E3343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05540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AC688-4F75-03BB-9E07-DF62D3D44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849BB8-4DF4-115C-00F2-F62199300A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D307E2-706A-13B3-6CD3-0C970BC10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CDE03-B1F2-AA8E-0AE3-2B05E03CD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29E22-C8C6-C94A-803A-8CCF536E3343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8910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AE39A-99C3-44FC-4E81-CBB19C4DD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B9DD1A-CE67-5E75-5E61-1AD3D510A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E64F4B-65E3-960A-E390-546AB8208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6CCD1-4BF0-0F54-5BF9-F809EF90B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29E22-C8C6-C94A-803A-8CCF536E3343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12744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D6615-E1F3-683B-68B7-2FDDFE2B5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EEB6B1-8597-6AC5-CD8D-14723B3361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002C1C-0BE2-A6B7-7288-D4F9BB89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7F73B-F9D2-20C3-4B58-49BEC7CCF8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29E22-C8C6-C94A-803A-8CCF536E3343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0471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BBBF4-A6DF-00AF-BC92-BCAD9989A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440DB2-E396-7B55-55D2-93CCE2A8F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3EB21C-9C60-0253-AB42-48786978F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3C529-E5BB-9AA9-74B1-25358337AD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29E22-C8C6-C94A-803A-8CCF536E3343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96801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D5B8F-6FE0-A523-39B5-AA647BFAF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07B7FE-02ED-6B4F-9071-7E4F652D0D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2ECEB7-402B-B81D-92BD-3C13424E5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FFEEC-5D86-A7BD-5128-1FAFE1712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29E22-C8C6-C94A-803A-8CCF536E3343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337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E3E0-D361-1A43-AD20-8614C40DA3BE}" type="datetimeFigureOut">
              <a:rPr lang="en-KR" smtClean="0"/>
              <a:t>11/25/24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0F6-6224-6745-860C-A4B5D109DDB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4587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E3E0-D361-1A43-AD20-8614C40DA3BE}" type="datetimeFigureOut">
              <a:rPr lang="en-KR" smtClean="0"/>
              <a:t>11/25/24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0F6-6224-6745-860C-A4B5D109DDB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6907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E3E0-D361-1A43-AD20-8614C40DA3BE}" type="datetimeFigureOut">
              <a:rPr lang="en-KR" smtClean="0"/>
              <a:t>11/25/24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0F6-6224-6745-860C-A4B5D109DDB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3982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E3E0-D361-1A43-AD20-8614C40DA3BE}" type="datetimeFigureOut">
              <a:rPr lang="en-KR" smtClean="0"/>
              <a:t>11/25/24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0F6-6224-6745-860C-A4B5D109DDB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9630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E3E0-D361-1A43-AD20-8614C40DA3BE}" type="datetimeFigureOut">
              <a:rPr lang="en-KR" smtClean="0"/>
              <a:t>11/25/24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0F6-6224-6745-860C-A4B5D109DDB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896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E3E0-D361-1A43-AD20-8614C40DA3BE}" type="datetimeFigureOut">
              <a:rPr lang="en-KR" smtClean="0"/>
              <a:t>11/25/24</a:t>
            </a:fld>
            <a:endParaRPr lang="en-K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0F6-6224-6745-860C-A4B5D109DDB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4914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E3E0-D361-1A43-AD20-8614C40DA3BE}" type="datetimeFigureOut">
              <a:rPr lang="en-KR" smtClean="0"/>
              <a:t>11/25/24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0F6-6224-6745-860C-A4B5D109DDBD}" type="slidenum">
              <a:rPr lang="en-KR" smtClean="0"/>
              <a:t>‹#›</a:t>
            </a:fld>
            <a:endParaRPr lang="en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E3E0-D361-1A43-AD20-8614C40DA3BE}" type="datetimeFigureOut">
              <a:rPr lang="en-KR" smtClean="0"/>
              <a:t>11/25/24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0F6-6224-6745-860C-A4B5D109DDB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84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E3E0-D361-1A43-AD20-8614C40DA3BE}" type="datetimeFigureOut">
              <a:rPr lang="en-KR" smtClean="0"/>
              <a:t>11/25/24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0F6-6224-6745-860C-A4B5D109DDB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9727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E3E0-D361-1A43-AD20-8614C40DA3BE}" type="datetimeFigureOut">
              <a:rPr lang="en-KR" smtClean="0"/>
              <a:t>11/25/24</a:t>
            </a:fld>
            <a:endParaRPr lang="en-K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K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0F6-6224-6745-860C-A4B5D109DDB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2511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B9CE3E0-D361-1A43-AD20-8614C40DA3BE}" type="datetimeFigureOut">
              <a:rPr lang="en-KR" smtClean="0"/>
              <a:t>11/25/24</a:t>
            </a:fld>
            <a:endParaRPr lang="en-K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0F6-6224-6745-860C-A4B5D109DDB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3821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B9CE3E0-D361-1A43-AD20-8614C40DA3BE}" type="datetimeFigureOut">
              <a:rPr lang="en-KR" smtClean="0"/>
              <a:t>11/25/24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6AEC0F6-6224-6745-860C-A4B5D109DDB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609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Relationship Id="rId9" Type="http://schemas.openxmlformats.org/officeDocument/2006/relationships/image" Target="../media/image50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A77E-90C7-FA7F-7F30-E8A200D68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056544"/>
            <a:ext cx="8991600" cy="1645920"/>
          </a:xfrm>
        </p:spPr>
        <p:txBody>
          <a:bodyPr/>
          <a:lstStyle/>
          <a:p>
            <a:r>
              <a:rPr lang="en-KR" dirty="0"/>
              <a:t>Forecasting </a:t>
            </a:r>
            <a:br>
              <a:rPr lang="en-KR" dirty="0"/>
            </a:br>
            <a:r>
              <a:rPr lang="en-KR" dirty="0"/>
              <a:t>U.S. flight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2D6E4-2454-FEC8-374E-5E4CC67E9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136644"/>
            <a:ext cx="6801612" cy="2276856"/>
          </a:xfrm>
        </p:spPr>
        <p:txBody>
          <a:bodyPr lIns="90000">
            <a:noAutofit/>
          </a:bodyPr>
          <a:lstStyle/>
          <a:p>
            <a:r>
              <a:rPr lang="en-KR" dirty="0">
                <a:latin typeface="Helvetica" pitchFamily="2" charset="0"/>
                <a:cs typeface="Arial" panose="020B0604020202020204" pitchFamily="34" charset="0"/>
              </a:rPr>
              <a:t>Business Forecasting 22:544:608:60</a:t>
            </a:r>
          </a:p>
          <a:p>
            <a:r>
              <a:rPr lang="en-KR" dirty="0">
                <a:latin typeface="Helvetica" pitchFamily="2" charset="0"/>
                <a:cs typeface="Arial" panose="020B0604020202020204" pitchFamily="34" charset="0"/>
              </a:rPr>
              <a:t>Final Project</a:t>
            </a:r>
          </a:p>
          <a:p>
            <a:endParaRPr lang="en-KR" dirty="0"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KR" sz="1600" dirty="0">
                <a:latin typeface="Helvetica" pitchFamily="2" charset="0"/>
                <a:cs typeface="Arial" panose="020B0604020202020204" pitchFamily="34" charset="0"/>
              </a:rPr>
              <a:t>Sumin Oh</a:t>
            </a:r>
          </a:p>
          <a:p>
            <a:r>
              <a:rPr lang="en-US" sz="1600" dirty="0">
                <a:latin typeface="Helvetica" pitchFamily="2" charset="0"/>
                <a:cs typeface="Arial" panose="020B0604020202020204" pitchFamily="34" charset="0"/>
              </a:rPr>
              <a:t>so518@scarletmail.rutgers.edu</a:t>
            </a:r>
            <a:endParaRPr lang="en-KR" sz="1600" dirty="0">
              <a:latin typeface="Helvetica" pitchFamily="2" charset="0"/>
              <a:cs typeface="Arial" panose="020B0604020202020204" pitchFamily="34" charset="0"/>
            </a:endParaRPr>
          </a:p>
          <a:p>
            <a:endParaRPr lang="en-KR" dirty="0"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4" descr="A white airplane in the sky&#10;&#10;Description automatically generated">
            <a:extLst>
              <a:ext uri="{FF2B5EF4-FFF2-40B4-BE49-F238E27FC236}">
                <a16:creationId xmlns:a16="http://schemas.microsoft.com/office/drawing/2014/main" id="{ECE809DC-450E-0D80-E137-D710919D9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989756"/>
            <a:ext cx="4584790" cy="257894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1048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ABD0D-7C72-D9DC-22AF-8F4ECD161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EA44D37-F07E-48F5-AF1E-E59F06E7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9215"/>
          </a:xfrm>
          <a:solidFill>
            <a:srgbClr val="4A5356"/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</a:rPr>
              <a:t>(3) A</a:t>
            </a:r>
            <a:r>
              <a:rPr lang="en-KR" sz="2500" dirty="0">
                <a:solidFill>
                  <a:schemeClr val="bg1"/>
                </a:solidFill>
              </a:rPr>
              <a:t>ccuracy measure decision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FAE11-F656-8506-7F39-CD20183DA6AA}"/>
              </a:ext>
            </a:extLst>
          </p:cNvPr>
          <p:cNvSpPr txBox="1"/>
          <p:nvPr/>
        </p:nvSpPr>
        <p:spPr>
          <a:xfrm>
            <a:off x="0" y="2685206"/>
            <a:ext cx="4338594" cy="1426031"/>
          </a:xfrm>
          <a:prstGeom prst="rect">
            <a:avLst/>
          </a:prstGeom>
          <a:solidFill>
            <a:srgbClr val="4A5356">
              <a:alpha val="90000"/>
            </a:srgbClr>
          </a:solidFill>
        </p:spPr>
        <p:txBody>
          <a:bodyPr wrap="square">
            <a:spAutoFit/>
          </a:bodyPr>
          <a:lstStyle/>
          <a:p>
            <a:pPr marL="342900" indent="-3429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sz="1600" u="sng" dirty="0">
                <a:solidFill>
                  <a:schemeClr val="bg1"/>
                </a:solidFill>
                <a:latin typeface="Helvetica" pitchFamily="2" charset="0"/>
              </a:rPr>
              <a:t>Trend</a:t>
            </a:r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 seems to have impact on the Data</a:t>
            </a:r>
          </a:p>
          <a:p>
            <a:pPr marL="342900" indent="-3429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Has a </a:t>
            </a:r>
            <a:r>
              <a:rPr lang="en-US" sz="1600" u="sng" dirty="0">
                <a:solidFill>
                  <a:schemeClr val="bg1"/>
                </a:solidFill>
                <a:latin typeface="Helvetica" pitchFamily="2" charset="0"/>
              </a:rPr>
              <a:t>Seasonality</a:t>
            </a:r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, but not very strong</a:t>
            </a:r>
          </a:p>
          <a:p>
            <a:pPr marL="342900" indent="-3429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sz="1600" u="sng" dirty="0">
                <a:solidFill>
                  <a:schemeClr val="bg1"/>
                </a:solidFill>
                <a:latin typeface="Helvetica" pitchFamily="2" charset="0"/>
              </a:rPr>
              <a:t>Size</a:t>
            </a:r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 of data is quite big (Maximum 87M)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9A08FA1-42FD-653F-CCC8-A23836403436}"/>
              </a:ext>
            </a:extLst>
          </p:cNvPr>
          <p:cNvSpPr/>
          <p:nvPr/>
        </p:nvSpPr>
        <p:spPr>
          <a:xfrm>
            <a:off x="4338594" y="3270250"/>
            <a:ext cx="538206" cy="317500"/>
          </a:xfrm>
          <a:prstGeom prst="rightArrow">
            <a:avLst/>
          </a:prstGeom>
          <a:solidFill>
            <a:srgbClr val="4A535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48BE2A-2FBF-F834-9E03-8E91F2804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2" y="1697115"/>
            <a:ext cx="7315198" cy="4119486"/>
          </a:xfrm>
          <a:solidFill>
            <a:srgbClr val="4A5356">
              <a:alpha val="26000"/>
            </a:srgbClr>
          </a:solidFill>
        </p:spPr>
        <p:txBody>
          <a:bodyPr>
            <a:noAutofit/>
          </a:bodyPr>
          <a:lstStyle/>
          <a:p>
            <a:pPr marL="342900" indent="-342900" algn="l" fontAlgn="base">
              <a:spcAft>
                <a:spcPts val="1200"/>
              </a:spcAft>
              <a:buFont typeface="+mj-lt"/>
              <a:buAutoNum type="arabicPeriod"/>
            </a:pPr>
            <a:r>
              <a:rPr lang="en-US" altLang="ko-KR" b="1" dirty="0">
                <a:solidFill>
                  <a:srgbClr val="3C4043"/>
                </a:solidFill>
                <a:latin typeface="Helvetica" pitchFamily="2" charset="0"/>
              </a:rPr>
              <a:t>MAE(Mean Absolute Error)</a:t>
            </a:r>
          </a:p>
          <a:p>
            <a:pPr lvl="1" fontAlgn="base">
              <a:spcBef>
                <a:spcPts val="0"/>
              </a:spcBef>
            </a:pP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Evaluates all errors equally and shows the absolute error size of the data. </a:t>
            </a:r>
          </a:p>
          <a:p>
            <a:pPr lvl="1" fontAlgn="base">
              <a:spcBef>
                <a:spcPts val="0"/>
              </a:spcBef>
            </a:pP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Maintains the units of the data, so the interpretation is intuitive.</a:t>
            </a:r>
          </a:p>
          <a:p>
            <a:pPr lvl="1" fontAlgn="base">
              <a:spcBef>
                <a:spcPts val="0"/>
              </a:spcBef>
            </a:pP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Easy to understand the size of the average error in predictions.</a:t>
            </a:r>
          </a:p>
          <a:p>
            <a:pPr lvl="1" fontAlgn="base">
              <a:spcBef>
                <a:spcPts val="0"/>
              </a:spcBef>
            </a:pPr>
            <a:endParaRPr lang="en-US" altLang="ko-KR" dirty="0">
              <a:solidFill>
                <a:srgbClr val="3C4043"/>
              </a:solidFill>
              <a:latin typeface="Helvetica" pitchFamily="2" charset="0"/>
            </a:endParaRPr>
          </a:p>
          <a:p>
            <a:pPr marL="342900" indent="-342900" fontAlgn="base">
              <a:spcAft>
                <a:spcPts val="1200"/>
              </a:spcAft>
              <a:buFont typeface="+mj-lt"/>
              <a:buAutoNum type="arabicPeriod"/>
            </a:pPr>
            <a:r>
              <a:rPr lang="en-US" altLang="ko-KR" b="1" dirty="0">
                <a:solidFill>
                  <a:srgbClr val="3C4043"/>
                </a:solidFill>
                <a:latin typeface="Helvetica" pitchFamily="2" charset="0"/>
              </a:rPr>
              <a:t>RMSE (Root Mean Squared Error)</a:t>
            </a:r>
          </a:p>
          <a:p>
            <a:pPr lvl="1" fontAlgn="base">
              <a:spcBef>
                <a:spcPts val="0"/>
              </a:spcBef>
            </a:pP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Sensitive to large errors and focuses more on errors that occur at large values. </a:t>
            </a:r>
          </a:p>
          <a:p>
            <a:pPr lvl="1" fontAlgn="base">
              <a:spcBef>
                <a:spcPts val="0"/>
              </a:spcBef>
            </a:pP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Useful when focusing on large errors in trend-based data.</a:t>
            </a:r>
          </a:p>
          <a:p>
            <a:pPr lvl="1" fontAlgn="base">
              <a:spcBef>
                <a:spcPts val="0"/>
              </a:spcBef>
            </a:pPr>
            <a:endParaRPr lang="en-US" dirty="0">
              <a:solidFill>
                <a:srgbClr val="3C4043"/>
              </a:solidFill>
              <a:latin typeface="Helvetica" pitchFamily="2" charset="0"/>
            </a:endParaRPr>
          </a:p>
          <a:p>
            <a:pPr marL="342900" indent="-342900" fontAlgn="base">
              <a:spcAft>
                <a:spcPts val="1200"/>
              </a:spcAft>
              <a:buFont typeface="+mj-lt"/>
              <a:buAutoNum type="arabicPeriod"/>
            </a:pPr>
            <a:r>
              <a:rPr lang="en-US" altLang="ko-KR" b="1" dirty="0">
                <a:solidFill>
                  <a:srgbClr val="3C4043"/>
                </a:solidFill>
                <a:latin typeface="Helvetica" pitchFamily="2" charset="0"/>
              </a:rPr>
              <a:t>MAPE (Mean Absolute Percentage Error)</a:t>
            </a:r>
          </a:p>
          <a:p>
            <a:pPr lvl="1" fontAlgn="base">
              <a:spcBef>
                <a:spcPts val="0"/>
              </a:spcBef>
            </a:pP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Intuitively understandable because the prediction error is expressed as a % regardless of the size of the value.</a:t>
            </a:r>
            <a:endParaRPr lang="en-US" dirty="0">
              <a:solidFill>
                <a:srgbClr val="3C4043"/>
              </a:solidFill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D0FE4-8D90-48D4-BF84-EA9AFF3F319B}"/>
              </a:ext>
            </a:extLst>
          </p:cNvPr>
          <p:cNvSpPr txBox="1"/>
          <p:nvPr/>
        </p:nvSpPr>
        <p:spPr>
          <a:xfrm>
            <a:off x="416253" y="2315618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Helvetica" pitchFamily="2" charset="0"/>
              </a:rPr>
              <a:t>Identified Data Characteristics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600A42-ED9A-10F1-EF02-FE06C7E5AFE4}"/>
              </a:ext>
            </a:extLst>
          </p:cNvPr>
          <p:cNvSpPr txBox="1"/>
          <p:nvPr/>
        </p:nvSpPr>
        <p:spPr>
          <a:xfrm>
            <a:off x="6464988" y="1327783"/>
            <a:ext cx="413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Helvetica" pitchFamily="2" charset="0"/>
              </a:rPr>
              <a:t>Chosen Accuracy Measure</a:t>
            </a:r>
            <a:r>
              <a:rPr lang="en-US" altLang="ko-KR" b="1" dirty="0">
                <a:latin typeface="Helvetica" pitchFamily="2" charset="0"/>
              </a:rPr>
              <a:t>(In order)</a:t>
            </a:r>
            <a:endParaRPr lang="en-KR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94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53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7E0D96-D7FD-9A88-1136-22D237F13499}"/>
              </a:ext>
            </a:extLst>
          </p:cNvPr>
          <p:cNvSpPr txBox="1"/>
          <p:nvPr/>
        </p:nvSpPr>
        <p:spPr>
          <a:xfrm>
            <a:off x="1600200" y="3136612"/>
            <a:ext cx="8991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FORECASTING &amp; RESIDUAL ANALYSIS</a:t>
            </a:r>
            <a:endParaRPr lang="en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A77CD-1701-5F86-35C6-197F0A7F4FA3}"/>
              </a:ext>
            </a:extLst>
          </p:cNvPr>
          <p:cNvSpPr txBox="1"/>
          <p:nvPr/>
        </p:nvSpPr>
        <p:spPr>
          <a:xfrm>
            <a:off x="1600200" y="1790125"/>
            <a:ext cx="89916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</a:rPr>
              <a:t>4</a:t>
            </a:r>
            <a:endParaRPr lang="en-KR" sz="8800" b="1" dirty="0"/>
          </a:p>
        </p:txBody>
      </p:sp>
    </p:spTree>
    <p:extLst>
      <p:ext uri="{BB962C8B-B14F-4D97-AF65-F5344CB8AC3E}">
        <p14:creationId xmlns:p14="http://schemas.microsoft.com/office/powerpoint/2010/main" val="412555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E8F9B-6FE7-39CE-0263-C611AAA08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C6C1D4A-3375-9970-4ED2-606ACF078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5662957"/>
            <a:ext cx="11912600" cy="625796"/>
          </a:xfrm>
        </p:spPr>
        <p:txBody>
          <a:bodyPr>
            <a:noAutofit/>
          </a:bodyPr>
          <a:lstStyle/>
          <a:p>
            <a:pPr fontAlgn="base">
              <a:spcAft>
                <a:spcPts val="1200"/>
              </a:spcAft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Naïve method predicts the value of the whole forecasting period as same as the last value in the data, which is 76,251,475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141F82-C466-CFA3-C1B6-E858BBB6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9215"/>
          </a:xfrm>
          <a:solidFill>
            <a:srgbClr val="4A5356"/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</a:rPr>
              <a:t>(1) Naïve method – forecast</a:t>
            </a:r>
            <a:endParaRPr lang="en-KR" sz="2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FA8B0-49BB-A3F7-B5F6-AD4EC0A555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518"/>
          <a:stretch/>
        </p:blipFill>
        <p:spPr>
          <a:xfrm>
            <a:off x="1943648" y="1616246"/>
            <a:ext cx="7878430" cy="362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3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53A21-B002-E287-3213-9999612C4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8540D74-183E-9A67-790D-2B00611A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9215"/>
          </a:xfrm>
          <a:solidFill>
            <a:srgbClr val="4A5356"/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</a:rPr>
              <a:t>(1) Naïve method – residual analysis</a:t>
            </a:r>
            <a:endParaRPr lang="en-KR" sz="25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6199B8D-2BCE-E0E0-6989-99D15545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1" y="3765476"/>
            <a:ext cx="3108600" cy="26072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2CF95C-D7BE-D8DF-21A6-E6E7AA3DF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5" y="821787"/>
            <a:ext cx="3145476" cy="26072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D9E6E8-5888-9920-2FF6-0230214CD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009" y="757770"/>
            <a:ext cx="2957704" cy="25698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DD8205-F6B2-2F32-658D-B953E6285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421" y="3673168"/>
            <a:ext cx="3099450" cy="2699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581BC7-A985-3764-1B76-7EDDB3FDB730}"/>
              </a:ext>
            </a:extLst>
          </p:cNvPr>
          <p:cNvSpPr txBox="1"/>
          <p:nvPr/>
        </p:nvSpPr>
        <p:spPr>
          <a:xfrm>
            <a:off x="6558006" y="1891288"/>
            <a:ext cx="5252994" cy="2872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Generally </a:t>
            </a:r>
            <a:r>
              <a:rPr lang="en-KR" dirty="0">
                <a:solidFill>
                  <a:srgbClr val="3C4043"/>
                </a:solidFill>
                <a:latin typeface="Helvetica" pitchFamily="2" charset="0"/>
              </a:rPr>
              <a:t>describes the underlying trend and variability of the data well, and the residuals are generally evenly distributed around zero.</a:t>
            </a:r>
          </a:p>
          <a:p>
            <a:pPr marL="228600" indent="-2286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KR" dirty="0">
              <a:solidFill>
                <a:srgbClr val="3C4043"/>
              </a:solidFill>
              <a:latin typeface="Helvetica" pitchFamily="2" charset="0"/>
            </a:endParaRPr>
          </a:p>
          <a:p>
            <a:pPr marL="228600" indent="-2286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KR" dirty="0">
                <a:solidFill>
                  <a:srgbClr val="3C4043"/>
                </a:solidFill>
                <a:latin typeface="Helvetica" pitchFamily="2" charset="0"/>
              </a:rPr>
              <a:t>However, since the distribution of the residuals is slightly asymmetric, the naive method alone has </a:t>
            </a:r>
            <a:r>
              <a:rPr lang="en-KR" b="1" dirty="0">
                <a:solidFill>
                  <a:srgbClr val="3C4043"/>
                </a:solidFill>
                <a:latin typeface="Helvetica" pitchFamily="2" charset="0"/>
              </a:rPr>
              <a:t>limitations</a:t>
            </a:r>
            <a:r>
              <a:rPr lang="en-KR" dirty="0">
                <a:solidFill>
                  <a:srgbClr val="3C4043"/>
                </a:solidFill>
                <a:latin typeface="Helvetica" pitchFamily="2" charset="0"/>
              </a:rPr>
              <a:t> in explaining all the patterns in the data.</a:t>
            </a:r>
          </a:p>
        </p:txBody>
      </p:sp>
    </p:spTree>
    <p:extLst>
      <p:ext uri="{BB962C8B-B14F-4D97-AF65-F5344CB8AC3E}">
        <p14:creationId xmlns:p14="http://schemas.microsoft.com/office/powerpoint/2010/main" val="892596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02225-F86B-C595-82BF-29FCB5F00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D0A4C72-19EB-9272-78F3-452947532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924" y="4495800"/>
            <a:ext cx="9859276" cy="2428813"/>
          </a:xfrm>
        </p:spPr>
        <p:txBody>
          <a:bodyPr>
            <a:noAutofit/>
          </a:bodyPr>
          <a:lstStyle/>
          <a:p>
            <a:pPr fontAlgn="base">
              <a:spcAft>
                <a:spcPts val="1200"/>
              </a:spcAft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Moving average reflecting 12 months of data</a:t>
            </a:r>
          </a:p>
          <a:p>
            <a:pPr fontAlgn="base">
              <a:spcAft>
                <a:spcPts val="1200"/>
              </a:spcAft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This is used when wants to see long term trends, but may not be suitable to model the seasonality or volatility.</a:t>
            </a:r>
          </a:p>
          <a:p>
            <a:pPr fontAlgn="base">
              <a:spcAft>
                <a:spcPts val="1200"/>
              </a:spcAft>
            </a:pPr>
            <a:endParaRPr lang="en-US" dirty="0">
              <a:solidFill>
                <a:srgbClr val="3C4043"/>
              </a:solidFill>
              <a:latin typeface="Helvetica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CB7391-4202-2FDD-AADF-0A4971C6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9215"/>
          </a:xfrm>
          <a:solidFill>
            <a:srgbClr val="4A5356"/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</a:rPr>
              <a:t>(2) Simple moving average method – forecast</a:t>
            </a:r>
            <a:endParaRPr lang="en-KR" sz="25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7213B-C0C8-765A-9208-F9E974041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802" y="939800"/>
            <a:ext cx="7268883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66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A60E4-8CA4-E641-435A-957C09E5F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F6828FF-C57E-B3DB-C557-2EA9710D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9215"/>
          </a:xfrm>
          <a:solidFill>
            <a:srgbClr val="4A5356"/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</a:rPr>
              <a:t>(2) Simple moving average method – residual analysis</a:t>
            </a:r>
            <a:endParaRPr lang="en-KR" sz="25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1CC21E-CDB3-8562-19D0-1D4450072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1080744"/>
            <a:ext cx="3050494" cy="25912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D9B0A8-2BE7-45F0-D27C-A0167D9F7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394" y="1099181"/>
            <a:ext cx="2956606" cy="2495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D23BB-21D7-6A16-CAD5-17441F996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254" y="3837270"/>
            <a:ext cx="3173439" cy="26957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2CE937-44BC-9204-8418-277BC882B72E}"/>
              </a:ext>
            </a:extLst>
          </p:cNvPr>
          <p:cNvSpPr txBox="1"/>
          <p:nvPr/>
        </p:nvSpPr>
        <p:spPr>
          <a:xfrm>
            <a:off x="6558006" y="1891288"/>
            <a:ext cx="5252994" cy="2872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The moving average model effectively reflects the main patterns (trends and seasonality) of the data.</a:t>
            </a:r>
          </a:p>
          <a:p>
            <a:pPr marL="228600" indent="-2286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The residuals are mostly distributed </a:t>
            </a:r>
            <a:r>
              <a:rPr lang="en-US" b="1" dirty="0">
                <a:solidFill>
                  <a:srgbClr val="3C4043"/>
                </a:solidFill>
                <a:latin typeface="Helvetica" pitchFamily="2" charset="0"/>
              </a:rPr>
              <a:t>around 0 </a:t>
            </a: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and show a form close to normality.</a:t>
            </a:r>
          </a:p>
          <a:p>
            <a:pPr marL="228600" indent="-2286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The ACF analysis results show that there is no clear autocorrelation in the residuals, so it can be said that the model explains the data well.</a:t>
            </a:r>
            <a:endParaRPr lang="en-KR" dirty="0">
              <a:solidFill>
                <a:srgbClr val="3C4043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97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F33D7-3424-8AB0-C157-DC3FC73D7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9CC1A-B652-8AC5-10C0-A826FDEC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5353242"/>
            <a:ext cx="11607800" cy="1504758"/>
          </a:xfrm>
        </p:spPr>
        <p:txBody>
          <a:bodyPr>
            <a:noAutofit/>
          </a:bodyPr>
          <a:lstStyle/>
          <a:p>
            <a:pPr fontAlgn="base">
              <a:spcAft>
                <a:spcPts val="1200"/>
              </a:spcAft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Simple smoothing uses a weighted average of past data to calculate the current value</a:t>
            </a:r>
            <a:r>
              <a:rPr lang="ko-KR" altLang="en-US" dirty="0">
                <a:solidFill>
                  <a:srgbClr val="3C4043"/>
                </a:solidFill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3C4043"/>
                </a:solidFill>
                <a:latin typeface="Helvetica" pitchFamily="2" charset="0"/>
              </a:rPr>
              <a:t>without considering Trend and Seasonality.</a:t>
            </a:r>
          </a:p>
          <a:p>
            <a:pPr fontAlgn="base">
              <a:spcAft>
                <a:spcPts val="1200"/>
              </a:spcAft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Simple and intuitive, however, may not be suitable for long term forecasting.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52694B-429C-2074-6FB4-29E33584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9215"/>
          </a:xfrm>
          <a:solidFill>
            <a:srgbClr val="4A5356"/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</a:rPr>
              <a:t>(</a:t>
            </a:r>
            <a:r>
              <a:rPr lang="en-US" altLang="ko-KR" sz="2500" dirty="0">
                <a:solidFill>
                  <a:schemeClr val="bg1"/>
                </a:solidFill>
              </a:rPr>
              <a:t>3</a:t>
            </a:r>
            <a:r>
              <a:rPr lang="en-US" sz="2500" dirty="0">
                <a:solidFill>
                  <a:schemeClr val="bg1"/>
                </a:solidFill>
              </a:rPr>
              <a:t>) simple smoothing method – forecast</a:t>
            </a:r>
            <a:endParaRPr lang="en-KR" sz="25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0BF4AD-206C-F2D3-C968-1A3ECABD7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49" y="1007900"/>
            <a:ext cx="7369281" cy="41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3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EB9D5-9FF1-2587-7C6E-33D644D44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92B3878-C926-C8B1-183C-BB23FCB2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9215"/>
          </a:xfrm>
          <a:solidFill>
            <a:srgbClr val="4A5356"/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</a:rPr>
              <a:t>(3) simple smoothing method – residual analysis</a:t>
            </a:r>
            <a:endParaRPr lang="en-KR" sz="25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BC64C-2A54-1F3D-3728-0F3FB84EB987}"/>
              </a:ext>
            </a:extLst>
          </p:cNvPr>
          <p:cNvSpPr txBox="1"/>
          <p:nvPr/>
        </p:nvSpPr>
        <p:spPr>
          <a:xfrm>
            <a:off x="6558006" y="1891288"/>
            <a:ext cx="5252994" cy="3426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The Simple smoothing model effectively reflects the main patterns (trends and seasonality) of the data.</a:t>
            </a:r>
          </a:p>
          <a:p>
            <a:pPr marL="228600" indent="-2286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The residuals are mostly distributed </a:t>
            </a:r>
            <a:r>
              <a:rPr lang="en-US" b="1" dirty="0">
                <a:solidFill>
                  <a:srgbClr val="3C4043"/>
                </a:solidFill>
                <a:latin typeface="Helvetica" pitchFamily="2" charset="0"/>
              </a:rPr>
              <a:t>around 0 </a:t>
            </a: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(but not as much as Moving Average) and show a form close to normality.</a:t>
            </a:r>
          </a:p>
          <a:p>
            <a:pPr marL="228600" indent="-2286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The ACF analysis results show that autocorrelation in the residuals is minimal, so it can be said that the model explains the data well.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8A14C-D6F9-B5D9-D508-854B4B709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" y="912181"/>
            <a:ext cx="3010357" cy="254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D41940-940A-712A-E751-03A4A5A39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996" y="871262"/>
            <a:ext cx="3010357" cy="2596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0C592C-FFF0-1EE4-0BCE-726FE591D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74561"/>
            <a:ext cx="3112604" cy="2658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AEA861-94F1-6108-815A-F6FDB184EF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96" y="3810905"/>
            <a:ext cx="3112604" cy="263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1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5D960-BA80-5FA1-1455-5FCAF7E5A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6E91015-78B3-01E8-4FCF-0925305C0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923311"/>
            <a:ext cx="11887200" cy="1566389"/>
          </a:xfrm>
        </p:spPr>
        <p:txBody>
          <a:bodyPr>
            <a:noAutofit/>
          </a:bodyPr>
          <a:lstStyle/>
          <a:p>
            <a:pPr fontAlgn="base">
              <a:spcAft>
                <a:spcPts val="1200"/>
              </a:spcAft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It is an extended form of Exponential Smoothing that reflects both </a:t>
            </a:r>
            <a:r>
              <a:rPr lang="en-US" b="1" dirty="0">
                <a:solidFill>
                  <a:srgbClr val="3C4043"/>
                </a:solidFill>
                <a:latin typeface="Helvetica" pitchFamily="2" charset="0"/>
              </a:rPr>
              <a:t>Trend </a:t>
            </a: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and </a:t>
            </a:r>
            <a:r>
              <a:rPr lang="en-US" b="1" dirty="0">
                <a:solidFill>
                  <a:srgbClr val="3C4043"/>
                </a:solidFill>
                <a:latin typeface="Helvetica" pitchFamily="2" charset="0"/>
              </a:rPr>
              <a:t>Seasonality</a:t>
            </a: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 of time series data for forecasting. </a:t>
            </a:r>
          </a:p>
          <a:p>
            <a:pPr fontAlgn="base">
              <a:spcAft>
                <a:spcPts val="1200"/>
              </a:spcAft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It is mainly used for forecasting data with seasonal variation.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43A37B-5B04-E8B4-B172-F798E203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9215"/>
          </a:xfrm>
          <a:solidFill>
            <a:srgbClr val="4A5356"/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</a:rPr>
              <a:t>(</a:t>
            </a:r>
            <a:r>
              <a:rPr lang="en-US" altLang="ko-KR" sz="2500" dirty="0">
                <a:solidFill>
                  <a:schemeClr val="bg1"/>
                </a:solidFill>
              </a:rPr>
              <a:t>4</a:t>
            </a:r>
            <a:r>
              <a:rPr lang="en-US" sz="2500" dirty="0">
                <a:solidFill>
                  <a:schemeClr val="bg1"/>
                </a:solidFill>
              </a:rPr>
              <a:t>) Holt-winters method – forecast</a:t>
            </a:r>
            <a:endParaRPr lang="en-KR" sz="2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C6930-7C34-DA48-FDF3-CA4B7432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899" y="903064"/>
            <a:ext cx="7462571" cy="35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4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5EF3D-B7D3-85D7-99DD-F6075B80D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B8EBBAF-ED95-B614-706B-B5846CF7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9215"/>
          </a:xfrm>
          <a:solidFill>
            <a:srgbClr val="4A5356"/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</a:rPr>
              <a:t>(</a:t>
            </a:r>
            <a:r>
              <a:rPr lang="en-US" altLang="ko-KR" sz="2500" dirty="0">
                <a:solidFill>
                  <a:schemeClr val="bg1"/>
                </a:solidFill>
              </a:rPr>
              <a:t>4</a:t>
            </a:r>
            <a:r>
              <a:rPr lang="en-US" sz="2500" dirty="0">
                <a:solidFill>
                  <a:schemeClr val="bg1"/>
                </a:solidFill>
              </a:rPr>
              <a:t>) Holt-winters method – residual analysis</a:t>
            </a:r>
            <a:endParaRPr lang="en-KR" sz="25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4C91A-E183-0DBE-7A16-64EECC7207A0}"/>
              </a:ext>
            </a:extLst>
          </p:cNvPr>
          <p:cNvSpPr txBox="1"/>
          <p:nvPr/>
        </p:nvSpPr>
        <p:spPr>
          <a:xfrm>
            <a:off x="6558006" y="1891288"/>
            <a:ext cx="5252994" cy="3149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The Holt-Winters model does a good job of explaining complex data that includes both trends and seasonality. </a:t>
            </a:r>
          </a:p>
          <a:p>
            <a:pPr marL="228600" indent="-2286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The residuals are roughly randomly distributed around 0</a:t>
            </a:r>
            <a:r>
              <a:rPr lang="ko-KR" altLang="en-US" dirty="0">
                <a:solidFill>
                  <a:srgbClr val="3C4043"/>
                </a:solidFill>
                <a:latin typeface="Helvetica" pitchFamily="2" charset="0"/>
              </a:rPr>
              <a:t> </a:t>
            </a: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without patterns</a:t>
            </a: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, and there is no autocorrelation, so the model is considered to be suitable.</a:t>
            </a:r>
          </a:p>
          <a:p>
            <a:pPr marL="228600" indent="-2286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There are some lags exceeding the confidence interval range, but it’s minimal.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D04D88-133C-4B81-E47B-6C6C1EED4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39593"/>
            <a:ext cx="3060700" cy="257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E2F95F-356F-4097-1A66-E816E802F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44" y="922340"/>
            <a:ext cx="3008355" cy="2609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8EEE50-7066-BA4F-C99F-69144A7D8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96" y="3807062"/>
            <a:ext cx="3100848" cy="2609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6CE152-6F09-BD19-C823-EA4236E8E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0044" y="3833389"/>
            <a:ext cx="3100848" cy="268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3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4D5D7-4C06-093C-E516-A9E528A0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KR" sz="30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D32C-6DAB-5EF5-263A-D53E5885D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431" y="25400"/>
            <a:ext cx="4384469" cy="6769100"/>
          </a:xfrm>
        </p:spPr>
        <p:txBody>
          <a:bodyPr anchor="ctr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KR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Helvetica" pitchFamily="2" charset="0"/>
                <a:cs typeface="Arial" panose="020B0604020202020204" pitchFamily="34" charset="0"/>
              </a:rPr>
              <a:t>Purpose of Forecasting</a:t>
            </a:r>
          </a:p>
          <a:p>
            <a:pPr marL="342900" indent="-342900">
              <a:buFont typeface="+mj-lt"/>
              <a:buAutoNum type="arabicPeriod"/>
            </a:pPr>
            <a:r>
              <a:rPr lang="en-KR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Helvetica" pitchFamily="2" charset="0"/>
                <a:cs typeface="Arial" panose="020B0604020202020204" pitchFamily="34" charset="0"/>
              </a:rPr>
              <a:t>About this Data</a:t>
            </a:r>
          </a:p>
          <a:p>
            <a:pPr marL="342900" indent="-342900">
              <a:buFont typeface="+mj-lt"/>
              <a:buAutoNum type="arabicPeriod"/>
            </a:pPr>
            <a:r>
              <a:rPr lang="en-KR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Helvetica" pitchFamily="2" charset="0"/>
                <a:cs typeface="Arial" panose="020B0604020202020204" pitchFamily="34" charset="0"/>
              </a:rPr>
              <a:t>Exploratory Data Analysis</a:t>
            </a:r>
          </a:p>
          <a:p>
            <a:pPr marL="800100" lvl="2" indent="-342900">
              <a:buFont typeface="+mj-lt"/>
              <a:buAutoNum type="arabicParenR"/>
            </a:pPr>
            <a:r>
              <a:rPr lang="en-US" dirty="0">
                <a:ln>
                  <a:solidFill>
                    <a:srgbClr val="FF0000">
                      <a:alpha val="0"/>
                    </a:srgbClr>
                  </a:solidFill>
                </a:ln>
                <a:latin typeface="Helvetica" pitchFamily="2" charset="0"/>
                <a:cs typeface="Arial" panose="020B0604020202020204" pitchFamily="34" charset="0"/>
              </a:rPr>
              <a:t>Box Plot &amp; Histogram</a:t>
            </a:r>
          </a:p>
          <a:p>
            <a:pPr marL="800100" lvl="2" indent="-342900">
              <a:buFont typeface="+mj-lt"/>
              <a:buAutoNum type="arabicParenR"/>
            </a:pPr>
            <a:r>
              <a:rPr lang="en-US" dirty="0">
                <a:ln>
                  <a:solidFill>
                    <a:srgbClr val="FF0000">
                      <a:alpha val="0"/>
                    </a:srgbClr>
                  </a:solidFill>
                </a:ln>
                <a:latin typeface="Helvetica" pitchFamily="2" charset="0"/>
                <a:cs typeface="Arial" panose="020B0604020202020204" pitchFamily="34" charset="0"/>
              </a:rPr>
              <a:t>ACF</a:t>
            </a:r>
          </a:p>
          <a:p>
            <a:pPr marL="800100" lvl="2" indent="-342900">
              <a:buFont typeface="+mj-lt"/>
              <a:buAutoNum type="arabicParenR"/>
            </a:pPr>
            <a:r>
              <a:rPr lang="en-US" dirty="0">
                <a:ln>
                  <a:solidFill>
                    <a:srgbClr val="FF0000">
                      <a:alpha val="0"/>
                    </a:srgbClr>
                  </a:solidFill>
                </a:ln>
                <a:latin typeface="Helvetica" pitchFamily="2" charset="0"/>
                <a:cs typeface="Arial" panose="020B0604020202020204" pitchFamily="34" charset="0"/>
              </a:rPr>
              <a:t>Decomposition</a:t>
            </a:r>
          </a:p>
          <a:p>
            <a:pPr marL="800100" lvl="2" indent="-342900">
              <a:buFont typeface="+mj-lt"/>
              <a:buAutoNum type="arabicParenR"/>
            </a:pPr>
            <a:r>
              <a:rPr lang="en-US" dirty="0">
                <a:ln>
                  <a:solidFill>
                    <a:srgbClr val="FF0000">
                      <a:alpha val="0"/>
                    </a:srgbClr>
                  </a:solidFill>
                </a:ln>
                <a:latin typeface="Helvetica" pitchFamily="2" charset="0"/>
                <a:cs typeface="Arial" panose="020B0604020202020204" pitchFamily="34" charset="0"/>
              </a:rPr>
              <a:t>Accuracy Measure Decision</a:t>
            </a:r>
            <a:endParaRPr lang="en-KR" dirty="0">
              <a:ln>
                <a:solidFill>
                  <a:srgbClr val="FF0000">
                    <a:alpha val="0"/>
                  </a:srgbClr>
                </a:solidFill>
              </a:ln>
              <a:latin typeface="Helvetica" pitchFamily="2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KR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Helvetica" pitchFamily="2" charset="0"/>
                <a:cs typeface="Arial" panose="020B0604020202020204" pitchFamily="34" charset="0"/>
              </a:rPr>
              <a:t>Forecasting &amp; Residual Analysis</a:t>
            </a:r>
          </a:p>
          <a:p>
            <a:pPr marL="800100" lvl="2" indent="-342900">
              <a:buFont typeface="+mj-lt"/>
              <a:buAutoNum type="arabicParenR"/>
            </a:pPr>
            <a:r>
              <a:rPr lang="en-US" dirty="0">
                <a:ln>
                  <a:solidFill>
                    <a:srgbClr val="FF0000">
                      <a:alpha val="0"/>
                    </a:srgbClr>
                  </a:solidFill>
                </a:ln>
                <a:latin typeface="Helvetica" pitchFamily="2" charset="0"/>
                <a:cs typeface="Arial" panose="020B0604020202020204" pitchFamily="34" charset="0"/>
              </a:rPr>
              <a:t>Naïve</a:t>
            </a:r>
          </a:p>
          <a:p>
            <a:pPr marL="800100" lvl="2" indent="-342900">
              <a:buFont typeface="+mj-lt"/>
              <a:buAutoNum type="arabicParenR"/>
            </a:pPr>
            <a:r>
              <a:rPr lang="en-US" dirty="0">
                <a:ln>
                  <a:solidFill>
                    <a:srgbClr val="FF0000">
                      <a:alpha val="0"/>
                    </a:srgbClr>
                  </a:solidFill>
                </a:ln>
                <a:latin typeface="Helvetica" pitchFamily="2" charset="0"/>
                <a:cs typeface="Arial" panose="020B0604020202020204" pitchFamily="34" charset="0"/>
              </a:rPr>
              <a:t>Simple Moving Average</a:t>
            </a:r>
          </a:p>
          <a:p>
            <a:pPr marL="800100" lvl="2" indent="-342900">
              <a:buFont typeface="+mj-lt"/>
              <a:buAutoNum type="arabicParenR"/>
            </a:pPr>
            <a:r>
              <a:rPr lang="en-KR" dirty="0">
                <a:ln>
                  <a:solidFill>
                    <a:srgbClr val="FF0000">
                      <a:alpha val="0"/>
                    </a:srgbClr>
                  </a:solidFill>
                </a:ln>
                <a:latin typeface="Helvetica" pitchFamily="2" charset="0"/>
                <a:cs typeface="Arial" panose="020B0604020202020204" pitchFamily="34" charset="0"/>
              </a:rPr>
              <a:t>Simple Smoothing</a:t>
            </a:r>
          </a:p>
          <a:p>
            <a:pPr marL="800100" lvl="2" indent="-342900">
              <a:buFont typeface="+mj-lt"/>
              <a:buAutoNum type="arabicParenR"/>
            </a:pPr>
            <a:r>
              <a:rPr lang="en-KR" dirty="0">
                <a:ln>
                  <a:solidFill>
                    <a:srgbClr val="FF0000">
                      <a:alpha val="0"/>
                    </a:srgbClr>
                  </a:solidFill>
                </a:ln>
                <a:latin typeface="Helvetica" pitchFamily="2" charset="0"/>
                <a:cs typeface="Arial" panose="020B0604020202020204" pitchFamily="34" charset="0"/>
              </a:rPr>
              <a:t>Holt-Winters</a:t>
            </a:r>
          </a:p>
          <a:p>
            <a:pPr marL="800100" lvl="2" indent="-342900">
              <a:buFont typeface="+mj-lt"/>
              <a:buAutoNum type="arabicParenR"/>
            </a:pPr>
            <a:r>
              <a:rPr lang="en-KR" dirty="0">
                <a:ln>
                  <a:solidFill>
                    <a:srgbClr val="FF0000">
                      <a:alpha val="0"/>
                    </a:srgbClr>
                  </a:solidFill>
                </a:ln>
                <a:latin typeface="Helvetica" pitchFamily="2" charset="0"/>
                <a:cs typeface="Arial" panose="020B0604020202020204" pitchFamily="34" charset="0"/>
              </a:rPr>
              <a:t>ARIMA</a:t>
            </a:r>
          </a:p>
          <a:p>
            <a:pPr marL="800100" lvl="2" indent="-342900">
              <a:buFont typeface="+mj-lt"/>
              <a:buAutoNum type="arabicParenR"/>
            </a:pPr>
            <a:r>
              <a:rPr lang="en-KR" dirty="0">
                <a:ln>
                  <a:solidFill>
                    <a:srgbClr val="FF0000">
                      <a:alpha val="0"/>
                    </a:srgbClr>
                  </a:solidFill>
                </a:ln>
                <a:latin typeface="Helvetica" pitchFamily="2" charset="0"/>
                <a:cs typeface="Arial" panose="020B0604020202020204" pitchFamily="34" charset="0"/>
              </a:rPr>
              <a:t>Time series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KR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Helvetica" pitchFamily="2" charset="0"/>
                <a:cs typeface="Arial" panose="020B0604020202020204" pitchFamily="34" charset="0"/>
              </a:rPr>
              <a:t>Accuracy Summary &amp; Decision</a:t>
            </a:r>
          </a:p>
          <a:p>
            <a:pPr marL="342900" indent="-342900">
              <a:buFont typeface="+mj-lt"/>
              <a:buAutoNum type="arabicPeriod"/>
            </a:pPr>
            <a:r>
              <a:rPr lang="en-KR" b="1" dirty="0">
                <a:ln>
                  <a:solidFill>
                    <a:srgbClr val="FF0000">
                      <a:alpha val="0"/>
                    </a:srgbClr>
                  </a:solidFill>
                </a:ln>
                <a:latin typeface="Helvetica" pitchFamily="2" charset="0"/>
                <a:cs typeface="Arial" panose="020B0604020202020204" pitchFamily="34" charset="0"/>
              </a:rPr>
              <a:t>To improve…</a:t>
            </a:r>
          </a:p>
        </p:txBody>
      </p:sp>
    </p:spTree>
    <p:extLst>
      <p:ext uri="{BB962C8B-B14F-4D97-AF65-F5344CB8AC3E}">
        <p14:creationId xmlns:p14="http://schemas.microsoft.com/office/powerpoint/2010/main" val="4256235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DFDEB-9A69-A95D-11E5-1AB2E87D1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907337-C33D-A054-9B0A-A1FCA87E3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719020"/>
            <a:ext cx="11887200" cy="1934689"/>
          </a:xfrm>
        </p:spPr>
        <p:txBody>
          <a:bodyPr>
            <a:noAutofit/>
          </a:bodyPr>
          <a:lstStyle/>
          <a:p>
            <a:pPr fontAlgn="base">
              <a:spcAft>
                <a:spcPts val="1200"/>
              </a:spcAft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It models data by combining three components: </a:t>
            </a:r>
            <a:r>
              <a:rPr lang="en-US" dirty="0" err="1">
                <a:solidFill>
                  <a:srgbClr val="3C4043"/>
                </a:solidFill>
                <a:latin typeface="Helvetica" pitchFamily="2" charset="0"/>
              </a:rPr>
              <a:t>AutoRegressive</a:t>
            </a: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 (AR), Integrated (I), and Moving Average (MA).</a:t>
            </a:r>
          </a:p>
          <a:p>
            <a:pPr fontAlgn="base">
              <a:spcAft>
                <a:spcPts val="1200"/>
              </a:spcAft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 The ARIMA model predicts based on the residuals remaining </a:t>
            </a:r>
            <a:r>
              <a:rPr lang="en-US" b="1" dirty="0">
                <a:solidFill>
                  <a:srgbClr val="3C4043"/>
                </a:solidFill>
                <a:latin typeface="Helvetica" pitchFamily="2" charset="0"/>
              </a:rPr>
              <a:t>after removing trends and seasonality</a:t>
            </a: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.</a:t>
            </a:r>
          </a:p>
          <a:p>
            <a:pPr lvl="1" fontAlgn="base">
              <a:spcAft>
                <a:spcPts val="1200"/>
              </a:spcAft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It reflects trends and patterns well and is strong against non-seasonal data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8E6D27-7558-B72E-11B2-7D533562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9215"/>
          </a:xfrm>
          <a:solidFill>
            <a:srgbClr val="4A5356"/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</a:rPr>
              <a:t>(5) ARIMA method – forecast</a:t>
            </a:r>
            <a:endParaRPr lang="en-KR" sz="25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FE02BC-DA40-B31C-2EB8-14480985C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49" y="901699"/>
            <a:ext cx="7258051" cy="356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EF459-015E-6115-AD30-7954ACB95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3E4797D-75DD-F359-E90E-239A7DAB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9215"/>
          </a:xfrm>
          <a:solidFill>
            <a:srgbClr val="4A5356"/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</a:rPr>
              <a:t>(5) ARIMA method – residual analysis</a:t>
            </a:r>
            <a:endParaRPr lang="en-KR" sz="25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4FF75-8638-805D-49F7-E53A8C4217B4}"/>
              </a:ext>
            </a:extLst>
          </p:cNvPr>
          <p:cNvSpPr txBox="1"/>
          <p:nvPr/>
        </p:nvSpPr>
        <p:spPr>
          <a:xfrm>
            <a:off x="6558006" y="1891288"/>
            <a:ext cx="5252994" cy="2036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The ARIMA model explains the data well and the residuals are randomly distributed. </a:t>
            </a:r>
          </a:p>
          <a:p>
            <a:pPr marL="228600" indent="-2286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The results of the ACF analysis show that there is almost no autocorrelation in the residuals, so it is judged that the model reflects the data pattern well.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777AE-46F4-EC54-F193-70D5AF393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9" y="1015841"/>
            <a:ext cx="3239973" cy="27375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80E54C-EE74-F73C-8A6B-92BB356DB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972" y="1077958"/>
            <a:ext cx="2955865" cy="2508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207D68-2FE6-959B-0D10-2C374F8DE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708" y="3806000"/>
            <a:ext cx="3162597" cy="27375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0FCA71-EB07-720B-BC15-37E563E08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35" y="3844356"/>
            <a:ext cx="3239973" cy="27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49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2A813-F7E5-070E-727A-5E7203699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3F14E3-079B-6045-33AD-15D652D63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795220"/>
            <a:ext cx="11887200" cy="1934689"/>
          </a:xfrm>
        </p:spPr>
        <p:txBody>
          <a:bodyPr>
            <a:noAutofit/>
          </a:bodyPr>
          <a:lstStyle/>
          <a:p>
            <a:pPr fontAlgn="base">
              <a:spcAft>
                <a:spcPts val="1200"/>
              </a:spcAft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It </a:t>
            </a: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p</a:t>
            </a: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erform</a:t>
            </a: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s</a:t>
            </a: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 linear regression on time series data and explain trends and seasonality of data.</a:t>
            </a:r>
          </a:p>
          <a:p>
            <a:pPr fontAlgn="base">
              <a:spcAft>
                <a:spcPts val="1200"/>
              </a:spcAft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 This time, </a:t>
            </a:r>
            <a:r>
              <a:rPr lang="en-US" b="1" dirty="0">
                <a:solidFill>
                  <a:srgbClr val="3C4043"/>
                </a:solidFill>
                <a:latin typeface="Helvetica" pitchFamily="2" charset="0"/>
              </a:rPr>
              <a:t>only Trend </a:t>
            </a: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was included to predict.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016833-74BC-C9A6-6FE2-BA0510B8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9215"/>
          </a:xfrm>
          <a:solidFill>
            <a:srgbClr val="4A5356"/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</a:rPr>
              <a:t>(6) Time series Regression – forecast</a:t>
            </a:r>
            <a:endParaRPr lang="en-KR" sz="25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16771-ABED-4336-7E4F-C224CFC49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49" y="958850"/>
            <a:ext cx="7052685" cy="33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46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796A3-C45A-2581-3A91-A79B36DA0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A75D34-AD35-ED5D-ADA6-98BEDA33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9215"/>
          </a:xfrm>
          <a:solidFill>
            <a:srgbClr val="4A5356"/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</a:rPr>
              <a:t>(6) Time series Regression– residual analysis</a:t>
            </a:r>
            <a:endParaRPr lang="en-KR" sz="25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EA7F5-5482-7962-1DF7-513245E96A2A}"/>
              </a:ext>
            </a:extLst>
          </p:cNvPr>
          <p:cNvSpPr txBox="1"/>
          <p:nvPr/>
        </p:nvSpPr>
        <p:spPr>
          <a:xfrm>
            <a:off x="6794687" y="2645600"/>
            <a:ext cx="5252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The Regression model is considered to be suitable because the residuals are generally normal and randomly distributed, and there is little autocorrelation.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BD21F3-2FB9-962D-175A-E56F375E7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4" y="1007043"/>
            <a:ext cx="3287237" cy="2609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306AAE-04EA-F03C-3DD1-B5460871B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102" y="1173978"/>
            <a:ext cx="2965507" cy="2255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C9B0CB-E0EA-177E-A6F2-E34ACE216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8" y="3927743"/>
            <a:ext cx="3265094" cy="24321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94D31-E128-7A35-DE02-D8F07C177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0493" y="3845929"/>
            <a:ext cx="3474194" cy="260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82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535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5D58E8-0589-98FC-0A8A-816552A23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BB8E20-59A9-E3C8-5967-C4DBD43CF2C2}"/>
              </a:ext>
            </a:extLst>
          </p:cNvPr>
          <p:cNvSpPr txBox="1"/>
          <p:nvPr/>
        </p:nvSpPr>
        <p:spPr>
          <a:xfrm>
            <a:off x="1600200" y="3136612"/>
            <a:ext cx="8991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ACCURACY SUMMARY &amp; DECISION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40A40-6DE7-9EAF-B747-8F7F4F4C1699}"/>
              </a:ext>
            </a:extLst>
          </p:cNvPr>
          <p:cNvSpPr txBox="1"/>
          <p:nvPr/>
        </p:nvSpPr>
        <p:spPr>
          <a:xfrm>
            <a:off x="1600200" y="1690062"/>
            <a:ext cx="89916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</a:rPr>
              <a:t>5</a:t>
            </a:r>
            <a:endParaRPr lang="en-KR" sz="8800" b="1" dirty="0"/>
          </a:p>
        </p:txBody>
      </p:sp>
    </p:spTree>
    <p:extLst>
      <p:ext uri="{BB962C8B-B14F-4D97-AF65-F5344CB8AC3E}">
        <p14:creationId xmlns:p14="http://schemas.microsoft.com/office/powerpoint/2010/main" val="3500145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3BB8B-5FD9-DFE3-31A5-F892791FB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8C0AE5-834A-AC42-1FB6-BC64EB57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9215"/>
          </a:xfrm>
          <a:solidFill>
            <a:srgbClr val="4A5356"/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</a:rPr>
              <a:t>5.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>
                <a:solidFill>
                  <a:schemeClr val="bg1"/>
                </a:solidFill>
              </a:rPr>
              <a:t>Accuracy measure ranking &amp; decision</a:t>
            </a:r>
            <a:endParaRPr lang="en-KR" sz="25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570A9A-C4A0-FE4F-0434-06A695E17519}"/>
              </a:ext>
            </a:extLst>
          </p:cNvPr>
          <p:cNvSpPr txBox="1"/>
          <p:nvPr/>
        </p:nvSpPr>
        <p:spPr>
          <a:xfrm>
            <a:off x="521621" y="4026780"/>
            <a:ext cx="2950449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C4043"/>
                </a:solidFill>
                <a:latin typeface="Helvetica" pitchFamily="2" charset="0"/>
              </a:rPr>
              <a:t>MAE</a:t>
            </a:r>
          </a:p>
          <a:p>
            <a:pPr marL="800100" lvl="1" indent="-3429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b="1" dirty="0">
                <a:solidFill>
                  <a:srgbClr val="3C4043"/>
                </a:solidFill>
                <a:latin typeface="Helvetica" pitchFamily="2" charset="0"/>
              </a:rPr>
              <a:t>Moving Average</a:t>
            </a:r>
          </a:p>
          <a:p>
            <a:pPr marL="800100" lvl="1" indent="-3429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ARIMA</a:t>
            </a:r>
          </a:p>
          <a:p>
            <a:pPr marL="800100" lvl="1" indent="-3429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Holt-Winters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64F5BA-128A-7653-7D3D-71D83DD6D49E}"/>
              </a:ext>
            </a:extLst>
          </p:cNvPr>
          <p:cNvSpPr txBox="1"/>
          <p:nvPr/>
        </p:nvSpPr>
        <p:spPr>
          <a:xfrm>
            <a:off x="4398758" y="4026780"/>
            <a:ext cx="2950449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C4043"/>
                </a:solidFill>
                <a:latin typeface="Helvetica" pitchFamily="2" charset="0"/>
              </a:rPr>
              <a:t>RMSE</a:t>
            </a:r>
          </a:p>
          <a:p>
            <a:pPr marL="800100" lvl="1" indent="-3429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b="1" dirty="0">
                <a:solidFill>
                  <a:srgbClr val="3C4043"/>
                </a:solidFill>
                <a:latin typeface="Helvetica" pitchFamily="2" charset="0"/>
              </a:rPr>
              <a:t>Moving Average</a:t>
            </a:r>
          </a:p>
          <a:p>
            <a:pPr marL="800100" lvl="1" indent="-3429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ARIMA</a:t>
            </a:r>
          </a:p>
          <a:p>
            <a:pPr marL="800100" lvl="1" indent="-3429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Simple-Smoothing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822EAC-24B7-FF95-26D1-FA93B57AF99A}"/>
              </a:ext>
            </a:extLst>
          </p:cNvPr>
          <p:cNvSpPr txBox="1"/>
          <p:nvPr/>
        </p:nvSpPr>
        <p:spPr>
          <a:xfrm>
            <a:off x="8275895" y="4026780"/>
            <a:ext cx="2950449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C4043"/>
                </a:solidFill>
                <a:latin typeface="Helvetica" pitchFamily="2" charset="0"/>
              </a:rPr>
              <a:t>MAPE</a:t>
            </a:r>
          </a:p>
          <a:p>
            <a:pPr marL="800100" lvl="1" indent="-3429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b="1" dirty="0">
                <a:solidFill>
                  <a:srgbClr val="3C4043"/>
                </a:solidFill>
                <a:latin typeface="Helvetica" pitchFamily="2" charset="0"/>
              </a:rPr>
              <a:t>Moving Average</a:t>
            </a:r>
          </a:p>
          <a:p>
            <a:pPr marL="800100" lvl="1" indent="-3429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ARIMA</a:t>
            </a:r>
          </a:p>
          <a:p>
            <a:pPr marL="800100" lvl="1" indent="-3429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Holt-Winters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1F1D297-A233-05B9-F3CC-09BC4F50A5E0}"/>
              </a:ext>
            </a:extLst>
          </p:cNvPr>
          <p:cNvGrpSpPr/>
          <p:nvPr/>
        </p:nvGrpSpPr>
        <p:grpSpPr>
          <a:xfrm>
            <a:off x="843421" y="784506"/>
            <a:ext cx="10264322" cy="2750664"/>
            <a:chOff x="642454" y="678336"/>
            <a:chExt cx="10264322" cy="2750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3BC73E4-8AA8-BAA8-C530-829669F9B7B7}"/>
                </a:ext>
              </a:extLst>
            </p:cNvPr>
            <p:cNvGrpSpPr/>
            <p:nvPr/>
          </p:nvGrpSpPr>
          <p:grpSpPr>
            <a:xfrm>
              <a:off x="642454" y="678336"/>
              <a:ext cx="10264322" cy="2750664"/>
              <a:chOff x="642454" y="678336"/>
              <a:chExt cx="10264322" cy="27506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E7844F9-57F3-6793-2420-56609115B5D2}"/>
                  </a:ext>
                </a:extLst>
              </p:cNvPr>
              <p:cNvGrpSpPr/>
              <p:nvPr/>
            </p:nvGrpSpPr>
            <p:grpSpPr>
              <a:xfrm>
                <a:off x="642454" y="1066800"/>
                <a:ext cx="10264322" cy="2362200"/>
                <a:chOff x="615950" y="762000"/>
                <a:chExt cx="10264322" cy="2362200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676A43BC-A5ED-7760-EB39-D2D32406F6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5950" y="762000"/>
                  <a:ext cx="10264322" cy="2362200"/>
                </a:xfrm>
                <a:prstGeom prst="rect">
                  <a:avLst/>
                </a:prstGeom>
              </p:spPr>
            </p:pic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D0DE3BD-239F-4E16-217D-BCBE8C9CD7E1}"/>
                    </a:ext>
                  </a:extLst>
                </p:cNvPr>
                <p:cNvSpPr/>
                <p:nvPr/>
              </p:nvSpPr>
              <p:spPr>
                <a:xfrm>
                  <a:off x="4573360" y="762000"/>
                  <a:ext cx="1840140" cy="22733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1E179D8-866F-268A-E8C9-2F303F215529}"/>
                    </a:ext>
                  </a:extLst>
                </p:cNvPr>
                <p:cNvSpPr/>
                <p:nvPr/>
              </p:nvSpPr>
              <p:spPr>
                <a:xfrm>
                  <a:off x="7583260" y="762000"/>
                  <a:ext cx="1001940" cy="22733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</p:grpSp>
          <p:pic>
            <p:nvPicPr>
              <p:cNvPr id="24" name="Graphic 23" descr="Badge 1 with solid fill">
                <a:extLst>
                  <a:ext uri="{FF2B5EF4-FFF2-40B4-BE49-F238E27FC236}">
                    <a16:creationId xmlns:a16="http://schemas.microsoft.com/office/drawing/2014/main" id="{46F2CE0D-CF46-4A4C-72D5-36A5F265E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74615" y="678336"/>
                <a:ext cx="400463" cy="400463"/>
              </a:xfrm>
              <a:prstGeom prst="rect">
                <a:avLst/>
              </a:prstGeom>
            </p:spPr>
          </p:pic>
          <p:pic>
            <p:nvPicPr>
              <p:cNvPr id="26" name="Graphic 25" descr="Badge with solid fill">
                <a:extLst>
                  <a:ext uri="{FF2B5EF4-FFF2-40B4-BE49-F238E27FC236}">
                    <a16:creationId xmlns:a16="http://schemas.microsoft.com/office/drawing/2014/main" id="{3FBF6748-5B72-B0D8-D232-95D25CAEFC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14229" y="678336"/>
                <a:ext cx="400463" cy="400463"/>
              </a:xfrm>
              <a:prstGeom prst="rect">
                <a:avLst/>
              </a:prstGeom>
            </p:spPr>
          </p:pic>
          <p:pic>
            <p:nvPicPr>
              <p:cNvPr id="28" name="Graphic 27" descr="Badge 3 with solid fill">
                <a:extLst>
                  <a:ext uri="{FF2B5EF4-FFF2-40B4-BE49-F238E27FC236}">
                    <a16:creationId xmlns:a16="http://schemas.microsoft.com/office/drawing/2014/main" id="{5BA94D3C-2BB7-229B-A1A7-218A7B6692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10502" y="678336"/>
                <a:ext cx="400463" cy="400463"/>
              </a:xfrm>
              <a:prstGeom prst="rect">
                <a:avLst/>
              </a:prstGeom>
            </p:spPr>
          </p:pic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AD37CE6-8AED-9462-AC7A-9B9886FB677F}"/>
                </a:ext>
              </a:extLst>
            </p:cNvPr>
            <p:cNvSpPr/>
            <p:nvPr/>
          </p:nvSpPr>
          <p:spPr>
            <a:xfrm>
              <a:off x="642454" y="1762539"/>
              <a:ext cx="10224020" cy="29486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3460174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535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E46601-985C-8F91-78BC-693DF76D5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2DD07E-F52D-5A19-F139-C830143E4121}"/>
              </a:ext>
            </a:extLst>
          </p:cNvPr>
          <p:cNvSpPr txBox="1"/>
          <p:nvPr/>
        </p:nvSpPr>
        <p:spPr>
          <a:xfrm>
            <a:off x="1600200" y="3136612"/>
            <a:ext cx="8991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TO IMPROVE THE RESULT…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10673-D617-CCA6-A1DB-9B214A672D64}"/>
              </a:ext>
            </a:extLst>
          </p:cNvPr>
          <p:cNvSpPr txBox="1"/>
          <p:nvPr/>
        </p:nvSpPr>
        <p:spPr>
          <a:xfrm>
            <a:off x="1600200" y="1690062"/>
            <a:ext cx="89916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</a:rPr>
              <a:t>6</a:t>
            </a:r>
            <a:endParaRPr lang="en-KR" sz="8800" b="1" dirty="0"/>
          </a:p>
        </p:txBody>
      </p:sp>
    </p:spTree>
    <p:extLst>
      <p:ext uri="{BB962C8B-B14F-4D97-AF65-F5344CB8AC3E}">
        <p14:creationId xmlns:p14="http://schemas.microsoft.com/office/powerpoint/2010/main" val="1329832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5B033-C293-D970-A836-3F8C68C5D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512A91A-77A8-8DC6-B255-AA9A6EFE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9215"/>
          </a:xfrm>
          <a:solidFill>
            <a:srgbClr val="4A5356"/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</a:rPr>
              <a:t>6.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>
                <a:solidFill>
                  <a:schemeClr val="bg1"/>
                </a:solidFill>
              </a:rPr>
              <a:t>To improve the result</a:t>
            </a:r>
            <a:endParaRPr lang="en-KR" sz="25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AB5409-D731-D234-558E-7B4FB6BDB2CA}"/>
              </a:ext>
            </a:extLst>
          </p:cNvPr>
          <p:cNvSpPr txBox="1"/>
          <p:nvPr/>
        </p:nvSpPr>
        <p:spPr>
          <a:xfrm>
            <a:off x="300654" y="1314213"/>
            <a:ext cx="11624645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</a:pPr>
            <a:r>
              <a:rPr lang="en-US" b="1" dirty="0">
                <a:solidFill>
                  <a:srgbClr val="3C4043"/>
                </a:solidFill>
                <a:latin typeface="Helvetica" pitchFamily="2" charset="0"/>
              </a:rPr>
              <a:t>Is selecting Moving Average the best choice?</a:t>
            </a:r>
          </a:p>
          <a:p>
            <a:pPr marL="228600" indent="-2286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Moving averages </a:t>
            </a: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simply</a:t>
            </a:r>
            <a:r>
              <a:rPr lang="ko-KR" altLang="en-US" dirty="0">
                <a:solidFill>
                  <a:srgbClr val="3C4043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shows the average tendency of the data and does not reflect complex seasonality or trends.</a:t>
            </a:r>
            <a:r>
              <a:rPr lang="ko-KR" altLang="en-US" dirty="0">
                <a:solidFill>
                  <a:srgbClr val="3C4043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It is best suited to exploit stable patterns in data in short-term forecasting situations and is not suitable for long-term predictions and may degrade as data patterns change.</a:t>
            </a:r>
          </a:p>
          <a:p>
            <a:pPr marL="228600" indent="-2286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Now, the purpose is to predict 1 year traffic</a:t>
            </a: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,</a:t>
            </a:r>
            <a:r>
              <a:rPr lang="ko-KR" altLang="en-US" dirty="0">
                <a:solidFill>
                  <a:srgbClr val="3C4043"/>
                </a:solidFill>
                <a:latin typeface="Helvetica" pitchFamily="2" charset="0"/>
              </a:rPr>
              <a:t> </a:t>
            </a: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and this data does not include strong seasonality.</a:t>
            </a:r>
            <a:endParaRPr lang="en-US" dirty="0">
              <a:solidFill>
                <a:srgbClr val="3C4043"/>
              </a:solidFill>
              <a:latin typeface="Helvetica" pitchFamily="2" charset="0"/>
            </a:endParaRPr>
          </a:p>
          <a:p>
            <a:pPr marL="228600" indent="-2286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3C4043"/>
                </a:solidFill>
                <a:latin typeface="Helvetica" pitchFamily="2" charset="0"/>
              </a:rPr>
              <a:t>So, it’s suitable to use Moving Average.</a:t>
            </a:r>
          </a:p>
          <a:p>
            <a:pPr marL="228600" indent="-2286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3C4043"/>
              </a:solidFill>
              <a:latin typeface="Helvetica" pitchFamily="2" charset="0"/>
            </a:endParaRPr>
          </a:p>
          <a:p>
            <a:pPr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</a:pPr>
            <a:r>
              <a:rPr lang="en-US" b="1" dirty="0">
                <a:solidFill>
                  <a:srgbClr val="3C4043"/>
                </a:solidFill>
                <a:latin typeface="Helvetica" pitchFamily="2" charset="0"/>
              </a:rPr>
              <a:t>To have better result..</a:t>
            </a:r>
          </a:p>
          <a:p>
            <a:pPr marL="228600" indent="-228600" defTabSz="914400" fontAlgn="base"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Select moving average as the basic model, but at the same time use ARIMA or Holt-Winters as a complement when data patterns change or the forecast period becomes longer.</a:t>
            </a:r>
          </a:p>
        </p:txBody>
      </p:sp>
    </p:spTree>
    <p:extLst>
      <p:ext uri="{BB962C8B-B14F-4D97-AF65-F5344CB8AC3E}">
        <p14:creationId xmlns:p14="http://schemas.microsoft.com/office/powerpoint/2010/main" val="269464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13D48-24AB-7486-1863-327ACFB67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AA115-C8FC-A1B7-532F-4D6DC6B27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354" y="2556030"/>
            <a:ext cx="8711646" cy="3006570"/>
          </a:xfrm>
        </p:spPr>
        <p:txBody>
          <a:bodyPr>
            <a:normAutofit/>
          </a:bodyPr>
          <a:lstStyle/>
          <a:p>
            <a:pPr fontAlgn="base">
              <a:spcAft>
                <a:spcPts val="1200"/>
              </a:spcAft>
            </a:pPr>
            <a:r>
              <a:rPr lang="en-US" dirty="0">
                <a:solidFill>
                  <a:srgbClr val="3C4043"/>
                </a:solidFill>
                <a:latin typeface="Inter"/>
              </a:rPr>
              <a:t>In this project, the number of passengers for the next 1 year, which is Y2024, will be predicted. Covid restricted passenger to use flights, but the number is recovering gradually after its drastic drop in 2020. </a:t>
            </a:r>
          </a:p>
          <a:p>
            <a:pPr fontAlgn="base">
              <a:spcAft>
                <a:spcPts val="1200"/>
              </a:spcAft>
            </a:pPr>
            <a:r>
              <a:rPr lang="en-US" dirty="0">
                <a:solidFill>
                  <a:srgbClr val="3C4043"/>
                </a:solidFill>
                <a:latin typeface="Inter"/>
              </a:rPr>
              <a:t>This project is to forecast the total number of passengers using various forecast methods and compare the accuracy of those models to find out the best methods.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A44CB1-280A-C255-DF74-19BD0AE6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9215"/>
          </a:xfrm>
          <a:solidFill>
            <a:srgbClr val="4A5356"/>
          </a:solidFill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KR" dirty="0">
                <a:solidFill>
                  <a:schemeClr val="bg1"/>
                </a:solidFill>
              </a:rPr>
              <a:t>1.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KR" dirty="0">
                <a:solidFill>
                  <a:schemeClr val="bg1"/>
                </a:solidFill>
              </a:rPr>
              <a:t>urpose of forecasting</a:t>
            </a:r>
          </a:p>
        </p:txBody>
      </p:sp>
      <p:pic>
        <p:nvPicPr>
          <p:cNvPr id="4" name="Graphic 3" descr="Questions with solid fill">
            <a:extLst>
              <a:ext uri="{FF2B5EF4-FFF2-40B4-BE49-F238E27FC236}">
                <a16:creationId xmlns:a16="http://schemas.microsoft.com/office/drawing/2014/main" id="{F844812B-1253-067C-CE49-493E6213F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54" y="2171700"/>
            <a:ext cx="27686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4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381AF-85A9-D425-0925-143AA2FD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68" y="1103464"/>
            <a:ext cx="11326031" cy="1444471"/>
          </a:xfrm>
        </p:spPr>
        <p:txBody>
          <a:bodyPr>
            <a:noAutofit/>
          </a:bodyPr>
          <a:lstStyle/>
          <a:p>
            <a:pPr algn="l" fontAlgn="base">
              <a:spcAft>
                <a:spcPts val="1200"/>
              </a:spcAft>
            </a:pPr>
            <a:r>
              <a:rPr lang="en-US" u="none" strike="noStrike" dirty="0">
                <a:solidFill>
                  <a:srgbClr val="3C4043"/>
                </a:solidFill>
                <a:effectLst/>
                <a:latin typeface="Helvetica" pitchFamily="2" charset="0"/>
              </a:rPr>
              <a:t>This dataset provides U.S. monthly airline traffic from 2003 to 2023</a:t>
            </a:r>
          </a:p>
          <a:p>
            <a:pPr algn="l" fontAlgn="base">
              <a:spcAft>
                <a:spcPts val="1200"/>
              </a:spcAft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Due to the Covid19 outbreak in 2020, there was a significant drop in the traffic. For the accurate forecast, </a:t>
            </a:r>
            <a:r>
              <a:rPr lang="en-US" b="1" dirty="0">
                <a:solidFill>
                  <a:srgbClr val="3C4043"/>
                </a:solidFill>
                <a:latin typeface="Helvetica" pitchFamily="2" charset="0"/>
              </a:rPr>
              <a:t>data was cut from 2020~2023 to be utilized.</a:t>
            </a:r>
            <a:br>
              <a:rPr lang="en-US" b="1" dirty="0">
                <a:latin typeface="Helvetica" pitchFamily="2" charset="0"/>
              </a:rPr>
            </a:br>
            <a:endParaRPr lang="en-KR" b="1" dirty="0">
              <a:latin typeface="Helvetic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05B590-8233-12BF-4133-E9F85FBB49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0" r="3713"/>
          <a:stretch/>
        </p:blipFill>
        <p:spPr>
          <a:xfrm>
            <a:off x="0" y="3003281"/>
            <a:ext cx="5989300" cy="36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6C7538-43AD-4CDF-9996-2CD1D31028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845"/>
          <a:stretch/>
        </p:blipFill>
        <p:spPr>
          <a:xfrm>
            <a:off x="6078200" y="3072185"/>
            <a:ext cx="6113800" cy="353109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9963213-F624-A861-75BF-14FEC6AB10FA}"/>
              </a:ext>
            </a:extLst>
          </p:cNvPr>
          <p:cNvSpPr txBox="1">
            <a:spLocks/>
          </p:cNvSpPr>
          <p:nvPr/>
        </p:nvSpPr>
        <p:spPr bwMode="black">
          <a:xfrm>
            <a:off x="0" y="0"/>
            <a:ext cx="12192000" cy="579215"/>
          </a:xfrm>
          <a:prstGeom prst="rect">
            <a:avLst/>
          </a:prstGeom>
          <a:solidFill>
            <a:srgbClr val="4A5356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KR" sz="2500" dirty="0">
                <a:solidFill>
                  <a:schemeClr val="bg1"/>
                </a:solidFill>
              </a:rPr>
              <a:t>2. </a:t>
            </a:r>
            <a:r>
              <a:rPr lang="en-US" sz="2500" dirty="0">
                <a:solidFill>
                  <a:schemeClr val="bg1"/>
                </a:solidFill>
              </a:rPr>
              <a:t>A</a:t>
            </a:r>
            <a:r>
              <a:rPr lang="en-KR" sz="2500" dirty="0">
                <a:solidFill>
                  <a:schemeClr val="bg1"/>
                </a:solidFill>
              </a:rPr>
              <a:t>bout this data</a:t>
            </a:r>
          </a:p>
        </p:txBody>
      </p:sp>
      <p:pic>
        <p:nvPicPr>
          <p:cNvPr id="4" name="Graphic 3" descr="Chevron arrows with solid fill">
            <a:extLst>
              <a:ext uri="{FF2B5EF4-FFF2-40B4-BE49-F238E27FC236}">
                <a16:creationId xmlns:a16="http://schemas.microsoft.com/office/drawing/2014/main" id="{F7F3FCE3-A4ED-2806-53C7-228A8AEA7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8200" y="3003281"/>
            <a:ext cx="742826" cy="7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2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535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4AA447-9F7D-BA8D-15E3-4AA8A00E1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C1D263-9D20-4F32-5C44-39931F96B291}"/>
              </a:ext>
            </a:extLst>
          </p:cNvPr>
          <p:cNvSpPr txBox="1"/>
          <p:nvPr/>
        </p:nvSpPr>
        <p:spPr>
          <a:xfrm>
            <a:off x="1600200" y="3136612"/>
            <a:ext cx="8991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EXPLORATORY DATA ANALYSIS</a:t>
            </a:r>
            <a:endParaRPr lang="en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58FFE-1911-2A6C-02C2-31FBAF8865FB}"/>
              </a:ext>
            </a:extLst>
          </p:cNvPr>
          <p:cNvSpPr txBox="1"/>
          <p:nvPr/>
        </p:nvSpPr>
        <p:spPr>
          <a:xfrm>
            <a:off x="1600200" y="1790125"/>
            <a:ext cx="89916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</a:rPr>
              <a:t>3</a:t>
            </a:r>
            <a:endParaRPr lang="en-KR" sz="8800" b="1" dirty="0"/>
          </a:p>
        </p:txBody>
      </p:sp>
    </p:spTree>
    <p:extLst>
      <p:ext uri="{BB962C8B-B14F-4D97-AF65-F5344CB8AC3E}">
        <p14:creationId xmlns:p14="http://schemas.microsoft.com/office/powerpoint/2010/main" val="355077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84FB0-4F29-EE90-D622-7E1D4B4F1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A5E616B-16D9-29C4-A93F-6F571046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418" y="4536625"/>
            <a:ext cx="6802581" cy="2321375"/>
          </a:xfrm>
        </p:spPr>
        <p:txBody>
          <a:bodyPr>
            <a:noAutofit/>
          </a:bodyPr>
          <a:lstStyle/>
          <a:p>
            <a:pPr algn="l" fontAlgn="base">
              <a:spcAft>
                <a:spcPts val="1200"/>
              </a:spcAft>
            </a:pPr>
            <a:r>
              <a:rPr lang="en-US" sz="1600" dirty="0">
                <a:solidFill>
                  <a:srgbClr val="3C4043"/>
                </a:solidFill>
                <a:latin typeface="Helvetica" pitchFamily="2" charset="0"/>
              </a:rPr>
              <a:t>Vast range of the data, with the most of values located between 60M-80M</a:t>
            </a:r>
            <a:endParaRPr lang="en-US" sz="1600" u="none" strike="noStrike" dirty="0">
              <a:solidFill>
                <a:srgbClr val="3C4043"/>
              </a:solidFill>
              <a:effectLst/>
              <a:latin typeface="Helvetica" pitchFamily="2" charset="0"/>
            </a:endParaRPr>
          </a:p>
          <a:p>
            <a:pPr algn="l" fontAlgn="base">
              <a:spcAft>
                <a:spcPts val="1200"/>
              </a:spcAft>
            </a:pPr>
            <a:r>
              <a:rPr lang="en-US" sz="1600" u="none" strike="noStrike" dirty="0">
                <a:solidFill>
                  <a:srgbClr val="3C4043"/>
                </a:solidFill>
                <a:effectLst/>
                <a:latin typeface="Helvetica" pitchFamily="2" charset="0"/>
              </a:rPr>
              <a:t>Slightly Skewed to </a:t>
            </a:r>
            <a:r>
              <a:rPr lang="en-US" sz="1600" dirty="0">
                <a:solidFill>
                  <a:srgbClr val="3C4043"/>
                </a:solidFill>
                <a:latin typeface="Helvetica" pitchFamily="2" charset="0"/>
              </a:rPr>
              <a:t>left </a:t>
            </a:r>
          </a:p>
          <a:p>
            <a:pPr lvl="1" fontAlgn="base">
              <a:spcBef>
                <a:spcPts val="0"/>
              </a:spcBef>
            </a:pPr>
            <a:r>
              <a:rPr lang="en-US" sz="1400" u="none" strike="noStrike" dirty="0">
                <a:solidFill>
                  <a:srgbClr val="3C4043"/>
                </a:solidFill>
                <a:effectLst/>
                <a:latin typeface="Helvetica" pitchFamily="2" charset="0"/>
              </a:rPr>
              <a:t>Median is closer to 3</a:t>
            </a:r>
            <a:r>
              <a:rPr lang="en-US" sz="1400" u="none" strike="noStrike" baseline="30000" dirty="0">
                <a:solidFill>
                  <a:srgbClr val="3C4043"/>
                </a:solidFill>
                <a:effectLst/>
                <a:latin typeface="Helvetica" pitchFamily="2" charset="0"/>
              </a:rPr>
              <a:t>rd</a:t>
            </a:r>
            <a:r>
              <a:rPr lang="en-US" sz="1400" u="none" strike="noStrike" dirty="0">
                <a:solidFill>
                  <a:srgbClr val="3C4043"/>
                </a:solidFill>
                <a:effectLst/>
                <a:latin typeface="Helvetica" pitchFamily="2" charset="0"/>
              </a:rPr>
              <a:t> Quartile than 1</a:t>
            </a:r>
            <a:r>
              <a:rPr lang="en-US" sz="1400" u="none" strike="noStrike" baseline="30000" dirty="0">
                <a:solidFill>
                  <a:srgbClr val="3C4043"/>
                </a:solidFill>
                <a:effectLst/>
                <a:latin typeface="Helvetica" pitchFamily="2" charset="0"/>
              </a:rPr>
              <a:t>st</a:t>
            </a:r>
            <a:r>
              <a:rPr lang="en-US" sz="1400" u="none" strike="noStrike" dirty="0">
                <a:solidFill>
                  <a:srgbClr val="3C4043"/>
                </a:solidFill>
                <a:effectLst/>
                <a:latin typeface="Helvetica" pitchFamily="2" charset="0"/>
              </a:rPr>
              <a:t> Quartile</a:t>
            </a:r>
          </a:p>
          <a:p>
            <a:pPr algn="l" fontAlgn="base">
              <a:spcAft>
                <a:spcPts val="1200"/>
              </a:spcAft>
            </a:pPr>
            <a:r>
              <a:rPr lang="en-US" sz="1600" dirty="0">
                <a:latin typeface="Helvetica" pitchFamily="2" charset="0"/>
              </a:rPr>
              <a:t>IQR = 36,718,762</a:t>
            </a:r>
          </a:p>
          <a:p>
            <a:pPr algn="l" fontAlgn="base">
              <a:spcAft>
                <a:spcPts val="1200"/>
              </a:spcAft>
            </a:pPr>
            <a:r>
              <a:rPr lang="en-US" sz="1600" dirty="0">
                <a:latin typeface="Helvetica" pitchFamily="2" charset="0"/>
              </a:rPr>
              <a:t>No outliers detected</a:t>
            </a:r>
            <a:br>
              <a:rPr lang="en-US" sz="1600" dirty="0">
                <a:latin typeface="Helvetica" pitchFamily="2" charset="0"/>
              </a:rPr>
            </a:br>
            <a:endParaRPr lang="en-KR" sz="1600" dirty="0">
              <a:latin typeface="Helvetica" pitchFamily="2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94630C2-9132-315D-79C9-11F3D163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9215"/>
          </a:xfrm>
          <a:solidFill>
            <a:srgbClr val="4A5356"/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</a:rPr>
              <a:t>(1)</a:t>
            </a:r>
            <a:r>
              <a:rPr lang="en-KR" sz="2500" dirty="0">
                <a:solidFill>
                  <a:schemeClr val="bg1"/>
                </a:solidFill>
              </a:rPr>
              <a:t>box plot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>
                <a:solidFill>
                  <a:schemeClr val="bg1"/>
                </a:solidFill>
              </a:rPr>
              <a:t>&amp;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>
                <a:solidFill>
                  <a:schemeClr val="bg1"/>
                </a:solidFill>
              </a:rPr>
              <a:t>histogram</a:t>
            </a:r>
            <a:endParaRPr lang="en-KR" sz="25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0C3C59-2B1A-C698-6AFC-79A1C266F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9" y="579215"/>
            <a:ext cx="4933373" cy="62326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348641-57A2-09DD-C738-65F6E9B64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003" y="736808"/>
            <a:ext cx="6962997" cy="369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1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C3761-FDC9-3C7F-8DD6-9084C3AD0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F48873F-E988-9F05-6283-F41FE9B05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568" y="1833938"/>
            <a:ext cx="5037142" cy="4822671"/>
          </a:xfrm>
        </p:spPr>
        <p:txBody>
          <a:bodyPr>
            <a:noAutofit/>
          </a:bodyPr>
          <a:lstStyle/>
          <a:p>
            <a:pPr algn="l" fontAlgn="base">
              <a:spcAft>
                <a:spcPts val="1200"/>
              </a:spcAft>
            </a:pPr>
            <a:r>
              <a:rPr lang="en-US" altLang="ko-KR" b="1" dirty="0">
                <a:solidFill>
                  <a:srgbClr val="3C4043"/>
                </a:solidFill>
                <a:latin typeface="Helvetica" pitchFamily="2" charset="0"/>
              </a:rPr>
              <a:t>Trend</a:t>
            </a:r>
          </a:p>
          <a:p>
            <a:pPr lvl="1" fontAlgn="base">
              <a:spcAft>
                <a:spcPts val="1200"/>
              </a:spcAft>
            </a:pP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Initial lags show high ACF values, with gradually decreasing figure. This means that data</a:t>
            </a:r>
            <a:r>
              <a:rPr lang="en-US" altLang="ko-KR" i="1" dirty="0">
                <a:solidFill>
                  <a:srgbClr val="3C4043"/>
                </a:solidFill>
                <a:latin typeface="Helvetica" pitchFamily="2" charset="0"/>
              </a:rPr>
              <a:t> </a:t>
            </a:r>
            <a:r>
              <a:rPr lang="en-US" altLang="ko-KR" b="1" i="1" dirty="0">
                <a:solidFill>
                  <a:srgbClr val="3C4043"/>
                </a:solidFill>
                <a:latin typeface="Helvetica" pitchFamily="2" charset="0"/>
              </a:rPr>
              <a:t>has a trend</a:t>
            </a:r>
            <a:r>
              <a:rPr lang="en-US" altLang="ko-KR" i="1" dirty="0">
                <a:solidFill>
                  <a:srgbClr val="3C4043"/>
                </a:solidFill>
                <a:latin typeface="Helvetica" pitchFamily="2" charset="0"/>
              </a:rPr>
              <a:t> </a:t>
            </a: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component.</a:t>
            </a:r>
          </a:p>
          <a:p>
            <a:pPr fontAlgn="base">
              <a:spcAft>
                <a:spcPts val="1200"/>
              </a:spcAft>
            </a:pPr>
            <a:r>
              <a:rPr lang="en-US" altLang="ko-KR" b="1" dirty="0">
                <a:solidFill>
                  <a:srgbClr val="3C4043"/>
                </a:solidFill>
                <a:latin typeface="Helvetica" pitchFamily="2" charset="0"/>
              </a:rPr>
              <a:t>Seasonality</a:t>
            </a:r>
          </a:p>
          <a:p>
            <a:pPr lvl="1" fontAlgn="base">
              <a:spcAft>
                <a:spcPts val="1200"/>
              </a:spcAft>
            </a:pP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No significant peak on specific lag such as 12 or 24. Considering this is monthly data, there is a possibility that there is </a:t>
            </a:r>
            <a:r>
              <a:rPr lang="en-US" altLang="ko-KR" b="1" i="1" dirty="0">
                <a:solidFill>
                  <a:srgbClr val="3C4043"/>
                </a:solidFill>
                <a:latin typeface="Helvetica" pitchFamily="2" charset="0"/>
              </a:rPr>
              <a:t>no big seasonality </a:t>
            </a: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in this dataset.</a:t>
            </a:r>
          </a:p>
          <a:p>
            <a:pPr algn="l" fontAlgn="base">
              <a:spcAft>
                <a:spcPts val="1200"/>
              </a:spcAft>
            </a:pPr>
            <a:endParaRPr lang="en-US" dirty="0">
              <a:solidFill>
                <a:srgbClr val="3C4043"/>
              </a:solidFill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12A4B-A93F-4315-3CE2-B16E7583D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" y="1457324"/>
            <a:ext cx="7218612" cy="43211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AA1E28C-0864-7BAB-8ED6-7B44D583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9215"/>
          </a:xfrm>
          <a:solidFill>
            <a:srgbClr val="4A5356"/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</a:rPr>
              <a:t>(2) </a:t>
            </a:r>
            <a:r>
              <a:rPr lang="en-KR" sz="2500" dirty="0">
                <a:solidFill>
                  <a:schemeClr val="bg1"/>
                </a:solidFill>
              </a:rPr>
              <a:t>acf</a:t>
            </a:r>
          </a:p>
        </p:txBody>
      </p:sp>
      <p:pic>
        <p:nvPicPr>
          <p:cNvPr id="6" name="Graphic 5" descr="Line arrow: Counter-clockwise curve outline">
            <a:extLst>
              <a:ext uri="{FF2B5EF4-FFF2-40B4-BE49-F238E27FC236}">
                <a16:creationId xmlns:a16="http://schemas.microsoft.com/office/drawing/2014/main" id="{D7E60711-DF21-C0CC-1550-52D3901CA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877385">
            <a:off x="1573677" y="1864865"/>
            <a:ext cx="1242163" cy="16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7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6D80-975C-1418-3C06-F3E0E1272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DD565AA-1DA7-62A1-03C7-340F06D63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313" y="771252"/>
            <a:ext cx="5037142" cy="5867054"/>
          </a:xfrm>
        </p:spPr>
        <p:txBody>
          <a:bodyPr>
            <a:noAutofit/>
          </a:bodyPr>
          <a:lstStyle/>
          <a:p>
            <a:pPr algn="l" fontAlgn="base">
              <a:spcAft>
                <a:spcPts val="1200"/>
              </a:spcAft>
            </a:pPr>
            <a:r>
              <a:rPr lang="en-US" altLang="ko-KR" b="1" dirty="0">
                <a:solidFill>
                  <a:srgbClr val="3C4043"/>
                </a:solidFill>
                <a:latin typeface="Helvetica" pitchFamily="2" charset="0"/>
              </a:rPr>
              <a:t>Trend</a:t>
            </a:r>
          </a:p>
          <a:p>
            <a:pPr lvl="1" fontAlgn="base">
              <a:spcAft>
                <a:spcPts val="1200"/>
              </a:spcAft>
            </a:pP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The data trend shows a slowdown in early 2020 and an increase in 2021. This recent trend has been confirmed in 2022 and beyond, suggesting that the data is </a:t>
            </a:r>
            <a:r>
              <a:rPr lang="en-US" altLang="ko-KR" b="1" i="1" dirty="0">
                <a:solidFill>
                  <a:srgbClr val="3C4043"/>
                </a:solidFill>
                <a:latin typeface="Helvetica" pitchFamily="2" charset="0"/>
              </a:rPr>
              <a:t>recovering and growing</a:t>
            </a:r>
            <a:r>
              <a:rPr lang="en-US" altLang="ko-KR" b="1" dirty="0">
                <a:solidFill>
                  <a:srgbClr val="3C4043"/>
                </a:solidFill>
                <a:latin typeface="Helvetica" pitchFamily="2" charset="0"/>
              </a:rPr>
              <a:t> </a:t>
            </a: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correctly.</a:t>
            </a:r>
          </a:p>
          <a:p>
            <a:pPr algn="l" fontAlgn="base">
              <a:spcAft>
                <a:spcPts val="1200"/>
              </a:spcAft>
            </a:pPr>
            <a:r>
              <a:rPr lang="en-US" altLang="ko-KR" b="1" dirty="0">
                <a:solidFill>
                  <a:srgbClr val="3C4043"/>
                </a:solidFill>
                <a:latin typeface="Helvetica" pitchFamily="2" charset="0"/>
              </a:rPr>
              <a:t>Seasonality</a:t>
            </a:r>
          </a:p>
          <a:p>
            <a:pPr lvl="1" fontAlgn="base">
              <a:spcAft>
                <a:spcPts val="1200"/>
              </a:spcAft>
            </a:pP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In this decomposition method, strong seasonality was detected, unlike in </a:t>
            </a:r>
            <a:r>
              <a:rPr lang="en-US" altLang="ko-KR" dirty="0" err="1">
                <a:solidFill>
                  <a:srgbClr val="3C4043"/>
                </a:solidFill>
                <a:latin typeface="Helvetica" pitchFamily="2" charset="0"/>
              </a:rPr>
              <a:t>Acf</a:t>
            </a: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 analysis. It can be assumed that there may be </a:t>
            </a:r>
            <a:r>
              <a:rPr lang="en-US" altLang="ko-KR" b="1" i="1" dirty="0">
                <a:solidFill>
                  <a:srgbClr val="3C4043"/>
                </a:solidFill>
                <a:latin typeface="Helvetica" pitchFamily="2" charset="0"/>
              </a:rPr>
              <a:t>some seasonality </a:t>
            </a: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in the data but </a:t>
            </a:r>
            <a:r>
              <a:rPr lang="en-US" altLang="ko-KR" b="1" i="1" dirty="0">
                <a:solidFill>
                  <a:srgbClr val="3C4043"/>
                </a:solidFill>
                <a:latin typeface="Helvetica" pitchFamily="2" charset="0"/>
              </a:rPr>
              <a:t>will not be central </a:t>
            </a: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to explain the main patterns in data. </a:t>
            </a:r>
          </a:p>
          <a:p>
            <a:pPr fontAlgn="base">
              <a:spcAft>
                <a:spcPts val="1200"/>
              </a:spcAft>
            </a:pPr>
            <a:r>
              <a:rPr lang="en-US" altLang="ko-KR" b="1" dirty="0">
                <a:solidFill>
                  <a:srgbClr val="3C4043"/>
                </a:solidFill>
                <a:latin typeface="Helvetica" pitchFamily="2" charset="0"/>
              </a:rPr>
              <a:t>Residuals</a:t>
            </a:r>
          </a:p>
          <a:p>
            <a:pPr lvl="1" fontAlgn="base">
              <a:spcAft>
                <a:spcPts val="1200"/>
              </a:spcAft>
            </a:pP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Since the residuals are mostly </a:t>
            </a:r>
            <a:r>
              <a:rPr lang="en-US" altLang="ko-KR" b="1" i="1" dirty="0">
                <a:solidFill>
                  <a:srgbClr val="3C4043"/>
                </a:solidFill>
                <a:latin typeface="Helvetica" pitchFamily="2" charset="0"/>
              </a:rPr>
              <a:t>randomly</a:t>
            </a:r>
            <a:r>
              <a:rPr lang="en-US" altLang="ko-KR" dirty="0">
                <a:solidFill>
                  <a:srgbClr val="3C4043"/>
                </a:solidFill>
                <a:latin typeface="Helvetica" pitchFamily="2" charset="0"/>
              </a:rPr>
              <a:t> distributed, we can see that seasonality and trend explains the main patterns in the data well.</a:t>
            </a:r>
          </a:p>
          <a:p>
            <a:pPr algn="l" fontAlgn="base">
              <a:spcAft>
                <a:spcPts val="1200"/>
              </a:spcAft>
            </a:pPr>
            <a:endParaRPr lang="en-US" dirty="0">
              <a:solidFill>
                <a:srgbClr val="3C4043"/>
              </a:solidFill>
              <a:latin typeface="Helvetica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6289AD-EA6E-6F05-7BC7-C343EAA6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9215"/>
          </a:xfrm>
          <a:solidFill>
            <a:srgbClr val="4A5356"/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</a:rPr>
              <a:t>(3) </a:t>
            </a:r>
            <a:r>
              <a:rPr lang="en-KR" sz="2500" dirty="0">
                <a:solidFill>
                  <a:schemeClr val="bg1"/>
                </a:solidFill>
              </a:rPr>
              <a:t>decomposition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695E92-2B10-E89A-D61D-914C7A5D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13"/>
          <a:stretch/>
        </p:blipFill>
        <p:spPr>
          <a:xfrm>
            <a:off x="13290" y="973777"/>
            <a:ext cx="6962023" cy="54626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55195A-2A2B-98DC-C7B9-3226660A5644}"/>
              </a:ext>
            </a:extLst>
          </p:cNvPr>
          <p:cNvSpPr/>
          <p:nvPr/>
        </p:nvSpPr>
        <p:spPr>
          <a:xfrm>
            <a:off x="13290" y="2493818"/>
            <a:ext cx="6962023" cy="11519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4762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5EE5C-107E-217C-7E7F-F126A2AAF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6EAC540-7452-D415-F31A-DE0EE8D7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313" y="1493364"/>
            <a:ext cx="5037142" cy="5867054"/>
          </a:xfrm>
        </p:spPr>
        <p:txBody>
          <a:bodyPr>
            <a:noAutofit/>
          </a:bodyPr>
          <a:lstStyle/>
          <a:p>
            <a:pPr fontAlgn="base">
              <a:spcAft>
                <a:spcPts val="1200"/>
              </a:spcAft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When seasonality was removed(</a:t>
            </a:r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red</a:t>
            </a: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 line), the main patterns remained largely unchanged.</a:t>
            </a:r>
          </a:p>
          <a:p>
            <a:pPr lvl="1" fontAlgn="base">
              <a:spcAft>
                <a:spcPts val="1200"/>
              </a:spcAft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This indicates that the influence of </a:t>
            </a:r>
            <a:r>
              <a:rPr lang="en-US" b="1" dirty="0">
                <a:solidFill>
                  <a:srgbClr val="3C4043"/>
                </a:solidFill>
                <a:latin typeface="Helvetica" pitchFamily="2" charset="0"/>
              </a:rPr>
              <a:t>seasonality on the data is relatively </a:t>
            </a:r>
            <a:r>
              <a:rPr lang="en-US" b="1" i="1" dirty="0">
                <a:solidFill>
                  <a:srgbClr val="3C4043"/>
                </a:solidFill>
                <a:latin typeface="Helvetica" pitchFamily="2" charset="0"/>
              </a:rPr>
              <a:t>weak</a:t>
            </a:r>
            <a:r>
              <a:rPr lang="en-US" b="1" dirty="0">
                <a:solidFill>
                  <a:srgbClr val="3C4043"/>
                </a:solidFill>
                <a:latin typeface="Helvetica" pitchFamily="2" charset="0"/>
              </a:rPr>
              <a:t>.</a:t>
            </a:r>
          </a:p>
          <a:p>
            <a:pPr fontAlgn="base">
              <a:spcAft>
                <a:spcPts val="1200"/>
              </a:spcAft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The main patterns of the data are </a:t>
            </a:r>
            <a:r>
              <a:rPr lang="en-US" b="1" dirty="0">
                <a:solidFill>
                  <a:srgbClr val="3C4043"/>
                </a:solidFill>
                <a:latin typeface="Helvetica" pitchFamily="2" charset="0"/>
              </a:rPr>
              <a:t>primarily explained by trends.</a:t>
            </a:r>
          </a:p>
          <a:p>
            <a:pPr lvl="1" fontAlgn="base">
              <a:spcAft>
                <a:spcPts val="1200"/>
              </a:spcAft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Even without seasonality, the trends are still clearly visible.</a:t>
            </a:r>
          </a:p>
          <a:p>
            <a:pPr lvl="1" fontAlgn="base">
              <a:spcAft>
                <a:spcPts val="1200"/>
              </a:spcAft>
            </a:pPr>
            <a:r>
              <a:rPr lang="en-US" dirty="0">
                <a:solidFill>
                  <a:srgbClr val="3C4043"/>
                </a:solidFill>
                <a:latin typeface="Helvetica" pitchFamily="2" charset="0"/>
              </a:rPr>
              <a:t>Trends are the most significant factor in explaining the data and play a key role in data analysis.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F5C16D-FA3E-19F5-8AC3-64CCEDF7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9215"/>
          </a:xfrm>
          <a:solidFill>
            <a:srgbClr val="4A5356"/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2500" dirty="0">
                <a:solidFill>
                  <a:schemeClr val="bg1"/>
                </a:solidFill>
              </a:rPr>
              <a:t>(3) </a:t>
            </a:r>
            <a:r>
              <a:rPr lang="en-KR" sz="2500" dirty="0">
                <a:solidFill>
                  <a:schemeClr val="bg1"/>
                </a:solidFill>
              </a:rPr>
              <a:t>decomposition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349DA9-7EBB-E458-E2EA-9927E0768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7" y="1734524"/>
            <a:ext cx="6788669" cy="393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097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1769</TotalTime>
  <Words>1402</Words>
  <Application>Microsoft Macintosh PowerPoint</Application>
  <PresentationFormat>Widescreen</PresentationFormat>
  <Paragraphs>152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Inter</vt:lpstr>
      <vt:lpstr>Aptos</vt:lpstr>
      <vt:lpstr>Arial</vt:lpstr>
      <vt:lpstr>Gill Sans MT</vt:lpstr>
      <vt:lpstr>Helvetica</vt:lpstr>
      <vt:lpstr>Parcel</vt:lpstr>
      <vt:lpstr>Forecasting  U.S. flight Traffic</vt:lpstr>
      <vt:lpstr>AGENDA</vt:lpstr>
      <vt:lpstr>1. Purpose of forecasting</vt:lpstr>
      <vt:lpstr>PowerPoint Presentation</vt:lpstr>
      <vt:lpstr>PowerPoint Presentation</vt:lpstr>
      <vt:lpstr>(1)box plot &amp; histogram</vt:lpstr>
      <vt:lpstr>(2) acf</vt:lpstr>
      <vt:lpstr>(3) decomposition</vt:lpstr>
      <vt:lpstr>(3) decomposition</vt:lpstr>
      <vt:lpstr>(3) Accuracy measure decision</vt:lpstr>
      <vt:lpstr>PowerPoint Presentation</vt:lpstr>
      <vt:lpstr>(1) Naïve method – forecast</vt:lpstr>
      <vt:lpstr>(1) Naïve method – residual analysis</vt:lpstr>
      <vt:lpstr>(2) Simple moving average method – forecast</vt:lpstr>
      <vt:lpstr>(2) Simple moving average method – residual analysis</vt:lpstr>
      <vt:lpstr>(3) simple smoothing method – forecast</vt:lpstr>
      <vt:lpstr>(3) simple smoothing method – residual analysis</vt:lpstr>
      <vt:lpstr>(4) Holt-winters method – forecast</vt:lpstr>
      <vt:lpstr>(4) Holt-winters method – residual analysis</vt:lpstr>
      <vt:lpstr>(5) ARIMA method – forecast</vt:lpstr>
      <vt:lpstr>(5) ARIMA method – residual analysis</vt:lpstr>
      <vt:lpstr>(6) Time series Regression – forecast</vt:lpstr>
      <vt:lpstr>(6) Time series Regression– residual analysis</vt:lpstr>
      <vt:lpstr>PowerPoint Presentation</vt:lpstr>
      <vt:lpstr>5. Accuracy measure ranking &amp; decision</vt:lpstr>
      <vt:lpstr>PowerPoint Presentation</vt:lpstr>
      <vt:lpstr>6. To improve the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 Hwan Park</dc:creator>
  <cp:lastModifiedBy>Se Hwan Park</cp:lastModifiedBy>
  <cp:revision>78</cp:revision>
  <dcterms:created xsi:type="dcterms:W3CDTF">2024-11-24T21:38:56Z</dcterms:created>
  <dcterms:modified xsi:type="dcterms:W3CDTF">2024-11-26T03:10:14Z</dcterms:modified>
</cp:coreProperties>
</file>