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 id="2147483686" r:id="rId2"/>
    <p:sldMasterId id="2147483698" r:id="rId3"/>
  </p:sldMasterIdLst>
  <p:notesMasterIdLst>
    <p:notesMasterId r:id="rId5"/>
  </p:notesMasterIdLst>
  <p:handoutMasterIdLst>
    <p:handoutMasterId r:id="rId6"/>
  </p:handoutMasterIdLst>
  <p:sldIdLst>
    <p:sldId id="302" r:id="rId4"/>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398" r:id="rId115"/>
    <p:sldId id="399" r:id="rId116"/>
    <p:sldId id="400" r:id="rId117"/>
    <p:sldId id="401" r:id="rId118"/>
    <p:sldId id="402" r:id="rId119"/>
    <p:sldId id="403" r:id="rId120"/>
    <p:sldId id="404" r:id="rId121"/>
    <p:sldId id="405" r:id="rId122"/>
    <p:sldId id="406" r:id="rId123"/>
    <p:sldId id="407" r:id="rId124"/>
    <p:sldId id="408" r:id="rId125"/>
    <p:sldId id="409" r:id="rId126"/>
    <p:sldId id="410" r:id="rId127"/>
    <p:sldId id="411" r:id="rId128"/>
    <p:sldId id="412" r:id="rId129"/>
    <p:sldId id="413" r:id="rId130"/>
    <p:sldId id="414" r:id="rId131"/>
    <p:sldId id="415" r:id="rId132"/>
    <p:sldId id="416" r:id="rId133"/>
    <p:sldId id="417" r:id="rId134"/>
    <p:sldId id="418" r:id="rId135"/>
    <p:sldId id="419" r:id="rId136"/>
    <p:sldId id="420" r:id="rId137"/>
    <p:sldId id="421" r:id="rId138"/>
    <p:sldId id="422" r:id="rId139"/>
    <p:sldId id="423" r:id="rId140"/>
    <p:sldId id="424" r:id="rId141"/>
    <p:sldId id="425" r:id="rId142"/>
  </p:sldIdLst>
  <p:sldSz cx="7559675" cy="10691813"/>
  <p:notesSz cx="6858000" cy="9144000"/>
  <p:embeddedFontLst>
    <p:embeddedFont>
      <p:font typeface="맑은 고딕" panose="020B0503020000020004" pitchFamily="34" charset="-127"/>
      <p:regular r:id="rId7"/>
      <p:bold r:id="rId8"/>
    </p:embeddedFon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강 유경" initials="강유" lastIdx="33" clrIdx="0">
    <p:extLst>
      <p:ext uri="{19B8F6BF-5375-455C-9EA6-DF929625EA0E}">
        <p15:presenceInfo xmlns:p15="http://schemas.microsoft.com/office/powerpoint/2012/main" userId="5e06ffc1e4028960" providerId="Windows Live"/>
      </p:ext>
    </p:extLst>
  </p:cmAuthor>
  <p:cmAuthor id="2" name="윤 다연" initials="윤다" lastIdx="1" clrIdx="1">
    <p:extLst>
      <p:ext uri="{19B8F6BF-5375-455C-9EA6-DF929625EA0E}">
        <p15:presenceInfo xmlns:p15="http://schemas.microsoft.com/office/powerpoint/2012/main" userId="aaffde2b136958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61"/>
    <a:srgbClr val="A27B00"/>
    <a:srgbClr val="C49500"/>
    <a:srgbClr val="FF0101"/>
    <a:srgbClr val="F6C100"/>
    <a:srgbClr val="FFC800"/>
    <a:srgbClr val="3E86CB"/>
    <a:srgbClr val="008624"/>
    <a:srgbClr val="379008"/>
    <a:srgbClr val="52A5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0" autoAdjust="0"/>
    <p:restoredTop sz="96148" autoAdjust="0"/>
  </p:normalViewPr>
  <p:slideViewPr>
    <p:cSldViewPr snapToGrid="0">
      <p:cViewPr varScale="1">
        <p:scale>
          <a:sx n="75" d="100"/>
          <a:sy n="75" d="100"/>
        </p:scale>
        <p:origin x="3600"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font" Target="fonts/font4.fntdata"/><Relationship Id="rId100" Type="http://schemas.openxmlformats.org/officeDocument/2006/relationships/slide" Target="slides/slide82.xml"/><Relationship Id="rId101" Type="http://schemas.openxmlformats.org/officeDocument/2006/relationships/slide" Target="slides/slide83.xml"/><Relationship Id="rId102" Type="http://schemas.openxmlformats.org/officeDocument/2006/relationships/slide" Target="slides/slide84.xml"/><Relationship Id="rId103" Type="http://schemas.openxmlformats.org/officeDocument/2006/relationships/slide" Target="slides/slide85.xml"/><Relationship Id="rId104" Type="http://schemas.openxmlformats.org/officeDocument/2006/relationships/slide" Target="slides/slide86.xml"/><Relationship Id="rId105" Type="http://schemas.openxmlformats.org/officeDocument/2006/relationships/slide" Target="slides/slide87.xml"/><Relationship Id="rId106" Type="http://schemas.openxmlformats.org/officeDocument/2006/relationships/slide" Target="slides/slide88.xml"/><Relationship Id="rId107" Type="http://schemas.openxmlformats.org/officeDocument/2006/relationships/slide" Target="slides/slide89.xml"/><Relationship Id="rId108" Type="http://schemas.openxmlformats.org/officeDocument/2006/relationships/slide" Target="slides/slide90.xml"/><Relationship Id="rId109" Type="http://schemas.openxmlformats.org/officeDocument/2006/relationships/slide" Target="slides/slide91.xml"/><Relationship Id="rId11" Type="http://schemas.openxmlformats.org/officeDocument/2006/relationships/font" Target="fonts/font5.fntdata"/><Relationship Id="rId110" Type="http://schemas.openxmlformats.org/officeDocument/2006/relationships/slide" Target="slides/slide92.xml"/><Relationship Id="rId111" Type="http://schemas.openxmlformats.org/officeDocument/2006/relationships/slide" Target="slides/slide93.xml"/><Relationship Id="rId112" Type="http://schemas.openxmlformats.org/officeDocument/2006/relationships/slide" Target="slides/slide94.xml"/><Relationship Id="rId113" Type="http://schemas.openxmlformats.org/officeDocument/2006/relationships/slide" Target="slides/slide95.xml"/><Relationship Id="rId114" Type="http://schemas.openxmlformats.org/officeDocument/2006/relationships/slide" Target="slides/slide96.xml"/><Relationship Id="rId115" Type="http://schemas.openxmlformats.org/officeDocument/2006/relationships/slide" Target="slides/slide97.xml"/><Relationship Id="rId116" Type="http://schemas.openxmlformats.org/officeDocument/2006/relationships/slide" Target="slides/slide98.xml"/><Relationship Id="rId117" Type="http://schemas.openxmlformats.org/officeDocument/2006/relationships/slide" Target="slides/slide99.xml"/><Relationship Id="rId118" Type="http://schemas.openxmlformats.org/officeDocument/2006/relationships/slide" Target="slides/slide100.xml"/><Relationship Id="rId119" Type="http://schemas.openxmlformats.org/officeDocument/2006/relationships/slide" Target="slides/slide101.xml"/><Relationship Id="rId12" Type="http://schemas.openxmlformats.org/officeDocument/2006/relationships/font" Target="fonts/font6.fntdata"/><Relationship Id="rId120" Type="http://schemas.openxmlformats.org/officeDocument/2006/relationships/slide" Target="slides/slide102.xml"/><Relationship Id="rId121" Type="http://schemas.openxmlformats.org/officeDocument/2006/relationships/slide" Target="slides/slide103.xml"/><Relationship Id="rId122" Type="http://schemas.openxmlformats.org/officeDocument/2006/relationships/slide" Target="slides/slide104.xml"/><Relationship Id="rId123" Type="http://schemas.openxmlformats.org/officeDocument/2006/relationships/slide" Target="slides/slide105.xml"/><Relationship Id="rId124" Type="http://schemas.openxmlformats.org/officeDocument/2006/relationships/slide" Target="slides/slide106.xml"/><Relationship Id="rId125" Type="http://schemas.openxmlformats.org/officeDocument/2006/relationships/slide" Target="slides/slide107.xml"/><Relationship Id="rId126" Type="http://schemas.openxmlformats.org/officeDocument/2006/relationships/slide" Target="slides/slide108.xml"/><Relationship Id="rId127" Type="http://schemas.openxmlformats.org/officeDocument/2006/relationships/slide" Target="slides/slide109.xml"/><Relationship Id="rId128" Type="http://schemas.openxmlformats.org/officeDocument/2006/relationships/slide" Target="slides/slide110.xml"/><Relationship Id="rId129" Type="http://schemas.openxmlformats.org/officeDocument/2006/relationships/slide" Target="slides/slide111.xml"/><Relationship Id="rId13" Type="http://schemas.openxmlformats.org/officeDocument/2006/relationships/font" Target="fonts/font7.fntdata"/><Relationship Id="rId130" Type="http://schemas.openxmlformats.org/officeDocument/2006/relationships/slide" Target="slides/slide112.xml"/><Relationship Id="rId131" Type="http://schemas.openxmlformats.org/officeDocument/2006/relationships/slide" Target="slides/slide113.xml"/><Relationship Id="rId132" Type="http://schemas.openxmlformats.org/officeDocument/2006/relationships/slide" Target="slides/slide114.xml"/><Relationship Id="rId133" Type="http://schemas.openxmlformats.org/officeDocument/2006/relationships/slide" Target="slides/slide115.xml"/><Relationship Id="rId134" Type="http://schemas.openxmlformats.org/officeDocument/2006/relationships/slide" Target="slides/slide116.xml"/><Relationship Id="rId135" Type="http://schemas.openxmlformats.org/officeDocument/2006/relationships/slide" Target="slides/slide117.xml"/><Relationship Id="rId136" Type="http://schemas.openxmlformats.org/officeDocument/2006/relationships/slide" Target="slides/slide118.xml"/><Relationship Id="rId137" Type="http://schemas.openxmlformats.org/officeDocument/2006/relationships/slide" Target="slides/slide119.xml"/><Relationship Id="rId138" Type="http://schemas.openxmlformats.org/officeDocument/2006/relationships/slide" Target="slides/slide120.xml"/><Relationship Id="rId139" Type="http://schemas.openxmlformats.org/officeDocument/2006/relationships/slide" Target="slides/slide121.xml"/><Relationship Id="rId14" Type="http://schemas.openxmlformats.org/officeDocument/2006/relationships/font" Target="fonts/font8.fntdata"/><Relationship Id="rId140" Type="http://schemas.openxmlformats.org/officeDocument/2006/relationships/slide" Target="slides/slide122.xml"/><Relationship Id="rId141" Type="http://schemas.openxmlformats.org/officeDocument/2006/relationships/slide" Target="slides/slide123.xml"/><Relationship Id="rId142" Type="http://schemas.openxmlformats.org/officeDocument/2006/relationships/slide" Target="slides/slide124.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slideMaster" Target="slideMasters/slideMaster2.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 Type="http://schemas.openxmlformats.org/officeDocument/2006/relationships/slideMaster" Target="slideMasters/slideMaster3.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 Type="http://schemas.openxmlformats.org/officeDocument/2006/relationships/slide" Target="slides/slide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 Type="http://schemas.openxmlformats.org/officeDocument/2006/relationships/notesMaster" Target="notesMasters/notesMaster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 Type="http://schemas.openxmlformats.org/officeDocument/2006/relationships/handoutMaster" Target="handoutMasters/handoutMaster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 Type="http://schemas.openxmlformats.org/officeDocument/2006/relationships/font" Target="fonts/font1.fntdata"/><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slide" Target="slides/slide55.xml"/><Relationship Id="rId74" Type="http://schemas.openxmlformats.org/officeDocument/2006/relationships/slide" Target="slides/slide56.xml"/><Relationship Id="rId75" Type="http://schemas.openxmlformats.org/officeDocument/2006/relationships/slide" Target="slides/slide57.xml"/><Relationship Id="rId76" Type="http://schemas.openxmlformats.org/officeDocument/2006/relationships/slide" Target="slides/slide58.xml"/><Relationship Id="rId77" Type="http://schemas.openxmlformats.org/officeDocument/2006/relationships/slide" Target="slides/slide59.xml"/><Relationship Id="rId78" Type="http://schemas.openxmlformats.org/officeDocument/2006/relationships/slide" Target="slides/slide60.xml"/><Relationship Id="rId79" Type="http://schemas.openxmlformats.org/officeDocument/2006/relationships/slide" Target="slides/slide61.xml"/><Relationship Id="rId8" Type="http://schemas.openxmlformats.org/officeDocument/2006/relationships/font" Target="fonts/font2.fntdata"/><Relationship Id="rId80" Type="http://schemas.openxmlformats.org/officeDocument/2006/relationships/slide" Target="slides/slide62.xml"/><Relationship Id="rId81" Type="http://schemas.openxmlformats.org/officeDocument/2006/relationships/slide" Target="slides/slide63.xml"/><Relationship Id="rId82" Type="http://schemas.openxmlformats.org/officeDocument/2006/relationships/slide" Target="slides/slide64.xml"/><Relationship Id="rId83" Type="http://schemas.openxmlformats.org/officeDocument/2006/relationships/slide" Target="slides/slide65.xml"/><Relationship Id="rId84" Type="http://schemas.openxmlformats.org/officeDocument/2006/relationships/slide" Target="slides/slide66.xml"/><Relationship Id="rId85" Type="http://schemas.openxmlformats.org/officeDocument/2006/relationships/slide" Target="slides/slide67.xml"/><Relationship Id="rId86" Type="http://schemas.openxmlformats.org/officeDocument/2006/relationships/slide" Target="slides/slide68.xml"/><Relationship Id="rId87" Type="http://schemas.openxmlformats.org/officeDocument/2006/relationships/slide" Target="slides/slide69.xml"/><Relationship Id="rId88" Type="http://schemas.openxmlformats.org/officeDocument/2006/relationships/slide" Target="slides/slide70.xml"/><Relationship Id="rId89" Type="http://schemas.openxmlformats.org/officeDocument/2006/relationships/slide" Target="slides/slide71.xml"/><Relationship Id="rId9" Type="http://schemas.openxmlformats.org/officeDocument/2006/relationships/font" Target="fonts/font3.fntdata"/><Relationship Id="rId90" Type="http://schemas.openxmlformats.org/officeDocument/2006/relationships/slide" Target="slides/slide72.xml"/><Relationship Id="rId91" Type="http://schemas.openxmlformats.org/officeDocument/2006/relationships/slide" Target="slides/slide73.xml"/><Relationship Id="rId92" Type="http://schemas.openxmlformats.org/officeDocument/2006/relationships/slide" Target="slides/slide74.xml"/><Relationship Id="rId93" Type="http://schemas.openxmlformats.org/officeDocument/2006/relationships/slide" Target="slides/slide75.xml"/><Relationship Id="rId94" Type="http://schemas.openxmlformats.org/officeDocument/2006/relationships/slide" Target="slides/slide76.xml"/><Relationship Id="rId95" Type="http://schemas.openxmlformats.org/officeDocument/2006/relationships/slide" Target="slides/slide77.xml"/><Relationship Id="rId96" Type="http://schemas.openxmlformats.org/officeDocument/2006/relationships/slide" Target="slides/slide78.xml"/><Relationship Id="rId97" Type="http://schemas.openxmlformats.org/officeDocument/2006/relationships/slide" Target="slides/slide79.xml"/><Relationship Id="rId98" Type="http://schemas.openxmlformats.org/officeDocument/2006/relationships/slide" Target="slides/slide80.xml"/><Relationship Id="rId99"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001807D-3908-4DA4-85A8-B5024384D3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FFEB01C3-F78F-4923-88F4-A3FD5475B9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0D668D-F4EA-4869-89E9-DA01F3FB5534}" type="datetimeFigureOut">
              <a:rPr lang="ko-KR" altLang="en-US" smtClean="0"/>
              <a:t>2023. 3. 4.</a:t>
            </a:fld>
            <a:endParaRPr lang="ko-KR" altLang="en-US"/>
          </a:p>
        </p:txBody>
      </p:sp>
      <p:sp>
        <p:nvSpPr>
          <p:cNvPr id="4" name="바닥글 개체 틀 3">
            <a:extLst>
              <a:ext uri="{FF2B5EF4-FFF2-40B4-BE49-F238E27FC236}">
                <a16:creationId xmlns:a16="http://schemas.microsoft.com/office/drawing/2014/main" id="{7170A0AB-BE1D-4ABE-A0F4-F440B507A0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34622909-130F-4477-A40A-1E32D9D41B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EC8BC-BE82-4948-B04F-3F440C47E80E}" type="slidenum">
              <a:rPr lang="ko-KR" altLang="en-US" smtClean="0"/>
              <a:t>‹#›</a:t>
            </a:fld>
            <a:endParaRPr lang="ko-KR" altLang="en-US"/>
          </a:p>
        </p:txBody>
      </p:sp>
    </p:spTree>
    <p:extLst>
      <p:ext uri="{BB962C8B-B14F-4D97-AF65-F5344CB8AC3E}">
        <p14:creationId xmlns:p14="http://schemas.microsoft.com/office/powerpoint/2010/main" val="868372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98AED-BEF7-4807-A361-B40DDEC8638C}" type="datetimeFigureOut">
              <a:rPr lang="ko-KR" altLang="en-US" smtClean="0"/>
              <a:t>2023. 3. 4.</a:t>
            </a:fld>
            <a:endParaRPr lang="ko-KR" altLang="en-US"/>
          </a:p>
        </p:txBody>
      </p:sp>
      <p:sp>
        <p:nvSpPr>
          <p:cNvPr id="4" name="슬라이드 이미지 개체 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DABD1-3C75-4932-9A83-05BFD0F01D98}" type="slidenum">
              <a:rPr lang="ko-KR" altLang="en-US" smtClean="0"/>
              <a:t>‹#›</a:t>
            </a:fld>
            <a:endParaRPr lang="ko-KR" altLang="en-US"/>
          </a:p>
        </p:txBody>
      </p:sp>
    </p:spTree>
    <p:extLst>
      <p:ext uri="{BB962C8B-B14F-4D97-AF65-F5344CB8AC3E}">
        <p14:creationId xmlns:p14="http://schemas.microsoft.com/office/powerpoint/2010/main" val="9727148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E71AAF-28C4-4DD8-85ED-A04582C99ED2}"/>
              </a:ext>
            </a:extLst>
          </p:cNvPr>
          <p:cNvSpPr>
            <a:spLocks noGrp="1"/>
          </p:cNvSpPr>
          <p:nvPr>
            <p:ph type="ctrTitle"/>
          </p:nvPr>
        </p:nvSpPr>
        <p:spPr>
          <a:xfrm>
            <a:off x="944960" y="1749950"/>
            <a:ext cx="5669756" cy="3722644"/>
          </a:xfrm>
        </p:spPr>
        <p:txBody>
          <a:bodyPr anchor="b"/>
          <a:lstStyle>
            <a:lvl1pPr algn="ctr">
              <a:defRPr sz="6614"/>
            </a:lvl1pPr>
          </a:lstStyle>
          <a:p>
            <a:r>
              <a:rPr lang="ko-KR" altLang="en-US"/>
              <a:t>마스터 제목 스타일 편집</a:t>
            </a:r>
          </a:p>
        </p:txBody>
      </p:sp>
      <p:sp>
        <p:nvSpPr>
          <p:cNvPr id="3" name="부제목 2">
            <a:extLst>
              <a:ext uri="{FF2B5EF4-FFF2-40B4-BE49-F238E27FC236}">
                <a16:creationId xmlns:a16="http://schemas.microsoft.com/office/drawing/2014/main" id="{9B0B4EAA-10A8-44FE-AE81-679BF9B32570}"/>
              </a:ext>
            </a:extLst>
          </p:cNvPr>
          <p:cNvSpPr>
            <a:spLocks noGrp="1"/>
          </p:cNvSpPr>
          <p:nvPr>
            <p:ph type="subTitle" idx="1"/>
          </p:nvPr>
        </p:nvSpPr>
        <p:spPr>
          <a:xfrm>
            <a:off x="944960" y="5615987"/>
            <a:ext cx="5669756" cy="2581070"/>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F413E5E-1EA9-4C4E-82BC-0D26F17B5B36}"/>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BB8CD2F9-1D35-46C5-8576-EADDA25F82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AA8519-CDC9-414D-A308-7ACD7D501F48}"/>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4047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ADDB85-508F-47BC-B5B9-856F6F41FD5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5D5392F-BB81-4C74-A7F6-2624D88DD2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172065B-C12C-4150-B4D8-6205804AE4F5}"/>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5DACC542-3E8A-43B0-A887-BF443BB3929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0F3BACD-79FC-4393-A95E-A3FC30538E5E}"/>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68795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F7F276B-FC77-436F-9EE6-BD65B3494361}"/>
              </a:ext>
            </a:extLst>
          </p:cNvPr>
          <p:cNvSpPr>
            <a:spLocks noGrp="1"/>
          </p:cNvSpPr>
          <p:nvPr>
            <p:ph type="title" orient="vert"/>
          </p:nvPr>
        </p:nvSpPr>
        <p:spPr>
          <a:xfrm>
            <a:off x="5410768" y="569395"/>
            <a:ext cx="1629181" cy="906019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7213F10-5088-43B6-9198-FFF10BA4F0F0}"/>
              </a:ext>
            </a:extLst>
          </p:cNvPr>
          <p:cNvSpPr>
            <a:spLocks noGrp="1"/>
          </p:cNvSpPr>
          <p:nvPr>
            <p:ph type="body" orient="vert" idx="1"/>
          </p:nvPr>
        </p:nvSpPr>
        <p:spPr>
          <a:xfrm>
            <a:off x="519728" y="569395"/>
            <a:ext cx="4723046" cy="906019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CBB902-AC67-4DD0-9AB8-10C515FE37EA}"/>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6B03F68F-1AB2-4E9D-97BE-4DBC03D8F8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84ED366-BA92-4919-B2BF-4A0E4D9D2EE9}"/>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1941464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C3D4E6-36E3-4205-8EB6-974E6B7F9629}"/>
              </a:ext>
            </a:extLst>
          </p:cNvPr>
          <p:cNvSpPr>
            <a:spLocks noGrp="1"/>
          </p:cNvSpPr>
          <p:nvPr>
            <p:ph type="ctrTitle"/>
          </p:nvPr>
        </p:nvSpPr>
        <p:spPr>
          <a:xfrm>
            <a:off x="944960" y="1749950"/>
            <a:ext cx="5669756" cy="3722644"/>
          </a:xfrm>
        </p:spPr>
        <p:txBody>
          <a:bodyPr anchor="b"/>
          <a:lstStyle>
            <a:lvl1pPr algn="ctr">
              <a:defRPr sz="6614"/>
            </a:lvl1pPr>
          </a:lstStyle>
          <a:p>
            <a:r>
              <a:rPr lang="ko-KR" altLang="en-US"/>
              <a:t>마스터 제목 스타일 편집</a:t>
            </a:r>
          </a:p>
        </p:txBody>
      </p:sp>
      <p:sp>
        <p:nvSpPr>
          <p:cNvPr id="3" name="부제목 2">
            <a:extLst>
              <a:ext uri="{FF2B5EF4-FFF2-40B4-BE49-F238E27FC236}">
                <a16:creationId xmlns:a16="http://schemas.microsoft.com/office/drawing/2014/main" id="{E87C7037-C6BC-45CE-980B-A3CE65962BFF}"/>
              </a:ext>
            </a:extLst>
          </p:cNvPr>
          <p:cNvSpPr>
            <a:spLocks noGrp="1"/>
          </p:cNvSpPr>
          <p:nvPr>
            <p:ph type="subTitle" idx="1"/>
          </p:nvPr>
        </p:nvSpPr>
        <p:spPr>
          <a:xfrm>
            <a:off x="944960" y="5615987"/>
            <a:ext cx="5669756" cy="2581070"/>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FEC8A08-AB5B-4020-9D86-94640B1F275C}"/>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D46AE2D9-42C8-41B2-94FD-7EF90AB553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E83C399-27FA-4BD3-9DF3-DFF4CDB01F1A}"/>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399125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E44011-00AC-4A1F-B1ED-B623BF60AEB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A7687DD-0D4B-43C9-B205-7345F7645A5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CBD456E-0C93-4D8C-9E09-2DB04271E472}"/>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80F4ED23-D213-4E6D-BBB0-553F829980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F060CB8-477D-4667-9C9B-AB03880E8595}"/>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274340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5E410A-4DFB-4D51-A9D0-350921AF7859}"/>
              </a:ext>
            </a:extLst>
          </p:cNvPr>
          <p:cNvSpPr>
            <a:spLocks noGrp="1"/>
          </p:cNvSpPr>
          <p:nvPr>
            <p:ph type="title"/>
          </p:nvPr>
        </p:nvSpPr>
        <p:spPr>
          <a:xfrm>
            <a:off x="516229" y="2665993"/>
            <a:ext cx="6520220" cy="4446569"/>
          </a:xfrm>
        </p:spPr>
        <p:txBody>
          <a:bodyPr anchor="b"/>
          <a:lstStyle>
            <a:lvl1pPr>
              <a:defRPr sz="6614"/>
            </a:lvl1pPr>
          </a:lstStyle>
          <a:p>
            <a:r>
              <a:rPr lang="ko-KR" altLang="en-US"/>
              <a:t>마스터 제목 스타일 편집</a:t>
            </a:r>
          </a:p>
        </p:txBody>
      </p:sp>
      <p:sp>
        <p:nvSpPr>
          <p:cNvPr id="3" name="텍스트 개체 틀 2">
            <a:extLst>
              <a:ext uri="{FF2B5EF4-FFF2-40B4-BE49-F238E27FC236}">
                <a16:creationId xmlns:a16="http://schemas.microsoft.com/office/drawing/2014/main" id="{3D55326F-BD37-4E26-8843-B00FD63F8555}"/>
              </a:ext>
            </a:extLst>
          </p:cNvPr>
          <p:cNvSpPr>
            <a:spLocks noGrp="1"/>
          </p:cNvSpPr>
          <p:nvPr>
            <p:ph type="body" idx="1"/>
          </p:nvPr>
        </p:nvSpPr>
        <p:spPr>
          <a:xfrm>
            <a:off x="516229" y="7155719"/>
            <a:ext cx="6520220" cy="2338834"/>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BEF386E-A78D-4308-960A-3E68B3382F55}"/>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951E0A11-2EA7-423C-9A42-C5BA0A4D4C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E933742-7796-44B0-9A42-568E4CE1E163}"/>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65062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F4889B-B92E-4BCC-A000-DF3376BE95A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F9D063A-2DEA-4FE0-B2CF-9C254E718360}"/>
              </a:ext>
            </a:extLst>
          </p:cNvPr>
          <p:cNvSpPr>
            <a:spLocks noGrp="1"/>
          </p:cNvSpPr>
          <p:nvPr>
            <p:ph sz="half" idx="1"/>
          </p:nvPr>
        </p:nvSpPr>
        <p:spPr>
          <a:xfrm>
            <a:off x="519728" y="2845582"/>
            <a:ext cx="3176113" cy="678401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445E2EC-E168-4498-B53E-E1C74EB55E65}"/>
              </a:ext>
            </a:extLst>
          </p:cNvPr>
          <p:cNvSpPr>
            <a:spLocks noGrp="1"/>
          </p:cNvSpPr>
          <p:nvPr>
            <p:ph sz="half" idx="2"/>
          </p:nvPr>
        </p:nvSpPr>
        <p:spPr>
          <a:xfrm>
            <a:off x="3863834" y="2845582"/>
            <a:ext cx="3176114" cy="678401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C7D1ABB-3927-42EC-BFEB-387FE106124C}"/>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E9555092-DCBD-46FC-817B-020E7E8BC37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BDE0770-23D0-4FFE-B693-D3FE89388526}"/>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4182023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DFF9CF-D034-4D47-BA3E-55C18AD745DE}"/>
              </a:ext>
            </a:extLst>
          </p:cNvPr>
          <p:cNvSpPr>
            <a:spLocks noGrp="1"/>
          </p:cNvSpPr>
          <p:nvPr>
            <p:ph type="title"/>
          </p:nvPr>
        </p:nvSpPr>
        <p:spPr>
          <a:xfrm>
            <a:off x="521478" y="569395"/>
            <a:ext cx="6520220" cy="2065970"/>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E77A775-997C-4FE1-906B-524D80062231}"/>
              </a:ext>
            </a:extLst>
          </p:cNvPr>
          <p:cNvSpPr>
            <a:spLocks noGrp="1"/>
          </p:cNvSpPr>
          <p:nvPr>
            <p:ph type="body" idx="1"/>
          </p:nvPr>
        </p:nvSpPr>
        <p:spPr>
          <a:xfrm>
            <a:off x="521478" y="2621444"/>
            <a:ext cx="3197113" cy="1283574"/>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B54C785-66CB-41FA-981C-AA7A8A471642}"/>
              </a:ext>
            </a:extLst>
          </p:cNvPr>
          <p:cNvSpPr>
            <a:spLocks noGrp="1"/>
          </p:cNvSpPr>
          <p:nvPr>
            <p:ph sz="half" idx="2"/>
          </p:nvPr>
        </p:nvSpPr>
        <p:spPr>
          <a:xfrm>
            <a:off x="521478" y="3905018"/>
            <a:ext cx="3197113" cy="57454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E5BA93B-DC84-419A-911D-ECBD817E6C41}"/>
              </a:ext>
            </a:extLst>
          </p:cNvPr>
          <p:cNvSpPr>
            <a:spLocks noGrp="1"/>
          </p:cNvSpPr>
          <p:nvPr>
            <p:ph type="body" sz="quarter" idx="3"/>
          </p:nvPr>
        </p:nvSpPr>
        <p:spPr>
          <a:xfrm>
            <a:off x="3827087" y="2621444"/>
            <a:ext cx="3214611" cy="1283574"/>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F76DF74-2777-40DE-9975-9D0B6185D7F7}"/>
              </a:ext>
            </a:extLst>
          </p:cNvPr>
          <p:cNvSpPr>
            <a:spLocks noGrp="1"/>
          </p:cNvSpPr>
          <p:nvPr>
            <p:ph sz="quarter" idx="4"/>
          </p:nvPr>
        </p:nvSpPr>
        <p:spPr>
          <a:xfrm>
            <a:off x="3827087" y="3905018"/>
            <a:ext cx="3214611" cy="57454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95AC592-0696-4046-A42A-743F4679788A}"/>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8" name="바닥글 개체 틀 7">
            <a:extLst>
              <a:ext uri="{FF2B5EF4-FFF2-40B4-BE49-F238E27FC236}">
                <a16:creationId xmlns:a16="http://schemas.microsoft.com/office/drawing/2014/main" id="{ECB41D01-EB1C-43D0-8F72-E6A7E5875D7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D38C9E8-5096-4A77-BF7F-6060FFCF272F}"/>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2537514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635476-5B1E-4A3C-8F30-A523AD0A703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6E352F0-8114-4158-9886-A9BD0BDADC5C}"/>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4" name="바닥글 개체 틀 3">
            <a:extLst>
              <a:ext uri="{FF2B5EF4-FFF2-40B4-BE49-F238E27FC236}">
                <a16:creationId xmlns:a16="http://schemas.microsoft.com/office/drawing/2014/main" id="{6556D3F8-9949-4FDA-83B4-DB8B19D431B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5628A5FE-C4B4-4805-8147-885266D4DAA5}"/>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225340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CBD3CD2-7112-49D6-943A-F8B62A54194B}"/>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3" name="바닥글 개체 틀 2">
            <a:extLst>
              <a:ext uri="{FF2B5EF4-FFF2-40B4-BE49-F238E27FC236}">
                <a16:creationId xmlns:a16="http://schemas.microsoft.com/office/drawing/2014/main" id="{D5320B1C-F9CC-4C63-9A1E-DDB51F5537C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F535A7B-6A40-4B30-89F0-47F3E6EE877C}"/>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2910851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211AA4-3239-4272-9CF0-9C09251919CB}"/>
              </a:ext>
            </a:extLst>
          </p:cNvPr>
          <p:cNvSpPr>
            <a:spLocks noGrp="1"/>
          </p:cNvSpPr>
          <p:nvPr>
            <p:ph type="title"/>
          </p:nvPr>
        </p:nvSpPr>
        <p:spPr>
          <a:xfrm>
            <a:off x="521477" y="712788"/>
            <a:ext cx="2437646" cy="2494756"/>
          </a:xfrm>
        </p:spPr>
        <p:txBody>
          <a:bodyPr anchor="b"/>
          <a:lstStyle>
            <a:lvl1pPr>
              <a:defRPr sz="3527"/>
            </a:lvl1pPr>
          </a:lstStyle>
          <a:p>
            <a:r>
              <a:rPr lang="ko-KR" altLang="en-US"/>
              <a:t>마스터 제목 스타일 편집</a:t>
            </a:r>
          </a:p>
        </p:txBody>
      </p:sp>
      <p:sp>
        <p:nvSpPr>
          <p:cNvPr id="3" name="내용 개체 틀 2">
            <a:extLst>
              <a:ext uri="{FF2B5EF4-FFF2-40B4-BE49-F238E27FC236}">
                <a16:creationId xmlns:a16="http://schemas.microsoft.com/office/drawing/2014/main" id="{1BD2E4A5-AF1D-4EB5-ADEE-1FC6DA9914CE}"/>
              </a:ext>
            </a:extLst>
          </p:cNvPr>
          <p:cNvSpPr>
            <a:spLocks noGrp="1"/>
          </p:cNvSpPr>
          <p:nvPr>
            <p:ph idx="1"/>
          </p:nvPr>
        </p:nvSpPr>
        <p:spPr>
          <a:xfrm>
            <a:off x="3214612" y="1539733"/>
            <a:ext cx="3827085" cy="7598426"/>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CCFCE18-B86B-4516-A8F8-820BA7ED4B53}"/>
              </a:ext>
            </a:extLst>
          </p:cNvPr>
          <p:cNvSpPr>
            <a:spLocks noGrp="1"/>
          </p:cNvSpPr>
          <p:nvPr>
            <p:ph type="body" sz="half" idx="2"/>
          </p:nvPr>
        </p:nvSpPr>
        <p:spPr>
          <a:xfrm>
            <a:off x="521477" y="3207544"/>
            <a:ext cx="2437646" cy="5941752"/>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BF5F18A-EFA4-4BD1-A308-E77577089018}"/>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AAEAA291-1A65-4B27-A518-AE0012D3005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9FA2DC7-064B-4062-8A1F-4F5FB470EFAD}"/>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214672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B58B3C-6A07-473E-9AFB-23BA084ACF9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8DD6ACB-2889-4C76-B9F3-2ED4859B27C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32BBE8B-C7D3-456A-B99E-CA39485FFE19}"/>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B046D0F2-C4F7-46A2-B3C4-FF0557D869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8DF0BE-5961-490E-B1F9-089D7471F405}"/>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51358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5FBD50-3461-4F44-8AAD-677D55CF83E0}"/>
              </a:ext>
            </a:extLst>
          </p:cNvPr>
          <p:cNvSpPr>
            <a:spLocks noGrp="1"/>
          </p:cNvSpPr>
          <p:nvPr>
            <p:ph type="title"/>
          </p:nvPr>
        </p:nvSpPr>
        <p:spPr>
          <a:xfrm>
            <a:off x="521477" y="712788"/>
            <a:ext cx="2437646" cy="2494756"/>
          </a:xfrm>
        </p:spPr>
        <p:txBody>
          <a:bodyPr anchor="b"/>
          <a:lstStyle>
            <a:lvl1pPr>
              <a:defRPr sz="3527"/>
            </a:lvl1pPr>
          </a:lstStyle>
          <a:p>
            <a:r>
              <a:rPr lang="ko-KR" altLang="en-US"/>
              <a:t>마스터 제목 스타일 편집</a:t>
            </a:r>
          </a:p>
        </p:txBody>
      </p:sp>
      <p:sp>
        <p:nvSpPr>
          <p:cNvPr id="3" name="그림 개체 틀 2">
            <a:extLst>
              <a:ext uri="{FF2B5EF4-FFF2-40B4-BE49-F238E27FC236}">
                <a16:creationId xmlns:a16="http://schemas.microsoft.com/office/drawing/2014/main" id="{2B650A74-1013-4CCB-BA1E-7D9508372AC8}"/>
              </a:ext>
            </a:extLst>
          </p:cNvPr>
          <p:cNvSpPr>
            <a:spLocks noGrp="1"/>
          </p:cNvSpPr>
          <p:nvPr>
            <p:ph type="pic" idx="1"/>
          </p:nvPr>
        </p:nvSpPr>
        <p:spPr>
          <a:xfrm>
            <a:off x="3214612" y="1539733"/>
            <a:ext cx="3827085" cy="7598426"/>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ko-KR" altLang="en-US"/>
          </a:p>
        </p:txBody>
      </p:sp>
      <p:sp>
        <p:nvSpPr>
          <p:cNvPr id="4" name="텍스트 개체 틀 3">
            <a:extLst>
              <a:ext uri="{FF2B5EF4-FFF2-40B4-BE49-F238E27FC236}">
                <a16:creationId xmlns:a16="http://schemas.microsoft.com/office/drawing/2014/main" id="{DC778817-D4E7-42AA-80E8-6B757171E0C5}"/>
              </a:ext>
            </a:extLst>
          </p:cNvPr>
          <p:cNvSpPr>
            <a:spLocks noGrp="1"/>
          </p:cNvSpPr>
          <p:nvPr>
            <p:ph type="body" sz="half" idx="2"/>
          </p:nvPr>
        </p:nvSpPr>
        <p:spPr>
          <a:xfrm>
            <a:off x="521477" y="3207544"/>
            <a:ext cx="2437646" cy="5941752"/>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B9E4BB-1356-4824-871D-6ABE9EFBB28D}"/>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E468EE84-46C8-4906-ACE5-EAC147D7BEB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6920C9E-4464-4866-B702-0795E05675AA}"/>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1338360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E5D62B-3900-4F72-B52F-5942214FCF7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1219207-F490-4E52-B851-8533D3B555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DF47F26-109F-46FC-98E6-BBC81F58D3CD}"/>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B49A23CC-3999-463F-B4A8-A5B3B2ABA83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DD876E-7EDA-43CE-9C80-831950AFAD64}"/>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3091979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34AED53-6395-47EF-84B7-93DA0BEB31D4}"/>
              </a:ext>
            </a:extLst>
          </p:cNvPr>
          <p:cNvSpPr>
            <a:spLocks noGrp="1"/>
          </p:cNvSpPr>
          <p:nvPr>
            <p:ph type="title" orient="vert"/>
          </p:nvPr>
        </p:nvSpPr>
        <p:spPr>
          <a:xfrm>
            <a:off x="5410768" y="569395"/>
            <a:ext cx="1629181" cy="906019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AF92708-C204-4B3D-9313-747F12C6B8A6}"/>
              </a:ext>
            </a:extLst>
          </p:cNvPr>
          <p:cNvSpPr>
            <a:spLocks noGrp="1"/>
          </p:cNvSpPr>
          <p:nvPr>
            <p:ph type="body" orient="vert" idx="1"/>
          </p:nvPr>
        </p:nvSpPr>
        <p:spPr>
          <a:xfrm>
            <a:off x="519728" y="569395"/>
            <a:ext cx="4723046" cy="906019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7E7CB0-2DB6-4C74-A2E3-1CFC3A714106}"/>
              </a:ext>
            </a:extLst>
          </p:cNvPr>
          <p:cNvSpPr>
            <a:spLocks noGrp="1"/>
          </p:cNvSpPr>
          <p:nvPr>
            <p:ph type="dt" sz="half" idx="10"/>
          </p:nvPr>
        </p:nvSpPr>
        <p:spPr/>
        <p:txBody>
          <a:body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3426F6E1-3DE2-456B-900B-3E573A679E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F8C2C98-4871-454E-B61A-87448505FD83}"/>
              </a:ext>
            </a:extLst>
          </p:cNvPr>
          <p:cNvSpPr>
            <a:spLocks noGrp="1"/>
          </p:cNvSpPr>
          <p:nvPr>
            <p:ph type="sldNum" sz="quarter" idx="12"/>
          </p:nvPr>
        </p:nvSpPr>
        <p:spPr/>
        <p:txBody>
          <a:body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3928548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ko-KR" altLang="en-US"/>
              <a:t>마스터 제목 스타일 편집</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284023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1826874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ko-KR" altLang="en-US"/>
              <a:t>마스터 제목 스타일 편집</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710932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1448978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520713" y="3905482"/>
            <a:ext cx="3198096" cy="574437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827086" y="3905482"/>
            <a:ext cx="3213847" cy="574437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546648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629556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50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C724FC-8699-442F-AC77-A01DB6D0A594}"/>
              </a:ext>
            </a:extLst>
          </p:cNvPr>
          <p:cNvSpPr>
            <a:spLocks noGrp="1"/>
          </p:cNvSpPr>
          <p:nvPr>
            <p:ph type="title"/>
          </p:nvPr>
        </p:nvSpPr>
        <p:spPr>
          <a:xfrm>
            <a:off x="516229" y="2665993"/>
            <a:ext cx="6520220" cy="4446569"/>
          </a:xfrm>
        </p:spPr>
        <p:txBody>
          <a:bodyPr anchor="b"/>
          <a:lstStyle>
            <a:lvl1pPr>
              <a:defRPr sz="6614"/>
            </a:lvl1pPr>
          </a:lstStyle>
          <a:p>
            <a:r>
              <a:rPr lang="ko-KR" altLang="en-US"/>
              <a:t>마스터 제목 스타일 편집</a:t>
            </a:r>
          </a:p>
        </p:txBody>
      </p:sp>
      <p:sp>
        <p:nvSpPr>
          <p:cNvPr id="3" name="텍스트 개체 틀 2">
            <a:extLst>
              <a:ext uri="{FF2B5EF4-FFF2-40B4-BE49-F238E27FC236}">
                <a16:creationId xmlns:a16="http://schemas.microsoft.com/office/drawing/2014/main" id="{63634C7C-001B-4737-A563-043B881B6A2A}"/>
              </a:ext>
            </a:extLst>
          </p:cNvPr>
          <p:cNvSpPr>
            <a:spLocks noGrp="1"/>
          </p:cNvSpPr>
          <p:nvPr>
            <p:ph type="body" idx="1"/>
          </p:nvPr>
        </p:nvSpPr>
        <p:spPr>
          <a:xfrm>
            <a:off x="516229" y="7155719"/>
            <a:ext cx="6520220" cy="2338834"/>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12B1F36-AE47-4098-94E5-DEECBDC43A55}"/>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FAF473A2-F631-4CCD-AA9D-F9DA0EDEBF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132595-3871-45D9-8A47-D61A56C39245}"/>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6072148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특허">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0" y="560932"/>
            <a:ext cx="7559675" cy="1429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945096B2-B7BB-43A8-AE7E-A8E5DAE56AC8}"/>
              </a:ext>
            </a:extLst>
          </p:cNvPr>
          <p:cNvCxnSpPr>
            <a:cxnSpLocks/>
          </p:cNvCxnSpPr>
          <p:nvPr userDrawn="1"/>
        </p:nvCxnSpPr>
        <p:spPr>
          <a:xfrm>
            <a:off x="484094" y="560932"/>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9A8E6C7-2FC1-4926-9B7E-04EF89F6F28A}"/>
              </a:ext>
            </a:extLst>
          </p:cNvPr>
          <p:cNvSpPr>
            <a:spLocks noGrp="1"/>
          </p:cNvSpPr>
          <p:nvPr>
            <p:ph sz="half" idx="13"/>
          </p:nvPr>
        </p:nvSpPr>
        <p:spPr>
          <a:xfrm>
            <a:off x="2800685" y="2529164"/>
            <a:ext cx="4205232" cy="2325251"/>
          </a:xfrm>
        </p:spPr>
        <p:txBody>
          <a:bodyPr>
            <a:normAutofit/>
          </a:bodyPr>
          <a:lstStyle>
            <a:lvl1pPr marL="0" indent="0">
              <a:lnSpc>
                <a:spcPct val="120000"/>
              </a:lnSpc>
              <a:buNone/>
              <a:defRPr sz="1400">
                <a:latin typeface="+mn-ea"/>
                <a:ea typeface="+mn-ea"/>
              </a:defRPr>
            </a:lvl1pPr>
          </a:lstStyle>
          <a:p>
            <a:pPr lvl="0"/>
            <a:endParaRPr lang="en-US" dirty="0"/>
          </a:p>
        </p:txBody>
      </p:sp>
      <p:sp>
        <p:nvSpPr>
          <p:cNvPr id="18" name="Content Placeholder 2">
            <a:extLst>
              <a:ext uri="{FF2B5EF4-FFF2-40B4-BE49-F238E27FC236}">
                <a16:creationId xmlns:a16="http://schemas.microsoft.com/office/drawing/2014/main" id="{F0F58489-465B-731B-135B-A6F8F4241B62}"/>
              </a:ext>
            </a:extLst>
          </p:cNvPr>
          <p:cNvSpPr>
            <a:spLocks noGrp="1"/>
          </p:cNvSpPr>
          <p:nvPr>
            <p:ph sz="half" idx="14"/>
          </p:nvPr>
        </p:nvSpPr>
        <p:spPr>
          <a:xfrm>
            <a:off x="484092" y="650934"/>
            <a:ext cx="6510217" cy="928749"/>
          </a:xfrm>
        </p:spPr>
        <p:txBody>
          <a:bodyPr>
            <a:normAutofit/>
          </a:bodyPr>
          <a:lstStyle>
            <a:lvl1pPr marL="0" indent="0">
              <a:lnSpc>
                <a:spcPct val="120000"/>
              </a:lnSpc>
              <a:buNone/>
              <a:defRPr sz="2400" b="1">
                <a:latin typeface="+mn-ea"/>
                <a:ea typeface="+mn-ea"/>
              </a:defRPr>
            </a:lvl1pPr>
          </a:lstStyle>
          <a:p>
            <a:pPr lvl="0"/>
            <a:endParaRPr lang="en-US" dirty="0"/>
          </a:p>
        </p:txBody>
      </p:sp>
      <p:sp>
        <p:nvSpPr>
          <p:cNvPr id="23" name="Content Placeholder 2">
            <a:extLst>
              <a:ext uri="{FF2B5EF4-FFF2-40B4-BE49-F238E27FC236}">
                <a16:creationId xmlns:a16="http://schemas.microsoft.com/office/drawing/2014/main" id="{E40F89FC-DC4C-D63C-EBC0-6A5B8D471C2D}"/>
              </a:ext>
            </a:extLst>
          </p:cNvPr>
          <p:cNvSpPr>
            <a:spLocks noGrp="1"/>
          </p:cNvSpPr>
          <p:nvPr>
            <p:ph sz="half" idx="17"/>
          </p:nvPr>
        </p:nvSpPr>
        <p:spPr>
          <a:xfrm>
            <a:off x="1504082" y="1639444"/>
            <a:ext cx="2001118" cy="331726"/>
          </a:xfrm>
        </p:spPr>
        <p:txBody>
          <a:bodyPr anchor="ctr">
            <a:normAutofit/>
          </a:bodyPr>
          <a:lstStyle>
            <a:lvl1pPr marL="0" indent="0" algn="l">
              <a:buNone/>
              <a:defRPr sz="1000">
                <a:latin typeface="+mn-ea"/>
                <a:ea typeface="+mn-ea"/>
              </a:defRPr>
            </a:lvl1pPr>
          </a:lstStyle>
          <a:p>
            <a:pPr lvl="0"/>
            <a:endParaRPr lang="en-US" dirty="0"/>
          </a:p>
        </p:txBody>
      </p:sp>
      <p:sp>
        <p:nvSpPr>
          <p:cNvPr id="24" name="Content Placeholder 2">
            <a:extLst>
              <a:ext uri="{FF2B5EF4-FFF2-40B4-BE49-F238E27FC236}">
                <a16:creationId xmlns:a16="http://schemas.microsoft.com/office/drawing/2014/main" id="{41BDC1B8-CFC1-05A3-F65B-0590958954C3}"/>
              </a:ext>
            </a:extLst>
          </p:cNvPr>
          <p:cNvSpPr>
            <a:spLocks noGrp="1"/>
          </p:cNvSpPr>
          <p:nvPr>
            <p:ph sz="half" idx="18"/>
          </p:nvPr>
        </p:nvSpPr>
        <p:spPr>
          <a:xfrm>
            <a:off x="4590399" y="1626944"/>
            <a:ext cx="2415518" cy="331726"/>
          </a:xfrm>
        </p:spPr>
        <p:txBody>
          <a:bodyPr anchor="ctr">
            <a:normAutofit/>
          </a:bodyPr>
          <a:lstStyle>
            <a:lvl1pPr marL="0" indent="0" algn="l">
              <a:buNone/>
              <a:defRPr sz="1000">
                <a:latin typeface="+mn-ea"/>
                <a:ea typeface="+mn-ea"/>
              </a:defRPr>
            </a:lvl1pPr>
          </a:lstStyle>
          <a:p>
            <a:pPr lvl="0"/>
            <a:endParaRPr lang="en-US" dirty="0"/>
          </a:p>
        </p:txBody>
      </p:sp>
      <p:sp>
        <p:nvSpPr>
          <p:cNvPr id="26" name="Content Placeholder 2">
            <a:extLst>
              <a:ext uri="{FF2B5EF4-FFF2-40B4-BE49-F238E27FC236}">
                <a16:creationId xmlns:a16="http://schemas.microsoft.com/office/drawing/2014/main" id="{B8207893-961F-4E6C-2536-C50C14F33D0E}"/>
              </a:ext>
            </a:extLst>
          </p:cNvPr>
          <p:cNvSpPr>
            <a:spLocks noGrp="1"/>
          </p:cNvSpPr>
          <p:nvPr>
            <p:ph sz="half" idx="19"/>
          </p:nvPr>
        </p:nvSpPr>
        <p:spPr>
          <a:xfrm>
            <a:off x="484092" y="188658"/>
            <a:ext cx="2001118" cy="331726"/>
          </a:xfrm>
        </p:spPr>
        <p:txBody>
          <a:bodyPr anchor="ctr">
            <a:normAutofit/>
          </a:bodyPr>
          <a:lstStyle>
            <a:lvl1pPr marL="0" indent="0" algn="l">
              <a:buNone/>
              <a:defRPr sz="1000">
                <a:latin typeface="+mn-ea"/>
                <a:ea typeface="+mn-ea"/>
              </a:defRPr>
            </a:lvl1pPr>
          </a:lstStyle>
          <a:p>
            <a:pPr lvl="0"/>
            <a:endParaRPr lang="en-US" dirty="0"/>
          </a:p>
        </p:txBody>
      </p:sp>
      <p:sp>
        <p:nvSpPr>
          <p:cNvPr id="27" name="Content Placeholder 2">
            <a:extLst>
              <a:ext uri="{FF2B5EF4-FFF2-40B4-BE49-F238E27FC236}">
                <a16:creationId xmlns:a16="http://schemas.microsoft.com/office/drawing/2014/main" id="{5014A242-B04E-45DA-D013-5764A97C53D9}"/>
              </a:ext>
            </a:extLst>
          </p:cNvPr>
          <p:cNvSpPr>
            <a:spLocks noGrp="1"/>
          </p:cNvSpPr>
          <p:nvPr>
            <p:ph sz="half" idx="20"/>
          </p:nvPr>
        </p:nvSpPr>
        <p:spPr>
          <a:xfrm>
            <a:off x="4993191" y="188658"/>
            <a:ext cx="2001118" cy="331726"/>
          </a:xfrm>
        </p:spPr>
        <p:txBody>
          <a:bodyPr anchor="ctr">
            <a:normAutofit/>
          </a:bodyPr>
          <a:lstStyle>
            <a:lvl1pPr marL="0" indent="0" algn="r">
              <a:buNone/>
              <a:defRPr sz="1000">
                <a:latin typeface="+mn-ea"/>
                <a:ea typeface="+mn-ea"/>
              </a:defRPr>
            </a:lvl1pPr>
          </a:lstStyle>
          <a:p>
            <a:pPr lvl="0"/>
            <a:endParaRPr lang="en-US" dirty="0"/>
          </a:p>
        </p:txBody>
      </p:sp>
      <p:sp>
        <p:nvSpPr>
          <p:cNvPr id="28" name="Content Placeholder 2">
            <a:extLst>
              <a:ext uri="{FF2B5EF4-FFF2-40B4-BE49-F238E27FC236}">
                <a16:creationId xmlns:a16="http://schemas.microsoft.com/office/drawing/2014/main" id="{F57FB002-7FC7-9633-E2F9-6134489AE3E4}"/>
              </a:ext>
            </a:extLst>
          </p:cNvPr>
          <p:cNvSpPr>
            <a:spLocks noGrp="1"/>
          </p:cNvSpPr>
          <p:nvPr>
            <p:ph sz="half" idx="21"/>
          </p:nvPr>
        </p:nvSpPr>
        <p:spPr>
          <a:xfrm>
            <a:off x="452259" y="2538620"/>
            <a:ext cx="2214741" cy="2325251"/>
          </a:xfrm>
        </p:spPr>
        <p:txBody>
          <a:bodyPr>
            <a:normAutofit/>
          </a:bodyPr>
          <a:lstStyle>
            <a:lvl1pPr marL="0" indent="0">
              <a:buNone/>
              <a:defRPr sz="1400">
                <a:latin typeface="+mn-ea"/>
                <a:ea typeface="+mn-ea"/>
              </a:defRPr>
            </a:lvl1pPr>
          </a:lstStyle>
          <a:p>
            <a:pPr lvl="0"/>
            <a:endParaRPr lang="en-US" dirty="0"/>
          </a:p>
        </p:txBody>
      </p:sp>
      <p:sp>
        <p:nvSpPr>
          <p:cNvPr id="41" name="직사각형 40">
            <a:extLst>
              <a:ext uri="{FF2B5EF4-FFF2-40B4-BE49-F238E27FC236}">
                <a16:creationId xmlns:a16="http://schemas.microsoft.com/office/drawing/2014/main" id="{4A1CBB94-8413-578E-EABB-68018CD8C95D}"/>
              </a:ext>
            </a:extLst>
          </p:cNvPr>
          <p:cNvSpPr/>
          <p:nvPr userDrawn="1"/>
        </p:nvSpPr>
        <p:spPr>
          <a:xfrm>
            <a:off x="1092" y="5718180"/>
            <a:ext cx="7559675" cy="1429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2" name="직선 연결선 41">
            <a:extLst>
              <a:ext uri="{FF2B5EF4-FFF2-40B4-BE49-F238E27FC236}">
                <a16:creationId xmlns:a16="http://schemas.microsoft.com/office/drawing/2014/main" id="{BF2756C1-6F73-905E-5DE9-F19039BA1E84}"/>
              </a:ext>
            </a:extLst>
          </p:cNvPr>
          <p:cNvCxnSpPr>
            <a:cxnSpLocks/>
          </p:cNvCxnSpPr>
          <p:nvPr userDrawn="1"/>
        </p:nvCxnSpPr>
        <p:spPr>
          <a:xfrm>
            <a:off x="485186" y="5718180"/>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11014AFA-EC78-69DE-638F-42A975D0D95E}"/>
              </a:ext>
            </a:extLst>
          </p:cNvPr>
          <p:cNvSpPr>
            <a:spLocks noGrp="1"/>
          </p:cNvSpPr>
          <p:nvPr>
            <p:ph sz="half" idx="22"/>
          </p:nvPr>
        </p:nvSpPr>
        <p:spPr>
          <a:xfrm>
            <a:off x="2801777" y="7686412"/>
            <a:ext cx="4205232" cy="2325251"/>
          </a:xfrm>
        </p:spPr>
        <p:txBody>
          <a:bodyPr>
            <a:normAutofit/>
          </a:bodyPr>
          <a:lstStyle>
            <a:lvl1pPr marL="0" indent="0">
              <a:lnSpc>
                <a:spcPct val="120000"/>
              </a:lnSpc>
              <a:buNone/>
              <a:defRPr sz="1400">
                <a:latin typeface="+mn-ea"/>
                <a:ea typeface="+mn-ea"/>
              </a:defRPr>
            </a:lvl1pPr>
          </a:lstStyle>
          <a:p>
            <a:pPr lvl="0"/>
            <a:endParaRPr lang="en-US" dirty="0"/>
          </a:p>
        </p:txBody>
      </p:sp>
      <p:sp>
        <p:nvSpPr>
          <p:cNvPr id="44" name="Content Placeholder 2">
            <a:extLst>
              <a:ext uri="{FF2B5EF4-FFF2-40B4-BE49-F238E27FC236}">
                <a16:creationId xmlns:a16="http://schemas.microsoft.com/office/drawing/2014/main" id="{6C46E438-A319-F67F-C29A-6B0102A747BD}"/>
              </a:ext>
            </a:extLst>
          </p:cNvPr>
          <p:cNvSpPr>
            <a:spLocks noGrp="1"/>
          </p:cNvSpPr>
          <p:nvPr>
            <p:ph sz="half" idx="23"/>
          </p:nvPr>
        </p:nvSpPr>
        <p:spPr>
          <a:xfrm>
            <a:off x="485184" y="5808182"/>
            <a:ext cx="6510217" cy="928749"/>
          </a:xfrm>
        </p:spPr>
        <p:txBody>
          <a:bodyPr>
            <a:normAutofit/>
          </a:bodyPr>
          <a:lstStyle>
            <a:lvl1pPr marL="0" indent="0">
              <a:lnSpc>
                <a:spcPct val="120000"/>
              </a:lnSpc>
              <a:buNone/>
              <a:defRPr sz="2400" b="1">
                <a:latin typeface="+mn-ea"/>
                <a:ea typeface="+mn-ea"/>
              </a:defRPr>
            </a:lvl1pPr>
          </a:lstStyle>
          <a:p>
            <a:pPr lvl="0"/>
            <a:endParaRPr lang="en-US" dirty="0"/>
          </a:p>
        </p:txBody>
      </p:sp>
      <p:sp>
        <p:nvSpPr>
          <p:cNvPr id="47" name="Content Placeholder 2">
            <a:extLst>
              <a:ext uri="{FF2B5EF4-FFF2-40B4-BE49-F238E27FC236}">
                <a16:creationId xmlns:a16="http://schemas.microsoft.com/office/drawing/2014/main" id="{21D968C2-D59F-B081-74CF-8DC7CBF2E909}"/>
              </a:ext>
            </a:extLst>
          </p:cNvPr>
          <p:cNvSpPr>
            <a:spLocks noGrp="1"/>
          </p:cNvSpPr>
          <p:nvPr>
            <p:ph sz="half" idx="26"/>
          </p:nvPr>
        </p:nvSpPr>
        <p:spPr>
          <a:xfrm>
            <a:off x="1505174" y="6790442"/>
            <a:ext cx="2001118" cy="331726"/>
          </a:xfrm>
        </p:spPr>
        <p:txBody>
          <a:bodyPr anchor="ctr">
            <a:normAutofit/>
          </a:bodyPr>
          <a:lstStyle>
            <a:lvl1pPr marL="0" indent="0" algn="l">
              <a:buNone/>
              <a:defRPr sz="1000">
                <a:latin typeface="+mn-ea"/>
                <a:ea typeface="+mn-ea"/>
              </a:defRPr>
            </a:lvl1pPr>
          </a:lstStyle>
          <a:p>
            <a:pPr lvl="0"/>
            <a:endParaRPr lang="en-US" dirty="0"/>
          </a:p>
        </p:txBody>
      </p:sp>
      <p:sp>
        <p:nvSpPr>
          <p:cNvPr id="48" name="Content Placeholder 2">
            <a:extLst>
              <a:ext uri="{FF2B5EF4-FFF2-40B4-BE49-F238E27FC236}">
                <a16:creationId xmlns:a16="http://schemas.microsoft.com/office/drawing/2014/main" id="{E8FA2813-4D80-DB93-6905-2C2EEAB814B3}"/>
              </a:ext>
            </a:extLst>
          </p:cNvPr>
          <p:cNvSpPr>
            <a:spLocks noGrp="1"/>
          </p:cNvSpPr>
          <p:nvPr>
            <p:ph sz="half" idx="27"/>
          </p:nvPr>
        </p:nvSpPr>
        <p:spPr>
          <a:xfrm>
            <a:off x="4591491" y="6790442"/>
            <a:ext cx="2415518" cy="331726"/>
          </a:xfrm>
        </p:spPr>
        <p:txBody>
          <a:bodyPr anchor="ctr">
            <a:normAutofit/>
          </a:bodyPr>
          <a:lstStyle>
            <a:lvl1pPr marL="0" indent="0" algn="l">
              <a:buNone/>
              <a:defRPr sz="1000">
                <a:latin typeface="+mn-ea"/>
                <a:ea typeface="+mn-ea"/>
              </a:defRPr>
            </a:lvl1pPr>
          </a:lstStyle>
          <a:p>
            <a:pPr lvl="0"/>
            <a:endParaRPr lang="en-US" dirty="0"/>
          </a:p>
        </p:txBody>
      </p:sp>
      <p:sp>
        <p:nvSpPr>
          <p:cNvPr id="49" name="Content Placeholder 2">
            <a:extLst>
              <a:ext uri="{FF2B5EF4-FFF2-40B4-BE49-F238E27FC236}">
                <a16:creationId xmlns:a16="http://schemas.microsoft.com/office/drawing/2014/main" id="{496E7775-C594-8771-84A8-244BC539B92B}"/>
              </a:ext>
            </a:extLst>
          </p:cNvPr>
          <p:cNvSpPr>
            <a:spLocks noGrp="1"/>
          </p:cNvSpPr>
          <p:nvPr>
            <p:ph sz="half" idx="28"/>
          </p:nvPr>
        </p:nvSpPr>
        <p:spPr>
          <a:xfrm>
            <a:off x="485184" y="5345906"/>
            <a:ext cx="2001118" cy="331726"/>
          </a:xfrm>
        </p:spPr>
        <p:txBody>
          <a:bodyPr anchor="ctr">
            <a:normAutofit/>
          </a:bodyPr>
          <a:lstStyle>
            <a:lvl1pPr marL="0" indent="0" algn="l">
              <a:buNone/>
              <a:defRPr sz="1000">
                <a:latin typeface="+mn-ea"/>
                <a:ea typeface="+mn-ea"/>
              </a:defRPr>
            </a:lvl1pPr>
          </a:lstStyle>
          <a:p>
            <a:pPr lvl="0"/>
            <a:endParaRPr lang="en-US" dirty="0"/>
          </a:p>
        </p:txBody>
      </p:sp>
      <p:sp>
        <p:nvSpPr>
          <p:cNvPr id="50" name="Content Placeholder 2">
            <a:extLst>
              <a:ext uri="{FF2B5EF4-FFF2-40B4-BE49-F238E27FC236}">
                <a16:creationId xmlns:a16="http://schemas.microsoft.com/office/drawing/2014/main" id="{BB6396F7-B5B9-6FCA-0D0E-A932EB53C5B7}"/>
              </a:ext>
            </a:extLst>
          </p:cNvPr>
          <p:cNvSpPr>
            <a:spLocks noGrp="1"/>
          </p:cNvSpPr>
          <p:nvPr>
            <p:ph sz="half" idx="29"/>
          </p:nvPr>
        </p:nvSpPr>
        <p:spPr>
          <a:xfrm>
            <a:off x="4994283" y="5345906"/>
            <a:ext cx="2001118" cy="331726"/>
          </a:xfrm>
        </p:spPr>
        <p:txBody>
          <a:bodyPr anchor="ctr">
            <a:normAutofit/>
          </a:bodyPr>
          <a:lstStyle>
            <a:lvl1pPr marL="0" indent="0" algn="r">
              <a:buNone/>
              <a:defRPr sz="1000">
                <a:latin typeface="+mn-ea"/>
                <a:ea typeface="+mn-ea"/>
              </a:defRPr>
            </a:lvl1pPr>
          </a:lstStyle>
          <a:p>
            <a:pPr lvl="0"/>
            <a:endParaRPr lang="en-US" dirty="0"/>
          </a:p>
        </p:txBody>
      </p:sp>
      <p:sp>
        <p:nvSpPr>
          <p:cNvPr id="51" name="Content Placeholder 2">
            <a:extLst>
              <a:ext uri="{FF2B5EF4-FFF2-40B4-BE49-F238E27FC236}">
                <a16:creationId xmlns:a16="http://schemas.microsoft.com/office/drawing/2014/main" id="{C5D7F3A1-C523-4161-896F-34479175277F}"/>
              </a:ext>
            </a:extLst>
          </p:cNvPr>
          <p:cNvSpPr>
            <a:spLocks noGrp="1"/>
          </p:cNvSpPr>
          <p:nvPr>
            <p:ph sz="half" idx="30"/>
          </p:nvPr>
        </p:nvSpPr>
        <p:spPr>
          <a:xfrm>
            <a:off x="453351" y="7695868"/>
            <a:ext cx="2214741" cy="2325251"/>
          </a:xfrm>
        </p:spPr>
        <p:txBody>
          <a:bodyPr>
            <a:normAutofit/>
          </a:bodyPr>
          <a:lstStyle>
            <a:lvl1pPr marL="0" indent="0">
              <a:buNone/>
              <a:defRPr sz="1400">
                <a:latin typeface="+mn-ea"/>
                <a:ea typeface="+mn-ea"/>
              </a:defRPr>
            </a:lvl1pPr>
          </a:lstStyle>
          <a:p>
            <a:pPr lvl="0"/>
            <a:endParaRPr lang="en-US" dirty="0"/>
          </a:p>
        </p:txBody>
      </p:sp>
      <p:grpSp>
        <p:nvGrpSpPr>
          <p:cNvPr id="25" name="그룹 24">
            <a:extLst>
              <a:ext uri="{FF2B5EF4-FFF2-40B4-BE49-F238E27FC236}">
                <a16:creationId xmlns:a16="http://schemas.microsoft.com/office/drawing/2014/main" id="{CAEB5A03-5E2E-460C-A18C-DA2844C724A2}"/>
              </a:ext>
            </a:extLst>
          </p:cNvPr>
          <p:cNvGrpSpPr/>
          <p:nvPr userDrawn="1"/>
        </p:nvGrpSpPr>
        <p:grpSpPr>
          <a:xfrm>
            <a:off x="457281" y="1684311"/>
            <a:ext cx="4055857" cy="246221"/>
            <a:chOff x="484092" y="1673646"/>
            <a:chExt cx="4055857" cy="246221"/>
          </a:xfrm>
        </p:grpSpPr>
        <p:sp>
          <p:nvSpPr>
            <p:cNvPr id="29" name="TextBox 28">
              <a:extLst>
                <a:ext uri="{FF2B5EF4-FFF2-40B4-BE49-F238E27FC236}">
                  <a16:creationId xmlns:a16="http://schemas.microsoft.com/office/drawing/2014/main" id="{6A5F17FB-F294-4CE4-A63C-30F6B4B33D5D}"/>
                </a:ext>
              </a:extLst>
            </p:cNvPr>
            <p:cNvSpPr txBox="1"/>
            <p:nvPr userDrawn="1"/>
          </p:nvSpPr>
          <p:spPr>
            <a:xfrm>
              <a:off x="484092" y="1673646"/>
              <a:ext cx="970947" cy="246221"/>
            </a:xfrm>
            <a:prstGeom prst="rect">
              <a:avLst/>
            </a:prstGeom>
            <a:noFill/>
          </p:spPr>
          <p:txBody>
            <a:bodyPr wrap="square" anchor="ctr">
              <a:spAutoFit/>
            </a:bodyPr>
            <a:lstStyle/>
            <a:p>
              <a:pPr algn="l"/>
              <a:r>
                <a:rPr lang="ko-KR" altLang="en-US" sz="1000" dirty="0">
                  <a:latin typeface="+mn-ea"/>
                </a:rPr>
                <a:t>출원인 명칭</a:t>
              </a:r>
            </a:p>
          </p:txBody>
        </p:sp>
        <p:sp>
          <p:nvSpPr>
            <p:cNvPr id="30" name="TextBox 29">
              <a:extLst>
                <a:ext uri="{FF2B5EF4-FFF2-40B4-BE49-F238E27FC236}">
                  <a16:creationId xmlns:a16="http://schemas.microsoft.com/office/drawing/2014/main" id="{1AB1EFFB-B781-45EB-89EB-F195E203F517}"/>
                </a:ext>
              </a:extLst>
            </p:cNvPr>
            <p:cNvSpPr txBox="1"/>
            <p:nvPr userDrawn="1"/>
          </p:nvSpPr>
          <p:spPr>
            <a:xfrm>
              <a:off x="3569002" y="1673646"/>
              <a:ext cx="970947" cy="246221"/>
            </a:xfrm>
            <a:prstGeom prst="rect">
              <a:avLst/>
            </a:prstGeom>
            <a:noFill/>
          </p:spPr>
          <p:txBody>
            <a:bodyPr wrap="square" anchor="ctr">
              <a:spAutoFit/>
            </a:bodyPr>
            <a:lstStyle/>
            <a:p>
              <a:pPr algn="l"/>
              <a:r>
                <a:rPr lang="ko-KR" altLang="en-US" sz="1000" dirty="0">
                  <a:latin typeface="+mn-ea"/>
                </a:rPr>
                <a:t>발명자 성명</a:t>
              </a:r>
            </a:p>
          </p:txBody>
        </p:sp>
      </p:grpSp>
      <p:grpSp>
        <p:nvGrpSpPr>
          <p:cNvPr id="31" name="그룹 30">
            <a:extLst>
              <a:ext uri="{FF2B5EF4-FFF2-40B4-BE49-F238E27FC236}">
                <a16:creationId xmlns:a16="http://schemas.microsoft.com/office/drawing/2014/main" id="{CFD8175E-04A5-4ACF-A15D-386BAF53D64C}"/>
              </a:ext>
            </a:extLst>
          </p:cNvPr>
          <p:cNvGrpSpPr/>
          <p:nvPr userDrawn="1"/>
        </p:nvGrpSpPr>
        <p:grpSpPr>
          <a:xfrm>
            <a:off x="452259" y="6833194"/>
            <a:ext cx="4055857" cy="246221"/>
            <a:chOff x="484092" y="1673646"/>
            <a:chExt cx="4055857" cy="246221"/>
          </a:xfrm>
        </p:grpSpPr>
        <p:sp>
          <p:nvSpPr>
            <p:cNvPr id="32" name="TextBox 31">
              <a:extLst>
                <a:ext uri="{FF2B5EF4-FFF2-40B4-BE49-F238E27FC236}">
                  <a16:creationId xmlns:a16="http://schemas.microsoft.com/office/drawing/2014/main" id="{03562EFD-E95B-4592-A715-9734117B7AD4}"/>
                </a:ext>
              </a:extLst>
            </p:cNvPr>
            <p:cNvSpPr txBox="1"/>
            <p:nvPr userDrawn="1"/>
          </p:nvSpPr>
          <p:spPr>
            <a:xfrm>
              <a:off x="484092" y="1673646"/>
              <a:ext cx="970947" cy="246221"/>
            </a:xfrm>
            <a:prstGeom prst="rect">
              <a:avLst/>
            </a:prstGeom>
            <a:noFill/>
          </p:spPr>
          <p:txBody>
            <a:bodyPr wrap="square" anchor="ctr">
              <a:spAutoFit/>
            </a:bodyPr>
            <a:lstStyle/>
            <a:p>
              <a:pPr algn="l"/>
              <a:r>
                <a:rPr lang="ko-KR" altLang="en-US" sz="1000" dirty="0">
                  <a:latin typeface="+mn-ea"/>
                </a:rPr>
                <a:t>출원인 명칭</a:t>
              </a:r>
            </a:p>
          </p:txBody>
        </p:sp>
        <p:sp>
          <p:nvSpPr>
            <p:cNvPr id="33" name="TextBox 32">
              <a:extLst>
                <a:ext uri="{FF2B5EF4-FFF2-40B4-BE49-F238E27FC236}">
                  <a16:creationId xmlns:a16="http://schemas.microsoft.com/office/drawing/2014/main" id="{6296D5FE-B1A3-4005-8FEE-F7A1381A3AFC}"/>
                </a:ext>
              </a:extLst>
            </p:cNvPr>
            <p:cNvSpPr txBox="1"/>
            <p:nvPr userDrawn="1"/>
          </p:nvSpPr>
          <p:spPr>
            <a:xfrm>
              <a:off x="3569002" y="1673646"/>
              <a:ext cx="970947" cy="246221"/>
            </a:xfrm>
            <a:prstGeom prst="rect">
              <a:avLst/>
            </a:prstGeom>
            <a:noFill/>
          </p:spPr>
          <p:txBody>
            <a:bodyPr wrap="square" anchor="ctr">
              <a:spAutoFit/>
            </a:bodyPr>
            <a:lstStyle/>
            <a:p>
              <a:pPr algn="l"/>
              <a:r>
                <a:rPr lang="ko-KR" altLang="en-US" sz="1000" dirty="0">
                  <a:latin typeface="+mn-ea"/>
                </a:rPr>
                <a:t>발명자 성명</a:t>
              </a:r>
            </a:p>
          </p:txBody>
        </p:sp>
      </p:grpSp>
      <p:sp>
        <p:nvSpPr>
          <p:cNvPr id="34" name="Slide Number Placeholder 5">
            <a:extLst>
              <a:ext uri="{FF2B5EF4-FFF2-40B4-BE49-F238E27FC236}">
                <a16:creationId xmlns:a16="http://schemas.microsoft.com/office/drawing/2014/main" id="{2D5651DD-B716-4A0A-9268-26EC2EE915C7}"/>
              </a:ext>
            </a:extLst>
          </p:cNvPr>
          <p:cNvSpPr>
            <a:spLocks noGrp="1"/>
          </p:cNvSpPr>
          <p:nvPr>
            <p:ph type="sldNum" sz="quarter" idx="12"/>
          </p:nvPr>
        </p:nvSpPr>
        <p:spPr>
          <a:xfrm>
            <a:off x="2831826" y="10426647"/>
            <a:ext cx="1700927" cy="265166"/>
          </a:xfrm>
        </p:spPr>
        <p:txBody>
          <a:bodyPr/>
          <a:lstStyle>
            <a:lvl1pPr algn="ctr">
              <a:defRPr>
                <a:solidFill>
                  <a:schemeClr val="tx1"/>
                </a:solidFill>
              </a:defRPr>
            </a:lvl1pPr>
          </a:lstStyle>
          <a:p>
            <a:fld id="{FB9C2A5C-F3F6-42E8-97A5-3A0154FF4994}" type="slidenum">
              <a:rPr lang="ko-KR" altLang="en-US" smtClean="0"/>
              <a:pPr/>
              <a:t>‹#›</a:t>
            </a:fld>
            <a:endParaRPr lang="ko-KR" altLang="en-US"/>
          </a:p>
        </p:txBody>
      </p:sp>
    </p:spTree>
    <p:extLst>
      <p:ext uri="{BB962C8B-B14F-4D97-AF65-F5344CB8AC3E}">
        <p14:creationId xmlns:p14="http://schemas.microsoft.com/office/powerpoint/2010/main" val="1698664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논문">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0" y="560932"/>
            <a:ext cx="7559675" cy="1429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945096B2-B7BB-43A8-AE7E-A8E5DAE56AC8}"/>
              </a:ext>
            </a:extLst>
          </p:cNvPr>
          <p:cNvCxnSpPr>
            <a:cxnSpLocks/>
          </p:cNvCxnSpPr>
          <p:nvPr userDrawn="1"/>
        </p:nvCxnSpPr>
        <p:spPr>
          <a:xfrm>
            <a:off x="484094" y="560932"/>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A9A8E6C7-2FC1-4926-9B7E-04EF89F6F28A}"/>
              </a:ext>
            </a:extLst>
          </p:cNvPr>
          <p:cNvSpPr>
            <a:spLocks noGrp="1"/>
          </p:cNvSpPr>
          <p:nvPr>
            <p:ph sz="half" idx="13"/>
          </p:nvPr>
        </p:nvSpPr>
        <p:spPr>
          <a:xfrm>
            <a:off x="484092" y="2397166"/>
            <a:ext cx="6521825" cy="2625776"/>
          </a:xfrm>
        </p:spPr>
        <p:txBody>
          <a:bodyPr>
            <a:normAutofit/>
          </a:bodyPr>
          <a:lstStyle>
            <a:lvl1pPr marL="0" indent="0">
              <a:lnSpc>
                <a:spcPct val="100000"/>
              </a:lnSpc>
              <a:buNone/>
              <a:defRPr sz="1200">
                <a:latin typeface="+mn-ea"/>
                <a:ea typeface="+mn-ea"/>
              </a:defRPr>
            </a:lvl1pPr>
          </a:lstStyle>
          <a:p>
            <a:pPr lvl="0"/>
            <a:endParaRPr lang="en-US" dirty="0"/>
          </a:p>
        </p:txBody>
      </p:sp>
      <p:sp>
        <p:nvSpPr>
          <p:cNvPr id="18" name="Content Placeholder 2">
            <a:extLst>
              <a:ext uri="{FF2B5EF4-FFF2-40B4-BE49-F238E27FC236}">
                <a16:creationId xmlns:a16="http://schemas.microsoft.com/office/drawing/2014/main" id="{F0F58489-465B-731B-135B-A6F8F4241B62}"/>
              </a:ext>
            </a:extLst>
          </p:cNvPr>
          <p:cNvSpPr>
            <a:spLocks noGrp="1"/>
          </p:cNvSpPr>
          <p:nvPr>
            <p:ph sz="half" idx="14"/>
          </p:nvPr>
        </p:nvSpPr>
        <p:spPr>
          <a:xfrm>
            <a:off x="484092" y="697451"/>
            <a:ext cx="6510217" cy="851991"/>
          </a:xfrm>
        </p:spPr>
        <p:txBody>
          <a:bodyPr>
            <a:normAutofit/>
          </a:bodyPr>
          <a:lstStyle>
            <a:lvl1pPr marL="0" indent="0">
              <a:lnSpc>
                <a:spcPct val="100000"/>
              </a:lnSpc>
              <a:buNone/>
              <a:defRPr sz="2000" b="1">
                <a:latin typeface="+mn-ea"/>
                <a:ea typeface="+mn-ea"/>
              </a:defRPr>
            </a:lvl1pPr>
          </a:lstStyle>
          <a:p>
            <a:pPr lvl="0"/>
            <a:endParaRPr lang="en-US" dirty="0"/>
          </a:p>
        </p:txBody>
      </p:sp>
      <p:sp>
        <p:nvSpPr>
          <p:cNvPr id="23" name="Content Placeholder 2">
            <a:extLst>
              <a:ext uri="{FF2B5EF4-FFF2-40B4-BE49-F238E27FC236}">
                <a16:creationId xmlns:a16="http://schemas.microsoft.com/office/drawing/2014/main" id="{E40F89FC-DC4C-D63C-EBC0-6A5B8D471C2D}"/>
              </a:ext>
            </a:extLst>
          </p:cNvPr>
          <p:cNvSpPr>
            <a:spLocks noGrp="1"/>
          </p:cNvSpPr>
          <p:nvPr>
            <p:ph sz="half" idx="17"/>
          </p:nvPr>
        </p:nvSpPr>
        <p:spPr>
          <a:xfrm>
            <a:off x="484091" y="1639444"/>
            <a:ext cx="6521824" cy="331726"/>
          </a:xfrm>
        </p:spPr>
        <p:txBody>
          <a:bodyPr anchor="ctr">
            <a:normAutofit/>
          </a:bodyPr>
          <a:lstStyle>
            <a:lvl1pPr marL="0" indent="0" algn="l">
              <a:buNone/>
              <a:defRPr sz="1000">
                <a:latin typeface="+mn-ea"/>
                <a:ea typeface="+mn-ea"/>
              </a:defRPr>
            </a:lvl1pPr>
          </a:lstStyle>
          <a:p>
            <a:pPr lvl="0"/>
            <a:endParaRPr lang="en-US" dirty="0"/>
          </a:p>
        </p:txBody>
      </p:sp>
      <p:sp>
        <p:nvSpPr>
          <p:cNvPr id="26" name="Content Placeholder 2">
            <a:extLst>
              <a:ext uri="{FF2B5EF4-FFF2-40B4-BE49-F238E27FC236}">
                <a16:creationId xmlns:a16="http://schemas.microsoft.com/office/drawing/2014/main" id="{B8207893-961F-4E6C-2536-C50C14F33D0E}"/>
              </a:ext>
            </a:extLst>
          </p:cNvPr>
          <p:cNvSpPr>
            <a:spLocks noGrp="1"/>
          </p:cNvSpPr>
          <p:nvPr>
            <p:ph sz="half" idx="19"/>
          </p:nvPr>
        </p:nvSpPr>
        <p:spPr>
          <a:xfrm>
            <a:off x="484092" y="188658"/>
            <a:ext cx="2001118" cy="331726"/>
          </a:xfrm>
        </p:spPr>
        <p:txBody>
          <a:bodyPr anchor="ctr">
            <a:normAutofit/>
          </a:bodyPr>
          <a:lstStyle>
            <a:lvl1pPr marL="0" indent="0" algn="l">
              <a:buNone/>
              <a:defRPr sz="1200">
                <a:latin typeface="+mn-ea"/>
                <a:ea typeface="+mn-ea"/>
              </a:defRPr>
            </a:lvl1pPr>
          </a:lstStyle>
          <a:p>
            <a:pPr lvl="0"/>
            <a:endParaRPr lang="en-US" dirty="0"/>
          </a:p>
        </p:txBody>
      </p:sp>
      <p:sp>
        <p:nvSpPr>
          <p:cNvPr id="27" name="Content Placeholder 2">
            <a:extLst>
              <a:ext uri="{FF2B5EF4-FFF2-40B4-BE49-F238E27FC236}">
                <a16:creationId xmlns:a16="http://schemas.microsoft.com/office/drawing/2014/main" id="{5014A242-B04E-45DA-D013-5764A97C53D9}"/>
              </a:ext>
            </a:extLst>
          </p:cNvPr>
          <p:cNvSpPr>
            <a:spLocks noGrp="1"/>
          </p:cNvSpPr>
          <p:nvPr>
            <p:ph sz="half" idx="20"/>
          </p:nvPr>
        </p:nvSpPr>
        <p:spPr>
          <a:xfrm>
            <a:off x="3779836" y="188658"/>
            <a:ext cx="3226079" cy="331726"/>
          </a:xfrm>
        </p:spPr>
        <p:txBody>
          <a:bodyPr anchor="ctr">
            <a:normAutofit/>
          </a:bodyPr>
          <a:lstStyle>
            <a:lvl1pPr marL="0" indent="0" algn="r">
              <a:buNone/>
              <a:defRPr sz="1200">
                <a:latin typeface="+mn-ea"/>
                <a:ea typeface="+mn-ea"/>
              </a:defRPr>
            </a:lvl1pPr>
          </a:lstStyle>
          <a:p>
            <a:pPr lvl="0"/>
            <a:endParaRPr lang="en-US" dirty="0"/>
          </a:p>
        </p:txBody>
      </p:sp>
      <p:sp>
        <p:nvSpPr>
          <p:cNvPr id="41" name="직사각형 40">
            <a:extLst>
              <a:ext uri="{FF2B5EF4-FFF2-40B4-BE49-F238E27FC236}">
                <a16:creationId xmlns:a16="http://schemas.microsoft.com/office/drawing/2014/main" id="{4A1CBB94-8413-578E-EABB-68018CD8C95D}"/>
              </a:ext>
            </a:extLst>
          </p:cNvPr>
          <p:cNvSpPr/>
          <p:nvPr userDrawn="1"/>
        </p:nvSpPr>
        <p:spPr>
          <a:xfrm>
            <a:off x="1092" y="5718180"/>
            <a:ext cx="7559675" cy="1429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2" name="직선 연결선 41">
            <a:extLst>
              <a:ext uri="{FF2B5EF4-FFF2-40B4-BE49-F238E27FC236}">
                <a16:creationId xmlns:a16="http://schemas.microsoft.com/office/drawing/2014/main" id="{BF2756C1-6F73-905E-5DE9-F19039BA1E84}"/>
              </a:ext>
            </a:extLst>
          </p:cNvPr>
          <p:cNvCxnSpPr>
            <a:cxnSpLocks/>
          </p:cNvCxnSpPr>
          <p:nvPr userDrawn="1"/>
        </p:nvCxnSpPr>
        <p:spPr>
          <a:xfrm>
            <a:off x="485186" y="5718180"/>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11014AFA-EC78-69DE-638F-42A975D0D95E}"/>
              </a:ext>
            </a:extLst>
          </p:cNvPr>
          <p:cNvSpPr>
            <a:spLocks noGrp="1"/>
          </p:cNvSpPr>
          <p:nvPr>
            <p:ph sz="half" idx="22"/>
          </p:nvPr>
        </p:nvSpPr>
        <p:spPr>
          <a:xfrm>
            <a:off x="484092" y="7538044"/>
            <a:ext cx="6522917" cy="2601565"/>
          </a:xfrm>
        </p:spPr>
        <p:txBody>
          <a:bodyPr>
            <a:normAutofit/>
          </a:bodyPr>
          <a:lstStyle>
            <a:lvl1pPr marL="0" indent="0">
              <a:lnSpc>
                <a:spcPct val="100000"/>
              </a:lnSpc>
              <a:buNone/>
              <a:defRPr sz="1200">
                <a:latin typeface="+mn-ea"/>
                <a:ea typeface="+mn-ea"/>
              </a:defRPr>
            </a:lvl1pPr>
          </a:lstStyle>
          <a:p>
            <a:pPr lvl="0"/>
            <a:endParaRPr lang="en-US" dirty="0"/>
          </a:p>
        </p:txBody>
      </p:sp>
      <p:sp>
        <p:nvSpPr>
          <p:cNvPr id="47" name="Content Placeholder 2">
            <a:extLst>
              <a:ext uri="{FF2B5EF4-FFF2-40B4-BE49-F238E27FC236}">
                <a16:creationId xmlns:a16="http://schemas.microsoft.com/office/drawing/2014/main" id="{21D968C2-D59F-B081-74CF-8DC7CBF2E909}"/>
              </a:ext>
            </a:extLst>
          </p:cNvPr>
          <p:cNvSpPr>
            <a:spLocks noGrp="1"/>
          </p:cNvSpPr>
          <p:nvPr>
            <p:ph sz="half" idx="26"/>
          </p:nvPr>
        </p:nvSpPr>
        <p:spPr>
          <a:xfrm>
            <a:off x="484091" y="6790442"/>
            <a:ext cx="6521824" cy="331726"/>
          </a:xfrm>
        </p:spPr>
        <p:txBody>
          <a:bodyPr anchor="ctr">
            <a:normAutofit/>
          </a:bodyPr>
          <a:lstStyle>
            <a:lvl1pPr marL="0" indent="0" algn="l">
              <a:buNone/>
              <a:defRPr sz="1000">
                <a:latin typeface="+mn-ea"/>
                <a:ea typeface="+mn-ea"/>
              </a:defRPr>
            </a:lvl1pPr>
          </a:lstStyle>
          <a:p>
            <a:pPr lvl="0"/>
            <a:endParaRPr lang="en-US" dirty="0"/>
          </a:p>
        </p:txBody>
      </p:sp>
      <p:sp>
        <p:nvSpPr>
          <p:cNvPr id="49" name="Content Placeholder 2">
            <a:extLst>
              <a:ext uri="{FF2B5EF4-FFF2-40B4-BE49-F238E27FC236}">
                <a16:creationId xmlns:a16="http://schemas.microsoft.com/office/drawing/2014/main" id="{496E7775-C594-8771-84A8-244BC539B92B}"/>
              </a:ext>
            </a:extLst>
          </p:cNvPr>
          <p:cNvSpPr>
            <a:spLocks noGrp="1"/>
          </p:cNvSpPr>
          <p:nvPr>
            <p:ph sz="half" idx="28"/>
          </p:nvPr>
        </p:nvSpPr>
        <p:spPr>
          <a:xfrm>
            <a:off x="485184" y="5345906"/>
            <a:ext cx="2001118" cy="331726"/>
          </a:xfrm>
        </p:spPr>
        <p:txBody>
          <a:bodyPr anchor="ctr">
            <a:normAutofit/>
          </a:bodyPr>
          <a:lstStyle>
            <a:lvl1pPr marL="0" indent="0" algn="l">
              <a:buNone/>
              <a:defRPr sz="1200">
                <a:latin typeface="+mn-ea"/>
                <a:ea typeface="+mn-ea"/>
              </a:defRPr>
            </a:lvl1pPr>
          </a:lstStyle>
          <a:p>
            <a:pPr lvl="0"/>
            <a:endParaRPr lang="en-US" dirty="0"/>
          </a:p>
        </p:txBody>
      </p:sp>
      <p:sp>
        <p:nvSpPr>
          <p:cNvPr id="25" name="TextBox 24">
            <a:extLst>
              <a:ext uri="{FF2B5EF4-FFF2-40B4-BE49-F238E27FC236}">
                <a16:creationId xmlns:a16="http://schemas.microsoft.com/office/drawing/2014/main" id="{5D889025-5A3E-4A9A-BB60-27D619C250EF}"/>
              </a:ext>
            </a:extLst>
          </p:cNvPr>
          <p:cNvSpPr txBox="1"/>
          <p:nvPr userDrawn="1"/>
        </p:nvSpPr>
        <p:spPr>
          <a:xfrm>
            <a:off x="452259" y="2058612"/>
            <a:ext cx="6876957" cy="338554"/>
          </a:xfrm>
          <a:prstGeom prst="rect">
            <a:avLst/>
          </a:prstGeom>
          <a:noFill/>
        </p:spPr>
        <p:txBody>
          <a:bodyPr wrap="square" rtlCol="0">
            <a:spAutoFit/>
          </a:bodyPr>
          <a:lstStyle/>
          <a:p>
            <a:r>
              <a:rPr lang="en-US" altLang="ko-KR" sz="1600" b="1" dirty="0">
                <a:latin typeface="+mn-ea"/>
              </a:rPr>
              <a:t>Abstract</a:t>
            </a:r>
            <a:endParaRPr lang="ko-KR" altLang="en-US" sz="1600" b="1" dirty="0">
              <a:latin typeface="+mn-ea"/>
            </a:endParaRPr>
          </a:p>
        </p:txBody>
      </p:sp>
      <p:sp>
        <p:nvSpPr>
          <p:cNvPr id="33" name="TextBox 32">
            <a:extLst>
              <a:ext uri="{FF2B5EF4-FFF2-40B4-BE49-F238E27FC236}">
                <a16:creationId xmlns:a16="http://schemas.microsoft.com/office/drawing/2014/main" id="{B0C7E8D5-48FF-4D2C-B709-8A08AEA2795E}"/>
              </a:ext>
            </a:extLst>
          </p:cNvPr>
          <p:cNvSpPr txBox="1"/>
          <p:nvPr userDrawn="1"/>
        </p:nvSpPr>
        <p:spPr>
          <a:xfrm>
            <a:off x="452258" y="7199490"/>
            <a:ext cx="6876957" cy="338554"/>
          </a:xfrm>
          <a:prstGeom prst="rect">
            <a:avLst/>
          </a:prstGeom>
          <a:noFill/>
        </p:spPr>
        <p:txBody>
          <a:bodyPr wrap="square" rtlCol="0">
            <a:spAutoFit/>
          </a:bodyPr>
          <a:lstStyle/>
          <a:p>
            <a:r>
              <a:rPr lang="en-US" altLang="ko-KR" sz="1600" b="1" dirty="0">
                <a:latin typeface="+mn-ea"/>
              </a:rPr>
              <a:t>Abstract</a:t>
            </a:r>
            <a:endParaRPr lang="ko-KR" altLang="en-US" sz="1600" b="1" dirty="0">
              <a:latin typeface="+mn-ea"/>
            </a:endParaRPr>
          </a:p>
        </p:txBody>
      </p:sp>
      <p:sp>
        <p:nvSpPr>
          <p:cNvPr id="38" name="Content Placeholder 2">
            <a:extLst>
              <a:ext uri="{FF2B5EF4-FFF2-40B4-BE49-F238E27FC236}">
                <a16:creationId xmlns:a16="http://schemas.microsoft.com/office/drawing/2014/main" id="{9D86FE93-011E-4A47-B871-0EBD1E2D6669}"/>
              </a:ext>
            </a:extLst>
          </p:cNvPr>
          <p:cNvSpPr>
            <a:spLocks noGrp="1"/>
          </p:cNvSpPr>
          <p:nvPr>
            <p:ph sz="half" idx="30"/>
          </p:nvPr>
        </p:nvSpPr>
        <p:spPr>
          <a:xfrm>
            <a:off x="484091" y="5854699"/>
            <a:ext cx="6510217" cy="856923"/>
          </a:xfrm>
        </p:spPr>
        <p:txBody>
          <a:bodyPr>
            <a:normAutofit/>
          </a:bodyPr>
          <a:lstStyle>
            <a:lvl1pPr marL="0" indent="0">
              <a:lnSpc>
                <a:spcPct val="100000"/>
              </a:lnSpc>
              <a:buNone/>
              <a:defRPr sz="2000" b="1">
                <a:latin typeface="+mn-ea"/>
                <a:ea typeface="+mn-ea"/>
              </a:defRPr>
            </a:lvl1pPr>
          </a:lstStyle>
          <a:p>
            <a:pPr lvl="0"/>
            <a:endParaRPr lang="en-US" dirty="0"/>
          </a:p>
        </p:txBody>
      </p:sp>
      <p:sp>
        <p:nvSpPr>
          <p:cNvPr id="39" name="Slide Number Placeholder 5">
            <a:extLst>
              <a:ext uri="{FF2B5EF4-FFF2-40B4-BE49-F238E27FC236}">
                <a16:creationId xmlns:a16="http://schemas.microsoft.com/office/drawing/2014/main" id="{1BE784A8-DC81-469B-90B0-923F41558C32}"/>
              </a:ext>
            </a:extLst>
          </p:cNvPr>
          <p:cNvSpPr>
            <a:spLocks noGrp="1"/>
          </p:cNvSpPr>
          <p:nvPr>
            <p:ph type="sldNum" sz="quarter" idx="12"/>
          </p:nvPr>
        </p:nvSpPr>
        <p:spPr>
          <a:xfrm>
            <a:off x="2831826" y="10426647"/>
            <a:ext cx="1700927" cy="265166"/>
          </a:xfrm>
        </p:spPr>
        <p:txBody>
          <a:bodyPr/>
          <a:lstStyle>
            <a:lvl1pPr algn="ctr">
              <a:defRPr>
                <a:solidFill>
                  <a:schemeClr val="tx1"/>
                </a:solidFill>
              </a:defRPr>
            </a:lvl1pPr>
          </a:lstStyle>
          <a:p>
            <a:fld id="{FB9C2A5C-F3F6-42E8-97A5-3A0154FF4994}" type="slidenum">
              <a:rPr lang="ko-KR" altLang="en-US" smtClean="0"/>
              <a:pPr/>
              <a:t>‹#›</a:t>
            </a:fld>
            <a:endParaRPr lang="ko-KR" altLang="en-US"/>
          </a:p>
        </p:txBody>
      </p:sp>
      <p:sp>
        <p:nvSpPr>
          <p:cNvPr id="45" name="Content Placeholder 2">
            <a:extLst>
              <a:ext uri="{FF2B5EF4-FFF2-40B4-BE49-F238E27FC236}">
                <a16:creationId xmlns:a16="http://schemas.microsoft.com/office/drawing/2014/main" id="{44A1B2BA-C1DD-444B-B73A-C0AFF39977D0}"/>
              </a:ext>
            </a:extLst>
          </p:cNvPr>
          <p:cNvSpPr>
            <a:spLocks noGrp="1"/>
          </p:cNvSpPr>
          <p:nvPr>
            <p:ph sz="half" idx="32"/>
          </p:nvPr>
        </p:nvSpPr>
        <p:spPr>
          <a:xfrm>
            <a:off x="3779836" y="5338819"/>
            <a:ext cx="3226079" cy="331726"/>
          </a:xfrm>
        </p:spPr>
        <p:txBody>
          <a:bodyPr anchor="ctr">
            <a:normAutofit/>
          </a:bodyPr>
          <a:lstStyle>
            <a:lvl1pPr marL="0" indent="0" algn="r">
              <a:buNone/>
              <a:defRPr sz="1200">
                <a:latin typeface="+mn-ea"/>
                <a:ea typeface="+mn-ea"/>
              </a:defRPr>
            </a:lvl1pPr>
          </a:lstStyle>
          <a:p>
            <a:pPr lvl="0"/>
            <a:endParaRPr lang="en-US" dirty="0"/>
          </a:p>
        </p:txBody>
      </p:sp>
    </p:spTree>
    <p:extLst>
      <p:ext uri="{BB962C8B-B14F-4D97-AF65-F5344CB8AC3E}">
        <p14:creationId xmlns:p14="http://schemas.microsoft.com/office/powerpoint/2010/main" val="3853930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실험실 사진">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0" y="430305"/>
            <a:ext cx="7559675" cy="4708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430306"/>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BDD2CE79-06BD-4E8D-972A-5944ACBD56C3}"/>
              </a:ext>
            </a:extLst>
          </p:cNvPr>
          <p:cNvSpPr/>
          <p:nvPr userDrawn="1"/>
        </p:nvSpPr>
        <p:spPr>
          <a:xfrm>
            <a:off x="-1" y="5566030"/>
            <a:ext cx="7559675" cy="4708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D1C2CD80-1F2A-44BE-B5A3-FA93179453E8}"/>
              </a:ext>
            </a:extLst>
          </p:cNvPr>
          <p:cNvCxnSpPr/>
          <p:nvPr userDrawn="1"/>
        </p:nvCxnSpPr>
        <p:spPr>
          <a:xfrm>
            <a:off x="484093" y="5566031"/>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B22F1B6F-C340-459C-89D3-52994488E466}"/>
              </a:ext>
            </a:extLst>
          </p:cNvPr>
          <p:cNvSpPr>
            <a:spLocks noGrp="1"/>
          </p:cNvSpPr>
          <p:nvPr>
            <p:ph type="sldNum" sz="quarter" idx="12"/>
          </p:nvPr>
        </p:nvSpPr>
        <p:spPr>
          <a:xfrm>
            <a:off x="2831826" y="10426647"/>
            <a:ext cx="1700927" cy="265166"/>
          </a:xfrm>
        </p:spPr>
        <p:txBody>
          <a:bodyPr/>
          <a:lstStyle>
            <a:lvl1pPr algn="ctr">
              <a:defRPr>
                <a:solidFill>
                  <a:schemeClr val="tx1"/>
                </a:solidFill>
              </a:defRPr>
            </a:lvl1pPr>
          </a:lstStyle>
          <a:p>
            <a:fld id="{FB9C2A5C-F3F6-42E8-97A5-3A0154FF4994}" type="slidenum">
              <a:rPr lang="ko-KR" altLang="en-US" smtClean="0"/>
              <a:pPr/>
              <a:t>‹#›</a:t>
            </a:fld>
            <a:endParaRPr lang="ko-KR" altLang="en-US"/>
          </a:p>
        </p:txBody>
      </p:sp>
      <p:sp>
        <p:nvSpPr>
          <p:cNvPr id="17" name="Content Placeholder 2">
            <a:extLst>
              <a:ext uri="{FF2B5EF4-FFF2-40B4-BE49-F238E27FC236}">
                <a16:creationId xmlns:a16="http://schemas.microsoft.com/office/drawing/2014/main" id="{3EB4F717-75C5-475D-A0F3-6129400A42F5}"/>
              </a:ext>
            </a:extLst>
          </p:cNvPr>
          <p:cNvSpPr>
            <a:spLocks noGrp="1"/>
          </p:cNvSpPr>
          <p:nvPr>
            <p:ph sz="half" idx="19" hasCustomPrompt="1"/>
          </p:nvPr>
        </p:nvSpPr>
        <p:spPr>
          <a:xfrm>
            <a:off x="484093" y="76001"/>
            <a:ext cx="2001118" cy="331726"/>
          </a:xfrm>
        </p:spPr>
        <p:txBody>
          <a:bodyPr anchor="ctr">
            <a:normAutofit/>
          </a:bodyPr>
          <a:lstStyle>
            <a:lvl1pPr marL="0" indent="0" algn="l">
              <a:buNone/>
              <a:defRPr sz="1800" b="1">
                <a:solidFill>
                  <a:srgbClr val="002060"/>
                </a:solidFill>
                <a:latin typeface="+mn-ea"/>
                <a:ea typeface="+mn-ea"/>
              </a:defRPr>
            </a:lvl1pPr>
          </a:lstStyle>
          <a:p>
            <a:pPr lvl="0"/>
            <a:r>
              <a:rPr lang="ko-KR" altLang="en-US" sz="1800" b="1" dirty="0"/>
              <a:t>년도</a:t>
            </a:r>
            <a:r>
              <a:rPr lang="en-US" altLang="ko-KR" sz="1800" b="1" dirty="0"/>
              <a:t>-1</a:t>
            </a:r>
            <a:endParaRPr lang="en-US" dirty="0"/>
          </a:p>
        </p:txBody>
      </p:sp>
      <p:sp>
        <p:nvSpPr>
          <p:cNvPr id="18" name="Content Placeholder 2">
            <a:extLst>
              <a:ext uri="{FF2B5EF4-FFF2-40B4-BE49-F238E27FC236}">
                <a16:creationId xmlns:a16="http://schemas.microsoft.com/office/drawing/2014/main" id="{AED86B3E-B117-4976-9996-D1A56EC3C5A9}"/>
              </a:ext>
            </a:extLst>
          </p:cNvPr>
          <p:cNvSpPr>
            <a:spLocks noGrp="1"/>
          </p:cNvSpPr>
          <p:nvPr>
            <p:ph sz="half" idx="20" hasCustomPrompt="1"/>
          </p:nvPr>
        </p:nvSpPr>
        <p:spPr>
          <a:xfrm>
            <a:off x="484093" y="5221425"/>
            <a:ext cx="2001118" cy="331726"/>
          </a:xfrm>
        </p:spPr>
        <p:txBody>
          <a:bodyPr anchor="ctr">
            <a:normAutofit/>
          </a:bodyPr>
          <a:lstStyle>
            <a:lvl1pPr marL="0" indent="0" algn="l">
              <a:buNone/>
              <a:defRPr sz="1800" b="1">
                <a:solidFill>
                  <a:srgbClr val="002060"/>
                </a:solidFill>
                <a:latin typeface="+mn-ea"/>
                <a:ea typeface="+mn-ea"/>
              </a:defRPr>
            </a:lvl1pPr>
          </a:lstStyle>
          <a:p>
            <a:pPr lvl="0"/>
            <a:r>
              <a:rPr lang="ko-KR" altLang="en-US" sz="1800" b="1" dirty="0"/>
              <a:t>년도</a:t>
            </a:r>
            <a:r>
              <a:rPr lang="en-US" altLang="ko-KR" sz="1800" b="1" dirty="0"/>
              <a:t>-1</a:t>
            </a:r>
            <a:endParaRPr lang="en-US" dirty="0"/>
          </a:p>
        </p:txBody>
      </p:sp>
      <p:sp>
        <p:nvSpPr>
          <p:cNvPr id="3" name="그림 개체 틀 2">
            <a:extLst>
              <a:ext uri="{FF2B5EF4-FFF2-40B4-BE49-F238E27FC236}">
                <a16:creationId xmlns:a16="http://schemas.microsoft.com/office/drawing/2014/main" id="{1422BA37-88CD-4445-BF46-B04CFADDC451}"/>
              </a:ext>
            </a:extLst>
          </p:cNvPr>
          <p:cNvSpPr>
            <a:spLocks noGrp="1"/>
          </p:cNvSpPr>
          <p:nvPr>
            <p:ph type="pic" sz="quarter" idx="21"/>
          </p:nvPr>
        </p:nvSpPr>
        <p:spPr>
          <a:xfrm>
            <a:off x="484188" y="579438"/>
            <a:ext cx="6521450" cy="4391025"/>
          </a:xfrm>
        </p:spPr>
        <p:txBody>
          <a:bodyPr/>
          <a:lstStyle/>
          <a:p>
            <a:endParaRPr lang="ko-KR" altLang="en-US"/>
          </a:p>
        </p:txBody>
      </p:sp>
      <p:sp>
        <p:nvSpPr>
          <p:cNvPr id="19" name="그림 개체 틀 2">
            <a:extLst>
              <a:ext uri="{FF2B5EF4-FFF2-40B4-BE49-F238E27FC236}">
                <a16:creationId xmlns:a16="http://schemas.microsoft.com/office/drawing/2014/main" id="{FF73E0FF-FFB0-4A3A-B12E-45FDC58A49F9}"/>
              </a:ext>
            </a:extLst>
          </p:cNvPr>
          <p:cNvSpPr>
            <a:spLocks noGrp="1"/>
          </p:cNvSpPr>
          <p:nvPr>
            <p:ph type="pic" sz="quarter" idx="22"/>
          </p:nvPr>
        </p:nvSpPr>
        <p:spPr>
          <a:xfrm>
            <a:off x="484188" y="5724697"/>
            <a:ext cx="6521450" cy="4391025"/>
          </a:xfrm>
        </p:spPr>
        <p:txBody>
          <a:bodyPr/>
          <a:lstStyle/>
          <a:p>
            <a:endParaRPr lang="ko-KR" altLang="en-US"/>
          </a:p>
        </p:txBody>
      </p:sp>
    </p:spTree>
    <p:extLst>
      <p:ext uri="{BB962C8B-B14F-4D97-AF65-F5344CB8AC3E}">
        <p14:creationId xmlns:p14="http://schemas.microsoft.com/office/powerpoint/2010/main" val="2552966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실험실사진2">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0" y="430306"/>
            <a:ext cx="7559675" cy="305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430306"/>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EB4F717-75C5-475D-A0F3-6129400A42F5}"/>
              </a:ext>
            </a:extLst>
          </p:cNvPr>
          <p:cNvSpPr>
            <a:spLocks noGrp="1"/>
          </p:cNvSpPr>
          <p:nvPr>
            <p:ph sz="half" idx="19" hasCustomPrompt="1"/>
          </p:nvPr>
        </p:nvSpPr>
        <p:spPr>
          <a:xfrm>
            <a:off x="484093" y="76001"/>
            <a:ext cx="2001118" cy="331726"/>
          </a:xfrm>
        </p:spPr>
        <p:txBody>
          <a:bodyPr anchor="ctr">
            <a:normAutofit/>
          </a:bodyPr>
          <a:lstStyle>
            <a:lvl1pPr marL="0" indent="0" algn="l">
              <a:buNone/>
              <a:defRPr sz="1800" b="1">
                <a:solidFill>
                  <a:srgbClr val="002060"/>
                </a:solidFill>
                <a:latin typeface="+mn-ea"/>
                <a:ea typeface="+mn-ea"/>
              </a:defRPr>
            </a:lvl1pPr>
          </a:lstStyle>
          <a:p>
            <a:pPr lvl="0"/>
            <a:r>
              <a:rPr lang="ko-KR" altLang="en-US" sz="1800" b="1" dirty="0"/>
              <a:t>년도</a:t>
            </a:r>
            <a:r>
              <a:rPr lang="en-US" altLang="ko-KR" sz="1800" b="1" dirty="0"/>
              <a:t>-1</a:t>
            </a:r>
            <a:endParaRPr lang="en-US" dirty="0"/>
          </a:p>
        </p:txBody>
      </p:sp>
      <p:sp>
        <p:nvSpPr>
          <p:cNvPr id="3" name="그림 개체 틀 2">
            <a:extLst>
              <a:ext uri="{FF2B5EF4-FFF2-40B4-BE49-F238E27FC236}">
                <a16:creationId xmlns:a16="http://schemas.microsoft.com/office/drawing/2014/main" id="{1422BA37-88CD-4445-BF46-B04CFADDC451}"/>
              </a:ext>
            </a:extLst>
          </p:cNvPr>
          <p:cNvSpPr>
            <a:spLocks noGrp="1"/>
          </p:cNvSpPr>
          <p:nvPr>
            <p:ph type="pic" sz="quarter" idx="21"/>
          </p:nvPr>
        </p:nvSpPr>
        <p:spPr>
          <a:xfrm>
            <a:off x="483624" y="618850"/>
            <a:ext cx="6521450" cy="2682769"/>
          </a:xfrm>
        </p:spPr>
        <p:txBody>
          <a:bodyPr/>
          <a:lstStyle/>
          <a:p>
            <a:endParaRPr lang="ko-KR" altLang="en-US"/>
          </a:p>
        </p:txBody>
      </p:sp>
      <p:sp>
        <p:nvSpPr>
          <p:cNvPr id="13" name="직사각형 12">
            <a:extLst>
              <a:ext uri="{FF2B5EF4-FFF2-40B4-BE49-F238E27FC236}">
                <a16:creationId xmlns:a16="http://schemas.microsoft.com/office/drawing/2014/main" id="{67A14DD6-CDD8-43E3-BC65-D0A397F32DD1}"/>
              </a:ext>
            </a:extLst>
          </p:cNvPr>
          <p:cNvSpPr/>
          <p:nvPr userDrawn="1"/>
        </p:nvSpPr>
        <p:spPr>
          <a:xfrm>
            <a:off x="-1" y="3897873"/>
            <a:ext cx="7559675" cy="305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DE77A064-FA0F-47EB-9996-B1BAB614139C}"/>
              </a:ext>
            </a:extLst>
          </p:cNvPr>
          <p:cNvCxnSpPr/>
          <p:nvPr userDrawn="1"/>
        </p:nvCxnSpPr>
        <p:spPr>
          <a:xfrm>
            <a:off x="484093" y="3897873"/>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16D4F7AF-B341-47E1-A37A-ED065ABE16FD}"/>
              </a:ext>
            </a:extLst>
          </p:cNvPr>
          <p:cNvSpPr>
            <a:spLocks noGrp="1"/>
          </p:cNvSpPr>
          <p:nvPr>
            <p:ph sz="half" idx="22" hasCustomPrompt="1"/>
          </p:nvPr>
        </p:nvSpPr>
        <p:spPr>
          <a:xfrm>
            <a:off x="484092" y="3543568"/>
            <a:ext cx="2001118" cy="331726"/>
          </a:xfrm>
        </p:spPr>
        <p:txBody>
          <a:bodyPr anchor="ctr">
            <a:normAutofit/>
          </a:bodyPr>
          <a:lstStyle>
            <a:lvl1pPr marL="0" indent="0" algn="l">
              <a:buNone/>
              <a:defRPr sz="1800" b="1">
                <a:solidFill>
                  <a:srgbClr val="002060"/>
                </a:solidFill>
                <a:latin typeface="+mn-ea"/>
                <a:ea typeface="+mn-ea"/>
              </a:defRPr>
            </a:lvl1pPr>
          </a:lstStyle>
          <a:p>
            <a:pPr lvl="0"/>
            <a:r>
              <a:rPr lang="ko-KR" altLang="en-US" sz="1800" b="1" dirty="0"/>
              <a:t>년도</a:t>
            </a:r>
            <a:r>
              <a:rPr lang="en-US" altLang="ko-KR" sz="1800" b="1" dirty="0"/>
              <a:t>-1</a:t>
            </a:r>
            <a:endParaRPr lang="en-US" dirty="0"/>
          </a:p>
        </p:txBody>
      </p:sp>
      <p:sp>
        <p:nvSpPr>
          <p:cNvPr id="20" name="그림 개체 틀 2">
            <a:extLst>
              <a:ext uri="{FF2B5EF4-FFF2-40B4-BE49-F238E27FC236}">
                <a16:creationId xmlns:a16="http://schemas.microsoft.com/office/drawing/2014/main" id="{D59D959C-2196-4B00-B708-A5F11B50ED47}"/>
              </a:ext>
            </a:extLst>
          </p:cNvPr>
          <p:cNvSpPr>
            <a:spLocks noGrp="1"/>
          </p:cNvSpPr>
          <p:nvPr>
            <p:ph type="pic" sz="quarter" idx="23"/>
          </p:nvPr>
        </p:nvSpPr>
        <p:spPr>
          <a:xfrm>
            <a:off x="483623" y="4086417"/>
            <a:ext cx="6521450" cy="2682769"/>
          </a:xfrm>
        </p:spPr>
        <p:txBody>
          <a:bodyPr/>
          <a:lstStyle/>
          <a:p>
            <a:endParaRPr lang="ko-KR" altLang="en-US"/>
          </a:p>
        </p:txBody>
      </p:sp>
      <p:sp>
        <p:nvSpPr>
          <p:cNvPr id="21" name="직사각형 20">
            <a:extLst>
              <a:ext uri="{FF2B5EF4-FFF2-40B4-BE49-F238E27FC236}">
                <a16:creationId xmlns:a16="http://schemas.microsoft.com/office/drawing/2014/main" id="{F5CF7C17-D626-4A62-8530-61E82A129F0C}"/>
              </a:ext>
            </a:extLst>
          </p:cNvPr>
          <p:cNvSpPr/>
          <p:nvPr userDrawn="1"/>
        </p:nvSpPr>
        <p:spPr>
          <a:xfrm>
            <a:off x="-1" y="7374377"/>
            <a:ext cx="7559675" cy="305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그림 개체 틀 2">
            <a:extLst>
              <a:ext uri="{FF2B5EF4-FFF2-40B4-BE49-F238E27FC236}">
                <a16:creationId xmlns:a16="http://schemas.microsoft.com/office/drawing/2014/main" id="{DA1B6B81-7FA7-4207-A977-70A2A6E899B2}"/>
              </a:ext>
            </a:extLst>
          </p:cNvPr>
          <p:cNvSpPr>
            <a:spLocks noGrp="1"/>
          </p:cNvSpPr>
          <p:nvPr>
            <p:ph type="pic" sz="quarter" idx="25"/>
          </p:nvPr>
        </p:nvSpPr>
        <p:spPr>
          <a:xfrm>
            <a:off x="483623" y="7578738"/>
            <a:ext cx="6521450" cy="2682769"/>
          </a:xfrm>
        </p:spPr>
        <p:txBody>
          <a:bodyPr/>
          <a:lstStyle/>
          <a:p>
            <a:endParaRPr lang="ko-KR" altLang="en-US" dirty="0"/>
          </a:p>
        </p:txBody>
      </p:sp>
      <p:cxnSp>
        <p:nvCxnSpPr>
          <p:cNvPr id="22" name="직선 연결선 21">
            <a:extLst>
              <a:ext uri="{FF2B5EF4-FFF2-40B4-BE49-F238E27FC236}">
                <a16:creationId xmlns:a16="http://schemas.microsoft.com/office/drawing/2014/main" id="{5337F650-C7BE-44B0-A36F-FD8522059A73}"/>
              </a:ext>
            </a:extLst>
          </p:cNvPr>
          <p:cNvCxnSpPr/>
          <p:nvPr userDrawn="1"/>
        </p:nvCxnSpPr>
        <p:spPr>
          <a:xfrm>
            <a:off x="484093" y="7371604"/>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E314B1BD-4964-4047-BAFF-B991096CFC49}"/>
              </a:ext>
            </a:extLst>
          </p:cNvPr>
          <p:cNvSpPr>
            <a:spLocks noGrp="1"/>
          </p:cNvSpPr>
          <p:nvPr>
            <p:ph sz="half" idx="24" hasCustomPrompt="1"/>
          </p:nvPr>
        </p:nvSpPr>
        <p:spPr>
          <a:xfrm>
            <a:off x="484092" y="7020072"/>
            <a:ext cx="2001118" cy="331726"/>
          </a:xfrm>
        </p:spPr>
        <p:txBody>
          <a:bodyPr anchor="ctr">
            <a:normAutofit/>
          </a:bodyPr>
          <a:lstStyle>
            <a:lvl1pPr marL="0" indent="0" algn="l">
              <a:buNone/>
              <a:defRPr sz="1800" b="1">
                <a:solidFill>
                  <a:srgbClr val="002060"/>
                </a:solidFill>
                <a:latin typeface="+mn-ea"/>
                <a:ea typeface="+mn-ea"/>
              </a:defRPr>
            </a:lvl1pPr>
          </a:lstStyle>
          <a:p>
            <a:pPr lvl="0"/>
            <a:r>
              <a:rPr lang="ko-KR" altLang="en-US" sz="1800" b="1" dirty="0"/>
              <a:t>년도</a:t>
            </a:r>
            <a:r>
              <a:rPr lang="en-US" altLang="ko-KR" sz="1800" b="1" dirty="0"/>
              <a:t>-1</a:t>
            </a:r>
            <a:endParaRPr lang="en-US" dirty="0"/>
          </a:p>
        </p:txBody>
      </p:sp>
      <p:sp>
        <p:nvSpPr>
          <p:cNvPr id="15" name="Slide Number Placeholder 5">
            <a:extLst>
              <a:ext uri="{FF2B5EF4-FFF2-40B4-BE49-F238E27FC236}">
                <a16:creationId xmlns:a16="http://schemas.microsoft.com/office/drawing/2014/main" id="{B22F1B6F-C340-459C-89D3-52994488E466}"/>
              </a:ext>
            </a:extLst>
          </p:cNvPr>
          <p:cNvSpPr>
            <a:spLocks noGrp="1"/>
          </p:cNvSpPr>
          <p:nvPr>
            <p:ph type="sldNum" sz="quarter" idx="12"/>
          </p:nvPr>
        </p:nvSpPr>
        <p:spPr>
          <a:xfrm>
            <a:off x="2831826" y="10426647"/>
            <a:ext cx="1700927" cy="265166"/>
          </a:xfrm>
        </p:spPr>
        <p:txBody>
          <a:bodyPr/>
          <a:lstStyle>
            <a:lvl1pPr algn="ctr">
              <a:defRPr>
                <a:solidFill>
                  <a:schemeClr val="tx1"/>
                </a:solidFill>
              </a:defRPr>
            </a:lvl1pPr>
          </a:lstStyle>
          <a:p>
            <a:fld id="{FB9C2A5C-F3F6-42E8-97A5-3A0154FF4994}" type="slidenum">
              <a:rPr lang="ko-KR" altLang="en-US" smtClean="0"/>
              <a:pPr/>
              <a:t>‹#›</a:t>
            </a:fld>
            <a:endParaRPr lang="ko-KR" altLang="en-US"/>
          </a:p>
        </p:txBody>
      </p:sp>
    </p:spTree>
    <p:extLst>
      <p:ext uri="{BB962C8B-B14F-4D97-AF65-F5344CB8AC3E}">
        <p14:creationId xmlns:p14="http://schemas.microsoft.com/office/powerpoint/2010/main" val="528439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빈 화면">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0" y="560931"/>
            <a:ext cx="7559675" cy="2737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Date Placeholder 1"/>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3" name="Footer Placeholder 2"/>
          <p:cNvSpPr>
            <a:spLocks noGrp="1"/>
          </p:cNvSpPr>
          <p:nvPr>
            <p:ph type="ftr" sz="quarter" idx="1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FB9C2A5C-F3F6-42E8-97A5-3A0154FF4994}" type="slidenum">
              <a:rPr lang="ko-KR" altLang="en-US" smtClean="0"/>
              <a:t>‹#›</a:t>
            </a:fld>
            <a:endParaRPr lang="ko-KR" altLang="en-US"/>
          </a:p>
        </p:txBody>
      </p:sp>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560932"/>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8D388EF-4CD0-414A-88C5-F0BD239E6DC6}"/>
              </a:ext>
            </a:extLst>
          </p:cNvPr>
          <p:cNvSpPr>
            <a:spLocks noGrp="1"/>
          </p:cNvSpPr>
          <p:nvPr>
            <p:ph sz="half" idx="1"/>
          </p:nvPr>
        </p:nvSpPr>
        <p:spPr>
          <a:xfrm>
            <a:off x="484093" y="697266"/>
            <a:ext cx="6521823" cy="239550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2">
            <a:extLst>
              <a:ext uri="{FF2B5EF4-FFF2-40B4-BE49-F238E27FC236}">
                <a16:creationId xmlns:a16="http://schemas.microsoft.com/office/drawing/2014/main" id="{A9A8E6C7-2FC1-4926-9B7E-04EF89F6F28A}"/>
              </a:ext>
            </a:extLst>
          </p:cNvPr>
          <p:cNvSpPr>
            <a:spLocks noGrp="1"/>
          </p:cNvSpPr>
          <p:nvPr>
            <p:ph sz="half" idx="13"/>
          </p:nvPr>
        </p:nvSpPr>
        <p:spPr>
          <a:xfrm>
            <a:off x="484092" y="3352261"/>
            <a:ext cx="6521823" cy="635141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Tree>
    <p:extLst>
      <p:ext uri="{BB962C8B-B14F-4D97-AF65-F5344CB8AC3E}">
        <p14:creationId xmlns:p14="http://schemas.microsoft.com/office/powerpoint/2010/main" val="23649610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빈 화면">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430306"/>
            <a:ext cx="65218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F7DB3844-C11E-45A7-8CD2-4C453CE4C8EF}"/>
              </a:ext>
            </a:extLst>
          </p:cNvPr>
          <p:cNvCxnSpPr/>
          <p:nvPr userDrawn="1"/>
        </p:nvCxnSpPr>
        <p:spPr>
          <a:xfrm>
            <a:off x="484094" y="2832305"/>
            <a:ext cx="652182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DE0DEAC-5B74-46F5-A05A-F3A8E3062DDA}"/>
              </a:ext>
            </a:extLst>
          </p:cNvPr>
          <p:cNvSpPr>
            <a:spLocks noGrp="1"/>
          </p:cNvSpPr>
          <p:nvPr>
            <p:ph sz="half" idx="1"/>
          </p:nvPr>
        </p:nvSpPr>
        <p:spPr>
          <a:xfrm>
            <a:off x="2239425" y="3206889"/>
            <a:ext cx="4766493" cy="176443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cxnSp>
        <p:nvCxnSpPr>
          <p:cNvPr id="9" name="직선 연결선 8">
            <a:extLst>
              <a:ext uri="{FF2B5EF4-FFF2-40B4-BE49-F238E27FC236}">
                <a16:creationId xmlns:a16="http://schemas.microsoft.com/office/drawing/2014/main" id="{16C49CEE-7270-4DB0-AF92-420B1B719032}"/>
              </a:ext>
            </a:extLst>
          </p:cNvPr>
          <p:cNvCxnSpPr/>
          <p:nvPr userDrawn="1"/>
        </p:nvCxnSpPr>
        <p:spPr>
          <a:xfrm>
            <a:off x="449263" y="5345906"/>
            <a:ext cx="652182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1B05B7A-91BE-4257-817B-41DF320AE57C}"/>
              </a:ext>
            </a:extLst>
          </p:cNvPr>
          <p:cNvSpPr>
            <a:spLocks noGrp="1"/>
          </p:cNvSpPr>
          <p:nvPr>
            <p:ph sz="half" idx="10"/>
          </p:nvPr>
        </p:nvSpPr>
        <p:spPr>
          <a:xfrm>
            <a:off x="2204594" y="5720490"/>
            <a:ext cx="4766493" cy="176443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cxnSp>
        <p:nvCxnSpPr>
          <p:cNvPr id="13" name="직선 연결선 12">
            <a:extLst>
              <a:ext uri="{FF2B5EF4-FFF2-40B4-BE49-F238E27FC236}">
                <a16:creationId xmlns:a16="http://schemas.microsoft.com/office/drawing/2014/main" id="{84B08143-E34D-4B41-9478-98B67BBA4A7E}"/>
              </a:ext>
            </a:extLst>
          </p:cNvPr>
          <p:cNvCxnSpPr/>
          <p:nvPr userDrawn="1"/>
        </p:nvCxnSpPr>
        <p:spPr>
          <a:xfrm>
            <a:off x="449262" y="7859507"/>
            <a:ext cx="652182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13DCF054-B180-4419-918B-029D6CF96316}"/>
              </a:ext>
            </a:extLst>
          </p:cNvPr>
          <p:cNvSpPr>
            <a:spLocks noGrp="1"/>
          </p:cNvSpPr>
          <p:nvPr>
            <p:ph sz="half" idx="11"/>
          </p:nvPr>
        </p:nvSpPr>
        <p:spPr>
          <a:xfrm>
            <a:off x="2204593" y="8234089"/>
            <a:ext cx="4766493" cy="1764433"/>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cxnSp>
        <p:nvCxnSpPr>
          <p:cNvPr id="10" name="직선 연결선 9">
            <a:extLst>
              <a:ext uri="{FF2B5EF4-FFF2-40B4-BE49-F238E27FC236}">
                <a16:creationId xmlns:a16="http://schemas.microsoft.com/office/drawing/2014/main" id="{DFE61B2F-B0F5-4731-8F90-3EF585F2D62C}"/>
              </a:ext>
            </a:extLst>
          </p:cNvPr>
          <p:cNvCxnSpPr/>
          <p:nvPr userDrawn="1"/>
        </p:nvCxnSpPr>
        <p:spPr>
          <a:xfrm>
            <a:off x="518925" y="430306"/>
            <a:ext cx="652182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6E3232-6B49-450C-9ADE-7AE65648A00C}"/>
              </a:ext>
            </a:extLst>
          </p:cNvPr>
          <p:cNvSpPr>
            <a:spLocks noGrp="1"/>
          </p:cNvSpPr>
          <p:nvPr>
            <p:ph sz="half" idx="12"/>
          </p:nvPr>
        </p:nvSpPr>
        <p:spPr>
          <a:xfrm>
            <a:off x="2274256" y="658939"/>
            <a:ext cx="4766493" cy="176443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5" name="Slide Number Placeholder 5">
            <a:extLst>
              <a:ext uri="{FF2B5EF4-FFF2-40B4-BE49-F238E27FC236}">
                <a16:creationId xmlns:a16="http://schemas.microsoft.com/office/drawing/2014/main" id="{F1C8D04B-B926-4305-961D-572E356A31E3}"/>
              </a:ext>
            </a:extLst>
          </p:cNvPr>
          <p:cNvSpPr>
            <a:spLocks noGrp="1"/>
          </p:cNvSpPr>
          <p:nvPr>
            <p:ph type="sldNum" sz="quarter" idx="13"/>
          </p:nvPr>
        </p:nvSpPr>
        <p:spPr>
          <a:xfrm>
            <a:off x="2831826" y="10426647"/>
            <a:ext cx="1700927" cy="265166"/>
          </a:xfrm>
        </p:spPr>
        <p:txBody>
          <a:bodyPr/>
          <a:lstStyle>
            <a:lvl1pPr algn="ctr">
              <a:defRPr>
                <a:solidFill>
                  <a:schemeClr val="tx1"/>
                </a:solidFill>
              </a:defRPr>
            </a:lvl1pPr>
          </a:lstStyle>
          <a:p>
            <a:fld id="{FB9C2A5C-F3F6-42E8-97A5-3A0154FF4994}" type="slidenum">
              <a:rPr lang="ko-KR" altLang="en-US" smtClean="0"/>
              <a:pPr/>
              <a:t>‹#›</a:t>
            </a:fld>
            <a:endParaRPr lang="ko-KR" altLang="en-US"/>
          </a:p>
        </p:txBody>
      </p:sp>
    </p:spTree>
    <p:extLst>
      <p:ext uri="{BB962C8B-B14F-4D97-AF65-F5344CB8AC3E}">
        <p14:creationId xmlns:p14="http://schemas.microsoft.com/office/powerpoint/2010/main" val="30012784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실험 기기">
    <p:bg>
      <p:bgPr>
        <a:solidFill>
          <a:srgbClr val="002060"/>
        </a:solid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B7AF79FD-0B02-464F-996E-572E775FD07C}"/>
              </a:ext>
            </a:extLst>
          </p:cNvPr>
          <p:cNvSpPr/>
          <p:nvPr userDrawn="1"/>
        </p:nvSpPr>
        <p:spPr>
          <a:xfrm>
            <a:off x="484093" y="636368"/>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430306"/>
            <a:ext cx="65218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0FDFB77-0F4B-4B47-9906-8070DA896328}"/>
              </a:ext>
            </a:extLst>
          </p:cNvPr>
          <p:cNvSpPr/>
          <p:nvPr userDrawn="1"/>
        </p:nvSpPr>
        <p:spPr>
          <a:xfrm>
            <a:off x="2837044" y="636368"/>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D239069-74FE-4189-896F-1AC36FE5DD2A}"/>
              </a:ext>
            </a:extLst>
          </p:cNvPr>
          <p:cNvSpPr/>
          <p:nvPr userDrawn="1"/>
        </p:nvSpPr>
        <p:spPr>
          <a:xfrm>
            <a:off x="5189996" y="636368"/>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CE72120-7A90-4F91-9091-AC9314D35F1A}"/>
              </a:ext>
            </a:extLst>
          </p:cNvPr>
          <p:cNvSpPr/>
          <p:nvPr userDrawn="1"/>
        </p:nvSpPr>
        <p:spPr>
          <a:xfrm>
            <a:off x="484084" y="4100853"/>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69D96A48-FE66-40A4-A3B2-095511F80D8B}"/>
              </a:ext>
            </a:extLst>
          </p:cNvPr>
          <p:cNvSpPr/>
          <p:nvPr userDrawn="1"/>
        </p:nvSpPr>
        <p:spPr>
          <a:xfrm>
            <a:off x="2837035" y="4100853"/>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4DCCB41-968E-4D67-984A-981C43587CE2}"/>
              </a:ext>
            </a:extLst>
          </p:cNvPr>
          <p:cNvSpPr/>
          <p:nvPr userDrawn="1"/>
        </p:nvSpPr>
        <p:spPr>
          <a:xfrm>
            <a:off x="5189987" y="4100853"/>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F131CB4-4342-4804-AF88-0353AFCB355C}"/>
              </a:ext>
            </a:extLst>
          </p:cNvPr>
          <p:cNvSpPr/>
          <p:nvPr userDrawn="1"/>
        </p:nvSpPr>
        <p:spPr>
          <a:xfrm>
            <a:off x="484087" y="7653902"/>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AB31C9DE-E611-49DF-B98A-0EE62509618F}"/>
              </a:ext>
            </a:extLst>
          </p:cNvPr>
          <p:cNvSpPr/>
          <p:nvPr userDrawn="1"/>
        </p:nvSpPr>
        <p:spPr>
          <a:xfrm>
            <a:off x="2837038" y="7653902"/>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2A9F6721-1473-4F89-8E17-56AEFFCBFB4A}"/>
              </a:ext>
            </a:extLst>
          </p:cNvPr>
          <p:cNvSpPr/>
          <p:nvPr userDrawn="1"/>
        </p:nvSpPr>
        <p:spPr>
          <a:xfrm>
            <a:off x="5189990" y="7653902"/>
            <a:ext cx="1815921" cy="1913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Content Placeholder 2">
            <a:extLst>
              <a:ext uri="{FF2B5EF4-FFF2-40B4-BE49-F238E27FC236}">
                <a16:creationId xmlns:a16="http://schemas.microsoft.com/office/drawing/2014/main" id="{D3625D6E-ECBA-4518-87B1-5AE352A77C46}"/>
              </a:ext>
            </a:extLst>
          </p:cNvPr>
          <p:cNvSpPr>
            <a:spLocks noGrp="1"/>
          </p:cNvSpPr>
          <p:nvPr>
            <p:ph sz="half" idx="19"/>
          </p:nvPr>
        </p:nvSpPr>
        <p:spPr>
          <a:xfrm>
            <a:off x="484083" y="254622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28" name="Content Placeholder 2">
            <a:extLst>
              <a:ext uri="{FF2B5EF4-FFF2-40B4-BE49-F238E27FC236}">
                <a16:creationId xmlns:a16="http://schemas.microsoft.com/office/drawing/2014/main" id="{61452295-5A83-4713-AD78-4CF053A87C64}"/>
              </a:ext>
            </a:extLst>
          </p:cNvPr>
          <p:cNvSpPr>
            <a:spLocks noGrp="1"/>
          </p:cNvSpPr>
          <p:nvPr>
            <p:ph sz="half" idx="20"/>
          </p:nvPr>
        </p:nvSpPr>
        <p:spPr>
          <a:xfrm>
            <a:off x="2837034" y="254622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29" name="Content Placeholder 2">
            <a:extLst>
              <a:ext uri="{FF2B5EF4-FFF2-40B4-BE49-F238E27FC236}">
                <a16:creationId xmlns:a16="http://schemas.microsoft.com/office/drawing/2014/main" id="{81844D58-4A3C-49AA-8708-B49E0D0200F9}"/>
              </a:ext>
            </a:extLst>
          </p:cNvPr>
          <p:cNvSpPr>
            <a:spLocks noGrp="1"/>
          </p:cNvSpPr>
          <p:nvPr>
            <p:ph sz="half" idx="21"/>
          </p:nvPr>
        </p:nvSpPr>
        <p:spPr>
          <a:xfrm>
            <a:off x="5189975" y="254622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0" name="Content Placeholder 2">
            <a:extLst>
              <a:ext uri="{FF2B5EF4-FFF2-40B4-BE49-F238E27FC236}">
                <a16:creationId xmlns:a16="http://schemas.microsoft.com/office/drawing/2014/main" id="{C7CD8DEC-80A9-492D-87C4-2D050B99549C}"/>
              </a:ext>
            </a:extLst>
          </p:cNvPr>
          <p:cNvSpPr>
            <a:spLocks noGrp="1"/>
          </p:cNvSpPr>
          <p:nvPr>
            <p:ph sz="half" idx="22"/>
          </p:nvPr>
        </p:nvSpPr>
        <p:spPr>
          <a:xfrm>
            <a:off x="484083" y="602587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1" name="Content Placeholder 2">
            <a:extLst>
              <a:ext uri="{FF2B5EF4-FFF2-40B4-BE49-F238E27FC236}">
                <a16:creationId xmlns:a16="http://schemas.microsoft.com/office/drawing/2014/main" id="{7E5AE5DA-861F-4251-86FB-5D52DD31CEA5}"/>
              </a:ext>
            </a:extLst>
          </p:cNvPr>
          <p:cNvSpPr>
            <a:spLocks noGrp="1"/>
          </p:cNvSpPr>
          <p:nvPr>
            <p:ph sz="half" idx="23"/>
          </p:nvPr>
        </p:nvSpPr>
        <p:spPr>
          <a:xfrm>
            <a:off x="2837034" y="602587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2" name="Content Placeholder 2">
            <a:extLst>
              <a:ext uri="{FF2B5EF4-FFF2-40B4-BE49-F238E27FC236}">
                <a16:creationId xmlns:a16="http://schemas.microsoft.com/office/drawing/2014/main" id="{6B006130-35FC-432B-8F38-B008CED0D75A}"/>
              </a:ext>
            </a:extLst>
          </p:cNvPr>
          <p:cNvSpPr>
            <a:spLocks noGrp="1"/>
          </p:cNvSpPr>
          <p:nvPr>
            <p:ph sz="half" idx="24"/>
          </p:nvPr>
        </p:nvSpPr>
        <p:spPr>
          <a:xfrm>
            <a:off x="5189975" y="6025878"/>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3" name="Content Placeholder 2">
            <a:extLst>
              <a:ext uri="{FF2B5EF4-FFF2-40B4-BE49-F238E27FC236}">
                <a16:creationId xmlns:a16="http://schemas.microsoft.com/office/drawing/2014/main" id="{3F7B1047-8DE1-409C-BE4E-6811038E9FA5}"/>
              </a:ext>
            </a:extLst>
          </p:cNvPr>
          <p:cNvSpPr>
            <a:spLocks noGrp="1"/>
          </p:cNvSpPr>
          <p:nvPr>
            <p:ph sz="half" idx="25"/>
          </p:nvPr>
        </p:nvSpPr>
        <p:spPr>
          <a:xfrm>
            <a:off x="484083" y="9573321"/>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4" name="Content Placeholder 2">
            <a:extLst>
              <a:ext uri="{FF2B5EF4-FFF2-40B4-BE49-F238E27FC236}">
                <a16:creationId xmlns:a16="http://schemas.microsoft.com/office/drawing/2014/main" id="{CC1D034F-CCF2-429E-8ECC-CC2E6B48715C}"/>
              </a:ext>
            </a:extLst>
          </p:cNvPr>
          <p:cNvSpPr>
            <a:spLocks noGrp="1"/>
          </p:cNvSpPr>
          <p:nvPr>
            <p:ph sz="half" idx="26"/>
          </p:nvPr>
        </p:nvSpPr>
        <p:spPr>
          <a:xfrm>
            <a:off x="2837034" y="9573321"/>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5" name="Content Placeholder 2">
            <a:extLst>
              <a:ext uri="{FF2B5EF4-FFF2-40B4-BE49-F238E27FC236}">
                <a16:creationId xmlns:a16="http://schemas.microsoft.com/office/drawing/2014/main" id="{E9A68E04-4FE5-4D4C-8877-9B4ECE6346BF}"/>
              </a:ext>
            </a:extLst>
          </p:cNvPr>
          <p:cNvSpPr>
            <a:spLocks noGrp="1"/>
          </p:cNvSpPr>
          <p:nvPr>
            <p:ph sz="half" idx="27"/>
          </p:nvPr>
        </p:nvSpPr>
        <p:spPr>
          <a:xfrm>
            <a:off x="5189975" y="9573321"/>
            <a:ext cx="1815921" cy="331726"/>
          </a:xfrm>
        </p:spPr>
        <p:txBody>
          <a:bodyPr anchor="ctr">
            <a:normAutofit/>
          </a:bodyPr>
          <a:lstStyle>
            <a:lvl1pPr marL="0" indent="0" algn="l">
              <a:buNone/>
              <a:defRPr sz="1600" b="1">
                <a:solidFill>
                  <a:schemeClr val="bg1"/>
                </a:solidFill>
                <a:latin typeface="+mn-ea"/>
                <a:ea typeface="+mn-ea"/>
              </a:defRPr>
            </a:lvl1pPr>
          </a:lstStyle>
          <a:p>
            <a:pPr lvl="0"/>
            <a:endParaRPr lang="en-US" dirty="0"/>
          </a:p>
        </p:txBody>
      </p:sp>
      <p:sp>
        <p:nvSpPr>
          <p:cNvPr id="37" name="Slide Number Placeholder 5">
            <a:extLst>
              <a:ext uri="{FF2B5EF4-FFF2-40B4-BE49-F238E27FC236}">
                <a16:creationId xmlns:a16="http://schemas.microsoft.com/office/drawing/2014/main" id="{45906BF1-5065-4505-8951-61DC0E8DB706}"/>
              </a:ext>
            </a:extLst>
          </p:cNvPr>
          <p:cNvSpPr>
            <a:spLocks noGrp="1"/>
          </p:cNvSpPr>
          <p:nvPr>
            <p:ph type="sldNum" sz="quarter" idx="12"/>
          </p:nvPr>
        </p:nvSpPr>
        <p:spPr>
          <a:xfrm>
            <a:off x="2831826" y="10426647"/>
            <a:ext cx="1700927" cy="265166"/>
          </a:xfrm>
        </p:spPr>
        <p:txBody>
          <a:bodyPr/>
          <a:lstStyle>
            <a:lvl1pPr algn="ctr">
              <a:defRPr>
                <a:solidFill>
                  <a:schemeClr val="bg1"/>
                </a:solidFill>
              </a:defRPr>
            </a:lvl1pPr>
          </a:lstStyle>
          <a:p>
            <a:pPr algn="ctr"/>
            <a:fld id="{FB9C2A5C-F3F6-42E8-97A5-3A0154FF4994}" type="slidenum">
              <a:rPr lang="ko-KR" altLang="en-US" smtClean="0"/>
              <a:pPr/>
              <a:t>‹#›</a:t>
            </a:fld>
            <a:endParaRPr lang="ko-KR" altLang="en-US"/>
          </a:p>
        </p:txBody>
      </p:sp>
    </p:spTree>
    <p:extLst>
      <p:ext uri="{BB962C8B-B14F-4D97-AF65-F5344CB8AC3E}">
        <p14:creationId xmlns:p14="http://schemas.microsoft.com/office/powerpoint/2010/main" val="28327204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빈 화면">
    <p:bg>
      <p:bgPr>
        <a:solidFill>
          <a:srgbClr val="002060"/>
        </a:solidFill>
        <a:effectLst/>
      </p:bgPr>
    </p:bg>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945096B2-B7BB-43A8-AE7E-A8E5DAE56AC8}"/>
              </a:ext>
            </a:extLst>
          </p:cNvPr>
          <p:cNvCxnSpPr/>
          <p:nvPr userDrawn="1"/>
        </p:nvCxnSpPr>
        <p:spPr>
          <a:xfrm>
            <a:off x="484094" y="430306"/>
            <a:ext cx="65218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Slide Number Placeholder 5">
            <a:extLst>
              <a:ext uri="{FF2B5EF4-FFF2-40B4-BE49-F238E27FC236}">
                <a16:creationId xmlns:a16="http://schemas.microsoft.com/office/drawing/2014/main" id="{2DB09671-97C0-448A-AE72-757845D3CAF4}"/>
              </a:ext>
            </a:extLst>
          </p:cNvPr>
          <p:cNvSpPr>
            <a:spLocks noGrp="1"/>
          </p:cNvSpPr>
          <p:nvPr>
            <p:ph type="sldNum" sz="quarter" idx="12"/>
          </p:nvPr>
        </p:nvSpPr>
        <p:spPr>
          <a:xfrm>
            <a:off x="2831826" y="10426647"/>
            <a:ext cx="1700927" cy="265166"/>
          </a:xfrm>
        </p:spPr>
        <p:txBody>
          <a:bodyPr/>
          <a:lstStyle>
            <a:lvl1pPr algn="ctr">
              <a:defRPr>
                <a:solidFill>
                  <a:schemeClr val="bg1"/>
                </a:solidFill>
              </a:defRPr>
            </a:lvl1pPr>
          </a:lstStyle>
          <a:p>
            <a:pPr algn="ctr"/>
            <a:fld id="{FB9C2A5C-F3F6-42E8-97A5-3A0154FF4994}" type="slidenum">
              <a:rPr lang="ko-KR" altLang="en-US" smtClean="0"/>
              <a:pPr/>
              <a:t>‹#›</a:t>
            </a:fld>
            <a:endParaRPr lang="ko-KR" altLang="en-US"/>
          </a:p>
        </p:txBody>
      </p:sp>
    </p:spTree>
    <p:extLst>
      <p:ext uri="{BB962C8B-B14F-4D97-AF65-F5344CB8AC3E}">
        <p14:creationId xmlns:p14="http://schemas.microsoft.com/office/powerpoint/2010/main" val="2871799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ko-KR" altLang="en-US"/>
              <a:t>마스터 제목 스타일 편집</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6387466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89965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6C96F-2D53-4E74-9F66-462E88EAB62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E1E671-B739-4C9E-8A5E-6609525DD585}"/>
              </a:ext>
            </a:extLst>
          </p:cNvPr>
          <p:cNvSpPr>
            <a:spLocks noGrp="1"/>
          </p:cNvSpPr>
          <p:nvPr>
            <p:ph sz="half" idx="1"/>
          </p:nvPr>
        </p:nvSpPr>
        <p:spPr>
          <a:xfrm>
            <a:off x="519728" y="2845582"/>
            <a:ext cx="3176113" cy="678401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9A622E6-44AF-45E9-B20F-82BB475A97F5}"/>
              </a:ext>
            </a:extLst>
          </p:cNvPr>
          <p:cNvSpPr>
            <a:spLocks noGrp="1"/>
          </p:cNvSpPr>
          <p:nvPr>
            <p:ph sz="half" idx="2"/>
          </p:nvPr>
        </p:nvSpPr>
        <p:spPr>
          <a:xfrm>
            <a:off x="3863834" y="2845582"/>
            <a:ext cx="3176114" cy="678401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8847B6E-7B2B-4F93-A398-154CF1D302C0}"/>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5310EF56-349F-4E19-A348-32998937E8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ADD2FE9-89E3-4F72-97DA-C29B657BAE58}"/>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0618048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499212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86825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A887D0-FA84-4418-A145-7A3ECB10C4BE}"/>
              </a:ext>
            </a:extLst>
          </p:cNvPr>
          <p:cNvSpPr>
            <a:spLocks noGrp="1"/>
          </p:cNvSpPr>
          <p:nvPr>
            <p:ph type="title"/>
          </p:nvPr>
        </p:nvSpPr>
        <p:spPr>
          <a:xfrm>
            <a:off x="521478" y="569395"/>
            <a:ext cx="6520220" cy="2065970"/>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C3A2F70-DD0E-4A35-878B-A2CE303D2305}"/>
              </a:ext>
            </a:extLst>
          </p:cNvPr>
          <p:cNvSpPr>
            <a:spLocks noGrp="1"/>
          </p:cNvSpPr>
          <p:nvPr>
            <p:ph type="body" idx="1"/>
          </p:nvPr>
        </p:nvSpPr>
        <p:spPr>
          <a:xfrm>
            <a:off x="521478" y="2621444"/>
            <a:ext cx="3197113" cy="1283574"/>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BF79360-7120-4CAE-AC14-A07E69213F1B}"/>
              </a:ext>
            </a:extLst>
          </p:cNvPr>
          <p:cNvSpPr>
            <a:spLocks noGrp="1"/>
          </p:cNvSpPr>
          <p:nvPr>
            <p:ph sz="half" idx="2"/>
          </p:nvPr>
        </p:nvSpPr>
        <p:spPr>
          <a:xfrm>
            <a:off x="521478" y="3905018"/>
            <a:ext cx="3197113" cy="57454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DBC4640-FC59-44CF-B107-63FC387F1F7A}"/>
              </a:ext>
            </a:extLst>
          </p:cNvPr>
          <p:cNvSpPr>
            <a:spLocks noGrp="1"/>
          </p:cNvSpPr>
          <p:nvPr>
            <p:ph type="body" sz="quarter" idx="3"/>
          </p:nvPr>
        </p:nvSpPr>
        <p:spPr>
          <a:xfrm>
            <a:off x="3827087" y="2621444"/>
            <a:ext cx="3214611" cy="1283574"/>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CAD7F41-079F-444F-A465-D17559D268A1}"/>
              </a:ext>
            </a:extLst>
          </p:cNvPr>
          <p:cNvSpPr>
            <a:spLocks noGrp="1"/>
          </p:cNvSpPr>
          <p:nvPr>
            <p:ph sz="quarter" idx="4"/>
          </p:nvPr>
        </p:nvSpPr>
        <p:spPr>
          <a:xfrm>
            <a:off x="3827087" y="3905018"/>
            <a:ext cx="3214611" cy="574545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777C468-3A96-4E13-A652-BC4954EB4F5A}"/>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8" name="바닥글 개체 틀 7">
            <a:extLst>
              <a:ext uri="{FF2B5EF4-FFF2-40B4-BE49-F238E27FC236}">
                <a16:creationId xmlns:a16="http://schemas.microsoft.com/office/drawing/2014/main" id="{E51EB043-4055-4920-8541-0DBF8950E27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955C438-A220-4B55-BC8D-06A8CF02AEAF}"/>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121652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3B6285-915A-44BC-B5D0-60F11926C0C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ED69463-8C04-4D41-9BE2-4F306D19C1B8}"/>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4" name="바닥글 개체 틀 3">
            <a:extLst>
              <a:ext uri="{FF2B5EF4-FFF2-40B4-BE49-F238E27FC236}">
                <a16:creationId xmlns:a16="http://schemas.microsoft.com/office/drawing/2014/main" id="{31B168EB-D6E0-44B2-ACE2-4E291CE681A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7E53012-A9C5-4F62-A373-0E2D9307A129}"/>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57766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D6C0560-FF71-478A-9709-BDA73611CD4D}"/>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3" name="바닥글 개체 틀 2">
            <a:extLst>
              <a:ext uri="{FF2B5EF4-FFF2-40B4-BE49-F238E27FC236}">
                <a16:creationId xmlns:a16="http://schemas.microsoft.com/office/drawing/2014/main" id="{FFF84AC1-472A-467A-A05C-AC6745FCAE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30BCA0D-9026-4DAA-ABDB-0D0E60F4066A}"/>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55510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D2AE23-18D7-4096-BFB2-A9EE48DBEA42}"/>
              </a:ext>
            </a:extLst>
          </p:cNvPr>
          <p:cNvSpPr>
            <a:spLocks noGrp="1"/>
          </p:cNvSpPr>
          <p:nvPr>
            <p:ph type="title"/>
          </p:nvPr>
        </p:nvSpPr>
        <p:spPr>
          <a:xfrm>
            <a:off x="521477" y="712788"/>
            <a:ext cx="2437646" cy="2494756"/>
          </a:xfrm>
        </p:spPr>
        <p:txBody>
          <a:bodyPr anchor="b"/>
          <a:lstStyle>
            <a:lvl1pPr>
              <a:defRPr sz="3527"/>
            </a:lvl1pPr>
          </a:lstStyle>
          <a:p>
            <a:r>
              <a:rPr lang="ko-KR" altLang="en-US"/>
              <a:t>마스터 제목 스타일 편집</a:t>
            </a:r>
          </a:p>
        </p:txBody>
      </p:sp>
      <p:sp>
        <p:nvSpPr>
          <p:cNvPr id="3" name="내용 개체 틀 2">
            <a:extLst>
              <a:ext uri="{FF2B5EF4-FFF2-40B4-BE49-F238E27FC236}">
                <a16:creationId xmlns:a16="http://schemas.microsoft.com/office/drawing/2014/main" id="{7F39E159-EE84-4339-8781-591890ADED5F}"/>
              </a:ext>
            </a:extLst>
          </p:cNvPr>
          <p:cNvSpPr>
            <a:spLocks noGrp="1"/>
          </p:cNvSpPr>
          <p:nvPr>
            <p:ph idx="1"/>
          </p:nvPr>
        </p:nvSpPr>
        <p:spPr>
          <a:xfrm>
            <a:off x="3214612" y="1539733"/>
            <a:ext cx="3827085" cy="7598426"/>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52DE78F-35B5-4FF1-B41A-BD1C7E55470A}"/>
              </a:ext>
            </a:extLst>
          </p:cNvPr>
          <p:cNvSpPr>
            <a:spLocks noGrp="1"/>
          </p:cNvSpPr>
          <p:nvPr>
            <p:ph type="body" sz="half" idx="2"/>
          </p:nvPr>
        </p:nvSpPr>
        <p:spPr>
          <a:xfrm>
            <a:off x="521477" y="3207544"/>
            <a:ext cx="2437646" cy="5941752"/>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D948FF1-BB47-4BBE-BC4F-3806941B165C}"/>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522203EA-2DCF-46B4-817A-023006F99A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C1E3F3-64AC-48C4-ACB8-597723509810}"/>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327422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EAE1F3-DFD0-4A11-AA78-00A6807718BB}"/>
              </a:ext>
            </a:extLst>
          </p:cNvPr>
          <p:cNvSpPr>
            <a:spLocks noGrp="1"/>
          </p:cNvSpPr>
          <p:nvPr>
            <p:ph type="title"/>
          </p:nvPr>
        </p:nvSpPr>
        <p:spPr>
          <a:xfrm>
            <a:off x="521477" y="712788"/>
            <a:ext cx="2437646" cy="2494756"/>
          </a:xfrm>
        </p:spPr>
        <p:txBody>
          <a:bodyPr anchor="b"/>
          <a:lstStyle>
            <a:lvl1pPr>
              <a:defRPr sz="3527"/>
            </a:lvl1pPr>
          </a:lstStyle>
          <a:p>
            <a:r>
              <a:rPr lang="ko-KR" altLang="en-US"/>
              <a:t>마스터 제목 스타일 편집</a:t>
            </a:r>
          </a:p>
        </p:txBody>
      </p:sp>
      <p:sp>
        <p:nvSpPr>
          <p:cNvPr id="3" name="그림 개체 틀 2">
            <a:extLst>
              <a:ext uri="{FF2B5EF4-FFF2-40B4-BE49-F238E27FC236}">
                <a16:creationId xmlns:a16="http://schemas.microsoft.com/office/drawing/2014/main" id="{0294D722-0FA5-4D93-8700-DA4E7E7E780D}"/>
              </a:ext>
            </a:extLst>
          </p:cNvPr>
          <p:cNvSpPr>
            <a:spLocks noGrp="1"/>
          </p:cNvSpPr>
          <p:nvPr>
            <p:ph type="pic" idx="1"/>
          </p:nvPr>
        </p:nvSpPr>
        <p:spPr>
          <a:xfrm>
            <a:off x="3214612" y="1539733"/>
            <a:ext cx="3827085" cy="7598426"/>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ko-KR" altLang="en-US"/>
          </a:p>
        </p:txBody>
      </p:sp>
      <p:sp>
        <p:nvSpPr>
          <p:cNvPr id="4" name="텍스트 개체 틀 3">
            <a:extLst>
              <a:ext uri="{FF2B5EF4-FFF2-40B4-BE49-F238E27FC236}">
                <a16:creationId xmlns:a16="http://schemas.microsoft.com/office/drawing/2014/main" id="{AB3FFB81-F71C-40A6-AFB0-4722EC096B0F}"/>
              </a:ext>
            </a:extLst>
          </p:cNvPr>
          <p:cNvSpPr>
            <a:spLocks noGrp="1"/>
          </p:cNvSpPr>
          <p:nvPr>
            <p:ph type="body" sz="half" idx="2"/>
          </p:nvPr>
        </p:nvSpPr>
        <p:spPr>
          <a:xfrm>
            <a:off x="521477" y="3207544"/>
            <a:ext cx="2437646" cy="5941752"/>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4225431-A8DA-4338-88B5-7C738E5C8194}"/>
              </a:ext>
            </a:extLst>
          </p:cNvPr>
          <p:cNvSpPr>
            <a:spLocks noGrp="1"/>
          </p:cNvSpPr>
          <p:nvPr>
            <p:ph type="dt" sz="half" idx="10"/>
          </p:nvPr>
        </p:nvSpPr>
        <p:spPr/>
        <p:txBody>
          <a:bodyPr/>
          <a:lstStyle/>
          <a:p>
            <a:fld id="{90302674-473D-4858-8240-2FCCD88410A6}" type="datetimeFigureOut">
              <a:rPr lang="ko-KR" altLang="en-US" smtClean="0"/>
              <a:t>2023. 3. 4.</a:t>
            </a:fld>
            <a:endParaRPr lang="ko-KR" altLang="en-US"/>
          </a:p>
        </p:txBody>
      </p:sp>
      <p:sp>
        <p:nvSpPr>
          <p:cNvPr id="6" name="바닥글 개체 틀 5">
            <a:extLst>
              <a:ext uri="{FF2B5EF4-FFF2-40B4-BE49-F238E27FC236}">
                <a16:creationId xmlns:a16="http://schemas.microsoft.com/office/drawing/2014/main" id="{0E468A11-90A9-4348-8CA4-C21A2D33581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AD2A712-846F-47D7-BB26-9BA3458F45A1}"/>
              </a:ext>
            </a:extLst>
          </p:cNvPr>
          <p:cNvSpPr>
            <a:spLocks noGrp="1"/>
          </p:cNvSpPr>
          <p:nvPr>
            <p:ph type="sldNum" sz="quarter" idx="12"/>
          </p:nvPr>
        </p:nvSpPr>
        <p:spPr/>
        <p:txBody>
          <a:body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248056730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2" Type="http://schemas.openxmlformats.org/officeDocument/2006/relationships/slideLayout" Target="../slideLayouts/slideLayout24.xml"/><Relationship Id="rId20" Type="http://schemas.openxmlformats.org/officeDocument/2006/relationships/theme" Target="../theme/theme3.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F8140E5-38E3-4D37-88ED-F8BC9FA1D75E}"/>
              </a:ext>
            </a:extLst>
          </p:cNvPr>
          <p:cNvSpPr>
            <a:spLocks noGrp="1"/>
          </p:cNvSpPr>
          <p:nvPr>
            <p:ph type="title"/>
          </p:nvPr>
        </p:nvSpPr>
        <p:spPr>
          <a:xfrm>
            <a:off x="519729" y="569395"/>
            <a:ext cx="6520220" cy="206597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04AEBA3-F53A-4326-8C8B-C679161380A7}"/>
              </a:ext>
            </a:extLst>
          </p:cNvPr>
          <p:cNvSpPr>
            <a:spLocks noGrp="1"/>
          </p:cNvSpPr>
          <p:nvPr>
            <p:ph type="body" idx="1"/>
          </p:nvPr>
        </p:nvSpPr>
        <p:spPr>
          <a:xfrm>
            <a:off x="519729" y="2845582"/>
            <a:ext cx="6520220" cy="6784011"/>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CF48AEB-46F3-4C8D-98F8-2B86016C6A76}"/>
              </a:ext>
            </a:extLst>
          </p:cNvPr>
          <p:cNvSpPr>
            <a:spLocks noGrp="1"/>
          </p:cNvSpPr>
          <p:nvPr>
            <p:ph type="dt" sz="half" idx="2"/>
          </p:nvPr>
        </p:nvSpPr>
        <p:spPr>
          <a:xfrm>
            <a:off x="519728" y="9909417"/>
            <a:ext cx="1700927" cy="569395"/>
          </a:xfrm>
          <a:prstGeom prst="rect">
            <a:avLst/>
          </a:prstGeom>
        </p:spPr>
        <p:txBody>
          <a:bodyPr vert="horz" lIns="91440" tIns="45720" rIns="91440" bIns="45720" rtlCol="0" anchor="ctr"/>
          <a:lstStyle>
            <a:lvl1pPr algn="l">
              <a:defRPr sz="1323">
                <a:solidFill>
                  <a:schemeClr val="tx1">
                    <a:tint val="75000"/>
                  </a:schemeClr>
                </a:solidFill>
              </a:defRPr>
            </a:lvl1pPr>
          </a:lstStyle>
          <a:p>
            <a:fld id="{90302674-473D-4858-8240-2FCCD88410A6}"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3898A0DF-8913-454D-8973-732027373317}"/>
              </a:ext>
            </a:extLst>
          </p:cNvPr>
          <p:cNvSpPr>
            <a:spLocks noGrp="1"/>
          </p:cNvSpPr>
          <p:nvPr>
            <p:ph type="ftr" sz="quarter" idx="3"/>
          </p:nvPr>
        </p:nvSpPr>
        <p:spPr>
          <a:xfrm>
            <a:off x="2504144" y="9909417"/>
            <a:ext cx="2551390" cy="569395"/>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DEF7BCC-A7E2-4A1C-A68E-28CAF29F5FDE}"/>
              </a:ext>
            </a:extLst>
          </p:cNvPr>
          <p:cNvSpPr>
            <a:spLocks noGrp="1"/>
          </p:cNvSpPr>
          <p:nvPr>
            <p:ph type="sldNum" sz="quarter" idx="4"/>
          </p:nvPr>
        </p:nvSpPr>
        <p:spPr>
          <a:xfrm>
            <a:off x="5339021" y="9909417"/>
            <a:ext cx="1700927" cy="569395"/>
          </a:xfrm>
          <a:prstGeom prst="rect">
            <a:avLst/>
          </a:prstGeom>
        </p:spPr>
        <p:txBody>
          <a:bodyPr vert="horz" lIns="91440" tIns="45720" rIns="91440" bIns="45720" rtlCol="0" anchor="ctr"/>
          <a:lstStyle>
            <a:lvl1pPr algn="r">
              <a:defRPr sz="1323">
                <a:solidFill>
                  <a:schemeClr val="tx1">
                    <a:tint val="75000"/>
                  </a:schemeClr>
                </a:solidFill>
              </a:defRPr>
            </a:lvl1p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13416908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1007943" rtl="0" eaLnBrk="1" latinLnBrk="1"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1"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1"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1"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ko-KR"/>
      </a:defPPr>
      <a:lvl1pPr marL="0" algn="l" defTabSz="1007943" rtl="0" eaLnBrk="1" latinLnBrk="1" hangingPunct="1">
        <a:defRPr sz="1984" kern="1200">
          <a:solidFill>
            <a:schemeClr val="tx1"/>
          </a:solidFill>
          <a:latin typeface="+mn-lt"/>
          <a:ea typeface="+mn-ea"/>
          <a:cs typeface="+mn-cs"/>
        </a:defRPr>
      </a:lvl1pPr>
      <a:lvl2pPr marL="503972" algn="l" defTabSz="1007943" rtl="0" eaLnBrk="1" latinLnBrk="1" hangingPunct="1">
        <a:defRPr sz="1984" kern="1200">
          <a:solidFill>
            <a:schemeClr val="tx1"/>
          </a:solidFill>
          <a:latin typeface="+mn-lt"/>
          <a:ea typeface="+mn-ea"/>
          <a:cs typeface="+mn-cs"/>
        </a:defRPr>
      </a:lvl2pPr>
      <a:lvl3pPr marL="1007943" algn="l" defTabSz="1007943" rtl="0" eaLnBrk="1" latinLnBrk="1" hangingPunct="1">
        <a:defRPr sz="1984" kern="1200">
          <a:solidFill>
            <a:schemeClr val="tx1"/>
          </a:solidFill>
          <a:latin typeface="+mn-lt"/>
          <a:ea typeface="+mn-ea"/>
          <a:cs typeface="+mn-cs"/>
        </a:defRPr>
      </a:lvl3pPr>
      <a:lvl4pPr marL="1511915" algn="l" defTabSz="1007943" rtl="0" eaLnBrk="1" latinLnBrk="1" hangingPunct="1">
        <a:defRPr sz="1984" kern="1200">
          <a:solidFill>
            <a:schemeClr val="tx1"/>
          </a:solidFill>
          <a:latin typeface="+mn-lt"/>
          <a:ea typeface="+mn-ea"/>
          <a:cs typeface="+mn-cs"/>
        </a:defRPr>
      </a:lvl4pPr>
      <a:lvl5pPr marL="2015886" algn="l" defTabSz="1007943" rtl="0" eaLnBrk="1" latinLnBrk="1" hangingPunct="1">
        <a:defRPr sz="1984" kern="1200">
          <a:solidFill>
            <a:schemeClr val="tx1"/>
          </a:solidFill>
          <a:latin typeface="+mn-lt"/>
          <a:ea typeface="+mn-ea"/>
          <a:cs typeface="+mn-cs"/>
        </a:defRPr>
      </a:lvl5pPr>
      <a:lvl6pPr marL="2519858" algn="l" defTabSz="1007943" rtl="0" eaLnBrk="1" latinLnBrk="1" hangingPunct="1">
        <a:defRPr sz="1984" kern="1200">
          <a:solidFill>
            <a:schemeClr val="tx1"/>
          </a:solidFill>
          <a:latin typeface="+mn-lt"/>
          <a:ea typeface="+mn-ea"/>
          <a:cs typeface="+mn-cs"/>
        </a:defRPr>
      </a:lvl6pPr>
      <a:lvl7pPr marL="3023829" algn="l" defTabSz="1007943" rtl="0" eaLnBrk="1" latinLnBrk="1" hangingPunct="1">
        <a:defRPr sz="1984" kern="1200">
          <a:solidFill>
            <a:schemeClr val="tx1"/>
          </a:solidFill>
          <a:latin typeface="+mn-lt"/>
          <a:ea typeface="+mn-ea"/>
          <a:cs typeface="+mn-cs"/>
        </a:defRPr>
      </a:lvl7pPr>
      <a:lvl8pPr marL="3527801" algn="l" defTabSz="1007943" rtl="0" eaLnBrk="1" latinLnBrk="1" hangingPunct="1">
        <a:defRPr sz="1984" kern="1200">
          <a:solidFill>
            <a:schemeClr val="tx1"/>
          </a:solidFill>
          <a:latin typeface="+mn-lt"/>
          <a:ea typeface="+mn-ea"/>
          <a:cs typeface="+mn-cs"/>
        </a:defRPr>
      </a:lvl8pPr>
      <a:lvl9pPr marL="4031772" algn="l" defTabSz="1007943" rtl="0" eaLnBrk="1" latinLnBrk="1"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5AD4276-C614-4F55-8772-7D773236B4A2}"/>
              </a:ext>
            </a:extLst>
          </p:cNvPr>
          <p:cNvSpPr>
            <a:spLocks noGrp="1"/>
          </p:cNvSpPr>
          <p:nvPr>
            <p:ph type="title"/>
          </p:nvPr>
        </p:nvSpPr>
        <p:spPr>
          <a:xfrm>
            <a:off x="519729" y="569395"/>
            <a:ext cx="6520220" cy="206597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3333E5E-97A0-4D91-9E27-6B567C806EFE}"/>
              </a:ext>
            </a:extLst>
          </p:cNvPr>
          <p:cNvSpPr>
            <a:spLocks noGrp="1"/>
          </p:cNvSpPr>
          <p:nvPr>
            <p:ph type="body" idx="1"/>
          </p:nvPr>
        </p:nvSpPr>
        <p:spPr>
          <a:xfrm>
            <a:off x="519729" y="2845582"/>
            <a:ext cx="6520220" cy="6784011"/>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BF464E-23E1-4956-B3B5-7F972EFACB57}"/>
              </a:ext>
            </a:extLst>
          </p:cNvPr>
          <p:cNvSpPr>
            <a:spLocks noGrp="1"/>
          </p:cNvSpPr>
          <p:nvPr>
            <p:ph type="dt" sz="half" idx="2"/>
          </p:nvPr>
        </p:nvSpPr>
        <p:spPr>
          <a:xfrm>
            <a:off x="519728" y="9909417"/>
            <a:ext cx="1700927" cy="569395"/>
          </a:xfrm>
          <a:prstGeom prst="rect">
            <a:avLst/>
          </a:prstGeom>
        </p:spPr>
        <p:txBody>
          <a:bodyPr vert="horz" lIns="91440" tIns="45720" rIns="91440" bIns="45720" rtlCol="0" anchor="ctr"/>
          <a:lstStyle>
            <a:lvl1pPr algn="l">
              <a:defRPr sz="1323">
                <a:solidFill>
                  <a:schemeClr val="tx1">
                    <a:tint val="75000"/>
                  </a:schemeClr>
                </a:solidFill>
              </a:defRPr>
            </a:lvl1pPr>
          </a:lstStyle>
          <a:p>
            <a:fld id="{AE770015-BBCE-4D45-BA1B-39B8D54E4C2A}" type="datetimeFigureOut">
              <a:rPr lang="ko-KR" altLang="en-US" smtClean="0"/>
              <a:t>2023. 3. 4.</a:t>
            </a:fld>
            <a:endParaRPr lang="ko-KR" altLang="en-US"/>
          </a:p>
        </p:txBody>
      </p:sp>
      <p:sp>
        <p:nvSpPr>
          <p:cNvPr id="5" name="바닥글 개체 틀 4">
            <a:extLst>
              <a:ext uri="{FF2B5EF4-FFF2-40B4-BE49-F238E27FC236}">
                <a16:creationId xmlns:a16="http://schemas.microsoft.com/office/drawing/2014/main" id="{0BFC92E1-F107-47D2-91CB-4699778A59FE}"/>
              </a:ext>
            </a:extLst>
          </p:cNvPr>
          <p:cNvSpPr>
            <a:spLocks noGrp="1"/>
          </p:cNvSpPr>
          <p:nvPr>
            <p:ph type="ftr" sz="quarter" idx="3"/>
          </p:nvPr>
        </p:nvSpPr>
        <p:spPr>
          <a:xfrm>
            <a:off x="2504144" y="9909417"/>
            <a:ext cx="2551390" cy="569395"/>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6FB5433-783F-441E-BD67-92448122960F}"/>
              </a:ext>
            </a:extLst>
          </p:cNvPr>
          <p:cNvSpPr>
            <a:spLocks noGrp="1"/>
          </p:cNvSpPr>
          <p:nvPr>
            <p:ph type="sldNum" sz="quarter" idx="4"/>
          </p:nvPr>
        </p:nvSpPr>
        <p:spPr>
          <a:xfrm>
            <a:off x="5339021" y="9909417"/>
            <a:ext cx="1700927" cy="569395"/>
          </a:xfrm>
          <a:prstGeom prst="rect">
            <a:avLst/>
          </a:prstGeom>
        </p:spPr>
        <p:txBody>
          <a:bodyPr vert="horz" lIns="91440" tIns="45720" rIns="91440" bIns="45720" rtlCol="0" anchor="ctr"/>
          <a:lstStyle>
            <a:lvl1pPr algn="r">
              <a:defRPr sz="1323">
                <a:solidFill>
                  <a:schemeClr val="tx1">
                    <a:tint val="75000"/>
                  </a:schemeClr>
                </a:solidFill>
              </a:defRPr>
            </a:lvl1pPr>
          </a:lstStyle>
          <a:p>
            <a:fld id="{1F9F76BF-B67A-4A74-9EBD-9022AA4A339A}" type="slidenum">
              <a:rPr lang="ko-KR" altLang="en-US" smtClean="0"/>
              <a:t>‹#›</a:t>
            </a:fld>
            <a:endParaRPr lang="ko-KR" altLang="en-US"/>
          </a:p>
        </p:txBody>
      </p:sp>
    </p:spTree>
    <p:extLst>
      <p:ext uri="{BB962C8B-B14F-4D97-AF65-F5344CB8AC3E}">
        <p14:creationId xmlns:p14="http://schemas.microsoft.com/office/powerpoint/2010/main" val="31831439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1007943" rtl="0" eaLnBrk="1" latinLnBrk="1"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1"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1"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1"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1"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ko-KR"/>
      </a:defPPr>
      <a:lvl1pPr marL="0" algn="l" defTabSz="1007943" rtl="0" eaLnBrk="1" latinLnBrk="1" hangingPunct="1">
        <a:defRPr sz="1984" kern="1200">
          <a:solidFill>
            <a:schemeClr val="tx1"/>
          </a:solidFill>
          <a:latin typeface="+mn-lt"/>
          <a:ea typeface="+mn-ea"/>
          <a:cs typeface="+mn-cs"/>
        </a:defRPr>
      </a:lvl1pPr>
      <a:lvl2pPr marL="503972" algn="l" defTabSz="1007943" rtl="0" eaLnBrk="1" latinLnBrk="1" hangingPunct="1">
        <a:defRPr sz="1984" kern="1200">
          <a:solidFill>
            <a:schemeClr val="tx1"/>
          </a:solidFill>
          <a:latin typeface="+mn-lt"/>
          <a:ea typeface="+mn-ea"/>
          <a:cs typeface="+mn-cs"/>
        </a:defRPr>
      </a:lvl2pPr>
      <a:lvl3pPr marL="1007943" algn="l" defTabSz="1007943" rtl="0" eaLnBrk="1" latinLnBrk="1" hangingPunct="1">
        <a:defRPr sz="1984" kern="1200">
          <a:solidFill>
            <a:schemeClr val="tx1"/>
          </a:solidFill>
          <a:latin typeface="+mn-lt"/>
          <a:ea typeface="+mn-ea"/>
          <a:cs typeface="+mn-cs"/>
        </a:defRPr>
      </a:lvl3pPr>
      <a:lvl4pPr marL="1511915" algn="l" defTabSz="1007943" rtl="0" eaLnBrk="1" latinLnBrk="1" hangingPunct="1">
        <a:defRPr sz="1984" kern="1200">
          <a:solidFill>
            <a:schemeClr val="tx1"/>
          </a:solidFill>
          <a:latin typeface="+mn-lt"/>
          <a:ea typeface="+mn-ea"/>
          <a:cs typeface="+mn-cs"/>
        </a:defRPr>
      </a:lvl4pPr>
      <a:lvl5pPr marL="2015886" algn="l" defTabSz="1007943" rtl="0" eaLnBrk="1" latinLnBrk="1" hangingPunct="1">
        <a:defRPr sz="1984" kern="1200">
          <a:solidFill>
            <a:schemeClr val="tx1"/>
          </a:solidFill>
          <a:latin typeface="+mn-lt"/>
          <a:ea typeface="+mn-ea"/>
          <a:cs typeface="+mn-cs"/>
        </a:defRPr>
      </a:lvl5pPr>
      <a:lvl6pPr marL="2519858" algn="l" defTabSz="1007943" rtl="0" eaLnBrk="1" latinLnBrk="1" hangingPunct="1">
        <a:defRPr sz="1984" kern="1200">
          <a:solidFill>
            <a:schemeClr val="tx1"/>
          </a:solidFill>
          <a:latin typeface="+mn-lt"/>
          <a:ea typeface="+mn-ea"/>
          <a:cs typeface="+mn-cs"/>
        </a:defRPr>
      </a:lvl6pPr>
      <a:lvl7pPr marL="3023829" algn="l" defTabSz="1007943" rtl="0" eaLnBrk="1" latinLnBrk="1" hangingPunct="1">
        <a:defRPr sz="1984" kern="1200">
          <a:solidFill>
            <a:schemeClr val="tx1"/>
          </a:solidFill>
          <a:latin typeface="+mn-lt"/>
          <a:ea typeface="+mn-ea"/>
          <a:cs typeface="+mn-cs"/>
        </a:defRPr>
      </a:lvl7pPr>
      <a:lvl8pPr marL="3527801" algn="l" defTabSz="1007943" rtl="0" eaLnBrk="1" latinLnBrk="1" hangingPunct="1">
        <a:defRPr sz="1984" kern="1200">
          <a:solidFill>
            <a:schemeClr val="tx1"/>
          </a:solidFill>
          <a:latin typeface="+mn-lt"/>
          <a:ea typeface="+mn-ea"/>
          <a:cs typeface="+mn-cs"/>
        </a:defRPr>
      </a:lvl8pPr>
      <a:lvl9pPr marL="4031772" algn="l" defTabSz="1007943" rtl="0" eaLnBrk="1" latinLnBrk="1"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90302674-473D-4858-8240-2FCCD88410A6}" type="datetimeFigureOut">
              <a:rPr lang="ko-KR" altLang="en-US" smtClean="0"/>
              <a:t>2023. 3. 4.</a:t>
            </a:fld>
            <a:endParaRPr lang="ko-KR"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FB9C2A5C-F3F6-42E8-97A5-3A0154FF4994}" type="slidenum">
              <a:rPr lang="ko-KR" altLang="en-US" smtClean="0"/>
              <a:t>‹#›</a:t>
            </a:fld>
            <a:endParaRPr lang="ko-KR" altLang="en-US"/>
          </a:p>
        </p:txBody>
      </p:sp>
    </p:spTree>
    <p:extLst>
      <p:ext uri="{BB962C8B-B14F-4D97-AF65-F5344CB8AC3E}">
        <p14:creationId xmlns:p14="http://schemas.microsoft.com/office/powerpoint/2010/main" val="98899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14" r:id="rId7"/>
    <p:sldLayoutId id="2147483705" r:id="rId8"/>
    <p:sldLayoutId id="2147483716" r:id="rId9"/>
    <p:sldLayoutId id="2147483710" r:id="rId10"/>
    <p:sldLayoutId id="2147483717" r:id="rId11"/>
    <p:sldLayoutId id="2147483715" r:id="rId12"/>
    <p:sldLayoutId id="2147483713" r:id="rId13"/>
    <p:sldLayoutId id="2147483711" r:id="rId14"/>
    <p:sldLayoutId id="2147483712" r:id="rId15"/>
    <p:sldLayoutId id="2147483706" r:id="rId16"/>
    <p:sldLayoutId id="2147483707" r:id="rId17"/>
    <p:sldLayoutId id="2147483708" r:id="rId18"/>
    <p:sldLayoutId id="2147483709" r:id="rId19"/>
  </p:sldLayoutIdLst>
  <p:txStyles>
    <p:titleStyle>
      <a:lvl1pPr algn="l" defTabSz="755934" rtl="0" eaLnBrk="1" latinLnBrk="1"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1"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1"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1"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1"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1" hangingPunct="1">
        <a:defRPr sz="1488" kern="1200">
          <a:solidFill>
            <a:schemeClr val="tx1"/>
          </a:solidFill>
          <a:latin typeface="+mn-lt"/>
          <a:ea typeface="+mn-ea"/>
          <a:cs typeface="+mn-cs"/>
        </a:defRPr>
      </a:lvl1pPr>
      <a:lvl2pPr marL="377967" algn="l" defTabSz="755934" rtl="0" eaLnBrk="1" latinLnBrk="1" hangingPunct="1">
        <a:defRPr sz="1488" kern="1200">
          <a:solidFill>
            <a:schemeClr val="tx1"/>
          </a:solidFill>
          <a:latin typeface="+mn-lt"/>
          <a:ea typeface="+mn-ea"/>
          <a:cs typeface="+mn-cs"/>
        </a:defRPr>
      </a:lvl2pPr>
      <a:lvl3pPr marL="755934" algn="l" defTabSz="755934" rtl="0" eaLnBrk="1" latinLnBrk="1" hangingPunct="1">
        <a:defRPr sz="1488" kern="1200">
          <a:solidFill>
            <a:schemeClr val="tx1"/>
          </a:solidFill>
          <a:latin typeface="+mn-lt"/>
          <a:ea typeface="+mn-ea"/>
          <a:cs typeface="+mn-cs"/>
        </a:defRPr>
      </a:lvl3pPr>
      <a:lvl4pPr marL="1133902" algn="l" defTabSz="755934" rtl="0" eaLnBrk="1" latinLnBrk="1" hangingPunct="1">
        <a:defRPr sz="1488" kern="1200">
          <a:solidFill>
            <a:schemeClr val="tx1"/>
          </a:solidFill>
          <a:latin typeface="+mn-lt"/>
          <a:ea typeface="+mn-ea"/>
          <a:cs typeface="+mn-cs"/>
        </a:defRPr>
      </a:lvl4pPr>
      <a:lvl5pPr marL="1511869" algn="l" defTabSz="755934" rtl="0" eaLnBrk="1" latinLnBrk="1" hangingPunct="1">
        <a:defRPr sz="1488" kern="1200">
          <a:solidFill>
            <a:schemeClr val="tx1"/>
          </a:solidFill>
          <a:latin typeface="+mn-lt"/>
          <a:ea typeface="+mn-ea"/>
          <a:cs typeface="+mn-cs"/>
        </a:defRPr>
      </a:lvl5pPr>
      <a:lvl6pPr marL="1889836" algn="l" defTabSz="755934" rtl="0" eaLnBrk="1" latinLnBrk="1" hangingPunct="1">
        <a:defRPr sz="1488" kern="1200">
          <a:solidFill>
            <a:schemeClr val="tx1"/>
          </a:solidFill>
          <a:latin typeface="+mn-lt"/>
          <a:ea typeface="+mn-ea"/>
          <a:cs typeface="+mn-cs"/>
        </a:defRPr>
      </a:lvl6pPr>
      <a:lvl7pPr marL="2267803" algn="l" defTabSz="755934" rtl="0" eaLnBrk="1" latinLnBrk="1" hangingPunct="1">
        <a:defRPr sz="1488" kern="1200">
          <a:solidFill>
            <a:schemeClr val="tx1"/>
          </a:solidFill>
          <a:latin typeface="+mn-lt"/>
          <a:ea typeface="+mn-ea"/>
          <a:cs typeface="+mn-cs"/>
        </a:defRPr>
      </a:lvl7pPr>
      <a:lvl8pPr marL="2645771" algn="l" defTabSz="755934" rtl="0" eaLnBrk="1" latinLnBrk="1" hangingPunct="1">
        <a:defRPr sz="1488" kern="1200">
          <a:solidFill>
            <a:schemeClr val="tx1"/>
          </a:solidFill>
          <a:latin typeface="+mn-lt"/>
          <a:ea typeface="+mn-ea"/>
          <a:cs typeface="+mn-cs"/>
        </a:defRPr>
      </a:lvl8pPr>
      <a:lvl9pPr marL="3023738" algn="l" defTabSz="755934" rtl="0" eaLnBrk="1" latinLnBrk="1"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FBAEE-E73F-4433-B5D0-9823881B1CC9}"/>
              </a:ext>
            </a:extLst>
          </p:cNvPr>
          <p:cNvSpPr txBox="1"/>
          <p:nvPr/>
        </p:nvSpPr>
        <p:spPr>
          <a:xfrm>
            <a:off x="3337579" y="4373286"/>
            <a:ext cx="884516" cy="369332"/>
          </a:xfrm>
          <a:prstGeom prst="rect">
            <a:avLst/>
          </a:prstGeom>
          <a:noFill/>
        </p:spPr>
        <p:txBody>
          <a:bodyPr wrap="square" rtlCol="0">
            <a:spAutoFit/>
          </a:bodyPr>
          <a:lstStyle/>
          <a:p>
            <a:r>
              <a:rPr lang="ko-KR" altLang="en-US" b="1" dirty="0">
                <a:solidFill>
                  <a:schemeClr val="bg1"/>
                </a:solidFill>
              </a:rPr>
              <a:t>논문</a:t>
            </a:r>
            <a:endParaRPr lang="en-US" altLang="ko-KR" b="1" dirty="0">
              <a:solidFill>
                <a:schemeClr val="bg1"/>
              </a:solidFill>
            </a:endParaRPr>
          </a:p>
        </p:txBody>
      </p:sp>
    </p:spTree>
    <p:extLst>
      <p:ext uri="{BB962C8B-B14F-4D97-AF65-F5344CB8AC3E}">
        <p14:creationId xmlns:p14="http://schemas.microsoft.com/office/powerpoint/2010/main" val="2744395293"/>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Freeze-thawing studies at different concentrations, using an actomyosin solution (extracted from Alaska pollock), revealed that an 8% (w/v) solution of oligosaccharides mixture (HBOS) was most effective in cryoprotection. During frozen storage (-18°C), HBOS showed cryoprotective effects similar to sucrose and a sucrose+sorbitol mixture (1:1). Surimi gel prepared with HBOS showed higher hardness and more dense microstructure than others, although water holding capacity was slightly lower than the gel with sucrose+sorbitol. HBOS containing gel showed lower whiteness than sucrose but no difference with sucrose+sorbitol. HBOS appeared to have good potential as a non-sweet cryoprotectant of fish protein.</a:t>
            </a:r>
          </a:p>
        </p:txBody>
      </p:sp>
      <p:sp>
        <p:nvSpPr>
          <p:cNvPr id="3" name="Content Placeholder 2"/>
          <p:cNvSpPr>
            <a:spLocks noGrp="1"/>
          </p:cNvSpPr>
          <p:nvPr>
            <p:ph idx="14" sz="half"/>
          </p:nvPr>
        </p:nvSpPr>
        <p:spPr/>
        <p:txBody>
          <a:bodyPr/>
          <a:lstStyle/>
          <a:p>
            <a:r>
              <a:t> Highly Concentrated Branched Oligosaccharides  as  Cryoprotectant for Surimi Products </a:t>
            </a:r>
          </a:p>
        </p:txBody>
      </p:sp>
      <p:sp>
        <p:nvSpPr>
          <p:cNvPr id="4" name="Content Placeholder 3"/>
          <p:cNvSpPr>
            <a:spLocks noGrp="1"/>
          </p:cNvSpPr>
          <p:nvPr>
            <p:ph idx="17" sz="half"/>
          </p:nvPr>
        </p:nvSpPr>
        <p:spPr/>
        <p:txBody>
          <a:bodyPr/>
          <a:lstStyle/>
          <a:p>
            <a:r>
              <a:t>Auh, J H , Lee, H G , Kim, J W , Kim, J C , Yoon, H S , and Park, K H </a:t>
            </a:r>
          </a:p>
        </p:txBody>
      </p:sp>
      <p:sp>
        <p:nvSpPr>
          <p:cNvPr id="5" name="Content Placeholder 4"/>
          <p:cNvSpPr>
            <a:spLocks noGrp="1"/>
          </p:cNvSpPr>
          <p:nvPr>
            <p:ph idx="19" sz="half"/>
          </p:nvPr>
        </p:nvSpPr>
        <p:spPr/>
        <p:txBody>
          <a:bodyPr/>
          <a:lstStyle/>
          <a:p>
            <a:r>
              <a:t>1999</a:t>
            </a:r>
          </a:p>
        </p:txBody>
      </p:sp>
      <p:sp>
        <p:nvSpPr>
          <p:cNvPr id="6" name="Content Placeholder 5"/>
          <p:cNvSpPr>
            <a:spLocks noGrp="1"/>
          </p:cNvSpPr>
          <p:nvPr>
            <p:ph idx="20" sz="half"/>
          </p:nvPr>
        </p:nvSpPr>
        <p:spPr/>
        <p:txBody>
          <a:bodyPr/>
          <a:lstStyle/>
          <a:p>
            <a:r>
              <a:t>Journal of Food Science</a:t>
            </a:r>
          </a:p>
        </p:txBody>
      </p:sp>
      <p:sp>
        <p:nvSpPr>
          <p:cNvPr id="7" name="Content Placeholder 6"/>
          <p:cNvSpPr>
            <a:spLocks noGrp="1"/>
          </p:cNvSpPr>
          <p:nvPr>
            <p:ph idx="22" sz="half"/>
          </p:nvPr>
        </p:nvSpPr>
        <p:spPr/>
        <p:txBody>
          <a:bodyPr/>
          <a:lstStyle/>
          <a:p>
            <a:r>
              <a:t>Freeze-thawing studies at different concentrations, using an actomyosin solution (extracted from Alaska pollock), revealed that an 8% (w/v) solution of oligosaccharides mixture (HBOS) was most effective in cryoprotection. During frozen storage (-18°C), HBOS showed cryoprotective effects similar to sucrose and a sucrose+sorbitol mixture (1:1). Surimi gel prepared with HBOS showed higher hardness and more dense microstructure than others, although water holding capacity was slightly lower than the gel with sucrose+sorbitol. HBOS containing gel showed lower whiteness than sucrose but no difference with sucrose+sorbitol. HBOS appeared to have good potential as a non-sweet cryoprotectant of fish protein.</a:t>
            </a:r>
          </a:p>
        </p:txBody>
      </p:sp>
      <p:sp>
        <p:nvSpPr>
          <p:cNvPr id="8" name="Content Placeholder 7"/>
          <p:cNvSpPr>
            <a:spLocks noGrp="1"/>
          </p:cNvSpPr>
          <p:nvPr>
            <p:ph idx="26" sz="half"/>
          </p:nvPr>
        </p:nvSpPr>
        <p:spPr/>
        <p:txBody>
          <a:bodyPr/>
          <a:lstStyle/>
          <a:p>
            <a:r>
              <a:t>Choi, Y J , Lanier, T C , Lee H G , and Choi, Y  J  </a:t>
            </a:r>
          </a:p>
        </p:txBody>
      </p:sp>
      <p:sp>
        <p:nvSpPr>
          <p:cNvPr id="9" name="Content Placeholder 8"/>
          <p:cNvSpPr>
            <a:spLocks noGrp="1"/>
          </p:cNvSpPr>
          <p:nvPr>
            <p:ph idx="28" sz="half"/>
          </p:nvPr>
        </p:nvSpPr>
        <p:spPr/>
        <p:txBody>
          <a:bodyPr/>
          <a:lstStyle/>
          <a:p>
            <a:r>
              <a:t>1999</a:t>
            </a:r>
          </a:p>
        </p:txBody>
      </p:sp>
      <p:sp>
        <p:nvSpPr>
          <p:cNvPr id="10" name="Content Placeholder 9"/>
          <p:cNvSpPr>
            <a:spLocks noGrp="1"/>
          </p:cNvSpPr>
          <p:nvPr>
            <p:ph idx="30" sz="half"/>
          </p:nvPr>
        </p:nvSpPr>
        <p:spPr/>
        <p:txBody>
          <a:bodyPr/>
          <a:lstStyle/>
          <a:p>
            <a:r>
              <a:t>Purification and Characterization of Alkaline Proteinase from Atlantic Menhaden Muscle  </a:t>
            </a:r>
          </a:p>
        </p:txBody>
      </p:sp>
      <p:sp>
        <p:nvSpPr>
          <p:cNvPr id="11" name="Content Placeholder 10"/>
          <p:cNvSpPr>
            <a:spLocks noGrp="1"/>
          </p:cNvSpPr>
          <p:nvPr>
            <p:ph idx="32" sz="half"/>
          </p:nvPr>
        </p:nvSpPr>
        <p:spPr/>
        <p:txBody>
          <a:bodyPr/>
          <a:lstStyle/>
          <a:p>
            <a:r>
              <a:t>Journal of Food Science</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Few studies have assessed the probiotic characteristics and antioxidant activity of the kefir-derived yeast, Kluyveromyces marxianus, and its synergistic interactions with polyphenol-rich grape seed flour (GSF)/extract (GSE). We examined several probiotic characteristics (gastric resistance, intestinal resistance, cholesterol reduction, adhesiveness to intestinal cells) of four K. marxianus strains. Each of the yeasts showed 5-25% greater intestinal cell adhesiveness than that of Lactobacillus acidophilus. Among the four yeast strains, K. marxianus KU140723-02 (KM2) exhibited the greatest antioxidant activity. When incubated with GSF/GSE, its antioxidant activity was synergistically increased by two-fold. In conclusion, a combination of kefir-derived yeast KM2 and GSF/GSEs may be a novel functional food ingredient with antioxidant properties targeting gut health.</a:t>
            </a:r>
          </a:p>
        </p:txBody>
      </p:sp>
      <p:sp>
        <p:nvSpPr>
          <p:cNvPr id="3" name="Content Placeholder 2"/>
          <p:cNvSpPr>
            <a:spLocks noGrp="1"/>
          </p:cNvSpPr>
          <p:nvPr>
            <p:ph idx="14" sz="half"/>
          </p:nvPr>
        </p:nvSpPr>
        <p:spPr/>
        <p:txBody>
          <a:bodyPr/>
          <a:lstStyle/>
          <a:p>
            <a:r>
              <a:t>Characterization of yeasts isolated from kefir as a probiotic and its synergic interaction with the wine byproduct grape seed flour/extract </a:t>
            </a:r>
          </a:p>
        </p:txBody>
      </p:sp>
      <p:sp>
        <p:nvSpPr>
          <p:cNvPr id="4" name="Content Placeholder 3"/>
          <p:cNvSpPr>
            <a:spLocks noGrp="1"/>
          </p:cNvSpPr>
          <p:nvPr>
            <p:ph idx="17" sz="half"/>
          </p:nvPr>
        </p:nvSpPr>
        <p:spPr/>
        <p:txBody>
          <a:bodyPr/>
          <a:lstStyle/>
          <a:p>
            <a:r>
              <a:t>Yun Ju Cho, Dong Hyeon Kim, Dana Jeong, Kun Ho Seo, Heon Sang Jeong, Hyeon Gyu Lee, Hyunsook Kim*</a:t>
            </a:r>
          </a:p>
        </p:txBody>
      </p:sp>
      <p:sp>
        <p:nvSpPr>
          <p:cNvPr id="5" name="Content Placeholder 4"/>
          <p:cNvSpPr>
            <a:spLocks noGrp="1"/>
          </p:cNvSpPr>
          <p:nvPr>
            <p:ph idx="19" sz="half"/>
          </p:nvPr>
        </p:nvSpPr>
        <p:spPr/>
        <p:txBody>
          <a:bodyPr/>
          <a:lstStyle/>
          <a:p>
            <a:r>
              <a:t>2018</a:t>
            </a:r>
          </a:p>
        </p:txBody>
      </p:sp>
      <p:sp>
        <p:nvSpPr>
          <p:cNvPr id="6" name="Content Placeholder 5"/>
          <p:cNvSpPr>
            <a:spLocks noGrp="1"/>
          </p:cNvSpPr>
          <p:nvPr>
            <p:ph idx="20" sz="half"/>
          </p:nvPr>
        </p:nvSpPr>
        <p:spPr/>
        <p:txBody>
          <a:bodyPr/>
          <a:lstStyle/>
          <a:p>
            <a:r>
              <a:t>LWT   Food Science and Technology</a:t>
            </a:r>
          </a:p>
        </p:txBody>
      </p:sp>
      <p:sp>
        <p:nvSpPr>
          <p:cNvPr id="7" name="Content Placeholder 6"/>
          <p:cNvSpPr>
            <a:spLocks noGrp="1"/>
          </p:cNvSpPr>
          <p:nvPr>
            <p:ph idx="22" sz="half"/>
          </p:nvPr>
        </p:nvSpPr>
        <p:spPr/>
        <p:txBody>
          <a:bodyPr/>
          <a:lstStyle/>
          <a:p>
            <a:r>
              <a:t>The hypoglycemic effects of dry heated starches are evaluated based on the correlation between their in vitro starch digestibility and in vivo glucose responses. High amylose rice starch is modified by dry heat treatment with xanthan at 130 degrees C for 2h, and all starch samples are gelatinized for further analysis. Dry heat treatment reduces rapidly digestible starch content by 10.2-38.9% and increases resistant starch content by 9.3-28.1% in the results of in vitro starch digestibility. Regarding in vivo glucose responses, dry heat-treated starches also lower the postprandial increase in blood glucose level than native starch, and dry heat treated starch with xanthan has the lowest glycemic index (GI, 71.4), showing the similar tendency of in vitro results. The linear regression equation obtained from the correlation analysis with the in vitro and in vivo data was GI=1.69 (hydrolysis index)-18.30. This new equation based on a gelatinized modified starch sample can be used as a predictor of GI in mice from in vitro data to develop new functional materials. Dry heat treatment with xanthan is an effective method to lower GI in gelatinized form in vivo as well as in vitro.</a:t>
            </a:r>
          </a:p>
        </p:txBody>
      </p:sp>
      <p:sp>
        <p:nvSpPr>
          <p:cNvPr id="8" name="Content Placeholder 7"/>
          <p:cNvSpPr>
            <a:spLocks noGrp="1"/>
          </p:cNvSpPr>
          <p:nvPr>
            <p:ph idx="26" sz="half"/>
          </p:nvPr>
        </p:nvSpPr>
        <p:spPr/>
        <p:txBody>
          <a:bodyPr/>
          <a:lstStyle/>
          <a:p>
            <a:r>
              <a:t>Im Kyung Oh, In Young Bae, Hyeon Gyu Lee*</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Hypoglycemic effect of dry heat treated starch with xanthan An in vitro and in vivo comparative study</a:t>
            </a:r>
          </a:p>
        </p:txBody>
      </p:sp>
      <p:sp>
        <p:nvSpPr>
          <p:cNvPr id="11" name="Content Placeholder 10"/>
          <p:cNvSpPr>
            <a:spLocks noGrp="1"/>
          </p:cNvSpPr>
          <p:nvPr>
            <p:ph idx="32" sz="half"/>
          </p:nvPr>
        </p:nvSpPr>
        <p:spPr/>
        <p:txBody>
          <a:bodyPr/>
          <a:lstStyle/>
          <a:p>
            <a:r>
              <a:t>Starch/Starke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 In vitro Prebiotic Activity of Grape Seed Flour Highly Rich in Flavonoid and Dietary Fiber</a:t>
            </a:r>
          </a:p>
        </p:txBody>
      </p:sp>
      <p:sp>
        <p:nvSpPr>
          <p:cNvPr id="4" name="Content Placeholder 3"/>
          <p:cNvSpPr>
            <a:spLocks noGrp="1"/>
          </p:cNvSpPr>
          <p:nvPr>
            <p:ph idx="17" sz="half"/>
          </p:nvPr>
        </p:nvSpPr>
        <p:spPr/>
        <p:txBody>
          <a:bodyPr/>
          <a:lstStyle/>
          <a:p>
            <a:r>
              <a:t>Ji Hye Kwon, Min Young Kim, Kun Ho Seo, Hyeon Gyu Lee*, Hyunsook Kim*</a:t>
            </a:r>
          </a:p>
        </p:txBody>
      </p:sp>
      <p:sp>
        <p:nvSpPr>
          <p:cNvPr id="5" name="Content Placeholder 4"/>
          <p:cNvSpPr>
            <a:spLocks noGrp="1"/>
          </p:cNvSpPr>
          <p:nvPr>
            <p:ph idx="19" sz="half"/>
          </p:nvPr>
        </p:nvSpPr>
        <p:spPr/>
        <p:txBody>
          <a:bodyPr/>
          <a:lstStyle/>
          <a:p>
            <a:r>
              <a:t>2018</a:t>
            </a:r>
          </a:p>
        </p:txBody>
      </p:sp>
      <p:sp>
        <p:nvSpPr>
          <p:cNvPr id="6" name="Content Placeholder 5"/>
          <p:cNvSpPr>
            <a:spLocks noGrp="1"/>
          </p:cNvSpPr>
          <p:nvPr>
            <p:ph idx="20" sz="half"/>
          </p:nvPr>
        </p:nvSpPr>
        <p:spPr/>
        <p:txBody>
          <a:bodyPr/>
          <a:lstStyle/>
          <a:p>
            <a:r>
              <a:t>Journal of Food and Nutrition Research</a:t>
            </a:r>
          </a:p>
        </p:txBody>
      </p:sp>
      <p:sp>
        <p:nvSpPr>
          <p:cNvPr id="7" name="Content Placeholder 6"/>
          <p:cNvSpPr>
            <a:spLocks noGrp="1"/>
          </p:cNvSpPr>
          <p:nvPr>
            <p:ph idx="22" sz="half"/>
          </p:nvPr>
        </p:nvSpPr>
        <p:spPr/>
        <p:txBody>
          <a:bodyPr/>
          <a:lstStyle/>
          <a:p>
            <a:r>
              <a:t>This study aimed to compare the sensitivity of porcine specific primers targeting different mitochondrial DNA for the detection of porcine gelatin in ramen stock powder designated Halal using SYBR Green I real time PCR  Four mitochondrial DNA markers (D loop, ATP8, ND5, and 12S rRNA) were used to detect the porcine gelatin DNA  Extraction of DNA from porcine gelatin and spiked mixtures was successfully performed using a DNeasy Mericon Food Kit  Each primer had high porcine specificity for D loop, ATP8, and ND5 genes, but not the 12S rRNA gene  Also, the detection limit for each primer was tested in a serial dilution of porcine gelatin DNA (10, 1, 0 1, 0 05, 0 01, and 0 005 ng) and ramen stock powder spiked with porcine gelatin (1, 0 1, 0 05, and 0 025%)  Assays targeting both D loop and ND5 genes were able to detect a level as low as 0 01 ng, while the detection limit for the ATP8 gene was 0 05 ng in pure porcine gelatin  The detection limits of D loop, ATP8, and ND5 genes were 0 05%, 0 1%, and 1% (w/w) in ramen stock powder spiked with porcine gelatin, respectively  In conclusion, a novel detection system targeting the mitochondrial D loop was superior to the others and could be an effective and simple method to authenticate Halal products </a:t>
            </a:r>
          </a:p>
        </p:txBody>
      </p:sp>
      <p:sp>
        <p:nvSpPr>
          <p:cNvPr id="8" name="Content Placeholder 7"/>
          <p:cNvSpPr>
            <a:spLocks noGrp="1"/>
          </p:cNvSpPr>
          <p:nvPr>
            <p:ph idx="26" sz="half"/>
          </p:nvPr>
        </p:nvSpPr>
        <p:spPr/>
        <p:txBody>
          <a:bodyPr/>
          <a:lstStyle/>
          <a:p>
            <a:r>
              <a:t>Su San Na Kang, Hyeon Gyu Lee, Hyun sook Kim*</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Development and comparison of a porcine gelatin detection system targeting mitochondrial markers for Halal authentication</a:t>
            </a:r>
          </a:p>
        </p:txBody>
      </p:sp>
      <p:sp>
        <p:nvSpPr>
          <p:cNvPr id="11" name="Content Placeholder 10"/>
          <p:cNvSpPr>
            <a:spLocks noGrp="1"/>
          </p:cNvSpPr>
          <p:nvPr>
            <p:ph idx="32" sz="half"/>
          </p:nvPr>
        </p:nvSpPr>
        <p:spPr/>
        <p:txBody>
          <a:bodyPr/>
          <a:lstStyle/>
          <a:p>
            <a:r>
              <a:t>LWT   Food Science and Technology</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interaction between prebiotics and probiotics may exert synergistic health benefits. This study investigated the combined effects of polyphenol-rich wine grape seed flour (GSF), a prebiotic, and lactic acid bacteria (LAB) derived from kefir, a probiotic, on obesity-related metabolic disease in high-fat diet (HFD) induced obese (DIO) mice. DIO mice were fed with HFD with 6% microcrystalline cellulose (CON) or HFD supplemented with GSF (5% or 10% GSF), HFD with LAB orally administrated (LAB), or HFD with a combination of GSF and LAB orally administrated (GSF+LAB) for 9 weeks. The vehicle, saline, was also orally administered to the CON and GSF groups. In comparison to CON, all GSF and LAB groups showed a reduction (P &lt; 0.05) in HF-induced weight gain, liver and adipose tissue weights, plasma lipid concentrations, insulin resistance, and glucose intolerance. The combination of 10% GSF and LAB showed synergistic effects (P &lt; 0.05) on body weight gain, plasma insulin and total cholesterol concentrations, and cecum propionate contents. Plasma zonulin and cecum propionate concentrations and intestinal FXR gene expression were (P &lt; 0.05) correlated with body weight gain. A pathway analysis of microarray data of adipose tissue showed that the combination of GSF and LAB affected genes involved in metabolic and immunological diseases, including inflammasome complex assembly (P &lt; 0.05). In conclusion, a combination of GSF and LAB inhibited HF-induced obesity and inflammation via alterations in intestinal permeability and adipocyte gene expression.</a:t>
            </a:r>
          </a:p>
        </p:txBody>
      </p:sp>
      <p:sp>
        <p:nvSpPr>
          <p:cNvPr id="3" name="Content Placeholder 2"/>
          <p:cNvSpPr>
            <a:spLocks noGrp="1"/>
          </p:cNvSpPr>
          <p:nvPr>
            <p:ph idx="14" sz="half"/>
          </p:nvPr>
        </p:nvSpPr>
        <p:spPr/>
        <p:txBody>
          <a:bodyPr/>
          <a:lstStyle/>
          <a:p>
            <a:r>
              <a:t>Anti obesity Effect of Prebiotic Polyphenol rich Grape Seed Flour Supplemented with Probiotic Kefir derived Lactic Acid Bacteria</a:t>
            </a:r>
          </a:p>
        </p:txBody>
      </p:sp>
      <p:sp>
        <p:nvSpPr>
          <p:cNvPr id="4" name="Content Placeholder 3"/>
          <p:cNvSpPr>
            <a:spLocks noGrp="1"/>
          </p:cNvSpPr>
          <p:nvPr>
            <p:ph idx="17" sz="half"/>
          </p:nvPr>
        </p:nvSpPr>
        <p:spPr/>
        <p:txBody>
          <a:bodyPr/>
          <a:lstStyle/>
          <a:p>
            <a:r>
              <a:t>Yun Ju Cho, Hyeon Gyu Lee*, Kun Ho Seo, Wallace Yokoyama, and Hyunsook Kim*</a:t>
            </a:r>
          </a:p>
        </p:txBody>
      </p:sp>
      <p:sp>
        <p:nvSpPr>
          <p:cNvPr id="5" name="Content Placeholder 4"/>
          <p:cNvSpPr>
            <a:spLocks noGrp="1"/>
          </p:cNvSpPr>
          <p:nvPr>
            <p:ph idx="19" sz="half"/>
          </p:nvPr>
        </p:nvSpPr>
        <p:spPr/>
        <p:txBody>
          <a:bodyPr/>
          <a:lstStyle/>
          <a:p>
            <a:r>
              <a:t>2018</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Scope</a:t>
            </a:r>
          </a:p>
          <a:p>
            <a:r>
              <a:t>This study aims to determine the separate and combined effect of a prebiotic (catechin-rich wine grapeseed flour, GSF) and a probiotic (newly isolated kefir lactic acid bacteria, LAB) on hepatic steatosis of obese mice.</a:t>
            </a:r>
          </a:p>
          <a:p/>
          <a:p>
            <a:r>
              <a:t>Methods and results</a:t>
            </a:r>
          </a:p>
          <a:p>
            <a:r>
              <a:t>High-fat (HF)-induced obese mice are fed a HF diet containing 6% microcrystalline cellulose (MCC, control), 10% GSF, orally administrated LAB, or a combination of GSF and LAB for 9 weeks. There is a significant reduction of body weight gain and liver weights, plasma insulin concentrations, and HOMA-IR in all experimental groups compared to control. Total lipid content, triglyceride, and low-density lipoprotein (LDL)-cholesterol concentrations of the liver are also significantly lowered. The combination of GSF and LAB further significantly affects cecum propionate content, plasma aspartate aminotransferase (AST/GOT), and zonulin concentrations, which is significantly correlated with hepatic lipid content. Analysis of hepatic microarray data reveals that genes related to lipid synthesis, bile acid and cholesterol synthesis, antioxidant activities, oxidative stress, inflammation, and liver function are significantly modulated following the combination of GSF and LAB.</a:t>
            </a:r>
          </a:p>
          <a:p/>
          <a:p>
            <a:r>
              <a:t>Conclusion</a:t>
            </a:r>
          </a:p>
          <a:p>
            <a:r>
              <a:t>These data suggest that amelioration of HF-induced hepatic steatosis after consumption of GSF and LAB is partially mediated via alteration of cecum propionate and intestinal permeability, which modulates hepatic gene expression.</a:t>
            </a:r>
          </a:p>
        </p:txBody>
      </p:sp>
      <p:sp>
        <p:nvSpPr>
          <p:cNvPr id="8" name="Content Placeholder 7"/>
          <p:cNvSpPr>
            <a:spLocks noGrp="1"/>
          </p:cNvSpPr>
          <p:nvPr>
            <p:ph idx="26" sz="half"/>
          </p:nvPr>
        </p:nvSpPr>
        <p:spPr/>
        <p:txBody>
          <a:bodyPr/>
          <a:lstStyle/>
          <a:p>
            <a:r>
              <a:t>Ji Hye Kwon, Hyeon Gyu Lee, Kun Ho Seo, and Hyunsook Kim* </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 Combination of Whole Grape Seed Flour and Newly Isolated Kefir Lactic Acid Bacteria Reduces High Fat (HF) induced Hepatic Steatosis</a:t>
            </a:r>
          </a:p>
        </p:txBody>
      </p:sp>
      <p:sp>
        <p:nvSpPr>
          <p:cNvPr id="11" name="Content Placeholder 10"/>
          <p:cNvSpPr>
            <a:spLocks noGrp="1"/>
          </p:cNvSpPr>
          <p:nvPr>
            <p:ph idx="32" sz="half"/>
          </p:nvPr>
        </p:nvSpPr>
        <p:spPr/>
        <p:txBody>
          <a:bodyPr/>
          <a:lstStyle/>
          <a:p>
            <a:r>
              <a:t> Molecular Nutrition &amp; Food Research</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Rosemary extract (RE) was nanoencapsulated with the natural antimicrobial polysaccharide chitosan and gamma-poly glutamic acid (gamma-PGA) to improve the antimicrobial activity of RE. Three types of RE nanoparticles (RENPs) were generated with different chitosan concentrations (0.1-1.8 mg/mL) and particle sizes (200-600 nm). Nanoencapsulation significantly increased the antimicrobial activity of RE against Bacillus subtilis, and the highest activity was observed for the largest particles, which were prepared with the highest chitosan concentration. Interestingly, the antimicrobial activity of the RE nanoparticle dispersions (RENPDs), the mixture of RENPs and free RE was significantly higher than those of free RE and RENPs, despite the same RE concentration. When the RENPDs were applied to barley tea, all types of RENPDs exhibited significantly higher antimicrobial activity than free RE, reducing the population of Bacillus subtilis by more than 0.5-3.6 log CFU/mL. Therefore, this study suggests the potential of not only RE-loaded chitosan/gamma-PGA NPs but also NPDs as a natural preservative in food.</a:t>
            </a:r>
          </a:p>
        </p:txBody>
      </p:sp>
      <p:sp>
        <p:nvSpPr>
          <p:cNvPr id="3" name="Content Placeholder 2"/>
          <p:cNvSpPr>
            <a:spLocks noGrp="1"/>
          </p:cNvSpPr>
          <p:nvPr>
            <p:ph idx="14" sz="half"/>
          </p:nvPr>
        </p:nvSpPr>
        <p:spPr/>
        <p:txBody>
          <a:bodyPr/>
          <a:lstStyle/>
          <a:p>
            <a:r>
              <a:t>Preparation, characterization, and food application of rosemary extractloaded antimicrobial nanoparticle dispersions</a:t>
            </a:r>
          </a:p>
        </p:txBody>
      </p:sp>
      <p:sp>
        <p:nvSpPr>
          <p:cNvPr id="4" name="Content Placeholder 3"/>
          <p:cNvSpPr>
            <a:spLocks noGrp="1"/>
          </p:cNvSpPr>
          <p:nvPr>
            <p:ph idx="17" sz="half"/>
          </p:nvPr>
        </p:nvSpPr>
        <p:spPr/>
        <p:txBody>
          <a:bodyPr/>
          <a:lstStyle/>
          <a:p>
            <a:r>
              <a:t>Kyung Hyun Lee, Eun Suh Kim, Ji Soo Lee, Hyeon Gyu Lee*</a:t>
            </a:r>
          </a:p>
        </p:txBody>
      </p:sp>
      <p:sp>
        <p:nvSpPr>
          <p:cNvPr id="5" name="Content Placeholder 4"/>
          <p:cNvSpPr>
            <a:spLocks noGrp="1"/>
          </p:cNvSpPr>
          <p:nvPr>
            <p:ph idx="19" sz="half"/>
          </p:nvPr>
        </p:nvSpPr>
        <p:spPr/>
        <p:txBody>
          <a:bodyPr/>
          <a:lstStyle/>
          <a:p>
            <a:r>
              <a:t>2019</a:t>
            </a:r>
          </a:p>
        </p:txBody>
      </p:sp>
      <p:sp>
        <p:nvSpPr>
          <p:cNvPr id="6" name="Content Placeholder 5"/>
          <p:cNvSpPr>
            <a:spLocks noGrp="1"/>
          </p:cNvSpPr>
          <p:nvPr>
            <p:ph idx="20" sz="half"/>
          </p:nvPr>
        </p:nvSpPr>
        <p:spPr/>
        <p:txBody>
          <a:bodyPr/>
          <a:lstStyle/>
          <a:p>
            <a:r>
              <a:t>LWT   Food Science and Technology</a:t>
            </a:r>
          </a:p>
        </p:txBody>
      </p:sp>
      <p:sp>
        <p:nvSpPr>
          <p:cNvPr id="7" name="Content Placeholder 6"/>
          <p:cNvSpPr>
            <a:spLocks noGrp="1"/>
          </p:cNvSpPr>
          <p:nvPr>
            <p:ph idx="22" sz="half"/>
          </p:nvPr>
        </p:nvSpPr>
        <p:spPr/>
        <p:txBody>
          <a:bodyPr/>
          <a:lstStyle/>
          <a:p>
            <a:r>
              <a:t>The effects of arabic gum on the quality attributes of rice noodles were characterized in terms of physical properties as well as in vitro starch digestibility  Segoami (high amylose rice) was used to develop rice noodle with low predicted glycemic index (pGI)  First, the processing condition for Segoami noodle was investigated at different levels of water content (100% 175%) and steaming time (1 5 min)  The impact of various levels of arabic gum (0 5% 2%) of Segoami noodles was also evaluated  In the results, the optimal processing condition was determined at the condition of 150% water content and 1 min of steaming time, when the lowest cooking loss and highest cohesiveness were observed  The addition of arabic gum (0 5 1 5%) lifted down glucose release curve and significantly reduced pGI of Segoami noodles  The higher level of arabic gum showed the higher cooking loss, but lower hardness and cohesiveness  Consequently, the 1 5% level of arabic gum was most effective in reducing in vitro starch digestibility and improving cooking properties of Segoami noodles  (C) 2018 Published by Elsevier B V </a:t>
            </a:r>
          </a:p>
        </p:txBody>
      </p:sp>
      <p:sp>
        <p:nvSpPr>
          <p:cNvPr id="8" name="Content Placeholder 7"/>
          <p:cNvSpPr>
            <a:spLocks noGrp="1"/>
          </p:cNvSpPr>
          <p:nvPr>
            <p:ph idx="26" sz="half"/>
          </p:nvPr>
        </p:nvSpPr>
        <p:spPr/>
        <p:txBody>
          <a:bodyPr/>
          <a:lstStyle/>
          <a:p>
            <a:r>
              <a:t>In Young Bae, Im Kyung Oh, Da Sol Jung, Hyeon Gyu Lee*</a:t>
            </a:r>
          </a:p>
        </p:txBody>
      </p:sp>
      <p:sp>
        <p:nvSpPr>
          <p:cNvPr id="9" name="Content Placeholder 8"/>
          <p:cNvSpPr>
            <a:spLocks noGrp="1"/>
          </p:cNvSpPr>
          <p:nvPr>
            <p:ph idx="28" sz="half"/>
          </p:nvPr>
        </p:nvSpPr>
        <p:spPr/>
        <p:txBody>
          <a:bodyPr/>
          <a:lstStyle/>
          <a:p>
            <a:r>
              <a:t>2019</a:t>
            </a:r>
          </a:p>
        </p:txBody>
      </p:sp>
      <p:sp>
        <p:nvSpPr>
          <p:cNvPr id="10" name="Content Placeholder 9"/>
          <p:cNvSpPr>
            <a:spLocks noGrp="1"/>
          </p:cNvSpPr>
          <p:nvPr>
            <p:ph idx="30" sz="half"/>
          </p:nvPr>
        </p:nvSpPr>
        <p:spPr/>
        <p:txBody>
          <a:bodyPr/>
          <a:lstStyle/>
          <a:p>
            <a:r>
              <a:t>Influence of arabic gum on in vitro starch digestibility and noodle making quality of Segoami</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Canola oil was successfully structured with foam structured hydroxypropyl methylcellulose (HPMC) into solid like oleogels, and the feasibility of the HPMC oleogels as a replacement for animal fat (beef tallow) was evaluated to reduce the level of saturated fat in meat patties  The textural properties (firmness and work of shear) of HPMC oleogels were higher than those of beef tallow and had a tendency to increase with increasing levels of HPMC in the oleogels  HPMC oleogels behaved rheologically like an elastic gel and also exhibited temperature independent solid fat contents  They exhibited greater resistance against oxidation than the canola oil under the accelerated storage condition  When the beef tallow in the formulation of meat patties was replaced with HPMC oleogels at 50% and 100%, the cooking loss of the patties was significantly reduced, and their texture became much softer  Furthermore, the sensory evaluation indicated that the highest overall acceptability was attained at the 50% replacement level  The replacement of beef tallow with HPMC oleogels was significantly effective in reducing the ratio of saturated to unsaturated fat from 0 73 to 0 18, consequently producing meat patties with nutritional superiority </a:t>
            </a:r>
          </a:p>
        </p:txBody>
      </p:sp>
      <p:sp>
        <p:nvSpPr>
          <p:cNvPr id="3" name="Content Placeholder 2"/>
          <p:cNvSpPr>
            <a:spLocks noGrp="1"/>
          </p:cNvSpPr>
          <p:nvPr>
            <p:ph idx="14" sz="half"/>
          </p:nvPr>
        </p:nvSpPr>
        <p:spPr/>
        <p:txBody>
          <a:bodyPr/>
          <a:lstStyle/>
          <a:p>
            <a:r>
              <a:t>Feasibility of hydroxypropyl methylcellulose oleogel as an animal fat replacer for meat patties</a:t>
            </a:r>
          </a:p>
        </p:txBody>
      </p:sp>
      <p:sp>
        <p:nvSpPr>
          <p:cNvPr id="4" name="Content Placeholder 3"/>
          <p:cNvSpPr>
            <a:spLocks noGrp="1"/>
          </p:cNvSpPr>
          <p:nvPr>
            <p:ph idx="17" sz="half"/>
          </p:nvPr>
        </p:nvSpPr>
        <p:spPr/>
        <p:txBody>
          <a:bodyPr/>
          <a:lstStyle/>
          <a:p>
            <a:r>
              <a:t>Imkyung Oh, JaeHwan Lee, Hyeon Gyu Lee, Suyong Lee*</a:t>
            </a:r>
          </a:p>
        </p:txBody>
      </p:sp>
      <p:sp>
        <p:nvSpPr>
          <p:cNvPr id="5" name="Content Placeholder 4"/>
          <p:cNvSpPr>
            <a:spLocks noGrp="1"/>
          </p:cNvSpPr>
          <p:nvPr>
            <p:ph idx="19" sz="half"/>
          </p:nvPr>
        </p:nvSpPr>
        <p:spPr/>
        <p:txBody>
          <a:bodyPr/>
          <a:lstStyle/>
          <a:p>
            <a:r>
              <a:t>2019</a:t>
            </a:r>
          </a:p>
        </p:txBody>
      </p:sp>
      <p:sp>
        <p:nvSpPr>
          <p:cNvPr id="6" name="Content Placeholder 5"/>
          <p:cNvSpPr>
            <a:spLocks noGrp="1"/>
          </p:cNvSpPr>
          <p:nvPr>
            <p:ph idx="20" sz="half"/>
          </p:nvPr>
        </p:nvSpPr>
        <p:spPr/>
        <p:txBody>
          <a:bodyPr/>
          <a:lstStyle/>
          <a:p>
            <a:r>
              <a:t> Food Research International</a:t>
            </a:r>
          </a:p>
        </p:txBody>
      </p:sp>
      <p:sp>
        <p:nvSpPr>
          <p:cNvPr id="7" name="Content Placeholder 6"/>
          <p:cNvSpPr>
            <a:spLocks noGrp="1"/>
          </p:cNvSpPr>
          <p:nvPr>
            <p:ph idx="22" sz="half"/>
          </p:nvPr>
        </p:nvSpPr>
        <p:spPr/>
        <p:txBody>
          <a:bodyPr/>
          <a:lstStyle/>
          <a:p>
            <a:r>
              <a:t>Quercetin (QUE) loaded nanoparticles (QCG NPs) were fabricated by ionic gelation between chitosan (CS) and gum arabic (GA) at pH 3 5  At constant CS (0 5 mg/mL) and QUE (60 mu M) concentrations, QCG NPs (260 490 nm) were prepared uniformly with 0 8 2 2 mg/mL GA and exhibited high QUE encapsulation efficiency (94 8 98 0%) and sustained QUE release (4 42 8 89% after 8 h)  Because of the electrostatic interaction between QCG NPs and the mucin layer, in vitro mucin and cell adhesion of QUE were significantly (p &lt; 0 05) enhanced in QCG NPs (0 44 0 48 mg/mL and 31 7 78 5%), respectively, and the adhesiveness was significantly (p &lt; 0 05) increased with an increase of GA  Because particle size and adhesion properties affect the surface area and retention time of QCG NPs at the absorption site, cell permeation of QUE through simple diffusion by QCG NPs exhibited the same tendency as the adhesion results  These data were verified in cellular antioxidant and in vivo ferric reducing abilities of plasma assays that evaluated the antioxidant activities of QUE absorbed into an intestinal cell model and rat blood, respectively  The results provide a better understanding of QCG NP absorption and indicate that QCG NPs with mucoadhesion properties can be an effective delivery system for improving QUE absorption </a:t>
            </a:r>
          </a:p>
        </p:txBody>
      </p:sp>
      <p:sp>
        <p:nvSpPr>
          <p:cNvPr id="8" name="Content Placeholder 7"/>
          <p:cNvSpPr>
            <a:spLocks noGrp="1"/>
          </p:cNvSpPr>
          <p:nvPr>
            <p:ph idx="26" sz="half"/>
          </p:nvPr>
        </p:nvSpPr>
        <p:spPr/>
        <p:txBody>
          <a:bodyPr/>
          <a:lstStyle/>
          <a:p>
            <a:r>
              <a:t>Eun Suh Kim, Da Young Kim, Ji Soo Lee, Hyeon Gyu Lee*</a:t>
            </a:r>
          </a:p>
        </p:txBody>
      </p:sp>
      <p:sp>
        <p:nvSpPr>
          <p:cNvPr id="9" name="Content Placeholder 8"/>
          <p:cNvSpPr>
            <a:spLocks noGrp="1"/>
          </p:cNvSpPr>
          <p:nvPr>
            <p:ph idx="28" sz="half"/>
          </p:nvPr>
        </p:nvSpPr>
        <p:spPr/>
        <p:txBody>
          <a:bodyPr/>
          <a:lstStyle/>
          <a:p>
            <a:r>
              <a:t>2019</a:t>
            </a:r>
          </a:p>
        </p:txBody>
      </p:sp>
      <p:sp>
        <p:nvSpPr>
          <p:cNvPr id="10" name="Content Placeholder 9"/>
          <p:cNvSpPr>
            <a:spLocks noGrp="1"/>
          </p:cNvSpPr>
          <p:nvPr>
            <p:ph idx="30" sz="half"/>
          </p:nvPr>
        </p:nvSpPr>
        <p:spPr/>
        <p:txBody>
          <a:bodyPr/>
          <a:lstStyle/>
          <a:p>
            <a:r>
              <a:t>Mucoadhesive chitosan gum arabic nanoparticles enhance the absorption and antioxidant activity of quercetin in the intestinal cellular environment</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objectives of this study were to evaluate the antiaging effects and investigate the effect of simulated gastrointestinal (GI) digestion on the anti-aging properties and intestinal permeation of the potential fish collagen hydrolysates (FCH). Therefore, procollagen synthesis, matrix metalloproteinase-1 (MMP-1) production, and Caco-2 cell permeability were analyzed before and after in vitro digestion for FCHs, low-molecular weight fractions (&lt;1 kDa), and high molecular weight fractions (&gt;1 kDa). After being subjected to GI digestion, the level of MMP-1 inhibition was maintained, although the procollagen production was significantly (&gt;20%) lower with all samples. Also, the digested FCHs and their &lt;1 kDa fraction yielded 9.1 and 13.8% increased peptide transport, respectively, compared to undigested samples. Based on the effective intestinal permeation and high digestive enzyme stability, the &lt;1 kDa fraction of FCHs is a potential bioactive material suitable for anti-aging applications in the food and cosmetics industries.</a:t>
            </a:r>
          </a:p>
        </p:txBody>
      </p:sp>
      <p:sp>
        <p:nvSpPr>
          <p:cNvPr id="3" name="Content Placeholder 2"/>
          <p:cNvSpPr>
            <a:spLocks noGrp="1"/>
          </p:cNvSpPr>
          <p:nvPr>
            <p:ph idx="14" sz="half"/>
          </p:nvPr>
        </p:nvSpPr>
        <p:spPr/>
        <p:txBody>
          <a:bodyPr/>
          <a:lstStyle/>
          <a:p>
            <a:r>
              <a:t>Anti aging Potential of Fish Collagen Hydrolysates subjected to Simulated Gastrointestinal Digestion and Caco 2 Cell Permeation </a:t>
            </a:r>
          </a:p>
        </p:txBody>
      </p:sp>
      <p:sp>
        <p:nvSpPr>
          <p:cNvPr id="4" name="Content Placeholder 3"/>
          <p:cNvSpPr>
            <a:spLocks noGrp="1"/>
          </p:cNvSpPr>
          <p:nvPr>
            <p:ph idx="17" sz="half"/>
          </p:nvPr>
        </p:nvSpPr>
        <p:spPr/>
        <p:txBody>
          <a:bodyPr/>
          <a:lstStyle/>
          <a:p>
            <a:r>
              <a:t>Hyun Jeong Je, Yoo Kyung Han, Hyeon Gyu Lee*, In Young Bae*</a:t>
            </a:r>
          </a:p>
        </p:txBody>
      </p:sp>
      <p:sp>
        <p:nvSpPr>
          <p:cNvPr id="5" name="Content Placeholder 4"/>
          <p:cNvSpPr>
            <a:spLocks noGrp="1"/>
          </p:cNvSpPr>
          <p:nvPr>
            <p:ph idx="19" sz="half"/>
          </p:nvPr>
        </p:nvSpPr>
        <p:spPr/>
        <p:txBody>
          <a:bodyPr/>
          <a:lstStyle/>
          <a:p>
            <a:r>
              <a:t>2019</a:t>
            </a:r>
          </a:p>
        </p:txBody>
      </p:sp>
      <p:sp>
        <p:nvSpPr>
          <p:cNvPr id="6" name="Content Placeholder 5"/>
          <p:cNvSpPr>
            <a:spLocks noGrp="1"/>
          </p:cNvSpPr>
          <p:nvPr>
            <p:ph idx="20" sz="half"/>
          </p:nvPr>
        </p:nvSpPr>
        <p:spPr/>
        <p:txBody>
          <a:bodyPr/>
          <a:lstStyle/>
          <a:p>
            <a:r>
              <a:t>The Korean Society for Applied Biological Chemistry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Yan Xu, Eun Suh Kim, Ji Soo Lee, Gun Hee Kim, Hyeon Gyu Lee*</a:t>
            </a:r>
          </a:p>
        </p:txBody>
      </p:sp>
      <p:sp>
        <p:nvSpPr>
          <p:cNvPr id="9" name="Content Placeholder 8"/>
          <p:cNvSpPr>
            <a:spLocks noGrp="1"/>
          </p:cNvSpPr>
          <p:nvPr>
            <p:ph idx="28" sz="half"/>
          </p:nvPr>
        </p:nvSpPr>
        <p:spPr/>
        <p:txBody>
          <a:bodyPr/>
          <a:lstStyle/>
          <a:p>
            <a:r>
              <a:t>2019</a:t>
            </a:r>
          </a:p>
        </p:txBody>
      </p:sp>
      <p:sp>
        <p:nvSpPr>
          <p:cNvPr id="10" name="Content Placeholder 9"/>
          <p:cNvSpPr>
            <a:spLocks noGrp="1"/>
          </p:cNvSpPr>
          <p:nvPr>
            <p:ph idx="30" sz="half"/>
          </p:nvPr>
        </p:nvSpPr>
        <p:spPr/>
        <p:txBody>
          <a:bodyPr/>
          <a:lstStyle/>
          <a:p>
            <a:r>
              <a:t>Validation of an analytical method of dieckol for standardization of Ecklonia cava extract as a functional ingredient  Korean Journal of Food Science and Technology</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Optimization of the process conditions for the emulsification of rice bran oil using response surface methodology</a:t>
            </a:r>
          </a:p>
        </p:txBody>
      </p:sp>
      <p:sp>
        <p:nvSpPr>
          <p:cNvPr id="4" name="Content Placeholder 3"/>
          <p:cNvSpPr>
            <a:spLocks noGrp="1"/>
          </p:cNvSpPr>
          <p:nvPr>
            <p:ph idx="17" sz="half"/>
          </p:nvPr>
        </p:nvSpPr>
        <p:spPr/>
        <p:txBody>
          <a:bodyPr/>
          <a:lstStyle/>
          <a:p>
            <a:r>
              <a:t>Jin Woo Baek, Kwang Yeon Lee, Hyeon Gyu Lee*</a:t>
            </a:r>
          </a:p>
        </p:txBody>
      </p:sp>
      <p:sp>
        <p:nvSpPr>
          <p:cNvPr id="5" name="Content Placeholder 4"/>
          <p:cNvSpPr>
            <a:spLocks noGrp="1"/>
          </p:cNvSpPr>
          <p:nvPr>
            <p:ph idx="19" sz="half"/>
          </p:nvPr>
        </p:nvSpPr>
        <p:spPr/>
        <p:txBody>
          <a:bodyPr/>
          <a:lstStyle/>
          <a:p>
            <a:r>
              <a:t>2019</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The objective of this study was to investigate the effects of the particle size of resveratrol (RSV)-loaded nanoparticles (NPs) on their solubility and stability and to optimize their preparation conditions for their solubility and stability. RSV-loaded NPs were prepared using chitosan and gamma-poly(glutamic acid) (gamma-PGA). Although the solubility and stability of RSV have been significantly increased using chitosan/gamma-PGA nanoencapsulation, as the NP size decreased, the solubility increased, but the stability decreased. In order to understand the interrelationship of particle size, solubility, and stability, the target values of RSV solubility and ultraviolet (UV) stability for the aforementioned optimization were determined at two levels: solubility &gt; 153 mu g/mL, UV stability &gt; 12 % (S153U12) and solubility &gt; 150 mu g/mL, UV stability &gt; 18 % (S150U18). The S150U18-NPs (258 nm) showed a significantly higher UV stability and tyrosinase inhibition activity against UVA than S153U12-NPs (87 nm) (p &lt; 0.01). Although insignificant, the S153U12-NPs exhibited higher solubility than the S150U18-NPs. In addition, the cellular antioxidant activity was significantly higher in the S153U12-NPs than the S150U18-NPs (p &lt; 0.05). These results demonstrated that the solubility and stability of RSV-loaded NPs may be influenced by their particle size, which could be controlled by the chitosan and gamma-PGA concentrations.</a:t>
            </a:r>
          </a:p>
        </p:txBody>
      </p:sp>
      <p:sp>
        <p:nvSpPr>
          <p:cNvPr id="8" name="Content Placeholder 7"/>
          <p:cNvSpPr>
            <a:spLocks noGrp="1"/>
          </p:cNvSpPr>
          <p:nvPr>
            <p:ph idx="26" sz="half"/>
          </p:nvPr>
        </p:nvSpPr>
        <p:spPr/>
        <p:txBody>
          <a:bodyPr/>
          <a:lstStyle/>
          <a:p>
            <a:r>
              <a:t>Joo Hee Chung, Ji Soo Lee, Hyeon Gyu Lee*</a:t>
            </a:r>
          </a:p>
        </p:txBody>
      </p:sp>
      <p:sp>
        <p:nvSpPr>
          <p:cNvPr id="9" name="Content Placeholder 8"/>
          <p:cNvSpPr>
            <a:spLocks noGrp="1"/>
          </p:cNvSpPr>
          <p:nvPr>
            <p:ph idx="28" sz="half"/>
          </p:nvPr>
        </p:nvSpPr>
        <p:spPr/>
        <p:txBody>
          <a:bodyPr/>
          <a:lstStyle/>
          <a:p>
            <a:r>
              <a:t>2020</a:t>
            </a:r>
          </a:p>
        </p:txBody>
      </p:sp>
      <p:sp>
        <p:nvSpPr>
          <p:cNvPr id="10" name="Content Placeholder 9"/>
          <p:cNvSpPr>
            <a:spLocks noGrp="1"/>
          </p:cNvSpPr>
          <p:nvPr>
            <p:ph idx="30" sz="half"/>
          </p:nvPr>
        </p:nvSpPr>
        <p:spPr/>
        <p:txBody>
          <a:bodyPr/>
          <a:lstStyle/>
          <a:p>
            <a:r>
              <a:t>Resveratrol loaded chitosan γ poly(glutamic acid) nanoparticles: optimization, solubility, UV stability, and cellular antioxidant activity</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BACKGROUND</a:t>
            </a:r>
          </a:p>
          <a:p>
            <a:r>
              <a:t>Natural antioxidants have received increased attention owing to their safe use without side effects; however, their application has been limited because of lower antioxidant activity and stability during digestion when compared with those of synthetic antioxidants. Although research is ongoing to overcome these problems, it is still challenging to find effective solutions. In this study, we aimed to improve the properties and stability of natural antioxidants during in vitro digestion by synergistic combination and nanoencapsulation.</a:t>
            </a:r>
          </a:p>
          <a:p/>
          <a:p>
            <a:r>
              <a:t>RESULTS</a:t>
            </a:r>
          </a:p>
          <a:p>
            <a:r>
              <a:t>Ten selected fruit and vegetable concentrates (acai berry, aronia, blackberry, cranberry, wild berry, raspberry, blueberry, red grape, cabbage, and spinach) were evaluated for their antioxidant capacity when combined via the oxygen radical absorbance capacity (ORAC) assay. Among the 45 combinations, the highest synergistic ORAC value was noted for the blueberry and cabbage concentrates (BUCA; 0.8 and 1.2 mg mL-1) at an antioxidant ratio of 5:5. Chitosan/carrageenan (CSCR) nanoparticles are physically more stable than chitosan/gum arabic nanoparticles during in vitro digestion and were selected for the oral delivery of BUCA. Under simulated intestinal conditions, BUCA-loaded CSCR nanoparticles showed significantly more stable antioxidant activity and total phenolic content than non-nanoencapsulated BUCA. The highest antioxidant stability was observed in the BUCA-loaded CSCR nanoparticles prepared with 0.2 mg mL-1 carrageenan, which showed two-times higher ORAC value and ten-times higher total phenolic content than non-nanoencapsulated BUCA after 12 h of in vitro digestion.</a:t>
            </a:r>
          </a:p>
          <a:p/>
          <a:p>
            <a:r>
              <a:t>CONCLUSION</a:t>
            </a:r>
          </a:p>
          <a:p>
            <a:r>
              <a:t>CSCR nanoencapsulation of natural antioxidants could be an effective technique for improving antioxidant stability during digestion. © 2019 Society of Chemical Industry</a:t>
            </a:r>
          </a:p>
        </p:txBody>
      </p:sp>
      <p:sp>
        <p:nvSpPr>
          <p:cNvPr id="3" name="Content Placeholder 2"/>
          <p:cNvSpPr>
            <a:spLocks noGrp="1"/>
          </p:cNvSpPr>
          <p:nvPr>
            <p:ph idx="14" sz="half"/>
          </p:nvPr>
        </p:nvSpPr>
        <p:spPr/>
        <p:txBody>
          <a:bodyPr/>
          <a:lstStyle/>
          <a:p>
            <a:r>
              <a:t>Nanoencapsulation of synergistic antioxidant fruit and vegetable concentrates and their stability during in vitro digestion</a:t>
            </a:r>
          </a:p>
        </p:txBody>
      </p:sp>
      <p:sp>
        <p:nvSpPr>
          <p:cNvPr id="4" name="Content Placeholder 3"/>
          <p:cNvSpPr>
            <a:spLocks noGrp="1"/>
          </p:cNvSpPr>
          <p:nvPr>
            <p:ph idx="17" sz="half"/>
          </p:nvPr>
        </p:nvSpPr>
        <p:spPr/>
        <p:txBody>
          <a:bodyPr/>
          <a:lstStyle/>
          <a:p>
            <a:r>
              <a:t>Su Ji Jeong, Ji Soo Lee, Hyeon Gyu Lee*</a:t>
            </a:r>
          </a:p>
        </p:txBody>
      </p:sp>
      <p:sp>
        <p:nvSpPr>
          <p:cNvPr id="5" name="Content Placeholder 4"/>
          <p:cNvSpPr>
            <a:spLocks noGrp="1"/>
          </p:cNvSpPr>
          <p:nvPr>
            <p:ph idx="19" sz="half"/>
          </p:nvPr>
        </p:nvSpPr>
        <p:spPr/>
        <p:txBody>
          <a:bodyPr/>
          <a:lstStyle/>
          <a:p>
            <a:r>
              <a:t>2020</a:t>
            </a:r>
          </a:p>
        </p:txBody>
      </p:sp>
      <p:sp>
        <p:nvSpPr>
          <p:cNvPr id="6" name="Content Placeholder 5"/>
          <p:cNvSpPr>
            <a:spLocks noGrp="1"/>
          </p:cNvSpPr>
          <p:nvPr>
            <p:ph idx="20" sz="half"/>
          </p:nvPr>
        </p:nvSpPr>
        <p:spPr/>
        <p:txBody>
          <a:bodyPr/>
          <a:lstStyle/>
          <a:p>
            <a:r>
              <a:t>Journal of the Science of Food and Agriculture</a:t>
            </a:r>
          </a:p>
        </p:txBody>
      </p:sp>
      <p:sp>
        <p:nvSpPr>
          <p:cNvPr id="7" name="Content Placeholder 6"/>
          <p:cNvSpPr>
            <a:spLocks noGrp="1"/>
          </p:cNvSpPr>
          <p:nvPr>
            <p:ph idx="22" sz="half"/>
          </p:nvPr>
        </p:nvSpPr>
        <p:spPr/>
        <p:txBody>
          <a:bodyPr/>
          <a:lstStyle/>
          <a:p>
            <a:r>
              <a:t>By combining a functionalized microwire sensor with a dielectrophoresis (DEP) technique, a rapid and accurate detection method for bacterial pathogens was developed and demonstrated  The gold tungsten microsensor (sensing diameter, 25 mu m) was functionalized with specific Escherichia coli (E  coli) antibodies against surface antigens to capture E  coli bacterial cells from phosphate buffer saline (PBS) and ground beef  The DEP technique consisted of the application of a pin type microwire and large base electrode under an alternating current (AC) electric field of 10 Vpp at a frequency of 3 MHz  Additionally, bovine serum albumin (BSA) was utilized as a blocking agent for the attachment of nonspecific proteins to the microwire surface to prevent false positive signals due to nonspecific binding  The resistance and fiuorescent intensity (FI) demonstrated a linear relationship with the concentration of E  coli cells ranging from 10(3) to 10(7) CFU/mL  These results showed that DEP can be used as a reliable alternative for the detection of E  coli without a blocking effect minimizing the significant difference between PBS and ground beef </a:t>
            </a:r>
          </a:p>
        </p:txBody>
      </p:sp>
      <p:sp>
        <p:nvSpPr>
          <p:cNvPr id="8" name="Content Placeholder 7"/>
          <p:cNvSpPr>
            <a:spLocks noGrp="1"/>
          </p:cNvSpPr>
          <p:nvPr>
            <p:ph idx="26" sz="half"/>
          </p:nvPr>
        </p:nvSpPr>
        <p:spPr/>
        <p:txBody>
          <a:bodyPr/>
          <a:lstStyle/>
          <a:p>
            <a:r>
              <a:t>Won Choi, Yeo Wool Min, Kwang Yeon Lee, Soo jin Jun Hyeon Gyu Lee*</a:t>
            </a:r>
          </a:p>
        </p:txBody>
      </p:sp>
      <p:sp>
        <p:nvSpPr>
          <p:cNvPr id="9" name="Content Placeholder 8"/>
          <p:cNvSpPr>
            <a:spLocks noGrp="1"/>
          </p:cNvSpPr>
          <p:nvPr>
            <p:ph idx="28" sz="half"/>
          </p:nvPr>
        </p:nvSpPr>
        <p:spPr/>
        <p:txBody>
          <a:bodyPr/>
          <a:lstStyle/>
          <a:p>
            <a:r>
              <a:t>2020</a:t>
            </a:r>
          </a:p>
        </p:txBody>
      </p:sp>
      <p:sp>
        <p:nvSpPr>
          <p:cNvPr id="10" name="Content Placeholder 9"/>
          <p:cNvSpPr>
            <a:spLocks noGrp="1"/>
          </p:cNvSpPr>
          <p:nvPr>
            <p:ph idx="30" sz="half"/>
          </p:nvPr>
        </p:nvSpPr>
        <p:spPr/>
        <p:txBody>
          <a:bodyPr/>
          <a:lstStyle/>
          <a:p>
            <a:r>
              <a:t>Dielectrophoresis based microwire biosensor for rapid detection of Escherichia coli K 12 in ground beef</a:t>
            </a:r>
          </a:p>
        </p:txBody>
      </p:sp>
      <p:sp>
        <p:nvSpPr>
          <p:cNvPr id="11" name="Content Placeholder 10"/>
          <p:cNvSpPr>
            <a:spLocks noGrp="1"/>
          </p:cNvSpPr>
          <p:nvPr>
            <p:ph idx="32" sz="half"/>
          </p:nvPr>
        </p:nvSpPr>
        <p:spPr/>
        <p:txBody>
          <a:bodyPr/>
          <a:lstStyle/>
          <a:p>
            <a:r>
              <a:t> LWT   Food Science and Technology</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We investigated the effects of high amylose rice variety, Dodamssal (DO) (Oryza sativa L ), on glucose homeostasis and lipid metabolism in mice  Experiment 1: Oral administration of DO for 1 week significantly improved glucose and insulin tolerance (p &lt;  001) and reduced plasma triglyceride and low density lipoprotein cholesterol concentrations  Experiment 2: Administration of DO containing diet for 5 weeks also significantly reduced fasting glucose concentrations and hepatic lipid accumulation  DO induced GLP 1, adiponectin, and PYY levels  In the liver, DO suppressed the gene expression of G6pc, key gene in gluconeogenesis and induced AKT phosphorylation  DO increased fecal bile acid excretion regulating the expression in key genes in bile acid metabolism  DO suppressed plasma Trimethylamine N oxide and intestinal lipopolysaccharide concentrations  DO may be achieved the hypolipidemic effects by direct activation of hepatic Ppar alpha expression and its responsive genes regulating hepatic fatty acid uptake and beta oxidation, while downregulating the hepatic fatty acid synthesis Our results demonstrate that high fiber rice, DO, might be a potential supplement for the amelioration of insulin resistance and hyperlipidemia  Practical applications The results from the present study suggest that newly developed DO (Oryza sativa L ) high amylose rice strain may improve insulin sensitivity and activates the Akt pathway  DO consumption tends to counteract the deleterious effects characterized during the intake of high fat diet related to plasma TG, ALT, and AST concentrations  Therefore, DO supplementation might be a potential adjuvant to ameliorate dyslipidemia and adiposity </a:t>
            </a:r>
          </a:p>
        </p:txBody>
      </p:sp>
      <p:sp>
        <p:nvSpPr>
          <p:cNvPr id="3" name="Content Placeholder 2"/>
          <p:cNvSpPr>
            <a:spLocks noGrp="1"/>
          </p:cNvSpPr>
          <p:nvPr>
            <p:ph idx="14" sz="half"/>
          </p:nvPr>
        </p:nvSpPr>
        <p:spPr/>
        <p:txBody>
          <a:bodyPr/>
          <a:lstStyle/>
          <a:p>
            <a:r>
              <a:t>Effects of high fiber rice Dodamssal (Oryza sativa L ) on glucose and lipid metabolism in mice fed a high fat diet</a:t>
            </a:r>
          </a:p>
        </p:txBody>
      </p:sp>
      <p:sp>
        <p:nvSpPr>
          <p:cNvPr id="4" name="Content Placeholder 3"/>
          <p:cNvSpPr>
            <a:spLocks noGrp="1"/>
          </p:cNvSpPr>
          <p:nvPr>
            <p:ph idx="17" sz="half"/>
          </p:nvPr>
        </p:nvSpPr>
        <p:spPr/>
        <p:txBody>
          <a:bodyPr/>
          <a:lstStyle/>
          <a:p>
            <a:r>
              <a:t>Adriana Rivera Piza, Lynkyoung Choi, Jaeeun Seo, Hyeon Gyu Lee</a:t>
            </a:r>
          </a:p>
        </p:txBody>
      </p:sp>
      <p:sp>
        <p:nvSpPr>
          <p:cNvPr id="5" name="Content Placeholder 4"/>
          <p:cNvSpPr>
            <a:spLocks noGrp="1"/>
          </p:cNvSpPr>
          <p:nvPr>
            <p:ph idx="19" sz="half"/>
          </p:nvPr>
        </p:nvSpPr>
        <p:spPr/>
        <p:txBody>
          <a:bodyPr/>
          <a:lstStyle/>
          <a:p>
            <a:r>
              <a:t>2020</a:t>
            </a:r>
          </a:p>
        </p:txBody>
      </p:sp>
      <p:sp>
        <p:nvSpPr>
          <p:cNvPr id="6" name="Content Placeholder 5"/>
          <p:cNvSpPr>
            <a:spLocks noGrp="1"/>
          </p:cNvSpPr>
          <p:nvPr>
            <p:ph idx="20" sz="half"/>
          </p:nvPr>
        </p:nvSpPr>
        <p:spPr/>
        <p:txBody>
          <a:bodyPr/>
          <a:lstStyle/>
          <a:p>
            <a:r>
              <a:t>Journal of Food Biochemistry</a:t>
            </a:r>
          </a:p>
        </p:txBody>
      </p:sp>
      <p:sp>
        <p:nvSpPr>
          <p:cNvPr id="7" name="Content Placeholder 6"/>
          <p:cNvSpPr>
            <a:spLocks noGrp="1"/>
          </p:cNvSpPr>
          <p:nvPr>
            <p:ph idx="22" sz="half"/>
          </p:nvPr>
        </p:nvSpPr>
        <p:spPr/>
        <p:txBody>
          <a:bodyPr/>
          <a:lstStyle/>
          <a:p>
            <a:r>
              <a:t>This study aimed to improve the antimicrobial activity of natural extracts against oral bacteria by synergistic combination and nanoencapsulation  Among five natural antimicrobials: clove oil, thymol, naringin, naringenin, and licorice, clove oil and thymol were selected by comparing the antimicrobial activities againstStreptococcus mutansandStreptococcus sobrinusbefore and after nanoencapsulation  The combination of clove oil and thymol (CLTY) was nanoencapsulated using chitosan and poly gamma glutamic acid  While free CLTY showed additive and synergistic antimicrobial activity againstS  mutansandS  sobrinus, respectively, CLTY nanoparticles (NPs) exhibited synergistic activity against both strains in a time kill kinetic assay  CLTY NPs significantly decreased the growth of salivaryS  mutansduring testing, compared with free CLTY in the mouth rinse test  These results indicate that nanoencapsulation can significantly increase the synergistic antimicrobial activity of CLTY and maintain its antimicrobial activity in oral cavities for a longer time </a:t>
            </a:r>
          </a:p>
        </p:txBody>
      </p:sp>
      <p:sp>
        <p:nvSpPr>
          <p:cNvPr id="8" name="Content Placeholder 7"/>
          <p:cNvSpPr>
            <a:spLocks noGrp="1"/>
          </p:cNvSpPr>
          <p:nvPr>
            <p:ph idx="26" sz="half"/>
          </p:nvPr>
        </p:nvSpPr>
        <p:spPr/>
        <p:txBody>
          <a:bodyPr/>
          <a:lstStyle/>
          <a:p>
            <a:r>
              <a:t>Ji Soo Lee, Ye Seul Choi, Hyeon Gyu Lee*</a:t>
            </a:r>
          </a:p>
        </p:txBody>
      </p:sp>
      <p:sp>
        <p:nvSpPr>
          <p:cNvPr id="9" name="Content Placeholder 8"/>
          <p:cNvSpPr>
            <a:spLocks noGrp="1"/>
          </p:cNvSpPr>
          <p:nvPr>
            <p:ph idx="28" sz="half"/>
          </p:nvPr>
        </p:nvSpPr>
        <p:spPr/>
        <p:txBody>
          <a:bodyPr/>
          <a:lstStyle/>
          <a:p>
            <a:r>
              <a:t>2020</a:t>
            </a:r>
          </a:p>
        </p:txBody>
      </p:sp>
      <p:sp>
        <p:nvSpPr>
          <p:cNvPr id="10" name="Content Placeholder 9"/>
          <p:cNvSpPr>
            <a:spLocks noGrp="1"/>
          </p:cNvSpPr>
          <p:nvPr>
            <p:ph idx="30" sz="half"/>
          </p:nvPr>
        </p:nvSpPr>
        <p:spPr/>
        <p:txBody>
          <a:bodyPr/>
          <a:lstStyle/>
          <a:p>
            <a:r>
              <a:t>Synergistic antimicrobial properties of nanoencapsulated clove oil and thymol against oral bacteria</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Convergence Study on Preparation of Anti aging Peptides from Fish Collagen Hydrolysates </a:t>
            </a:r>
          </a:p>
        </p:txBody>
      </p:sp>
      <p:sp>
        <p:nvSpPr>
          <p:cNvPr id="4" name="Content Placeholder 3"/>
          <p:cNvSpPr>
            <a:spLocks noGrp="1"/>
          </p:cNvSpPr>
          <p:nvPr>
            <p:ph idx="17" sz="half"/>
          </p:nvPr>
        </p:nvSpPr>
        <p:spPr/>
        <p:txBody>
          <a:bodyPr/>
          <a:lstStyle/>
          <a:p>
            <a:r>
              <a:t>In Young Bae, Yoo Kyung Han, Hyun Jeong Je, Hyun Jun Lee, Hyeon Gyu Lee* </a:t>
            </a:r>
          </a:p>
        </p:txBody>
      </p:sp>
      <p:sp>
        <p:nvSpPr>
          <p:cNvPr id="5" name="Content Placeholder 4"/>
          <p:cNvSpPr>
            <a:spLocks noGrp="1"/>
          </p:cNvSpPr>
          <p:nvPr>
            <p:ph idx="19" sz="half"/>
          </p:nvPr>
        </p:nvSpPr>
        <p:spPr/>
        <p:txBody>
          <a:bodyPr/>
          <a:lstStyle/>
          <a:p>
            <a:r>
              <a:t>2020</a:t>
            </a:r>
          </a:p>
        </p:txBody>
      </p:sp>
      <p:sp>
        <p:nvSpPr>
          <p:cNvPr id="6" name="Content Placeholder 5"/>
          <p:cNvSpPr>
            <a:spLocks noGrp="1"/>
          </p:cNvSpPr>
          <p:nvPr>
            <p:ph idx="20" sz="half"/>
          </p:nvPr>
        </p:nvSpPr>
        <p:spPr/>
        <p:txBody>
          <a:bodyPr/>
          <a:lstStyle/>
          <a:p>
            <a:r>
              <a:t>Journal of the Korea Convergence Society</a:t>
            </a:r>
          </a:p>
        </p:txBody>
      </p:sp>
      <p:sp>
        <p:nvSpPr>
          <p:cNvPr id="7" name="Content Placeholder 6"/>
          <p:cNvSpPr>
            <a:spLocks noGrp="1"/>
          </p:cNvSpPr>
          <p:nvPr>
            <p:ph idx="22" sz="half"/>
          </p:nvPr>
        </p:nvSpPr>
        <p:spPr/>
        <p:txBody>
          <a:bodyPr/>
          <a:lstStyle/>
          <a:p>
            <a:r>
              <a:t>Menopause leads to ovarian hormone loss, which causes symptoms such as weight gain, hot flashes, and depression. Exploring nutraceuticals is important for treating menopausal symptoms that extensively impact women's quality of life. We hypothesized that a combination of Leonurus japonicus Houtt, Eclipta prostrata L., and Pueraria lobata Ohwi (LEPE) would alleviate menopausal symptoms in an ovariectomized menopausal rat model. Bilateral ovariectomy was performed and animals were assigned to five groups: (1) Sham, (2) Vehicle, (-) Control, (3) LEPE (100 mg/kg bw), (4) LEPE (200 mg/kg bw), and (5) Estradiol (3 mu g/kg bw). LEPE was orally administered daily for 12 weeks. LEPE supplementation did not affect growth performance (body weight and feed intake) or body composition (lean mass and fat in tissue). LEPE did not cause deviations in aspartate aminotransferase, alanine aminotransferase, estradiol, and follicle-stimulating hormone levels, indicating no hepatotoxicity or endocrine disturbance. LEPE decreased type I collagen (CTX-1) but did not affect bone mineral density or osteocalcin. LEPE decreased tail temperature and increased rectal temperature, improving menopause-related vasomotor symptoms. Furthermore, LEPE ameliorated depression-related behavior, including in forced swimming and tail suspension tests. Thus, LEPE may improve menopausal symptoms by enhancing vasomotor symptoms and depression in an ovariectomized rat menopause model.</a:t>
            </a:r>
          </a:p>
        </p:txBody>
      </p:sp>
      <p:sp>
        <p:nvSpPr>
          <p:cNvPr id="8" name="Content Placeholder 7"/>
          <p:cNvSpPr>
            <a:spLocks noGrp="1"/>
          </p:cNvSpPr>
          <p:nvPr>
            <p:ph idx="26" sz="half"/>
          </p:nvPr>
        </p:nvSpPr>
        <p:spPr/>
        <p:txBody>
          <a:bodyPr/>
          <a:lstStyle/>
          <a:p>
            <a:r>
              <a:t>Eun Young Kang, Hyun Kyung Kim, Ji Yeon Jung, Ji Hyun Kim, Tan Kyung Woo, Jeong In Choi, Jong Hoon Kim, Changwon Ahn, Hyeon Gyu Lee*, Gwang woong Go*</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Combined extract of Leonurus japonicus Houtt, Eclipta prostrata L , and Pueraria lobata Ohwi improved hot flashes and depression in an ovariectomized rat model of menopause </a:t>
            </a:r>
          </a:p>
        </p:txBody>
      </p:sp>
      <p:sp>
        <p:nvSpPr>
          <p:cNvPr id="11" name="Content Placeholder 10"/>
          <p:cNvSpPr>
            <a:spLocks noGrp="1"/>
          </p:cNvSpPr>
          <p:nvPr>
            <p:ph idx="32" sz="half"/>
          </p:nvPr>
        </p:nvSpPr>
        <p:spPr/>
        <p:txBody>
          <a:bodyPr/>
          <a:lstStyle/>
          <a:p>
            <a:r>
              <a:t>FOODS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Cryoprotectancy of Commercial Oligosaccharides in Fish Actomyosin </a:t>
            </a:r>
          </a:p>
        </p:txBody>
      </p:sp>
      <p:sp>
        <p:nvSpPr>
          <p:cNvPr id="4" name="Content Placeholder 3"/>
          <p:cNvSpPr>
            <a:spLocks noGrp="1"/>
          </p:cNvSpPr>
          <p:nvPr>
            <p:ph idx="17" sz="half"/>
          </p:nvPr>
        </p:nvSpPr>
        <p:spPr/>
        <p:txBody>
          <a:bodyPr/>
          <a:lstStyle/>
          <a:p>
            <a:r>
              <a:t>Auh, J H , Lee, K S , Lee H G , and Park, K H  </a:t>
            </a:r>
          </a:p>
        </p:txBody>
      </p:sp>
      <p:sp>
        <p:nvSpPr>
          <p:cNvPr id="5" name="Content Placeholder 4"/>
          <p:cNvSpPr>
            <a:spLocks noGrp="1"/>
          </p:cNvSpPr>
          <p:nvPr>
            <p:ph idx="19" sz="half"/>
          </p:nvPr>
        </p:nvSpPr>
        <p:spPr/>
        <p:txBody>
          <a:bodyPr/>
          <a:lstStyle/>
          <a:p>
            <a:r>
              <a:t>1999</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어중혁, 이경숙, 이현규, 박관화 </a:t>
            </a:r>
          </a:p>
        </p:txBody>
      </p:sp>
      <p:sp>
        <p:nvSpPr>
          <p:cNvPr id="9" name="Content Placeholder 8"/>
          <p:cNvSpPr>
            <a:spLocks noGrp="1"/>
          </p:cNvSpPr>
          <p:nvPr>
            <p:ph idx="28" sz="half"/>
          </p:nvPr>
        </p:nvSpPr>
        <p:spPr/>
        <p:txBody>
          <a:bodyPr/>
          <a:lstStyle/>
          <a:p>
            <a:r>
              <a:t>1999</a:t>
            </a:r>
          </a:p>
        </p:txBody>
      </p:sp>
      <p:sp>
        <p:nvSpPr>
          <p:cNvPr id="10" name="Content Placeholder 9"/>
          <p:cNvSpPr>
            <a:spLocks noGrp="1"/>
          </p:cNvSpPr>
          <p:nvPr>
            <p:ph idx="30" sz="half"/>
          </p:nvPr>
        </p:nvSpPr>
        <p:spPr/>
        <p:txBody>
          <a:bodyPr/>
          <a:lstStyle/>
          <a:p>
            <a:r>
              <a:t> 올리고당의 수리미 냉동변성방지제로의 개발 </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Background: Red ginseng (RG) extract, especially ginsenoside Rg1 and Rb1 fractions has been reported to have antithrombotic activities. However, gastric instability and low intestinal permeability are considered to be obstacles to its oral administration. We hypothesized that stability, permeability, and activities of RG might be improved by encapsulation within nanoparticles (NPs) prepared with antithrombotic coating materials. Methods: RG-loaded chitosan (CS) NPs (PF-NPs) were prepared by complex ionic gelation with the antithrombotic wall materials, polyglutamic acid (PGA), and fucoidan (Fu). The concentrations of PGA (mg/mL, X-1) and Fu (mg/mL, X-2) were optimized for the smallest particle size by response surface methodology. Antithrombotic activities of RG and PF-NPs were analyzed using ex vivo and in vivo antiplatelet activities, in vivo carrageenan-induced mouse tail, and arteriovenous shunt rat thrombosis models. Results: In accordance with a quadratic regression model, the smallest PF-NPs (286 + 36.6 nm) were fabricated at 0.628 mg/mL PGA and 0.081 mg/mL Fu. The inhibitory activities of RG on ex vivo and in vivo platelet aggregation and thrombosis in in vivo arteriovenous shunt significantly (p &lt; 0.05) increased to approximately 66.82%, 35.42%, and 38.95%, respectively, by encapsulation within PF-NPs. For an in vivo carrageenan-induced mouse tail thrombosis model, though RG had a weaker inhibitory effect, PF-NPs reduced thrombus significantly due to the presence of PGA and Fu. Conclusion: PF-NPs contributed to improve the activities of RG not only by nanoencapsulation but also by antithrombotic coating materials. Therefore, PG-NPs can be suggested as an efficient delivery system for oral administration of RG. (C) 2020 The Korean Society of Ginseng. Publishing services by Elsevier B.V.</a:t>
            </a:r>
          </a:p>
        </p:txBody>
      </p:sp>
      <p:sp>
        <p:nvSpPr>
          <p:cNvPr id="3" name="Content Placeholder 2"/>
          <p:cNvSpPr>
            <a:spLocks noGrp="1"/>
          </p:cNvSpPr>
          <p:nvPr>
            <p:ph idx="14" sz="half"/>
          </p:nvPr>
        </p:nvSpPr>
        <p:spPr/>
        <p:txBody>
          <a:bodyPr/>
          <a:lstStyle/>
          <a:p>
            <a:r>
              <a:t>Improvement of antithrombotic activity of red ginseng extract by nanoencapsulation using chitosan and antithrombotic cross linkers: polyglutamic acid and fucoidan</a:t>
            </a:r>
          </a:p>
        </p:txBody>
      </p:sp>
      <p:sp>
        <p:nvSpPr>
          <p:cNvPr id="4" name="Content Placeholder 3"/>
          <p:cNvSpPr>
            <a:spLocks noGrp="1"/>
          </p:cNvSpPr>
          <p:nvPr>
            <p:ph idx="17" sz="half"/>
          </p:nvPr>
        </p:nvSpPr>
        <p:spPr/>
        <p:txBody>
          <a:bodyPr/>
          <a:lstStyle/>
          <a:p>
            <a:r>
              <a:t>Eun Suh Kim, Ji Soo Lee, Hyeon Gyu Lee* </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Journal of Ginseng Research</a:t>
            </a:r>
          </a:p>
        </p:txBody>
      </p:sp>
      <p:sp>
        <p:nvSpPr>
          <p:cNvPr id="7" name="Content Placeholder 6"/>
          <p:cNvSpPr>
            <a:spLocks noGrp="1"/>
          </p:cNvSpPr>
          <p:nvPr>
            <p:ph idx="22" sz="half"/>
          </p:nvPr>
        </p:nvSpPr>
        <p:spPr/>
        <p:txBody>
          <a:bodyPr/>
          <a:lstStyle/>
          <a:p>
            <a:r>
              <a:t>The aim of the study was to investigate the effects of cross-linkers on quercetin (QUE) absorption characteristics of QUE-loaded chitosan nanoparticles (CS-NPs). CS-NPs (461.2-482.7 nm) were prepared by ionic gelation at pH 3.5 using tripolyphosphate (367.9 Da), dextran sulfate (&gt;15 kDa), arabic gum (AG, &gt;250 kDa), or hyaluronic acid (HA, &gt;1000 kDa). Mucoadhesion and cell permeation of QUE were significantly increased by positive charged CS-NPs due to interactions with negatively charged mucosal layer. Moreover, CS-AG and CS-HA NPs prepared with relatively higher MW cross-linkers exhibited significantly higher adhesion and permeation than the others. These results were verified by a cellular antioxidant activity assay; CS-AG (137.5 unit) and CS-HA NPs (126.5 unit) showed significantly higher activities after internalization into Caco-2 cells. Therefore, encapsulation within CS-NPs prepared using high MW cross-linkers such as AG and HA is found to be potentially valuable techniques for improving the QUE absorption.</a:t>
            </a:r>
          </a:p>
        </p:txBody>
      </p:sp>
      <p:sp>
        <p:nvSpPr>
          <p:cNvPr id="8" name="Content Placeholder 7"/>
          <p:cNvSpPr>
            <a:spLocks noGrp="1"/>
          </p:cNvSpPr>
          <p:nvPr>
            <p:ph idx="26" sz="half"/>
          </p:nvPr>
        </p:nvSpPr>
        <p:spPr/>
        <p:txBody>
          <a:bodyPr/>
          <a:lstStyle/>
          <a:p>
            <a:r>
              <a:t>Kim, Eun Suh, Ji Soo Lee, Hyeon Gyu Lee*</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Quercetin delivery characteristics of chitosan nanoparticles prepared with different molecular weight polyanion cross linkers </a:t>
            </a:r>
          </a:p>
        </p:txBody>
      </p:sp>
      <p:sp>
        <p:nvSpPr>
          <p:cNvPr id="11" name="Content Placeholder 10"/>
          <p:cNvSpPr>
            <a:spLocks noGrp="1"/>
          </p:cNvSpPr>
          <p:nvPr>
            <p:ph idx="32" sz="half"/>
          </p:nvPr>
        </p:nvSpPr>
        <p:spPr/>
        <p:txBody>
          <a:bodyPr/>
          <a:lstStyle/>
          <a:p>
            <a:r>
              <a:t>Carbohydrate Polymers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Recently discovered preventive effects of probiotics on oral health have attracted interest to their use for the prevention and treatment of various diseases. This study aimed to evaluate the antimicrobial and antibiofilm properties of Weissella cibaria against Streptococcus pyogenes, Staphylococcus aureus, S. pneumoniae, and Moraxella catarrhalis, the major pathogens of upper respiratory tract infections (URTIs). The antimicrobial activities of W. cibaria were compared with those of other oral probiotics using a competitive inhibition assay and the determination of the minimum inhibitory concentrations (MICs). In addition, a time-kill assay, spectrophotometry, and confocal laser scanning microscopy were used to confirm the antimicrobial and antibiofilm abilities of W. cibaria CMU (oraCMU) and CMS1 (oraCMS1). Both live cells and cell-free supernatants of all tested probiotics, except Streptococcus salivarius, showed excellent antimicrobial activities. All target pathogens were killed within 4 to 24 h at twice the MIC of oraCMU and oraCMS1, which showed the highest antimicrobial activities against M. catarrhalis. The antimicrobial substances that affected different target pathogens were different. Both oraCMU and oraCMS1 showed excellent abilities to inhibit biofilm formation and remove preformed biofilms. Our results suggest that the W. cibaria probiotics offer new possibilities for the prevention and treatment of bacterial URTIs.</a:t>
            </a:r>
          </a:p>
        </p:txBody>
      </p:sp>
      <p:sp>
        <p:nvSpPr>
          <p:cNvPr id="3" name="Content Placeholder 2"/>
          <p:cNvSpPr>
            <a:spLocks noGrp="1"/>
          </p:cNvSpPr>
          <p:nvPr>
            <p:ph idx="14" sz="half"/>
          </p:nvPr>
        </p:nvSpPr>
        <p:spPr/>
        <p:txBody>
          <a:bodyPr/>
          <a:lstStyle/>
          <a:p>
            <a:r>
              <a:t>Antimicrobial and Antibiofilm Activities of Weissella cibaria Against Pathogens of Upper Respiratory Tract Infections  </a:t>
            </a:r>
          </a:p>
        </p:txBody>
      </p:sp>
      <p:sp>
        <p:nvSpPr>
          <p:cNvPr id="4" name="Content Placeholder 3"/>
          <p:cNvSpPr>
            <a:spLocks noGrp="1"/>
          </p:cNvSpPr>
          <p:nvPr>
            <p:ph idx="17" sz="half"/>
          </p:nvPr>
        </p:nvSpPr>
        <p:spPr/>
        <p:txBody>
          <a:bodyPr/>
          <a:lstStyle/>
          <a:p>
            <a:r>
              <a:t>Ji Eun Yeu, Hyeon Gyu Lee, Geun Yeong Park, Ji Sun Lee, Mi Sun Kang </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Microorganisms </a:t>
            </a:r>
          </a:p>
        </p:txBody>
      </p:sp>
      <p:sp>
        <p:nvSpPr>
          <p:cNvPr id="7" name="Content Placeholder 6"/>
          <p:cNvSpPr>
            <a:spLocks noGrp="1"/>
          </p:cNvSpPr>
          <p:nvPr>
            <p:ph idx="22" sz="half"/>
          </p:nvPr>
        </p:nvSpPr>
        <p:spPr/>
        <p:txBody>
          <a:bodyPr/>
          <a:lstStyle/>
          <a:p>
            <a:r>
              <a:t>Hypertension, causing cardiovascular disease, stroke, and heart failure, has been a rising health issue worldwide. Black soybeans and adzuki beans have been widely consumed throughout history due to various bioactive components. We evaluated the antihypertensive effects of black soybean and adzuki bean ethanol extracts on blood pressure, renin-angiotensin system (RAS), and aortic lesion in spontaneously hypertensive rats. A group of WKY (normal) and six groups of spontaneously hypertensive rats were administered with saline (SHR), 50 mg/kg of captopril (CAP), 250 and 500 mg/kg of black soybean extracts (BE250 and BE500), 250 and 500 mg/kg of adzuki bean extracts (AE250 and AE500) for eight weeks. BE250, BE500, AE250, and AE500 significantly (p &lt; 0.05) reduced relative liver weight, AST, ALT, triglyceride, total cholesterol, systolic blood pressure, and angiotensin-converting-enzyme level compared to SHR. The angiotensin II level in AE500 and renin mRNA expression in BE500 and AE500 were significantly (p &lt; 0.05) decreased compared to SHR. The lumen diameter was significantly (p &lt; 0.05) reduced in only CAP. Furthermore, systolic and diastolic blood pressure and angiotensin II level in AE500 were lower than those of BE500. These results suggest that AE exhibit more antihypertensive potential than BE in spontaneously hypertensive rats.</a:t>
            </a:r>
          </a:p>
        </p:txBody>
      </p:sp>
      <p:sp>
        <p:nvSpPr>
          <p:cNvPr id="8" name="Content Placeholder 7"/>
          <p:cNvSpPr>
            <a:spLocks noGrp="1"/>
          </p:cNvSpPr>
          <p:nvPr>
            <p:ph idx="26" sz="half"/>
          </p:nvPr>
        </p:nvSpPr>
        <p:spPr/>
        <p:txBody>
          <a:bodyPr/>
          <a:lstStyle/>
          <a:p>
            <a:r>
              <a:t>Eun Woo Jeong, Se yeong Park, Yun Sun Yang, Youjin Baek, Damin Yun, Hyun Joo Kim, Gwang woong Go, Hyeon Gyu Lee* </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Black Soybean and Adzuki Bean Extracts Lower Blood Pressure by Modulating the Renin Angiotensin System in Spontaneously Hypertensive Rats </a:t>
            </a:r>
          </a:p>
        </p:txBody>
      </p:sp>
      <p:sp>
        <p:nvSpPr>
          <p:cNvPr id="11" name="Content Placeholder 10"/>
          <p:cNvSpPr>
            <a:spLocks noGrp="1"/>
          </p:cNvSpPr>
          <p:nvPr>
            <p:ph idx="32" sz="half"/>
          </p:nvPr>
        </p:nvSpPr>
        <p:spPr/>
        <p:txBody>
          <a:bodyPr/>
          <a:lstStyle/>
          <a:p>
            <a:r>
              <a:t>FOODS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present study was designed to investigate the effects of protein formula with different casein (C) to whey protein (W) ratios on dispersion stability, protein quality and body composition in rats. Modification of the casein to whey protein (CW) ratio affected the extent of protein aggregation, and heated CW-2:8 showed a significantly increased larger particle (&gt;100 μm) size distribution. The largest protein aggregates were formed by whey protein self-aggregation. There were no significant differences in protein aggregation when the CW ratios changed from 10:0 to 5:5. Based on the protein quality assessment (CW-10:0, CW-8:2, CW-5:5, and CW-2:8) for four weeks, CW-10:0 showed a significantly higher feed intake (p&lt;0.05), but the high proportion of whey protein in the diet (CW-5:5 and CW-2:8) increased the feed efficiency ratio, protein efficiency ratio, and net protein ratio compared to other groups. Similarly, CW-2:8 showed greater true digestibility compared to other groups. No significant differences in fat mass and lean mass analyzed by dual-energy x-ray absorptiometry were observed. A significant difference was found in the bone mineral density between the CW-10:0 and CW-2:8 groups (p&lt;0.05), but no difference was observed among the other groups. Based on the results, CW-5:5 improved protein quality without causing protein instability problems in the dispersion.</a:t>
            </a:r>
          </a:p>
        </p:txBody>
      </p:sp>
      <p:sp>
        <p:nvSpPr>
          <p:cNvPr id="3" name="Content Placeholder 2"/>
          <p:cNvSpPr>
            <a:spLocks noGrp="1"/>
          </p:cNvSpPr>
          <p:nvPr>
            <p:ph idx="14" sz="half"/>
          </p:nvPr>
        </p:nvSpPr>
        <p:spPr/>
        <p:txBody>
          <a:bodyPr/>
          <a:lstStyle/>
          <a:p>
            <a:r>
              <a:t>Effect of modified casein to whey protein ratio on dispersion stability, protein quality and body composition in rats </a:t>
            </a:r>
          </a:p>
        </p:txBody>
      </p:sp>
      <p:sp>
        <p:nvSpPr>
          <p:cNvPr id="4" name="Content Placeholder 3"/>
          <p:cNvSpPr>
            <a:spLocks noGrp="1"/>
          </p:cNvSpPr>
          <p:nvPr>
            <p:ph idx="17" sz="half"/>
          </p:nvPr>
        </p:nvSpPr>
        <p:spPr/>
        <p:txBody>
          <a:bodyPr/>
          <a:lstStyle/>
          <a:p>
            <a:r>
              <a:t>Eun Woo Jeong, Gyu Ri Park, Jiyun Kim, So Yul Yun, Jee Young Imm, Hyeon Gyu Lee* </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Food Science of Animal Resources</a:t>
            </a:r>
          </a:p>
        </p:txBody>
      </p:sp>
      <p:sp>
        <p:nvSpPr>
          <p:cNvPr id="7" name="Content Placeholder 6"/>
          <p:cNvSpPr>
            <a:spLocks noGrp="1"/>
          </p:cNvSpPr>
          <p:nvPr>
            <p:ph idx="22" sz="half"/>
          </p:nvPr>
        </p:nvSpPr>
        <p:spPr/>
        <p:txBody>
          <a:bodyPr/>
          <a:lstStyle/>
          <a:p>
            <a:r>
              <a:t>Finger millet (Eleusine coracana) contains high levels of calcium and polyphenols, which have a variety of beneficial functions. We tested the hypothesis that finger millet ethanol extracts (FEs) have an antihypertensive effect in spontaneously hypertensive rats (SHRs). The study groups were assigned as follows: (1) Wistar Kyoto rats (normal); (2) SHRs treated with saline (negative control); (3) SHRs treated with captopril 50 mg/kg bw (positive control); (4) SHRs treated with FE 250 mg/kg bw (FE250); and (5) SHRs treated with FE 500 mg/kg bw (FE500). FE supplementation improved the lipid profiles, including the triglyceride, total cholesterol, and low-density lipoprotein cholesterol levels, without deterioration in liver function. The thiobarbituric acid reactive substance concentration and superoxide dismutase activity significantly improved after the application of FE250 and FE500. Interestingly, FE250 and FE500 application dramatically reduced the systolic blood pressure. FE supplementation exhibited powerful control over the renin-angiotensin system by reducing the angiotensin-converting enzyme levels and renin mRNA expression in the kidney. Additionally, FE500 application ameliorated vascular remodeling, reversed the thickening media, and decreased the media thickness/lumen diameter ratio of the aorta. These results imply that FEs are a potent antihypertensive nutraceutical for regulating the renin–angiotensin system and simultaneously inhibiting oxidative stress.</a:t>
            </a:r>
          </a:p>
        </p:txBody>
      </p:sp>
      <p:sp>
        <p:nvSpPr>
          <p:cNvPr id="8" name="Content Placeholder 7"/>
          <p:cNvSpPr>
            <a:spLocks noGrp="1"/>
          </p:cNvSpPr>
          <p:nvPr>
            <p:ph idx="26" sz="half"/>
          </p:nvPr>
        </p:nvSpPr>
        <p:spPr/>
        <p:txBody>
          <a:bodyPr/>
          <a:lstStyle/>
          <a:p>
            <a:r>
              <a:t>Se Yeong Park, Eun Woo Jeong, Yun Sun Yang, Hyun Joo Kim, Gwang woong Go, Hyeon Gyu Lee*</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Finger Millet Ethanol Extracts Prevent Hypertension by Inhibiting the</a:t>
            </a:r>
          </a:p>
          <a:p>
            <a:r>
              <a:t>Angiotensin converting Enzyme Level and Enhancing the Antioxidant Capacity in Spontaneously Hypertensive Rats</a:t>
            </a:r>
          </a:p>
        </p:txBody>
      </p:sp>
      <p:sp>
        <p:nvSpPr>
          <p:cNvPr id="11" name="Content Placeholder 10"/>
          <p:cNvSpPr>
            <a:spLocks noGrp="1"/>
          </p:cNvSpPr>
          <p:nvPr>
            <p:ph idx="32" sz="half"/>
          </p:nvPr>
        </p:nvSpPr>
        <p:spPr/>
        <p:txBody>
          <a:bodyPr/>
          <a:lstStyle/>
          <a:p>
            <a:r>
              <a:t>Antioxidants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antiobesity action of nonviable probiotic lactic acid bacteria (PLAB) may be attributed to bacterial cellular components recognized by host cells. The anti-inflammation and antiobesity properties of surface layer proteins (SLPs) that are cellular components isolated from kefir PLAB were determined in macrophage RAW 264.7 cells and obese mice. Kefir SLPs significantly decreased secretion of IL-6 and production of NF-kB p65 protein by LPS-stimulated RAW 264.7 cells in a dose-response manner. C57BL/6J mice were fed a high-fat (HF) diet with oral administration of either saline (CON) or kefir SLPs for 6 weeks. SLPs significantly improved body weight gain and adipose tissue weight, plasma triglyceride concentrations, and insulin resistance. Profiling of adipocyte gene expression showed that the antiobesity effect was significantly related to the expression of genes associated with adipogenesis, autophagy, and inflammatory/immune response, and fatty acid oxidation. Taken together, SLPs are a novel bioactive component in kefir PLABs to target obesity and obesity-related disorders.</a:t>
            </a:r>
          </a:p>
        </p:txBody>
      </p:sp>
      <p:sp>
        <p:nvSpPr>
          <p:cNvPr id="3" name="Content Placeholder 2"/>
          <p:cNvSpPr>
            <a:spLocks noGrp="1"/>
          </p:cNvSpPr>
          <p:nvPr>
            <p:ph idx="14" sz="half"/>
          </p:nvPr>
        </p:nvSpPr>
        <p:spPr/>
        <p:txBody>
          <a:bodyPr/>
          <a:lstStyle/>
          <a:p>
            <a:r>
              <a:t>Effect of surface layer proteins derived from paraprobiotic kefir lactic acid bacteria on inflammation and high fat diet induced obesity </a:t>
            </a:r>
          </a:p>
        </p:txBody>
      </p:sp>
      <p:sp>
        <p:nvSpPr>
          <p:cNvPr id="4" name="Content Placeholder 3"/>
          <p:cNvSpPr>
            <a:spLocks noGrp="1"/>
          </p:cNvSpPr>
          <p:nvPr>
            <p:ph idx="17" sz="half"/>
          </p:nvPr>
        </p:nvSpPr>
        <p:spPr/>
        <p:txBody>
          <a:bodyPr/>
          <a:lstStyle/>
          <a:p>
            <a:r>
              <a:t>Eseul Kim, Hyeon Gyu Lee*, Sanghoon Han, Kun Ho Seo, Hyunsook Kim </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Minah Jeong, Kwang Yeon Lee, Hyeon Gyu Lee*</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Effects of steaming and drying processing on Korean rice wine (Makgeolli) with deodeok (Codonopsis lanceolate)</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Effects of heat moisture treatment of rice flour on the properties in tofu  Korean Journal of Food Science and Technology</a:t>
            </a:r>
          </a:p>
        </p:txBody>
      </p:sp>
      <p:sp>
        <p:nvSpPr>
          <p:cNvPr id="4" name="Content Placeholder 3"/>
          <p:cNvSpPr>
            <a:spLocks noGrp="1"/>
          </p:cNvSpPr>
          <p:nvPr>
            <p:ph idx="17" sz="half"/>
          </p:nvPr>
        </p:nvSpPr>
        <p:spPr/>
        <p:txBody>
          <a:bodyPr/>
          <a:lstStyle/>
          <a:p>
            <a:r>
              <a:t>Shu An, Kwang Yeon Lee, and Hyeon Gyu Lee*</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Jae Bum Park, Kwang Yeon Lee, Hyeon Gyu Lee*</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Physicochemical and antioxidant properties of muffins with acai berry concentrate loaded nanocapsules </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Characteristics of Glycyrrhiza uralensis extract loaded chitosan nanocapsules and their antioxidant activity</a:t>
            </a:r>
          </a:p>
        </p:txBody>
      </p:sp>
      <p:sp>
        <p:nvSpPr>
          <p:cNvPr id="4" name="Content Placeholder 3"/>
          <p:cNvSpPr>
            <a:spLocks noGrp="1"/>
          </p:cNvSpPr>
          <p:nvPr>
            <p:ph idx="17" sz="half"/>
          </p:nvPr>
        </p:nvSpPr>
        <p:spPr/>
        <p:txBody>
          <a:bodyPr/>
          <a:lstStyle/>
          <a:p>
            <a:r>
              <a:t>Min Jung Kim, Ji Soo Lee, Hyeon Gyu Lee*</a:t>
            </a:r>
          </a:p>
        </p:txBody>
      </p:sp>
      <p:sp>
        <p:nvSpPr>
          <p:cNvPr id="5" name="Content Placeholder 4"/>
          <p:cNvSpPr>
            <a:spLocks noGrp="1"/>
          </p:cNvSpPr>
          <p:nvPr>
            <p:ph idx="19" sz="half"/>
          </p:nvPr>
        </p:nvSpPr>
        <p:spPr/>
        <p:txBody>
          <a:bodyPr/>
          <a:lstStyle/>
          <a:p>
            <a:r>
              <a:t>2021</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Byoung Soo Kwon, Jay Heon Lee, Kwang Yeon Lee, Seo Jin Kim, Nam Bae Jeon, Hong Hoon Yoo, Hyeon Gyu Lee*</a:t>
            </a:r>
          </a:p>
        </p:txBody>
      </p:sp>
      <p:sp>
        <p:nvSpPr>
          <p:cNvPr id="9" name="Content Placeholder 8"/>
          <p:cNvSpPr>
            <a:spLocks noGrp="1"/>
          </p:cNvSpPr>
          <p:nvPr>
            <p:ph idx="28" sz="half"/>
          </p:nvPr>
        </p:nvSpPr>
        <p:spPr/>
        <p:txBody>
          <a:bodyPr/>
          <a:lstStyle/>
          <a:p>
            <a:r>
              <a:t>2021</a:t>
            </a:r>
          </a:p>
        </p:txBody>
      </p:sp>
      <p:sp>
        <p:nvSpPr>
          <p:cNvPr id="10" name="Content Placeholder 9"/>
          <p:cNvSpPr>
            <a:spLocks noGrp="1"/>
          </p:cNvSpPr>
          <p:nvPr>
            <p:ph idx="30" sz="half"/>
          </p:nvPr>
        </p:nvSpPr>
        <p:spPr/>
        <p:txBody>
          <a:bodyPr/>
          <a:lstStyle/>
          <a:p>
            <a:r>
              <a:t>Sensory evaluation and texture of commercial dairy and vegan types of cheddar cheese</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For safe preservation and consumption of fish, freshness monitoring and antimicrobial control is crucial. Edible films comprising natural antimicrobial and spoilage indicator agents represent a convenient method for such preservation. Edible chitosan-based films were prepared using red cabbage (RC) and clove bud oil (CBO)-loaded chitosan/carrageenan capsules as spoilage indicator and antimicrobial agents, respectively. CBO-loaded capsules were prepared by the ionic gelation of chitosan and carrageenan. Films containing CBO capsules exhibited significantly higher antimicrobial activity than films containing non-encapsulated free CBO, as confirmed by minimum inhibitory concentration and time-kill assays. The highest antimicrobial activity was observed in the largest capsules (1.7 mu m). After incubation for 48 h, the pH of fish peptone agar containing Pseudomonas fluorescens increased from approximately 6.0 to 9.0, and a color change from purple to deep blue was clearly observed during the growth of fish-spoiling bacteria. Thus, our results suggested that edible films containing CBO-loaded capsules and RC showed the potential to inhibit microbial growth in fish and to visibly indicate fish freshness.</a:t>
            </a:r>
          </a:p>
        </p:txBody>
      </p:sp>
      <p:sp>
        <p:nvSpPr>
          <p:cNvPr id="3" name="Content Placeholder 2"/>
          <p:cNvSpPr>
            <a:spLocks noGrp="1"/>
          </p:cNvSpPr>
          <p:nvPr>
            <p:ph idx="14" sz="half"/>
          </p:nvPr>
        </p:nvSpPr>
        <p:spPr/>
        <p:txBody>
          <a:bodyPr/>
          <a:lstStyle/>
          <a:p>
            <a:r>
              <a:t>Antimicrobial and indicator properties of edible film containing clove bud oil loaded chitosan capsules and red cabbage for fish preservation </a:t>
            </a:r>
          </a:p>
        </p:txBody>
      </p:sp>
      <p:sp>
        <p:nvSpPr>
          <p:cNvPr id="4" name="Content Placeholder 3"/>
          <p:cNvSpPr>
            <a:spLocks noGrp="1"/>
          </p:cNvSpPr>
          <p:nvPr>
            <p:ph idx="17" sz="half"/>
          </p:nvPr>
        </p:nvSpPr>
        <p:spPr/>
        <p:txBody>
          <a:bodyPr/>
          <a:lstStyle/>
          <a:p>
            <a:r>
              <a:t>Kyu Jin Park, Ji Soo Lee, Hae Jee Jo, Eun Suh Kim, Hyeon Gyu Lee*</a:t>
            </a:r>
          </a:p>
        </p:txBody>
      </p:sp>
      <p:sp>
        <p:nvSpPr>
          <p:cNvPr id="5" name="Content Placeholder 4"/>
          <p:cNvSpPr>
            <a:spLocks noGrp="1"/>
          </p:cNvSpPr>
          <p:nvPr>
            <p:ph idx="19" sz="half"/>
          </p:nvPr>
        </p:nvSpPr>
        <p:spPr/>
        <p:txBody>
          <a:bodyPr/>
          <a:lstStyle/>
          <a:p>
            <a:r>
              <a:t>2022</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In this study, Soybeans dried after soaking (SDSs) were prepared for rapid tofu production, and quality and functional characteristics of SDS-tofu were analyzed. SDS40, SDS50, and SDS60 were prepared by soaking for 12 hr and then drying at 40, 50, and 60celcius, respectively. During the soaking process in tofu production, the water absorption rate of SDSs was higher than that of control soybeans. SDS-tofu was prepared by soaking SDSs for 1 hr. Quality, texture, and sensory characteristics were similar among tofu samples. SDS-tofu had a higher aglycone isoflavone content (AIC) than did control tofu. SDS60-tofu had the highest AIC, indicating high nitric oxide inhibitory effect. Antioxidant components, activities and cell viabilities were similar among control tofu and SDS-tofu. Consequently, this study presents the possibility of enhancing efficiency of tofu production process and functionality of tofu by using SDSs because of reduction of the soaking time and the improvement of aglycone isoflavone content. Novelty impact statement Soybeans dried after soaking (SDSs) contained much higher contents of aglycone isoflavones than did general-use soybeans because the former was prepared by drying soybeans at 40-60celcius after they had been completely soaked for a long time, thus allowing endogenous beta-glucosidase (optimal temperature, 60celcius) to be activated, and in particular, glycitein, which was not detected in general-use soybeans, was detected in the SDSs. The use of SDSs can shorten the moisture reabsorption time because the cross-sectional area for moisture absorption is larger in SDSs than in general-use soybeans, likely as the result of porous structures that form in the soybean as it dries after swelling from being soaked. By manufacturing tofu using SDSs, tofu with enhanced characteristics, can be produced quickly due to improvement of the manufacturing process, namely, the time needed for soaking is shorter, and the resulting tofu has a higher content of aglycone isoflavones from the conversion of isoflavones to aglycone isoflavones.</a:t>
            </a:r>
          </a:p>
        </p:txBody>
      </p:sp>
      <p:sp>
        <p:nvSpPr>
          <p:cNvPr id="8" name="Content Placeholder 7"/>
          <p:cNvSpPr>
            <a:spLocks noGrp="1"/>
          </p:cNvSpPr>
          <p:nvPr>
            <p:ph idx="26" sz="half"/>
          </p:nvPr>
        </p:nvSpPr>
        <p:spPr/>
        <p:txBody>
          <a:bodyPr/>
          <a:lstStyle/>
          <a:p>
            <a:r>
              <a:t>In Beom Han, Seung Hyeon Cha, Woo Hyeon Park, Sang Beom Park, Se Lim Bak, Eun Woo Jeong, Seyoung Jung, Tan Kyung Woo, Hyeon Gyu Lee*, Tae Kyung Hyun, Keum Il Jang </a:t>
            </a:r>
          </a:p>
        </p:txBody>
      </p:sp>
      <p:sp>
        <p:nvSpPr>
          <p:cNvPr id="9" name="Content Placeholder 8"/>
          <p:cNvSpPr>
            <a:spLocks noGrp="1"/>
          </p:cNvSpPr>
          <p:nvPr>
            <p:ph idx="28" sz="half"/>
          </p:nvPr>
        </p:nvSpPr>
        <p:spPr/>
        <p:txBody>
          <a:bodyPr/>
          <a:lstStyle/>
          <a:p>
            <a:r>
              <a:t>2022</a:t>
            </a:r>
          </a:p>
        </p:txBody>
      </p:sp>
      <p:sp>
        <p:nvSpPr>
          <p:cNvPr id="10" name="Content Placeholder 9"/>
          <p:cNvSpPr>
            <a:spLocks noGrp="1"/>
          </p:cNvSpPr>
          <p:nvPr>
            <p:ph idx="30" sz="half"/>
          </p:nvPr>
        </p:nvSpPr>
        <p:spPr/>
        <p:txBody>
          <a:bodyPr/>
          <a:lstStyle/>
          <a:p>
            <a:r>
              <a:t>Quality and functional characterization of tofu prepared rapidly from soybeans dried after soaking in water </a:t>
            </a:r>
          </a:p>
        </p:txBody>
      </p:sp>
      <p:sp>
        <p:nvSpPr>
          <p:cNvPr id="11" name="Content Placeholder 10"/>
          <p:cNvSpPr>
            <a:spLocks noGrp="1"/>
          </p:cNvSpPr>
          <p:nvPr>
            <p:ph idx="32" sz="half"/>
          </p:nvPr>
        </p:nvSpPr>
        <p:spPr/>
        <p:txBody>
          <a:bodyPr/>
          <a:lstStyle/>
          <a:p>
            <a:r>
              <a:t> Journal of Food Processing and Preservation</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present study investigated the effect of roasting process (temperature: 150, 180, and 210 degrees C; time: 10, 20, and 30 min) of licorice on the browning index (BI), total flavonoid content (TFC), and antioxidant activity for ingredient of Makgeolli. The antioxidant activity was measured by assaying DPPH radical scavenging activity (DPPH center dot IC50) and Trolox equivalent antioxidant capacity (TEAC). In addition, the quality characteristics of Makgeolli with different amount (0%, 6%, 12%, and 18%) of roasted licorice extract (RLE) were measured comparison to un-roasted licorice extract (ULE). When superimposing the contour plots of the responses in which the limits of each response were determined, the optimum conditions for roasting licorice were 178 degrees C for 24 min. Moreover, results revealed that Makgeolli with 12% RLE under optimum roasting condition was superior with respect to antioxidant activity and more acceptable based on sensory properties than ULE.</a:t>
            </a:r>
          </a:p>
        </p:txBody>
      </p:sp>
      <p:sp>
        <p:nvSpPr>
          <p:cNvPr id="3" name="Content Placeholder 2"/>
          <p:cNvSpPr>
            <a:spLocks noGrp="1"/>
          </p:cNvSpPr>
          <p:nvPr>
            <p:ph idx="14" sz="half"/>
          </p:nvPr>
        </p:nvSpPr>
        <p:spPr/>
        <p:txBody>
          <a:bodyPr/>
          <a:lstStyle/>
          <a:p>
            <a:r>
              <a:t>Effects of roasting conditions on Korean rice wine (Makgeolli) with licorice (Glycyrrhiza uralensis Fischer) </a:t>
            </a:r>
          </a:p>
        </p:txBody>
      </p:sp>
      <p:sp>
        <p:nvSpPr>
          <p:cNvPr id="4" name="Content Placeholder 3"/>
          <p:cNvSpPr>
            <a:spLocks noGrp="1"/>
          </p:cNvSpPr>
          <p:nvPr>
            <p:ph idx="17" sz="half"/>
          </p:nvPr>
        </p:nvSpPr>
        <p:spPr/>
        <p:txBody>
          <a:bodyPr/>
          <a:lstStyle/>
          <a:p>
            <a:r>
              <a:t>Yang Ya Li, Kwang Yeon Lee, Hyeon Gyu Lee*</a:t>
            </a:r>
          </a:p>
        </p:txBody>
      </p:sp>
      <p:sp>
        <p:nvSpPr>
          <p:cNvPr id="5" name="Content Placeholder 4"/>
          <p:cNvSpPr>
            <a:spLocks noGrp="1"/>
          </p:cNvSpPr>
          <p:nvPr>
            <p:ph idx="19" sz="half"/>
          </p:nvPr>
        </p:nvSpPr>
        <p:spPr/>
        <p:txBody>
          <a:bodyPr/>
          <a:lstStyle/>
          <a:p>
            <a:r>
              <a:t>2022</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This study investigated the effects of the casein to whey proteins (CW) ratio in milk on body composition, muscle strength, and endurance exercise capacity in rats. Thirty rats were assigned into five groups, and each treatment was administered for eight weeks: (1) control (isocaloric lactose supplementation), (2) CW8:2 (regular milk), (3) CW6:4, (4) CW5:5, and (5) nitrogen-free (lactose). The milk concentration was converted from a human equivalent dose (400 mL/60 kg body weight/day). All the milk-administered groups showed significantly greater growth performance, including body weight and weight gain compared to the isocaloric lactose control (p &lt; 0.05). However, different CW ratios in milk had no effect on growth performance. Additionally, body composition, i.e., lean body mass and adiposity, was not affected by the CW ratio. Interestingly, CW6:4 and CW5:5 had significantly higher plasma branched-chain amino acids concentrations than control and CW8:2 (p &lt; 0.05). In addition, CW5:5 showed significantly increased grip strength by 12–24% and time to exhaustion by 8–62% compared to the other groups (p &lt; 0.05), indicating that the higher whey proteins ratio improved physical performance. We concluded that whey proteins-fortified milk enhances muscle strength and endurance exercise capacity without altering lean mass in rats.</a:t>
            </a:r>
          </a:p>
        </p:txBody>
      </p:sp>
      <p:sp>
        <p:nvSpPr>
          <p:cNvPr id="8" name="Content Placeholder 7"/>
          <p:cNvSpPr>
            <a:spLocks noGrp="1"/>
          </p:cNvSpPr>
          <p:nvPr>
            <p:ph idx="26" sz="half"/>
          </p:nvPr>
        </p:nvSpPr>
        <p:spPr/>
        <p:txBody>
          <a:bodyPr/>
          <a:lstStyle/>
          <a:p>
            <a:r>
              <a:t>Eun Woo Jeong, Gyu Ri Park, Jiyun Kim, Youjin Baek, Gwang woong Go*, Hyeon Gyu Lee *</a:t>
            </a:r>
          </a:p>
        </p:txBody>
      </p:sp>
      <p:sp>
        <p:nvSpPr>
          <p:cNvPr id="9" name="Content Placeholder 8"/>
          <p:cNvSpPr>
            <a:spLocks noGrp="1"/>
          </p:cNvSpPr>
          <p:nvPr>
            <p:ph idx="28" sz="half"/>
          </p:nvPr>
        </p:nvSpPr>
        <p:spPr/>
        <p:txBody>
          <a:bodyPr/>
          <a:lstStyle/>
          <a:p>
            <a:r>
              <a:t>2022</a:t>
            </a:r>
          </a:p>
        </p:txBody>
      </p:sp>
      <p:sp>
        <p:nvSpPr>
          <p:cNvPr id="10" name="Content Placeholder 9"/>
          <p:cNvSpPr>
            <a:spLocks noGrp="1"/>
          </p:cNvSpPr>
          <p:nvPr>
            <p:ph idx="30" sz="half"/>
          </p:nvPr>
        </p:nvSpPr>
        <p:spPr/>
        <p:txBody>
          <a:bodyPr/>
          <a:lstStyle/>
          <a:p>
            <a:r>
              <a:t>Whey proteins fortified milk with adjusted casein to whey proteins ratio improved muscle strength and endurance exercise capacity without lean mass accretion in rats </a:t>
            </a:r>
          </a:p>
        </p:txBody>
      </p:sp>
      <p:sp>
        <p:nvSpPr>
          <p:cNvPr id="11" name="Content Placeholder 10"/>
          <p:cNvSpPr>
            <a:spLocks noGrp="1"/>
          </p:cNvSpPr>
          <p:nvPr>
            <p:ph idx="32" sz="half"/>
          </p:nvPr>
        </p:nvSpPr>
        <p:spPr/>
        <p:txBody>
          <a:bodyPr/>
          <a:lstStyle/>
          <a:p>
            <a:r>
              <a:t>Foods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present study aimed to investigate the effects of chitosan (CS)-tripolyphosphate (TPP) nanoparticles (NPs) on the stability, antioxidant activity, and bioavailability of astaxanthin (ASX). ASX-loaded CS-TPP NPs (ACT-NPs) prepared by ionic gelation between CS (0.571 mg/mL) and TPP (0.571 mg/mL) showed 505.2 +/- 184.8 nm, 20.4 +/- 1.2 mV, 0.348 +/- 0.044, and 63.9 +/- 3.0% of particle size, zeta potential, polydispersity index and encapsulation efficiency, respectively. An in vitro release study confirmed that the release of ASX in simulated gastric (pH 1.2) and intestinal (pH 6.8) fluid was prolonged within ACT-NPs. The in vitro antioxidant activities of ACT-NPs were significantly improved compared with free ASX (FA) (p &lt; 0.05). Furthermore, the cellular and in vivo antioxidant analysis verified that ACT-NPs could enhance the cytoprotective effects on the BHK-21 cell line and demonstrate sustained release properties, leading to prolonged residence time in the rat plasma. The results suggest that the stability, antioxidant properties, and bioavailability of ASX can be effectively enhanced through encapsulation within CS-TPP NPs.</a:t>
            </a:r>
          </a:p>
        </p:txBody>
      </p:sp>
      <p:sp>
        <p:nvSpPr>
          <p:cNvPr id="3" name="Content Placeholder 2"/>
          <p:cNvSpPr>
            <a:spLocks noGrp="1"/>
          </p:cNvSpPr>
          <p:nvPr>
            <p:ph idx="14" sz="half"/>
          </p:nvPr>
        </p:nvSpPr>
        <p:spPr/>
        <p:txBody>
          <a:bodyPr/>
          <a:lstStyle/>
          <a:p>
            <a:r>
              <a:t> Chitosan tripolyphosphate nanoparticles prepared by ionic gelation improve the antioxidant activities of astaxanthin in the in vitroand in vivo model </a:t>
            </a:r>
          </a:p>
        </p:txBody>
      </p:sp>
      <p:sp>
        <p:nvSpPr>
          <p:cNvPr id="4" name="Content Placeholder 3"/>
          <p:cNvSpPr>
            <a:spLocks noGrp="1"/>
          </p:cNvSpPr>
          <p:nvPr>
            <p:ph idx="17" sz="half"/>
          </p:nvPr>
        </p:nvSpPr>
        <p:spPr/>
        <p:txBody>
          <a:bodyPr/>
          <a:lstStyle/>
          <a:p>
            <a:r>
              <a:t>Eun Suh Kim, Youjin Baek, Hyun Jae Yoo, Ji Soo Lee*, Hyeon Gyu Lee*</a:t>
            </a:r>
          </a:p>
        </p:txBody>
      </p:sp>
      <p:sp>
        <p:nvSpPr>
          <p:cNvPr id="5" name="Content Placeholder 4"/>
          <p:cNvSpPr>
            <a:spLocks noGrp="1"/>
          </p:cNvSpPr>
          <p:nvPr>
            <p:ph idx="19" sz="half"/>
          </p:nvPr>
        </p:nvSpPr>
        <p:spPr/>
        <p:txBody>
          <a:bodyPr/>
          <a:lstStyle/>
          <a:p>
            <a:r>
              <a:t>2022</a:t>
            </a:r>
          </a:p>
        </p:txBody>
      </p:sp>
      <p:sp>
        <p:nvSpPr>
          <p:cNvPr id="6" name="Content Placeholder 5"/>
          <p:cNvSpPr>
            <a:spLocks noGrp="1"/>
          </p:cNvSpPr>
          <p:nvPr>
            <p:ph idx="20" sz="half"/>
          </p:nvPr>
        </p:nvSpPr>
        <p:spPr/>
        <p:txBody>
          <a:bodyPr/>
          <a:lstStyle/>
          <a:p>
            <a:r>
              <a:t>Antioxidents</a:t>
            </a:r>
          </a:p>
        </p:txBody>
      </p:sp>
      <p:sp>
        <p:nvSpPr>
          <p:cNvPr id="7" name="Content Placeholder 6"/>
          <p:cNvSpPr>
            <a:spLocks noGrp="1"/>
          </p:cNvSpPr>
          <p:nvPr>
            <p:ph idx="22" sz="half"/>
          </p:nvPr>
        </p:nvSpPr>
        <p:spPr/>
        <p:txBody>
          <a:bodyPr/>
          <a:lstStyle/>
          <a:p>
            <a:r>
              <a:t>Cellular components, surface layer protein (SLP) and exopolysaccharides (EPS) of postbiotic lactic bacteria (PLAB) can rehabilitate high-fat diet-induced dysbiosis and obese characteristic gut microbiome. However, it is not clear whether and how PLAB components affect gut microbiota and specifically adipocyte gene expression. Furthermore, SLP and EPS of PLAB in combination with polyphenolics of prebiotic wine grape seed flour (GSF) may have greater benefit on high-fat diet (HFD)-induced obesity and gut microbiota imbalance. To investigate interactions, C57BL/6 mice were fed a HFD and orally administered saline (CON), 250 mg/Kg EPS, or 120 mg/Kg SLP or saline with fed 2% GSF (GSF) or combination (42 mg/Kg EPS + 20 mg/Kg SLP + 0.5% GSF; ALL). There were significant reductions of HFD-induced body weight gain, adipose weight, serum triglyceride, and insulin resistance by the SLP and ALL diets compared to CON, with the most profound effect by ALL. ALL significantly affected the distribution of intestinal bacterial genus and species particularly those involved in production of short chain fatty acid (SCFA) and anti-obesogenic action. Microarray analysis from adipose tissue showed that ALL significantly affected expression of genes related to fatty acid biosynthesis, autophagy, inflammatory response, immune response, brown adipose tissue development and response to lipoteichoic acid and peptidoglycan (p &lt; 0.05). Interestingly, expression of Akp13 (A-kinase anchoring protein 13) gene, which is related to body mass index and immune response, was negatively associated with the abundance of obesogenic and SCFAs producing gut bacteria. These data suggest that a combination of postbiotic kefir LAB cellular components and prebiotic GSF establishes a healthy intestinal microbiota that in part was associated with the prevention of obesity and obesity-related diseases.</a:t>
            </a:r>
          </a:p>
        </p:txBody>
      </p:sp>
      <p:sp>
        <p:nvSpPr>
          <p:cNvPr id="8" name="Content Placeholder 7"/>
          <p:cNvSpPr>
            <a:spLocks noGrp="1"/>
          </p:cNvSpPr>
          <p:nvPr>
            <p:ph idx="26" sz="half"/>
          </p:nvPr>
        </p:nvSpPr>
        <p:spPr/>
        <p:txBody>
          <a:bodyPr/>
          <a:lstStyle/>
          <a:p>
            <a:r>
              <a:t>Kun Ho Seo, Hyeon Gyu Lee, Ju Young Eor, Hye Jin Jeon, Wallace Yokoyama, Hyunsook Kim</a:t>
            </a:r>
          </a:p>
        </p:txBody>
      </p:sp>
      <p:sp>
        <p:nvSpPr>
          <p:cNvPr id="9" name="Content Placeholder 8"/>
          <p:cNvSpPr>
            <a:spLocks noGrp="1"/>
          </p:cNvSpPr>
          <p:nvPr>
            <p:ph idx="28" sz="half"/>
          </p:nvPr>
        </p:nvSpPr>
        <p:spPr/>
        <p:txBody>
          <a:bodyPr/>
          <a:lstStyle/>
          <a:p>
            <a:r>
              <a:t>2022</a:t>
            </a:r>
          </a:p>
        </p:txBody>
      </p:sp>
      <p:sp>
        <p:nvSpPr>
          <p:cNvPr id="10" name="Content Placeholder 9"/>
          <p:cNvSpPr>
            <a:spLocks noGrp="1"/>
          </p:cNvSpPr>
          <p:nvPr>
            <p:ph idx="30" sz="half"/>
          </p:nvPr>
        </p:nvSpPr>
        <p:spPr/>
        <p:txBody>
          <a:bodyPr/>
          <a:lstStyle/>
          <a:p>
            <a:r>
              <a:t>Effect of kefir lactic acid bacteria derived postbiotic components on high fat diet induced gut microbiota and obesity</a:t>
            </a:r>
          </a:p>
        </p:txBody>
      </p:sp>
      <p:sp>
        <p:nvSpPr>
          <p:cNvPr id="11" name="Content Placeholder 10"/>
          <p:cNvSpPr>
            <a:spLocks noGrp="1"/>
          </p:cNvSpPr>
          <p:nvPr>
            <p:ph idx="32" sz="half"/>
          </p:nvPr>
        </p:nvSpPr>
        <p:spPr/>
        <p:txBody>
          <a:bodyPr/>
          <a:lstStyle/>
          <a:p>
            <a:r>
              <a:t>Food Research International</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Makgeolli is traditional rice based turbid wine in Korea  In this study, Makgeolli, was subjected to ohmic heating (OH) and conventional heating (CH) at different temperatures (65, 75, and 85 degrees C), and yeast inactivation, physicochemical properties, bioactive compounds, antioxidant activity, and sensory scores were compared  The D values for OH were about half the values of CH under the same treatment temperature  Makgeolli was pasteurized for 10 D at 65, 75, and 85 degrees C, and then the quality characteristics were analyzed  The yeast counts in Makgeolli were zero after pasteurization for 10 D  The reducing sugar level was significantly higher after OH treatment than that after CH treatment (p &lt; 0 05); however, but the acidity was more stable than that following CH treatment  There were minimal differences in pH between ohmically heated Makgeolli (OHM) and conventionally heated Makgeolli (CHM)  The total phenolic and flavonoid contents of OHM were significantly higher than those of CHM (p &lt; 0 05), and the antioxidant activity of OHM was significantly higher than that of CHM at 65 degrees C (p &lt; 0 05)  The residual alpha amylase and glucoamylase activities were highest after OH treatment at 65 degrees C  Furthermore, sensory evaluation showed no significant differences between OHM and untreated Makgeolli; the scores of all parameters of OHM were higher than those of CHM  These results indicate that OH at 65 degrees C can optimally pasteurize Makgeolli, and it can be effectively applied with minimal deterioration in the quality of Makgeolli compare to conventional heating </a:t>
            </a:r>
          </a:p>
        </p:txBody>
      </p:sp>
      <p:sp>
        <p:nvSpPr>
          <p:cNvPr id="3" name="Content Placeholder 2"/>
          <p:cNvSpPr>
            <a:spLocks noGrp="1"/>
          </p:cNvSpPr>
          <p:nvPr>
            <p:ph idx="14" sz="half"/>
          </p:nvPr>
        </p:nvSpPr>
        <p:spPr/>
        <p:txBody>
          <a:bodyPr/>
          <a:lstStyle/>
          <a:p>
            <a:r>
              <a:t>Comparison of microbial inactivation and quality characteristics of Korean turbid rice wine, Makgeolli pasteurized with conventional and ohmic heating</a:t>
            </a:r>
          </a:p>
        </p:txBody>
      </p:sp>
      <p:sp>
        <p:nvSpPr>
          <p:cNvPr id="4" name="Content Placeholder 3"/>
          <p:cNvSpPr>
            <a:spLocks noGrp="1"/>
          </p:cNvSpPr>
          <p:nvPr>
            <p:ph idx="17" sz="half"/>
          </p:nvPr>
        </p:nvSpPr>
        <p:spPr/>
        <p:txBody>
          <a:bodyPr/>
          <a:lstStyle/>
          <a:p>
            <a:r>
              <a:t>Kwang Yeon Lee, Qing Xi Han, Hyeon Gyu Lee*</a:t>
            </a:r>
          </a:p>
        </p:txBody>
      </p:sp>
      <p:sp>
        <p:nvSpPr>
          <p:cNvPr id="5" name="Content Placeholder 4"/>
          <p:cNvSpPr>
            <a:spLocks noGrp="1"/>
          </p:cNvSpPr>
          <p:nvPr>
            <p:ph idx="19" sz="half"/>
          </p:nvPr>
        </p:nvSpPr>
        <p:spPr/>
        <p:txBody>
          <a:bodyPr/>
          <a:lstStyle/>
          <a:p>
            <a:r>
              <a:t>2022</a:t>
            </a:r>
          </a:p>
        </p:txBody>
      </p:sp>
      <p:sp>
        <p:nvSpPr>
          <p:cNvPr id="6" name="Content Placeholder 5"/>
          <p:cNvSpPr>
            <a:spLocks noGrp="1"/>
          </p:cNvSpPr>
          <p:nvPr>
            <p:ph idx="20" sz="half"/>
          </p:nvPr>
        </p:nvSpPr>
        <p:spPr/>
        <p:txBody>
          <a:bodyPr/>
          <a:lstStyle/>
          <a:p>
            <a:r>
              <a:t>Journal of Food Measurement and Characterization</a:t>
            </a:r>
          </a:p>
        </p:txBody>
      </p:sp>
      <p:sp>
        <p:nvSpPr>
          <p:cNvPr id="7" name="Content Placeholder 6"/>
          <p:cNvSpPr>
            <a:spLocks noGrp="1"/>
          </p:cNvSpPr>
          <p:nvPr>
            <p:ph idx="22" sz="half"/>
          </p:nvPr>
        </p:nvSpPr>
        <p:spPr/>
        <p:txBody>
          <a:bodyPr/>
          <a:lstStyle/>
          <a:p>
            <a:r>
              <a:t>The aim of this study was to optimize the composition of catechin loaded calcium pectinate gel (CPG) beads formed using internal gelation and to evaluate the sustained release behavior of catechin  The pectin concentration, catechin to pectin ratio, and calcium carbonate to pectin ratio were optimized for the sustained catechin release (2 89, 28 92, and 32 79%, respectively)  The catechin release profiles were analyzed using the simple enzyme kinetic like semi empirical model newly proposed in this study  The actual release rate was found to be the fastest in the simulated intestinal fluid (SIF), followed by the simulated gastric fluid (SGF) and the pH 4 5 buffer, whereas the thermodynamic equilibrium was achieved fastest in the pH 4 5 buffer, followed by SGF and SIF  Glutaraldehyde treatment suppressed catechin release in all tested media  These results suggest that internally gelled CPG beads are suitable for catechin delivery, and crosslinkers, such as glutaraldehyde, can effectively sustain their release </a:t>
            </a:r>
          </a:p>
        </p:txBody>
      </p:sp>
      <p:sp>
        <p:nvSpPr>
          <p:cNvPr id="8" name="Content Placeholder 7"/>
          <p:cNvSpPr>
            <a:spLocks noGrp="1"/>
          </p:cNvSpPr>
          <p:nvPr>
            <p:ph idx="26" sz="half"/>
          </p:nvPr>
        </p:nvSpPr>
        <p:spPr/>
        <p:txBody>
          <a:bodyPr/>
          <a:lstStyle/>
          <a:p>
            <a:r>
              <a:t>Ji Soo Lee, Do Yeon Lim, Donghwa Chung, Hyeon Gyu Lee*</a:t>
            </a:r>
          </a:p>
        </p:txBody>
      </p:sp>
      <p:sp>
        <p:nvSpPr>
          <p:cNvPr id="9" name="Content Placeholder 8"/>
          <p:cNvSpPr>
            <a:spLocks noGrp="1"/>
          </p:cNvSpPr>
          <p:nvPr>
            <p:ph idx="28" sz="half"/>
          </p:nvPr>
        </p:nvSpPr>
        <p:spPr/>
        <p:txBody>
          <a:bodyPr/>
          <a:lstStyle/>
          <a:p>
            <a:r>
              <a:t>2022</a:t>
            </a:r>
          </a:p>
        </p:txBody>
      </p:sp>
      <p:sp>
        <p:nvSpPr>
          <p:cNvPr id="10" name="Content Placeholder 9"/>
          <p:cNvSpPr>
            <a:spLocks noGrp="1"/>
          </p:cNvSpPr>
          <p:nvPr>
            <p:ph idx="30" sz="half"/>
          </p:nvPr>
        </p:nvSpPr>
        <p:spPr/>
        <p:txBody>
          <a:bodyPr/>
          <a:lstStyle/>
          <a:p>
            <a:r>
              <a:t>Optimization and release characteristics of catechin loaded calcium pectinate beads by internal gelation</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탕수육 배터 성분들의 관능적 특성 및 최적화</a:t>
            </a:r>
          </a:p>
        </p:txBody>
      </p:sp>
      <p:sp>
        <p:nvSpPr>
          <p:cNvPr id="4" name="Content Placeholder 3"/>
          <p:cNvSpPr>
            <a:spLocks noGrp="1"/>
          </p:cNvSpPr>
          <p:nvPr>
            <p:ph idx="17" sz="half"/>
          </p:nvPr>
        </p:nvSpPr>
        <p:spPr/>
        <p:txBody>
          <a:bodyPr/>
          <a:lstStyle/>
          <a:p>
            <a:r>
              <a:t>이경숙, 이현규, 박관화 </a:t>
            </a:r>
          </a:p>
        </p:txBody>
      </p:sp>
      <p:sp>
        <p:nvSpPr>
          <p:cNvPr id="5" name="Content Placeholder 4"/>
          <p:cNvSpPr>
            <a:spLocks noGrp="1"/>
          </p:cNvSpPr>
          <p:nvPr>
            <p:ph idx="19" sz="half"/>
          </p:nvPr>
        </p:nvSpPr>
        <p:spPr/>
        <p:txBody>
          <a:bodyPr/>
          <a:lstStyle/>
          <a:p>
            <a:r>
              <a:t>1999</a:t>
            </a:r>
          </a:p>
        </p:txBody>
      </p:sp>
      <p:sp>
        <p:nvSpPr>
          <p:cNvPr id="6" name="Content Placeholder 5"/>
          <p:cNvSpPr>
            <a:spLocks noGrp="1"/>
          </p:cNvSpPr>
          <p:nvPr>
            <p:ph idx="20" sz="half"/>
          </p:nvPr>
        </p:nvSpPr>
        <p:spPr/>
        <p:txBody>
          <a:bodyPr/>
          <a:lstStyle/>
          <a:p>
            <a:r>
              <a:t>한국식품영양과학회지</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이경숙, 이현규, 양차범, 양지영, 이재우, 박관화</a:t>
            </a:r>
          </a:p>
        </p:txBody>
      </p:sp>
      <p:sp>
        <p:nvSpPr>
          <p:cNvPr id="9" name="Content Placeholder 8"/>
          <p:cNvSpPr>
            <a:spLocks noGrp="1"/>
          </p:cNvSpPr>
          <p:nvPr>
            <p:ph idx="28" sz="half"/>
          </p:nvPr>
        </p:nvSpPr>
        <p:spPr/>
        <p:txBody>
          <a:bodyPr/>
          <a:lstStyle/>
          <a:p>
            <a:r>
              <a:t>1999</a:t>
            </a:r>
          </a:p>
        </p:txBody>
      </p:sp>
      <p:sp>
        <p:nvSpPr>
          <p:cNvPr id="10" name="Content Placeholder 9"/>
          <p:cNvSpPr>
            <a:spLocks noGrp="1"/>
          </p:cNvSpPr>
          <p:nvPr>
            <p:ph idx="30" sz="half"/>
          </p:nvPr>
        </p:nvSpPr>
        <p:spPr/>
        <p:txBody>
          <a:bodyPr/>
          <a:lstStyle/>
          <a:p>
            <a:r>
              <a:t>  탕수육 배터의 물리적 특성 및 최적화 </a:t>
            </a:r>
          </a:p>
        </p:txBody>
      </p:sp>
      <p:sp>
        <p:nvSpPr>
          <p:cNvPr id="11" name="Content Placeholder 10"/>
          <p:cNvSpPr>
            <a:spLocks noGrp="1"/>
          </p:cNvSpPr>
          <p:nvPr>
            <p:ph idx="32" sz="half"/>
          </p:nvPr>
        </p:nvSpPr>
        <p:spPr/>
        <p:txBody>
          <a:bodyPr/>
          <a:lstStyle/>
          <a:p>
            <a:r>
              <a:t>한국식품영양과학회지</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Properties of β carotene loaded chitosan/hyaluronic acid nanocapsules: solubility and redispersibility</a:t>
            </a:r>
          </a:p>
        </p:txBody>
      </p:sp>
      <p:sp>
        <p:nvSpPr>
          <p:cNvPr id="4" name="Content Placeholder 3"/>
          <p:cNvSpPr>
            <a:spLocks noGrp="1"/>
          </p:cNvSpPr>
          <p:nvPr>
            <p:ph idx="17" sz="half"/>
          </p:nvPr>
        </p:nvSpPr>
        <p:spPr/>
        <p:txBody>
          <a:bodyPr/>
          <a:lstStyle/>
          <a:p>
            <a:r>
              <a:t>Eun Jung An, Ji Soo Lee, Hyeon Gyu Lee*</a:t>
            </a:r>
          </a:p>
        </p:txBody>
      </p:sp>
      <p:sp>
        <p:nvSpPr>
          <p:cNvPr id="5" name="Content Placeholder 4"/>
          <p:cNvSpPr>
            <a:spLocks noGrp="1"/>
          </p:cNvSpPr>
          <p:nvPr>
            <p:ph idx="19" sz="half"/>
          </p:nvPr>
        </p:nvSpPr>
        <p:spPr/>
        <p:txBody>
          <a:bodyPr/>
          <a:lstStyle/>
          <a:p>
            <a:r>
              <a:t>2022</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Sin Young Lee, Kwang Yeon Lee, Hyeon Gyu Lee*</a:t>
            </a:r>
          </a:p>
        </p:txBody>
      </p:sp>
      <p:sp>
        <p:nvSpPr>
          <p:cNvPr id="9" name="Content Placeholder 8"/>
          <p:cNvSpPr>
            <a:spLocks noGrp="1"/>
          </p:cNvSpPr>
          <p:nvPr>
            <p:ph idx="28" sz="half"/>
          </p:nvPr>
        </p:nvSpPr>
        <p:spPr/>
        <p:txBody>
          <a:bodyPr/>
          <a:lstStyle/>
          <a:p>
            <a:r>
              <a:t>2022</a:t>
            </a:r>
          </a:p>
        </p:txBody>
      </p:sp>
      <p:sp>
        <p:nvSpPr>
          <p:cNvPr id="10" name="Content Placeholder 9"/>
          <p:cNvSpPr>
            <a:spLocks noGrp="1"/>
          </p:cNvSpPr>
          <p:nvPr>
            <p:ph idx="30" sz="half"/>
          </p:nvPr>
        </p:nvSpPr>
        <p:spPr/>
        <p:txBody>
          <a:bodyPr/>
          <a:lstStyle/>
          <a:p>
            <a:r>
              <a:t>Mineral bioavailability and physicochemical properties of muffins prepared with enzyme treated whole wheat flour</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Physicochemical properties of enzyme treated dietary fibers from whole grain and the quality characteristics of cakes</a:t>
            </a:r>
          </a:p>
        </p:txBody>
      </p:sp>
      <p:sp>
        <p:nvSpPr>
          <p:cNvPr id="4" name="Content Placeholder 3"/>
          <p:cNvSpPr>
            <a:spLocks noGrp="1"/>
          </p:cNvSpPr>
          <p:nvPr>
            <p:ph idx="17" sz="half"/>
          </p:nvPr>
        </p:nvSpPr>
        <p:spPr/>
        <p:txBody>
          <a:bodyPr/>
          <a:lstStyle/>
          <a:p>
            <a:r>
              <a:t>Ji Eun Yoon, Kwang Yeon Lee, Hyeon Gyu Lee*</a:t>
            </a:r>
          </a:p>
        </p:txBody>
      </p:sp>
      <p:sp>
        <p:nvSpPr>
          <p:cNvPr id="5" name="Content Placeholder 4"/>
          <p:cNvSpPr>
            <a:spLocks noGrp="1"/>
          </p:cNvSpPr>
          <p:nvPr>
            <p:ph idx="19" sz="half"/>
          </p:nvPr>
        </p:nvSpPr>
        <p:spPr/>
        <p:txBody>
          <a:bodyPr/>
          <a:lstStyle/>
          <a:p>
            <a:r>
              <a:t>nan</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To imitate the color of meat after cooking, natural pigments (red beet, monascus red, oleoresin paprika, sorghum, and cacao) were applied to a plant-based meat analog patty (PBMA). The target color ranges (external- and internal-cooked) for PBMA were set separately by evaluating the color values (L*, a*, and b*) of a Hanwoo (Korean native cattle) beef rib patty (HR). As a result of adding different levels of each pigment, the PBMA with cacao (1.0 mg/g) and sorghum (3.0–4.0 mg/g) pigments matched the external- and internal-cooked target ranges, respectively; however, adding a single pigment to PBMA insufficiently mimicked the external- and internal-cooked target ranges. To overcome the above limitations, red beet and cacao pigments were selected, and the color values of the PBMA with these pigments were optimized using response surface methodology. We obtained the optimized mixing ratio (0.4–1.5 mg/g of red beet and 1.1–1.3 mg/g of cacao pigments) and the sensory evaluation showed the color of PBMA with optimum pigments was most similar to HR, increasing appearance, overall acceptability, and purchase intention. These findings suggested that the cooked meat color can be mimicked by applying natural pigments to PBMA.</a:t>
            </a:r>
          </a:p>
        </p:txBody>
      </p:sp>
      <p:sp>
        <p:nvSpPr>
          <p:cNvPr id="8" name="Content Placeholder 7"/>
          <p:cNvSpPr>
            <a:spLocks noGrp="1"/>
          </p:cNvSpPr>
          <p:nvPr>
            <p:ph idx="26" sz="half"/>
          </p:nvPr>
        </p:nvSpPr>
        <p:spPr/>
        <p:txBody>
          <a:bodyPr/>
          <a:lstStyle/>
          <a:p>
            <a:r>
              <a:t>Kum Kang Ryu, Yu Kyeong Kang, Eun Woo Jeong, Youjin Baek, Kwang Yeon Lee, Hyeon Gyu Lee*</a:t>
            </a:r>
          </a:p>
        </p:txBody>
      </p:sp>
      <p:sp>
        <p:nvSpPr>
          <p:cNvPr id="9" name="Content Placeholder 8"/>
          <p:cNvSpPr>
            <a:spLocks noGrp="1"/>
          </p:cNvSpPr>
          <p:nvPr>
            <p:ph idx="28" sz="half"/>
          </p:nvPr>
        </p:nvSpPr>
        <p:spPr/>
        <p:txBody>
          <a:bodyPr/>
          <a:lstStyle/>
          <a:p>
            <a:r>
              <a:t>nan</a:t>
            </a:r>
          </a:p>
        </p:txBody>
      </p:sp>
      <p:sp>
        <p:nvSpPr>
          <p:cNvPr id="10" name="Content Placeholder 9"/>
          <p:cNvSpPr>
            <a:spLocks noGrp="1"/>
          </p:cNvSpPr>
          <p:nvPr>
            <p:ph idx="30" sz="half"/>
          </p:nvPr>
        </p:nvSpPr>
        <p:spPr/>
        <p:txBody>
          <a:bodyPr/>
          <a:lstStyle/>
          <a:p>
            <a:r>
              <a:t>Applications of various natural pigments to a plant based meat analog</a:t>
            </a:r>
          </a:p>
        </p:txBody>
      </p:sp>
      <p:sp>
        <p:nvSpPr>
          <p:cNvPr id="11" name="Content Placeholder 10"/>
          <p:cNvSpPr>
            <a:spLocks noGrp="1"/>
          </p:cNvSpPr>
          <p:nvPr>
            <p:ph idx="32" sz="half"/>
          </p:nvPr>
        </p:nvSpPr>
        <p:spPr/>
        <p:txBody>
          <a:bodyPr/>
          <a:lstStyle/>
          <a:p>
            <a:r>
              <a:t>LWT   Food Science &amp; Technology</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Commercial whey protein (CWP) is generally produced in the cheese making process with heat treatment  Recently, native whey protein (NWP) can be obtained through microfiltration without heat treatment  The difference in physicochemical properties of CWP and NWP was confirmed in previous studies; however, in vivo research on the effect on muscle strength and protein synthesis is still lacking  In this study, rats were orally administered 1 56 g protein/kg body weight of lyophilized beverages containing CWP and NWP for 8 weeks  The biological value and net protein utilization in the NWP were significantly higher than in the CWP  Moreover, NWP increased muscle mass and grip strength compared to CWP  NWP also increased the phosphorylation of the mammalian target of rapamycin and ribosomal protein S6 kinase, pivotal proteins for muscle protein synthesis  These results suggest that NWP enhance muscle strength and protein synthesis more effectively than CWP </a:t>
            </a:r>
          </a:p>
        </p:txBody>
      </p:sp>
      <p:sp>
        <p:nvSpPr>
          <p:cNvPr id="3" name="Content Placeholder 2"/>
          <p:cNvSpPr>
            <a:spLocks noGrp="1"/>
          </p:cNvSpPr>
          <p:nvPr>
            <p:ph idx="14" sz="half"/>
          </p:nvPr>
        </p:nvSpPr>
        <p:spPr/>
        <p:txBody>
          <a:bodyPr/>
          <a:lstStyle/>
          <a:p>
            <a:r>
              <a:t>Comparison of the effects of commercial whey protein and native whey protein on muscle strength and muscle protein synthesis in rats</a:t>
            </a:r>
          </a:p>
        </p:txBody>
      </p:sp>
      <p:sp>
        <p:nvSpPr>
          <p:cNvPr id="4" name="Content Placeholder 3"/>
          <p:cNvSpPr>
            <a:spLocks noGrp="1"/>
          </p:cNvSpPr>
          <p:nvPr>
            <p:ph idx="17" sz="half"/>
          </p:nvPr>
        </p:nvSpPr>
        <p:spPr/>
        <p:txBody>
          <a:bodyPr/>
          <a:lstStyle/>
          <a:p>
            <a:r>
              <a:t>Jiyun Kim, Eun Woo Jeong, Youjin Baek, Gwang‑woong Go*, Hyeon Gyu Lee*</a:t>
            </a:r>
          </a:p>
        </p:txBody>
      </p:sp>
      <p:sp>
        <p:nvSpPr>
          <p:cNvPr id="5" name="Content Placeholder 4"/>
          <p:cNvSpPr>
            <a:spLocks noGrp="1"/>
          </p:cNvSpPr>
          <p:nvPr>
            <p:ph idx="19" sz="half"/>
          </p:nvPr>
        </p:nvSpPr>
        <p:spPr/>
        <p:txBody>
          <a:bodyPr/>
          <a:lstStyle/>
          <a:p>
            <a:r>
              <a:t>nan</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Narae Han, Koan Sik Woo, Jin Young Lee, Hyeon Gyu Lee, Junsoo Lee, Yu Young Lee, Mihyang Kim, Moon Seok Kang, Hyun Joo Kim*</a:t>
            </a:r>
          </a:p>
        </p:txBody>
      </p:sp>
      <p:sp>
        <p:nvSpPr>
          <p:cNvPr id="9" name="Content Placeholder 8"/>
          <p:cNvSpPr>
            <a:spLocks noGrp="1"/>
          </p:cNvSpPr>
          <p:nvPr>
            <p:ph idx="28" sz="half"/>
          </p:nvPr>
        </p:nvSpPr>
        <p:spPr/>
        <p:txBody>
          <a:bodyPr/>
          <a:lstStyle/>
          <a:p>
            <a:r>
              <a:t>nan</a:t>
            </a:r>
          </a:p>
        </p:txBody>
      </p:sp>
      <p:sp>
        <p:nvSpPr>
          <p:cNvPr id="10" name="Content Placeholder 9"/>
          <p:cNvSpPr>
            <a:spLocks noGrp="1"/>
          </p:cNvSpPr>
          <p:nvPr>
            <p:ph idx="30" sz="half"/>
          </p:nvPr>
        </p:nvSpPr>
        <p:spPr/>
        <p:txBody>
          <a:bodyPr/>
          <a:lstStyle/>
          <a:p>
            <a:r>
              <a:t>Comparative study on the effects of grain blending: Metabolites profiling using gas chromatography mass spectrometry and analyzing the in vitro biological activity</a:t>
            </a:r>
          </a:p>
        </p:txBody>
      </p:sp>
      <p:sp>
        <p:nvSpPr>
          <p:cNvPr id="11" name="Content Placeholder 10"/>
          <p:cNvSpPr>
            <a:spLocks noGrp="1"/>
          </p:cNvSpPr>
          <p:nvPr>
            <p:ph idx="32" sz="half"/>
          </p:nvPr>
        </p:nvSpPr>
        <p:spPr/>
        <p:txBody>
          <a:bodyPr/>
          <a:lstStyle/>
          <a:p>
            <a:r>
              <a:t>Food Research International</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Effect of Cucumis melo extract and whey based postbiotics on reprograming gut microbiota and sarcopenia  Food Research International</a:t>
            </a:r>
          </a:p>
        </p:txBody>
      </p:sp>
      <p:sp>
        <p:nvSpPr>
          <p:cNvPr id="4" name="Content Placeholder 3"/>
          <p:cNvSpPr>
            <a:spLocks noGrp="1"/>
          </p:cNvSpPr>
          <p:nvPr>
            <p:ph idx="17" sz="half"/>
          </p:nvPr>
        </p:nvSpPr>
        <p:spPr/>
        <p:txBody>
          <a:bodyPr/>
          <a:lstStyle/>
          <a:p>
            <a:r>
              <a:t>Sanghoon Han, Kun Ho Seo, Hyeon Gyu Lee, Hyunsook Kim*</a:t>
            </a:r>
          </a:p>
        </p:txBody>
      </p:sp>
      <p:sp>
        <p:nvSpPr>
          <p:cNvPr id="5" name="Content Placeholder 4"/>
          <p:cNvSpPr>
            <a:spLocks noGrp="1"/>
          </p:cNvSpPr>
          <p:nvPr>
            <p:ph idx="19" sz="half"/>
          </p:nvPr>
        </p:nvSpPr>
        <p:spPr/>
        <p:txBody>
          <a:bodyPr/>
          <a:lstStyle/>
          <a:p>
            <a:r>
              <a:t>nan</a:t>
            </a:r>
          </a:p>
        </p:txBody>
      </p:sp>
      <p:sp>
        <p:nvSpPr>
          <p:cNvPr id="6" name="Content Placeholder 5"/>
          <p:cNvSpPr>
            <a:spLocks noGrp="1"/>
          </p:cNvSpPr>
          <p:nvPr>
            <p:ph idx="20" sz="half"/>
          </p:nvPr>
        </p:nvSpPr>
        <p:spPr/>
        <p:txBody>
          <a:bodyPr/>
          <a:lstStyle/>
          <a:p>
            <a:r>
              <a:t>Food Research International</a:t>
            </a:r>
          </a:p>
        </p:txBody>
      </p:sp>
      <p:sp>
        <p:nvSpPr>
          <p:cNvPr id="7" name="Content Placeholder 6"/>
          <p:cNvSpPr>
            <a:spLocks noGrp="1"/>
          </p:cNvSpPr>
          <p:nvPr>
            <p:ph idx="22" sz="half"/>
          </p:nvPr>
        </p:nvSpPr>
        <p:spPr/>
        <p:txBody>
          <a:bodyPr/>
          <a:lstStyle/>
          <a:p>
            <a:r>
              <a:t>This study examined the influence of the nanoliposomes (LPs) particle size on the solubility, antioxidant stability, in vitro release profile, Caco-2 cellular transport activity, cellular antioxidant activity, and in vivo oral bioavailability of resveratrol (RSV). LPs with sizes of 300, 150, and 75 nm were prepared using the thin-lipid film hydration method, followed by ultrasonication for 0, 2, and 10 min, respectively. Formulating small LPs (˂ 100 nm) was effective to enhance the solubility, in vitro release profile, cellular permeability, and cellular antioxidant activity of RSV. A similar pattern was observed for in vivo oral bioavailability. However, the size reduction of RSV-loaded LPs did not promote the antioxidant stability of RSV, owing to their large surface area used to interact with harsh environments. This study provides the better understanding of the appropriate particle size range of LPs to improve their in vitro and in vivo performances of RSV as an effective carrier for oral administration.</a:t>
            </a:r>
          </a:p>
        </p:txBody>
      </p:sp>
      <p:sp>
        <p:nvSpPr>
          <p:cNvPr id="8" name="Content Placeholder 7"/>
          <p:cNvSpPr>
            <a:spLocks noGrp="1"/>
          </p:cNvSpPr>
          <p:nvPr>
            <p:ph idx="26" sz="half"/>
          </p:nvPr>
        </p:nvSpPr>
        <p:spPr/>
        <p:txBody>
          <a:bodyPr/>
          <a:lstStyle/>
          <a:p>
            <a:r>
              <a:t>Youjin Baek, Eun Woo Jeong, Hyeon Gyu Lee*</a:t>
            </a:r>
          </a:p>
        </p:txBody>
      </p:sp>
      <p:sp>
        <p:nvSpPr>
          <p:cNvPr id="9" name="Content Placeholder 8"/>
          <p:cNvSpPr>
            <a:spLocks noGrp="1"/>
          </p:cNvSpPr>
          <p:nvPr>
            <p:ph idx="28" sz="half"/>
          </p:nvPr>
        </p:nvSpPr>
        <p:spPr/>
        <p:txBody>
          <a:bodyPr/>
          <a:lstStyle/>
          <a:p>
            <a:r>
              <a:t>nan</a:t>
            </a:r>
          </a:p>
        </p:txBody>
      </p:sp>
      <p:sp>
        <p:nvSpPr>
          <p:cNvPr id="10" name="Content Placeholder 9"/>
          <p:cNvSpPr>
            <a:spLocks noGrp="1"/>
          </p:cNvSpPr>
          <p:nvPr>
            <p:ph idx="30" sz="half"/>
          </p:nvPr>
        </p:nvSpPr>
        <p:spPr/>
        <p:txBody>
          <a:bodyPr/>
          <a:lstStyle/>
          <a:p>
            <a:r>
              <a:t>Encapsulation of resveratrol within size controlled nanoliposomes: Impact on solubility, stability, cellular permeability, and oral bioavailability</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This study aimed to improve the antimicrobial activity of natural antimicrobials by combination and nanoencapsulation technology and to confirm the effect of combination and nanoencapsulation on their antimicrobial activity in fresh-cut apples and raw minced beef. The combinations of clove oil and thymol (CoTh), and clove oil and α-tocopherol (CoTo) were selected as primary synergistic antimicrobial combinations against 2 g-positive bacteria (Staphylococcus aureus and Listeria monocytogenes) and 2 g-negative bacteria (Escherichia coli and Salmonella typhimurium) using minimum inhibitory concentrations and fractional inhibitory concentration indices. CoTh-loaded and CoTo-loaded nanoparticles (NPs) were obtained by ionic gelation of chitosan (CS) with poly γ-glutamic acid (γ-PGA). CoTh was selected as the final combination based on the synergistic antimicrobial activity identified against all bacteria tested in this study using a time-kill assay. The CoTh-loaded CS/γ-PGA NPs more effectively inhibited the growth of gram-positive and gram-negative bacteria than free CoTh for an elongated period in the time-kill assay and fresh-cut apple and minced beef samples. Therefore, CS/γ-PGA nanoencapsulation could be a promising technique for improving and maintaining the inhibitory effects of CoTh against pathogenic bacteria, even in the presence of other ingredients, such as sugar, fat, and protein, in food.</a:t>
            </a:r>
          </a:p>
        </p:txBody>
      </p:sp>
      <p:sp>
        <p:nvSpPr>
          <p:cNvPr id="3" name="Content Placeholder 2"/>
          <p:cNvSpPr>
            <a:spLocks noGrp="1"/>
          </p:cNvSpPr>
          <p:nvPr>
            <p:ph idx="14" sz="half"/>
          </p:nvPr>
        </p:nvSpPr>
        <p:spPr/>
        <p:txBody>
          <a:bodyPr/>
          <a:lstStyle/>
          <a:p>
            <a:r>
              <a:t>Nano-encapsulation of a combination of clove oil and thymol and their application in fresh cut apples and raw minced beef</a:t>
            </a:r>
          </a:p>
        </p:txBody>
      </p:sp>
      <p:sp>
        <p:nvSpPr>
          <p:cNvPr id="4" name="Content Placeholder 3"/>
          <p:cNvSpPr>
            <a:spLocks noGrp="1"/>
          </p:cNvSpPr>
          <p:nvPr>
            <p:ph idx="17" sz="half"/>
          </p:nvPr>
        </p:nvSpPr>
        <p:spPr/>
        <p:txBody>
          <a:bodyPr/>
          <a:lstStyle/>
          <a:p>
            <a:r>
              <a:t>Do Yeon Lim, Ji Soo Lee, Hyeon Gyu Lee*</a:t>
            </a:r>
          </a:p>
        </p:txBody>
      </p:sp>
      <p:sp>
        <p:nvSpPr>
          <p:cNvPr id="5" name="Content Placeholder 4"/>
          <p:cNvSpPr>
            <a:spLocks noGrp="1"/>
          </p:cNvSpPr>
          <p:nvPr>
            <p:ph idx="19" sz="half"/>
          </p:nvPr>
        </p:nvSpPr>
        <p:spPr/>
        <p:txBody>
          <a:bodyPr/>
          <a:lstStyle/>
          <a:p>
            <a:r>
              <a:t>nan</a:t>
            </a:r>
          </a:p>
        </p:txBody>
      </p:sp>
      <p:sp>
        <p:nvSpPr>
          <p:cNvPr id="6" name="Content Placeholder 5"/>
          <p:cNvSpPr>
            <a:spLocks noGrp="1"/>
          </p:cNvSpPr>
          <p:nvPr>
            <p:ph idx="20" sz="half"/>
          </p:nvPr>
        </p:nvSpPr>
        <p:spPr/>
        <p:txBody>
          <a:bodyPr/>
          <a:lstStyle/>
          <a:p>
            <a:r>
              <a:t>Food Control</a:t>
            </a:r>
          </a:p>
        </p:txBody>
      </p:sp>
      <p:sp>
        <p:nvSpPr>
          <p:cNvPr id="7" name="Content Placeholder 6"/>
          <p:cNvSpPr>
            <a:spLocks noGrp="1"/>
          </p:cNvSpPr>
          <p:nvPr>
            <p:ph idx="22" sz="half"/>
          </p:nvPr>
        </p:nvSpPr>
        <p:spPr/>
        <p:txBody>
          <a:bodyPr/>
          <a:lstStyle/>
          <a:p/>
        </p:txBody>
      </p:sp>
      <p:sp>
        <p:nvSpPr>
          <p:cNvPr id="8" name="Content Placeholder 7"/>
          <p:cNvSpPr>
            <a:spLocks noGrp="1"/>
          </p:cNvSpPr>
          <p:nvPr>
            <p:ph idx="26" sz="half"/>
          </p:nvPr>
        </p:nvSpPr>
        <p:spPr/>
        <p:txBody>
          <a:bodyPr/>
          <a:lstStyle/>
          <a:p/>
        </p:txBody>
      </p:sp>
      <p:sp>
        <p:nvSpPr>
          <p:cNvPr id="9" name="Content Placeholder 8"/>
          <p:cNvSpPr>
            <a:spLocks noGrp="1"/>
          </p:cNvSpPr>
          <p:nvPr>
            <p:ph idx="28" sz="half"/>
          </p:nvPr>
        </p:nvSpPr>
        <p:spPr/>
        <p:txBody>
          <a:bodyPr/>
          <a:lstStyle/>
          <a:p/>
        </p:txBody>
      </p:sp>
      <p:sp>
        <p:nvSpPr>
          <p:cNvPr id="10" name="Content Placeholder 9"/>
          <p:cNvSpPr>
            <a:spLocks noGrp="1"/>
          </p:cNvSpPr>
          <p:nvPr>
            <p:ph idx="30" sz="half"/>
          </p:nvPr>
        </p:nvSpPr>
        <p:spPr/>
        <p:txBody>
          <a:bodyPr/>
          <a:lstStyle/>
          <a:p/>
        </p:txBody>
      </p:sp>
      <p:sp>
        <p:nvSpPr>
          <p:cNvPr id="11" name="Content Placeholder 10"/>
          <p:cNvSpPr>
            <a:spLocks noGrp="1"/>
          </p:cNvSpPr>
          <p:nvPr>
            <p:ph idx="3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general composition of concentrated oyster cooker effluent (OCE) was 80% moisture, 6.7% total nitrogen, 2.4% glycogen, and 8.5% ash. Optimum conditions for enzymatic hydrolysis of OCE were 50 °C, 2 h of reaction time, 0.1% amylase mixture (α-amylase plus glucoamylase), and 0.2% protease NP. Hydrolysis of OCE led to an increase in free amino acids, with taurine comprising ∼20% of the total. Inosine monophosphate was predominant (456 mg/100 g) among nucleotides and related compounds. Enzyme hydrolysis increased extractable nitrogen by ∼2-fold. Trimethylamine, trimethylamine oxide, and total creatinine levels were not affected by enzyme treatment. Predominant aroma-active components of enzyme-hydrolyzed OCE included 2-acetyl-1-pyrroline and 3-(methylthio)propanal. Results of this study may help alleviate the wastewater disposal problem currently caused by OCE.</a:t>
            </a:r>
          </a:p>
        </p:txBody>
      </p:sp>
      <p:sp>
        <p:nvSpPr>
          <p:cNvPr id="3" name="Content Placeholder 2"/>
          <p:cNvSpPr>
            <a:spLocks noGrp="1"/>
          </p:cNvSpPr>
          <p:nvPr>
            <p:ph idx="14" sz="half"/>
          </p:nvPr>
        </p:nvSpPr>
        <p:spPr/>
        <p:txBody>
          <a:bodyPr/>
          <a:lstStyle/>
          <a:p>
            <a:r>
              <a:t> Development and characterization of a flavoring agent from oyster cooker effluent </a:t>
            </a:r>
          </a:p>
        </p:txBody>
      </p:sp>
      <p:sp>
        <p:nvSpPr>
          <p:cNvPr id="4" name="Content Placeholder 3"/>
          <p:cNvSpPr>
            <a:spLocks noGrp="1"/>
          </p:cNvSpPr>
          <p:nvPr>
            <p:ph idx="17" sz="half"/>
          </p:nvPr>
        </p:nvSpPr>
        <p:spPr/>
        <p:txBody>
          <a:bodyPr/>
          <a:lstStyle/>
          <a:p>
            <a:r>
              <a:t>Kim, D S , Baek, H H , Ahn, C B , Byun, D S , Jung, K J , Lee, H G , Cadwallader, K R , and Kim, H R  </a:t>
            </a:r>
          </a:p>
        </p:txBody>
      </p:sp>
      <p:sp>
        <p:nvSpPr>
          <p:cNvPr id="5" name="Content Placeholder 4"/>
          <p:cNvSpPr>
            <a:spLocks noGrp="1"/>
          </p:cNvSpPr>
          <p:nvPr>
            <p:ph idx="19" sz="half"/>
          </p:nvPr>
        </p:nvSpPr>
        <p:spPr/>
        <p:txBody>
          <a:bodyPr/>
          <a:lstStyle/>
          <a:p>
            <a:r>
              <a:t>2000</a:t>
            </a:r>
          </a:p>
        </p:txBody>
      </p:sp>
      <p:sp>
        <p:nvSpPr>
          <p:cNvPr id="6" name="Content Placeholder 5"/>
          <p:cNvSpPr>
            <a:spLocks noGrp="1"/>
          </p:cNvSpPr>
          <p:nvPr>
            <p:ph idx="20" sz="half"/>
          </p:nvPr>
        </p:nvSpPr>
        <p:spPr/>
        <p:txBody>
          <a:bodyPr/>
          <a:lstStyle/>
          <a:p>
            <a:r>
              <a:t>Journal of Agricultural and Food Chemistry </a:t>
            </a:r>
          </a:p>
        </p:txBody>
      </p:sp>
      <p:sp>
        <p:nvSpPr>
          <p:cNvPr id="7" name="Content Placeholder 6"/>
          <p:cNvSpPr>
            <a:spLocks noGrp="1"/>
          </p:cNvSpPr>
          <p:nvPr>
            <p:ph idx="22" sz="half"/>
          </p:nvPr>
        </p:nvSpPr>
        <p:spPr/>
        <p:txBody>
          <a:bodyPr/>
          <a:lstStyle/>
          <a:p>
            <a:r>
              <a:t>Angiotensin I-converting enzyme (ACE) inhibitory peptide was isolated and identified from buckwheat (Fagopyrum esculentum Moench). Buckwheat protein extract was prepared by stirring in water (pH 9.0) for 30 min, followed by centrifugation at 15,000g for 20 min. The protein extract was then filtered using an YM-10 membrane. An ACE inhibitor was purified using consecutive chromatographic methods including: ion-exchange chromatography, gel filtration chromatography, and reverse-phase high performance liquid chromatography. The ACE inhibitor was identified to be a tripeptide, Gly-Pro-Pro, having IC50 value of 6.25 μg protein/ml, by protein sequencing system and electrospray-LC–mass spectrometry.</a:t>
            </a:r>
          </a:p>
        </p:txBody>
      </p:sp>
      <p:sp>
        <p:nvSpPr>
          <p:cNvPr id="8" name="Content Placeholder 7"/>
          <p:cNvSpPr>
            <a:spLocks noGrp="1"/>
          </p:cNvSpPr>
          <p:nvPr>
            <p:ph idx="26" sz="half"/>
          </p:nvPr>
        </p:nvSpPr>
        <p:spPr/>
        <p:txBody>
          <a:bodyPr/>
          <a:lstStyle/>
          <a:p>
            <a:r>
              <a:t>Yong Hyun Kim, Hyeon Gyu Lee, Jeong Ryong Do, Hyun Kyung Shin and Cha bum Yang  </a:t>
            </a:r>
          </a:p>
        </p:txBody>
      </p:sp>
      <p:sp>
        <p:nvSpPr>
          <p:cNvPr id="9" name="Content Placeholder 8"/>
          <p:cNvSpPr>
            <a:spLocks noGrp="1"/>
          </p:cNvSpPr>
          <p:nvPr>
            <p:ph idx="28" sz="half"/>
          </p:nvPr>
        </p:nvSpPr>
        <p:spPr/>
        <p:txBody>
          <a:bodyPr/>
          <a:lstStyle/>
          <a:p>
            <a:r>
              <a:t>2000</a:t>
            </a:r>
          </a:p>
        </p:txBody>
      </p:sp>
      <p:sp>
        <p:nvSpPr>
          <p:cNvPr id="10" name="Content Placeholder 9"/>
          <p:cNvSpPr>
            <a:spLocks noGrp="1"/>
          </p:cNvSpPr>
          <p:nvPr>
            <p:ph idx="30" sz="half"/>
          </p:nvPr>
        </p:nvSpPr>
        <p:spPr/>
        <p:txBody>
          <a:bodyPr/>
          <a:lstStyle/>
          <a:p>
            <a:r>
              <a:t> Purification and Identification of Angiotensin I Converting Enzyme Inhibitory Peptide from Turban Shells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Purification and identification of angiotensin I converting enzyme inhibitory compounds from watercress(Nasturtium officinale) </a:t>
            </a:r>
          </a:p>
        </p:txBody>
      </p:sp>
      <p:sp>
        <p:nvSpPr>
          <p:cNvPr id="4" name="Content Placeholder 3"/>
          <p:cNvSpPr>
            <a:spLocks noGrp="1"/>
          </p:cNvSpPr>
          <p:nvPr>
            <p:ph idx="17" sz="half"/>
          </p:nvPr>
        </p:nvSpPr>
        <p:spPr/>
        <p:txBody>
          <a:bodyPr/>
          <a:lstStyle/>
          <a:p>
            <a:r>
              <a:t>Park, E J , Lee, H G , Park, H  H , Kwon, I  B , Shin, H  K  and Yang, C  B  </a:t>
            </a:r>
          </a:p>
        </p:txBody>
      </p:sp>
      <p:sp>
        <p:nvSpPr>
          <p:cNvPr id="5" name="Content Placeholder 4"/>
          <p:cNvSpPr>
            <a:spLocks noGrp="1"/>
          </p:cNvSpPr>
          <p:nvPr>
            <p:ph idx="19" sz="half"/>
          </p:nvPr>
        </p:nvSpPr>
        <p:spPr/>
        <p:txBody>
          <a:bodyPr/>
          <a:lstStyle/>
          <a:p>
            <a:r>
              <a:t>2000</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Kwon, Y S , Lee, H G , Shin, H  K  and Yang, C  B </a:t>
            </a:r>
          </a:p>
        </p:txBody>
      </p:sp>
      <p:sp>
        <p:nvSpPr>
          <p:cNvPr id="9" name="Content Placeholder 8"/>
          <p:cNvSpPr>
            <a:spLocks noGrp="1"/>
          </p:cNvSpPr>
          <p:nvPr>
            <p:ph idx="28" sz="half"/>
          </p:nvPr>
        </p:nvSpPr>
        <p:spPr/>
        <p:txBody>
          <a:bodyPr/>
          <a:lstStyle/>
          <a:p>
            <a:r>
              <a:t>2000</a:t>
            </a:r>
          </a:p>
        </p:txBody>
      </p:sp>
      <p:sp>
        <p:nvSpPr>
          <p:cNvPr id="10" name="Content Placeholder 9"/>
          <p:cNvSpPr>
            <a:spLocks noGrp="1"/>
          </p:cNvSpPr>
          <p:nvPr>
            <p:ph idx="30" sz="half"/>
          </p:nvPr>
        </p:nvSpPr>
        <p:spPr/>
        <p:txBody>
          <a:bodyPr/>
          <a:lstStyle/>
          <a:p>
            <a:r>
              <a:t>Purification and identification of angiotensin I converting enzyme inhibitory peptide from small red bean protein hydrplyzate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 Purification and identification of angiotensin I converting enzyme inhibitory peptide from turban shell(Turbo cornutus)  </a:t>
            </a:r>
          </a:p>
        </p:txBody>
      </p:sp>
      <p:sp>
        <p:nvSpPr>
          <p:cNvPr id="4" name="Content Placeholder 3"/>
          <p:cNvSpPr>
            <a:spLocks noGrp="1"/>
          </p:cNvSpPr>
          <p:nvPr>
            <p:ph idx="17" sz="half"/>
          </p:nvPr>
        </p:nvSpPr>
        <p:spPr/>
        <p:txBody>
          <a:bodyPr/>
          <a:lstStyle/>
          <a:p>
            <a:r>
              <a:t>Kim, Y  H , Lee, H G , Do, J  R , Shin, H  K  and Yang, C  B</a:t>
            </a:r>
          </a:p>
        </p:txBody>
      </p:sp>
      <p:sp>
        <p:nvSpPr>
          <p:cNvPr id="5" name="Content Placeholder 4"/>
          <p:cNvSpPr>
            <a:spLocks noGrp="1"/>
          </p:cNvSpPr>
          <p:nvPr>
            <p:ph idx="19" sz="half"/>
          </p:nvPr>
        </p:nvSpPr>
        <p:spPr/>
        <p:txBody>
          <a:bodyPr/>
          <a:lstStyle/>
          <a:p>
            <a:r>
              <a:t>2000</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이주영, 이현규, 송은승 </a:t>
            </a:r>
          </a:p>
        </p:txBody>
      </p:sp>
      <p:sp>
        <p:nvSpPr>
          <p:cNvPr id="9" name="Content Placeholder 8"/>
          <p:cNvSpPr>
            <a:spLocks noGrp="1"/>
          </p:cNvSpPr>
          <p:nvPr>
            <p:ph idx="28" sz="half"/>
          </p:nvPr>
        </p:nvSpPr>
        <p:spPr/>
        <p:txBody>
          <a:bodyPr/>
          <a:lstStyle/>
          <a:p>
            <a:r>
              <a:t>2000</a:t>
            </a:r>
          </a:p>
        </p:txBody>
      </p:sp>
      <p:sp>
        <p:nvSpPr>
          <p:cNvPr id="10" name="Content Placeholder 9"/>
          <p:cNvSpPr>
            <a:spLocks noGrp="1"/>
          </p:cNvSpPr>
          <p:nvPr>
            <p:ph idx="30" sz="half"/>
          </p:nvPr>
        </p:nvSpPr>
        <p:spPr/>
        <p:txBody>
          <a:bodyPr/>
          <a:lstStyle/>
          <a:p>
            <a:r>
              <a:t>냉동탕수육의 튀김횟수에 따른 튀김유지의 산화안정성 </a:t>
            </a:r>
          </a:p>
        </p:txBody>
      </p:sp>
      <p:sp>
        <p:nvSpPr>
          <p:cNvPr id="11" name="Content Placeholder 10"/>
          <p:cNvSpPr>
            <a:spLocks noGrp="1"/>
          </p:cNvSpPr>
          <p:nvPr>
            <p:ph idx="32" sz="half"/>
          </p:nvPr>
        </p:nvSpPr>
        <p:spPr/>
        <p:txBody>
          <a:bodyPr/>
          <a:lstStyle/>
          <a:p>
            <a:r>
              <a:t>한국식품영양과학회지</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Leuconostoc mensenteroides B512FMC/6HG8가 생산하는 Dextransucrase에 의한 Cellobiose의 당전이반응 </a:t>
            </a:r>
          </a:p>
        </p:txBody>
      </p:sp>
      <p:sp>
        <p:nvSpPr>
          <p:cNvPr id="4" name="Content Placeholder 3"/>
          <p:cNvSpPr>
            <a:spLocks noGrp="1"/>
          </p:cNvSpPr>
          <p:nvPr>
            <p:ph idx="17" sz="half"/>
          </p:nvPr>
        </p:nvSpPr>
        <p:spPr/>
        <p:txBody>
          <a:bodyPr/>
          <a:lstStyle/>
          <a:p>
            <a:r>
              <a:t>강현록, 양지영, 이현규</a:t>
            </a:r>
          </a:p>
        </p:txBody>
      </p:sp>
      <p:sp>
        <p:nvSpPr>
          <p:cNvPr id="5" name="Content Placeholder 4"/>
          <p:cNvSpPr>
            <a:spLocks noGrp="1"/>
          </p:cNvSpPr>
          <p:nvPr>
            <p:ph idx="19" sz="half"/>
          </p:nvPr>
        </p:nvSpPr>
        <p:spPr/>
        <p:txBody>
          <a:bodyPr/>
          <a:lstStyle/>
          <a:p>
            <a:r>
              <a:t>2000</a:t>
            </a:r>
          </a:p>
        </p:txBody>
      </p:sp>
      <p:sp>
        <p:nvSpPr>
          <p:cNvPr id="6" name="Content Placeholder 5"/>
          <p:cNvSpPr>
            <a:spLocks noGrp="1"/>
          </p:cNvSpPr>
          <p:nvPr>
            <p:ph idx="20" sz="half"/>
          </p:nvPr>
        </p:nvSpPr>
        <p:spPr/>
        <p:txBody>
          <a:bodyPr/>
          <a:lstStyle/>
          <a:p>
            <a:r>
              <a:t> 한국식품영양과학회지</a:t>
            </a:r>
          </a:p>
        </p:txBody>
      </p:sp>
      <p:sp>
        <p:nvSpPr>
          <p:cNvPr id="7" name="Content Placeholder 6"/>
          <p:cNvSpPr>
            <a:spLocks noGrp="1"/>
          </p:cNvSpPr>
          <p:nvPr>
            <p:ph idx="22" sz="half"/>
          </p:nvPr>
        </p:nvSpPr>
        <p:spPr/>
        <p:txBody>
          <a:bodyPr/>
          <a:lstStyle/>
          <a:p>
            <a:r>
              <a:t>Lipid-acyl hydrolases (LAHases) play significant roles in lipid degradation during the storage of vegetables. In particular, spinach contains a large portion of galactolipids (59.5%) and phospholipids (22.4%) among its fat-soluble components, which are used as substrates for LAHases. Thermal inactivation of various LAHases, including phospholipases A, C, and D, phosphatase, and galactolipase, from spinach and carrot was investigated to optimize the blanching process prior to the frozen storage of vegetables. Thermostability of phospholipase C or galactolipase was greatest among the LAHases from both spinach and carrot. Galactolipase from spinach exhibited a D value of 3.39 × 102 s at 80 °C and a z value of 8.21 °C, whereas phospholipase C from spinach showed D80 of 1.72 × 102 s with a z value of 9.26 °C. In the case of LAHases from carrot, the D65 and z values of galactolipase were 6.66 × 102 s and 8.69 °C, respectively, whereas phospholipase C displayed D85 of 3.12 × 102 s and a z value of 15.8 °C. Highly active and thermostable galactolipase and phospholipase C in spinach and carrot made it possible for them to be used as indicator enzymes for the determination of quality deterioration of the stored vegetables.</a:t>
            </a:r>
          </a:p>
        </p:txBody>
      </p:sp>
      <p:sp>
        <p:nvSpPr>
          <p:cNvPr id="8" name="Content Placeholder 7"/>
          <p:cNvSpPr>
            <a:spLocks noGrp="1"/>
          </p:cNvSpPr>
          <p:nvPr>
            <p:ph idx="26" sz="half"/>
          </p:nvPr>
        </p:nvSpPr>
        <p:spPr/>
        <p:txBody>
          <a:bodyPr/>
          <a:lstStyle/>
          <a:p>
            <a:r>
              <a:t>Myo Jeong Kim, Jae Myung Oh, Sang Hee Cheon, Tae Kyou Cheong, Sang Hwa Lee, Eun Ok Choi, Hyeon Gyu Lee, Cheon Seok Park and Kwan Hwa Park </a:t>
            </a:r>
          </a:p>
        </p:txBody>
      </p:sp>
      <p:sp>
        <p:nvSpPr>
          <p:cNvPr id="9" name="Content Placeholder 8"/>
          <p:cNvSpPr>
            <a:spLocks noGrp="1"/>
          </p:cNvSpPr>
          <p:nvPr>
            <p:ph idx="28" sz="half"/>
          </p:nvPr>
        </p:nvSpPr>
        <p:spPr/>
        <p:txBody>
          <a:bodyPr/>
          <a:lstStyle/>
          <a:p>
            <a:r>
              <a:t>2001</a:t>
            </a:r>
          </a:p>
        </p:txBody>
      </p:sp>
      <p:sp>
        <p:nvSpPr>
          <p:cNvPr id="10" name="Content Placeholder 9"/>
          <p:cNvSpPr>
            <a:spLocks noGrp="1"/>
          </p:cNvSpPr>
          <p:nvPr>
            <p:ph idx="30" sz="half"/>
          </p:nvPr>
        </p:nvSpPr>
        <p:spPr/>
        <p:txBody>
          <a:bodyPr/>
          <a:lstStyle/>
          <a:p>
            <a:r>
              <a:t> Thermal inactivation kinetics and application of phospho  and galactolipid degrading enzymes for evaluation of quality changes in frozen vegetables </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 Cloning and sequence analysis of the levansucrase gene from Rahnella aquatilis ATCC 15552 </a:t>
            </a:r>
          </a:p>
        </p:txBody>
      </p:sp>
      <p:sp>
        <p:nvSpPr>
          <p:cNvPr id="4" name="Content Placeholder 3"/>
          <p:cNvSpPr>
            <a:spLocks noGrp="1"/>
          </p:cNvSpPr>
          <p:nvPr>
            <p:ph idx="17" sz="half"/>
          </p:nvPr>
        </p:nvSpPr>
        <p:spPr/>
        <p:txBody>
          <a:bodyPr/>
          <a:lstStyle/>
          <a:p>
            <a:r>
              <a:t>Hyunjin Kim, Ji Young Yang, Hyeon Gyu Lee, and Jaeho Cha </a:t>
            </a:r>
          </a:p>
        </p:txBody>
      </p:sp>
      <p:sp>
        <p:nvSpPr>
          <p:cNvPr id="5" name="Content Placeholder 4"/>
          <p:cNvSpPr>
            <a:spLocks noGrp="1"/>
          </p:cNvSpPr>
          <p:nvPr>
            <p:ph idx="19" sz="half"/>
          </p:nvPr>
        </p:nvSpPr>
        <p:spPr/>
        <p:txBody>
          <a:bodyPr/>
          <a:lstStyle/>
          <a:p>
            <a:r>
              <a:t>2001</a:t>
            </a:r>
          </a:p>
        </p:txBody>
      </p:sp>
      <p:sp>
        <p:nvSpPr>
          <p:cNvPr id="6" name="Content Placeholder 5"/>
          <p:cNvSpPr>
            <a:spLocks noGrp="1"/>
          </p:cNvSpPr>
          <p:nvPr>
            <p:ph idx="20" sz="half"/>
          </p:nvPr>
        </p:nvSpPr>
        <p:spPr/>
        <p:txBody>
          <a:bodyPr/>
          <a:lstStyle/>
          <a:p>
            <a:r>
              <a:t>Journal of Microbiology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이현규, 이경숙, 이상화, 최은옥, 박관화 </a:t>
            </a:r>
          </a:p>
        </p:txBody>
      </p:sp>
      <p:sp>
        <p:nvSpPr>
          <p:cNvPr id="9" name="Content Placeholder 8"/>
          <p:cNvSpPr>
            <a:spLocks noGrp="1"/>
          </p:cNvSpPr>
          <p:nvPr>
            <p:ph idx="28" sz="half"/>
          </p:nvPr>
        </p:nvSpPr>
        <p:spPr/>
        <p:txBody>
          <a:bodyPr/>
          <a:lstStyle/>
          <a:p>
            <a:r>
              <a:t>2001</a:t>
            </a:r>
          </a:p>
        </p:txBody>
      </p:sp>
      <p:sp>
        <p:nvSpPr>
          <p:cNvPr id="10" name="Content Placeholder 9"/>
          <p:cNvSpPr>
            <a:spLocks noGrp="1"/>
          </p:cNvSpPr>
          <p:nvPr>
            <p:ph idx="30" sz="half"/>
          </p:nvPr>
        </p:nvSpPr>
        <p:spPr/>
        <p:txBody>
          <a:bodyPr/>
          <a:lstStyle/>
          <a:p>
            <a:r>
              <a:t>당근의 펙틴 분해효소 특성 및 예비열처리 조건 </a:t>
            </a:r>
          </a:p>
        </p:txBody>
      </p:sp>
      <p:sp>
        <p:nvSpPr>
          <p:cNvPr id="11" name="Content Placeholder 10"/>
          <p:cNvSpPr>
            <a:spLocks noGrp="1"/>
          </p:cNvSpPr>
          <p:nvPr>
            <p:ph idx="32" sz="half"/>
          </p:nvPr>
        </p:nvSpPr>
        <p:spPr/>
        <p:txBody>
          <a:bodyPr/>
          <a:lstStyle/>
          <a:p>
            <a:r>
              <a:t>한국식품영양과학회지</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저장 중 시금치의 클로로필 색소 성분에 영향을 주는 요인 </a:t>
            </a:r>
          </a:p>
        </p:txBody>
      </p:sp>
      <p:sp>
        <p:nvSpPr>
          <p:cNvPr id="4" name="Content Placeholder 3"/>
          <p:cNvSpPr>
            <a:spLocks noGrp="1"/>
          </p:cNvSpPr>
          <p:nvPr>
            <p:ph idx="17" sz="half"/>
          </p:nvPr>
        </p:nvSpPr>
        <p:spPr/>
        <p:txBody>
          <a:bodyPr/>
          <a:lstStyle/>
          <a:p>
            <a:r>
              <a:t>이상화, 최은옥, 이현규, 박관화 </a:t>
            </a:r>
          </a:p>
        </p:txBody>
      </p:sp>
      <p:sp>
        <p:nvSpPr>
          <p:cNvPr id="5" name="Content Placeholder 4"/>
          <p:cNvSpPr>
            <a:spLocks noGrp="1"/>
          </p:cNvSpPr>
          <p:nvPr>
            <p:ph idx="19" sz="half"/>
          </p:nvPr>
        </p:nvSpPr>
        <p:spPr/>
        <p:txBody>
          <a:bodyPr/>
          <a:lstStyle/>
          <a:p>
            <a:r>
              <a:t>2001</a:t>
            </a:r>
          </a:p>
        </p:txBody>
      </p:sp>
      <p:sp>
        <p:nvSpPr>
          <p:cNvPr id="6" name="Content Placeholder 5"/>
          <p:cNvSpPr>
            <a:spLocks noGrp="1"/>
          </p:cNvSpPr>
          <p:nvPr>
            <p:ph idx="20" sz="half"/>
          </p:nvPr>
        </p:nvSpPr>
        <p:spPr/>
        <p:txBody>
          <a:bodyPr/>
          <a:lstStyle/>
          <a:p>
            <a:r>
              <a:t>한국농화학회지</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이경숙, 이현규, 양차범, 박관화 </a:t>
            </a:r>
          </a:p>
        </p:txBody>
      </p:sp>
      <p:sp>
        <p:nvSpPr>
          <p:cNvPr id="9" name="Content Placeholder 8"/>
          <p:cNvSpPr>
            <a:spLocks noGrp="1"/>
          </p:cNvSpPr>
          <p:nvPr>
            <p:ph idx="28" sz="half"/>
          </p:nvPr>
        </p:nvSpPr>
        <p:spPr/>
        <p:txBody>
          <a:bodyPr/>
          <a:lstStyle/>
          <a:p>
            <a:r>
              <a:t>2001</a:t>
            </a:r>
          </a:p>
        </p:txBody>
      </p:sp>
      <p:sp>
        <p:nvSpPr>
          <p:cNvPr id="10" name="Content Placeholder 9"/>
          <p:cNvSpPr>
            <a:spLocks noGrp="1"/>
          </p:cNvSpPr>
          <p:nvPr>
            <p:ph idx="30" sz="half"/>
          </p:nvPr>
        </p:nvSpPr>
        <p:spPr/>
        <p:txBody>
          <a:bodyPr/>
          <a:lstStyle/>
          <a:p>
            <a:r>
              <a:t>프락토, 이소말토 및 갈락토 올리고당들의 쇠고기 단백질 냉동변성방지효과 연구 </a:t>
            </a:r>
          </a:p>
        </p:txBody>
      </p:sp>
      <p:sp>
        <p:nvSpPr>
          <p:cNvPr id="11" name="Content Placeholder 10"/>
          <p:cNvSpPr>
            <a:spLocks noGrp="1"/>
          </p:cNvSpPr>
          <p:nvPr>
            <p:ph idx="32" sz="half"/>
          </p:nvPr>
        </p:nvSpPr>
        <p:spPr/>
        <p:txBody>
          <a:bodyPr/>
          <a:lstStyle/>
          <a:p>
            <a:r>
              <a:t>한국식품영양과학회지</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Spinach (Spinash oleracer) Powfer as a Natural Food Grade Antioxidant in Deep Fat Fried Products</a:t>
            </a:r>
          </a:p>
        </p:txBody>
      </p:sp>
      <p:sp>
        <p:nvSpPr>
          <p:cNvPr id="4" name="Content Placeholder 3"/>
          <p:cNvSpPr>
            <a:spLocks noGrp="1"/>
          </p:cNvSpPr>
          <p:nvPr>
            <p:ph idx="17" sz="half"/>
          </p:nvPr>
        </p:nvSpPr>
        <p:spPr/>
        <p:txBody>
          <a:bodyPr/>
          <a:lstStyle/>
          <a:p>
            <a:r>
              <a:t>Jiyeon Lee, SangHwa Lee, Hyeon Gyu Lee, KwanHwa Park  and EunOk Choi  </a:t>
            </a:r>
          </a:p>
        </p:txBody>
      </p:sp>
      <p:sp>
        <p:nvSpPr>
          <p:cNvPr id="5" name="Content Placeholder 4"/>
          <p:cNvSpPr>
            <a:spLocks noGrp="1"/>
          </p:cNvSpPr>
          <p:nvPr>
            <p:ph idx="19" sz="half"/>
          </p:nvPr>
        </p:nvSpPr>
        <p:spPr/>
        <p:txBody>
          <a:bodyPr/>
          <a:lstStyle/>
          <a:p>
            <a:r>
              <a:t>2002</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Kyoung Sook Lee, Hyeon Gyu Lee, Joong Hyuck Auh, Hyung Hee Baek, Somi Kim Cho, Cha Bum Yang and Kwan Hwa Park </a:t>
            </a:r>
          </a:p>
        </p:txBody>
      </p:sp>
      <p:sp>
        <p:nvSpPr>
          <p:cNvPr id="9" name="Content Placeholder 8"/>
          <p:cNvSpPr>
            <a:spLocks noGrp="1"/>
          </p:cNvSpPr>
          <p:nvPr>
            <p:ph idx="28" sz="half"/>
          </p:nvPr>
        </p:nvSpPr>
        <p:spPr/>
        <p:txBody>
          <a:bodyPr/>
          <a:lstStyle/>
          <a:p>
            <a:r>
              <a:t>2002</a:t>
            </a:r>
          </a:p>
        </p:txBody>
      </p:sp>
      <p:sp>
        <p:nvSpPr>
          <p:cNvPr id="10" name="Content Placeholder 9"/>
          <p:cNvSpPr>
            <a:spLocks noGrp="1"/>
          </p:cNvSpPr>
          <p:nvPr>
            <p:ph idx="30" sz="half"/>
          </p:nvPr>
        </p:nvSpPr>
        <p:spPr/>
        <p:txBody>
          <a:bodyPr/>
          <a:lstStyle/>
          <a:p>
            <a:r>
              <a:t>Highly Concentrated Branched Oligossacharides as Stabilizer for Freeze Dried Beef Protein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Effect of sodium-L-ascorbate (SA) on the gel-forming properties of Alaska pollock surimi was studied with respect to optimum level, surimi quality, gel setting, vacuum chopping, freeze-thaw and thermal stabilities, and salt and moisture levels. SA significantly improved gel cohesiveness and sensory firmness of fiberized products with maximum strengthening effect at a 0.2% level. Its effectiveness was directly related to surimi quality regardless of vacuum treatment indicating the unimportance of airborne oxygen. Freeze-syneresis promoted by ascorbatc during frozen storage was moderated by the use of hydrox-ypropylatcd-modified starch.</a:t>
            </a:r>
          </a:p>
        </p:txBody>
      </p:sp>
      <p:sp>
        <p:nvSpPr>
          <p:cNvPr id="3" name="Content Placeholder 2"/>
          <p:cNvSpPr>
            <a:spLocks noGrp="1"/>
          </p:cNvSpPr>
          <p:nvPr>
            <p:ph idx="14" sz="half"/>
          </p:nvPr>
        </p:nvSpPr>
        <p:spPr/>
        <p:txBody>
          <a:bodyPr/>
          <a:lstStyle/>
          <a:p>
            <a:r>
              <a:t> Sodium ascorbate affects surimi gel forming properties</a:t>
            </a:r>
          </a:p>
        </p:txBody>
      </p:sp>
      <p:sp>
        <p:nvSpPr>
          <p:cNvPr id="4" name="Content Placeholder 3"/>
          <p:cNvSpPr>
            <a:spLocks noGrp="1"/>
          </p:cNvSpPr>
          <p:nvPr>
            <p:ph idx="17" sz="half"/>
          </p:nvPr>
        </p:nvSpPr>
        <p:spPr/>
        <p:txBody>
          <a:bodyPr/>
          <a:lstStyle/>
          <a:p>
            <a:r>
              <a:t>Lee, H G , Lee, C M , Chung, K H , and Lavery, S A </a:t>
            </a:r>
          </a:p>
        </p:txBody>
      </p:sp>
      <p:sp>
        <p:nvSpPr>
          <p:cNvPr id="5" name="Content Placeholder 4"/>
          <p:cNvSpPr>
            <a:spLocks noGrp="1"/>
          </p:cNvSpPr>
          <p:nvPr>
            <p:ph idx="19" sz="half"/>
          </p:nvPr>
        </p:nvSpPr>
        <p:spPr/>
        <p:txBody>
          <a:bodyPr/>
          <a:lstStyle/>
          <a:p>
            <a:r>
              <a:t>1992</a:t>
            </a:r>
          </a:p>
        </p:txBody>
      </p:sp>
      <p:sp>
        <p:nvSpPr>
          <p:cNvPr id="6" name="Content Placeholder 5"/>
          <p:cNvSpPr>
            <a:spLocks noGrp="1"/>
          </p:cNvSpPr>
          <p:nvPr>
            <p:ph idx="20" sz="half"/>
          </p:nvPr>
        </p:nvSpPr>
        <p:spPr/>
        <p:txBody>
          <a:bodyPr/>
          <a:lstStyle/>
          <a:p>
            <a:r>
              <a:t>Journal of Food Science</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최영준, Lanier, T C , 이현규 </a:t>
            </a:r>
          </a:p>
        </p:txBody>
      </p:sp>
      <p:sp>
        <p:nvSpPr>
          <p:cNvPr id="9" name="Content Placeholder 8"/>
          <p:cNvSpPr>
            <a:spLocks noGrp="1"/>
          </p:cNvSpPr>
          <p:nvPr>
            <p:ph idx="28" sz="half"/>
          </p:nvPr>
        </p:nvSpPr>
        <p:spPr/>
        <p:txBody>
          <a:bodyPr/>
          <a:lstStyle/>
          <a:p>
            <a:r>
              <a:t>1993</a:t>
            </a:r>
          </a:p>
        </p:txBody>
      </p:sp>
      <p:sp>
        <p:nvSpPr>
          <p:cNvPr id="10" name="Content Placeholder 9"/>
          <p:cNvSpPr>
            <a:spLocks noGrp="1"/>
          </p:cNvSpPr>
          <p:nvPr>
            <p:ph idx="30" sz="half"/>
          </p:nvPr>
        </p:nvSpPr>
        <p:spPr/>
        <p:txBody>
          <a:bodyPr/>
          <a:lstStyle/>
          <a:p>
            <a:r>
              <a:t>가수분해효소를 이용한 어육단백질의 열변성지표에 관한 연구  </a:t>
            </a:r>
          </a:p>
        </p:txBody>
      </p:sp>
      <p:sp>
        <p:nvSpPr>
          <p:cNvPr id="11" name="Content Placeholder 10"/>
          <p:cNvSpPr>
            <a:spLocks noGrp="1"/>
          </p:cNvSpPr>
          <p:nvPr>
            <p:ph idx="32" sz="half"/>
          </p:nvPr>
        </p:nvSpPr>
        <p:spPr/>
        <p:txBody>
          <a:bodyPr/>
          <a:lstStyle/>
          <a:p>
            <a:r>
              <a:t>냉동 • 공조 공학지</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 Branched Oligosaccharides as a Cryoprotectant in Beef Protein  </a:t>
            </a:r>
          </a:p>
        </p:txBody>
      </p:sp>
      <p:sp>
        <p:nvSpPr>
          <p:cNvPr id="4" name="Content Placeholder 3"/>
          <p:cNvSpPr>
            <a:spLocks noGrp="1"/>
          </p:cNvSpPr>
          <p:nvPr>
            <p:ph idx="17" sz="half"/>
          </p:nvPr>
        </p:nvSpPr>
        <p:spPr/>
        <p:txBody>
          <a:bodyPr/>
          <a:lstStyle/>
          <a:p>
            <a:r>
              <a:t>Kyoung Sook Lee, Hyeon Gyu Lee, Joong Hyuck Auh, Hyung Hee Baek, Somi Kim Cho, Cha Bum Yang and Kwan Hwa Park  </a:t>
            </a:r>
          </a:p>
        </p:txBody>
      </p:sp>
      <p:sp>
        <p:nvSpPr>
          <p:cNvPr id="5" name="Content Placeholder 4"/>
          <p:cNvSpPr>
            <a:spLocks noGrp="1"/>
          </p:cNvSpPr>
          <p:nvPr>
            <p:ph idx="19" sz="half"/>
          </p:nvPr>
        </p:nvSpPr>
        <p:spPr/>
        <p:txBody>
          <a:bodyPr/>
          <a:lstStyle/>
          <a:p>
            <a:r>
              <a:t>2002</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배인영, 윤은주, 우정민, 김주신, 이현규, 양차범 </a:t>
            </a:r>
          </a:p>
        </p:txBody>
      </p:sp>
      <p:sp>
        <p:nvSpPr>
          <p:cNvPr id="9" name="Content Placeholder 8"/>
          <p:cNvSpPr>
            <a:spLocks noGrp="1"/>
          </p:cNvSpPr>
          <p:nvPr>
            <p:ph idx="28" sz="half"/>
          </p:nvPr>
        </p:nvSpPr>
        <p:spPr/>
        <p:txBody>
          <a:bodyPr/>
          <a:lstStyle/>
          <a:p>
            <a:r>
              <a:t>2002</a:t>
            </a:r>
          </a:p>
        </p:txBody>
      </p:sp>
      <p:sp>
        <p:nvSpPr>
          <p:cNvPr id="10" name="Content Placeholder 9"/>
          <p:cNvSpPr>
            <a:spLocks noGrp="1"/>
          </p:cNvSpPr>
          <p:nvPr>
            <p:ph idx="30" sz="half"/>
          </p:nvPr>
        </p:nvSpPr>
        <p:spPr/>
        <p:txBody>
          <a:bodyPr/>
          <a:lstStyle/>
          <a:p>
            <a:r>
              <a:t>손바닥 선인장 열매를 이용한 전통주 개발 Ⅰ 전통주 제조기법을 이용한 발효주 및 증류주의 특성 </a:t>
            </a:r>
          </a:p>
        </p:txBody>
      </p:sp>
      <p:sp>
        <p:nvSpPr>
          <p:cNvPr id="11" name="Content Placeholder 10"/>
          <p:cNvSpPr>
            <a:spLocks noGrp="1"/>
          </p:cNvSpPr>
          <p:nvPr>
            <p:ph idx="32" sz="half"/>
          </p:nvPr>
        </p:nvSpPr>
        <p:spPr/>
        <p:txBody>
          <a:bodyPr/>
          <a:lstStyle/>
          <a:p>
            <a:r>
              <a:t>한국농화학회지</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쌀가루 및 율무가루의 배합비율, 입자크기 및 수침시간에 따른 율무죽의 특성 </a:t>
            </a:r>
          </a:p>
        </p:txBody>
      </p:sp>
      <p:sp>
        <p:nvSpPr>
          <p:cNvPr id="4" name="Content Placeholder 3"/>
          <p:cNvSpPr>
            <a:spLocks noGrp="1"/>
          </p:cNvSpPr>
          <p:nvPr>
            <p:ph idx="17" sz="half"/>
          </p:nvPr>
        </p:nvSpPr>
        <p:spPr/>
        <p:txBody>
          <a:bodyPr/>
          <a:lstStyle/>
          <a:p>
            <a:r>
              <a:t>이정은, 서문희, 이현규, 양차범 </a:t>
            </a:r>
          </a:p>
        </p:txBody>
      </p:sp>
      <p:sp>
        <p:nvSpPr>
          <p:cNvPr id="5" name="Content Placeholder 4"/>
          <p:cNvSpPr>
            <a:spLocks noGrp="1"/>
          </p:cNvSpPr>
          <p:nvPr>
            <p:ph idx="19" sz="half"/>
          </p:nvPr>
        </p:nvSpPr>
        <p:spPr/>
        <p:txBody>
          <a:bodyPr/>
          <a:lstStyle/>
          <a:p>
            <a:r>
              <a:t>2002</a:t>
            </a:r>
          </a:p>
        </p:txBody>
      </p:sp>
      <p:sp>
        <p:nvSpPr>
          <p:cNvPr id="6" name="Content Placeholder 5"/>
          <p:cNvSpPr>
            <a:spLocks noGrp="1"/>
          </p:cNvSpPr>
          <p:nvPr>
            <p:ph idx="20" sz="half"/>
          </p:nvPr>
        </p:nvSpPr>
        <p:spPr/>
        <p:txBody>
          <a:bodyPr/>
          <a:lstStyle/>
          <a:p>
            <a:r>
              <a:t>한국조리과학회지</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배인영, 윤은주, 우정민, 김주신, 이현규, 양차범 </a:t>
            </a:r>
          </a:p>
        </p:txBody>
      </p:sp>
      <p:sp>
        <p:nvSpPr>
          <p:cNvPr id="9" name="Content Placeholder 8"/>
          <p:cNvSpPr>
            <a:spLocks noGrp="1"/>
          </p:cNvSpPr>
          <p:nvPr>
            <p:ph idx="28" sz="half"/>
          </p:nvPr>
        </p:nvSpPr>
        <p:spPr/>
        <p:txBody>
          <a:bodyPr/>
          <a:lstStyle/>
          <a:p>
            <a:r>
              <a:t>2002</a:t>
            </a:r>
          </a:p>
        </p:txBody>
      </p:sp>
      <p:sp>
        <p:nvSpPr>
          <p:cNvPr id="10" name="Content Placeholder 9"/>
          <p:cNvSpPr>
            <a:spLocks noGrp="1"/>
          </p:cNvSpPr>
          <p:nvPr>
            <p:ph idx="30" sz="half"/>
          </p:nvPr>
        </p:nvSpPr>
        <p:spPr/>
        <p:txBody>
          <a:bodyPr/>
          <a:lstStyle/>
          <a:p>
            <a:r>
              <a:t>손바닥 선인장 열매를 이용한 전통주 개발 II 침출주의 특성 </a:t>
            </a:r>
          </a:p>
        </p:txBody>
      </p:sp>
      <p:sp>
        <p:nvSpPr>
          <p:cNvPr id="11" name="Content Placeholder 10"/>
          <p:cNvSpPr>
            <a:spLocks noGrp="1"/>
          </p:cNvSpPr>
          <p:nvPr>
            <p:ph idx="32" sz="half"/>
          </p:nvPr>
        </p:nvSpPr>
        <p:spPr/>
        <p:txBody>
          <a:bodyPr/>
          <a:lstStyle/>
          <a:p>
            <a:r>
              <a:t>한국농화학회지</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닭발 젤라틴 추출 조건의 최적화 </a:t>
            </a:r>
          </a:p>
        </p:txBody>
      </p:sp>
      <p:sp>
        <p:nvSpPr>
          <p:cNvPr id="4" name="Content Placeholder 3"/>
          <p:cNvSpPr>
            <a:spLocks noGrp="1"/>
          </p:cNvSpPr>
          <p:nvPr>
            <p:ph idx="17" sz="half"/>
          </p:nvPr>
        </p:nvSpPr>
        <p:spPr/>
        <p:txBody>
          <a:bodyPr/>
          <a:lstStyle/>
          <a:p>
            <a:r>
              <a:t>임주연, 신원선, 이현규, 김광옥 </a:t>
            </a:r>
          </a:p>
        </p:txBody>
      </p:sp>
      <p:sp>
        <p:nvSpPr>
          <p:cNvPr id="5" name="Content Placeholder 4"/>
          <p:cNvSpPr>
            <a:spLocks noGrp="1"/>
          </p:cNvSpPr>
          <p:nvPr>
            <p:ph idx="19" sz="half"/>
          </p:nvPr>
        </p:nvSpPr>
        <p:spPr/>
        <p:txBody>
          <a:bodyPr/>
          <a:lstStyle/>
          <a:p>
            <a:r>
              <a:t>2002</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Hyunjin Kim, Hae Eun Park, Min Jeong Kim, Hyeon Gyu Lee, Ji Young Yang, and Jaeho Cha  </a:t>
            </a:r>
          </a:p>
        </p:txBody>
      </p:sp>
      <p:sp>
        <p:nvSpPr>
          <p:cNvPr id="9" name="Content Placeholder 8"/>
          <p:cNvSpPr>
            <a:spLocks noGrp="1"/>
          </p:cNvSpPr>
          <p:nvPr>
            <p:ph idx="28" sz="half"/>
          </p:nvPr>
        </p:nvSpPr>
        <p:spPr/>
        <p:txBody>
          <a:bodyPr/>
          <a:lstStyle/>
          <a:p>
            <a:r>
              <a:t>2003</a:t>
            </a:r>
          </a:p>
        </p:txBody>
      </p:sp>
      <p:sp>
        <p:nvSpPr>
          <p:cNvPr id="10" name="Content Placeholder 9"/>
          <p:cNvSpPr>
            <a:spLocks noGrp="1"/>
          </p:cNvSpPr>
          <p:nvPr>
            <p:ph idx="30" sz="half"/>
          </p:nvPr>
        </p:nvSpPr>
        <p:spPr/>
        <p:txBody>
          <a:bodyPr/>
          <a:lstStyle/>
          <a:p>
            <a:r>
              <a:t> Enzymatic Characterization of a Recombinant Levansucrase from Rahnella aquatilis ATCC 15552 </a:t>
            </a:r>
          </a:p>
        </p:txBody>
      </p:sp>
      <p:sp>
        <p:nvSpPr>
          <p:cNvPr id="11" name="Content Placeholder 10"/>
          <p:cNvSpPr>
            <a:spLocks noGrp="1"/>
          </p:cNvSpPr>
          <p:nvPr>
            <p:ph idx="32" sz="half"/>
          </p:nvPr>
        </p:nvSpPr>
        <p:spPr/>
        <p:txBody>
          <a:bodyPr/>
          <a:lstStyle/>
          <a:p>
            <a:r>
              <a:t>Journal of Microbiology and Biotechnology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Enzymatic synthesis of fructosyl oligosaccharides by levansucrase from Microbacterium levaniformans ATCC 15953 </a:t>
            </a:r>
          </a:p>
        </p:txBody>
      </p:sp>
      <p:sp>
        <p:nvSpPr>
          <p:cNvPr id="4" name="Content Placeholder 3"/>
          <p:cNvSpPr>
            <a:spLocks noGrp="1"/>
          </p:cNvSpPr>
          <p:nvPr>
            <p:ph idx="17" sz="half"/>
          </p:nvPr>
        </p:nvSpPr>
        <p:spPr/>
        <p:txBody>
          <a:bodyPr/>
          <a:lstStyle/>
          <a:p>
            <a:r>
              <a:t>Hae Eun Park, Na Hee Park, Min Jeong Kim, Tae Ho Lee, Hyeon Gyu Lee, Ji Young Yang, Jaeho Cha </a:t>
            </a:r>
          </a:p>
        </p:txBody>
      </p:sp>
      <p:sp>
        <p:nvSpPr>
          <p:cNvPr id="5" name="Content Placeholder 4"/>
          <p:cNvSpPr>
            <a:spLocks noGrp="1"/>
          </p:cNvSpPr>
          <p:nvPr>
            <p:ph idx="19" sz="half"/>
          </p:nvPr>
        </p:nvSpPr>
        <p:spPr/>
        <p:txBody>
          <a:bodyPr/>
          <a:lstStyle/>
          <a:p>
            <a:r>
              <a:t>2003</a:t>
            </a:r>
          </a:p>
        </p:txBody>
      </p:sp>
      <p:sp>
        <p:nvSpPr>
          <p:cNvPr id="6" name="Content Placeholder 5"/>
          <p:cNvSpPr>
            <a:spLocks noGrp="1"/>
          </p:cNvSpPr>
          <p:nvPr>
            <p:ph idx="20" sz="half"/>
          </p:nvPr>
        </p:nvSpPr>
        <p:spPr/>
        <p:txBody>
          <a:bodyPr/>
          <a:lstStyle/>
          <a:p>
            <a:r>
              <a:t>Enzyme and Microbial Technology </a:t>
            </a:r>
          </a:p>
        </p:txBody>
      </p:sp>
      <p:sp>
        <p:nvSpPr>
          <p:cNvPr id="7" name="Content Placeholder 6"/>
          <p:cNvSpPr>
            <a:spLocks noGrp="1"/>
          </p:cNvSpPr>
          <p:nvPr>
            <p:ph idx="22" sz="half"/>
          </p:nvPr>
        </p:nvSpPr>
        <p:spPr/>
        <p:txBody>
          <a:bodyPr/>
          <a:lstStyle/>
          <a:p>
            <a:r>
              <a:t>γ-Oryzanol and α-tocopherol were added to beef patties as natural antioxidants. Beef patties containing 100 ppm γ-oryzanol had higher oxidative stability (P &lt;0.05) during storage at 4 °C than did beef patties with other antioxidants and without antioxidant. Thiobarbituric acid-reactive substances (TBARS) values, warmed over flavor (WOF) scores, C-7 oxidized cholesterol derivatives (OCDs), and concentrations of both hydroperoxide and hexanal in the cooked beef containing γ-oryzanol were significantly lower than those of other treatments (P &lt; 0.05). All variables had similar trends during the refrigerated storage. Significant correlations were found between TBARS and C-7 OCDs, TBARS and WOF, hydroperoxide and hexanal, and hexanal and WOF (P &lt; 0.05).</a:t>
            </a:r>
          </a:p>
        </p:txBody>
      </p:sp>
      <p:sp>
        <p:nvSpPr>
          <p:cNvPr id="8" name="Content Placeholder 7"/>
          <p:cNvSpPr>
            <a:spLocks noGrp="1"/>
          </p:cNvSpPr>
          <p:nvPr>
            <p:ph idx="26" sz="half"/>
          </p:nvPr>
        </p:nvSpPr>
        <p:spPr/>
        <p:txBody>
          <a:bodyPr/>
          <a:lstStyle/>
          <a:p>
            <a:r>
              <a:t>Joo Shin Kim, Moon Hee Suh, Cha Bum Yang, and Hyeon Gyu Lee* </a:t>
            </a:r>
          </a:p>
        </p:txBody>
      </p:sp>
      <p:sp>
        <p:nvSpPr>
          <p:cNvPr id="9" name="Content Placeholder 8"/>
          <p:cNvSpPr>
            <a:spLocks noGrp="1"/>
          </p:cNvSpPr>
          <p:nvPr>
            <p:ph idx="28" sz="half"/>
          </p:nvPr>
        </p:nvSpPr>
        <p:spPr/>
        <p:txBody>
          <a:bodyPr/>
          <a:lstStyle/>
          <a:p>
            <a:r>
              <a:t>2003</a:t>
            </a:r>
          </a:p>
        </p:txBody>
      </p:sp>
      <p:sp>
        <p:nvSpPr>
          <p:cNvPr id="10" name="Content Placeholder 9"/>
          <p:cNvSpPr>
            <a:spLocks noGrp="1"/>
          </p:cNvSpPr>
          <p:nvPr>
            <p:ph idx="30" sz="half"/>
          </p:nvPr>
        </p:nvSpPr>
        <p:spPr/>
        <p:txBody>
          <a:bodyPr/>
          <a:lstStyle/>
          <a:p>
            <a:r>
              <a:t> Effect of γ oryzanol on the flavor and oxidative stability of refrigerated cooked beef </a:t>
            </a:r>
          </a:p>
        </p:txBody>
      </p:sp>
      <p:sp>
        <p:nvSpPr>
          <p:cNvPr id="11" name="Content Placeholder 10"/>
          <p:cNvSpPr>
            <a:spLocks noGrp="1"/>
          </p:cNvSpPr>
          <p:nvPr>
            <p:ph idx="32" sz="half"/>
          </p:nvPr>
        </p:nvSpPr>
        <p:spPr/>
        <p:txBody>
          <a:bodyPr/>
          <a:lstStyle/>
          <a:p>
            <a:r>
              <a:t>Journal of Food Science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physico-chemical properties of gellan/gelatin mixed solutions and gels were examined at five different ratios of gellan to gelatin (100:0 (I), 80:20 (II), 60:40 (III), 40:60 (IV), 20:80 (V)) and four different NaCl levels (0–300 mmol/l). All mixed solutions exhibited the shear-thinning behavior, which decreased with increasing gelatin proportion, temperature, and NaCl level. Synergism on G′ was observed in mixed solution III and IV depending on NaCl level. Hardness of mixed gel decreased with increasing gelatin proportion and cohesiveness increased up to the gellan to gelatin ratio of 40–60 and then decreased. For gellan dominant gels, maximum hardness and cohesiveness were observed at NaCl level of 150 mmol/l. Increasing gelatin proportion caused an increase in gel turbidity at lower NaCl levels and a decrease in gel turbidity at higher NaCl levels. In general, WHC increased with increasing gelatin proportion and decreasing NaCl level. Color holding capacity significantly increased with increasing gelatin proportion. Flavor holding capacity increased by adding gelatin and then linearly decreased with increasing gelatin proportion. Therefore, this study suggests that there is an optimum NaCl concentration and gellan to gelatin ratio to enhance the physico-chemical properties of gellan/gelatin mixed solutions and gels.</a:t>
            </a:r>
          </a:p>
        </p:txBody>
      </p:sp>
      <p:sp>
        <p:nvSpPr>
          <p:cNvPr id="3" name="Content Placeholder 2"/>
          <p:cNvSpPr>
            <a:spLocks noGrp="1"/>
          </p:cNvSpPr>
          <p:nvPr>
            <p:ph idx="14" sz="half"/>
          </p:nvPr>
        </p:nvSpPr>
        <p:spPr/>
        <p:txBody>
          <a:bodyPr/>
          <a:lstStyle/>
          <a:p>
            <a:r>
              <a:t>Characterization of Gellan/Gelatin mixed solutions and gels   </a:t>
            </a:r>
          </a:p>
        </p:txBody>
      </p:sp>
      <p:sp>
        <p:nvSpPr>
          <p:cNvPr id="4" name="Content Placeholder 3"/>
          <p:cNvSpPr>
            <a:spLocks noGrp="1"/>
          </p:cNvSpPr>
          <p:nvPr>
            <p:ph idx="17" sz="half"/>
          </p:nvPr>
        </p:nvSpPr>
        <p:spPr/>
        <p:txBody>
          <a:bodyPr/>
          <a:lstStyle/>
          <a:p>
            <a:r>
              <a:t>Kwang Yeon Lee, Jaeyong Shim, In Young Bae, Jaeho Cha, Cheon Seok Park, Hyeon Gyu Lee*</a:t>
            </a:r>
          </a:p>
        </p:txBody>
      </p:sp>
      <p:sp>
        <p:nvSpPr>
          <p:cNvPr id="5" name="Content Placeholder 4"/>
          <p:cNvSpPr>
            <a:spLocks noGrp="1"/>
          </p:cNvSpPr>
          <p:nvPr>
            <p:ph idx="19" sz="half"/>
          </p:nvPr>
        </p:nvSpPr>
        <p:spPr/>
        <p:txBody>
          <a:bodyPr/>
          <a:lstStyle/>
          <a:p>
            <a:r>
              <a:t>2003</a:t>
            </a:r>
          </a:p>
        </p:txBody>
      </p:sp>
      <p:sp>
        <p:nvSpPr>
          <p:cNvPr id="6" name="Content Placeholder 5"/>
          <p:cNvSpPr>
            <a:spLocks noGrp="1"/>
          </p:cNvSpPr>
          <p:nvPr>
            <p:ph idx="20" sz="half"/>
          </p:nvPr>
        </p:nvSpPr>
        <p:spPr/>
        <p:txBody>
          <a:bodyPr/>
          <a:lstStyle/>
          <a:p>
            <a:r>
              <a:t>LWT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이경숙, 박관화, 이상화, 최은옥, 이현규</a:t>
            </a:r>
          </a:p>
        </p:txBody>
      </p:sp>
      <p:sp>
        <p:nvSpPr>
          <p:cNvPr id="9" name="Content Placeholder 8"/>
          <p:cNvSpPr>
            <a:spLocks noGrp="1"/>
          </p:cNvSpPr>
          <p:nvPr>
            <p:ph idx="28" sz="half"/>
          </p:nvPr>
        </p:nvSpPr>
        <p:spPr/>
        <p:txBody>
          <a:bodyPr/>
          <a:lstStyle/>
          <a:p>
            <a:r>
              <a:t>2003</a:t>
            </a:r>
          </a:p>
        </p:txBody>
      </p:sp>
      <p:sp>
        <p:nvSpPr>
          <p:cNvPr id="10" name="Content Placeholder 9"/>
          <p:cNvSpPr>
            <a:spLocks noGrp="1"/>
          </p:cNvSpPr>
          <p:nvPr>
            <p:ph idx="30" sz="half"/>
          </p:nvPr>
        </p:nvSpPr>
        <p:spPr/>
        <p:txBody>
          <a:bodyPr/>
          <a:lstStyle/>
          <a:p>
            <a:r>
              <a:t>건조 방법에 따른 예비열처리 당근의 저장 중 품질 특성 </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effect of gellan to gelatin ratio and NaCl concentration on the mechanical properties of gellan/gelatin composite films were studied using a Texture Analyzer. Tensile strength (TS) of the composite films linearly decreased as the gelatin ratio increased, whereas the tensile elongation (TE) increased with increasing gelatin proportion. TS and TE were also significantly affected by the NaCl concentration. TS decreased with increasing NaCl concentration for gellan film, whereas TS showed the maximum values at NaCl concentration of 50 mM for the other composite films. Water solubility and swelling ratio decreased with increasing gelatin proportion up to 40%. These results suggest that modifying the ratio of gellan and gelatin improves the mechanical properties of the composite film. These films appears to have potential as packing and/or coating materials, replacing synthetic polymer films.</a:t>
            </a:r>
          </a:p>
        </p:txBody>
      </p:sp>
      <p:sp>
        <p:nvSpPr>
          <p:cNvPr id="3" name="Content Placeholder 2"/>
          <p:cNvSpPr>
            <a:spLocks noGrp="1"/>
          </p:cNvSpPr>
          <p:nvPr>
            <p:ph idx="14" sz="half"/>
          </p:nvPr>
        </p:nvSpPr>
        <p:spPr/>
        <p:txBody>
          <a:bodyPr/>
          <a:lstStyle/>
          <a:p>
            <a:r>
              <a:t>Mechanical properties of gellan and gelatin composite film</a:t>
            </a:r>
          </a:p>
        </p:txBody>
      </p:sp>
      <p:sp>
        <p:nvSpPr>
          <p:cNvPr id="4" name="Content Placeholder 3"/>
          <p:cNvSpPr>
            <a:spLocks noGrp="1"/>
          </p:cNvSpPr>
          <p:nvPr>
            <p:ph idx="17" sz="half"/>
          </p:nvPr>
        </p:nvSpPr>
        <p:spPr/>
        <p:txBody>
          <a:bodyPr/>
          <a:lstStyle/>
          <a:p>
            <a:r>
              <a:t>Kwang Yeon Lee, Jaeyong Shim, Hyeon Gyu Lee*</a:t>
            </a:r>
          </a:p>
        </p:txBody>
      </p:sp>
      <p:sp>
        <p:nvSpPr>
          <p:cNvPr id="5" name="Content Placeholder 4"/>
          <p:cNvSpPr>
            <a:spLocks noGrp="1"/>
          </p:cNvSpPr>
          <p:nvPr>
            <p:ph idx="19" sz="half"/>
          </p:nvPr>
        </p:nvSpPr>
        <p:spPr/>
        <p:txBody>
          <a:bodyPr/>
          <a:lstStyle/>
          <a:p>
            <a:r>
              <a:t>2004</a:t>
            </a:r>
          </a:p>
        </p:txBody>
      </p:sp>
      <p:sp>
        <p:nvSpPr>
          <p:cNvPr id="6" name="Content Placeholder 5"/>
          <p:cNvSpPr>
            <a:spLocks noGrp="1"/>
          </p:cNvSpPr>
          <p:nvPr>
            <p:ph idx="20" sz="half"/>
          </p:nvPr>
        </p:nvSpPr>
        <p:spPr/>
        <p:txBody>
          <a:bodyPr/>
          <a:lstStyle/>
          <a:p>
            <a:r>
              <a:t>Carbohydrate Polymers</a:t>
            </a:r>
          </a:p>
        </p:txBody>
      </p:sp>
      <p:sp>
        <p:nvSpPr>
          <p:cNvPr id="7" name="Content Placeholder 6"/>
          <p:cNvSpPr>
            <a:spLocks noGrp="1"/>
          </p:cNvSpPr>
          <p:nvPr>
            <p:ph idx="22" sz="half"/>
          </p:nvPr>
        </p:nvSpPr>
        <p:spPr/>
        <p:txBody>
          <a:bodyPr/>
          <a:lstStyle/>
          <a:p>
            <a:r>
              <a:t>Levans were isolated from the cultures of Gluconoacetobacter xylinus (G-levan; Mw=40,000), Microbacterium laevaniformans (M; Mw=710,000), Rahnella aquatilis (R; Mw=380,000), and Zymomonas mobilis (Z; Mw=570,000). The levans were composed mainly of fructose residues when analyzed by TLC and HPLC, and their main backbones were β-(2,6)-linkages with β-(2,1)-branches by GC-MS and NMR. In the in vitro antitumor activity test of the levans against eight different tumor cell lines, relatively stronger activity was observed from the SNU-1 and HepG2. The M- (52.54–62.05%) and R-levan (52.15–58.58%) showed the significantly high activity against SNU-1, while M-levan showed the highest (49.93–61.82%) activity against HepG2. During the in vivo analysis of inhibitory activity of the levans against Sarcoma-180 growth, M-, R- and Z-levans showed strong antitumor activity (average 66%) but G-levan (42%) had significantly lower activity.</a:t>
            </a:r>
          </a:p>
        </p:txBody>
      </p:sp>
      <p:sp>
        <p:nvSpPr>
          <p:cNvPr id="8" name="Content Placeholder 7"/>
          <p:cNvSpPr>
            <a:spLocks noGrp="1"/>
          </p:cNvSpPr>
          <p:nvPr>
            <p:ph idx="26" sz="half"/>
          </p:nvPr>
        </p:nvSpPr>
        <p:spPr/>
        <p:txBody>
          <a:bodyPr/>
          <a:lstStyle/>
          <a:p>
            <a:r>
              <a:t>Sang Ho Yoo, Eun Ju Yoon, Jaeho Cha, Hyeon Gyu Lee*</a:t>
            </a:r>
          </a:p>
        </p:txBody>
      </p:sp>
      <p:sp>
        <p:nvSpPr>
          <p:cNvPr id="9" name="Content Placeholder 8"/>
          <p:cNvSpPr>
            <a:spLocks noGrp="1"/>
          </p:cNvSpPr>
          <p:nvPr>
            <p:ph idx="28" sz="half"/>
          </p:nvPr>
        </p:nvSpPr>
        <p:spPr/>
        <p:txBody>
          <a:bodyPr/>
          <a:lstStyle/>
          <a:p>
            <a:r>
              <a:t>2004</a:t>
            </a:r>
          </a:p>
        </p:txBody>
      </p:sp>
      <p:sp>
        <p:nvSpPr>
          <p:cNvPr id="10" name="Content Placeholder 9"/>
          <p:cNvSpPr>
            <a:spLocks noGrp="1"/>
          </p:cNvSpPr>
          <p:nvPr>
            <p:ph idx="30" sz="half"/>
          </p:nvPr>
        </p:nvSpPr>
        <p:spPr/>
        <p:txBody>
          <a:bodyPr/>
          <a:lstStyle/>
          <a:p>
            <a:r>
              <a:t> Antitumor activity of levan polysaccharides from selected microorganism</a:t>
            </a:r>
          </a:p>
        </p:txBody>
      </p:sp>
      <p:sp>
        <p:nvSpPr>
          <p:cNvPr id="11" name="Content Placeholder 10"/>
          <p:cNvSpPr>
            <a:spLocks noGrp="1"/>
          </p:cNvSpPr>
          <p:nvPr>
            <p:ph idx="32" sz="half"/>
          </p:nvPr>
        </p:nvSpPr>
        <p:spPr/>
        <p:txBody>
          <a:bodyPr/>
          <a:lstStyle/>
          <a:p>
            <a:r>
              <a:t> International Journal of Biological Macromolecules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Levan produced from Microbacterium laevaniformans KCTC 9732 (M-levan) was isolated and treated with an inulinase to modify its branching structure. The chemical structures of levans were characterized, and the modified levans were applied on animal tumor cells to evaluate their antitumor activity. The GC–MS analysis indicated that β-(2,1)-linked branches of M-levan were specifically hydrolyzed. As the ratio of applied inulinase to levan increased, the branching degree decreased proportionally. Sequential degrees of branching were obtained from 12.3 to 4.2%. Strong levan-induced inhibition of cell growth was detected on SNU-1 and HepG2 tumor cell lines. As the branching degree of M-levan reduced, antitumor activity on SNU-1 linearly decreased (r2=0.96). In HepG2, the antitumor activity rapidly dropped when the branching reached up to 9.3%, then slightly increased as the branching degree of M-levan further decreased. These results suggested that the branch structure would play a crucial role in levan’s antitumor activity.</a:t>
            </a:r>
          </a:p>
        </p:txBody>
      </p:sp>
      <p:sp>
        <p:nvSpPr>
          <p:cNvPr id="3" name="Content Placeholder 2"/>
          <p:cNvSpPr>
            <a:spLocks noGrp="1"/>
          </p:cNvSpPr>
          <p:nvPr>
            <p:ph idx="14" sz="half"/>
          </p:nvPr>
        </p:nvSpPr>
        <p:spPr/>
        <p:txBody>
          <a:bodyPr/>
          <a:lstStyle/>
          <a:p>
            <a:r>
              <a:t>Effect of levan's branching structure on antitumor activity</a:t>
            </a:r>
          </a:p>
        </p:txBody>
      </p:sp>
      <p:sp>
        <p:nvSpPr>
          <p:cNvPr id="4" name="Content Placeholder 3"/>
          <p:cNvSpPr>
            <a:spLocks noGrp="1"/>
          </p:cNvSpPr>
          <p:nvPr>
            <p:ph idx="17" sz="half"/>
          </p:nvPr>
        </p:nvSpPr>
        <p:spPr/>
        <p:txBody>
          <a:bodyPr/>
          <a:lstStyle/>
          <a:p>
            <a:r>
              <a:t>Eun Ju Yoon, Sang Ho Yoo, Jaeho Cha, Hyeon Gyu Lee*</a:t>
            </a:r>
          </a:p>
        </p:txBody>
      </p:sp>
      <p:sp>
        <p:nvSpPr>
          <p:cNvPr id="5" name="Content Placeholder 4"/>
          <p:cNvSpPr>
            <a:spLocks noGrp="1"/>
          </p:cNvSpPr>
          <p:nvPr>
            <p:ph idx="19" sz="half"/>
          </p:nvPr>
        </p:nvSpPr>
        <p:spPr/>
        <p:txBody>
          <a:bodyPr/>
          <a:lstStyle/>
          <a:p>
            <a:r>
              <a:t>2004</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An exopolysaccharide-producing Gram negative bacterium was isolated and determined to be a Sphingomonas sp. (CS101). A sugar composition analysis of an exopolysaccharide indicated that the Sphingomonas sp. CS101 secreted an exopolysaccharide composed of glucose, mannose, fucose, and rhamnose in the ratio of 2.1:1.1:1.0:0.1, suggesting that this exoplysaccharide is an unusual type of sphingan family. The mean molecular weight of the exopolysaccharide was determined to be 4.2×10⁵ Da by size exclusion chromatography coupled with multi-angle laser-light scattering (SEC/MALLS) analysis. An exopolysaccharide was produced up to 17 g/l (pH 7; 30 °C) with the optimal medium condition over 4 days of cultivation.</a:t>
            </a:r>
          </a:p>
        </p:txBody>
      </p:sp>
      <p:sp>
        <p:nvSpPr>
          <p:cNvPr id="8" name="Content Placeholder 7"/>
          <p:cNvSpPr>
            <a:spLocks noGrp="1"/>
          </p:cNvSpPr>
          <p:nvPr>
            <p:ph idx="26" sz="half"/>
          </p:nvPr>
        </p:nvSpPr>
        <p:spPr/>
        <p:txBody>
          <a:bodyPr/>
          <a:lstStyle/>
          <a:p>
            <a:r>
              <a:t>Eun Jung Seo, Sang Ho Yoo, Ko Woon Oh, Jaeho Cha, Hyeon Gyu Lee, Cheon Seok Park*</a:t>
            </a:r>
          </a:p>
        </p:txBody>
      </p:sp>
      <p:sp>
        <p:nvSpPr>
          <p:cNvPr id="9" name="Content Placeholder 8"/>
          <p:cNvSpPr>
            <a:spLocks noGrp="1"/>
          </p:cNvSpPr>
          <p:nvPr>
            <p:ph idx="28" sz="half"/>
          </p:nvPr>
        </p:nvSpPr>
        <p:spPr/>
        <p:txBody>
          <a:bodyPr/>
          <a:lstStyle/>
          <a:p>
            <a:r>
              <a:t>2004</a:t>
            </a:r>
          </a:p>
        </p:txBody>
      </p:sp>
      <p:sp>
        <p:nvSpPr>
          <p:cNvPr id="10" name="Content Placeholder 9"/>
          <p:cNvSpPr>
            <a:spLocks noGrp="1"/>
          </p:cNvSpPr>
          <p:nvPr>
            <p:ph idx="30" sz="half"/>
          </p:nvPr>
        </p:nvSpPr>
        <p:spPr/>
        <p:txBody>
          <a:bodyPr/>
          <a:lstStyle/>
          <a:p>
            <a:r>
              <a:t>Isolation of an expolysaccharide producing bacterium, Sphingomonas sp CS101, which forms an unusual type of sphingan </a:t>
            </a:r>
          </a:p>
        </p:txBody>
      </p:sp>
      <p:sp>
        <p:nvSpPr>
          <p:cNvPr id="11" name="Content Placeholder 10"/>
          <p:cNvSpPr>
            <a:spLocks noGrp="1"/>
          </p:cNvSpPr>
          <p:nvPr>
            <p:ph idx="32" sz="half"/>
          </p:nvPr>
        </p:nvSpPr>
        <p:spPr/>
        <p:txBody>
          <a:bodyPr/>
          <a:lstStyle/>
          <a:p>
            <a:r>
              <a:t>Bioscience Biotechnology and Biochemistry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Levans produced from Microbacterium laevaniformanswere isolated, characterized, and fractionated by molecularweight. TLC, HPLC, and GC-MS analyses of the exopolysaccharideshowed that it was a fructan-type polymer andwas composed of (2,6)- and (2,1)-glycosidic linkages. 13CNMRanalysis proved that the polysaccharide was mainly aβ-(2,6)-linked levan-type polysaccharide. To investigate thecytotoxicity of the acetone-precipitated levan fractions suchas M1, M2, and M3, HepG2, P388D1, U937, SNU-1, andSNUC2A cell lines were screened. Among the cell linestested, the cytotoxicity of M1-M3 fractions were detectedfrom only SNU-1 and HepG2 cells at the dosage level of100- 800 μg/ml. The M2 fraction (Mr 80,000) at 400 μg/mlhad the greatest cell growth inhibition (84.6%) on SNU-1,while the M1 (Mr 50,000) at 800 μg/ml showed the greatest(46.32%) on HepG2. To obtain more uniform Mr fractionsof levan, the levan was further fractionated from S1(Mr 1,000,000) to S5 (Mr 10,000) using gel permeationchromatography. Again, the S1-S5 fractions had strongcytotoxicity on SNU-1 and HepG2 cell lines. The greatestinhibition effects of S4 (Mr 80,000) on SNU-1 and S5(Mr 10,000) on HepG2 were shown to be 49.5% and 73.0%,respectively. The cytotoxicity of the levan fractions was moreeffective on SNU-1 than on HepG2. Although the relationshipbetween the Mw and the cytotoxicity was not clear, smallerMr fractions of levan showed greater growth inhibition effecton the cancer cell lines in general. Therefore, it was indicatedthat a specific Mw class of levan is responsible for theeffective cytotoxicity.</a:t>
            </a:r>
          </a:p>
        </p:txBody>
      </p:sp>
      <p:sp>
        <p:nvSpPr>
          <p:cNvPr id="3" name="Content Placeholder 2"/>
          <p:cNvSpPr>
            <a:spLocks noGrp="1"/>
          </p:cNvSpPr>
          <p:nvPr>
            <p:ph idx="14" sz="half"/>
          </p:nvPr>
        </p:nvSpPr>
        <p:spPr/>
        <p:txBody>
          <a:bodyPr/>
          <a:lstStyle/>
          <a:p>
            <a:r>
              <a:t>Effects of microbacterium laevaniformans levan's molecular weight on cytotoxicity</a:t>
            </a:r>
          </a:p>
        </p:txBody>
      </p:sp>
      <p:sp>
        <p:nvSpPr>
          <p:cNvPr id="4" name="Content Placeholder 3"/>
          <p:cNvSpPr>
            <a:spLocks noGrp="1"/>
          </p:cNvSpPr>
          <p:nvPr>
            <p:ph idx="17" sz="half"/>
          </p:nvPr>
        </p:nvSpPr>
        <p:spPr/>
        <p:txBody>
          <a:bodyPr/>
          <a:lstStyle/>
          <a:p>
            <a:r>
              <a:t>Im Kyung Oh, Sang Ho Yoo, In Young Bae, Jaeho Cha, Hyeon Gyu Lee*</a:t>
            </a:r>
          </a:p>
        </p:txBody>
      </p:sp>
      <p:sp>
        <p:nvSpPr>
          <p:cNvPr id="5" name="Content Placeholder 4"/>
          <p:cNvSpPr>
            <a:spLocks noGrp="1"/>
          </p:cNvSpPr>
          <p:nvPr>
            <p:ph idx="19" sz="half"/>
          </p:nvPr>
        </p:nvSpPr>
        <p:spPr/>
        <p:txBody>
          <a:bodyPr/>
          <a:lstStyle/>
          <a:p>
            <a:r>
              <a:t>2004</a:t>
            </a:r>
          </a:p>
        </p:txBody>
      </p:sp>
      <p:sp>
        <p:nvSpPr>
          <p:cNvPr id="6" name="Content Placeholder 5"/>
          <p:cNvSpPr>
            <a:spLocks noGrp="1"/>
          </p:cNvSpPr>
          <p:nvPr>
            <p:ph idx="20" sz="half"/>
          </p:nvPr>
        </p:nvSpPr>
        <p:spPr/>
        <p:txBody>
          <a:bodyPr/>
          <a:lstStyle/>
          <a:p>
            <a:r>
              <a:t>Journal of Miocrobiology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Pahn Shick Chang, Hyun Mi Seo, Oh Taek Kwon, Hyeon Gyu Lee, Young Suk Kim </a:t>
            </a:r>
          </a:p>
        </p:txBody>
      </p:sp>
      <p:sp>
        <p:nvSpPr>
          <p:cNvPr id="9" name="Content Placeholder 8"/>
          <p:cNvSpPr>
            <a:spLocks noGrp="1"/>
          </p:cNvSpPr>
          <p:nvPr>
            <p:ph idx="28" sz="half"/>
          </p:nvPr>
        </p:nvSpPr>
        <p:spPr/>
        <p:txBody>
          <a:bodyPr/>
          <a:lstStyle/>
          <a:p>
            <a:r>
              <a:t>2004</a:t>
            </a:r>
          </a:p>
        </p:txBody>
      </p:sp>
      <p:sp>
        <p:nvSpPr>
          <p:cNvPr id="10" name="Content Placeholder 9"/>
          <p:cNvSpPr>
            <a:spLocks noGrp="1"/>
          </p:cNvSpPr>
          <p:nvPr>
            <p:ph idx="30" sz="half"/>
          </p:nvPr>
        </p:nvSpPr>
        <p:spPr/>
        <p:txBody>
          <a:bodyPr/>
          <a:lstStyle/>
          <a:p>
            <a:r>
              <a:t> Selective oxidation of primary alcohol group of 1 monostearoyl glycerol mediated by 2,2,6,6 tetramethyl 1 piperidine oxoammonium  ion</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Monascus anka를 이용한 적포도주 제조</a:t>
            </a:r>
          </a:p>
        </p:txBody>
      </p:sp>
      <p:sp>
        <p:nvSpPr>
          <p:cNvPr id="4" name="Content Placeholder 3"/>
          <p:cNvSpPr>
            <a:spLocks noGrp="1"/>
          </p:cNvSpPr>
          <p:nvPr>
            <p:ph idx="17" sz="half"/>
          </p:nvPr>
        </p:nvSpPr>
        <p:spPr/>
        <p:txBody>
          <a:bodyPr/>
          <a:lstStyle/>
          <a:p>
            <a:r>
              <a:t>배인영, 이광연, 신민수, 이현규*</a:t>
            </a:r>
          </a:p>
        </p:txBody>
      </p:sp>
      <p:sp>
        <p:nvSpPr>
          <p:cNvPr id="5" name="Content Placeholder 4"/>
          <p:cNvSpPr>
            <a:spLocks noGrp="1"/>
          </p:cNvSpPr>
          <p:nvPr>
            <p:ph idx="19" sz="half"/>
          </p:nvPr>
        </p:nvSpPr>
        <p:spPr/>
        <p:txBody>
          <a:bodyPr/>
          <a:lstStyle/>
          <a:p>
            <a:r>
              <a:t>2004</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Chitosan was selectively oxidized at C-6 primary alcohol groups by TEMPO in the presence of sodium hypochlorite (NaOCl) and sodium bromide (NaBr), and also non-specifically oxidized only by NaOCl. Sequentially oxidized chitosan samples from 25 to 100% were produced by 25% increment, from both oxidation processes. By introducing carbonyl groups in chitosan structure with either oxidizing process, the water solubility was shown to be enhancing from all the oxidized sample groups. At the 25% of non-specific oxidation, 0.56% of solubility was detected but there was no proportional increase in solubility as the oxidation level increased. Moreover, the decreases in solubility were observed at 50%-oxidized (0.43%) and 100%-oxidized (0.45%) chitosan samples. During the specific oxidation process, 25%-oxidized 6-oxychitosan had the highest solubility, and the solubility decreased substantially from 0.72 to 0.15% as the degree of oxidation increased from 25 to 100%. Possibly, excessive incorporation of negative charges on chitosan resulted in the aggregation among 6-oxychitosan molecules by charge–charge interactions. The strongest cholic acid-retardation index (CRI, %) of highly soluble 25%-oxidized 6-oxychitosan was consistently observed until 24 h of dialysis, which means the CRI is closely related to the water solubility of 6-oxychitosan. Therefore, the solubility improvement should be considered for enhancing the biological activity such as bile acid-binding capacity. Also, it was suggested that negative charge increase in chitosan structure above a certain level led to adverse effect on the binding capacity.</a:t>
            </a:r>
          </a:p>
          <a:p/>
        </p:txBody>
      </p:sp>
      <p:sp>
        <p:nvSpPr>
          <p:cNvPr id="8" name="Content Placeholder 7"/>
          <p:cNvSpPr>
            <a:spLocks noGrp="1"/>
          </p:cNvSpPr>
          <p:nvPr>
            <p:ph idx="26" sz="half"/>
          </p:nvPr>
        </p:nvSpPr>
        <p:spPr/>
        <p:txBody>
          <a:bodyPr/>
          <a:lstStyle/>
          <a:p>
            <a:r>
              <a:t>Sang Ho Yoo, Ji soo Lee, Seoung Young Park, Pahn Shick Chang, Young Suk Kim, Hyeon Gyu Lee*</a:t>
            </a:r>
          </a:p>
        </p:txBody>
      </p:sp>
      <p:sp>
        <p:nvSpPr>
          <p:cNvPr id="9" name="Content Placeholder 8"/>
          <p:cNvSpPr>
            <a:spLocks noGrp="1"/>
          </p:cNvSpPr>
          <p:nvPr>
            <p:ph idx="28" sz="half"/>
          </p:nvPr>
        </p:nvSpPr>
        <p:spPr/>
        <p:txBody>
          <a:bodyPr/>
          <a:lstStyle/>
          <a:p>
            <a:r>
              <a:t>2005</a:t>
            </a:r>
          </a:p>
        </p:txBody>
      </p:sp>
      <p:sp>
        <p:nvSpPr>
          <p:cNvPr id="10" name="Content Placeholder 9"/>
          <p:cNvSpPr>
            <a:spLocks noGrp="1"/>
          </p:cNvSpPr>
          <p:nvPr>
            <p:ph idx="30" sz="half"/>
          </p:nvPr>
        </p:nvSpPr>
        <p:spPr/>
        <p:txBody>
          <a:bodyPr/>
          <a:lstStyle/>
          <a:p>
            <a:r>
              <a:t>Effects of selective oxidation of chitosan on physical and biological properties</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β-Glucan extracted from oats was subjected to reductive amination, producing a cationic β-glucan derivative of which physiological properties were characterized. The degree of substitution was obtained from elemental analysis, which was 0.48. In addition, the distribution of amino groups in the β-glucan derivative was investigated by FT-IR analysis. In vitro bile acid binding capacity of the aminated β-glucan was examined, showing significantly higher bile acid binding activity than native β-glucan. Moreover, the β-glucan derivative showed pronounced antimicrobial effects against Escherichia coli and Bacillus subtilis, and ACE (angiotensin-converting enzyme) inhibition activities which were dependent on its concentration. Furthermore, bronchoalveolar lavage (BAL) experiments demonstrated that the β-glucan derivative stimulated the synthesis of nitric oxide. The improved functionalities of the derivative could be explained by its polycationic characteristics.</a:t>
            </a:r>
          </a:p>
        </p:txBody>
      </p:sp>
      <p:sp>
        <p:nvSpPr>
          <p:cNvPr id="3" name="Content Placeholder 2"/>
          <p:cNvSpPr>
            <a:spLocks noGrp="1"/>
          </p:cNvSpPr>
          <p:nvPr>
            <p:ph idx="14" sz="half"/>
          </p:nvPr>
        </p:nvSpPr>
        <p:spPr/>
        <p:txBody>
          <a:bodyPr/>
          <a:lstStyle/>
          <a:p>
            <a:r>
              <a:t>Structural and biological characterization of aminated derivatized oat β glucan</a:t>
            </a:r>
          </a:p>
        </p:txBody>
      </p:sp>
      <p:sp>
        <p:nvSpPr>
          <p:cNvPr id="4" name="Content Placeholder 3"/>
          <p:cNvSpPr>
            <a:spLocks noGrp="1"/>
          </p:cNvSpPr>
          <p:nvPr>
            <p:ph idx="17" sz="half"/>
          </p:nvPr>
        </p:nvSpPr>
        <p:spPr/>
        <p:txBody>
          <a:bodyPr/>
          <a:lstStyle/>
          <a:p>
            <a:r>
              <a:t>Min Su Shin, Suyong Lee, Kwang Yeon Lee, Hyeon Gyu Lee*</a:t>
            </a:r>
          </a:p>
        </p:txBody>
      </p:sp>
      <p:sp>
        <p:nvSpPr>
          <p:cNvPr id="5" name="Content Placeholder 4"/>
          <p:cNvSpPr>
            <a:spLocks noGrp="1"/>
          </p:cNvSpPr>
          <p:nvPr>
            <p:ph idx="19" sz="half"/>
          </p:nvPr>
        </p:nvSpPr>
        <p:spPr/>
        <p:txBody>
          <a:bodyPr/>
          <a:lstStyle/>
          <a:p>
            <a:r>
              <a:t>2005</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Physicochemical characteristics and biological activities of Sphingomonas gellan (S-gellan) were investigated. The S-gellan weight fractions of Glc and GlcUA were 0.45 and 0.25, respectively, and the molar ratio of Glc:Rha:GlcUA was approximately 4:2:3. The S-gellan was chemically derivatized with diethylaminoethyl chloride-HCl (DEAE-HCl), and the resulting modified S-gellan contained both positive and negative charges. The elemental and IR analyses were conducted to confirm the successful incorporation of DEAE groups into S-gellan. A large increase in nitrogen fraction was observed from the derivatized S-gellan by elemental analysis. The IR absorption bands induced by C-H, C-N, and C-O-C stretching were noticeable at 2950, 1310-1380, and 1000-1150 cm-1, respectively, resulting from the DEAE substitution. The characteristic CH3 and CH2 peaks originated from the DEAE group were detected in the 1H NMR spectrum of the derivatized S-gellan as well. The solubility of native S-gellan was improved almost twice from 40% to 75% after DEAE derivatization, while water holding capacity (WHC) drastically decreased from 10026% to 245%. Oil binding capacity (OBC) of S-gellan also significantly dropped from 1528% to 331% after the derivatization. The bile acid binding capacity of S-gellan was indirectly determined by measuring the holding capability of cholic acid inside the dialysis membrane (MWCO 12 000-14 000 Da). Once S-gellan was DEAE derivatized, there was substantial increase in the cholic acid retardation index (CRI). Up to 9 h of dialysis, the derivatized S-gellan released 29.3% less of cholic acid compared to the control group that did not contain S-gellan. From these results of the improved water solubility and stronger bile acid binding capacity, it would be suggested that the DEAE-derivatized S-gellan has more advantages than gellan itself for functional food applications.</a:t>
            </a:r>
          </a:p>
        </p:txBody>
      </p:sp>
      <p:sp>
        <p:nvSpPr>
          <p:cNvPr id="8" name="Content Placeholder 7"/>
          <p:cNvSpPr>
            <a:spLocks noGrp="1"/>
          </p:cNvSpPr>
          <p:nvPr>
            <p:ph idx="26" sz="half"/>
          </p:nvPr>
        </p:nvSpPr>
        <p:spPr/>
        <p:txBody>
          <a:bodyPr/>
          <a:lstStyle/>
          <a:p>
            <a:r>
              <a:t>Sang Ho Yoo, Kyung Hee Lee, Ji soo Lee, Jaeho Cha, Cheon Seok Park, Hyeon Gyu Lee*</a:t>
            </a:r>
          </a:p>
        </p:txBody>
      </p:sp>
      <p:sp>
        <p:nvSpPr>
          <p:cNvPr id="9" name="Content Placeholder 8"/>
          <p:cNvSpPr>
            <a:spLocks noGrp="1"/>
          </p:cNvSpPr>
          <p:nvPr>
            <p:ph idx="28" sz="half"/>
          </p:nvPr>
        </p:nvSpPr>
        <p:spPr/>
        <p:txBody>
          <a:bodyPr/>
          <a:lstStyle/>
          <a:p>
            <a:r>
              <a:t>2005</a:t>
            </a:r>
          </a:p>
        </p:txBody>
      </p:sp>
      <p:sp>
        <p:nvSpPr>
          <p:cNvPr id="10" name="Content Placeholder 9"/>
          <p:cNvSpPr>
            <a:spLocks noGrp="1"/>
          </p:cNvSpPr>
          <p:nvPr>
            <p:ph idx="30" sz="half"/>
          </p:nvPr>
        </p:nvSpPr>
        <p:spPr/>
        <p:txBody>
          <a:bodyPr/>
          <a:lstStyle/>
          <a:p>
            <a:r>
              <a:t>Physicochemical properties and biological activities of DEAE derivatized Sphingomonas gellan</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Covalent bonds are the strongest bonding forces that link denatured muscle proteins to form and stabilize a hydrogel. Covalent cross-links dominate the rheological response of muscle protein gels with respect to temperature, enhancing the rubber elastic response as they increase in number and are more evenly dispersed throughout the gel. Formation of disulfide bonds through oxidation of sulfhydryl groups or disulfide interchange is important in protein hydrogels formed by heat from the muscle. The ability of fish protein sols to form glutamyl-lysine cross-links without the addition of an exogenous enzyme, chemical reagent or severe heat treatment seems unique. This property is attributed to inherently active transglutaminase, which is calcium dependent, and is likely also a function of the lower heat stability of fish myosin as compared to that of homeotherms. Commercial forms of transglutaminase produced from microorganisms are viable agents for altering and improving the gelation properties of muscle proteins.</a:t>
            </a:r>
          </a:p>
        </p:txBody>
      </p:sp>
      <p:sp>
        <p:nvSpPr>
          <p:cNvPr id="3" name="Content Placeholder 2"/>
          <p:cNvSpPr>
            <a:spLocks noGrp="1"/>
          </p:cNvSpPr>
          <p:nvPr>
            <p:ph idx="14" sz="half"/>
          </p:nvPr>
        </p:nvSpPr>
        <p:spPr/>
        <p:txBody>
          <a:bodyPr/>
          <a:lstStyle/>
          <a:p>
            <a:r>
              <a:t>The role of covalent crosslinking in the texturizing of muscle protein sols </a:t>
            </a:r>
          </a:p>
        </p:txBody>
      </p:sp>
      <p:sp>
        <p:nvSpPr>
          <p:cNvPr id="4" name="Content Placeholder 3"/>
          <p:cNvSpPr>
            <a:spLocks noGrp="1"/>
          </p:cNvSpPr>
          <p:nvPr>
            <p:ph idx="17" sz="half"/>
          </p:nvPr>
        </p:nvSpPr>
        <p:spPr/>
        <p:txBody>
          <a:bodyPr/>
          <a:lstStyle/>
          <a:p>
            <a:r>
              <a:t>Lee, H G , and Lanier, T C </a:t>
            </a:r>
          </a:p>
        </p:txBody>
      </p:sp>
      <p:sp>
        <p:nvSpPr>
          <p:cNvPr id="5" name="Content Placeholder 4"/>
          <p:cNvSpPr>
            <a:spLocks noGrp="1"/>
          </p:cNvSpPr>
          <p:nvPr>
            <p:ph idx="19" sz="half"/>
          </p:nvPr>
        </p:nvSpPr>
        <p:spPr/>
        <p:txBody>
          <a:bodyPr/>
          <a:lstStyle/>
          <a:p>
            <a:r>
              <a:t>1995</a:t>
            </a:r>
          </a:p>
        </p:txBody>
      </p:sp>
      <p:sp>
        <p:nvSpPr>
          <p:cNvPr id="6" name="Content Placeholder 5"/>
          <p:cNvSpPr>
            <a:spLocks noGrp="1"/>
          </p:cNvSpPr>
          <p:nvPr>
            <p:ph idx="20" sz="half"/>
          </p:nvPr>
        </p:nvSpPr>
        <p:spPr/>
        <p:txBody>
          <a:bodyPr/>
          <a:lstStyle/>
          <a:p>
            <a:r>
              <a:t>Journal of Muscle Foods</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Lee, H G  and Lee, C M </a:t>
            </a:r>
          </a:p>
        </p:txBody>
      </p:sp>
      <p:sp>
        <p:nvSpPr>
          <p:cNvPr id="9" name="Content Placeholder 8"/>
          <p:cNvSpPr>
            <a:spLocks noGrp="1"/>
          </p:cNvSpPr>
          <p:nvPr>
            <p:ph idx="28" sz="half"/>
          </p:nvPr>
        </p:nvSpPr>
        <p:spPr/>
        <p:txBody>
          <a:bodyPr/>
          <a:lstStyle/>
          <a:p>
            <a:r>
              <a:t>1995</a:t>
            </a:r>
          </a:p>
        </p:txBody>
      </p:sp>
      <p:sp>
        <p:nvSpPr>
          <p:cNvPr id="10" name="Content Placeholder 9"/>
          <p:cNvSpPr>
            <a:spLocks noGrp="1"/>
          </p:cNvSpPr>
          <p:nvPr>
            <p:ph idx="30" sz="half"/>
          </p:nvPr>
        </p:nvSpPr>
        <p:spPr/>
        <p:txBody>
          <a:bodyPr/>
          <a:lstStyle/>
          <a:p>
            <a:r>
              <a:t> Mechanism of gel strengthening effect of sodium ascorbate in surimi gel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Fermented rice products have been implicated in vascular injury and atherosclerosis in recent animal and human studies. In the current study, whether consumption of differently processed brown rice diets may change the cholesterol metabolism was evaluated in male Spraque Dawley (SD) rats after 28 d of treatment with diets containing 1% cholesterol. The experimental diets include corn starch alone as control diet (CO) or a diet containing a 50% substitute of CO; uncooked brown rice (UB), cooked brown rice (CB), lactic acid bacteria (LAB), brown rice mixed with LAB (BLAB), and fermented-brown rice by LAB (FB), respectively. Among them, FB group elicited significantly lower levels of plasma and hepatic triglycerides, plasma total cholesterol, low-density lipoprotein cholesterol (LDL-C), and very low-density lipoprotein cholesterol (VLDL-C) by 33% to 50%, whereas higher levels of HDL-C were elicited by 227% compared with the CO group (P &lt; 0.05). These amelioration action on lipid profile in FB group appeared to correspondent to the higher excretions of fecal weight, triglyceride (TG), total cholesterol (TC), and bile acid (P &lt; 0.05). Furthermore, sensory properties such as flavor liking, taste liking, and overall acceptability of the diet were significantly improved by the addition of fermented brown rice. Conclusively, fermented-brown rice may have a potent cholesterol-lowering benefits with sensory quality improvement of the diet.</a:t>
            </a:r>
          </a:p>
        </p:txBody>
      </p:sp>
      <p:sp>
        <p:nvSpPr>
          <p:cNvPr id="3" name="Content Placeholder 2"/>
          <p:cNvSpPr>
            <a:spLocks noGrp="1"/>
          </p:cNvSpPr>
          <p:nvPr>
            <p:ph idx="14" sz="half"/>
          </p:nvPr>
        </p:nvSpPr>
        <p:spPr/>
        <p:txBody>
          <a:bodyPr/>
          <a:lstStyle/>
          <a:p>
            <a:r>
              <a:t>Hypocholesterolemic action of fermented  brown rice supplement in cholesterol fed rats: Cholesterol lowering action of fermented  brown rice</a:t>
            </a:r>
          </a:p>
        </p:txBody>
      </p:sp>
      <p:sp>
        <p:nvSpPr>
          <p:cNvPr id="4" name="Content Placeholder 3"/>
          <p:cNvSpPr>
            <a:spLocks noGrp="1"/>
          </p:cNvSpPr>
          <p:nvPr>
            <p:ph idx="17" sz="half"/>
          </p:nvPr>
        </p:nvSpPr>
        <p:spPr/>
        <p:txBody>
          <a:bodyPr/>
          <a:lstStyle/>
          <a:p>
            <a:r>
              <a:t>Seung Hee Baek, Soojin Park, Hyeon Gyu Lee*</a:t>
            </a:r>
          </a:p>
        </p:txBody>
      </p:sp>
      <p:sp>
        <p:nvSpPr>
          <p:cNvPr id="5" name="Content Placeholder 4"/>
          <p:cNvSpPr>
            <a:spLocks noGrp="1"/>
          </p:cNvSpPr>
          <p:nvPr>
            <p:ph idx="19" sz="half"/>
          </p:nvPr>
        </p:nvSpPr>
        <p:spPr/>
        <p:txBody>
          <a:bodyPr/>
          <a:lstStyle/>
          <a:p>
            <a:r>
              <a:t>2005</a:t>
            </a:r>
          </a:p>
        </p:txBody>
      </p:sp>
      <p:sp>
        <p:nvSpPr>
          <p:cNvPr id="6" name="Content Placeholder 5"/>
          <p:cNvSpPr>
            <a:spLocks noGrp="1"/>
          </p:cNvSpPr>
          <p:nvPr>
            <p:ph idx="20" sz="half"/>
          </p:nvPr>
        </p:nvSpPr>
        <p:spPr/>
        <p:txBody>
          <a:bodyPr/>
          <a:lstStyle/>
          <a:p>
            <a:r>
              <a:t>Journal of Food Science</a:t>
            </a:r>
          </a:p>
        </p:txBody>
      </p:sp>
      <p:sp>
        <p:nvSpPr>
          <p:cNvPr id="7" name="Content Placeholder 6"/>
          <p:cNvSpPr>
            <a:spLocks noGrp="1"/>
          </p:cNvSpPr>
          <p:nvPr>
            <p:ph idx="22" sz="half"/>
          </p:nvPr>
        </p:nvSpPr>
        <p:spPr/>
        <p:txBody>
          <a:bodyPr/>
          <a:lstStyle/>
          <a:p>
            <a:r>
              <a:t>The effectiveness of microencapsulated γ-oryzanol (M-γ-OZ) was evaluated as an antioxidant in Sprague-Dawley rats. Lard containing 100 ppm of γ-OZ (HCD III) or 100 ppm of M-γ-OZ (HCD IV) was heated in an oven for 7 days, and the heat-treated lard as an ingredient in a high cholesterol diet (HCD) formulation was tested for analyzing in vivo cholesterol and lipid profiles. The HCDs containing fresh lard (HCD I) and heat-treated lard (HCD II) were fed to the rats for 4 weeks as control groups A and B, respectively, in this experiment. The liver thiobarbituric acid reactive substances values of group C (fed with HCD III) and group D (with HCD IV) were significantly lower (p &lt; 0.05) than that of negative control, group B. One of the cholesterol oxidation products, 7-ketocholesterol, was not detected from group D, indicating that microencapsulation preserved antioxidative activity effectively. The levels of serum total cholesterol and lipoproteins, high-density lipoprotein (HDL), low-density lipoprotein (LDL), and very low-density lipoprotein were also affected by heat-induced lipid oxidation.The M-γ-OZ evidently decreased LDL-cholesterol content and increased HDL-cholesterol in blood samples of tested rats. These results suggested that the M-γ-OZ was not only effective in inhibiting the hypercholesterolemia of serum and liver but also reduced the oxidation degree of lipids and cholesterol. Therefore, this microencapsulation can be a good potential technique to protect the antioxidant activity of γ-OZ from heat-induced lipid oxidation.</a:t>
            </a:r>
          </a:p>
        </p:txBody>
      </p:sp>
      <p:sp>
        <p:nvSpPr>
          <p:cNvPr id="8" name="Content Placeholder 7"/>
          <p:cNvSpPr>
            <a:spLocks noGrp="1"/>
          </p:cNvSpPr>
          <p:nvPr>
            <p:ph idx="26" sz="half"/>
          </p:nvPr>
        </p:nvSpPr>
        <p:spPr/>
        <p:txBody>
          <a:bodyPr/>
          <a:lstStyle/>
          <a:p>
            <a:r>
              <a:t>Mun Hee Suh, Sang Ho Yoo, Pahn Shick Chang, and Hyeon Gyu Lee*</a:t>
            </a:r>
          </a:p>
        </p:txBody>
      </p:sp>
      <p:sp>
        <p:nvSpPr>
          <p:cNvPr id="9" name="Content Placeholder 8"/>
          <p:cNvSpPr>
            <a:spLocks noGrp="1"/>
          </p:cNvSpPr>
          <p:nvPr>
            <p:ph idx="28" sz="half"/>
          </p:nvPr>
        </p:nvSpPr>
        <p:spPr/>
        <p:txBody>
          <a:bodyPr/>
          <a:lstStyle/>
          <a:p>
            <a:r>
              <a:t>2005</a:t>
            </a:r>
          </a:p>
        </p:txBody>
      </p:sp>
      <p:sp>
        <p:nvSpPr>
          <p:cNvPr id="10" name="Content Placeholder 9"/>
          <p:cNvSpPr>
            <a:spLocks noGrp="1"/>
          </p:cNvSpPr>
          <p:nvPr>
            <p:ph idx="30" sz="half"/>
          </p:nvPr>
        </p:nvSpPr>
        <p:spPr/>
        <p:txBody>
          <a:bodyPr/>
          <a:lstStyle/>
          <a:p>
            <a:r>
              <a:t>Antioxidative Activity of Microencapsulated γ Oryzanol on High Cholesterol Fed Rats</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γ Oryzanol의 첨가가 저장 중 약과의 품질에 미치는 영향</a:t>
            </a:r>
          </a:p>
        </p:txBody>
      </p:sp>
      <p:sp>
        <p:nvSpPr>
          <p:cNvPr id="4" name="Content Placeholder 3"/>
          <p:cNvSpPr>
            <a:spLocks noGrp="1"/>
          </p:cNvSpPr>
          <p:nvPr>
            <p:ph idx="17" sz="half"/>
          </p:nvPr>
        </p:nvSpPr>
        <p:spPr/>
        <p:txBody>
          <a:bodyPr/>
          <a:lstStyle/>
          <a:p>
            <a:r>
              <a:t>우정민, 양차범, 이재환, 안영순, 이현규*</a:t>
            </a:r>
          </a:p>
        </p:txBody>
      </p:sp>
      <p:sp>
        <p:nvSpPr>
          <p:cNvPr id="5" name="Content Placeholder 4"/>
          <p:cNvSpPr>
            <a:spLocks noGrp="1"/>
          </p:cNvSpPr>
          <p:nvPr>
            <p:ph idx="19" sz="half"/>
          </p:nvPr>
        </p:nvSpPr>
        <p:spPr/>
        <p:txBody>
          <a:bodyPr/>
          <a:lstStyle/>
          <a:p>
            <a:r>
              <a:t>2005</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The hydrodynamic behavior of high-methoxy (HM) and low-methoxy (LM) pectin solutions was examined by capillary viscometric analysis. The LM-pectin was produced from the HM-pectin by PME-deesterification. As a result of the viscometric analysis, the PME-deesterified LM-pectin showed quite different solution behavior from the HM-pectin. The LM-pectin had larger intrinsic viscosity ([η]) than HM-pectin when dissolved in 0.005 and 0.05 M concentrations of monovalent salts whereas HM-pectin had a higher value of [η] when dissolved in 0.2 M salt than LM-pectin. The concentration dependence of HM-pectin ηred values was fairly constant, whereas the concentration dependence of LM-pectin ηred values had a tendency to decrease as the pectin concentration approached zero. The effect of salt-type on the hydrodynamic behavior of both HM- and LM-pectin solutions was almost negligible. The precipitous drop in LM-pectin [η] upon increasing the salt concentration from 0.05 to 0.2 M is interpreted as arising from its disaggregation. This interpretation is based in part on data from HPSEC with online light scattering and viscosity detection.</a:t>
            </a:r>
          </a:p>
          <a:p/>
        </p:txBody>
      </p:sp>
      <p:sp>
        <p:nvSpPr>
          <p:cNvPr id="8" name="Content Placeholder 7"/>
          <p:cNvSpPr>
            <a:spLocks noGrp="1"/>
          </p:cNvSpPr>
          <p:nvPr>
            <p:ph idx="26" sz="half"/>
          </p:nvPr>
        </p:nvSpPr>
        <p:spPr/>
        <p:txBody>
          <a:bodyPr/>
          <a:lstStyle/>
          <a:p>
            <a:r>
              <a:t>Yoo, S  H* , Fidhman, M L , Hotchkiss Jr, A T , Lee, H G</a:t>
            </a:r>
          </a:p>
        </p:txBody>
      </p:sp>
      <p:sp>
        <p:nvSpPr>
          <p:cNvPr id="9" name="Content Placeholder 8"/>
          <p:cNvSpPr>
            <a:spLocks noGrp="1"/>
          </p:cNvSpPr>
          <p:nvPr>
            <p:ph idx="28" sz="half"/>
          </p:nvPr>
        </p:nvSpPr>
        <p:spPr/>
        <p:txBody>
          <a:bodyPr/>
          <a:lstStyle/>
          <a:p>
            <a:r>
              <a:t>2006</a:t>
            </a:r>
          </a:p>
        </p:txBody>
      </p:sp>
      <p:sp>
        <p:nvSpPr>
          <p:cNvPr id="10" name="Content Placeholder 9"/>
          <p:cNvSpPr>
            <a:spLocks noGrp="1"/>
          </p:cNvSpPr>
          <p:nvPr>
            <p:ph idx="30" sz="half"/>
          </p:nvPr>
        </p:nvSpPr>
        <p:spPr/>
        <p:txBody>
          <a:bodyPr/>
          <a:lstStyle/>
          <a:p>
            <a:r>
              <a:t>Viscometric behavior of high methoxy and low methoxy pectin solutions</a:t>
            </a:r>
          </a:p>
        </p:txBody>
      </p:sp>
      <p:sp>
        <p:nvSpPr>
          <p:cNvPr id="11" name="Content Placeholder 10"/>
          <p:cNvSpPr>
            <a:spLocks noGrp="1"/>
          </p:cNvSpPr>
          <p:nvPr>
            <p:ph idx="32" sz="half"/>
          </p:nvPr>
        </p:nvSpPr>
        <p:spPr/>
        <p:txBody>
          <a:bodyPr/>
          <a:lstStyle/>
          <a:p>
            <a:r>
              <a:t>Food Hydrocolloids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Microencapsulation of  α tocopherol using sodium alginate and its controlled release properties</a:t>
            </a:r>
          </a:p>
        </p:txBody>
      </p:sp>
      <p:sp>
        <p:nvSpPr>
          <p:cNvPr id="4" name="Content Placeholder 3"/>
          <p:cNvSpPr>
            <a:spLocks noGrp="1"/>
          </p:cNvSpPr>
          <p:nvPr>
            <p:ph idx="17" sz="half"/>
          </p:nvPr>
        </p:nvSpPr>
        <p:spPr/>
        <p:txBody>
          <a:bodyPr/>
          <a:lstStyle/>
          <a:p>
            <a:r>
              <a:t>Sang Ho Yoo, Young Bin Song, Pahn Shick Chang, Hyeon Gyu Lee*</a:t>
            </a:r>
          </a:p>
        </p:txBody>
      </p:sp>
      <p:sp>
        <p:nvSpPr>
          <p:cNvPr id="5" name="Content Placeholder 4"/>
          <p:cNvSpPr>
            <a:spLocks noGrp="1"/>
          </p:cNvSpPr>
          <p:nvPr>
            <p:ph idx="19" sz="half"/>
          </p:nvPr>
        </p:nvSpPr>
        <p:spPr/>
        <p:txBody>
          <a:bodyPr/>
          <a:lstStyle/>
          <a:p>
            <a:r>
              <a:t>2006</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This study was designed to investigate the effect of a thermostable α-glucanotransferase (TSαGT) originated from Thermus scotoductus on the rheological properties, molecular weight distribution, thermo-reversibility, and freeze-thaw stability of rice starch paste. Rice starch paste samples (5%) were incubated at 70 °C with TSαGT and a commercial α-amylase, respectively, until reduction of moduli leveled off. The TSαGT-modified rice starch paste showed a yield stress. After the enzymatic treatment, both enzyme-treated pastes showed considerably low moduli with higher G″ than G′, indicating a significant liquefaction. However, when stored at 4 °C, both moduli of a TSαGT-treated sample dramatically increased with significantly higher G′ than G″, confirming that a solid gel structure formed. This transition was found to be reversible, when temperature fluctuated between 70 and 4 °C. The control starch gel did not show thermo-reversibility, and α-amylase-treated starch paste was incapable of forming a solid gel. The size distribution of the starch polymers, as measured by MALLS, revealed that average Mw reduced to about 5×105 after the TSαGT treatment, which was a significant decrease, but possibly high enough to form a solid gel matrix at low temperatures. The TsαGT-treated gel demonstrated highly improved freeze-thaw stability.</a:t>
            </a:r>
          </a:p>
        </p:txBody>
      </p:sp>
      <p:sp>
        <p:nvSpPr>
          <p:cNvPr id="8" name="Content Placeholder 7"/>
          <p:cNvSpPr>
            <a:spLocks noGrp="1"/>
          </p:cNvSpPr>
          <p:nvPr>
            <p:ph idx="26" sz="half"/>
          </p:nvPr>
        </p:nvSpPr>
        <p:spPr/>
        <p:txBody>
          <a:bodyPr/>
          <a:lstStyle/>
          <a:p>
            <a:r>
              <a:t>Kwang Yeon Lee, Yong Ro Kim, Kwan Hwa Park, Hyeon Gyu Lee*</a:t>
            </a:r>
          </a:p>
        </p:txBody>
      </p:sp>
      <p:sp>
        <p:nvSpPr>
          <p:cNvPr id="9" name="Content Placeholder 8"/>
          <p:cNvSpPr>
            <a:spLocks noGrp="1"/>
          </p:cNvSpPr>
          <p:nvPr>
            <p:ph idx="28" sz="half"/>
          </p:nvPr>
        </p:nvSpPr>
        <p:spPr/>
        <p:txBody>
          <a:bodyPr/>
          <a:lstStyle/>
          <a:p>
            <a:r>
              <a:t>2006</a:t>
            </a:r>
          </a:p>
        </p:txBody>
      </p:sp>
      <p:sp>
        <p:nvSpPr>
          <p:cNvPr id="10" name="Content Placeholder 9"/>
          <p:cNvSpPr>
            <a:spLocks noGrp="1"/>
          </p:cNvSpPr>
          <p:nvPr>
            <p:ph idx="30" sz="half"/>
          </p:nvPr>
        </p:nvSpPr>
        <p:spPr/>
        <p:txBody>
          <a:bodyPr/>
          <a:lstStyle/>
          <a:p>
            <a:r>
              <a:t>Effects of α glucanotransferase treatment on the thermo reversibility and freeze thaw stability of rice starch gel</a:t>
            </a:r>
          </a:p>
        </p:txBody>
      </p:sp>
      <p:sp>
        <p:nvSpPr>
          <p:cNvPr id="11" name="Content Placeholder 10"/>
          <p:cNvSpPr>
            <a:spLocks noGrp="1"/>
          </p:cNvSpPr>
          <p:nvPr>
            <p:ph idx="32" sz="half"/>
          </p:nvPr>
        </p:nvSpPr>
        <p:spPr/>
        <p:txBody>
          <a:bodyPr/>
          <a:lstStyle/>
          <a:p>
            <a:r>
              <a:t>Carbohydrate Polymers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Angiotensin I-converting enzyme (ACE) inhibitory peptide was isolated and identified from buckwheat (Fagopyrum esculentum Moench). Buckwheat protein extract was prepared by stirring in water (pH 9.0) for 30 min, followed by centrifugation at 15,000g for 20 min. The protein extract was then filtered using an YM-10 membrane. An ACE inhibitor was purified using consecutive chromatographic methods including: ion-exchange chromatography, gel filtration chromatography, and reverse-phase high performance liquid chromatography. The ACE inhibitor was identified to be a tripeptide, Gly-Pro-Pro, having IC50 value of 6.25 μg protein/ml, by protein sequencing system and electrospray-LC–mass spectrometry.</a:t>
            </a:r>
          </a:p>
        </p:txBody>
      </p:sp>
      <p:sp>
        <p:nvSpPr>
          <p:cNvPr id="3" name="Content Placeholder 2"/>
          <p:cNvSpPr>
            <a:spLocks noGrp="1"/>
          </p:cNvSpPr>
          <p:nvPr>
            <p:ph idx="14" sz="half"/>
          </p:nvPr>
        </p:nvSpPr>
        <p:spPr/>
        <p:txBody>
          <a:bodyPr/>
          <a:lstStyle/>
          <a:p>
            <a:r>
              <a:t>Purification and identification of angiotensin I converting enzyme inhibitory peptide from buckwheat (Fagopyrum esculentum Moench)</a:t>
            </a:r>
          </a:p>
        </p:txBody>
      </p:sp>
      <p:sp>
        <p:nvSpPr>
          <p:cNvPr id="4" name="Content Placeholder 3"/>
          <p:cNvSpPr>
            <a:spLocks noGrp="1"/>
          </p:cNvSpPr>
          <p:nvPr>
            <p:ph idx="17" sz="half"/>
          </p:nvPr>
        </p:nvSpPr>
        <p:spPr/>
        <p:txBody>
          <a:bodyPr/>
          <a:lstStyle/>
          <a:p>
            <a:r>
              <a:t>Min Suk Ma, In Young Bae, Hyeon  Gyu Lee*, Cha Bum Yang</a:t>
            </a:r>
          </a:p>
        </p:txBody>
      </p:sp>
      <p:sp>
        <p:nvSpPr>
          <p:cNvPr id="5" name="Content Placeholder 4"/>
          <p:cNvSpPr>
            <a:spLocks noGrp="1"/>
          </p:cNvSpPr>
          <p:nvPr>
            <p:ph idx="19" sz="half"/>
          </p:nvPr>
        </p:nvSpPr>
        <p:spPr/>
        <p:txBody>
          <a:bodyPr/>
          <a:lstStyle/>
          <a:p>
            <a:r>
              <a:t>2006</a:t>
            </a:r>
          </a:p>
        </p:txBody>
      </p:sp>
      <p:sp>
        <p:nvSpPr>
          <p:cNvPr id="6" name="Content Placeholder 5"/>
          <p:cNvSpPr>
            <a:spLocks noGrp="1"/>
          </p:cNvSpPr>
          <p:nvPr>
            <p:ph idx="20" sz="half"/>
          </p:nvPr>
        </p:nvSpPr>
        <p:spPr/>
        <p:txBody>
          <a:bodyPr/>
          <a:lstStyle/>
          <a:p>
            <a:r>
              <a:t>Food Chemistry</a:t>
            </a:r>
          </a:p>
        </p:txBody>
      </p:sp>
      <p:sp>
        <p:nvSpPr>
          <p:cNvPr id="7" name="Content Placeholder 6"/>
          <p:cNvSpPr>
            <a:spLocks noGrp="1"/>
          </p:cNvSpPr>
          <p:nvPr>
            <p:ph idx="22" sz="half"/>
          </p:nvPr>
        </p:nvSpPr>
        <p:spPr/>
        <p:txBody>
          <a:bodyPr/>
          <a:lstStyle/>
          <a:p>
            <a:r>
              <a:t>The structural, physicochemical, and biological properties of sulfated oat beta-glucan were characterized. The degree of substitution of the sulfated oat-beta glucan was obtained by elemental analysis, which was 0.68. Compared to native oat beta-glucan, the FT-IR spectra of the derivative showed two new absorption bands at 1250 and 810 cm(-1), which would be attributed to (S = O) and (C-O-S) groups, respectively. The molecular weight of the sulfated beta-glucan was determined to be 68 kDa and its viscosity decreased by almost 2 orders of magnitude while its solubility increased by more than 100% compared to that of the native beta-glucan. In addition, the sulfation caused the reduction of in vitro bile acid binding capacity of oat beta-glucan due to the new anionic character and decreased molecular weight. The sulfated derivative exhibited, however, anticoagulant activity which showed a concentration-dependent increase.</a:t>
            </a:r>
          </a:p>
        </p:txBody>
      </p:sp>
      <p:sp>
        <p:nvSpPr>
          <p:cNvPr id="8" name="Content Placeholder 7"/>
          <p:cNvSpPr>
            <a:spLocks noGrp="1"/>
          </p:cNvSpPr>
          <p:nvPr>
            <p:ph idx="26" sz="half"/>
          </p:nvPr>
        </p:nvSpPr>
        <p:spPr/>
        <p:txBody>
          <a:bodyPr/>
          <a:lstStyle/>
          <a:p>
            <a:r>
              <a:t>Yun Jeoung Chang, Suyong Lee, Mi Ae Yoo, Hyeon Gyu Lee*</a:t>
            </a:r>
          </a:p>
        </p:txBody>
      </p:sp>
      <p:sp>
        <p:nvSpPr>
          <p:cNvPr id="9" name="Content Placeholder 8"/>
          <p:cNvSpPr>
            <a:spLocks noGrp="1"/>
          </p:cNvSpPr>
          <p:nvPr>
            <p:ph idx="28" sz="half"/>
          </p:nvPr>
        </p:nvSpPr>
        <p:spPr/>
        <p:txBody>
          <a:bodyPr/>
          <a:lstStyle/>
          <a:p>
            <a:r>
              <a:t>2006</a:t>
            </a:r>
          </a:p>
        </p:txBody>
      </p:sp>
      <p:sp>
        <p:nvSpPr>
          <p:cNvPr id="10" name="Content Placeholder 9"/>
          <p:cNvSpPr>
            <a:spLocks noGrp="1"/>
          </p:cNvSpPr>
          <p:nvPr>
            <p:ph idx="30" sz="half"/>
          </p:nvPr>
        </p:nvSpPr>
        <p:spPr/>
        <p:txBody>
          <a:bodyPr/>
          <a:lstStyle/>
          <a:p>
            <a:r>
              <a:t>Structural and biological characterization of sulfated derivatized oat β glucan</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To investigate the naturally occurring angiotensin I-converting enzyme (ACE) inhibitor, broccoli (Brassica oleracea Italica) extracts were used for its isolation and identification. After treatment with 50% acetone for membrane breakdown, ethyl acetate, n-butanol, and water were used for the preparation of broccoli extracts. The water-soluble extract from broccoli had 76.9% ACE inhibitory activity, while those of other organic solvent extracts showed lower ACE inhibitory activities. An ACE inhibitory peptide was isolated using column chromatographic methods including: Amberlite XAD-4, Sephadex LH-20, and high performance liquid chromatography. The purified ACE inhibitory peptide was identified to be a tripeptide, Tyr-Pro-Lys, having an IC50 value of 10.5 μg protein/ml.</a:t>
            </a:r>
          </a:p>
        </p:txBody>
      </p:sp>
      <p:sp>
        <p:nvSpPr>
          <p:cNvPr id="3" name="Content Placeholder 2"/>
          <p:cNvSpPr>
            <a:spLocks noGrp="1"/>
          </p:cNvSpPr>
          <p:nvPr>
            <p:ph idx="14" sz="half"/>
          </p:nvPr>
        </p:nvSpPr>
        <p:spPr/>
        <p:txBody>
          <a:bodyPr/>
          <a:lstStyle/>
          <a:p>
            <a:r>
              <a:t>Tyr Pro Lys, an angiotensin I converting enzyme inhibitory peptide derived from broccoli (Brassica oleracea Italica)</a:t>
            </a:r>
          </a:p>
        </p:txBody>
      </p:sp>
      <p:sp>
        <p:nvSpPr>
          <p:cNvPr id="4" name="Content Placeholder 3"/>
          <p:cNvSpPr>
            <a:spLocks noGrp="1"/>
          </p:cNvSpPr>
          <p:nvPr>
            <p:ph idx="17" sz="half"/>
          </p:nvPr>
        </p:nvSpPr>
        <p:spPr/>
        <p:txBody>
          <a:bodyPr/>
          <a:lstStyle/>
          <a:p>
            <a:r>
              <a:t>Lee, J E , Bae, I Y , Lee, H G *, Yang, C B</a:t>
            </a:r>
          </a:p>
        </p:txBody>
      </p:sp>
      <p:sp>
        <p:nvSpPr>
          <p:cNvPr id="5" name="Content Placeholder 4"/>
          <p:cNvSpPr>
            <a:spLocks noGrp="1"/>
          </p:cNvSpPr>
          <p:nvPr>
            <p:ph idx="19" sz="half"/>
          </p:nvPr>
        </p:nvSpPr>
        <p:spPr/>
        <p:txBody>
          <a:bodyPr/>
          <a:lstStyle/>
          <a:p>
            <a:r>
              <a:t>2006</a:t>
            </a:r>
          </a:p>
        </p:txBody>
      </p:sp>
      <p:sp>
        <p:nvSpPr>
          <p:cNvPr id="6" name="Content Placeholder 5"/>
          <p:cNvSpPr>
            <a:spLocks noGrp="1"/>
          </p:cNvSpPr>
          <p:nvPr>
            <p:ph idx="20" sz="half"/>
          </p:nvPr>
        </p:nvSpPr>
        <p:spPr/>
        <p:txBody>
          <a:bodyPr/>
          <a:lstStyle/>
          <a:p>
            <a:r>
              <a:t>Food Chemistry</a:t>
            </a:r>
          </a:p>
        </p:txBody>
      </p:sp>
      <p:sp>
        <p:nvSpPr>
          <p:cNvPr id="7" name="Content Placeholder 6"/>
          <p:cNvSpPr>
            <a:spLocks noGrp="1"/>
          </p:cNvSpPr>
          <p:nvPr>
            <p:ph idx="22" sz="half"/>
          </p:nvPr>
        </p:nvSpPr>
        <p:spPr/>
        <p:txBody>
          <a:bodyPr/>
          <a:lstStyle/>
          <a:p>
            <a:r>
              <a:t>A novel microorganism that could degrade high molecular weight gellan was screened and isolated from soil. On gellan plate, the microorganism grew well and completely liquefied the plate. The gellan-degrading microorganism was isolated by pure culture on glucose and nutrient agar medium afterwards. The 16S rDNA sequence analysis and biochemical tests using an API 50CHB/20E kit revealed that the strain belonged to Bacillus sp. The isolate, named as Bacillus sp. YJ-1, showed optimum gellan-degrading activity in 0.5% gellan medium at pH 7.5 and 37 degrees C. The activity was measured and evaluated by the thiobarbituric acid and thin-layer chromatography method. Mass spectrometry revealed that the major gellan-depolymerized product was an unsaturated tetrasaccharide consisting of Delta 4,5-glucuronic acid-(1 -&gt; 4)-beta-D-glucose-(1 -&gt; 4)-alpha-L-rhamnose-(1 -&gt; 3)-beta-D-glucose, which is a dehydrated repeating unit of gellan, thus the enzyme was identified as gellan lyase. When the gellan was present in the medium, the gellan-degrading activity was much higher than that in glucose-grown cells. These results indicate that in the presence of gellan, Bacillus sp. YJ-1 is able to metabolize the gellan by inducing gellan-degrading enzymes that can degrade gellan into small molecular weight oligosaccharides, and then the gellan-depolymerized products are taken up by the cells and utilized by intracellular enzymes.</a:t>
            </a:r>
          </a:p>
        </p:txBody>
      </p:sp>
      <p:sp>
        <p:nvSpPr>
          <p:cNvPr id="8" name="Content Placeholder 7"/>
          <p:cNvSpPr>
            <a:spLocks noGrp="1"/>
          </p:cNvSpPr>
          <p:nvPr>
            <p:ph idx="26" sz="half"/>
          </p:nvPr>
        </p:nvSpPr>
        <p:spPr/>
        <p:txBody>
          <a:bodyPr/>
          <a:lstStyle/>
          <a:p>
            <a:r>
              <a:t>Jung, Yu Jin, Cheon Seok Park, Hyeon Gyu Lee, Jaeho Cha*</a:t>
            </a:r>
          </a:p>
        </p:txBody>
      </p:sp>
      <p:sp>
        <p:nvSpPr>
          <p:cNvPr id="9" name="Content Placeholder 8"/>
          <p:cNvSpPr>
            <a:spLocks noGrp="1"/>
          </p:cNvSpPr>
          <p:nvPr>
            <p:ph idx="28" sz="half"/>
          </p:nvPr>
        </p:nvSpPr>
        <p:spPr/>
        <p:txBody>
          <a:bodyPr/>
          <a:lstStyle/>
          <a:p>
            <a:r>
              <a:t>2006</a:t>
            </a:r>
          </a:p>
        </p:txBody>
      </p:sp>
      <p:sp>
        <p:nvSpPr>
          <p:cNvPr id="10" name="Content Placeholder 9"/>
          <p:cNvSpPr>
            <a:spLocks noGrp="1"/>
          </p:cNvSpPr>
          <p:nvPr>
            <p:ph idx="30" sz="half"/>
          </p:nvPr>
        </p:nvSpPr>
        <p:spPr/>
        <p:txBody>
          <a:bodyPr/>
          <a:lstStyle/>
          <a:p>
            <a:r>
              <a:t>Isolation of a Novel Gellan Depolymerizing Bacillus sp  Strain YJ 1</a:t>
            </a:r>
          </a:p>
        </p:txBody>
      </p:sp>
      <p:sp>
        <p:nvSpPr>
          <p:cNvPr id="11" name="Content Placeholder 10"/>
          <p:cNvSpPr>
            <a:spLocks noGrp="1"/>
          </p:cNvSpPr>
          <p:nvPr>
            <p:ph idx="32" sz="half"/>
          </p:nvPr>
        </p:nvSpPr>
        <p:spPr/>
        <p:txBody>
          <a:bodyPr/>
          <a:lstStyle/>
          <a:p>
            <a:r>
              <a:t>Journal of Microbiology and Biotechnology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Using the central composite design, we have designed the experimental platform for optimizing gamma-oryzanol (GO) microencapsulation. Response surface methodology (RSM) was applied to explore maximal microencapsulation yield (MY) using three independent variables; the ratio of core materials to coating materials (X-1), temperature of dispersion fluid (X-2), and emulsifier concentration (X-3). As a result of least-square regression (RSREG) analysis, the regression model equation for the MY (%) to the change of independent variables could be predicted as follows; YM = 102.71 - 2.88X(1)(2) - 2.97X(3)(2). Applying this model equation to the surface plot and canonical analysis, the optimal conditions for the GO microencapsulation were determined to be 4.8:5.2 (X-1), 24.99 (X-2) and 0.38% (X-3). The resulting MY, with statistically optimized parameters, was 95.7%. The thiobarbituric acid-reactive substances (TBARs) values of heated lard were determined to evaluate the effect of microencapsulation on the stability against heat-induced lipid oxidation. The MGO (micro-encapsulated gamma-oryzanol)-treated lard displayed significantly greater oxidative stability than did the GO-treated lard up to a 10-day heating period. During the heating process, a substantially larger amount of GO remained in the MGO-treated lard as well. Apparently, microencapsulation could be used as a good potential technique to protect GO from the heat-induced loss of its antioxidant effect. (c) 2005 Elsevier Ltd. All rights reserved.</a:t>
            </a:r>
          </a:p>
        </p:txBody>
      </p:sp>
      <p:sp>
        <p:nvSpPr>
          <p:cNvPr id="3" name="Content Placeholder 2"/>
          <p:cNvSpPr>
            <a:spLocks noGrp="1"/>
          </p:cNvSpPr>
          <p:nvPr>
            <p:ph idx="14" sz="half"/>
          </p:nvPr>
        </p:nvSpPr>
        <p:spPr/>
        <p:txBody>
          <a:bodyPr/>
          <a:lstStyle/>
          <a:p>
            <a:r>
              <a:t>Antioxidative activity and structural stability of microencapsulated γ oryzanol in heat treated lards</a:t>
            </a:r>
          </a:p>
        </p:txBody>
      </p:sp>
      <p:sp>
        <p:nvSpPr>
          <p:cNvPr id="4" name="Content Placeholder 3"/>
          <p:cNvSpPr>
            <a:spLocks noGrp="1"/>
          </p:cNvSpPr>
          <p:nvPr>
            <p:ph idx="17" sz="half"/>
          </p:nvPr>
        </p:nvSpPr>
        <p:spPr/>
        <p:txBody>
          <a:bodyPr/>
          <a:lstStyle/>
          <a:p>
            <a:r>
              <a:t>Mun Hee Suh, Sang Ho Yoo, Hyeon Gyu Lee*</a:t>
            </a:r>
          </a:p>
        </p:txBody>
      </p:sp>
      <p:sp>
        <p:nvSpPr>
          <p:cNvPr id="5" name="Content Placeholder 4"/>
          <p:cNvSpPr>
            <a:spLocks noGrp="1"/>
          </p:cNvSpPr>
          <p:nvPr>
            <p:ph idx="19" sz="half"/>
          </p:nvPr>
        </p:nvSpPr>
        <p:spPr/>
        <p:txBody>
          <a:bodyPr/>
          <a:lstStyle/>
          <a:p>
            <a:r>
              <a:t>2007</a:t>
            </a:r>
          </a:p>
        </p:txBody>
      </p:sp>
      <p:sp>
        <p:nvSpPr>
          <p:cNvPr id="6" name="Content Placeholder 5"/>
          <p:cNvSpPr>
            <a:spLocks noGrp="1"/>
          </p:cNvSpPr>
          <p:nvPr>
            <p:ph idx="20" sz="half"/>
          </p:nvPr>
        </p:nvSpPr>
        <p:spPr/>
        <p:txBody>
          <a:bodyPr/>
          <a:lstStyle/>
          <a:p>
            <a:r>
              <a:t>Food Chemistry</a:t>
            </a:r>
          </a:p>
        </p:txBody>
      </p:sp>
      <p:sp>
        <p:nvSpPr>
          <p:cNvPr id="7" name="Content Placeholder 6"/>
          <p:cNvSpPr>
            <a:spLocks noGrp="1"/>
          </p:cNvSpPr>
          <p:nvPr>
            <p:ph idx="22" sz="half"/>
          </p:nvPr>
        </p:nvSpPr>
        <p:spPr/>
        <p:txBody>
          <a:bodyPr/>
          <a:lstStyle/>
          <a:p>
            <a:r>
              <a:t>Cereal beta-glucan is a linear biopolymer linked by beta-(1,3)/(1,4)-glycosidic bonds. More specifically, the beta-(1,4)-linked glucose chain is interrupted with beta-(1,3)-linkages in cereal beta-glucan structure. Elucidation of the exact length and distribution of linear beta-(1,4)-linked portion facilitates the understanding of the fine structure of cereal beta-glucan. A HPAEC assisted by lichenase treatment has been used for the structural and quantitative analysis of cereal beta-glucan. The absence of authentic standard oligosaccharides, putatively 3-O-beta-cellobiosyl-D-glucose (DP3) and 3-O-beta-cellotriosyl-D-glucose (DP4), was a potential problem to the characterization of beta-glucan structure. In this study, two major lichenase-hydrolyzed products were generated from the barley beta-glucan, and putative 3-O-beta-cellobiosyl-D-glucose and 3-O-beta-cellotriosyl-D-glucose were separated and highly purified by recycling preparative HPLC technology. Structural analysis of highly purified putative 3-O-beta-cellobiosyl-D-glucose and 3-O-beta-cellotriosyl-D-glucose was performed by TLC and LC-MS analysis. Two putative DP3 and DP4 displayed the nonreducing end/(1,4)/(1,3) linkage ratios of 1:0.96:0.90 and 1:2.18:1.16, respectively; the molecular masses (m/z) of their sodium adducts were 527.0 and 689.0, respectively. Using these structurally confirmed oligosaccharides, the exact amounts of beta-glucan lichenase hydrolysates from domestic barley cultivars were quantified. The amount of two major DP3 and DP4 accounted for only 71.4-73.3% of water-extractable beta-glucan fraction, and the (1,4)/(1,3) linkage ratios of the extracted beta-glucans were almost identical in the range of 2.24-2.25 among the barley cultivars tested.</a:t>
            </a:r>
          </a:p>
        </p:txBody>
      </p:sp>
      <p:sp>
        <p:nvSpPr>
          <p:cNvPr id="8" name="Content Placeholder 7"/>
          <p:cNvSpPr>
            <a:spLocks noGrp="1"/>
          </p:cNvSpPr>
          <p:nvPr>
            <p:ph idx="26" sz="half"/>
          </p:nvPr>
        </p:nvSpPr>
        <p:spPr/>
        <p:txBody>
          <a:bodyPr/>
          <a:lstStyle/>
          <a:p>
            <a:r>
              <a:t>Dong Hyung Yoo, Byung Hoo Lee, Pahn Shick Chang, Hyeon Gyu Lee, Sang Ho Yoo</a:t>
            </a:r>
          </a:p>
        </p:txBody>
      </p:sp>
      <p:sp>
        <p:nvSpPr>
          <p:cNvPr id="9" name="Content Placeholder 8"/>
          <p:cNvSpPr>
            <a:spLocks noGrp="1"/>
          </p:cNvSpPr>
          <p:nvPr>
            <p:ph idx="28" sz="half"/>
          </p:nvPr>
        </p:nvSpPr>
        <p:spPr/>
        <p:txBody>
          <a:bodyPr/>
          <a:lstStyle/>
          <a:p>
            <a:r>
              <a:t>2007</a:t>
            </a:r>
          </a:p>
        </p:txBody>
      </p:sp>
      <p:sp>
        <p:nvSpPr>
          <p:cNvPr id="10" name="Content Placeholder 9"/>
          <p:cNvSpPr>
            <a:spLocks noGrp="1"/>
          </p:cNvSpPr>
          <p:nvPr>
            <p:ph idx="30" sz="half"/>
          </p:nvPr>
        </p:nvSpPr>
        <p:spPr/>
        <p:txBody>
          <a:bodyPr/>
          <a:lstStyle/>
          <a:p>
            <a:r>
              <a:t>Improved Quantitative Analysis of Oligosaccharides from Lichenase Hydrolyzed Water Soluble  Barley β Glucans by High Performance Anion Exchange Chromatography</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To investigate the effect of peptides from black soy (rat's eye) bean (Rhynchosia volubilis Lour.) on weight gain and lipid composition, Sprague-Dawley male rats were fed either a black soy peptide (BSP; 2, 6 or 10% of energy)-containing diet or a casein control diet (20% of energy) enriched with 36% fat and 1% cholesterol for 28 days. Compared with the casein group, the BSP groups showed significant attenuation of body, liver and epididymal adipose tissue weight gains (P &lt; 0.05). Moreover, rats that consumed BSP had a lower total cholesterol concentration and low-density lipoprotein/high-density lipoprotein (LDL/HDL) ratio in serum and a lower level of hepatic triglycerides as well as higher excretion of faeces compared with those fed only casein (P &lt; 0.05). Molecular weights of peptides from black soy were mainly below 10 kDa, and Arg/Lys and Gly/Met ratios in BSP were five and three times of those in casein respectively. It is concluded that BSP can be a potent nutraceutical component for anti-obesity and hypolipidaemic benefits. (c) 2007 Society of Chemical Industry.</a:t>
            </a:r>
          </a:p>
        </p:txBody>
      </p:sp>
      <p:sp>
        <p:nvSpPr>
          <p:cNvPr id="3" name="Content Placeholder 2"/>
          <p:cNvSpPr>
            <a:spLocks noGrp="1"/>
          </p:cNvSpPr>
          <p:nvPr>
            <p:ph idx="14" sz="half"/>
          </p:nvPr>
        </p:nvSpPr>
        <p:spPr/>
        <p:txBody>
          <a:bodyPr/>
          <a:lstStyle/>
          <a:p>
            <a:r>
              <a:t>Dietetic and hypocholesterolemic action of black soy peptides in dietary obese rats</a:t>
            </a:r>
          </a:p>
        </p:txBody>
      </p:sp>
      <p:sp>
        <p:nvSpPr>
          <p:cNvPr id="4" name="Content Placeholder 3"/>
          <p:cNvSpPr>
            <a:spLocks noGrp="1"/>
          </p:cNvSpPr>
          <p:nvPr>
            <p:ph idx="17" sz="half"/>
          </p:nvPr>
        </p:nvSpPr>
        <p:spPr/>
        <p:txBody>
          <a:bodyPr/>
          <a:lstStyle/>
          <a:p>
            <a:r>
              <a:t>Shin Joung Rho, Soojin Park, Chang Won Ahn, Jae Kil Shin, Hyeon Gyu Lee*</a:t>
            </a:r>
          </a:p>
        </p:txBody>
      </p:sp>
      <p:sp>
        <p:nvSpPr>
          <p:cNvPr id="5" name="Content Placeholder 4"/>
          <p:cNvSpPr>
            <a:spLocks noGrp="1"/>
          </p:cNvSpPr>
          <p:nvPr>
            <p:ph idx="19" sz="half"/>
          </p:nvPr>
        </p:nvSpPr>
        <p:spPr/>
        <p:txBody>
          <a:bodyPr/>
          <a:lstStyle/>
          <a:p>
            <a:r>
              <a:t>2007</a:t>
            </a:r>
          </a:p>
        </p:txBody>
      </p:sp>
      <p:sp>
        <p:nvSpPr>
          <p:cNvPr id="6" name="Content Placeholder 5"/>
          <p:cNvSpPr>
            <a:spLocks noGrp="1"/>
          </p:cNvSpPr>
          <p:nvPr>
            <p:ph idx="20" sz="half"/>
          </p:nvPr>
        </p:nvSpPr>
        <p:spPr/>
        <p:txBody>
          <a:bodyPr/>
          <a:lstStyle/>
          <a:p>
            <a:r>
              <a:t>Journal of the Science of Food and Agriculture</a:t>
            </a:r>
          </a:p>
        </p:txBody>
      </p:sp>
      <p:sp>
        <p:nvSpPr>
          <p:cNvPr id="7" name="Content Placeholder 6"/>
          <p:cNvSpPr>
            <a:spLocks noGrp="1"/>
          </p:cNvSpPr>
          <p:nvPr>
            <p:ph idx="22" sz="half"/>
          </p:nvPr>
        </p:nvSpPr>
        <p:spPr/>
        <p:txBody>
          <a:bodyPr/>
          <a:lstStyle/>
          <a:p>
            <a:r>
              <a:t>Polysaccharides isolated from Phellinus linteus were chemically modified by carboxymethylation, and the structural and physiological properties of the derivative were investigated  C 13 NMR spectroscopy showed that the polysaccharides extracted from P  linteus contained (1 3) beta glucans with a (1 6) linkage  The carboxymetehylation of the P  linteus polysaccharides was confirmed by Fourier transform infrared spectroscopy, and the degree of substitution was obtained by the potentiometric titration, which was calculated to be 0 63  The bronchoalveolar lavage experiments showed that the carboxymethylated derivative raised the nitric oxide production  In addition, the carboxymethylation stimulated in vitro cytotoxic activity against the HT1080 cell line  Thus, the derivative exhibited the enhanced activity of immune systems, which would be explained by the improved water solubility and structural changes by carboxymethylation  However, a slight decrease in the 2,2 diphenyl 1 picrylhydrazyl radical scavenging activity of the derivative was observed </a:t>
            </a:r>
          </a:p>
        </p:txBody>
      </p:sp>
      <p:sp>
        <p:nvSpPr>
          <p:cNvPr id="8" name="Content Placeholder 7"/>
          <p:cNvSpPr>
            <a:spLocks noGrp="1"/>
          </p:cNvSpPr>
          <p:nvPr>
            <p:ph idx="26" sz="half"/>
          </p:nvPr>
        </p:nvSpPr>
        <p:spPr/>
        <p:txBody>
          <a:bodyPr/>
          <a:lstStyle/>
          <a:p>
            <a:r>
              <a:t>Ji Yoon Shin, Suyong Lee, In Young Bae, Sang Ho Yoo, Hyeon Gyu Lee</a:t>
            </a:r>
          </a:p>
        </p:txBody>
      </p:sp>
      <p:sp>
        <p:nvSpPr>
          <p:cNvPr id="9" name="Content Placeholder 8"/>
          <p:cNvSpPr>
            <a:spLocks noGrp="1"/>
          </p:cNvSpPr>
          <p:nvPr>
            <p:ph idx="28" sz="half"/>
          </p:nvPr>
        </p:nvSpPr>
        <p:spPr/>
        <p:txBody>
          <a:bodyPr/>
          <a:lstStyle/>
          <a:p>
            <a:r>
              <a:t>2007</a:t>
            </a:r>
          </a:p>
        </p:txBody>
      </p:sp>
      <p:sp>
        <p:nvSpPr>
          <p:cNvPr id="10" name="Content Placeholder 9"/>
          <p:cNvSpPr>
            <a:spLocks noGrp="1"/>
          </p:cNvSpPr>
          <p:nvPr>
            <p:ph idx="30" sz="half"/>
          </p:nvPr>
        </p:nvSpPr>
        <p:spPr/>
        <p:txBody>
          <a:bodyPr/>
          <a:lstStyle/>
          <a:p>
            <a:r>
              <a:t>Structural and Biological study of Carboxymethylated Phellinus linteus polysaccharides</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Physicochemical and biological characteristics of the exopolysaccharide, PS7, produced from Beijerinckia indica were investigated  The PS7 weight fractions of G1c and G1cUA were 0 45 and 0 25, respectively, and the molar ratio of Glc:Rha:GalUA was approximately 5:1:1 3  The PS7 was chemically derivatized with diethylaminoethyl chloride HCl (DEAE HCl), and the resulting modified PS7 contained both positive and negative charges  The elemental and IR analyses were conducted to confirm the successful incorporation of DEAE groups into PST Large increase in nitrogen fraction was observed from the derivatized PS7 by elemental analysis  The characteristic CH3 and CH, peaks originated from DEAE group were detected in H 1 NMR spectrum of the derivatized PS7 as well  Solubility of native PS7 was improved almost twice from 40 to 75% after DEAE derivatization, while water holding capacity (WHC) drastically decreased from 10,026 to 245%  Oil binding capacity (OBC) of PS7 also significantly dropped from 1528 to 331 % after the derivatization  The [n] values of native and derivatized PS7 were 27 6 and 0 31 dL/g at 25 degrees C, respectively, which means that the DEAE derivatization significantly decreased the [n] of PST The bile acid binding capacity of PS7 was indirectly determined by measuring the holding capability of cholic acid inside the dialysis membrane  When PS7 was DEAE derivatized, there was substantial decrease in the cholic acid retardation index (CRI)  Up to 8 9 h of dialysis, the derivatized PS7 hold 8 6% less of cholic acid compared to native one  (C) 2007 Elsevier B V  All rights reserved </a:t>
            </a:r>
          </a:p>
        </p:txBody>
      </p:sp>
      <p:sp>
        <p:nvSpPr>
          <p:cNvPr id="3" name="Content Placeholder 2"/>
          <p:cNvSpPr>
            <a:spLocks noGrp="1"/>
          </p:cNvSpPr>
          <p:nvPr>
            <p:ph idx="14" sz="half"/>
          </p:nvPr>
        </p:nvSpPr>
        <p:spPr/>
        <p:txBody>
          <a:bodyPr/>
          <a:lstStyle/>
          <a:p>
            <a:r>
              <a:t>Physicochemical and biological characteristics of DEAE derivatized PS7 biopolymer of Beijerinckia indica</a:t>
            </a:r>
          </a:p>
        </p:txBody>
      </p:sp>
      <p:sp>
        <p:nvSpPr>
          <p:cNvPr id="4" name="Content Placeholder 3"/>
          <p:cNvSpPr>
            <a:spLocks noGrp="1"/>
          </p:cNvSpPr>
          <p:nvPr>
            <p:ph idx="17" sz="half"/>
          </p:nvPr>
        </p:nvSpPr>
        <p:spPr/>
        <p:txBody>
          <a:bodyPr/>
          <a:lstStyle/>
          <a:p>
            <a:r>
              <a:t>Kyung Hee Lee, Sang Ho Yoo, Seung Hee Baek, Hyeon Gyu Lee*</a:t>
            </a:r>
          </a:p>
        </p:txBody>
      </p:sp>
      <p:sp>
        <p:nvSpPr>
          <p:cNvPr id="5" name="Content Placeholder 4"/>
          <p:cNvSpPr>
            <a:spLocks noGrp="1"/>
          </p:cNvSpPr>
          <p:nvPr>
            <p:ph idx="19" sz="half"/>
          </p:nvPr>
        </p:nvSpPr>
        <p:spPr/>
        <p:txBody>
          <a:bodyPr/>
          <a:lstStyle/>
          <a:p>
            <a:r>
              <a:t>2007</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Adipogenesis inhibitory peptide was isolated and identified from black soybean (Rhynchosia volubilis Lour ) hydrolysate  An adipogenesis inhibitor was purified using consecutive methods including: ultrafiltration (MWCO; 3 and 10 kDa), gel filtration chromatography (Superdex Peptide 10/300 GL column), and reverse phase high performance liquid chromatography (mu Bondapak(TM) C 18 column)  Also, the adipogenesis inhibition effect of the purified peptide was measured by observation of droplet of 3T3 L1 adipocyte by Oil Red O staining in the highest active fraction in each step  The peptide was shown to inhibit the differentiation of the 3T3 L1 pre adipocyte, which was confirmed by morphological study  The adipogenesis inhibitory peptide was purified 71 43 fold from black soybean hydrolysate throughout a five step purification procedure  The adipogenesis inhibitor was identified to be a tripeptide, Ile Gln Asn, having an IC50 value of 0 014 mg protein/ml  Furthermore, the synthetic tripeptide (Ile Gln Asn) exhibited the similar adipogenesis effects to the purified peptide  Thus, these results showed the potential anti obesity effect of the purified peptide through control of adiposity  (C) 2007 Elsevier Inc  All rights reserved </a:t>
            </a:r>
          </a:p>
        </p:txBody>
      </p:sp>
      <p:sp>
        <p:nvSpPr>
          <p:cNvPr id="8" name="Content Placeholder 7"/>
          <p:cNvSpPr>
            <a:spLocks noGrp="1"/>
          </p:cNvSpPr>
          <p:nvPr>
            <p:ph idx="26" sz="half"/>
          </p:nvPr>
        </p:nvSpPr>
        <p:spPr/>
        <p:txBody>
          <a:bodyPr/>
          <a:lstStyle/>
          <a:p>
            <a:r>
              <a:t>Hyun Jeong Kim, In Young Bae, Chang Won Ahn, Suyong Lee, Hyeon Gyu Lee*</a:t>
            </a:r>
          </a:p>
        </p:txBody>
      </p:sp>
      <p:sp>
        <p:nvSpPr>
          <p:cNvPr id="9" name="Content Placeholder 8"/>
          <p:cNvSpPr>
            <a:spLocks noGrp="1"/>
          </p:cNvSpPr>
          <p:nvPr>
            <p:ph idx="28" sz="half"/>
          </p:nvPr>
        </p:nvSpPr>
        <p:spPr/>
        <p:txBody>
          <a:bodyPr/>
          <a:lstStyle/>
          <a:p>
            <a:r>
              <a:t>2007</a:t>
            </a:r>
          </a:p>
        </p:txBody>
      </p:sp>
      <p:sp>
        <p:nvSpPr>
          <p:cNvPr id="10" name="Content Placeholder 9"/>
          <p:cNvSpPr>
            <a:spLocks noGrp="1"/>
          </p:cNvSpPr>
          <p:nvPr>
            <p:ph idx="30" sz="half"/>
          </p:nvPr>
        </p:nvSpPr>
        <p:spPr/>
        <p:txBody>
          <a:bodyPr/>
          <a:lstStyle/>
          <a:p>
            <a:r>
              <a:t>Purification and identification of adipogenesis inhibitory peptide from black soybean protein hydrolysate</a:t>
            </a:r>
          </a:p>
        </p:txBody>
      </p:sp>
      <p:sp>
        <p:nvSpPr>
          <p:cNvPr id="11" name="Content Placeholder 10"/>
          <p:cNvSpPr>
            <a:spLocks noGrp="1"/>
          </p:cNvSpPr>
          <p:nvPr>
            <p:ph idx="32" sz="half"/>
          </p:nvPr>
        </p:nvSpPr>
        <p:spPr/>
        <p:txBody>
          <a:bodyPr/>
          <a:lstStyle/>
          <a:p>
            <a:r>
              <a:t>Peptides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아밀로펙틴 함량 변화와 하이드로콜로이드 첨가에 의한 밀가루 반죽 및 국수의 특성</a:t>
            </a:r>
          </a:p>
        </p:txBody>
      </p:sp>
      <p:sp>
        <p:nvSpPr>
          <p:cNvPr id="4" name="Content Placeholder 3"/>
          <p:cNvSpPr>
            <a:spLocks noGrp="1"/>
          </p:cNvSpPr>
          <p:nvPr>
            <p:ph idx="17" sz="half"/>
          </p:nvPr>
        </p:nvSpPr>
        <p:spPr/>
        <p:txBody>
          <a:bodyPr/>
          <a:lstStyle/>
          <a:p>
            <a:r>
              <a:t>조영화, 심재용, 이현규*</a:t>
            </a:r>
          </a:p>
        </p:txBody>
      </p:sp>
      <p:sp>
        <p:nvSpPr>
          <p:cNvPr id="5" name="Content Placeholder 4"/>
          <p:cNvSpPr>
            <a:spLocks noGrp="1"/>
          </p:cNvSpPr>
          <p:nvPr>
            <p:ph idx="19" sz="half"/>
          </p:nvPr>
        </p:nvSpPr>
        <p:spPr/>
        <p:txBody>
          <a:bodyPr/>
          <a:lstStyle/>
          <a:p>
            <a:r>
              <a:t>2007</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Levan polysaccharides were produced from Microbacterium laevaniformans and its rheological behaviors were characterized as a function of concentration and temperature  The intrinsic viscosity of the purified levan was determined to be 0 38 dL/g at 25 degrees C which was relatively higher than that of levans from other microbial sources  The flow behaviors of the levan solutions were characterized by the increase in the shear stress, divine more increments in the shear rate  Thus, the levan solutions exhibited the pseudoplastic behavior, which was characterized by the power law model  In addition, the flow behaviors of the levans were satisfactorily fitted to the Arrhenius equation where the activation energy of flow (E a) decreased from 24 07 to 13 53 kJ/mol (R 2 = 0 98 0 99) with increasing concentrations  Moreover, the exponential equation was favorably applied to describe the effect of concentration on the apparent viscosity of the levan polysaccharides  (c) 2007 Elsevier B V  All rights reserved </a:t>
            </a:r>
          </a:p>
        </p:txBody>
      </p:sp>
      <p:sp>
        <p:nvSpPr>
          <p:cNvPr id="8" name="Content Placeholder 7"/>
          <p:cNvSpPr>
            <a:spLocks noGrp="1"/>
          </p:cNvSpPr>
          <p:nvPr>
            <p:ph idx="26" sz="half"/>
          </p:nvPr>
        </p:nvSpPr>
        <p:spPr/>
        <p:txBody>
          <a:bodyPr/>
          <a:lstStyle/>
          <a:p>
            <a:r>
              <a:t>In Young Bae, Im Kyung Oh, Suyong Lee, Sang Ho Yoo,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Rheological characterization of levan polysaccharides from Microbacterium laevaniformans</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Although enzymatic hydrolysates of soy protein isolate (SPI) have physiological functionality, partially hydrolyzed SPI exhibits bitter taste depending on proteases and degree of hydrolysis (DH). To determine proteolysis conditions for SPI, it is important to evaluate bitterness during enzymatic hydrolysis. Taste dilution analysis (TDA) has been developed for the screening technique of taste-active compounds in foods. The objectives of the present study were to evaluate bitterness of enzyme-hydrolyzed SPI by TDA and to compare bitterness of SPI hydrolysates with respect to kinds of proteases and DH. SPI was hydrolyzed at 50 °C and pH 6.8 to 7.1 to obtain various DH with commercial proteases (flavourzyme, alcalase, neutrase, protamex, papain, and bromelain) at E/S ratios of 0.5%, 1%, and 2%. The DH of enzymatic hydrolysates was measured by trinitrobenzenesulfonic acid method. The bitterness of enzymatic hydrolysates was evaluated by TDA, which is based on threshold detection in serially diluted samples. Taste dilution (TD) factor was defined as the dilution at which a taste difference between the diluted sample and 2 blanks could be detected. As DH increased, the bitterness increased for all proteases evaluated. Alcalase showed the highest TD factor at the same DH, followed by neutrase. Flavourzyme showed the lowest TD factor at the entire DH ranges. At the DH of 10%, TD factor of hydrolysate by flavourzyme was 0 whereas those by protamex and alcalase were 4 and 16, respectively. These results suggest that TDA could be applied for the alternative of bitterness evaluation to the hedonic scale sensory evaluation.</a:t>
            </a:r>
          </a:p>
        </p:txBody>
      </p:sp>
      <p:sp>
        <p:nvSpPr>
          <p:cNvPr id="3" name="Content Placeholder 2"/>
          <p:cNvSpPr>
            <a:spLocks noGrp="1"/>
          </p:cNvSpPr>
          <p:nvPr>
            <p:ph idx="14" sz="half"/>
          </p:nvPr>
        </p:nvSpPr>
        <p:spPr/>
        <p:txBody>
          <a:bodyPr/>
          <a:lstStyle/>
          <a:p>
            <a:r>
              <a:t>Evaluation of Bitterness in Enzymatic Hydrolysates of Soy Protein Isolate by Taste Dilution Analysis</a:t>
            </a:r>
          </a:p>
        </p:txBody>
      </p:sp>
      <p:sp>
        <p:nvSpPr>
          <p:cNvPr id="4" name="Content Placeholder 3"/>
          <p:cNvSpPr>
            <a:spLocks noGrp="1"/>
          </p:cNvSpPr>
          <p:nvPr>
            <p:ph idx="17" sz="half"/>
          </p:nvPr>
        </p:nvSpPr>
        <p:spPr/>
        <p:txBody>
          <a:bodyPr/>
          <a:lstStyle/>
          <a:p>
            <a:r>
              <a:t>Seo, WH, Lee, HG, Baek, HH*</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Journal of Food Science</a:t>
            </a:r>
          </a:p>
        </p:txBody>
      </p:sp>
      <p:sp>
        <p:nvSpPr>
          <p:cNvPr id="7" name="Content Placeholder 6"/>
          <p:cNvSpPr>
            <a:spLocks noGrp="1"/>
          </p:cNvSpPr>
          <p:nvPr>
            <p:ph idx="22" sz="half"/>
          </p:nvPr>
        </p:nvSpPr>
        <p:spPr/>
        <p:txBody>
          <a:bodyPr/>
          <a:lstStyle/>
          <a:p>
            <a:r>
              <a:t>Calcium pectinate gel (CPG) beads entrapping catechin-loaded liposomes were prepared with or without hydroxypropylmethylcellulose (HPMC) (denoted as CPG-LH and CPG-L beads, respectively) and characterized in comparison with the CPG beads prepared without liposome and HPMC (denoted as CPG-C beads). For all types of beads, the catechin entrapment efficiency decreased by about 40–50% as the concentration of CaCl2 in gelling media increased from 2 to 6%. At a constant CaCl2 level, the entrapment efficiency was higher in the order of CPG-LH, CPG-L, and CPG-C beads. The in vitro release test showed that in simulated intestinal fluid the rate of catechin release was higher in the order of CPG-C, CPG-L, and CPG-LH beads, indicating that the catechin release was slowed by liposome and further retarded when HPMC was used simultaneously, whereas not in simulated gastric fluid. The addition of cholesterol in liposome could not retard but accelerated the catechin release. The results suggest that the CPG beads reinforced with liposome and HPMC could be employed for a sustained oral delivery of catechins, although further improvements are necessary.</a:t>
            </a:r>
          </a:p>
        </p:txBody>
      </p:sp>
      <p:sp>
        <p:nvSpPr>
          <p:cNvPr id="8" name="Content Placeholder 7"/>
          <p:cNvSpPr>
            <a:spLocks noGrp="1"/>
          </p:cNvSpPr>
          <p:nvPr>
            <p:ph idx="26" sz="half"/>
          </p:nvPr>
        </p:nvSpPr>
        <p:spPr/>
        <p:txBody>
          <a:bodyPr/>
          <a:lstStyle/>
          <a:p>
            <a:r>
              <a:t>Ji Soo Lee, Donghwa Chung,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Preparation and characterization of calcium pectinate gel beads entrapping catechin loaded liposomes</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물성학의 중요성과 젤 식품의 물성 측정법의 원리  </a:t>
            </a:r>
          </a:p>
        </p:txBody>
      </p:sp>
      <p:sp>
        <p:nvSpPr>
          <p:cNvPr id="4" name="Content Placeholder 3"/>
          <p:cNvSpPr>
            <a:spLocks noGrp="1"/>
          </p:cNvSpPr>
          <p:nvPr>
            <p:ph idx="17" sz="half"/>
          </p:nvPr>
        </p:nvSpPr>
        <p:spPr/>
        <p:txBody>
          <a:bodyPr/>
          <a:lstStyle/>
          <a:p>
            <a:r>
              <a:t>medium</a:t>
            </a:r>
          </a:p>
        </p:txBody>
      </p:sp>
      <p:sp>
        <p:nvSpPr>
          <p:cNvPr id="5" name="Content Placeholder 4"/>
          <p:cNvSpPr>
            <a:spLocks noGrp="1"/>
          </p:cNvSpPr>
          <p:nvPr>
            <p:ph idx="19" sz="half"/>
          </p:nvPr>
        </p:nvSpPr>
        <p:spPr/>
        <p:txBody>
          <a:bodyPr/>
          <a:lstStyle/>
          <a:p>
            <a:r>
              <a:t>1995</a:t>
            </a:r>
          </a:p>
        </p:txBody>
      </p:sp>
      <p:sp>
        <p:nvSpPr>
          <p:cNvPr id="6" name="Content Placeholder 5"/>
          <p:cNvSpPr>
            <a:spLocks noGrp="1"/>
          </p:cNvSpPr>
          <p:nvPr>
            <p:ph idx="20" sz="half"/>
          </p:nvPr>
        </p:nvSpPr>
        <p:spPr/>
        <p:txBody>
          <a:bodyPr/>
          <a:lstStyle/>
          <a:p>
            <a:r>
              <a:t>식품과학과 산업 </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이현규, 정명섭, 최영준</a:t>
            </a:r>
          </a:p>
        </p:txBody>
      </p:sp>
      <p:sp>
        <p:nvSpPr>
          <p:cNvPr id="9" name="Content Placeholder 8"/>
          <p:cNvSpPr>
            <a:spLocks noGrp="1"/>
          </p:cNvSpPr>
          <p:nvPr>
            <p:ph idx="28" sz="half"/>
          </p:nvPr>
        </p:nvSpPr>
        <p:spPr/>
        <p:txBody>
          <a:bodyPr/>
          <a:lstStyle/>
          <a:p>
            <a:r>
              <a:t>1995</a:t>
            </a:r>
          </a:p>
        </p:txBody>
      </p:sp>
      <p:sp>
        <p:nvSpPr>
          <p:cNvPr id="10" name="Content Placeholder 9"/>
          <p:cNvSpPr>
            <a:spLocks noGrp="1"/>
          </p:cNvSpPr>
          <p:nvPr>
            <p:ph idx="30" sz="half"/>
          </p:nvPr>
        </p:nvSpPr>
        <p:spPr/>
        <p:txBody>
          <a:bodyPr/>
          <a:lstStyle/>
          <a:p>
            <a:r>
              <a:t>수산식품에 transglutaminase의 이용에 관한 고찰 </a:t>
            </a:r>
          </a:p>
        </p:txBody>
      </p:sp>
      <p:sp>
        <p:nvSpPr>
          <p:cNvPr id="11" name="Content Placeholder 10"/>
          <p:cNvSpPr>
            <a:spLocks noGrp="1"/>
          </p:cNvSpPr>
          <p:nvPr>
            <p:ph idx="32" sz="half"/>
          </p:nvPr>
        </p:nvSpPr>
        <p:spPr/>
        <p:txBody>
          <a:bodyPr/>
          <a:lstStyle/>
          <a:p>
            <a:r>
              <a:t>한국수산식품학회지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This study investigated the stability and characteristics Of L ascorbic acid (AA) loaded chitosan (CS) nanoparticles during heat processing in aqueous solutions  AA loaded CS nanoparticles were prepared by ionic gelation of CS with tripolyphosphate (TPP) anions  The smallest CS nanoparticles (170 nm) were obtained with a CS concentration of 1 5 mg/mL and a TPP concentration of 0 6 mg/mL  As the concentration of AA increased from 0 1 to 0 3 mg/mL, the particle size increased, while the zeta potential decreased, and the encapsulation efficiency of AA remained within a fixed range (10 12%)  During heat processing at various temperatures, the size and zeta potential of the particles decreased rapidly in the first 5 min and then slowly fell to the regular range  At the beginning of the release profiles, the burst release related stability of the surface increased with the temperature  Then, the release of the internal AA was constantly higher with a longer release time  Consequently, it was confirmed that the stability of AA loaded CS nanoparticles was affected by temperature but that the internal stability was,greater than the surface stability  These results demonstrate the stability of CS nanoparticles for AA during heat processing and suggest the possible use of AA loaded CS nanoparticles to enhance antioxidant effects because of the continuous release of AA from CS nanoparticles in food processing </a:t>
            </a:r>
          </a:p>
        </p:txBody>
      </p:sp>
      <p:sp>
        <p:nvSpPr>
          <p:cNvPr id="3" name="Content Placeholder 2"/>
          <p:cNvSpPr>
            <a:spLocks noGrp="1"/>
          </p:cNvSpPr>
          <p:nvPr>
            <p:ph idx="14" sz="half"/>
          </p:nvPr>
        </p:nvSpPr>
        <p:spPr/>
        <p:txBody>
          <a:bodyPr/>
          <a:lstStyle/>
          <a:p>
            <a:r>
              <a:t>Stability of chitosan Nanoparticles for l Ascorbic Acid during heat treatment in Aqueous Solution</a:t>
            </a:r>
          </a:p>
        </p:txBody>
      </p:sp>
      <p:sp>
        <p:nvSpPr>
          <p:cNvPr id="4" name="Content Placeholder 3"/>
          <p:cNvSpPr>
            <a:spLocks noGrp="1"/>
          </p:cNvSpPr>
          <p:nvPr>
            <p:ph idx="17" sz="half"/>
          </p:nvPr>
        </p:nvSpPr>
        <p:spPr/>
        <p:txBody>
          <a:bodyPr/>
          <a:lstStyle/>
          <a:p>
            <a:r>
              <a:t>Keum Il Jang, Hyeon Gyu Lee</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Rheological measurements were performed to characterize rice starch modified with 4-alpha-glucanotransferase (4 alpha GTase) isolated from Thermus scotoductus, in terms of effects of the enzyme and starch concentration on flow behavior, gel strength, and melting and gelling kinetics of the modified rice starch. Consistency index decreased and flow behavior index increased with the level of enzyme treatment, and at high level of enzyme treatment, it demonstrated Bingham plastic behavior. As the level of enzyme decreased and the starch concentration increased, gelation time decreased and the final gel strength increased significantly. Regardless of treatment variables, all the modified starch gels melted at similar temperature. (C) 2008 Elsevier B.V. All rights reserved.</a:t>
            </a:r>
          </a:p>
        </p:txBody>
      </p:sp>
      <p:sp>
        <p:nvSpPr>
          <p:cNvPr id="8" name="Content Placeholder 7"/>
          <p:cNvSpPr>
            <a:spLocks noGrp="1"/>
          </p:cNvSpPr>
          <p:nvPr>
            <p:ph idx="26" sz="half"/>
          </p:nvPr>
        </p:nvSpPr>
        <p:spPr/>
        <p:txBody>
          <a:bodyPr/>
          <a:lstStyle/>
          <a:p>
            <a:r>
              <a:t>Kwang Yeon Lee, Yong Ro Kim, Kwan Hwa Park,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Rheological and gelation properties of rice starch modified with 4 α glucanotransferase</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Response surface methodology was used to optimize bead preparation conditions, including CaCl2 concentration (X 1), hydroxypropylmethylcellulose concentration (X 2), and bead hardening time (X 3), for the sustained release of catechin from the calcium pectinate gel beads reinforced with liposomes and hydroxypropylmethylcellulose into simulated gastric fluid (SGF) and intestinal fluid (SIF)  The optimized values of X 1, X 2, and X 3 were found to be 5 82%, 0 08%, and 10 29 min, respectively  The beads prepared according to the optimized conditions released only about half of the entrapped catechin into SGF while most of the entrapped catechin was released into SIF after 24 h incubation  (c) 2008 Elsevier B V  All rights reserved </a:t>
            </a:r>
          </a:p>
        </p:txBody>
      </p:sp>
      <p:sp>
        <p:nvSpPr>
          <p:cNvPr id="3" name="Content Placeholder 2"/>
          <p:cNvSpPr>
            <a:spLocks noGrp="1"/>
          </p:cNvSpPr>
          <p:nvPr>
            <p:ph idx="14" sz="half"/>
          </p:nvPr>
        </p:nvSpPr>
        <p:spPr/>
        <p:txBody>
          <a:bodyPr/>
          <a:lstStyle/>
          <a:p>
            <a:r>
              <a:t>Optimization of calcium pectinate gel beads for sustained release of catechin using response surface methodology</a:t>
            </a:r>
          </a:p>
        </p:txBody>
      </p:sp>
      <p:sp>
        <p:nvSpPr>
          <p:cNvPr id="4" name="Content Placeholder 3"/>
          <p:cNvSpPr>
            <a:spLocks noGrp="1"/>
          </p:cNvSpPr>
          <p:nvPr>
            <p:ph idx="17" sz="half"/>
          </p:nvPr>
        </p:nvSpPr>
        <p:spPr/>
        <p:txBody>
          <a:bodyPr/>
          <a:lstStyle/>
          <a:p>
            <a:r>
              <a:t>Ji Soo Lee, Donghwa Chung, Hyeon Gyu Lee*</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This study investigated the heat stability Of L ascorbic acid (AA) in acetic acid solution  To analyze the degradation of AA using high perfon nance liquid chromatography (HPLC), AA was measured at a wavelength of 244 nin in acetic acid and 265 nni in distilled water  During the storage of AA in acetic acid or distilled water at 37 degrees C, degradation of AA was slower in acetic acid than in distilled water  On examining various ratios of AA to acetic acid, the stability of AA at 100 degrees C for 30min was the highest when the concentration of acetic acid was 10 times higher than the concentration of AA  After acetic acid was added into AA degraded by heating, the AA is stabilized by reheating  Ultimately, these results indicate that degraded AA is reduced by hydrogen ions dissociated from acetic acid, and the rate of reduction of degraded AA in acetic acid solution is improved with heat processing </a:t>
            </a:r>
          </a:p>
        </p:txBody>
      </p:sp>
      <p:sp>
        <p:nvSpPr>
          <p:cNvPr id="8" name="Content Placeholder 7"/>
          <p:cNvSpPr>
            <a:spLocks noGrp="1"/>
          </p:cNvSpPr>
          <p:nvPr>
            <p:ph idx="26" sz="half"/>
          </p:nvPr>
        </p:nvSpPr>
        <p:spPr/>
        <p:txBody>
          <a:bodyPr/>
          <a:lstStyle/>
          <a:p>
            <a:r>
              <a:t>Keum Il Jang,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Influence of acetic acid solution on heat stability of L ascorbic acid</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beta-Glucans, which were isolated from sangwhang (Phellinus linteus), were subjected to reductive amination and the biological properties of the derivative were investigated. The degree of substitution of the aminated sangwhang beta-glucan was calculated by elemental analysis to be 1.13. Bronchoalveolar lavage (BAL) experiments showed that the aminated derivative increased nitric oxide production. In addition, the amination enhanced in vitro cytotoxic activities against HT1080 and SNU-C2A cell lines. Thus, the aminated derivative is shown to enhance immune systems by the incorporation of amino groups into the polyrner structure.</a:t>
            </a:r>
          </a:p>
        </p:txBody>
      </p:sp>
      <p:sp>
        <p:nvSpPr>
          <p:cNvPr id="3" name="Content Placeholder 2"/>
          <p:cNvSpPr>
            <a:spLocks noGrp="1"/>
          </p:cNvSpPr>
          <p:nvPr>
            <p:ph idx="14" sz="half"/>
          </p:nvPr>
        </p:nvSpPr>
        <p:spPr/>
        <p:txBody>
          <a:bodyPr/>
          <a:lstStyle/>
          <a:p>
            <a:r>
              <a:t>Effect of amination on the biological activity of β glucan from Sangwhang (Phellinus linteus)</a:t>
            </a:r>
          </a:p>
        </p:txBody>
      </p:sp>
      <p:sp>
        <p:nvSpPr>
          <p:cNvPr id="4" name="Content Placeholder 3"/>
          <p:cNvSpPr>
            <a:spLocks noGrp="1"/>
          </p:cNvSpPr>
          <p:nvPr>
            <p:ph idx="17" sz="half"/>
          </p:nvPr>
        </p:nvSpPr>
        <p:spPr/>
        <p:txBody>
          <a:bodyPr/>
          <a:lstStyle/>
          <a:p>
            <a:r>
              <a:t>In Young Bae, Ji Yoon Shin, Hyeon Gyu Lee*</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The effects of the addition of alginate on the physicochemical, rheological and noodle-making properties of wheat flour were studied. The hydration properties (water absorption index, water solubility and swelling power) of wheat flour increased with increasing levels of alginate due to its high affinity to water. The addition of alginate caused increased water absorption and dough development time in the farinogram while the tolerance of dough to mixing was reduced. Also, the syneresis of the wheat flour gel was significantly reduced during freeze-thaw treatments when prepared with alginate. With the addition of alginate, the noodles exhibited an increase in the cooked weight and a decrease in the cooking loss. Moreover, the addition of alginate led to significant increases in the cutting and tensile forces of the noodles. In addition, the noodles containing more alginate exhibited lower lightness and redness, while yellowness was increased.</a:t>
            </a:r>
          </a:p>
        </p:txBody>
      </p:sp>
      <p:sp>
        <p:nvSpPr>
          <p:cNvPr id="8" name="Content Placeholder 7"/>
          <p:cNvSpPr>
            <a:spLocks noGrp="1"/>
          </p:cNvSpPr>
          <p:nvPr>
            <p:ph idx="26" sz="half"/>
          </p:nvPr>
        </p:nvSpPr>
        <p:spPr/>
        <p:txBody>
          <a:bodyPr/>
          <a:lstStyle/>
          <a:p>
            <a:r>
              <a:t>Suyong Lee, In Young Bae, Ju Hee Jung, Keum Il Jang, Yoo Won Kim,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Physicochemical, textural, and noodle making properties of wheat dough containing alginate</a:t>
            </a:r>
          </a:p>
        </p:txBody>
      </p:sp>
      <p:sp>
        <p:nvSpPr>
          <p:cNvPr id="11" name="Content Placeholder 10"/>
          <p:cNvSpPr>
            <a:spLocks noGrp="1"/>
          </p:cNvSpPr>
          <p:nvPr>
            <p:ph idx="32" sz="half"/>
          </p:nvPr>
        </p:nvSpPr>
        <p:spPr/>
        <p:txBody>
          <a:bodyPr/>
          <a:lstStyle/>
          <a:p>
            <a:r>
              <a:t>Journal of Texture Studies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Barley beta-glucan was subjected to chemical modification and the anticoagulant activity of the derivative was investigated. The barley beta-glucan was successfully sulfated, showing the degree of substitution calculated by elemental analysis of 0.40. In addition, the Fourier transform infrared (FT-IR) spectra of the derivative confirmed the sulfation, which generated two new absorption hands at 1,250/cm (S=O) and 810/cm (C-O-S) compared to the native. Specially, the anticoagulant activity of barley beta-glucan was created by sulfation, which increased in a concentration-dependent manner. This result demonstrated that the incorporation of sulfate groups into the beta-glucan structure added a blood clotting prevention effect.</a:t>
            </a:r>
          </a:p>
        </p:txBody>
      </p:sp>
      <p:sp>
        <p:nvSpPr>
          <p:cNvPr id="3" name="Content Placeholder 2"/>
          <p:cNvSpPr>
            <a:spLocks noGrp="1"/>
          </p:cNvSpPr>
          <p:nvPr>
            <p:ph idx="14" sz="half"/>
          </p:nvPr>
        </p:nvSpPr>
        <p:spPr/>
        <p:txBody>
          <a:bodyPr/>
          <a:lstStyle/>
          <a:p>
            <a:r>
              <a:t>Anticoagulant activity of sulfated barley β glucan</a:t>
            </a:r>
          </a:p>
        </p:txBody>
      </p:sp>
      <p:sp>
        <p:nvSpPr>
          <p:cNvPr id="4" name="Content Placeholder 3"/>
          <p:cNvSpPr>
            <a:spLocks noGrp="1"/>
          </p:cNvSpPr>
          <p:nvPr>
            <p:ph idx="17" sz="half"/>
          </p:nvPr>
        </p:nvSpPr>
        <p:spPr/>
        <p:txBody>
          <a:bodyPr/>
          <a:lstStyle/>
          <a:p>
            <a:r>
              <a:t>In Young Bae, Yun Jeoung Chang, Hye Won Kim, Hyeon Gyu Lee*</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Native soy protein isolate (SPI) was hydrolyzed with 4 different proteolytic enzymes, including bromelain, papain, Neutrase, and Flavourzyme  SPI hydrolysates with the degree of hydrolysis (DH) in range of 6 to 15% were prepared by each enzyme  The angiotensin I converting enzyme (ACE) inhibitory and the antioxidant activities of the SPI hydrolysates, such as superoxide dismutase like activity and inhibition of the linoleic acid autoxidation, were evaluated  Overall, as the DH increased, all evaluated bioactivities of the SPI hydrolysates significantly increased  The significantly highest ACE inhibitory and antioxidant activities were found in hydrolysates made with papain and bromelain, respectively  SPI hydrolysates by Flavourzyme showed the significantly lowest activity in all tested bioactivities  The results suggested that ACE inhibitory and antioxidant activities of SPI hydrolysates were determined by the DH and by the enzyme used </a:t>
            </a:r>
          </a:p>
        </p:txBody>
      </p:sp>
      <p:sp>
        <p:nvSpPr>
          <p:cNvPr id="8" name="Content Placeholder 7"/>
          <p:cNvSpPr>
            <a:spLocks noGrp="1"/>
          </p:cNvSpPr>
          <p:nvPr>
            <p:ph idx="26" sz="half"/>
          </p:nvPr>
        </p:nvSpPr>
        <p:spPr/>
        <p:txBody>
          <a:bodyPr/>
          <a:lstStyle/>
          <a:p>
            <a:r>
              <a:t>Ji Soo Lee, Mi Ae Yoo, Seung Hyun Koo, Hyung Hee Baek, Hyeon Gyu Lee*</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Antioxidant and ACE inhibitory activities of soybean hydrolysates: Effect of enzyme and degree of hydrolysis</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Multiple analysis of cellulase genes from anaerobic rumen fungus Neocallimastric frontalis PMA02: An application of EST data base</a:t>
            </a:r>
          </a:p>
        </p:txBody>
      </p:sp>
      <p:sp>
        <p:nvSpPr>
          <p:cNvPr id="4" name="Content Placeholder 3"/>
          <p:cNvSpPr>
            <a:spLocks noGrp="1"/>
          </p:cNvSpPr>
          <p:nvPr>
            <p:ph idx="17" sz="half"/>
          </p:nvPr>
        </p:nvSpPr>
        <p:spPr/>
        <p:txBody>
          <a:bodyPr/>
          <a:lstStyle/>
          <a:p>
            <a:r>
              <a:t>Seung Hee Baek, So Young Kwon, Hyeon Gyu Lee, Hyung Hee Baek*</a:t>
            </a:r>
          </a:p>
        </p:txBody>
      </p:sp>
      <p:sp>
        <p:nvSpPr>
          <p:cNvPr id="5" name="Content Placeholder 4"/>
          <p:cNvSpPr>
            <a:spLocks noGrp="1"/>
          </p:cNvSpPr>
          <p:nvPr>
            <p:ph idx="19" sz="half"/>
          </p:nvPr>
        </p:nvSpPr>
        <p:spPr/>
        <p:txBody>
          <a:bodyPr/>
          <a:lstStyle/>
          <a:p>
            <a:r>
              <a:t>2008</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신은경, 김상연, 이석화, 배인영, 이현규*</a:t>
            </a:r>
          </a:p>
        </p:txBody>
      </p:sp>
      <p:sp>
        <p:nvSpPr>
          <p:cNvPr id="9" name="Content Placeholder 8"/>
          <p:cNvSpPr>
            <a:spLocks noGrp="1"/>
          </p:cNvSpPr>
          <p:nvPr>
            <p:ph idx="28" sz="half"/>
          </p:nvPr>
        </p:nvSpPr>
        <p:spPr/>
        <p:txBody>
          <a:bodyPr/>
          <a:lstStyle/>
          <a:p>
            <a:r>
              <a:t>2008</a:t>
            </a:r>
          </a:p>
        </p:txBody>
      </p:sp>
      <p:sp>
        <p:nvSpPr>
          <p:cNvPr id="10" name="Content Placeholder 9"/>
          <p:cNvSpPr>
            <a:spLocks noGrp="1"/>
          </p:cNvSpPr>
          <p:nvPr>
            <p:ph idx="30" sz="half"/>
          </p:nvPr>
        </p:nvSpPr>
        <p:spPr/>
        <p:txBody>
          <a:bodyPr/>
          <a:lstStyle/>
          <a:p>
            <a:r>
              <a:t>서울 시내 3개 지역별 초등학교 6학년의 패스트푸드 섭취 실태와 식습관에 관한 연구</a:t>
            </a:r>
          </a:p>
        </p:txBody>
      </p:sp>
      <p:sp>
        <p:nvSpPr>
          <p:cNvPr id="11" name="Content Placeholder 10"/>
          <p:cNvSpPr>
            <a:spLocks noGrp="1"/>
          </p:cNvSpPr>
          <p:nvPr>
            <p:ph idx="32" sz="half"/>
          </p:nvPr>
        </p:nvSpPr>
        <p:spPr/>
        <p:txBody>
          <a:bodyPr/>
          <a:lstStyle/>
          <a:p>
            <a:r>
              <a:t>동아시아식생활학회지</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2,2,6,6-Tetramethyl-1-piperidine oxoammonium ion (TEMPO)-mediated oxidation was applied to oat beta-glucans, and the physicochemical and hypocholesterolemic properties of the resulting derivatives were investigated. The C-13 NMR spectra revealed that C6 primary alcohol groups were selectively oxidized into carboxyl groups. The oxidized derivatives exhibited enhanced water solubility and improved in vitro bile acid binding capacity. When hypercholesterolemic rats were fed diets containing the oxidized beta-glucan, the levels of triglyceride, total cholesterol, LDL-C, and VLDL-C in the rats significantly decreased (p &lt; 0.05), consequently improving the serum lipid profiles. Dietary supplementation with beta-glucans reduced also the total cholesterol level in liver. Furthermore, more fecal eliminations of total cholesterol and triglyceride were observed, which were favorably correlated to their reduced levels in the serum and liver. As a result, oxidized oat beta-glucan exhibits potential use as an active cholesterol-lowering ingredient.</a:t>
            </a:r>
          </a:p>
        </p:txBody>
      </p:sp>
      <p:sp>
        <p:nvSpPr>
          <p:cNvPr id="3" name="Content Placeholder 2"/>
          <p:cNvSpPr>
            <a:spLocks noGrp="1"/>
          </p:cNvSpPr>
          <p:nvPr>
            <p:ph idx="14" sz="half"/>
          </p:nvPr>
        </p:nvSpPr>
        <p:spPr/>
        <p:txBody>
          <a:bodyPr/>
          <a:lstStyle/>
          <a:p>
            <a:r>
              <a:t>Physicochemical and hypocholesterolemic characterization of oxidized oat β glucan</a:t>
            </a:r>
          </a:p>
        </p:txBody>
      </p:sp>
      <p:sp>
        <p:nvSpPr>
          <p:cNvPr id="4" name="Content Placeholder 3"/>
          <p:cNvSpPr>
            <a:spLocks noGrp="1"/>
          </p:cNvSpPr>
          <p:nvPr>
            <p:ph idx="17" sz="half"/>
          </p:nvPr>
        </p:nvSpPr>
        <p:spPr/>
        <p:txBody>
          <a:bodyPr/>
          <a:lstStyle/>
          <a:p>
            <a:r>
              <a:t>Seung Young Park, In Young Bae, Suyong Lee,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Angiotensin I converting enzyme (ACE), a dipeptidyl carboxypeptidase, plays an important physiological role in regulating blood pressure  ACE inhibitory peptides derived from food proteins have potential pharmaceutical and human health uses  In this Study, we prepared a fermented soybean extract (FSE) through a rapid fermentation at an elevated temperature to accelerate proteolytic hydrolysis and described purification procedures to discover potent ACE inhibitory peptides from FSE  After 3 days of aging, FSE exhibited ACE inhibitory activity with an IC50 value of 1 46 mg/mL  Purification of novel ACE inhibitory peptides was carried Out using ultra filtration and consecutive chromatographic methods  A novel ACE inhibitory peptide, with 66 fold increase in ACE inhibitory activity compared to that of FSE, was isolated from FSE through a five step purification procedure  The amino acid sequence of the purified ACE inhibitory peptides was determined to be Leu Val Gln Gly Ser by Edman degradation method, and its IC50 value was 22 mu g/mL (43 7 mu M)  (C) 2009 Elsevier Ltd  All rights reserved </a:t>
            </a:r>
          </a:p>
        </p:txBody>
      </p:sp>
      <p:sp>
        <p:nvSpPr>
          <p:cNvPr id="8" name="Content Placeholder 7"/>
          <p:cNvSpPr>
            <a:spLocks noGrp="1"/>
          </p:cNvSpPr>
          <p:nvPr>
            <p:ph idx="26" sz="half"/>
          </p:nvPr>
        </p:nvSpPr>
        <p:spPr/>
        <p:txBody>
          <a:bodyPr/>
          <a:lstStyle/>
          <a:p>
            <a:r>
              <a:t>Shin Joung Rho, Ji Soo Lee, Yong Il Chung, Young Wan Kim,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Purification and identification of an angiotensin I converting enzyme inhibitory peptide from fermented soybean extract</a:t>
            </a:r>
          </a:p>
        </p:txBody>
      </p:sp>
      <p:sp>
        <p:nvSpPr>
          <p:cNvPr id="11" name="Content Placeholder 10"/>
          <p:cNvSpPr>
            <a:spLocks noGrp="1"/>
          </p:cNvSpPr>
          <p:nvPr>
            <p:ph idx="32" sz="half"/>
          </p:nvPr>
        </p:nvSpPr>
        <p:spPr/>
        <p:txBody>
          <a:bodyPr/>
          <a:lstStyle/>
          <a:p>
            <a:r>
              <a:t>Process Biochemistry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Response surface methodology was used to optimize microparticle preparation conditions, including the ratio of pectin:gamma-oryzanol (OZ) (X-1), agitation speed (X-2), and the concentration of emulsifier (X-3), for maximal entrapment efficiency (EE) of OZ-loaded Ca pectinate microparticles. The optimized values of X1, X2, and X3 were found to be 2.72:5.28, 1143.5 rpm, and 2.61%, respectively. Experimental results obtained for the optimum formulation agreed favorably with the predicted results, indicating the usefulness of predicting models for EE. In order to evaluate the effect of chitosan-coating and blending on the release pattern of the entrapped OZ from microparticles, chitosan-coated and blended Ca pectinate microparticles were prepared. Release studies revealed that the chitosan treatments, especially the chitosan-coating, were effective ill Suppressing the release in both simulated gastric fluid (SGF) and intestinal fluid (SIF). (C) 2008 Elsevier B.V. All rights reserved.</a:t>
            </a:r>
          </a:p>
        </p:txBody>
      </p:sp>
      <p:sp>
        <p:nvSpPr>
          <p:cNvPr id="3" name="Content Placeholder 2"/>
          <p:cNvSpPr>
            <a:spLocks noGrp="1"/>
          </p:cNvSpPr>
          <p:nvPr>
            <p:ph idx="14" sz="half"/>
          </p:nvPr>
        </p:nvSpPr>
        <p:spPr/>
        <p:txBody>
          <a:bodyPr/>
          <a:lstStyle/>
          <a:p>
            <a:r>
              <a:t>&lt;gamma&gt; Oryzanol loaded calcium pectinate microparticles reinforced with chitosan: Optimization and release characteristics</a:t>
            </a:r>
          </a:p>
        </p:txBody>
      </p:sp>
      <p:sp>
        <p:nvSpPr>
          <p:cNvPr id="4" name="Content Placeholder 3"/>
          <p:cNvSpPr>
            <a:spLocks noGrp="1"/>
          </p:cNvSpPr>
          <p:nvPr>
            <p:ph idx="17" sz="half"/>
          </p:nvPr>
        </p:nvSpPr>
        <p:spPr/>
        <p:txBody>
          <a:bodyPr/>
          <a:lstStyle/>
          <a:p>
            <a:r>
              <a:t>Ji Soo Lee, Jong Soo Kim,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Colloids and Surfaces B: Biointerfaces</a:t>
            </a:r>
          </a:p>
        </p:txBody>
      </p:sp>
      <p:sp>
        <p:nvSpPr>
          <p:cNvPr id="7" name="Content Placeholder 6"/>
          <p:cNvSpPr>
            <a:spLocks noGrp="1"/>
          </p:cNvSpPr>
          <p:nvPr>
            <p:ph idx="22" sz="half"/>
          </p:nvPr>
        </p:nvSpPr>
        <p:spPr/>
        <p:txBody>
          <a:bodyPr/>
          <a:lstStyle/>
          <a:p>
            <a:r>
              <a:t>Citrus pectins were subjected to chemical modification, specifically sulfation, and the antimicrobial and anticoagulant activities of the derivative were investigated. Compared to native pectin, the FT-IR spectra of the derivative showed two new absorption bands at 1250 cm(-1) (S=O) and 810 cm(-1) (C-O-S), implying that the pectin was successfully sulfated. The degree of substitution was also determined to be 0.15 by elemental analysis. In theological measurements, sulfation gave rise to significant reduction of viscosity of pectin. Moreover, the pectin derivative exhibited improved antimicrobial effects against Bacillus cereus and Vibrio fischeri and the anticoagulant activity, which increased in a concentration-dependent manner. These results demonstrated that the incorporation of sulfate groups into the pectin structure appeared to play an important role in improving its biological activities. (C) 2009 Elsevier Ltd. All rights reserved.</a:t>
            </a:r>
          </a:p>
        </p:txBody>
      </p:sp>
      <p:sp>
        <p:nvSpPr>
          <p:cNvPr id="8" name="Content Placeholder 7"/>
          <p:cNvSpPr>
            <a:spLocks noGrp="1"/>
          </p:cNvSpPr>
          <p:nvPr>
            <p:ph idx="26" sz="half"/>
          </p:nvPr>
        </p:nvSpPr>
        <p:spPr/>
        <p:txBody>
          <a:bodyPr/>
          <a:lstStyle/>
          <a:p>
            <a:r>
              <a:t>In Young Bae, Yu Na Joe, Hyun Jae Rha, Suyong Lee, Sang Ho Yoo,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Effect of sulfation on the physiochemical and biological properties of citrus pectins</a:t>
            </a:r>
          </a:p>
        </p:txBody>
      </p:sp>
      <p:sp>
        <p:nvSpPr>
          <p:cNvPr id="11" name="Content Placeholder 10"/>
          <p:cNvSpPr>
            <a:spLocks noGrp="1"/>
          </p:cNvSpPr>
          <p:nvPr>
            <p:ph idx="32" sz="half"/>
          </p:nvPr>
        </p:nvSpPr>
        <p:spPr/>
        <p:txBody>
          <a:bodyPr/>
          <a:lstStyle/>
          <a:p>
            <a:r>
              <a:t>Food Hydrocolloids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Pectin methylesterases (PMEs) from Valencia orange (p-PME) and Aspergillus aculeatus (f-PME) were used to produce pectin gels in the presence of 0.2 M monovalent ionic salts. At pH 5.0, pectin gels were induced following enzymatic deesterification of high methoxy pectin, with greater deesterification observed using p-PME compared to f-PME. Under these conditions, the deesterification limit of f-PME ended up with a pectin of DE 30.5–31.9 which did not gel at the PME reaction completion, while p-PME reduced the pectin's DE to 16.0–17.2, resulting in gel formation. The pectin gel induced by KCl was significantly stronger than the NaCl-induced gel, but LiCl did not induce pectin gelation. The gel strength was influenced by both DE and species of monovalent cation. The KCl-induced gels released less water than NaCl-induced gels. A synergistic effect on gel strength was observed from the pectin treated with a combination of (p + f)-PMEs, producing even more stable gels. These results indicated that the pectin gelation of our system would be enhanced both by using larger monovalent cation and by lowering the DE value, which would presumably be attributed to the different action patterns recognized for p- and f-PMEs. This pectin gelation system could provide a useful alternative to acid-sugar or calcium cross-linked gels in food and other industrial applications.</a:t>
            </a:r>
          </a:p>
        </p:txBody>
      </p:sp>
      <p:sp>
        <p:nvSpPr>
          <p:cNvPr id="3" name="Content Placeholder 2"/>
          <p:cNvSpPr>
            <a:spLocks noGrp="1"/>
          </p:cNvSpPr>
          <p:nvPr>
            <p:ph idx="14" sz="half"/>
          </p:nvPr>
        </p:nvSpPr>
        <p:spPr/>
        <p:txBody>
          <a:bodyPr/>
          <a:lstStyle/>
          <a:p>
            <a:r>
              <a:t>Characteristics of Enzymatically Deesterified Pectin Gels Produced in the Presence of Monovalent Ionic Salts</a:t>
            </a:r>
          </a:p>
        </p:txBody>
      </p:sp>
      <p:sp>
        <p:nvSpPr>
          <p:cNvPr id="4" name="Content Placeholder 3"/>
          <p:cNvSpPr>
            <a:spLocks noGrp="1"/>
          </p:cNvSpPr>
          <p:nvPr>
            <p:ph idx="17" sz="half"/>
          </p:nvPr>
        </p:nvSpPr>
        <p:spPr/>
        <p:txBody>
          <a:bodyPr/>
          <a:lstStyle/>
          <a:p>
            <a:r>
              <a:t>S  H  Yoo, B  H  Lee, B J  Savary, S  Lee, H G  Lee, A T  Hotchkiss</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Food Hydrocolloids</a:t>
            </a:r>
          </a:p>
        </p:txBody>
      </p:sp>
      <p:sp>
        <p:nvSpPr>
          <p:cNvPr id="7" name="Content Placeholder 6"/>
          <p:cNvSpPr>
            <a:spLocks noGrp="1"/>
          </p:cNvSpPr>
          <p:nvPr>
            <p:ph idx="22" sz="half"/>
          </p:nvPr>
        </p:nvSpPr>
        <p:spPr/>
        <p:txBody>
          <a:bodyPr/>
          <a:lstStyle/>
          <a:p>
            <a:r>
              <a:t>Oat beta-glucan hydrolysates with different molecular weights were prepared and their physicochemical, hypocholesterolemic, and weight-reducing characteristics were evaluated. The enzymatic hydrolysis by cellulase caused a decrease in the molecular weight of oat beta-glucan (1450-370 x 10(3) g/mol), which also affected swelling power and bile acid/fat binding capacities. In addition, mice were fed high-fat diet supplemented with beta-glucans with three different molecular weights (1450, 730, 370 x 10(3) g/mol). The diets treated with beta-glucans significantly reduced the body weight of the mice. However, the molecular weight of beta-glucans did not appear to significantly affect the serum lipid profile. (C) 2009 Elsevier Ltd. All rights reserved.</a:t>
            </a:r>
          </a:p>
        </p:txBody>
      </p:sp>
      <p:sp>
        <p:nvSpPr>
          <p:cNvPr id="8" name="Content Placeholder 7"/>
          <p:cNvSpPr>
            <a:spLocks noGrp="1"/>
          </p:cNvSpPr>
          <p:nvPr>
            <p:ph idx="26" sz="half"/>
          </p:nvPr>
        </p:nvSpPr>
        <p:spPr/>
        <p:txBody>
          <a:bodyPr/>
          <a:lstStyle/>
          <a:p>
            <a:r>
              <a:t>In Young Bae, Suyong Lee, Sung Mi Kim,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Effect of partially hydrolyzed oat β glucan on the weight gain and lipid profile of mice</a:t>
            </a:r>
          </a:p>
        </p:txBody>
      </p:sp>
      <p:sp>
        <p:nvSpPr>
          <p:cNvPr id="11" name="Content Placeholder 10"/>
          <p:cNvSpPr>
            <a:spLocks noGrp="1"/>
          </p:cNvSpPr>
          <p:nvPr>
            <p:ph idx="32" sz="half"/>
          </p:nvPr>
        </p:nvSpPr>
        <p:spPr/>
        <p:txBody>
          <a:bodyPr/>
          <a:lstStyle/>
          <a:p>
            <a:r>
              <a:t>Food Hydrocolloids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As a principle ingredient in omija eui, the physicochemical properties of mung bean starch (MBS) paste were investigated and compared to those of rice and corn starch  The amylose and the protein content of MBS were higher than those of rice or corn starch while the total sugar content and the swelling power of MBS were lower  In addition, the clarity of MBS paste was higher than either rice or coni starch paste  Regarding pasting properties, the peak viscosity and cool paste viscosity of MBS were higher than those of either rice or corn starch  During the freeze thaw cycle, MBS exhibited higher degree of syneresis than corn and rice starch, which decreased with high starch concentration and heating temperature  The paste properties and freeze thaw stability of MBS showed a potential for improving the quality of omija eui </a:t>
            </a:r>
          </a:p>
        </p:txBody>
      </p:sp>
      <p:sp>
        <p:nvSpPr>
          <p:cNvPr id="3" name="Content Placeholder 2"/>
          <p:cNvSpPr>
            <a:spLocks noGrp="1"/>
          </p:cNvSpPr>
          <p:nvPr>
            <p:ph idx="14" sz="half"/>
          </p:nvPr>
        </p:nvSpPr>
        <p:spPr/>
        <p:txBody>
          <a:bodyPr/>
          <a:lstStyle/>
          <a:p>
            <a:r>
              <a:t>Physicochemical properties of mung bean starch paste, a main ingredient of Omija eui</a:t>
            </a:r>
          </a:p>
        </p:txBody>
      </p:sp>
      <p:sp>
        <p:nvSpPr>
          <p:cNvPr id="4" name="Content Placeholder 3"/>
          <p:cNvSpPr>
            <a:spLocks noGrp="1"/>
          </p:cNvSpPr>
          <p:nvPr>
            <p:ph idx="17" sz="half"/>
          </p:nvPr>
        </p:nvSpPr>
        <p:spPr/>
        <p:txBody>
          <a:bodyPr/>
          <a:lstStyle/>
          <a:p>
            <a:r>
              <a:t>Keum Il Jang, Hyun Jeong Han, Kwang Yeon Lee, In Young Bae, Ji Yeon Lee, Mi Kyung Kim and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We used response surface methodology to optimize microcapsule preparation conditions, including the ratio of pectin:a-tocopherol (TP) (X-1), emulsifier concentration (X-2), and CaCl2 concentration (X-3) for maximal entrapment efficiency (EE) of TP-loaded Ca-pectinate microcapsules. The values of X-1, X-2, and X-3, optimized for maximal EE were a ratio of 9.7:6.3, and 1.33% and 5.09%, respectively. The experimental results obtained from the optimum formulation agreed with the predicted results, indicating the usefulness of models for EE. TP release from the Ca-pectinate microcapsules prepared according to the optimized conditions was slow and incomplete in simulated gastric fluid, whereas it was relatively rapid and considerably sustained in simulated intestinal fluid. An in vivo release study revealed that physical entrapment of TP within Ca-pectinate microcapsules can be a good technique to demonstrate the sustained release pattern of TP and to improve the bioavailability for TP following oral administration. (c) 2009 Elsevier B.V. All rights reserved.</a:t>
            </a:r>
          </a:p>
        </p:txBody>
      </p:sp>
      <p:sp>
        <p:nvSpPr>
          <p:cNvPr id="8" name="Content Placeholder 7"/>
          <p:cNvSpPr>
            <a:spLocks noGrp="1"/>
          </p:cNvSpPr>
          <p:nvPr>
            <p:ph idx="26" sz="half"/>
          </p:nvPr>
        </p:nvSpPr>
        <p:spPr/>
        <p:txBody>
          <a:bodyPr/>
          <a:lstStyle/>
          <a:p>
            <a:r>
              <a:t>Young Bin Song, Ji soo Lee,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α Tocopherol loaded Ca pectinate microcapsules: Optimization, in vitro release, and bioavailability</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Physicochemical properties of native and acid-modified Job's tears (Coix lachryma-jobi L.) starches were investigated. Starch extracted from Job's tears was treated with 2.2 N hydrochloric acid for different length of time (3, 6, 12, and 18 hr). The hydrolysis pattern of starches with the acid proceeded rapidly up to 12 hr and then the approached constant values. The swelling power of acid-modified starches measured at all temperatures was lower than that of its native counterparts and the water solubility index increased as temperature and hydrolysis time increased. Rapid visco analyzer viscograms of acid-modified starches demonstrated a very low viscosity as compared with that of native starch. However, Xray diffraction did not show any significant alteration in the crystallinity after acid-modification.</a:t>
            </a:r>
          </a:p>
        </p:txBody>
      </p:sp>
      <p:sp>
        <p:nvSpPr>
          <p:cNvPr id="3" name="Content Placeholder 2"/>
          <p:cNvSpPr>
            <a:spLocks noGrp="1"/>
          </p:cNvSpPr>
          <p:nvPr>
            <p:ph idx="14" sz="half"/>
          </p:nvPr>
        </p:nvSpPr>
        <p:spPr/>
        <p:txBody>
          <a:bodyPr/>
          <a:lstStyle/>
          <a:p>
            <a:r>
              <a:t>Physicochemical Properties of Job’s Tears Starch Modified with Different Levels of Acid Hydrolysis</a:t>
            </a:r>
          </a:p>
        </p:txBody>
      </p:sp>
      <p:sp>
        <p:nvSpPr>
          <p:cNvPr id="4" name="Content Placeholder 3"/>
          <p:cNvSpPr>
            <a:spLocks noGrp="1"/>
          </p:cNvSpPr>
          <p:nvPr>
            <p:ph idx="17" sz="half"/>
          </p:nvPr>
        </p:nvSpPr>
        <p:spPr/>
        <p:txBody>
          <a:bodyPr/>
          <a:lstStyle/>
          <a:p>
            <a:r>
              <a:t>Hye Won Kim, Kwang Yeon Lee, In Young Bae, Soo Jin Jun, Ji Yeon Lee and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Catechin loaded calcium pectinate gel beads prepared by internal gelation were characterized for their catechin entrapment efficiency and release behavior  The entrapment efficiency was higher when the beads were prepared with a lower catechin to pectin ratio, shorter gelling time higher pectin concentration, and lower acetic acid concentration  The entrapment efficiency was much higher under all tested conditions, when the beads were prepared by internal gelation instead of external gelation  The catechin release was slower for the beads prepared with lower catechin to pectin ratio, longer gelling time, and higher concentrations of pectin and acetic acid in both simulated gastric and intestinal fluids  Antioxidant power of catechin was effectively maintained in alkaline simulated intestinal fluid when catechin was entrapped within the beads, compared to cases where it was not entrapped, indicating that the beads can protect catechin molecules from the alkaline environment and release them ill a Sustained fashion  (C) 2009 Published by Elsevier B V </a:t>
            </a:r>
          </a:p>
        </p:txBody>
      </p:sp>
      <p:sp>
        <p:nvSpPr>
          <p:cNvPr id="8" name="Content Placeholder 7"/>
          <p:cNvSpPr>
            <a:spLocks noGrp="1"/>
          </p:cNvSpPr>
          <p:nvPr>
            <p:ph idx="26" sz="half"/>
          </p:nvPr>
        </p:nvSpPr>
        <p:spPr/>
        <p:txBody>
          <a:bodyPr/>
          <a:lstStyle/>
          <a:p>
            <a:r>
              <a:t>Ji Soo Lee, Eek Joo Kim, Donghwa Chung,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Characteristics and antioxidant activity of catechin loaded calcium pectinate gel beads prepared by internal gelation</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Viscoelastic food sol can be characterized by dynamic experiments where a sinusoidally oscillating or strain is applied to the material. Alaska pollock surimi paste and tomato paste were characterized by a dynamic frequency sweep method on the dynamic rheometer. In order to analyze viscoelastic food materials, mathematical models were studied. A power law model was analyzed to characterize the materials. The equations of a power law model for surimi paste and tomato paste were η*=η´-iη"=678×ω=0.95167-i×5044×ω^(0.90712) and η*=η´-iη"=391×ω^1.1684-i×1847×ω^(0.85043), respectively. From these equations, it may be concluded that tomato paste is more viscous (higher η´) and less elastic (lower η") than surimi paste. The ratio of energy lost/ total energy input for these materials decreased with increasing frequency. Therefore, these materials exhibited the typical dependency of viscoelastic behavior with time.</a:t>
            </a:r>
          </a:p>
        </p:txBody>
      </p:sp>
      <p:sp>
        <p:nvSpPr>
          <p:cNvPr id="3" name="Content Placeholder 2"/>
          <p:cNvSpPr>
            <a:spLocks noGrp="1"/>
          </p:cNvSpPr>
          <p:nvPr>
            <p:ph idx="14" sz="half"/>
          </p:nvPr>
        </p:nvSpPr>
        <p:spPr/>
        <p:txBody>
          <a:bodyPr/>
          <a:lstStyle/>
          <a:p>
            <a:r>
              <a:t> Use of dynamic rheometer to determine a rheological model for a viscoelastic food sol </a:t>
            </a:r>
          </a:p>
        </p:txBody>
      </p:sp>
      <p:sp>
        <p:nvSpPr>
          <p:cNvPr id="4" name="Content Placeholder 3"/>
          <p:cNvSpPr>
            <a:spLocks noGrp="1"/>
          </p:cNvSpPr>
          <p:nvPr>
            <p:ph idx="17" sz="half"/>
          </p:nvPr>
        </p:nvSpPr>
        <p:spPr/>
        <p:txBody>
          <a:bodyPr/>
          <a:lstStyle/>
          <a:p>
            <a:r>
              <a:t>Lee, H G , Lee, K Y  </a:t>
            </a:r>
          </a:p>
        </p:txBody>
      </p:sp>
      <p:sp>
        <p:nvSpPr>
          <p:cNvPr id="5" name="Content Placeholder 4"/>
          <p:cNvSpPr>
            <a:spLocks noGrp="1"/>
          </p:cNvSpPr>
          <p:nvPr>
            <p:ph idx="19" sz="half"/>
          </p:nvPr>
        </p:nvSpPr>
        <p:spPr/>
        <p:txBody>
          <a:bodyPr/>
          <a:lstStyle/>
          <a:p>
            <a:r>
              <a:t>1996</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Myosin polymerization and formation of ɛ-(γ-glutamyl)lysine linkages were quantified in Alaska pollock surimi gels which contained no additive (control), or a commercial microbial transglutaminase (MTGase). As preincubation (“setting”) time at 25°C was increased, the gel strength of control and 0.2% MTGase-added samples increased, with greater increases at higher MTGase levels. SDS-PAGE and HPLC analyses showed increasing nondisulfide polymerization and ɛ-(γ-glutamyl)lysine dipeptide content, with increasing setting time and/or added MTGase. Content of ɛ-(γ-glutamyl)lysine dipeptide correlated with gel strength (shear stress) and shear modulus at failure (Gf) for these gels. Higher stresses were measured in samples containing 0.2% MTGase than in controls at corresponding levels of ɛ-(γ-glutamyl)lysine dipeptide, indicating that rate of myosin polymerization may affect ultimate gel strength.</a:t>
            </a:r>
          </a:p>
        </p:txBody>
      </p:sp>
      <p:sp>
        <p:nvSpPr>
          <p:cNvPr id="8" name="Content Placeholder 7"/>
          <p:cNvSpPr>
            <a:spLocks noGrp="1"/>
          </p:cNvSpPr>
          <p:nvPr>
            <p:ph idx="26" sz="half"/>
          </p:nvPr>
        </p:nvSpPr>
        <p:spPr/>
        <p:txBody>
          <a:bodyPr/>
          <a:lstStyle/>
          <a:p>
            <a:r>
              <a:t>Lee, H G , Lanier, T C , Hamann, D D , and Knopp, J A </a:t>
            </a:r>
          </a:p>
        </p:txBody>
      </p:sp>
      <p:sp>
        <p:nvSpPr>
          <p:cNvPr id="9" name="Content Placeholder 8"/>
          <p:cNvSpPr>
            <a:spLocks noGrp="1"/>
          </p:cNvSpPr>
          <p:nvPr>
            <p:ph idx="28" sz="half"/>
          </p:nvPr>
        </p:nvSpPr>
        <p:spPr/>
        <p:txBody>
          <a:bodyPr/>
          <a:lstStyle/>
          <a:p>
            <a:r>
              <a:t>1997</a:t>
            </a:r>
          </a:p>
        </p:txBody>
      </p:sp>
      <p:sp>
        <p:nvSpPr>
          <p:cNvPr id="10" name="Content Placeholder 9"/>
          <p:cNvSpPr>
            <a:spLocks noGrp="1"/>
          </p:cNvSpPr>
          <p:nvPr>
            <p:ph idx="30" sz="half"/>
          </p:nvPr>
        </p:nvSpPr>
        <p:spPr/>
        <p:txBody>
          <a:bodyPr/>
          <a:lstStyle/>
          <a:p>
            <a:r>
              <a:t>Transglutaminase effects on low temperature gelation of fish protein sols  </a:t>
            </a:r>
          </a:p>
        </p:txBody>
      </p:sp>
      <p:sp>
        <p:nvSpPr>
          <p:cNvPr id="11" name="Content Placeholder 10"/>
          <p:cNvSpPr>
            <a:spLocks noGrp="1"/>
          </p:cNvSpPr>
          <p:nvPr>
            <p:ph idx="32" sz="half"/>
          </p:nvPr>
        </p:nvSpPr>
        <p:spPr/>
        <p:txBody>
          <a:bodyPr/>
          <a:lstStyle/>
          <a:p>
            <a:r>
              <a:t>Journal of Food Science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We used response surface methodology to optimize the preparation conditions of conjugated linoleic acid (CIA) microcapsules for maximum entrapment efficiency. Three independent variables were used: the ratio of CIA core material to agar and waxy corn starch wall material (X-1), the temperature of dispersion fluid (X-2), and the concentration of emulsifier (X-3). The optimized values of X-1, X-2, and X-3 were found to be 3.82:6.18, 19.97 degrees C, and 0.34%, respectively. The CLA oxidation stability was significantly protected by microencapsulation. These results suggest that CLA-loaded microcapsules can be used as a means to enhance not only the entrapment efficiency but also the oxidative stability of CIA. (C) 2009 Elsevier B.V. All rights reserved.</a:t>
            </a:r>
          </a:p>
        </p:txBody>
      </p:sp>
      <p:sp>
        <p:nvSpPr>
          <p:cNvPr id="3" name="Content Placeholder 2"/>
          <p:cNvSpPr>
            <a:spLocks noGrp="1"/>
          </p:cNvSpPr>
          <p:nvPr>
            <p:ph idx="14" sz="half"/>
          </p:nvPr>
        </p:nvSpPr>
        <p:spPr/>
        <p:txBody>
          <a:bodyPr/>
          <a:lstStyle/>
          <a:p>
            <a:r>
              <a:t>Optimization and oxidative stability of the microencapsulated conjugated linoleic acid  </a:t>
            </a:r>
          </a:p>
        </p:txBody>
      </p:sp>
      <p:sp>
        <p:nvSpPr>
          <p:cNvPr id="4" name="Content Placeholder 3"/>
          <p:cNvSpPr>
            <a:spLocks noGrp="1"/>
          </p:cNvSpPr>
          <p:nvPr>
            <p:ph idx="17" sz="half"/>
          </p:nvPr>
        </p:nvSpPr>
        <p:spPr/>
        <p:txBody>
          <a:bodyPr/>
          <a:lstStyle/>
          <a:p>
            <a:r>
              <a:t>Ji Soo Lee, Young Bin Song, Ji Yeon Lee, Mi Kyung Kim, Soo Jin Jun, and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The preparation conditions of Ca pectinate microparticles reinforced with liposome and hydroxypropyl methylcellulose (HPMC), including CaCl2 concentration (X 1), HPMC concentration (X 2), and hardening time (X 3), were optimized for the sustained release of catechin into simulated gastric and intestinal fluids using response surface methodology  The optimized values of X 1, X 2, and X 3 were found to be 5 20%, 0 08%, and 12 63 min, respectively  The microparticles prepared according to the optimized conditions released about 50% of the entrapped catechin into simulated gastric fluid during 24 h incubation period, whereas almost complete catechin release was observed in simulated intestinal fluid after 8 h incubation  Antioxidant activity of catechin in rat plasma was more effectively maintained when the catechin loaded microparticles were fed, compared to the case of feeding free catechin, indicating that the microparticles can protect catechin molecules in the rat model and release them in a sustained manner  (C) 2009 Elsevier Ltd  All rights reserved </a:t>
            </a:r>
          </a:p>
        </p:txBody>
      </p:sp>
      <p:sp>
        <p:nvSpPr>
          <p:cNvPr id="8" name="Content Placeholder 7"/>
          <p:cNvSpPr>
            <a:spLocks noGrp="1"/>
          </p:cNvSpPr>
          <p:nvPr>
            <p:ph idx="26" sz="half"/>
          </p:nvPr>
        </p:nvSpPr>
        <p:spPr/>
        <p:txBody>
          <a:bodyPr/>
          <a:lstStyle/>
          <a:p>
            <a:r>
              <a:t>Ji Soo Lee, Hye Won Kim, Donghwa Chung, Hyeon Gyu Lee*</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Catechin loaded calcium pectinate microparticles reinforced with liposome and hydroxypropylmethylcellulose: Optimization and in vivo antioxidant activity</a:t>
            </a:r>
          </a:p>
        </p:txBody>
      </p:sp>
      <p:sp>
        <p:nvSpPr>
          <p:cNvPr id="11" name="Content Placeholder 10"/>
          <p:cNvSpPr>
            <a:spLocks noGrp="1"/>
          </p:cNvSpPr>
          <p:nvPr>
            <p:ph idx="32" sz="half"/>
          </p:nvPr>
        </p:nvSpPr>
        <p:spPr/>
        <p:txBody>
          <a:bodyPr/>
          <a:lstStyle/>
          <a:p>
            <a:r>
              <a:t>Food Hydrocolloid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Optimum conditions for the freeze thaw stability (FTS) of mung bean starch (MBS) paste as a main ingredient in omija eui were investigated  For the optimization of the paste preparation condition, the FTS of MBS prepared by boiling in a shaking water bath (BMSW) or by pressure cooking in an autoclave (PCMA) were analyzed using a response surface methodology (RSM)  In addition, the effects of various additives such as gums, sugars, and emulsifier were evaluated on the FTS of MBS paste prepared under optimal conditions  The predicted maximal FTS of MBS paste prepared by the PCMA method (73%) was higher than that of the paste prepared by the BMSW method (36%)  In case of additives, gellan gum and sodium alginate effectively prevented the syneresis of MBS paste in the BMSW method and in the PCMA method, respectively  The use of a fructose fatty acid ester as an emulsifier decreased syneresis in a dose dependent, while the addition of sugars accelerated syneresis  Consequently, MBS paste for omija eui preparation may be efficiently prepared by adding sodium alginate and fructose fatty acid ester under the optimal conditions of 4 3% MBS content, 121 degrees C hearing temperature, and 89 degrees C cooling temperature by pressure cooking in an autoclave </a:t>
            </a:r>
          </a:p>
        </p:txBody>
      </p:sp>
      <p:sp>
        <p:nvSpPr>
          <p:cNvPr id="3" name="Content Placeholder 2"/>
          <p:cNvSpPr>
            <a:spLocks noGrp="1"/>
          </p:cNvSpPr>
          <p:nvPr>
            <p:ph idx="14" sz="half"/>
          </p:nvPr>
        </p:nvSpPr>
        <p:spPr/>
        <p:txBody>
          <a:bodyPr/>
          <a:lstStyle/>
          <a:p>
            <a:r>
              <a:t>Effect of cooking method and additives on the freeze thaw stability of mung bean starch paste for preparation of Omija eui</a:t>
            </a:r>
          </a:p>
        </p:txBody>
      </p:sp>
      <p:sp>
        <p:nvSpPr>
          <p:cNvPr id="4" name="Content Placeholder 3"/>
          <p:cNvSpPr>
            <a:spLocks noGrp="1"/>
          </p:cNvSpPr>
          <p:nvPr>
            <p:ph idx="17" sz="half"/>
          </p:nvPr>
        </p:nvSpPr>
        <p:spPr/>
        <p:txBody>
          <a:bodyPr/>
          <a:lstStyle/>
          <a:p>
            <a:r>
              <a:t>Hyun Jeong Han, Keum Il Jang, In Young Bae, Kwang Yeon Lee, Seung Hyun Koo, Mi Kyung Kim, Soo Jin Jun and Hyeon Gyu Lee*</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정용일, 이지수, 이현규*</a:t>
            </a:r>
          </a:p>
        </p:txBody>
      </p:sp>
      <p:sp>
        <p:nvSpPr>
          <p:cNvPr id="9" name="Content Placeholder 8"/>
          <p:cNvSpPr>
            <a:spLocks noGrp="1"/>
          </p:cNvSpPr>
          <p:nvPr>
            <p:ph idx="28" sz="half"/>
          </p:nvPr>
        </p:nvSpPr>
        <p:spPr/>
        <p:txBody>
          <a:bodyPr/>
          <a:lstStyle/>
          <a:p>
            <a:r>
              <a:t>2009</a:t>
            </a:r>
          </a:p>
        </p:txBody>
      </p:sp>
      <p:sp>
        <p:nvSpPr>
          <p:cNvPr id="10" name="Content Placeholder 9"/>
          <p:cNvSpPr>
            <a:spLocks noGrp="1"/>
          </p:cNvSpPr>
          <p:nvPr>
            <p:ph idx="30" sz="half"/>
          </p:nvPr>
        </p:nvSpPr>
        <p:spPr/>
        <p:txBody>
          <a:bodyPr/>
          <a:lstStyle/>
          <a:p>
            <a:r>
              <a:t>3 Monochloropropane 1,2 diol(3 MCPD) 저감화를 위한 아미노산 간장의 제조조건</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알코올성 간 손상을 유발한 흰쥐에 대한 고 분지아미노산 함유 옥수수 단백가수물의 간 기능 보호효과</a:t>
            </a:r>
          </a:p>
        </p:txBody>
      </p:sp>
      <p:sp>
        <p:nvSpPr>
          <p:cNvPr id="4" name="Content Placeholder 3"/>
          <p:cNvSpPr>
            <a:spLocks noGrp="1"/>
          </p:cNvSpPr>
          <p:nvPr>
            <p:ph idx="17" sz="half"/>
          </p:nvPr>
        </p:nvSpPr>
        <p:spPr/>
        <p:txBody>
          <a:bodyPr/>
          <a:lstStyle/>
          <a:p>
            <a:r>
              <a:t>정용일, 배인영, 이지연, 전향숙, 이현규*</a:t>
            </a:r>
          </a:p>
        </p:txBody>
      </p:sp>
      <p:sp>
        <p:nvSpPr>
          <p:cNvPr id="5" name="Content Placeholder 4"/>
          <p:cNvSpPr>
            <a:spLocks noGrp="1"/>
          </p:cNvSpPr>
          <p:nvPr>
            <p:ph idx="19" sz="half"/>
          </p:nvPr>
        </p:nvSpPr>
        <p:spPr/>
        <p:txBody>
          <a:bodyPr/>
          <a:lstStyle/>
          <a:p>
            <a:r>
              <a:t>2009</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D-psicose has been implicated in glycemic control in recent animal and human studies. In this study, the effects of D-psicose on glycemic responses, insulin release, and lipid profiles were compared with those of D-glucose and D-fructose in a genetic diabetes model. C57BL/6J db/db mice were orally supplemented with 200 mg/kg BW of D-psicose, D-glucose, or D-fructose, respectively, while diabetes control or wild type mice were supplemented with water instead. D-psicose sustained weight gain by about 10% compared to other groups. The initial blood glucose level maintained from 276 to 305 mg/dL during 28 d in the D-psicose group, whereas a 2-fold increase was found in other groups (P &lt; 0.05) among diabetic mice. D-psicose significantly improved glucose tolerance and the areas under the curve (AUC) for glucose among diabetes (P &lt; 0.05), but had no effect on serum insulin concentration. The plasma lipid profile was not changed by supplemental monosacchrides, although the ratio of LDL-cholesterol/HDL-cholesterol was ameliorated by D-psicose. The administration of D-psicose reversed hepatic concentrations of triglyceride (TG) and total cholesterol (TC) by 37.88% and 62.89%, respectively, compared to the diabetes control (P &lt; 0.05). The current findings suggest that D-psicose shows promise as an antidiabetic and may have antidyslipidemic effects in type 2 diabetes.</a:t>
            </a:r>
          </a:p>
        </p:txBody>
      </p:sp>
      <p:sp>
        <p:nvSpPr>
          <p:cNvPr id="8" name="Content Placeholder 7"/>
          <p:cNvSpPr>
            <a:spLocks noGrp="1"/>
          </p:cNvSpPr>
          <p:nvPr>
            <p:ph idx="26" sz="half"/>
          </p:nvPr>
        </p:nvSpPr>
        <p:spPr/>
        <p:txBody>
          <a:bodyPr/>
          <a:lstStyle/>
          <a:p>
            <a:r>
              <a:t>S H  Baek, S J  Park, H G  Lee</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D Psicose, a Sweet Monosaccharide, Ameliorate Hyperglycemia, and Dyslipidemia in C57BL/6J db/db Mice</a:t>
            </a:r>
          </a:p>
        </p:txBody>
      </p:sp>
      <p:sp>
        <p:nvSpPr>
          <p:cNvPr id="11" name="Content Placeholder 10"/>
          <p:cNvSpPr>
            <a:spLocks noGrp="1"/>
          </p:cNvSpPr>
          <p:nvPr>
            <p:ph idx="32" sz="half"/>
          </p:nvPr>
        </p:nvSpPr>
        <p:spPr/>
        <p:txBody>
          <a:bodyPr/>
          <a:lstStyle/>
          <a:p>
            <a:r>
              <a:t>Journal of Food Science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In this study, oat β-glucan hydrolysate, having average molecular weight of 730,000 g/mol which was previously shown to have great in vitro bile acid binding capacity, was prepared by enzymatic hydrolysis. Furthermore its in vivo hypocholestrolemic effects were evaluated in rats that were fed high-cholesterol diets. Supplements with β-glucan hydrolysate as well as native β-glucan significantly reduced the levels of LDL- and VLDL-cholesterol in serum and further improved the lipid profile in liver. When rats were fed high-cholesterol diets, supplemented with the β-glucan hydrolysate, greater fecal bile acid excretion was observed, which could be favorably correlated to in vitro bile acid binding capacity. In addition, the hydrolysate was more effective at increasing the excretion of fecal cholesterol and triglyceride than the native β-glucan, showing its effectiveness in improving the lipid profile.</a:t>
            </a:r>
          </a:p>
        </p:txBody>
      </p:sp>
      <p:sp>
        <p:nvSpPr>
          <p:cNvPr id="3" name="Content Placeholder 2"/>
          <p:cNvSpPr>
            <a:spLocks noGrp="1"/>
          </p:cNvSpPr>
          <p:nvPr>
            <p:ph idx="14" sz="half"/>
          </p:nvPr>
        </p:nvSpPr>
        <p:spPr/>
        <p:txBody>
          <a:bodyPr/>
          <a:lstStyle/>
          <a:p>
            <a:r>
              <a:t>Effect of enzymatic hydrolysis on cholesterol lowering activity of oat β glucan</a:t>
            </a:r>
          </a:p>
        </p:txBody>
      </p:sp>
      <p:sp>
        <p:nvSpPr>
          <p:cNvPr id="4" name="Content Placeholder 3"/>
          <p:cNvSpPr>
            <a:spLocks noGrp="1"/>
          </p:cNvSpPr>
          <p:nvPr>
            <p:ph idx="17" sz="half"/>
          </p:nvPr>
        </p:nvSpPr>
        <p:spPr/>
        <p:txBody>
          <a:bodyPr/>
          <a:lstStyle/>
          <a:p>
            <a:r>
              <a:t>In Young Bae, Sung Mi Kim, Suyong Lee, Hyeon Gyu Lee</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New Biotechnology </a:t>
            </a:r>
          </a:p>
        </p:txBody>
      </p:sp>
      <p:sp>
        <p:nvSpPr>
          <p:cNvPr id="7" name="Content Placeholder 6"/>
          <p:cNvSpPr>
            <a:spLocks noGrp="1"/>
          </p:cNvSpPr>
          <p:nvPr>
            <p:ph idx="22" sz="half"/>
          </p:nvPr>
        </p:nvSpPr>
        <p:spPr/>
        <p:txBody>
          <a:bodyPr/>
          <a:lstStyle/>
          <a:p>
            <a:r>
              <a:t>Elsholtzia splendens extract loaded chitosan nanoparticles prepared by ionic gelation were characterized by particle size, zeta potential, entrapment efficiency, and loading efficiency  As the initial concentration of E splendens extract was increased, the loading efficiency and zeta potential significantly increased, whereas the entrapment efficiency and particle size significantly decreased  The optimum concentration of E splendens extract for maximum loading efficiency was found to be 0 8 mg/mL  Both free E splendens extract and E  splendens extract loaded chitosan nanoparticles showed concentration dependent antioxidant activity  However, the lipid peroxidation inhibitory activity of E  splendens extract was effectively enhanced when it was entrapped within chitosan nanoparticles  Chitosan nanoparticle encapsulation is therefore a potentially valuable technique for improving the antioxidant activity of E splendens extract </a:t>
            </a:r>
          </a:p>
        </p:txBody>
      </p:sp>
      <p:sp>
        <p:nvSpPr>
          <p:cNvPr id="8" name="Content Placeholder 7"/>
          <p:cNvSpPr>
            <a:spLocks noGrp="1"/>
          </p:cNvSpPr>
          <p:nvPr>
            <p:ph idx="26" sz="half"/>
          </p:nvPr>
        </p:nvSpPr>
        <p:spPr/>
        <p:txBody>
          <a:bodyPr/>
          <a:lstStyle/>
          <a:p>
            <a:r>
              <a:t>Ji Soo Lee, Gun Hee Kim, and Hyeon Gyu Lee*</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Characteristics and Antioxidant Activity of Elsholtzia splendens Extract Loaded Nanoparticles</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Soy protein hydrolysates (SPH) were obtained by Alcalase hydrolysis of soy protein  Antioxidant activity of SPH was measured with a lipid peroxidation inhibitory activity and lipid oxidation was evaluated by measuring the thiobarbituric acid (TBA) and peroxide value  The potent antioxidant peptide was purified using ultrafiltration and consecutive chromatographic methods including FPLC and reverse phase high performance liquid chromatography  The antioxidant activity having a specific activity of 108 13%/mg for TBA method was enhanced 67 6 fold compared with SPH  In the amino acid composition of the final potent antioxidant peptide, hydrophobic amino acids were the most abundant amino acids and among them phenylalanine was especially abundant </a:t>
            </a:r>
          </a:p>
        </p:txBody>
      </p:sp>
      <p:sp>
        <p:nvSpPr>
          <p:cNvPr id="3" name="Content Placeholder 2"/>
          <p:cNvSpPr>
            <a:spLocks noGrp="1"/>
          </p:cNvSpPr>
          <p:nvPr>
            <p:ph idx="14" sz="half"/>
          </p:nvPr>
        </p:nvSpPr>
        <p:spPr/>
        <p:txBody>
          <a:bodyPr/>
          <a:lstStyle/>
          <a:p>
            <a:r>
              <a:t>Purification and Characterization of Antioxidant Peptides from Soy Protein Hydrolysate</a:t>
            </a:r>
          </a:p>
        </p:txBody>
      </p:sp>
      <p:sp>
        <p:nvSpPr>
          <p:cNvPr id="4" name="Content Placeholder 3"/>
          <p:cNvSpPr>
            <a:spLocks noGrp="1"/>
          </p:cNvSpPr>
          <p:nvPr>
            <p:ph idx="17" sz="half"/>
          </p:nvPr>
        </p:nvSpPr>
        <p:spPr/>
        <p:txBody>
          <a:bodyPr/>
          <a:lstStyle/>
          <a:p>
            <a:r>
              <a:t>Soon Young Park, Ji Soo Lee, Hyung Hee Baek, Hyeon Gyu Lee*</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Journal of Food Biochemistry</a:t>
            </a:r>
          </a:p>
        </p:txBody>
      </p:sp>
      <p:sp>
        <p:nvSpPr>
          <p:cNvPr id="7" name="Content Placeholder 6"/>
          <p:cNvSpPr>
            <a:spLocks noGrp="1"/>
          </p:cNvSpPr>
          <p:nvPr>
            <p:ph idx="22" sz="half"/>
          </p:nvPr>
        </p:nvSpPr>
        <p:spPr/>
        <p:txBody>
          <a:bodyPr/>
          <a:lstStyle/>
          <a:p>
            <a:r>
              <a:t>Response surface methodology was used to optimize coating conditions, including chitosan concentration (X-1) and coating time (X-2), for sustained release of chitosan-coated Ca-pectinate (CP) microparticles containing oryzanol (OZ). The optimized values of X-1 and X-2 were found to be 1.48% and 69.92 min, respectively. These optimized values agreed favorably with the predicted results, indicating the utility of predictive models for the release of OZ in simulated intestinal fluid. In vitro release studies revealed that the chitosan-coated CP microparticles were quite stable under acidic conditions, but swell and disintegrate under alkaline conditions. In vivo release study of OZ, physically entrapped within chitosan-coated CP microcapsules, demonstrated the sustained release of OZ and could be used to improve the bioavailability of OZ following oral administration.</a:t>
            </a:r>
          </a:p>
        </p:txBody>
      </p:sp>
      <p:sp>
        <p:nvSpPr>
          <p:cNvPr id="8" name="Content Placeholder 7"/>
          <p:cNvSpPr>
            <a:spLocks noGrp="1"/>
          </p:cNvSpPr>
          <p:nvPr>
            <p:ph idx="26" sz="half"/>
          </p:nvPr>
        </p:nvSpPr>
        <p:spPr/>
        <p:txBody>
          <a:bodyPr/>
          <a:lstStyle/>
          <a:p>
            <a:r>
              <a:t>Jong Soo Kim, Ji Soo Lee, Pahn Shick Chang, Hyeon Gyu Lee</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Optimization, in vitro release, and bioavailability of γ oryzanol loaded calcium pectinate microparticles reinforced with chitosan</a:t>
            </a:r>
          </a:p>
        </p:txBody>
      </p:sp>
      <p:sp>
        <p:nvSpPr>
          <p:cNvPr id="11" name="Content Placeholder 10"/>
          <p:cNvSpPr>
            <a:spLocks noGrp="1"/>
          </p:cNvSpPr>
          <p:nvPr>
            <p:ph idx="32" sz="half"/>
          </p:nvPr>
        </p:nvSpPr>
        <p:spPr/>
        <p:txBody>
          <a:bodyPr/>
          <a:lstStyle/>
          <a:p>
            <a:r>
              <a:t>New Biotechnology</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Water soluble pectin enriched materials (PEMs) from apple pomace, were evaluated as a fat replacer in a model food system  When PEM solutions were subjected to steady shear measurements, shear thinning behavior was observed  The flow behaviors could be described by the Cross model (R 2 = 0 99), and temperature effects were investigated by the Arrhenius equation  The addition of PEMs significantly increased the pasting parameters of wheat flour as measured by a starch pasting rheometer  Gelatinization temperature and enthalpy increased with increasing PEM concentrations  When PEMs were incorporated into cookie formulations in place of shortening (semisolid fat generally used in baked foods) up to 30% by the weight of shortening, the cookie spread diameter was reduced while an increase in the moisture content was observed  Moreover, replacement of shortening with PEMs contributed to a more tender texture and lighter surface color  (C) 2010 Elsevier Ltd  All rights reserved </a:t>
            </a:r>
          </a:p>
        </p:txBody>
      </p:sp>
      <p:sp>
        <p:nvSpPr>
          <p:cNvPr id="3" name="Content Placeholder 2"/>
          <p:cNvSpPr>
            <a:spLocks noGrp="1"/>
          </p:cNvSpPr>
          <p:nvPr>
            <p:ph idx="14" sz="half"/>
          </p:nvPr>
        </p:nvSpPr>
        <p:spPr/>
        <p:txBody>
          <a:bodyPr/>
          <a:lstStyle/>
          <a:p>
            <a:r>
              <a:t>Utilization of pectin enriched materials from apple pomace as a fat replacer in a model food system</a:t>
            </a:r>
          </a:p>
        </p:txBody>
      </p:sp>
      <p:sp>
        <p:nvSpPr>
          <p:cNvPr id="4" name="Content Placeholder 3"/>
          <p:cNvSpPr>
            <a:spLocks noGrp="1"/>
          </p:cNvSpPr>
          <p:nvPr>
            <p:ph idx="17" sz="half"/>
          </p:nvPr>
        </p:nvSpPr>
        <p:spPr/>
        <p:txBody>
          <a:bodyPr/>
          <a:lstStyle/>
          <a:p>
            <a:r>
              <a:t>Bockki Min, In Young Bae, Hyeon Gyu Lee, Sang Ho Yoo, Suyong Lee  </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Bioresource Technology</a:t>
            </a:r>
          </a:p>
        </p:txBody>
      </p:sp>
      <p:sp>
        <p:nvSpPr>
          <p:cNvPr id="7" name="Content Placeholder 6"/>
          <p:cNvSpPr>
            <a:spLocks noGrp="1"/>
          </p:cNvSpPr>
          <p:nvPr>
            <p:ph idx="22" sz="half"/>
          </p:nvPr>
        </p:nvSpPr>
        <p:spPr/>
        <p:txBody>
          <a:bodyPr/>
          <a:lstStyle/>
          <a:p>
            <a:r>
              <a:t>Lentinus edodes mushroom powders (LMP) were separated into three fractions with different particle sizes (379 7, 232 6 and 62 5 mu m), and their effects on physicochemical, rheological and oil resisting properties of frying batters were investigated  While the fractionation of LMP by particle size did not cause a change in their chemical compositions, it decreased the final viscosity and setback in the pasting properties of wheat flour which were measured by a starch pasting rheometer  The use of LMP with smaller particle size increased the viscosity of frying batters with more dominant shear thinning behavior, which was satisfactorily characterized by the Power law equation  The elastic properties of frying batters were also enhanced as LMP powders became finer  Moreover, LMP was evaluated as an oil barrier in fried foods, showing that the finer LMP fractions had a significant impact on the reduction of oil uptake  PRACTICAL APPLICATIONS Even though edible mushrooms are consumed worldwide due to their beneficial health effects as well as specific texture and flavor, the applications of edible mushrooms to processed foods are very limited  In this study, edible mushroom (Lentinus edodes) powders were incorporated into frying batter formulations, demonstrating that they possessed oil resisting properties during frying depending on their particle size  Thus, this study provides a new opportunity to utilize edible mushrooms, positively extending their use in a wider variety of processed foods </a:t>
            </a:r>
          </a:p>
        </p:txBody>
      </p:sp>
      <p:sp>
        <p:nvSpPr>
          <p:cNvPr id="8" name="Content Placeholder 7"/>
          <p:cNvSpPr>
            <a:spLocks noGrp="1"/>
          </p:cNvSpPr>
          <p:nvPr>
            <p:ph idx="26" sz="half"/>
          </p:nvPr>
        </p:nvSpPr>
        <p:spPr/>
        <p:txBody>
          <a:bodyPr/>
          <a:lstStyle/>
          <a:p>
            <a:r>
              <a:t>Juyoung Kim, Jongbin Lim, In Young Bae, Hyuk Gu Park, Hyeon Gyu Lee,Suyong Lee </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Particle size effect of Lentinus edodes mushroom (CHAMSONG I) powder on the physicochemical, rheological, and oil resisting properties of frying batters</a:t>
            </a:r>
          </a:p>
        </p:txBody>
      </p:sp>
      <p:sp>
        <p:nvSpPr>
          <p:cNvPr id="11" name="Content Placeholder 10"/>
          <p:cNvSpPr>
            <a:spLocks noGrp="1"/>
          </p:cNvSpPr>
          <p:nvPr>
            <p:ph idx="32" sz="half"/>
          </p:nvPr>
        </p:nvSpPr>
        <p:spPr/>
        <p:txBody>
          <a:bodyPr/>
          <a:lstStyle/>
          <a:p>
            <a:r>
              <a:t>Journal of Texture Studies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Corn starch was chemically modified by cross linking with STMP/STPP (99:1  w/w) and the physicochemical and physiological properties (in vitro and in vivo) of the cross linked corn starch were investigated as a function of the degree of cross linking  Cross linking decreased the solubility, swelling factor, and paste clarity of corn starch  While the swelling factor was highly correlated with the degree of cross linking (R 2 = 0 878), the X ray diffraction patterns did not show any significant alteration in the crystallinity of corn starch  It was shown by SEM measurement that a black zone was observed on the surface of crossed linked starch granules, which did not occur with native starch  When mice were fed the diets containing the corn starch with low (CLCS 5) and high (CLCS 12) degree of cross linking (51 3 and 99 1%, respectively), significant effects on the final body weight, weight gain as well as perirenal weight of the mice (p &lt; 0 05) were observed  Also, significant decreases in total lipid, triglyceride, and total cholesterol concentrations in serum were detected in CLCS 5 and CLCS 12 groups (p &lt; 0 05)  While total lipid level in the liver decreased with increasing degree of cross linking, the triglyceride level was not affected by the supplementation with both of CLCS 5 and CLCS 12 corn starch samples  (C) 2010 Elsevier Ltd  All rights reserved </a:t>
            </a:r>
          </a:p>
        </p:txBody>
      </p:sp>
      <p:sp>
        <p:nvSpPr>
          <p:cNvPr id="3" name="Content Placeholder 2"/>
          <p:cNvSpPr>
            <a:spLocks noGrp="1"/>
          </p:cNvSpPr>
          <p:nvPr>
            <p:ph idx="14" sz="half"/>
          </p:nvPr>
        </p:nvSpPr>
        <p:spPr/>
        <p:txBody>
          <a:bodyPr/>
          <a:lstStyle/>
          <a:p>
            <a:r>
              <a:t>Effect of cross linking on the physicochemical and physiological properties of corn starch</a:t>
            </a:r>
          </a:p>
        </p:txBody>
      </p:sp>
      <p:sp>
        <p:nvSpPr>
          <p:cNvPr id="4" name="Content Placeholder 3"/>
          <p:cNvSpPr>
            <a:spLocks noGrp="1"/>
          </p:cNvSpPr>
          <p:nvPr>
            <p:ph idx="17" sz="half"/>
          </p:nvPr>
        </p:nvSpPr>
        <p:spPr/>
        <p:txBody>
          <a:bodyPr/>
          <a:lstStyle/>
          <a:p>
            <a:r>
              <a:t>Seung Hyun Koo, Kwang Yeon Lee, Hyeon Gyu Lee</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Food Hydrocolloids</a:t>
            </a:r>
          </a:p>
        </p:txBody>
      </p:sp>
      <p:sp>
        <p:nvSpPr>
          <p:cNvPr id="7" name="Content Placeholder 6"/>
          <p:cNvSpPr>
            <a:spLocks noGrp="1"/>
          </p:cNvSpPr>
          <p:nvPr>
            <p:ph idx="22" sz="half"/>
          </p:nvPr>
        </p:nvSpPr>
        <p:spPr/>
        <p:txBody>
          <a:bodyPr/>
          <a:lstStyle/>
          <a:p>
            <a:r>
              <a:t>Rice starch was subjected to enzymatic treatment with pullulanase and the physicochemical properties of the modified rice starch were investigated as a function of the degree of hydrolysis which ranged from 0 9 to 10 2%  The enzymatic hydrolysis of rice starch caused a decrease in the fraction of rapidly digestible starch (RDS) (78 31  &gt; 44 65%), whereas the levels of slowly digestible starch (SDS) (0 8  &gt; 22 18%) and resistant starch (RS) (20 79  &gt; 34 43%) increased, consequently reducing in vitro starch digestibility  In addition, the swelling factor of rice starch decreased with increasing enzyme concentration while an increase in its syneresis was observed  In rapid visco analyser (RVA) measurement, dramatic decreases in the peak viscosity (452 5  &gt; 12 0 cp), breakdown (307 0  &gt; 4 5 cp), and setback (207 0  &gt; 3 0 cp) were observed in the enzyme treated rice starch of which X ray diffraction showed that there was the coexistence of A and V type crystallinity </a:t>
            </a:r>
          </a:p>
        </p:txBody>
      </p:sp>
      <p:sp>
        <p:nvSpPr>
          <p:cNvPr id="8" name="Content Placeholder 7"/>
          <p:cNvSpPr>
            <a:spLocks noGrp="1"/>
          </p:cNvSpPr>
          <p:nvPr>
            <p:ph idx="26" sz="half"/>
          </p:nvPr>
        </p:nvSpPr>
        <p:spPr/>
        <p:txBody>
          <a:bodyPr/>
          <a:lstStyle/>
          <a:p>
            <a:r>
              <a:t>Kwang Yeon Lee, Suyong Lee, Hyeon Gyu Lee</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Effect of the degree of enzymatic hydrolysis on the physicochemical properties and in vitro digestibility of rice starch</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고 분지아미노산 함유한 옥수수 단백가수물의 제조조건 탐색</a:t>
            </a:r>
          </a:p>
        </p:txBody>
      </p:sp>
      <p:sp>
        <p:nvSpPr>
          <p:cNvPr id="4" name="Content Placeholder 3"/>
          <p:cNvSpPr>
            <a:spLocks noGrp="1"/>
          </p:cNvSpPr>
          <p:nvPr>
            <p:ph idx="17" sz="half"/>
          </p:nvPr>
        </p:nvSpPr>
        <p:spPr/>
        <p:txBody>
          <a:bodyPr/>
          <a:lstStyle/>
          <a:p>
            <a:r>
              <a:t>정용일, 배인영, 이현규*</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Korean Journal of Food Science and Technology </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배인영, 구승현, 유현재, 김종민, 배현아, 전은정, 오언, 이대희, 허병석, 이현규*</a:t>
            </a:r>
          </a:p>
        </p:txBody>
      </p:sp>
      <p:sp>
        <p:nvSpPr>
          <p:cNvPr id="9" name="Content Placeholder 8"/>
          <p:cNvSpPr>
            <a:spLocks noGrp="1"/>
          </p:cNvSpPr>
          <p:nvPr>
            <p:ph idx="28" sz="half"/>
          </p:nvPr>
        </p:nvSpPr>
        <p:spPr/>
        <p:txBody>
          <a:bodyPr/>
          <a:lstStyle/>
          <a:p>
            <a:r>
              <a:t>2010</a:t>
            </a:r>
          </a:p>
        </p:txBody>
      </p:sp>
      <p:sp>
        <p:nvSpPr>
          <p:cNvPr id="10" name="Content Placeholder 9"/>
          <p:cNvSpPr>
            <a:spLocks noGrp="1"/>
          </p:cNvSpPr>
          <p:nvPr>
            <p:ph idx="30" sz="half"/>
          </p:nvPr>
        </p:nvSpPr>
        <p:spPr/>
        <p:txBody>
          <a:bodyPr/>
          <a:lstStyle/>
          <a:p>
            <a:r>
              <a:t>글루타치온 고함유 정미성 효모추출물 개발 </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참송이 버섯의 코팅 처리 및 온도 변화에 따른 저장 특성 </a:t>
            </a:r>
          </a:p>
        </p:txBody>
      </p:sp>
      <p:sp>
        <p:nvSpPr>
          <p:cNvPr id="4" name="Content Placeholder 3"/>
          <p:cNvSpPr>
            <a:spLocks noGrp="1"/>
          </p:cNvSpPr>
          <p:nvPr>
            <p:ph idx="17" sz="half"/>
          </p:nvPr>
        </p:nvSpPr>
        <p:spPr/>
        <p:txBody>
          <a:bodyPr/>
          <a:lstStyle/>
          <a:p>
            <a:r>
              <a:t>배인영, 이유진, 김은서, 이수용, 박혁구, 이현규* </a:t>
            </a:r>
          </a:p>
        </p:txBody>
      </p:sp>
      <p:sp>
        <p:nvSpPr>
          <p:cNvPr id="5" name="Content Placeholder 4"/>
          <p:cNvSpPr>
            <a:spLocks noGrp="1"/>
          </p:cNvSpPr>
          <p:nvPr>
            <p:ph idx="19" sz="half"/>
          </p:nvPr>
        </p:nvSpPr>
        <p:spPr/>
        <p:txBody>
          <a:bodyPr/>
          <a:lstStyle/>
          <a:p>
            <a:r>
              <a:t>2010</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Apple pomace was utilized to extract pectin of which structure was modified by hydroxamation to improve its antioxidant effect. As the pectin obtained from apple pomace was treated with alkaline hydroxylamine for 4-48 h, the hydroxamic acid content of the pectin derivative increased from 2.68 to 10.43%. Compared to native pectin, the FT-IR spectra of the derivative showed two new absorption bands at 1646 cm(-1) (C=O) and 1568 cm(-1) (N-H), confirming that the hydroxamic acid derivative from apple pomace pectin was successfully obtained. The pectin derivatives were also shown to have enhanced anti-radical activities against DPPH in a dose-dependent way. Moreover, the hydroxamation improved the scavenging effect of the pectin which was even 3-fold higher than that of the native one. Thus, the introduction of hydroxamic acid into the pectin structure seemed to be a useful tool for improving biological activities of pectins. (C) 2010 Elsevier Ltd. All rights reserved.</a:t>
            </a:r>
          </a:p>
        </p:txBody>
      </p:sp>
      <p:sp>
        <p:nvSpPr>
          <p:cNvPr id="8" name="Content Placeholder 7"/>
          <p:cNvSpPr>
            <a:spLocks noGrp="1"/>
          </p:cNvSpPr>
          <p:nvPr>
            <p:ph idx="26" sz="half"/>
          </p:nvPr>
        </p:nvSpPr>
        <p:spPr/>
        <p:txBody>
          <a:bodyPr/>
          <a:lstStyle/>
          <a:p>
            <a:r>
              <a:t>Hyun Jae Rha, In Young Bae, Suyong Lee, Sang Ho Yoo, Pahn Shick Chang, Hyeon Gyu Lee* </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Enhancement of anti radical activity of pectin from apple pomace by hydroxamation </a:t>
            </a:r>
          </a:p>
        </p:txBody>
      </p:sp>
      <p:sp>
        <p:nvSpPr>
          <p:cNvPr id="11" name="Content Placeholder 10"/>
          <p:cNvSpPr>
            <a:spLocks noGrp="1"/>
          </p:cNvSpPr>
          <p:nvPr>
            <p:ph idx="32" sz="half"/>
          </p:nvPr>
        </p:nvSpPr>
        <p:spPr/>
        <p:txBody>
          <a:bodyPr/>
          <a:lstStyle/>
          <a:p>
            <a:r>
              <a:t>Food Hydrocolloids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effect of the hydrocolloid coatings (gellan gum and guar gum) of a food matrix on the heat transfer during a frying process was investigated and correlated with the oil uptake. While the potato strips coated with the hydrocolloid solutions were fried at 170 C, the hydrocolloid coatings significantly reduced the heat transfer coefficients as well as oil uptake which became more apparent at higher concentrations. Thus, the oil uptake was found to have a good polynomial correlation (R-2 &gt; 0.99) with heat transfer coefficients, suggesting that a rapid heat transfer led to an increase in the oil content of the fried samples. (C) 2010 Elsevier Ltd. All rights reserved.</a:t>
            </a:r>
          </a:p>
        </p:txBody>
      </p:sp>
      <p:sp>
        <p:nvSpPr>
          <p:cNvPr id="3" name="Content Placeholder 2"/>
          <p:cNvSpPr>
            <a:spLocks noGrp="1"/>
          </p:cNvSpPr>
          <p:nvPr>
            <p:ph idx="14" sz="half"/>
          </p:nvPr>
        </p:nvSpPr>
        <p:spPr/>
        <p:txBody>
          <a:bodyPr/>
          <a:lstStyle/>
          <a:p>
            <a:r>
              <a:t>Effect of hydrocolloid coatings on the heat transfer and oil uptake during frying of potato strips </a:t>
            </a:r>
          </a:p>
        </p:txBody>
      </p:sp>
      <p:sp>
        <p:nvSpPr>
          <p:cNvPr id="4" name="Content Placeholder 3"/>
          <p:cNvSpPr>
            <a:spLocks noGrp="1"/>
          </p:cNvSpPr>
          <p:nvPr>
            <p:ph idx="17" sz="half"/>
          </p:nvPr>
        </p:nvSpPr>
        <p:spPr/>
        <p:txBody>
          <a:bodyPr/>
          <a:lstStyle/>
          <a:p>
            <a:r>
              <a:t>Deok Nyun Kim, Jongbin Lim, In Young Bae, Hyeon Gyu Lee, Suyong Lee </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Journal of Food Engineering</a:t>
            </a:r>
          </a:p>
        </p:txBody>
      </p:sp>
      <p:sp>
        <p:nvSpPr>
          <p:cNvPr id="7" name="Content Placeholder 6"/>
          <p:cNvSpPr>
            <a:spLocks noGrp="1"/>
          </p:cNvSpPr>
          <p:nvPr>
            <p:ph idx="22" sz="half"/>
          </p:nvPr>
        </p:nvSpPr>
        <p:spPr/>
        <p:txBody>
          <a:bodyPr/>
          <a:lstStyle/>
          <a:p>
            <a:r>
              <a:t>Polysaccharide extracted from Grifola frondosa was subjected to 2,2,6,6-tetramethyl-1-piperidine oxoammonium ion (TEMPO)-mediated oxidation of which effects on the structural and biological properties of the polysaccharide were investigated as a function of degree of oxidation. Successive oxidation of the polysaccharide was confirmed by C-13 NMR spectroscopy and the molecular weight change of the oxidized polysaccharide was observed, decreasing from 10.6 x 10(5) Da to 7.5 x 10(5) Da by 100% oxidation. The oxidation also caused an increase in the water solubility of the polysaccharide while its viscosity was significantly reduced. In addition, when human fibrosarcoma HT1080 cells were treated with 100% oxidized polysaccharide, their in vitro growth was effectively inhibited. However, the oxidation reduced the activity of superoxide dismutase up to 82% at a concentration of 2.5 mg/mL. Thus, the chemical modification by TEMPO-mediated oxidation was shown to play a significant role in the biological properties of the polysaccharides derived from Grifola frondosa. (C) 2010 Elsevier Ltd. All rights reserved.</a:t>
            </a:r>
          </a:p>
        </p:txBody>
      </p:sp>
      <p:sp>
        <p:nvSpPr>
          <p:cNvPr id="8" name="Content Placeholder 7"/>
          <p:cNvSpPr>
            <a:spLocks noGrp="1"/>
          </p:cNvSpPr>
          <p:nvPr>
            <p:ph idx="26" sz="half"/>
          </p:nvPr>
        </p:nvSpPr>
        <p:spPr/>
        <p:txBody>
          <a:bodyPr/>
          <a:lstStyle/>
          <a:p>
            <a:r>
              <a:t>In Young Bae, Hwa Yeon Kim, Suyong Lee, Hyeon Gyu Lee* </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Effect of the degree of oxidation on the physicochemical and biological properties of Grifola frondosa polysaccharides </a:t>
            </a:r>
          </a:p>
        </p:txBody>
      </p:sp>
      <p:sp>
        <p:nvSpPr>
          <p:cNvPr id="11" name="Content Placeholder 10"/>
          <p:cNvSpPr>
            <a:spLocks noGrp="1"/>
          </p:cNvSpPr>
          <p:nvPr>
            <p:ph idx="32" sz="half"/>
          </p:nvPr>
        </p:nvSpPr>
        <p:spPr/>
        <p:txBody>
          <a:bodyPr/>
          <a:lstStyle/>
          <a:p>
            <a:r>
              <a:t>Carbohydrate Polymers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extent of covalent cross-linking in surimi sols by transglutaminase was modified by addition of either EDTA (inhibition by calcium sequestering), variation of preincubation time at 25°C to allow action of endogenous transglutaminase, or by addition of a microbial transglutaminase. Gels were cooked following preincubation to fix the effects of the cross-linking reaction. Torsion, dynamic (small strain) test and stress relaxation measurements were made on the gels over a range of temperatures. Gels preincubated with EDTA had similar rheological response to temperature as gels cooked without preincubation. The stress relaxation and thermo-rheological profiles of gels with increased covalent cross-linking (induced by added or endogenous transglutaminase) were increasingly rubber elastic in their behavior.</a:t>
            </a:r>
          </a:p>
        </p:txBody>
      </p:sp>
      <p:sp>
        <p:nvSpPr>
          <p:cNvPr id="3" name="Content Placeholder 2"/>
          <p:cNvSpPr>
            <a:spLocks noGrp="1"/>
          </p:cNvSpPr>
          <p:nvPr>
            <p:ph idx="14" sz="half"/>
          </p:nvPr>
        </p:nvSpPr>
        <p:spPr/>
        <p:txBody>
          <a:bodyPr/>
          <a:lstStyle/>
          <a:p>
            <a:r>
              <a:t> Covalent cross linking effects on thermo rheological profiles of fish protein gels </a:t>
            </a:r>
          </a:p>
        </p:txBody>
      </p:sp>
      <p:sp>
        <p:nvSpPr>
          <p:cNvPr id="4" name="Content Placeholder 3"/>
          <p:cNvSpPr>
            <a:spLocks noGrp="1"/>
          </p:cNvSpPr>
          <p:nvPr>
            <p:ph idx="17" sz="half"/>
          </p:nvPr>
        </p:nvSpPr>
        <p:spPr/>
        <p:txBody>
          <a:bodyPr/>
          <a:lstStyle/>
          <a:p>
            <a:r>
              <a:t>Lee, H G , Lanier, T C , and Hamann, D D </a:t>
            </a:r>
          </a:p>
        </p:txBody>
      </p:sp>
      <p:sp>
        <p:nvSpPr>
          <p:cNvPr id="5" name="Content Placeholder 4"/>
          <p:cNvSpPr>
            <a:spLocks noGrp="1"/>
          </p:cNvSpPr>
          <p:nvPr>
            <p:ph idx="19" sz="half"/>
          </p:nvPr>
        </p:nvSpPr>
        <p:spPr/>
        <p:txBody>
          <a:bodyPr/>
          <a:lstStyle/>
          <a:p>
            <a:r>
              <a:t>1997</a:t>
            </a:r>
          </a:p>
        </p:txBody>
      </p:sp>
      <p:sp>
        <p:nvSpPr>
          <p:cNvPr id="6" name="Content Placeholder 5"/>
          <p:cNvSpPr>
            <a:spLocks noGrp="1"/>
          </p:cNvSpPr>
          <p:nvPr>
            <p:ph idx="20" sz="half"/>
          </p:nvPr>
        </p:nvSpPr>
        <p:spPr/>
        <p:txBody>
          <a:bodyPr/>
          <a:lstStyle/>
          <a:p>
            <a:r>
              <a:t>Journal of Food Science </a:t>
            </a:r>
          </a:p>
        </p:txBody>
      </p:sp>
      <p:sp>
        <p:nvSpPr>
          <p:cNvPr id="7" name="Content Placeholder 6"/>
          <p:cNvSpPr>
            <a:spLocks noGrp="1"/>
          </p:cNvSpPr>
          <p:nvPr>
            <p:ph idx="22" sz="half"/>
          </p:nvPr>
        </p:nvSpPr>
        <p:spPr/>
        <p:txBody>
          <a:bodyPr/>
          <a:lstStyle/>
          <a:p>
            <a:r>
              <a:t>Effects of inducing covalent crosslinks in surimi gels by adding potassium bromate or 1-ethyl-3(3-dimethylamino propyl) carbodiimide (EDC) were investigated. Potassium bromate induces disulfide crosslinking of proteins and EDC induces crosslinking between amino and carboxyl groups. Thermorheological properties compared to a control (no additive) were determined by torsion, dynamic (small strain) and stress relaxation testing. Profiles of gels with increased covalent cross-linking induced by potassium bromate or EDC showed increased rubber-elastic behavior. At the levels used, potassium bromate effected greater change in thermo-rheological response than EDC. These results confirmed that as covalent crosslinks increased, surimi gels become more rubber elastic in thermo-rheological responses.</a:t>
            </a:r>
          </a:p>
        </p:txBody>
      </p:sp>
      <p:sp>
        <p:nvSpPr>
          <p:cNvPr id="8" name="Content Placeholder 7"/>
          <p:cNvSpPr>
            <a:spLocks noGrp="1"/>
          </p:cNvSpPr>
          <p:nvPr>
            <p:ph idx="26" sz="half"/>
          </p:nvPr>
        </p:nvSpPr>
        <p:spPr/>
        <p:txBody>
          <a:bodyPr/>
          <a:lstStyle/>
          <a:p>
            <a:r>
              <a:t>Lee, H G , Lanier, T C , and Hamann, D D </a:t>
            </a:r>
          </a:p>
        </p:txBody>
      </p:sp>
      <p:sp>
        <p:nvSpPr>
          <p:cNvPr id="9" name="Content Placeholder 8"/>
          <p:cNvSpPr>
            <a:spLocks noGrp="1"/>
          </p:cNvSpPr>
          <p:nvPr>
            <p:ph idx="28" sz="half"/>
          </p:nvPr>
        </p:nvSpPr>
        <p:spPr/>
        <p:txBody>
          <a:bodyPr/>
          <a:lstStyle/>
          <a:p>
            <a:r>
              <a:t>1997</a:t>
            </a:r>
          </a:p>
        </p:txBody>
      </p:sp>
      <p:sp>
        <p:nvSpPr>
          <p:cNvPr id="10" name="Content Placeholder 9"/>
          <p:cNvSpPr>
            <a:spLocks noGrp="1"/>
          </p:cNvSpPr>
          <p:nvPr>
            <p:ph idx="30" sz="half"/>
          </p:nvPr>
        </p:nvSpPr>
        <p:spPr/>
        <p:txBody>
          <a:bodyPr/>
          <a:lstStyle/>
          <a:p>
            <a:r>
              <a:t>Chemically induced covalent crosslinks affect thermo rheological profiles of fish protein gels  </a:t>
            </a:r>
          </a:p>
        </p:txBody>
      </p:sp>
      <p:sp>
        <p:nvSpPr>
          <p:cNvPr id="11" name="Content Placeholder 10"/>
          <p:cNvSpPr>
            <a:spLocks noGrp="1"/>
          </p:cNvSpPr>
          <p:nvPr>
            <p:ph idx="32" sz="half"/>
          </p:nvPr>
        </p:nvSpPr>
        <p:spPr/>
        <p:txBody>
          <a:bodyPr/>
          <a:lstStyle/>
          <a:p>
            <a:r>
              <a:t>Journal of Food Science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Polysaccharides extracted from Pleurotus eryngii were chemically modified by sulfation and the effects on the structural and biological properties of the polysaccharides were investigated as a function of the degree of sulfation. C-13 NMR spectroscopy demonstrated that polysaccharides from P. eryngii were mainly composed of beta-(1 -&gt; 3)-glucans with beta-(1 -&gt; 6) branches. The structure of the sulfated polysaccharides was confirmed by FT-IR and their degree of substitution (DS) was determined to be 0.12-0.92. When P. eryngii polysaccharides were sulfated they were shown to be effective in inhibiting cancer cell growth in a dose-dependent way. Furthermore, their DPPH radical quenching effects were improved with increasing degree of sulfation. Thus, it seemed that the chemical modification of P. eryngii polysaccharides by sulfation effectively enhanced their potential biological properties. (C) 2010 Elsevier Ltd. All rights reserved.</a:t>
            </a:r>
          </a:p>
        </p:txBody>
      </p:sp>
      <p:sp>
        <p:nvSpPr>
          <p:cNvPr id="3" name="Content Placeholder 2"/>
          <p:cNvSpPr>
            <a:spLocks noGrp="1"/>
          </p:cNvSpPr>
          <p:nvPr>
            <p:ph idx="14" sz="half"/>
          </p:nvPr>
        </p:nvSpPr>
        <p:spPr/>
        <p:txBody>
          <a:bodyPr/>
          <a:lstStyle/>
          <a:p>
            <a:r>
              <a:t>Effect of the degree of sulfation on the physicochemical and biological properties of Pleurotus eryngii polysaccharides </a:t>
            </a:r>
          </a:p>
        </p:txBody>
      </p:sp>
      <p:sp>
        <p:nvSpPr>
          <p:cNvPr id="4" name="Content Placeholder 3"/>
          <p:cNvSpPr>
            <a:spLocks noGrp="1"/>
          </p:cNvSpPr>
          <p:nvPr>
            <p:ph idx="17" sz="half"/>
          </p:nvPr>
        </p:nvSpPr>
        <p:spPr/>
        <p:txBody>
          <a:bodyPr/>
          <a:lstStyle/>
          <a:p>
            <a:r>
              <a:t>Ho Young Jung, In Young Bae, Suyong Lee, Hyeon Gyu Lee* </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Food Hydrocolloids</a:t>
            </a:r>
          </a:p>
        </p:txBody>
      </p:sp>
      <p:sp>
        <p:nvSpPr>
          <p:cNvPr id="7" name="Content Placeholder 6"/>
          <p:cNvSpPr>
            <a:spLocks noGrp="1"/>
          </p:cNvSpPr>
          <p:nvPr>
            <p:ph idx="22" sz="half"/>
          </p:nvPr>
        </p:nvSpPr>
        <p:spPr/>
        <p:txBody>
          <a:bodyPr/>
          <a:lstStyle/>
          <a:p>
            <a:r>
              <a:t>Calcium alginate gel (CAG) beads were used to entrap the antioxidant astaxanthin-rich Xanthophyllomyces dendrorhous (ASX) by ionic gelation. ASX-CAG bead entrapment efficiency and release behavior, as influenced by alginate and CaCl2 concentration and hardening time, were investigated. The optimized bead preparation conditions that gave rise to an efficient ASX release pattern were 1.5% alginate, 50 mM CaCl2, and a 5 min hardening time. The antioxidant activity of non-encapsulated ASX was maintained for 4 days and then sharply decreased, whereas encapsulated ASX was maintained for 6 days. These results revealed that physical entrapment of ASX within CAG beads could bean effective technique for protecting the antioxidant activity of ASX from lipid peroxidation. (C) 2011 Elsevier B.V. All rights reserved.</a:t>
            </a:r>
          </a:p>
        </p:txBody>
      </p:sp>
      <p:sp>
        <p:nvSpPr>
          <p:cNvPr id="8" name="Content Placeholder 7"/>
          <p:cNvSpPr>
            <a:spLocks noGrp="1"/>
          </p:cNvSpPr>
          <p:nvPr>
            <p:ph idx="26" sz="half"/>
          </p:nvPr>
        </p:nvSpPr>
        <p:spPr/>
        <p:txBody>
          <a:bodyPr/>
          <a:lstStyle/>
          <a:p>
            <a:r>
              <a:t>Ji Soo Lee, Sun Ah Park, Donghwa Chung, Hyeon Gyu Lee </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Encapsulation of astaxanthin rich Xanthophyllomyces dendrorhous for antioxidant delivery  </a:t>
            </a:r>
          </a:p>
        </p:txBody>
      </p:sp>
      <p:sp>
        <p:nvSpPr>
          <p:cNvPr id="11" name="Content Placeholder 10"/>
          <p:cNvSpPr>
            <a:spLocks noGrp="1"/>
          </p:cNvSpPr>
          <p:nvPr>
            <p:ph idx="32" sz="half"/>
          </p:nvPr>
        </p:nvSpPr>
        <p:spPr/>
        <p:txBody>
          <a:bodyPr/>
          <a:lstStyle/>
          <a:p>
            <a:r>
              <a:t>International Journal of Biological Macromolecules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BACKGROUND: Extensive physiological and biological emphasis has been placed on pharmaceutical and medicinal uses of mushrooms containing beta-glucans, but their incorporation into processed functional foods is quite limited. Thus, low-grade Lentinus edodes mushrooms were utilised to produce beta-glucan-enriched materials (BGEMs), which were evaluated as a high-fibre and low-calorie substitute for wheat flour. RESULTS: The fractions obtained from Lentinus edodes mushrooms contained 514 g kg(-1) of (1-3)-beta-glucans with (1-6)-beta-linked side chains and the chemical structure was confirmed by C-13 NMR and FTIR spectroscopy. Replacement of a portion of the wheat flour with BGEMs resulted in the solutions with lower values of pasting parameters and also caused significant changes in starch gelatinisation. When BGEMs were incorporated into cake formulations, batter viscosity increased with more shear-thinning behaviours and elastic properties improved. Overall, the cakes containing more BGEMs showed decreased volume and increased hardness while no significant differences were observed between the control and BGEM cakes containing 1 g of beta-glucan per serving. CONCLUSION: As a wheat flour substitute, the BGEMs that were prepared from low-grade Lentinus edodes mushrooms, could be successfully used to produce cakes containing 1 g of beta-glucan per serving with quality attributes similar to those of the control. (C) 2011 Society of Chemical Industry</a:t>
            </a:r>
          </a:p>
        </p:txBody>
      </p:sp>
      <p:sp>
        <p:nvSpPr>
          <p:cNvPr id="3" name="Content Placeholder 2"/>
          <p:cNvSpPr>
            <a:spLocks noGrp="1"/>
          </p:cNvSpPr>
          <p:nvPr>
            <p:ph idx="14" sz="half"/>
          </p:nvPr>
        </p:nvSpPr>
        <p:spPr/>
        <p:txBody>
          <a:bodyPr/>
          <a:lstStyle/>
          <a:p>
            <a:r>
              <a:t>(1 3)(1 6) β Glucan enriched materials from Lentinus edodes mushroom as a high fiber and low calorie flour substitute for baked foods  </a:t>
            </a:r>
          </a:p>
        </p:txBody>
      </p:sp>
      <p:sp>
        <p:nvSpPr>
          <p:cNvPr id="4" name="Content Placeholder 3"/>
          <p:cNvSpPr>
            <a:spLocks noGrp="1"/>
          </p:cNvSpPr>
          <p:nvPr>
            <p:ph idx="17" sz="half"/>
          </p:nvPr>
        </p:nvSpPr>
        <p:spPr/>
        <p:txBody>
          <a:bodyPr/>
          <a:lstStyle/>
          <a:p>
            <a:r>
              <a:t>Juyoung Kim, Seung Mi Lee, In Young Bae, Hyuk Gu Park, Hyeon Gyu Lee, Suyong Lee </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Journal of the Science of Food and Agriculture</a:t>
            </a:r>
          </a:p>
        </p:txBody>
      </p:sp>
      <p:sp>
        <p:nvSpPr>
          <p:cNvPr id="7" name="Content Placeholder 6"/>
          <p:cNvSpPr>
            <a:spLocks noGrp="1"/>
          </p:cNvSpPr>
          <p:nvPr>
            <p:ph idx="22" sz="half"/>
          </p:nvPr>
        </p:nvSpPr>
        <p:spPr/>
        <p:txBody>
          <a:bodyPr/>
          <a:lstStyle/>
          <a:p>
            <a:r>
              <a:t>Polysaccharide beta-glucans were extracted from the medicinal mushroom Phellinus linteus (Hymenochaetaceae, Aphyllophoromycetideae) and subjected to sulfation. Chemical modification of the beta-glucan was confirmed by structural analysis, and its biological properties were compared with those of native beta-glucan. The results of Fourier transform infrared spectroscopy and elemental analysis indicated that successive preparation of the sulfated derivative yielded a degree of substitution of 0.47. Nitric oxide production measured by the bronchoalveolar lavage (BAL) experiments increased 1.5-fold after sulfation. In addition, the introduction of sulfate groups into the beta-glucan chains improved in vitro growth inhibitory activity against SNU-C2A cells. Therefore, sulfated beta-glucan extracted from Ph. linteus may be beneficial for immune support due to its incorporation of functional groups into its polymer structure.</a:t>
            </a:r>
          </a:p>
        </p:txBody>
      </p:sp>
      <p:sp>
        <p:nvSpPr>
          <p:cNvPr id="8" name="Content Placeholder 7"/>
          <p:cNvSpPr>
            <a:spLocks noGrp="1"/>
          </p:cNvSpPr>
          <p:nvPr>
            <p:ph idx="26" sz="half"/>
          </p:nvPr>
        </p:nvSpPr>
        <p:spPr/>
        <p:txBody>
          <a:bodyPr/>
          <a:lstStyle/>
          <a:p>
            <a:r>
              <a:t>In Young Bae, Ji Yoon Shin, Hyeon Gyu Lee </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 Preparation of Black Hoof Medicinal Mushroom Phellinus linteus (Berk  et M A  Curt ) Teng (Aphyllophoromycetideae) β Glucan Sulfate and In Vitro Tumor Cell Growth Inhibitory Activity </a:t>
            </a:r>
          </a:p>
        </p:txBody>
      </p:sp>
      <p:sp>
        <p:nvSpPr>
          <p:cNvPr id="11" name="Content Placeholder 10"/>
          <p:cNvSpPr>
            <a:spLocks noGrp="1"/>
          </p:cNvSpPr>
          <p:nvPr>
            <p:ph idx="32" sz="half"/>
          </p:nvPr>
        </p:nvSpPr>
        <p:spPr/>
        <p:txBody>
          <a:bodyPr/>
          <a:lstStyle/>
          <a:p>
            <a:r>
              <a:t> International Journal of Medicinal Mushrooms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various extracts from chamdanggui (Angelica gigas Nakai) and sogdan (Phlomis umbrosa Turcz) were evaluated for estrogenic activity and characterized according to HPLC profile. Chamdanggui and sogdan were individually extracted with 4 solvents (hot water, 70% ethanol, n-butanol, and dichloromethane) of differing polarities. Estrogenic activity was determined by E-screen using an estrogen-dependent MCF-7 BUS cell. Although almost all extracts showed estrogenic effects in a concentration-dependent manner, the hot water extract from chamdanggui (250 mu g/mL) had the higher effect (138%). Among 90 fractions using HPLC separation of the hot water extract from chamdanggui, fraction 21 and 28 produced the highest estrogenic effects of 178 and 163% at 10 mu g/mL, respectively. The results imply that the hot water extract from chamdanggui could be useful as an alternative hormone replacement therapy.</a:t>
            </a:r>
          </a:p>
        </p:txBody>
      </p:sp>
      <p:sp>
        <p:nvSpPr>
          <p:cNvPr id="3" name="Content Placeholder 2"/>
          <p:cNvSpPr>
            <a:spLocks noGrp="1"/>
          </p:cNvSpPr>
          <p:nvPr>
            <p:ph idx="14" sz="half"/>
          </p:nvPr>
        </p:nvSpPr>
        <p:spPr/>
        <p:txBody>
          <a:bodyPr/>
          <a:lstStyle/>
          <a:p>
            <a:r>
              <a:t>Estrogenic Effect of Various Extracts from Chamdanggui(Angelica gigas Nakai) and Sogdan(Phlomis umbrosa Turcz)</a:t>
            </a:r>
          </a:p>
        </p:txBody>
      </p:sp>
      <p:sp>
        <p:nvSpPr>
          <p:cNvPr id="4" name="Content Placeholder 3"/>
          <p:cNvSpPr>
            <a:spLocks noGrp="1"/>
          </p:cNvSpPr>
          <p:nvPr>
            <p:ph idx="17" sz="half"/>
          </p:nvPr>
        </p:nvSpPr>
        <p:spPr/>
        <p:txBody>
          <a:bodyPr/>
          <a:lstStyle/>
          <a:p>
            <a:r>
              <a:t>In Young Bae, Ji Yeon Lee, Bo Yeon Kwak, Hyeon Gyu Lee</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 Food Science and Biotechnology </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In Young Bae, Hyun Jae Rha, Suyong Lee, Hyeon Gyu Lee</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Preparation and Characterization of Pectin Hydroxamates from Citrus Unshiu Peels</a:t>
            </a:r>
          </a:p>
        </p:txBody>
      </p:sp>
      <p:sp>
        <p:nvSpPr>
          <p:cNvPr id="11" name="Content Placeholder 10"/>
          <p:cNvSpPr>
            <a:spLocks noGrp="1"/>
          </p:cNvSpPr>
          <p:nvPr>
            <p:ph idx="32" sz="half"/>
          </p:nvPr>
        </p:nvSpPr>
        <p:spPr/>
        <p:txBody>
          <a:bodyPr/>
          <a:lstStyle/>
          <a:p>
            <a:r>
              <a:t>Journal of Excipients and Food Chemicals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aim of this study was to investigate the characteristics and oxidative stability of chitosan glutathione conjugate (CS-GSH) and CS-GSH nanoparticles (CS-GSH NPs) to explore the potentials of these nanoparticle systems for GSH delivery. CS-GSH was synthesized using a radical polymerization method, and CS-GSH NP was prepared by ionic gelation of CS-GSH with sodium tripolyphosphate (TPP). The sizes of CS-GSH NPs significantly increased with increasing CS-GSH concentration and CS-GSH/TPP ratio. The entrapment efficiency (EE) significantly increased with increasing CS-GSH concentration and significantly decreased with increasing CS-GSH/TPP ratio. The immobilized GSH could be protected against oxidation compared to free GSH. The thiol content in the nanoencapsulated GSH was more effectively maintained than those in free GSH and CS-GSH, regardless of the presence of oxidative stress-inducing agents. These results suggest that CS-GSH NP can be used to enhance the oxidative stability of GSH.</a:t>
            </a:r>
          </a:p>
        </p:txBody>
      </p:sp>
      <p:sp>
        <p:nvSpPr>
          <p:cNvPr id="3" name="Content Placeholder 2"/>
          <p:cNvSpPr>
            <a:spLocks noGrp="1"/>
          </p:cNvSpPr>
          <p:nvPr>
            <p:ph idx="14" sz="half"/>
          </p:nvPr>
        </p:nvSpPr>
        <p:spPr/>
        <p:txBody>
          <a:bodyPr/>
          <a:lstStyle/>
          <a:p>
            <a:r>
              <a:t>Preparation, Characteristics and Stability of Glutathione Loaded Nanoparticles</a:t>
            </a:r>
          </a:p>
        </p:txBody>
      </p:sp>
      <p:sp>
        <p:nvSpPr>
          <p:cNvPr id="4" name="Content Placeholder 3"/>
          <p:cNvSpPr>
            <a:spLocks noGrp="1"/>
          </p:cNvSpPr>
          <p:nvPr>
            <p:ph idx="17" sz="half"/>
          </p:nvPr>
        </p:nvSpPr>
        <p:spPr/>
        <p:txBody>
          <a:bodyPr/>
          <a:lstStyle/>
          <a:p>
            <a:r>
              <a:t>Seung Hyun Koo, Ji Soo Lee, Gun Hee Kim, Hyeon Gyu Lee</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The objective of this study was to investigate the characteristics of sponge cakes containing native oat β-glucan (BG-B) and its oxidised derivative with TEMPO (2, 2, 6, 6-tetramethyl-1-piperidine oxoammonium ion) (Oxi-B). BG-B and Oxi-B were substituted at 1% (w/w) into a formulation, and then the effects of BG-B and Oxi-B addition on the pasting properties of wheat flour and the physicochemical and textural properties of sponge cakes were determined. The pasting parameters of wheat flour were increased by BG-B, whereas they were decreased in wheat flour with added Oxi-B. The cake containing Oxi-B had a lower volume, and a higher symmetry and uniformity than the BG-B cake. The Oxi-B cake exhibited smaller L* and b* values and a higher a* value than the control in crumb and crust colour. According to texture profile analysis, the BG-B cake had increased hardness, chewiness and gumminess, whereas the Oxi-B cake had decreased hardness.</a:t>
            </a:r>
          </a:p>
        </p:txBody>
      </p:sp>
      <p:sp>
        <p:nvSpPr>
          <p:cNvPr id="8" name="Content Placeholder 7"/>
          <p:cNvSpPr>
            <a:spLocks noGrp="1"/>
          </p:cNvSpPr>
          <p:nvPr>
            <p:ph idx="26" sz="half"/>
          </p:nvPr>
        </p:nvSpPr>
        <p:spPr/>
        <p:txBody>
          <a:bodyPr/>
          <a:lstStyle/>
          <a:p>
            <a:r>
              <a:t>Kwang Y  Lee, Seung Y  Park &amp; Hyeon G  Lee</a:t>
            </a:r>
          </a:p>
        </p:txBody>
      </p:sp>
      <p:sp>
        <p:nvSpPr>
          <p:cNvPr id="9" name="Content Placeholder 8"/>
          <p:cNvSpPr>
            <a:spLocks noGrp="1"/>
          </p:cNvSpPr>
          <p:nvPr>
            <p:ph idx="28" sz="half"/>
          </p:nvPr>
        </p:nvSpPr>
        <p:spPr/>
        <p:txBody>
          <a:bodyPr/>
          <a:lstStyle/>
          <a:p>
            <a:r>
              <a:t>2011</a:t>
            </a:r>
          </a:p>
        </p:txBody>
      </p:sp>
      <p:sp>
        <p:nvSpPr>
          <p:cNvPr id="10" name="Content Placeholder 9"/>
          <p:cNvSpPr>
            <a:spLocks noGrp="1"/>
          </p:cNvSpPr>
          <p:nvPr>
            <p:ph idx="30" sz="half"/>
          </p:nvPr>
        </p:nvSpPr>
        <p:spPr/>
        <p:txBody>
          <a:bodyPr/>
          <a:lstStyle/>
          <a:p>
            <a:r>
              <a:t>Effect of oat b glucan and its oxidised derivative on the quality characteristics of sponge cake </a:t>
            </a:r>
          </a:p>
        </p:txBody>
      </p:sp>
      <p:sp>
        <p:nvSpPr>
          <p:cNvPr id="11" name="Content Placeholder 10"/>
          <p:cNvSpPr>
            <a:spLocks noGrp="1"/>
          </p:cNvSpPr>
          <p:nvPr>
            <p:ph idx="32" sz="half"/>
          </p:nvPr>
        </p:nvSpPr>
        <p:spPr/>
        <p:txBody>
          <a:bodyPr/>
          <a:lstStyle/>
          <a:p>
            <a:r>
              <a:t> International journal of food science and technology</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복합균주에 대한 부추와 마늘 생즙 및 가루성분의 향균특성 </a:t>
            </a:r>
          </a:p>
        </p:txBody>
      </p:sp>
      <p:sp>
        <p:nvSpPr>
          <p:cNvPr id="4" name="Content Placeholder 3"/>
          <p:cNvSpPr>
            <a:spLocks noGrp="1"/>
          </p:cNvSpPr>
          <p:nvPr>
            <p:ph idx="17" sz="half"/>
          </p:nvPr>
        </p:nvSpPr>
        <p:spPr/>
        <p:txBody>
          <a:bodyPr/>
          <a:lstStyle/>
          <a:p>
            <a:r>
              <a:t>이은희, 장금일, 배인영, 이현규</a:t>
            </a:r>
          </a:p>
        </p:txBody>
      </p:sp>
      <p:sp>
        <p:nvSpPr>
          <p:cNvPr id="5" name="Content Placeholder 4"/>
          <p:cNvSpPr>
            <a:spLocks noGrp="1"/>
          </p:cNvSpPr>
          <p:nvPr>
            <p:ph idx="19" sz="half"/>
          </p:nvPr>
        </p:nvSpPr>
        <p:spPr/>
        <p:txBody>
          <a:bodyPr/>
          <a:lstStyle/>
          <a:p>
            <a:r>
              <a:t>2011</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This study was conducted to investigate the effects of feeding chemically modified resistant starch type 4 (RS4) of normal (NCS) and high amylose corn starch (HACS) on weight gain and plasma and liver lipid profiles of mice fed a high fat diet (HFD)  The experimental four groups were, respectively, fed following diets: A 40% HFD with NCS, HACS, NCS  and HACS RS4  A normal diet (ND) group of mice fed the standard diet was also used as control  In order to produce RS4 by chemical modification, corn starches were treated with STMP/STPP  Total RS (TRS) and total dietary fiber (TDF) levels of chemically modified NCS were 26 4 and 44 0%, respectively, while TRS and TDF levels in chemically modified HACS were 78 1 and 78 5%, respectively  Onset gelatinization temperatures of both modified corn starches clearly shifted to higher temperatures after STMP/STPP treatment  At the end of the diet trial, the mice on the HACS diet decreased body weight gain compared to the NCS fed mice  Adding NCS  and HACS RS4 to the diet significantly reduced the weight gain relative to NCS and HACS groups  Both RS4 diets were effective in improving the lipid profile compared to their respective controls  They significantly reduced the level of total lipid and total cholesterol </a:t>
            </a:r>
          </a:p>
        </p:txBody>
      </p:sp>
      <p:sp>
        <p:nvSpPr>
          <p:cNvPr id="8" name="Content Placeholder 7"/>
          <p:cNvSpPr>
            <a:spLocks noGrp="1"/>
          </p:cNvSpPr>
          <p:nvPr>
            <p:ph idx="26" sz="half"/>
          </p:nvPr>
        </p:nvSpPr>
        <p:spPr/>
        <p:txBody>
          <a:bodyPr/>
          <a:lstStyle/>
          <a:p>
            <a:r>
              <a:t>Kwang Yeon Lee, Sang Ho Yoo, Hyeon Gyu Lee*</a:t>
            </a:r>
          </a:p>
        </p:txBody>
      </p:sp>
      <p:sp>
        <p:nvSpPr>
          <p:cNvPr id="9" name="Content Placeholder 8"/>
          <p:cNvSpPr>
            <a:spLocks noGrp="1"/>
          </p:cNvSpPr>
          <p:nvPr>
            <p:ph idx="28" sz="half"/>
          </p:nvPr>
        </p:nvSpPr>
        <p:spPr/>
        <p:txBody>
          <a:bodyPr/>
          <a:lstStyle/>
          <a:p>
            <a:r>
              <a:t>2012</a:t>
            </a:r>
          </a:p>
        </p:txBody>
      </p:sp>
      <p:sp>
        <p:nvSpPr>
          <p:cNvPr id="10" name="Content Placeholder 9"/>
          <p:cNvSpPr>
            <a:spLocks noGrp="1"/>
          </p:cNvSpPr>
          <p:nvPr>
            <p:ph idx="30" sz="half"/>
          </p:nvPr>
        </p:nvSpPr>
        <p:spPr/>
        <p:txBody>
          <a:bodyPr/>
          <a:lstStyle/>
          <a:p>
            <a:r>
              <a:t>The effect of chemically modified resistant starch, RS type 4, on body weight and blood lipid profiles of high fat diet induced obese mice</a:t>
            </a:r>
          </a:p>
        </p:txBody>
      </p:sp>
      <p:sp>
        <p:nvSpPr>
          <p:cNvPr id="11" name="Content Placeholder 10"/>
          <p:cNvSpPr>
            <a:spLocks noGrp="1"/>
          </p:cNvSpPr>
          <p:nvPr>
            <p:ph idx="32" sz="half"/>
          </p:nvPr>
        </p:nvSpPr>
        <p:spPr/>
        <p:txBody>
          <a:bodyPr/>
          <a:lstStyle/>
          <a:p>
            <a:r>
              <a:t>Starch/Starke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herbs danggui (Angelica gigas) and clove (Eugenia caryophyllata) and 4 natural antioxidants were combined in order to investigate whether or not they exhibited synergistic effects (SEs) on DPPH radical scavenging capacity  SEs were determined using the ratio between experimental scavenging capacity (ESC) and theoretical scavenging capacity (TSC)  In all tested mixtures, SEs were observed, indicating ESC/TSC ratios greater than 1  The highest SE (p &lt; 0 01) was observed for the solution combining alpha tocopherol (20 mu g/mL) and quercetin (0 7 mu g/mL) with danggui of 0 3 mg/mL and clove of 0 05 mg/mL  The addition of lipid soluble antioxidants resulted in greater SEs than the addition of water soluble antioxidants  The excellent SE appeared when quercetin was added to the herb mixture, while the addition of ascorbic acid did not result in SE  The results indicate that the combinations of compounds with different antiradical effects may more effectively protect oxidative stress than alone </a:t>
            </a:r>
          </a:p>
        </p:txBody>
      </p:sp>
      <p:sp>
        <p:nvSpPr>
          <p:cNvPr id="3" name="Content Placeholder 2"/>
          <p:cNvSpPr>
            <a:spLocks noGrp="1"/>
          </p:cNvSpPr>
          <p:nvPr>
            <p:ph idx="14" sz="half"/>
          </p:nvPr>
        </p:nvSpPr>
        <p:spPr/>
        <p:txBody>
          <a:bodyPr/>
          <a:lstStyle/>
          <a:p>
            <a:r>
              <a:t>Synergistic antiradical action of natural antioxidants and herbal mixture for preventing dioxin toxicity</a:t>
            </a:r>
          </a:p>
        </p:txBody>
      </p:sp>
      <p:sp>
        <p:nvSpPr>
          <p:cNvPr id="4" name="Content Placeholder 3"/>
          <p:cNvSpPr>
            <a:spLocks noGrp="1"/>
          </p:cNvSpPr>
          <p:nvPr>
            <p:ph idx="17" sz="half"/>
          </p:nvPr>
        </p:nvSpPr>
        <p:spPr/>
        <p:txBody>
          <a:bodyPr/>
          <a:lstStyle/>
          <a:p>
            <a:r>
              <a:t>In Young Bae, Bo Yeon Kwak, and Hyeon Gyu Lee*</a:t>
            </a:r>
          </a:p>
        </p:txBody>
      </p:sp>
      <p:sp>
        <p:nvSpPr>
          <p:cNvPr id="5" name="Content Placeholder 4"/>
          <p:cNvSpPr>
            <a:spLocks noGrp="1"/>
          </p:cNvSpPr>
          <p:nvPr>
            <p:ph idx="19" sz="half"/>
          </p:nvPr>
        </p:nvSpPr>
        <p:spPr/>
        <p:txBody>
          <a:bodyPr/>
          <a:lstStyle/>
          <a:p>
            <a:r>
              <a:t>2012</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The pasting and rheological properties of resistant starch type 4 (RS4) and hydrocolloid mixtures were characterized at 2 different concentrations (0 1 and 0 5%, w/v)  When RS4 was mixed with 2 hydrocolloids (pectin and xanthan gum), there was the overall tendency that both swelling power and solubility of the RS4 suspensions significantly increased  Steady shear measurements showed that the RS4 and hydrocolloid samples exhibited shear thinning behaviors which could be well characterized by the Power law model  A dramatic increase in the viscosity by xanthan gum was also observed, compared to pectin  In addition, dynamic oscillatory tests indicated that the RS4 and hydrocolloid mixtures exhibited more elastic properties with less frequency dependence, compared to RS4 alone  Also, the viscosities of the RS4 suspensions during pasting increased with increasing concentrations of the hydrocolloids used and these effects became significantly dominant when xanthan gum was incorporated </a:t>
            </a:r>
          </a:p>
        </p:txBody>
      </p:sp>
      <p:sp>
        <p:nvSpPr>
          <p:cNvPr id="8" name="Content Placeholder 7"/>
          <p:cNvSpPr>
            <a:spLocks noGrp="1"/>
          </p:cNvSpPr>
          <p:nvPr>
            <p:ph idx="26" sz="half"/>
          </p:nvPr>
        </p:nvSpPr>
        <p:spPr/>
        <p:txBody>
          <a:bodyPr/>
          <a:lstStyle/>
          <a:p>
            <a:r>
              <a:t>Kwang Yeon Lee, Hua Yao, In Young Bae, Suyong Lee, Hyeon Gyu Lee*</a:t>
            </a:r>
          </a:p>
        </p:txBody>
      </p:sp>
      <p:sp>
        <p:nvSpPr>
          <p:cNvPr id="9" name="Content Placeholder 8"/>
          <p:cNvSpPr>
            <a:spLocks noGrp="1"/>
          </p:cNvSpPr>
          <p:nvPr>
            <p:ph idx="28" sz="half"/>
          </p:nvPr>
        </p:nvSpPr>
        <p:spPr/>
        <p:txBody>
          <a:bodyPr/>
          <a:lstStyle/>
          <a:p>
            <a:r>
              <a:t>2012</a:t>
            </a:r>
          </a:p>
        </p:txBody>
      </p:sp>
      <p:sp>
        <p:nvSpPr>
          <p:cNvPr id="10" name="Content Placeholder 9"/>
          <p:cNvSpPr>
            <a:spLocks noGrp="1"/>
          </p:cNvSpPr>
          <p:nvPr>
            <p:ph idx="30" sz="half"/>
          </p:nvPr>
        </p:nvSpPr>
        <p:spPr/>
        <p:txBody>
          <a:bodyPr/>
          <a:lstStyle/>
          <a:p>
            <a:r>
              <a:t>Effect of hydrocolloids on the pasting and rheological characteristics of resistant starch (Type 4)</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extraction procedures for beta-glucans from cauliflower mushrooms (Sparassis crispa) were optimized by response surface methodology. Experimental design was used to investigate the effect of 3 extraction parameters (pH, extraction time, and ratio of water to raw material) on beta-glucan content. The parameter ranges investigated were 6-10 for extraction pH (X-1), 5-15 h for extraction time (X-2), and 10-30 for water to raw material ratio (X-3). The experimental results were in good agreement with a polynomial regression model by a multiple regression analysis (R-2=0.95, p=0.0074) for beta-glucan content extracted from cauliflower mushrooms. The optimal conditions for beta-glucan extraction from cauliflower mushrooms were determined as extraction pH of 6.05, extraction time of 8 h 55 min, and ratio of water to raw material of 19.74, showing 60.76% of the predicted content of beta-glucan.</a:t>
            </a:r>
          </a:p>
        </p:txBody>
      </p:sp>
      <p:sp>
        <p:nvSpPr>
          <p:cNvPr id="3" name="Content Placeholder 2"/>
          <p:cNvSpPr>
            <a:spLocks noGrp="1"/>
          </p:cNvSpPr>
          <p:nvPr>
            <p:ph idx="14" sz="half"/>
          </p:nvPr>
        </p:nvSpPr>
        <p:spPr/>
        <p:txBody>
          <a:bodyPr/>
          <a:lstStyle/>
          <a:p>
            <a:r>
              <a:t>Response surface optimization of β glucan extraction from cauliflower mushrooms (Sparassis crispa)</a:t>
            </a:r>
          </a:p>
        </p:txBody>
      </p:sp>
      <p:sp>
        <p:nvSpPr>
          <p:cNvPr id="4" name="Content Placeholder 3"/>
          <p:cNvSpPr>
            <a:spLocks noGrp="1"/>
          </p:cNvSpPr>
          <p:nvPr>
            <p:ph idx="17" sz="half"/>
          </p:nvPr>
        </p:nvSpPr>
        <p:spPr/>
        <p:txBody>
          <a:bodyPr/>
          <a:lstStyle/>
          <a:p>
            <a:r>
              <a:t>In Young Bae, Kyoung Jin Kim, Suyong Lee, Hyeon Gyu Lee*</a:t>
            </a:r>
          </a:p>
        </p:txBody>
      </p:sp>
      <p:sp>
        <p:nvSpPr>
          <p:cNvPr id="5" name="Content Placeholder 4"/>
          <p:cNvSpPr>
            <a:spLocks noGrp="1"/>
          </p:cNvSpPr>
          <p:nvPr>
            <p:ph idx="19" sz="half"/>
          </p:nvPr>
        </p:nvSpPr>
        <p:spPr/>
        <p:txBody>
          <a:bodyPr/>
          <a:lstStyle/>
          <a:p>
            <a:r>
              <a:t>2012</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To improve extraction yield of pumpkin pectin, microwave heating was adopted in this study  Using hot acid extraction, pumpkin pectin yield decreased from 5 7% to 1 0% as pH increased from pH 1 0 to 2 0  At pH 2 5, no pectin was recovered from pumpkin flesh powder  After a pretreatment at pH 1 0 and 25 degrees C for 1 h, pumpkin powder was microwave extracted at 120 degrees C for 3 min resulting in 10 5% of pectin yield  However, premicrowave treatment at 60 degrees C for 20 min did not improve extraction yield  When microwave heating at 80 degrees C for 10 min was applied after premicrowave treatment, final pectin yield increased to 11 3%  When pH was adjusted to 2 0, the yield dropped to 7 7% under the same extraction conditions  Molecular shape and properties as well as chemical composition of pumpkin pectin were significantly affected depending on extraction methods  Galacturonic acid content (51% to 58%) of pumpkin pectin was lower than that detected in commercial acid extracted citrus pectin, while higher content of neutral sugars and acetyl esters existed in pumpkin pectin structure  Molecular weight (M w) and intrinsic viscosity (eta(w)) determined for microwave extracted pumpkin pectins were substantially lower than acid extracted pectin, whereas polydispersity was greater  However, microwave extracted pectin at pH 2 0 had more than 5 times greater M w than did the pectin extracted at pH 1 0  The eta(w) of microwave extracted pectin produced at pH 2 0 was almost twice that of other microwave extracted pectins, which were comparable to that of acid extracted pectin  These results indicate that extraction yield of pumpkin pectin would be improved by microwave extraction and different pectin structure and properties can be obtained compared to acid extraction </a:t>
            </a:r>
          </a:p>
        </p:txBody>
      </p:sp>
      <p:sp>
        <p:nvSpPr>
          <p:cNvPr id="8" name="Content Placeholder 7"/>
          <p:cNvSpPr>
            <a:spLocks noGrp="1"/>
          </p:cNvSpPr>
          <p:nvPr>
            <p:ph idx="26" sz="half"/>
          </p:nvPr>
        </p:nvSpPr>
        <p:spPr/>
        <p:txBody>
          <a:bodyPr/>
          <a:lstStyle/>
          <a:p>
            <a:r>
              <a:t>Sang Ho Yoo, Byeong Hoo Lee, Heungsook Lee, Suyong Lee, In Young Bae, Hyeon Gyu Lee, Marshall L  Fishman, Hoa K  Chau, Brett J  Savary, and Arland T  Hotchkiss Jr </a:t>
            </a:r>
          </a:p>
        </p:txBody>
      </p:sp>
      <p:sp>
        <p:nvSpPr>
          <p:cNvPr id="9" name="Content Placeholder 8"/>
          <p:cNvSpPr>
            <a:spLocks noGrp="1"/>
          </p:cNvSpPr>
          <p:nvPr>
            <p:ph idx="28" sz="half"/>
          </p:nvPr>
        </p:nvSpPr>
        <p:spPr/>
        <p:txBody>
          <a:bodyPr/>
          <a:lstStyle/>
          <a:p>
            <a:r>
              <a:t>2012</a:t>
            </a:r>
          </a:p>
        </p:txBody>
      </p:sp>
      <p:sp>
        <p:nvSpPr>
          <p:cNvPr id="10" name="Content Placeholder 9"/>
          <p:cNvSpPr>
            <a:spLocks noGrp="1"/>
          </p:cNvSpPr>
          <p:nvPr>
            <p:ph idx="30" sz="half"/>
          </p:nvPr>
        </p:nvSpPr>
        <p:spPr/>
        <p:txBody>
          <a:bodyPr/>
          <a:lstStyle/>
          <a:p>
            <a:r>
              <a:t>Structural characteristics of pumpkin pectin extracted by microwave heating</a:t>
            </a:r>
          </a:p>
        </p:txBody>
      </p:sp>
      <p:sp>
        <p:nvSpPr>
          <p:cNvPr id="11" name="Content Placeholder 10"/>
          <p:cNvSpPr>
            <a:spLocks noGrp="1"/>
          </p:cNvSpPr>
          <p:nvPr>
            <p:ph idx="32" sz="half"/>
          </p:nvPr>
        </p:nvSpPr>
        <p:spPr/>
        <p:txBody>
          <a:bodyPr/>
          <a:lstStyle/>
          <a:p>
            <a:r>
              <a:t>Journal of Food Science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국내 유통 식용유지 및 식용유지 종류별 제조 공정에 따른 벤조피렌 함량</a:t>
            </a:r>
          </a:p>
        </p:txBody>
      </p:sp>
      <p:sp>
        <p:nvSpPr>
          <p:cNvPr id="4" name="Content Placeholder 3"/>
          <p:cNvSpPr>
            <a:spLocks noGrp="1"/>
          </p:cNvSpPr>
          <p:nvPr>
            <p:ph idx="17" sz="half"/>
          </p:nvPr>
        </p:nvSpPr>
        <p:spPr/>
        <p:txBody>
          <a:bodyPr/>
          <a:lstStyle/>
          <a:p>
            <a:r>
              <a:t>성태경, 이지수, 이현규*</a:t>
            </a:r>
          </a:p>
        </p:txBody>
      </p:sp>
      <p:sp>
        <p:nvSpPr>
          <p:cNvPr id="5" name="Content Placeholder 4"/>
          <p:cNvSpPr>
            <a:spLocks noGrp="1"/>
          </p:cNvSpPr>
          <p:nvPr>
            <p:ph idx="19" sz="half"/>
          </p:nvPr>
        </p:nvSpPr>
        <p:spPr/>
        <p:txBody>
          <a:bodyPr/>
          <a:lstStyle/>
          <a:p>
            <a:r>
              <a:t>2012</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The aim of this study was to produce ascorbyl palmitate (AP) loaded nanoparticles in order to inhibit polyphenol oxidase (PPO) in bananas  AP loaded chitosan nanoparticles were prepared using acetic acid and citric acid (denoted as CS/AA and CS/CA nanoparticles, respectively)  As the initial AP concentration increases, the particle size significantly decreases, and the zeta potential, entrapment and loading efficiency significantly increases  The PPO inhibitory activity of AP was effectively improved when AP was nano encapsulated by chitosan compared to no encapsulation  These results suggest that chitosan nano encapsulation can be used to enhance the PPO inhibitory activity of AP  (C) 2012 Elsevier B V  All rights reserved </a:t>
            </a:r>
          </a:p>
        </p:txBody>
      </p:sp>
      <p:sp>
        <p:nvSpPr>
          <p:cNvPr id="8" name="Content Placeholder 7"/>
          <p:cNvSpPr>
            <a:spLocks noGrp="1"/>
          </p:cNvSpPr>
          <p:nvPr>
            <p:ph idx="26" sz="half"/>
          </p:nvPr>
        </p:nvSpPr>
        <p:spPr/>
        <p:txBody>
          <a:bodyPr/>
          <a:lstStyle/>
          <a:p>
            <a:r>
              <a:t>Mi Kyung Kim, Ji Soo Lee, Kwang Yup Kim, Hyeon Gyu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Ascorbyl palmitate loaded chitosan nanoparticles: Characteristic and polyphenol oxidase inhibitory activity</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beta-Glucans with a different degree of branching (DB) were prepared from three different mushrooms and their physiological properties were characterized in terms of branching structure. beta-Glucan with 29% DB from shitake mushroom was the most effective in inhibiting the growth of tumor cells and also producing nitric oxide compared to Chamsong-I (67% DB) and cauliflower (16% DB) beta-glucan. In addition, the beta-(1-6)-linked branches of beta-glucan from Chamsong-I mushroom were specifically hydrolyzed by enzymatic treatments to produce beta-glucan samples with various DB from 19 to 50%. As the DB of beta-glucan reduced, the inhibition of cancer cell growth and production of nitric oxide increased when the branching reached up to 32%, then decreased as the DB further reduced. Therefore, these results indicated that the branching structure of beta-glucan plays a crucial role in its antitumor effect and the antitumor effect could be enhanced by modulating critical branching structure of beta-glucan. (C) 2012 Elsevier Ltd. All rights reserved.</a:t>
            </a:r>
          </a:p>
        </p:txBody>
      </p:sp>
      <p:sp>
        <p:nvSpPr>
          <p:cNvPr id="3" name="Content Placeholder 2"/>
          <p:cNvSpPr>
            <a:spLocks noGrp="1"/>
          </p:cNvSpPr>
          <p:nvPr>
            <p:ph idx="14" sz="half"/>
          </p:nvPr>
        </p:nvSpPr>
        <p:spPr/>
        <p:txBody>
          <a:bodyPr/>
          <a:lstStyle/>
          <a:p>
            <a:r>
              <a:t>Correlation of branching structure of mushroom β glucan with its physiological activities</a:t>
            </a:r>
          </a:p>
        </p:txBody>
      </p:sp>
      <p:sp>
        <p:nvSpPr>
          <p:cNvPr id="4" name="Content Placeholder 3"/>
          <p:cNvSpPr>
            <a:spLocks noGrp="1"/>
          </p:cNvSpPr>
          <p:nvPr>
            <p:ph idx="17" sz="half"/>
          </p:nvPr>
        </p:nvSpPr>
        <p:spPr/>
        <p:txBody>
          <a:bodyPr/>
          <a:lstStyle/>
          <a:p>
            <a:r>
              <a:t>In Young Bae, Hye Won Kim, Hyun Jae Yoo, Eun Suh Kim, Suyong Lee, Dong Yun Park, Hyeon Gyu Lee*</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Food Research International</a:t>
            </a:r>
          </a:p>
        </p:txBody>
      </p:sp>
      <p:sp>
        <p:nvSpPr>
          <p:cNvPr id="7" name="Content Placeholder 6"/>
          <p:cNvSpPr>
            <a:spLocks noGrp="1"/>
          </p:cNvSpPr>
          <p:nvPr>
            <p:ph idx="22" sz="half"/>
          </p:nvPr>
        </p:nvSpPr>
        <p:spPr/>
        <p:txBody>
          <a:bodyPr/>
          <a:lstStyle/>
          <a:p>
            <a:r>
              <a:t>With the recent well-being trend, a great deal of effort has been made to develop instant fried noodles with beneficial health effects. Thus, beta-glucan-enriched materials (BGEMs) were obtained from Lentinus edodes mushroom and their effects on the quality attributes of instant fried noodles were characterized in terms of rheological, textural, and oil-resisting properties. When BGEMs were mixed with wheat flour, different thermomechanical profiles were observed by a Mixolab, enhancing dough stability and water absorption. The use of BGEMs raised the viscoelastic properties of noodle dough with a great increase in the elastic property. In addition, the dough samples prepared with more BGEMs exhibited greater elongational viscosity. In the case of fried noodle strands, the incorporation of BGEMs led to a significant increase in the breaking stress and produced a surface microstructure with smaller voids. Moreover, the oil uptake of fried noodles containing BGEMs was significantly reduced by 22%. Therefore, it showed that BGEMs had positive impacts on the quality attributes of instant fried noodles and could also be used as an oil barrier to produce fried noodles with a reduced content of oil and calories.</a:t>
            </a:r>
          </a:p>
        </p:txBody>
      </p:sp>
      <p:sp>
        <p:nvSpPr>
          <p:cNvPr id="8" name="Content Placeholder 7"/>
          <p:cNvSpPr>
            <a:spLocks noGrp="1"/>
          </p:cNvSpPr>
          <p:nvPr>
            <p:ph idx="26" sz="half"/>
          </p:nvPr>
        </p:nvSpPr>
        <p:spPr/>
        <p:txBody>
          <a:bodyPr/>
          <a:lstStyle/>
          <a:p>
            <a:r>
              <a:t>Soojung Heo, Seung Mi Lee, In Young Bae, Hyuk Gu Park, Hyeon Gyu Lee, Suyong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Effect of Lentinus edodes β glucan enriched materials on the textural, rheological, and oil resisting properties of instant fried noodles</a:t>
            </a:r>
          </a:p>
        </p:txBody>
      </p:sp>
      <p:sp>
        <p:nvSpPr>
          <p:cNvPr id="11" name="Content Placeholder 10"/>
          <p:cNvSpPr>
            <a:spLocks noGrp="1"/>
          </p:cNvSpPr>
          <p:nvPr>
            <p:ph idx="32" sz="half"/>
          </p:nvPr>
        </p:nvSpPr>
        <p:spPr/>
        <p:txBody>
          <a:bodyPr/>
          <a:lstStyle/>
          <a:p>
            <a:r>
              <a:t>Food and Bioprocess Technology</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In this study, optimum conditions to produce slowly digestible starch (SDS) and RS from rice starch were investigated as a function of pullulanase concentrations, storage temperature, and autoclaving-cooling cycles. Then, the physicochemical properties of the rice starches obtained were compared with native rice starch. Response surface methodology (RSM) was used to evaluate the effects of independent variables, namely the enzyme (pullulanase) concentration (X1), storage temperature (X2), and autoclaving-cooling cycle (X3) on the production of SDS and RS fraction. The optimum conditions for SDS and RS occurred in the treatment with application of pullulanase at 482 and 610 mu L, and storage temperature at 36 and 63 degrees C with autoclaving cycles of three times, respectively. SDS and RS obtained through optimum conditions showed higher amylose content and water solubility index as compared to native starch. While the SF and water absorption index were lower than native starch. The extent of hydrolysis -amylose decreased in the order cooked starch&gt;SDS&gt;RS&gt;native starch. SDS and RS had lower RVA parameters (except pasting temperatures) than native starch.</a:t>
            </a:r>
          </a:p>
        </p:txBody>
      </p:sp>
      <p:sp>
        <p:nvSpPr>
          <p:cNvPr id="3" name="Content Placeholder 2"/>
          <p:cNvSpPr>
            <a:spLocks noGrp="1"/>
          </p:cNvSpPr>
          <p:nvPr>
            <p:ph idx="14" sz="half"/>
          </p:nvPr>
        </p:nvSpPr>
        <p:spPr/>
        <p:txBody>
          <a:bodyPr/>
          <a:lstStyle/>
          <a:p>
            <a:r>
              <a:t>Influence of storage temperature and autoclaving cycles</a:t>
            </a:r>
          </a:p>
          <a:p>
            <a:r>
              <a:t>on slowly digestible and resistant starch (RS) formation from partially debranched rice starch</a:t>
            </a:r>
          </a:p>
        </p:txBody>
      </p:sp>
      <p:sp>
        <p:nvSpPr>
          <p:cNvPr id="4" name="Content Placeholder 3"/>
          <p:cNvSpPr>
            <a:spLocks noGrp="1"/>
          </p:cNvSpPr>
          <p:nvPr>
            <p:ph idx="17" sz="half"/>
          </p:nvPr>
        </p:nvSpPr>
        <p:spPr/>
        <p:txBody>
          <a:bodyPr/>
          <a:lstStyle/>
          <a:p>
            <a:r>
              <a:t>Kwang Yeon Lee, Suyong Lee, Hyeon Gyu Lee*</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Starch/Starke</a:t>
            </a:r>
          </a:p>
        </p:txBody>
      </p:sp>
      <p:sp>
        <p:nvSpPr>
          <p:cNvPr id="7" name="Content Placeholder 6"/>
          <p:cNvSpPr>
            <a:spLocks noGrp="1"/>
          </p:cNvSpPr>
          <p:nvPr>
            <p:ph idx="22" sz="half"/>
          </p:nvPr>
        </p:nvSpPr>
        <p:spPr/>
        <p:txBody>
          <a:bodyPr/>
          <a:lstStyle/>
          <a:p>
            <a:r>
              <a:t>The effects of preharvest dropped apple powder (PDAP) on the functional properties of instant fried noodles were investigated in terms of rheological, textural, and oil resisting properties  When wheat flour was replaced with PDAP at 10, 20, and 30% by weight, the oil absorption index of wheat flour was reduced by 6 similar to 9% while there was an increase in the temperature of starch gelatinization which could be attributed to its high content of dietary fiber and sugar  In a wheat dough system, the water absorption decreased with increasing levels of PDAP (55 9 37 0%) while the dough stability was enhanced (7 4  11 9 min)  The rheological and textural measurements showed that the use of PDAP for wheat flour produced noodle dough samples with less viscoelastic and tensile properties, which could be correlated to the reduced breaking stress of fried noodles  Furthermore, the incorporation of PDAP into the noodle formulation produced a more compact and continuous structure of the noodle samples with fewer and smaller voids  Thereby, PDAP had a significant impact on the oil uptake of fried noodles which was reduced by 42% at a PDAP level of 30%  (C) 2013 Elsevier Ltd  All rights reserved </a:t>
            </a:r>
          </a:p>
        </p:txBody>
      </p:sp>
      <p:sp>
        <p:nvSpPr>
          <p:cNvPr id="8" name="Content Placeholder 7"/>
          <p:cNvSpPr>
            <a:spLocks noGrp="1"/>
          </p:cNvSpPr>
          <p:nvPr>
            <p:ph idx="26" sz="half"/>
          </p:nvPr>
        </p:nvSpPr>
        <p:spPr/>
        <p:txBody>
          <a:bodyPr/>
          <a:lstStyle/>
          <a:p>
            <a:r>
              <a:t>Yongwook Kim, Yujeong Kim, In Young Bae, Hyeon Gyu Lee, Gary G  Hou, Suyong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Utilization of preharvest dropped apple powder as an oil barrier for instant fried noodles</a:t>
            </a:r>
          </a:p>
        </p:txBody>
      </p:sp>
      <p:sp>
        <p:nvSpPr>
          <p:cNvPr id="11" name="Content Placeholder 10"/>
          <p:cNvSpPr>
            <a:spLocks noGrp="1"/>
          </p:cNvSpPr>
          <p:nvPr>
            <p:ph idx="32" sz="half"/>
          </p:nvPr>
        </p:nvSpPr>
        <p:spPr/>
        <p:txBody>
          <a:bodyPr/>
          <a:lstStyle/>
          <a:p>
            <a:r>
              <a:t>LWT   Food Science and Technology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 Thermo rheological properties of fish protein gels using shear stress relaxation  </a:t>
            </a:r>
          </a:p>
        </p:txBody>
      </p:sp>
      <p:sp>
        <p:nvSpPr>
          <p:cNvPr id="4" name="Content Placeholder 3"/>
          <p:cNvSpPr>
            <a:spLocks noGrp="1"/>
          </p:cNvSpPr>
          <p:nvPr>
            <p:ph idx="17" sz="half"/>
          </p:nvPr>
        </p:nvSpPr>
        <p:spPr/>
        <p:txBody>
          <a:bodyPr/>
          <a:lstStyle/>
          <a:p>
            <a:r>
              <a:t>Lee, H G , Choi, Y J , and Lanier, T C </a:t>
            </a:r>
          </a:p>
        </p:txBody>
      </p:sp>
      <p:sp>
        <p:nvSpPr>
          <p:cNvPr id="5" name="Content Placeholder 4"/>
          <p:cNvSpPr>
            <a:spLocks noGrp="1"/>
          </p:cNvSpPr>
          <p:nvPr>
            <p:ph idx="19" sz="half"/>
          </p:nvPr>
        </p:nvSpPr>
        <p:spPr/>
        <p:txBody>
          <a:bodyPr/>
          <a:lstStyle/>
          <a:p>
            <a:r>
              <a:t>1997</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Lee, H G , and Swartzel, K R  </a:t>
            </a:r>
          </a:p>
        </p:txBody>
      </p:sp>
      <p:sp>
        <p:nvSpPr>
          <p:cNvPr id="9" name="Content Placeholder 8"/>
          <p:cNvSpPr>
            <a:spLocks noGrp="1"/>
          </p:cNvSpPr>
          <p:nvPr>
            <p:ph idx="28" sz="half"/>
          </p:nvPr>
        </p:nvSpPr>
        <p:spPr/>
        <p:txBody>
          <a:bodyPr/>
          <a:lstStyle/>
          <a:p>
            <a:r>
              <a:t>1997</a:t>
            </a:r>
          </a:p>
        </p:txBody>
      </p:sp>
      <p:sp>
        <p:nvSpPr>
          <p:cNvPr id="10" name="Content Placeholder 9"/>
          <p:cNvSpPr>
            <a:spLocks noGrp="1"/>
          </p:cNvSpPr>
          <p:nvPr>
            <p:ph idx="30" sz="half"/>
          </p:nvPr>
        </p:nvSpPr>
        <p:spPr/>
        <p:txBody>
          <a:bodyPr/>
          <a:lstStyle/>
          <a:p>
            <a:r>
              <a:t>Enthalpy entropy compensation for a glucose lysine maillard reaction  </a:t>
            </a:r>
          </a:p>
        </p:txBody>
      </p:sp>
      <p:sp>
        <p:nvSpPr>
          <p:cNvPr id="11" name="Content Placeholder 10"/>
          <p:cNvSpPr>
            <a:spLocks noGrp="1"/>
          </p:cNvSpPr>
          <p:nvPr>
            <p:ph idx="32" sz="half"/>
          </p:nvPr>
        </p:nvSpPr>
        <p:spPr/>
        <p:txBody>
          <a:bodyPr/>
          <a:lstStyle/>
          <a:p>
            <a:r>
              <a:t>한국산업식품공학회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Background Preharvest dropped apples from a weather disaster are generally discarded or used in animal feed due to reduced market value  In this study, they were utilised to produce dietary fibre enriched materials (DFEMs) and their baking performance in a food system was then evaluated as a high fibre and low calorie flour substitute  Results Hydrothermal treatment and fractionation of preharvest dropped apple powder produced fibre rich fractions (856 2gkg1)  The use of DFEMs increased the pasting properties of wheat flour and improved dough mixing stability  When DFEMs were incorporated in the cookie formulation (2, 4 and 6g dietary fibre per serving), the cookie dough exhibited increased elongational viscosity and solid like behaviour which became more pronounced with increasing levels of DEFMs  After baking, reduced spread was observed in DFEM cookies which could be readily attributed to their rheological characteristics  However, greater moisture retention by DFEMs produced cookie samples with softer texture  Conclusion DFEMs prepared from preharvest dropped apples could be successfully evaluated in a cookie model system as a high fibre and low calorie substitute for wheat flour  This study suggests a new value added application of preharvest dropped fruits, positively extending their use for better healthful diets  (c) 2012 Society of Chemical Industry</a:t>
            </a:r>
          </a:p>
        </p:txBody>
      </p:sp>
      <p:sp>
        <p:nvSpPr>
          <p:cNvPr id="3" name="Content Placeholder 2"/>
          <p:cNvSpPr>
            <a:spLocks noGrp="1"/>
          </p:cNvSpPr>
          <p:nvPr>
            <p:ph idx="14" sz="half"/>
          </p:nvPr>
        </p:nvSpPr>
        <p:spPr/>
        <p:txBody>
          <a:bodyPr/>
          <a:lstStyle/>
          <a:p>
            <a:r>
              <a:t>Preparation of dietary fibre enriched materials from preharvest dropped apples and their utilisation as a high fibre flour substitute</a:t>
            </a:r>
          </a:p>
        </p:txBody>
      </p:sp>
      <p:sp>
        <p:nvSpPr>
          <p:cNvPr id="4" name="Content Placeholder 3"/>
          <p:cNvSpPr>
            <a:spLocks noGrp="1"/>
          </p:cNvSpPr>
          <p:nvPr>
            <p:ph idx="17" sz="half"/>
          </p:nvPr>
        </p:nvSpPr>
        <p:spPr/>
        <p:txBody>
          <a:bodyPr/>
          <a:lstStyle/>
          <a:p>
            <a:r>
              <a:t>Yujeong Kim, Yongwook Kim, In Young Bae, Hyeon Gyu Lee, Suyong Lee</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Journal of the Science of Food and Agriculture</a:t>
            </a:r>
          </a:p>
        </p:txBody>
      </p:sp>
      <p:sp>
        <p:nvSpPr>
          <p:cNvPr id="7" name="Content Placeholder 6"/>
          <p:cNvSpPr>
            <a:spLocks noGrp="1"/>
          </p:cNvSpPr>
          <p:nvPr>
            <p:ph idx="22" sz="half"/>
          </p:nvPr>
        </p:nvSpPr>
        <p:spPr/>
        <p:txBody>
          <a:bodyPr/>
          <a:lstStyle/>
          <a:p>
            <a:r>
              <a:t>Chemical modification of dietary fiber (OF), extracted from whole grain barley, was carried out to obtain cross linked (CL) OF, carboxymethyl (CM) DF, and hydroxypropyl (HP) OF  The OF components, physicochemical properties, and subsequent influence on the in vitro digestibility of wheat starch gels were comparatively investigated  The redistribution of fiber components from chemically modified DF was observed  An increase in the total OF (TDF) content of CL  and HP DF was observed, which was mainly due to an increase of insoluble DF  Carboxymethylation led to an appreciable increase of soluble DF (1 17 6 20%) but TDF contents slightly decreased  Chemical modification of barley DF led to increases in arabinose (7 1 11 5%) and xylose (10 7 17 5%), but glucose contents decreased (67 4 79 9%)  The treatments, especially carboxymethylation, effectively (P &lt; 0 05) increased hydration properties (e g  water solubility, swelling power, and water absorption index)  Substitution of 5% wheat starch with CL , and HP DF led to decreased in vitro digestibility in comparison to the control starch  Our results suggest that chemical modification improve the DF characteristics of barley and to exploit its potential application as a functional ingredient in fiber rich products  (C) 2013 Elsevier B V  All rights reserved </a:t>
            </a:r>
          </a:p>
        </p:txBody>
      </p:sp>
      <p:sp>
        <p:nvSpPr>
          <p:cNvPr id="8" name="Content Placeholder 7"/>
          <p:cNvSpPr>
            <a:spLocks noGrp="1"/>
          </p:cNvSpPr>
          <p:nvPr>
            <p:ph idx="26" sz="half"/>
          </p:nvPr>
        </p:nvSpPr>
        <p:spPr/>
        <p:txBody>
          <a:bodyPr/>
          <a:lstStyle/>
          <a:p>
            <a:r>
              <a:t>Ka Hwa Park, Kwang Yeon Lee, Hyeon Gyu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Chemical composition and physicochemical properties of barley dietary fiber by chemical modification</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short term fermented soybean extract (FSE) using soybean and wheat was prepared at a high temperature to accelerate proteolytic hydrolysis  The chemical composition and in vitro biological activities of FSE were investigated  FSE contained mainly the low molecular weight peptides of less than 3 kDa and was dominantly composed of glutamic acid, leucine, proline, and alanine  The EC50 value of DPPH radical scavenging activity of FSE was 1 63 mg/mL, and the inhibition of linoleic acid autoxidation by FSE was equivalent to 77% of the antioxidant activity of alpha tocopherol  FSE showed a concentration dependent antimicrobial activity against Bacillus subtilis and Escherichia coli  In addition, FSE at 1 mg/mL showed the strong inhibition effects on growth of MCF7 and HT1080 with 58 and 64%, respectively  In conclusion, FSE prepared by rapid fermentation may be useful as a functional food ingredient with antioxidant, antimicrobial, and antitumor activities </a:t>
            </a:r>
          </a:p>
        </p:txBody>
      </p:sp>
      <p:sp>
        <p:nvSpPr>
          <p:cNvPr id="3" name="Content Placeholder 2"/>
          <p:cNvSpPr>
            <a:spLocks noGrp="1"/>
          </p:cNvSpPr>
          <p:nvPr>
            <p:ph idx="14" sz="half"/>
          </p:nvPr>
        </p:nvSpPr>
        <p:spPr/>
        <p:txBody>
          <a:bodyPr/>
          <a:lstStyle/>
          <a:p>
            <a:r>
              <a:t>Evaluation of biological activities of the short term fermented soybean extract</a:t>
            </a:r>
          </a:p>
        </p:txBody>
      </p:sp>
      <p:sp>
        <p:nvSpPr>
          <p:cNvPr id="4" name="Content Placeholder 3"/>
          <p:cNvSpPr>
            <a:spLocks noGrp="1"/>
          </p:cNvSpPr>
          <p:nvPr>
            <p:ph idx="17" sz="half"/>
          </p:nvPr>
        </p:nvSpPr>
        <p:spPr/>
        <p:txBody>
          <a:bodyPr/>
          <a:lstStyle/>
          <a:p>
            <a:r>
              <a:t>Ji Soo Lee, Shin Joung Rho, Young Wan Kim, Ki Won Lee, Hyeon Gyu Lee*</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Whole grain flours (e. g., barley, brown rice, buckwheat, whole wheat) were characterized and their effects on the retardation of starch digestion in pastes and cakes were examined. Buckwheat flour had the highest dietary fiber, the lowest starch, and lowered paste viscosities than all other flours. Under in vitro starch digestion, buckwheat and whole wheat flours were highly effective at lowering starch hydrolysis in pastes and cakes. Furthermore, replacing wheat flour with 50% buckwheat or whole wheat flours maintained the volume index and textural properties of cakes. Therefore, substituting up to 50% of whole grain flour for wheat flour in cake formulation produces acceptable quality as well as health benefits (lower predicted glycemic index and increased nutritional value).</a:t>
            </a:r>
          </a:p>
        </p:txBody>
      </p:sp>
      <p:sp>
        <p:nvSpPr>
          <p:cNvPr id="8" name="Content Placeholder 7"/>
          <p:cNvSpPr>
            <a:spLocks noGrp="1"/>
          </p:cNvSpPr>
          <p:nvPr>
            <p:ph idx="26" sz="half"/>
          </p:nvPr>
        </p:nvSpPr>
        <p:spPr/>
        <p:txBody>
          <a:bodyPr/>
          <a:lstStyle/>
          <a:p>
            <a:r>
              <a:t>In Young Bae, Hong Im Lee, Aera Ko, Hyeon Gyu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Substituting whole grain flour for wheat flour: Impact on cake</a:t>
            </a:r>
          </a:p>
          <a:p>
            <a:r>
              <a:t>quality and glycemic index</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Soy protein isolate (SPI) was subjected to enzymatic hydrolysis with protease and phytase, and the solubilities of the modified SPIs (MSPIs) were characterized and compared with those of a commercial modified protein (SUPRO 670 IP from the Solae Company, St  Louis, MO)  The solubilities of MSPIs showed a typical pH dependent curve, shifting upward with an increase of hydrolysis time and enzyme dose  In particular, the solubility at pH 4 5 of the MSPI with degree of hydrolysis of 9 8% increased 9 7 fold more than SPI  Furthermore, the combined enzymatic treatment (protease and phytase) led to a significantly increased solubility of SPI at pH 4 5, which improved by 11 5 fold and 1 8 fold more than SPI and SUPRO 670 IP, respectively  In conclusion, the use of hydrolytic enzymes to synergistically improve solubility in the acidic range of pH may provide a positive impact on the MSPIs as a multifunctional food ingredient  Practical ApplicationsEven though soy protein isolates (SPIs) are used in food industry because of their beneficial health effects as well as specific functional properties, the applications of SPIs to processed foods under acidic conditions are very limited  In this study, SPIs were modified by each or combined enzymatic treatments and their solubilities were compared in a wide range of pH  The solubility of the modified SPI (MSPI) was significantly improved compared with the commercial product  Therefore, the MSPI with enhanced solubility at acidic pH could be used in an extended range of processed foods </a:t>
            </a:r>
          </a:p>
        </p:txBody>
      </p:sp>
      <p:sp>
        <p:nvSpPr>
          <p:cNvPr id="3" name="Content Placeholder 2"/>
          <p:cNvSpPr>
            <a:spLocks noGrp="1"/>
          </p:cNvSpPr>
          <p:nvPr>
            <p:ph idx="14" sz="half"/>
          </p:nvPr>
        </p:nvSpPr>
        <p:spPr/>
        <p:txBody>
          <a:bodyPr/>
          <a:lstStyle/>
          <a:p>
            <a:r>
              <a:t>Combined effect of protease and phytase on the solubility of modified soy protein</a:t>
            </a:r>
          </a:p>
        </p:txBody>
      </p:sp>
      <p:sp>
        <p:nvSpPr>
          <p:cNvPr id="4" name="Content Placeholder 3"/>
          <p:cNvSpPr>
            <a:spLocks noGrp="1"/>
          </p:cNvSpPr>
          <p:nvPr>
            <p:ph idx="17" sz="half"/>
          </p:nvPr>
        </p:nvSpPr>
        <p:spPr/>
        <p:txBody>
          <a:bodyPr/>
          <a:lstStyle/>
          <a:p>
            <a:r>
              <a:t>In Yong Bae, Jeong Hyeong Kim, Hyeon Gyu Lee*</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Journal of Food Biochemistry</a:t>
            </a:r>
          </a:p>
        </p:txBody>
      </p:sp>
      <p:sp>
        <p:nvSpPr>
          <p:cNvPr id="7" name="Content Placeholder 6"/>
          <p:cNvSpPr>
            <a:spLocks noGrp="1"/>
          </p:cNvSpPr>
          <p:nvPr>
            <p:ph idx="22" sz="half"/>
          </p:nvPr>
        </p:nvSpPr>
        <p:spPr/>
        <p:txBody>
          <a:bodyPr/>
          <a:lstStyle/>
          <a:p>
            <a:r>
              <a:t>Response surface methodology was used to optimize extraction conditions, including ethanol concentration (X 1) and extraction time (X 2), to obtain the maximal antioxidant activity of Elsholtzia splendens extract  The optimized values of X 1 and X 2 were found to be 54 61% and 116 8min, respectively  Experimental results obtained for the optimum extraction conditions agreed favorably with the predicted results, indicating the usefulness of prediction models for antioxidant extractions  This potent antioxidant activity had good correlation with total flavonoid content  The E splendens extract prepared according to optimal conditions demonstrated a concentration dependent , diphenyl  picrylhydrazyl (DPPH) scavenging activity and lipid peroxidation inhibitory activity  In conclusion, E splendens extract prepared by optimal conditions may be useful as a natural functional food ingredient with antioxidant activity </a:t>
            </a:r>
          </a:p>
        </p:txBody>
      </p:sp>
      <p:sp>
        <p:nvSpPr>
          <p:cNvPr id="8" name="Content Placeholder 7"/>
          <p:cNvSpPr>
            <a:spLocks noGrp="1"/>
          </p:cNvSpPr>
          <p:nvPr>
            <p:ph idx="26" sz="half"/>
          </p:nvPr>
        </p:nvSpPr>
        <p:spPr/>
        <p:txBody>
          <a:bodyPr/>
          <a:lstStyle/>
          <a:p>
            <a:r>
              <a:t>Ji Soo Lee, Gun Hee Kim, Hyeon Gyu Lee*</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Optimization of extraction conditions for elsholtzia splendens and its antioxidant activity</a:t>
            </a:r>
          </a:p>
        </p:txBody>
      </p:sp>
      <p:sp>
        <p:nvSpPr>
          <p:cNvPr id="11" name="Content Placeholder 10"/>
          <p:cNvSpPr>
            <a:spLocks noGrp="1"/>
          </p:cNvSpPr>
          <p:nvPr>
            <p:ph idx="32" sz="half"/>
          </p:nvPr>
        </p:nvSpPr>
        <p:spPr/>
        <p:txBody>
          <a:bodyPr/>
          <a:lstStyle/>
          <a:p>
            <a:r>
              <a:t>Journal of Food Biochemistry</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굳음방지기술을 적용한 메밀 대체량별 가래떡의 품질특성</a:t>
            </a:r>
          </a:p>
        </p:txBody>
      </p:sp>
      <p:sp>
        <p:nvSpPr>
          <p:cNvPr id="4" name="Content Placeholder 3"/>
          <p:cNvSpPr>
            <a:spLocks noGrp="1"/>
          </p:cNvSpPr>
          <p:nvPr>
            <p:ph idx="17" sz="half"/>
          </p:nvPr>
        </p:nvSpPr>
        <p:spPr/>
        <p:txBody>
          <a:bodyPr/>
          <a:lstStyle/>
          <a:p>
            <a:r>
              <a:t>이준우, 배인영, 오임경, 김명환, 한귀정, 이현규*</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이준우, 배인영, 김홍술, 오임경, 김명환, 한귀정, 이현규*</a:t>
            </a:r>
          </a:p>
        </p:txBody>
      </p:sp>
      <p:sp>
        <p:nvSpPr>
          <p:cNvPr id="9" name="Content Placeholder 8"/>
          <p:cNvSpPr>
            <a:spLocks noGrp="1"/>
          </p:cNvSpPr>
          <p:nvPr>
            <p:ph idx="28" sz="half"/>
          </p:nvPr>
        </p:nvSpPr>
        <p:spPr/>
        <p:txBody>
          <a:bodyPr/>
          <a:lstStyle/>
          <a:p>
            <a:r>
              <a:t>2013</a:t>
            </a:r>
          </a:p>
        </p:txBody>
      </p:sp>
      <p:sp>
        <p:nvSpPr>
          <p:cNvPr id="10" name="Content Placeholder 9"/>
          <p:cNvSpPr>
            <a:spLocks noGrp="1"/>
          </p:cNvSpPr>
          <p:nvPr>
            <p:ph idx="30" sz="half"/>
          </p:nvPr>
        </p:nvSpPr>
        <p:spPr/>
        <p:txBody>
          <a:bodyPr/>
          <a:lstStyle/>
          <a:p>
            <a:r>
              <a:t>보리 첨가가 굳음방지기술 이용 가래떡의 텍스처와 관능적 특성에 미치는 효과</a:t>
            </a:r>
          </a:p>
        </p:txBody>
      </p:sp>
      <p:sp>
        <p:nvSpPr>
          <p:cNvPr id="11" name="Content Placeholder 10"/>
          <p:cNvSpPr>
            <a:spLocks noGrp="1"/>
          </p:cNvSpPr>
          <p:nvPr>
            <p:ph idx="32" sz="half"/>
          </p:nvPr>
        </p:nvSpPr>
        <p:spPr/>
        <p:txBody>
          <a:bodyPr/>
          <a:lstStyle/>
          <a:p>
            <a:r>
              <a:t>한국산업식품공학회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원료별 식이섬유의 밀가루 대체 시 가공적성 및 전분소화지연효과</a:t>
            </a:r>
          </a:p>
        </p:txBody>
      </p:sp>
      <p:sp>
        <p:nvSpPr>
          <p:cNvPr id="4" name="Content Placeholder 3"/>
          <p:cNvSpPr>
            <a:spLocks noGrp="1"/>
          </p:cNvSpPr>
          <p:nvPr>
            <p:ph idx="17" sz="half"/>
          </p:nvPr>
        </p:nvSpPr>
        <p:spPr/>
        <p:txBody>
          <a:bodyPr/>
          <a:lstStyle/>
          <a:p>
            <a:r>
              <a:t>이홍임, 이현규, 배인영</a:t>
            </a:r>
          </a:p>
        </p:txBody>
      </p:sp>
      <p:sp>
        <p:nvSpPr>
          <p:cNvPr id="5" name="Content Placeholder 4"/>
          <p:cNvSpPr>
            <a:spLocks noGrp="1"/>
          </p:cNvSpPr>
          <p:nvPr>
            <p:ph idx="19" sz="half"/>
          </p:nvPr>
        </p:nvSpPr>
        <p:spPr/>
        <p:txBody>
          <a:bodyPr/>
          <a:lstStyle/>
          <a:p>
            <a:r>
              <a:t>2013</a:t>
            </a:r>
          </a:p>
        </p:txBody>
      </p:sp>
      <p:sp>
        <p:nvSpPr>
          <p:cNvPr id="6" name="Content Placeholder 5"/>
          <p:cNvSpPr>
            <a:spLocks noGrp="1"/>
          </p:cNvSpPr>
          <p:nvPr>
            <p:ph idx="20" sz="half"/>
          </p:nvPr>
        </p:nvSpPr>
        <p:spPr/>
        <p:txBody>
          <a:bodyPr/>
          <a:lstStyle/>
          <a:p>
            <a:r>
              <a:t>한국산업식품공학회 </a:t>
            </a:r>
          </a:p>
        </p:txBody>
      </p:sp>
      <p:sp>
        <p:nvSpPr>
          <p:cNvPr id="7" name="Content Placeholder 6"/>
          <p:cNvSpPr>
            <a:spLocks noGrp="1"/>
          </p:cNvSpPr>
          <p:nvPr>
            <p:ph idx="22" sz="half"/>
          </p:nvPr>
        </p:nvSpPr>
        <p:spPr/>
        <p:txBody>
          <a:bodyPr/>
          <a:lstStyle/>
          <a:p>
            <a:r>
              <a:t>The influence of the ratio of soluble dietary fiber (SDF) and insoluble dietary fiber (IDF) on the in vitro starch digestion, predicted glycemic index (pGI), and the physicochemical properties of fiber enriched cakes were evaluated  The hydration and pasting properties were affected by the ratio of SDF and IDF  According to the increase of IDF ratio (SDF ratio reduction) in 3 g fiber enriched cakes, slowly digestible starch (SOS) contents increased, while the rapidly digestible starch (RDS) contents decreased  The pGI values were significantly different with control in 3 g fiber enriched cake containing more than 50% IDF contents (p &lt; 0 05)  But the pGI values of 6 g fiber enriched cake samples were not significantly different by SDF and IDF ratio  With the exception of the SDF 100% cake, volume index, hardness, and color values of the fiber enriched cakes increased according to reductions in the SDF ratio  The cakes containing 3 g of total dietary fiber (the same ratio of SDF and IDF) per serving were shown to have low pGI and acceptable quality attributes  Specially, total dietary fiber amount and IDF ratio are more effective than SDF ratio to lower the pGI value  (C) 2013 Elsevier B V  All rights reserved </a:t>
            </a:r>
          </a:p>
        </p:txBody>
      </p:sp>
      <p:sp>
        <p:nvSpPr>
          <p:cNvPr id="8" name="Content Placeholder 7"/>
          <p:cNvSpPr>
            <a:spLocks noGrp="1"/>
          </p:cNvSpPr>
          <p:nvPr>
            <p:ph idx="26" sz="half"/>
          </p:nvPr>
        </p:nvSpPr>
        <p:spPr/>
        <p:txBody>
          <a:bodyPr/>
          <a:lstStyle/>
          <a:p>
            <a:r>
              <a:t>Im Kyung Oh, In Young Bae, Hyeon Gyu Lee*</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In vitro starch digestion and cake quality: impact of the ratio of soluble and insoluble dietary fiber</a:t>
            </a:r>
          </a:p>
        </p:txBody>
      </p:sp>
      <p:sp>
        <p:nvSpPr>
          <p:cNvPr id="11" name="Content Placeholder 10"/>
          <p:cNvSpPr>
            <a:spLocks noGrp="1"/>
          </p:cNvSpPr>
          <p:nvPr>
            <p:ph idx="32" sz="half"/>
          </p:nvPr>
        </p:nvSpPr>
        <p:spPr/>
        <p:txBody>
          <a:bodyPr/>
          <a:lstStyle/>
          <a:p>
            <a:r>
              <a:t>International Journal of Biological Macromolecules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To improve the entrapment efficiency (EE) of astaxanthin rich Xanthophyllomyces dendrorhous (ASX) loaded calcium alginate gel (ASX CAG) microparticles, we used a response surface methodology to optimize preparation conditions including the ratio of ASX to total material (X 1), alginate concentration (X 2), and CaCl2 concentration (X 3)  The EE and the mean size of the ASX CAG microparticles were 76 7 g/100 g and 210 26 mu m, respectively, after preparation under optimal conditions: 24 g ASX/100 g total material, 1 0 g/100 g alginate, and 200 mmol/L CaCl2  The effects of particle size on different characteristics were evaluated with increasing microparticle size; an increase in microparticle size significantly increased EE and the antioxidant activity of ASX, but resulted in a decrease in the release of entrapped ASX  Most importantly, the lipid peroxidation inhibitory activity of encapsulated ASX (55 1%) was significantly higher and longer lasting than that of non encapsulated ASX (40 5%) after 36 h of storage as determined using the thiobarbituric acid method  (C) 2013 Elsevier Ltd  All rights reserved </a:t>
            </a:r>
          </a:p>
        </p:txBody>
      </p:sp>
      <p:sp>
        <p:nvSpPr>
          <p:cNvPr id="3" name="Content Placeholder 2"/>
          <p:cNvSpPr>
            <a:spLocks noGrp="1"/>
          </p:cNvSpPr>
          <p:nvPr>
            <p:ph idx="14" sz="half"/>
          </p:nvPr>
        </p:nvSpPr>
        <p:spPr/>
        <p:txBody>
          <a:bodyPr/>
          <a:lstStyle/>
          <a:p>
            <a:r>
              <a:t>The effects of particle size on the physicochemical properties of optimized astaxanthin rich Xanthophyllomyces dendrorhous loaded microparticles</a:t>
            </a:r>
          </a:p>
        </p:txBody>
      </p:sp>
      <p:sp>
        <p:nvSpPr>
          <p:cNvPr id="4" name="Content Placeholder 3"/>
          <p:cNvSpPr>
            <a:spLocks noGrp="1"/>
          </p:cNvSpPr>
          <p:nvPr>
            <p:ph idx="17" sz="half"/>
          </p:nvPr>
        </p:nvSpPr>
        <p:spPr/>
        <p:txBody>
          <a:bodyPr/>
          <a:lstStyle/>
          <a:p>
            <a:r>
              <a:t>Sun Ah Park, Jun Bae Ahn, Suk Hyun Choi, Ji Soo Lee, Hyeon Gyu Lee *</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LWT   Food Science and Technology</a:t>
            </a:r>
          </a:p>
        </p:txBody>
      </p:sp>
      <p:sp>
        <p:nvSpPr>
          <p:cNvPr id="7" name="Content Placeholder 6"/>
          <p:cNvSpPr>
            <a:spLocks noGrp="1"/>
          </p:cNvSpPr>
          <p:nvPr>
            <p:ph idx="22" sz="half"/>
          </p:nvPr>
        </p:nvSpPr>
        <p:spPr/>
        <p:txBody>
          <a:bodyPr/>
          <a:lstStyle/>
          <a:p>
            <a:r>
              <a:t>The release of 13 volatile compounds in hydrocolloid model systems containing original or regio selectively carboxylated beta-glucan at different pHs was analyzed using static headspace gas chromatographic analysis. There was significant difference in the release of most compounds, except for butyl propionate, 2-propanol, and 2,3-butanedione, in both the original and carboxylated beta-glucan hydrocolloid model systems. However, the effects of pH in the hydrocolloid systems were not significant for most compounds studied, except for butyl propionate, ethyl caproate, 3-methyl-1-butanol, 2,3-butanedione. In particular, the release of 2,3-butanedione was considerably decreased at pH 10 compared to pH 4 and 7. In addition, the partition coefficient of each ethyl ester compound was measured to investigate the release of aroma compounds using the phase ratio variation (PRV) method. The difference in the partition coefficients of short and medium chain-ethyl esters between the reference solution and the original/carboxylated beta-glucan solutions was not significant. In contrast, the release of relatively long chain-ethyl esters (ethyl caprylate and ethyl nonanoate) from both the original and carboxylated cellulose solutions was decreased compared to that in reference solution. (C) 2014 Elsevier Ltd. All rights reserved.</a:t>
            </a:r>
          </a:p>
        </p:txBody>
      </p:sp>
      <p:sp>
        <p:nvSpPr>
          <p:cNvPr id="8" name="Content Placeholder 7"/>
          <p:cNvSpPr>
            <a:spLocks noGrp="1"/>
          </p:cNvSpPr>
          <p:nvPr>
            <p:ph idx="26" sz="half"/>
          </p:nvPr>
        </p:nvSpPr>
        <p:spPr/>
        <p:txBody>
          <a:bodyPr/>
          <a:lstStyle/>
          <a:p>
            <a:r>
              <a:t>Gil Ok Shin, Sang Mi Lee , Pahn Shick Chang, Hyeon Gyu Lee, Young Suk Kim</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Comparison of volatile release in hydrocolloid model systems</a:t>
            </a:r>
          </a:p>
          <a:p>
            <a:r>
              <a:t>containing original and regio selectively carboxylated b glucans</a:t>
            </a:r>
          </a:p>
        </p:txBody>
      </p:sp>
      <p:sp>
        <p:nvSpPr>
          <p:cNvPr id="11" name="Content Placeholder 10"/>
          <p:cNvSpPr>
            <a:spLocks noGrp="1"/>
          </p:cNvSpPr>
          <p:nvPr>
            <p:ph idx="32" sz="half"/>
          </p:nvPr>
        </p:nvSpPr>
        <p:spPr/>
        <p:txBody>
          <a:bodyPr/>
          <a:lstStyle/>
          <a:p>
            <a:r>
              <a:t>Food Hydrocolloids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Fibre enriched materials (FEMs) obtained from preharvest dropped apple peels were utilised as a source of dietary fibre in baked cakes and their effects on the textural/nutritional qualities and starch digestibility (glucose release behaviour, starch digestion fraction, predicted glycaemic index) of the cakes were evaluated  When FEMs were incorporated into the cake formulation (3 g and 6 g of dietary fibre per serving (100 g)), the volume of the cakes seemed to be reduced and their texture become harder  However, 3 g of FEMs did not degrade the cake qualities  The use of FEMs in cakes significantly reduced the levels of rapidly digestible starch and slowly digestible starch, while the levels of resistant starch increased  Additionally, the cake samples prepared with FEMs exhibited a lower predicted glycaemic index  This study may give rise to multi functional bakery products with acceptable quality and low glycaemic index </a:t>
            </a:r>
          </a:p>
        </p:txBody>
      </p:sp>
      <p:sp>
        <p:nvSpPr>
          <p:cNvPr id="3" name="Content Placeholder 2"/>
          <p:cNvSpPr>
            <a:spLocks noGrp="1"/>
          </p:cNvSpPr>
          <p:nvPr>
            <p:ph idx="14" sz="half"/>
          </p:nvPr>
        </p:nvSpPr>
        <p:spPr/>
        <p:txBody>
          <a:bodyPr/>
          <a:lstStyle/>
          <a:p>
            <a:r>
              <a:t>Utilisation of preharvest dropped apple peels as a flour substitute for a lower glycaemic index and higher fibre cake</a:t>
            </a:r>
          </a:p>
        </p:txBody>
      </p:sp>
      <p:sp>
        <p:nvSpPr>
          <p:cNvPr id="4" name="Content Placeholder 3"/>
          <p:cNvSpPr>
            <a:spLocks noGrp="1"/>
          </p:cNvSpPr>
          <p:nvPr>
            <p:ph idx="17" sz="half"/>
          </p:nvPr>
        </p:nvSpPr>
        <p:spPr/>
        <p:txBody>
          <a:bodyPr/>
          <a:lstStyle/>
          <a:p>
            <a:r>
              <a:t>Yujin Jun, In Young Bae, Suyong Lee, Hyeon Gyu Lee*</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International journal of food sciences and nutrition</a:t>
            </a:r>
          </a:p>
        </p:txBody>
      </p:sp>
      <p:sp>
        <p:nvSpPr>
          <p:cNvPr id="7" name="Content Placeholder 6"/>
          <p:cNvSpPr>
            <a:spLocks noGrp="1"/>
          </p:cNvSpPr>
          <p:nvPr>
            <p:ph idx="22" sz="half"/>
          </p:nvPr>
        </p:nvSpPr>
        <p:spPr/>
        <p:txBody>
          <a:bodyPr/>
          <a:lstStyle/>
          <a:p>
            <a:r>
              <a:t>Wheat gluten was subjected to enzymatic hydrolysis with various proteases (Alcalase, Flavourzyme, Protamex) and the taste-enhancing properties and antioxidant activities of the resulting wheat gluten hydrolysates (WGHs) were characterized. The contents of the hydrophobic amino acid of the WGHs were highly correlated with the degree of hydrolysis by Flavourzyme and Protamex, except Alcalase. The taste profiles of the Alcalase-treated WGHs showed decreased bitterness while umami and overall acceptability increased. On the other hand, the WGHs produced by Flavourzyme and Protamex showed increased bitterness with increasing hydrolysis duration. However, taste profiles, such as umami, kokumi, and overall acceptability of the WGHs by Flavourzyme and Protamex were unaffected by the degree of hydrolysis. The WGH treated by Alcalase for 24 h (A24h) exhibited taste-enhancing property and its antioxidant effects were concentration-dependent. As a result, the A24h may be used as a multi-functional seasoning ingredient having potential antioxidant activity.</a:t>
            </a:r>
          </a:p>
        </p:txBody>
      </p:sp>
      <p:sp>
        <p:nvSpPr>
          <p:cNvPr id="8" name="Content Placeholder 7"/>
          <p:cNvSpPr>
            <a:spLocks noGrp="1"/>
          </p:cNvSpPr>
          <p:nvPr>
            <p:ph idx="26" sz="half"/>
          </p:nvPr>
        </p:nvSpPr>
        <p:spPr/>
        <p:txBody>
          <a:bodyPr/>
          <a:lstStyle/>
          <a:p>
            <a:r>
              <a:t>Seung Hyun Koo, In Young Bae, Suyong Lee, Dae Hee Lee, Byung Serk Hur, Hyeon Gyu Lee*</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Evaluation of wheat gluten hydrolysates as taste active</a:t>
            </a:r>
          </a:p>
          <a:p>
            <a:r>
              <a:t>compounds with antioxidant activity</a:t>
            </a:r>
          </a:p>
        </p:txBody>
      </p:sp>
      <p:sp>
        <p:nvSpPr>
          <p:cNvPr id="11" name="Content Placeholder 10"/>
          <p:cNvSpPr>
            <a:spLocks noGrp="1"/>
          </p:cNvSpPr>
          <p:nvPr>
            <p:ph idx="32" sz="half"/>
          </p:nvPr>
        </p:nvSpPr>
        <p:spPr/>
        <p:txBody>
          <a:bodyPr/>
          <a:lstStyle/>
          <a:p>
            <a:r>
              <a:t>Journal of food science and technology</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This study focused on the mechanisms of retrogradation-retardation technology for applications in garaetteok (steamed and extruded cylinder-shaped rice cake) production. Based on the comparison of conventional and retrogradation-retardation methods, the addition of raw wheat flour was selected as a key process. The rheological properties of gelatinized rice starch pastes after treatment with raw or autoclaved wheat flour and Novamyl L were investigated. Among them, raw wheat flour and Novamyl L resulted in significantly lowered the elastic modulus. The textural properties of garaetteok treated with raw or autoclaved wheat flour were examined by texture profile analysis (TPA) during storage for 3 days at 4 degrees C. The hardness of garaetteok made with raw wheat flour was maintained for up to three days. In contrast, autoclaved wheat flour did not affect elastic modulus or hardness. As a result raw wheat flour effectively retards starch retrogradation through starch hydrolysis induced by amylase in wheat flout</a:t>
            </a:r>
          </a:p>
        </p:txBody>
      </p:sp>
      <p:sp>
        <p:nvSpPr>
          <p:cNvPr id="3" name="Content Placeholder 2"/>
          <p:cNvSpPr>
            <a:spLocks noGrp="1"/>
          </p:cNvSpPr>
          <p:nvPr>
            <p:ph idx="14" sz="half"/>
          </p:nvPr>
        </p:nvSpPr>
        <p:spPr/>
        <p:txBody>
          <a:bodyPr/>
          <a:lstStyle/>
          <a:p>
            <a:r>
              <a:t>Antistaling of Rice Starch in a Gel Model System and Korean Rice</a:t>
            </a:r>
          </a:p>
          <a:p>
            <a:r>
              <a:t>Cake: the Role of Wheat Flour in Retrogradation Retardation</a:t>
            </a:r>
          </a:p>
          <a:p>
            <a:r>
              <a:t>Technology</a:t>
            </a:r>
          </a:p>
        </p:txBody>
      </p:sp>
      <p:sp>
        <p:nvSpPr>
          <p:cNvPr id="4" name="Content Placeholder 3"/>
          <p:cNvSpPr>
            <a:spLocks noGrp="1"/>
          </p:cNvSpPr>
          <p:nvPr>
            <p:ph idx="17" sz="half"/>
          </p:nvPr>
        </p:nvSpPr>
        <p:spPr/>
        <p:txBody>
          <a:bodyPr/>
          <a:lstStyle/>
          <a:p>
            <a:r>
              <a:t>Jun Woo Lee, Hong Sul Kim, In Young Bae, Kwang Youn Lee, Myung Hwan Kim, Gwi Jung Han, and Hyeon Gyu Lee*</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The physicochemical and rheological properties of native starch (corn (CS), rice (RS), potato (PS), tapioca (TS), and wheat (WS)) from different sources substituted with RS type 4 (RS4) at different concentrations (0, 20, and 50%) were determined. Swelling power and solubility of all native starch-RS4 mixtures proportionally decreased with the increase of RS4 concentration. Also, the peak viscosity and breakdown of starch-RS4 mixture decreased with increasing concentrations of the RS4 used. However, the setback viscosity decreased significantly for CS-RS4, TS-RS4, and WS-RS4, but it remained unchanged for PS-RS4. All native starch-RS4 mixtures exhibited decreased viscosity with increasing RS4, which could be well characterized by the Power-law model. Furthermore, dynamic oscillatory tests indicated that the native starch and RS4 mixtures exhibited less elastic properties with more frequency dependence, compared to native starch alone. Hardness for CS-RS4, RS-RS4, PS-RS4, and WS-RS4 gel decreased with increased storage time, whereas TS-RS4 did not.</a:t>
            </a:r>
          </a:p>
        </p:txBody>
      </p:sp>
      <p:sp>
        <p:nvSpPr>
          <p:cNvPr id="8" name="Content Placeholder 7"/>
          <p:cNvSpPr>
            <a:spLocks noGrp="1"/>
          </p:cNvSpPr>
          <p:nvPr>
            <p:ph idx="26" sz="half"/>
          </p:nvPr>
        </p:nvSpPr>
        <p:spPr/>
        <p:txBody>
          <a:bodyPr/>
          <a:lstStyle/>
          <a:p>
            <a:r>
              <a:t>Soo Jin Jun, Kwang Yeon Lee, Suyong Lee, Hyeon Gyu Lee*</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 Physicochemical and rheological properties of starches substituted with type 4 resistant starch (cross linked corn starch)</a:t>
            </a:r>
          </a:p>
        </p:txBody>
      </p:sp>
      <p:sp>
        <p:nvSpPr>
          <p:cNvPr id="11" name="Content Placeholder 10"/>
          <p:cNvSpPr>
            <a:spLocks noGrp="1"/>
          </p:cNvSpPr>
          <p:nvPr>
            <p:ph idx="32" sz="half"/>
          </p:nvPr>
        </p:nvSpPr>
        <p:spPr/>
        <p:txBody>
          <a:bodyPr/>
          <a:lstStyle/>
          <a:p>
            <a:r>
              <a:t>Starch/Starke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Foodborne pathogen detection using biomolecules and nanomaterials may lead to platforms for rapid and simple electronic biosensing  Integration of single walled carbon nanotubes (SWCNTs) and immobilized antibodies into a disposable bio nano combinatorial junction sensor was fabricated for detection of Escherichia coli K 12  Gold tungsten wires (50 mm diameter) coated with polyethylenimine (PEI) and SWCNTs were aligned to form a crossbar junction, which was functionalized with streptavidin and biotinylated antibodies to allow for enhanced specificity towards targeted microbes  In this study, changes in electrical current (Delta I) after bioaffinity reactions between bacterial cells (E  coli K 12) and antibodies on the SWCNT surface were monitored to evaluate the sensor's performance  The averaged Delta I increased from 33 13 nA to 290 9 nA with the presence of SWCNTs in a 10(8) CFU/mL concentration of E  coli, thus showing an improvement in sensing magnitude  Electrical current measurements demonstrated a linear relationship (R 2 = 0 973) between the changes in current and concentrations of bacterial suspension in range of 10(2) 10(5) CFU/mL  Current decreased as cell concentrations increased, due to increased bacterial resistance on the bio nano modified surface  The detection limit of the developed sensor was 10(2) CFU/mL with a detection time of less than 5 min with nanotubes  Therefore, the fabricated disposable junction biosensor with a functionalized SWCNT platform shows potential for high performance biosensing and application as a detection device for foodborne pathogens </a:t>
            </a:r>
          </a:p>
        </p:txBody>
      </p:sp>
      <p:sp>
        <p:nvSpPr>
          <p:cNvPr id="3" name="Content Placeholder 2"/>
          <p:cNvSpPr>
            <a:spLocks noGrp="1"/>
          </p:cNvSpPr>
          <p:nvPr>
            <p:ph idx="14" sz="half"/>
          </p:nvPr>
        </p:nvSpPr>
        <p:spPr/>
        <p:txBody>
          <a:bodyPr/>
          <a:lstStyle/>
          <a:p>
            <a:r>
              <a:t>Single Walled Carbon Nanotube Based Junction Biosensor for Detection of Escherichia coli</a:t>
            </a:r>
          </a:p>
        </p:txBody>
      </p:sp>
      <p:sp>
        <p:nvSpPr>
          <p:cNvPr id="4" name="Content Placeholder 3"/>
          <p:cNvSpPr>
            <a:spLocks noGrp="1"/>
          </p:cNvSpPr>
          <p:nvPr>
            <p:ph idx="17" sz="half"/>
          </p:nvPr>
        </p:nvSpPr>
        <p:spPr/>
        <p:txBody>
          <a:bodyPr/>
          <a:lstStyle/>
          <a:p>
            <a:r>
              <a:t>Kara Yamada, Chong Tai Kim, Jong Hoon Kim, Jae Hyun Chung, Hyeon Gyu Lee, Soojin Jun*</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PLoS One</a:t>
            </a:r>
          </a:p>
        </p:txBody>
      </p:sp>
      <p:sp>
        <p:nvSpPr>
          <p:cNvPr id="7" name="Content Placeholder 6"/>
          <p:cNvSpPr>
            <a:spLocks noGrp="1"/>
          </p:cNvSpPr>
          <p:nvPr>
            <p:ph idx="22" sz="half"/>
          </p:nvPr>
        </p:nvSpPr>
        <p:spPr/>
        <p:txBody>
          <a:bodyPr/>
          <a:lstStyle/>
          <a:p>
            <a:r>
              <a:t>Dietary fiber (DF) isolated from wholegrain flours (brown rice and buckwheat) were chemically modified by cross-linking (CL), carboxymethylation (CM) and hydroxypropylation (HP). The modified DF was evaluated for its physicochemical characteristics based on compositions, hydration properties and interactions of wheat starch/DF system. The changes in total dietary fiber (TDF) content of were found to be chemical modification-dependent. CM contributed to the increase in soluble dietary fiber (SDF) contents and water solubility. On the contrary, CL and HP significantly increased the insoluble dietary fiber (IDF) contents, resulted in reduced water solubility. Hydration properties of both native and modified buckwheat DF were higher than all rice DF counterparts. In the interaction with wheat starch, starch hydrolysis was low in samples with high TDF contents (CL≈HP&gt;CM≈ native). It was concluded that characteristics of modified cereal DF depended on the presence of functional groups rather than sources of wholegrain.</a:t>
            </a:r>
          </a:p>
        </p:txBody>
      </p:sp>
      <p:sp>
        <p:nvSpPr>
          <p:cNvPr id="8" name="Content Placeholder 7"/>
          <p:cNvSpPr>
            <a:spLocks noGrp="1"/>
          </p:cNvSpPr>
          <p:nvPr>
            <p:ph idx="26" sz="half"/>
          </p:nvPr>
        </p:nvSpPr>
        <p:spPr/>
        <p:txBody>
          <a:bodyPr/>
          <a:lstStyle/>
          <a:p>
            <a:r>
              <a:t>Kwang Yeon Lee, Ka Hwa Park, Jun Bae Ahn, and Hyeon Gyu Lee*</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Effect of Different Chemical Modification on the Physicochemical Properties of Fiber Enriched Polysaccharides Isolated from </a:t>
            </a:r>
          </a:p>
          <a:p>
            <a:r>
              <a:t>Wholegrain Rice and Buckwheat</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physicochemical properties and permeation efficiency of l ascorbic acid (AA) loaded nanoparticles (NPs) prepared using N trimethyl chitosan (TMC) and Ntriethyl chitosan (TEC) were investigated  The sizes of AA TMC NPs and AA TEC NPs were 568 +/  50 and 150 +/  15 nm, respectively and both zeta potential values were slightly positively charged  The encapsulation efficiency (EE) of AA TMC NPs was consistently between 40 and 45%, but the EE of AA TEC NPs varied between 18 and 56%  The release rate increased with increased temperatures for both NPs  AA TMC NPs exhibited an initial burst release, while AA TEC NPs exhibited a controlled release, increasing rapidly after 2 h  The pH related release pattern was similar to the temperature related release pattern  The permeation efficiency into Caco 2 cells, in order from lowest to highest, was AA, an AA mixture with TMC, an AA mixture with TEC, AA TMC NPs, and AA TEC NPs  Both NPs showed potential to enhance the permeability of AA </a:t>
            </a:r>
          </a:p>
        </p:txBody>
      </p:sp>
      <p:sp>
        <p:nvSpPr>
          <p:cNvPr id="3" name="Content Placeholder 2"/>
          <p:cNvSpPr>
            <a:spLocks noGrp="1"/>
          </p:cNvSpPr>
          <p:nvPr>
            <p:ph idx="14" sz="half"/>
          </p:nvPr>
        </p:nvSpPr>
        <p:spPr/>
        <p:txBody>
          <a:bodyPr/>
          <a:lstStyle/>
          <a:p>
            <a:r>
              <a:t>Physicochemical Properties and Cell Permeation Efficiency of L Ascorbic Acid Loaded Nanoparticles Prepared with N Trimethyl Chitosan and N Triethyl Chitosan</a:t>
            </a:r>
          </a:p>
        </p:txBody>
      </p:sp>
      <p:sp>
        <p:nvSpPr>
          <p:cNvPr id="4" name="Content Placeholder 3"/>
          <p:cNvSpPr>
            <a:spLocks noGrp="1"/>
          </p:cNvSpPr>
          <p:nvPr>
            <p:ph idx="17" sz="half"/>
          </p:nvPr>
        </p:nvSpPr>
        <p:spPr/>
        <p:txBody>
          <a:bodyPr/>
          <a:lstStyle/>
          <a:p>
            <a:r>
              <a:t>Keum Il Jang, Ji Soo Lee, and Hyeon Gyu Lee*</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Native oat beta-glucan (N-BG) and the oxidized derivative beta-glucan (Oxi-BG) were incorporated into noodles and preparation characteristics (pasting, cooking, and textural properties) were investigated. N-BG caused an increase in the pasting parameters of wheat flour, and values were increased by Oxi-BG. Noodles containing either N-BG or Oxi-BG had higher cooked weights, cooked volumes, and water absorption values than controls. Raw noodles containing either N-BG or Oxi-BG showed high L values. Cooked noodles lacking BG exhibited higher L values. N-BG-containing noodles had textural properties similar to controls. Noodles prepared with Oxi-BG had higher textural parameter values than N-BG noodles, except for hardness.</a:t>
            </a:r>
          </a:p>
        </p:txBody>
      </p:sp>
      <p:sp>
        <p:nvSpPr>
          <p:cNvPr id="8" name="Content Placeholder 7"/>
          <p:cNvSpPr>
            <a:spLocks noGrp="1"/>
          </p:cNvSpPr>
          <p:nvPr>
            <p:ph idx="26" sz="half"/>
          </p:nvPr>
        </p:nvSpPr>
        <p:spPr/>
        <p:txBody>
          <a:bodyPr/>
          <a:lstStyle/>
          <a:p>
            <a:r>
              <a:t>Kwang Yeon Lee, Seung Young Park, Suyong Lee, and Hyeon Gyu Lee*</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Suitability of TEMPO Oxidized Oat β Glucan for Noodle Preparation</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고추장 저장 중 이화학 및 관능적 특성에 의한 유통기간 예측에 대한 연구  </a:t>
            </a:r>
          </a:p>
        </p:txBody>
      </p:sp>
      <p:sp>
        <p:nvSpPr>
          <p:cNvPr id="4" name="Content Placeholder 3"/>
          <p:cNvSpPr>
            <a:spLocks noGrp="1"/>
          </p:cNvSpPr>
          <p:nvPr>
            <p:ph idx="17" sz="half"/>
          </p:nvPr>
        </p:nvSpPr>
        <p:spPr/>
        <p:txBody>
          <a:bodyPr/>
          <a:lstStyle/>
          <a:p>
            <a:r>
              <a:t>이기영, 김형석, 이현규, 한억, 장은재 </a:t>
            </a:r>
          </a:p>
        </p:txBody>
      </p:sp>
      <p:sp>
        <p:nvSpPr>
          <p:cNvPr id="5" name="Content Placeholder 4"/>
          <p:cNvSpPr>
            <a:spLocks noGrp="1"/>
          </p:cNvSpPr>
          <p:nvPr>
            <p:ph idx="19" sz="half"/>
          </p:nvPr>
        </p:nvSpPr>
        <p:spPr/>
        <p:txBody>
          <a:bodyPr/>
          <a:lstStyle/>
          <a:p>
            <a:r>
              <a:t>1997</a:t>
            </a:r>
          </a:p>
        </p:txBody>
      </p:sp>
      <p:sp>
        <p:nvSpPr>
          <p:cNvPr id="6" name="Content Placeholder 5"/>
          <p:cNvSpPr>
            <a:spLocks noGrp="1"/>
          </p:cNvSpPr>
          <p:nvPr>
            <p:ph idx="20" sz="half"/>
          </p:nvPr>
        </p:nvSpPr>
        <p:spPr/>
        <p:txBody>
          <a:bodyPr/>
          <a:lstStyle/>
          <a:p>
            <a:r>
              <a:t>한국식품영양과학회지 </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김형석, 이기영, 이현규, 한억, 장은재 </a:t>
            </a:r>
          </a:p>
        </p:txBody>
      </p:sp>
      <p:sp>
        <p:nvSpPr>
          <p:cNvPr id="9" name="Content Placeholder 8"/>
          <p:cNvSpPr>
            <a:spLocks noGrp="1"/>
          </p:cNvSpPr>
          <p:nvPr>
            <p:ph idx="28" sz="half"/>
          </p:nvPr>
        </p:nvSpPr>
        <p:spPr/>
        <p:txBody>
          <a:bodyPr/>
          <a:lstStyle/>
          <a:p>
            <a:r>
              <a:t>1997</a:t>
            </a:r>
          </a:p>
        </p:txBody>
      </p:sp>
      <p:sp>
        <p:nvSpPr>
          <p:cNvPr id="10" name="Content Placeholder 9"/>
          <p:cNvSpPr>
            <a:spLocks noGrp="1"/>
          </p:cNvSpPr>
          <p:nvPr>
            <p:ph idx="30" sz="half"/>
          </p:nvPr>
        </p:nvSpPr>
        <p:spPr/>
        <p:txBody>
          <a:bodyPr/>
          <a:lstStyle/>
          <a:p>
            <a:r>
              <a:t>고추장 저장 연장에 대한 연구  </a:t>
            </a:r>
          </a:p>
        </p:txBody>
      </p:sp>
      <p:sp>
        <p:nvSpPr>
          <p:cNvPr id="11" name="Content Placeholder 10"/>
          <p:cNvSpPr>
            <a:spLocks noGrp="1"/>
          </p:cNvSpPr>
          <p:nvPr>
            <p:ph idx="32" sz="half"/>
          </p:nvPr>
        </p:nvSpPr>
        <p:spPr/>
        <p:txBody>
          <a:bodyPr/>
          <a:lstStyle/>
          <a:p>
            <a:r>
              <a:t>한국식품영양과학회지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가래떡 노화억제에 대한 밀가루첨가의 효과</a:t>
            </a:r>
          </a:p>
        </p:txBody>
      </p:sp>
      <p:sp>
        <p:nvSpPr>
          <p:cNvPr id="4" name="Content Placeholder 3"/>
          <p:cNvSpPr>
            <a:spLocks noGrp="1"/>
          </p:cNvSpPr>
          <p:nvPr>
            <p:ph idx="17" sz="half"/>
          </p:nvPr>
        </p:nvSpPr>
        <p:spPr/>
        <p:txBody>
          <a:bodyPr/>
          <a:lstStyle/>
          <a:p>
            <a:r>
              <a:t>김희선, 김경미, 한귀정, 이현규, 김명환</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한국산업식품공학회 </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김희선, 김경미, 한귀정, 이현규, 김명환</a:t>
            </a:r>
          </a:p>
        </p:txBody>
      </p:sp>
      <p:sp>
        <p:nvSpPr>
          <p:cNvPr id="9" name="Content Placeholder 8"/>
          <p:cNvSpPr>
            <a:spLocks noGrp="1"/>
          </p:cNvSpPr>
          <p:nvPr>
            <p:ph idx="28" sz="half"/>
          </p:nvPr>
        </p:nvSpPr>
        <p:spPr/>
        <p:txBody>
          <a:bodyPr/>
          <a:lstStyle/>
          <a:p>
            <a:r>
              <a:t>2014</a:t>
            </a:r>
          </a:p>
        </p:txBody>
      </p:sp>
      <p:sp>
        <p:nvSpPr>
          <p:cNvPr id="10" name="Content Placeholder 9"/>
          <p:cNvSpPr>
            <a:spLocks noGrp="1"/>
          </p:cNvSpPr>
          <p:nvPr>
            <p:ph idx="30" sz="half"/>
          </p:nvPr>
        </p:nvSpPr>
        <p:spPr/>
        <p:txBody>
          <a:bodyPr/>
          <a:lstStyle/>
          <a:p>
            <a:r>
              <a:t>밀가루 첨가 시 증자쌀가루 온도에 따른 인절미의 품질특성</a:t>
            </a:r>
          </a:p>
        </p:txBody>
      </p:sp>
      <p:sp>
        <p:nvSpPr>
          <p:cNvPr id="11" name="Content Placeholder 10"/>
          <p:cNvSpPr>
            <a:spLocks noGrp="1"/>
          </p:cNvSpPr>
          <p:nvPr>
            <p:ph idx="32" sz="half"/>
          </p:nvPr>
        </p:nvSpPr>
        <p:spPr/>
        <p:txBody>
          <a:bodyPr/>
          <a:lstStyle/>
          <a:p>
            <a:r>
              <a:t>한국산업식품공학회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밀가루 첨가 시 증자 쌀가루 내부온도에 따른 가래떡의 노화억제효과</a:t>
            </a:r>
          </a:p>
        </p:txBody>
      </p:sp>
      <p:sp>
        <p:nvSpPr>
          <p:cNvPr id="4" name="Content Placeholder 3"/>
          <p:cNvSpPr>
            <a:spLocks noGrp="1"/>
          </p:cNvSpPr>
          <p:nvPr>
            <p:ph idx="17" sz="half"/>
          </p:nvPr>
        </p:nvSpPr>
        <p:spPr/>
        <p:txBody>
          <a:bodyPr/>
          <a:lstStyle/>
          <a:p>
            <a:r>
              <a:t>김희선, 김경미, 한귀정,이현규, 김명환</a:t>
            </a:r>
          </a:p>
        </p:txBody>
      </p:sp>
      <p:sp>
        <p:nvSpPr>
          <p:cNvPr id="5" name="Content Placeholder 4"/>
          <p:cNvSpPr>
            <a:spLocks noGrp="1"/>
          </p:cNvSpPr>
          <p:nvPr>
            <p:ph idx="19" sz="half"/>
          </p:nvPr>
        </p:nvSpPr>
        <p:spPr/>
        <p:txBody>
          <a:bodyPr/>
          <a:lstStyle/>
          <a:p>
            <a:r>
              <a:t>2014</a:t>
            </a:r>
          </a:p>
        </p:txBody>
      </p:sp>
      <p:sp>
        <p:nvSpPr>
          <p:cNvPr id="6" name="Content Placeholder 5"/>
          <p:cNvSpPr>
            <a:spLocks noGrp="1"/>
          </p:cNvSpPr>
          <p:nvPr>
            <p:ph idx="20" sz="half"/>
          </p:nvPr>
        </p:nvSpPr>
        <p:spPr/>
        <p:txBody>
          <a:bodyPr/>
          <a:lstStyle/>
          <a:p>
            <a:r>
              <a:t>한국산업식품공학회 </a:t>
            </a:r>
          </a:p>
        </p:txBody>
      </p:sp>
      <p:sp>
        <p:nvSpPr>
          <p:cNvPr id="7" name="Content Placeholder 6"/>
          <p:cNvSpPr>
            <a:spLocks noGrp="1"/>
          </p:cNvSpPr>
          <p:nvPr>
            <p:ph idx="22" sz="half"/>
          </p:nvPr>
        </p:nvSpPr>
        <p:spPr/>
        <p:txBody>
          <a:bodyPr/>
          <a:lstStyle/>
          <a:p>
            <a:r>
              <a:t>Reduction of the retrogradation of Injeolmi (IM) during storage for 3 days at 4 degrees C due to the addition of 0 8 % (w/w) wheat flour was analyzed  The optimum reaction temperature for the hydrolytic enzyme activity of a amylase in the wheat flour was 30 degrees C for gelatinized waxy rice  Activity sharply increased until 7 h and then leveled off  The amylose content of IM remained almost constant, while that of wheat flour added Injeolmi (WFIM) increased by 24 % during storage  Average amylopectin chain lengths of the starches in IM and WFIM increased from 27 91 to 30 36 and from 29 57 to 57 98, respectively, during storage  In the X ray diffraction pattern, IM starch showed the characteristic peak located at 17 degrees, while no distinct diffraction peak was observed for WFIM starch after storage  Enthalpy changes (Delta H) indicated by differential scanning calorimetry of IM and WFIM were 1 1060 and 0 6159 J/g, respectively  The hardness of IM significantly increased from 149 27 to 2202 52 g(f) during storage while that of WFIM increased only from 112 14 to 128 08 g(f) which was 5 82 % compared to that of IM </a:t>
            </a:r>
          </a:p>
        </p:txBody>
      </p:sp>
      <p:sp>
        <p:nvSpPr>
          <p:cNvPr id="8" name="Content Placeholder 7"/>
          <p:cNvSpPr>
            <a:spLocks noGrp="1"/>
          </p:cNvSpPr>
          <p:nvPr>
            <p:ph idx="26" sz="half"/>
          </p:nvPr>
        </p:nvSpPr>
        <p:spPr/>
        <p:txBody>
          <a:bodyPr/>
          <a:lstStyle/>
          <a:p>
            <a:r>
              <a:t>Hee Sun Kim, Kyung Mi Kim, Gwi Jung Han, Hyeon Gyu Lee, Myung Hwan Kim</a:t>
            </a:r>
          </a:p>
        </p:txBody>
      </p:sp>
      <p:sp>
        <p:nvSpPr>
          <p:cNvPr id="9" name="Content Placeholder 8"/>
          <p:cNvSpPr>
            <a:spLocks noGrp="1"/>
          </p:cNvSpPr>
          <p:nvPr>
            <p:ph idx="28" sz="half"/>
          </p:nvPr>
        </p:nvSpPr>
        <p:spPr/>
        <p:txBody>
          <a:bodyPr/>
          <a:lstStyle/>
          <a:p>
            <a:r>
              <a:t>2015</a:t>
            </a:r>
          </a:p>
        </p:txBody>
      </p:sp>
      <p:sp>
        <p:nvSpPr>
          <p:cNvPr id="10" name="Content Placeholder 9"/>
          <p:cNvSpPr>
            <a:spLocks noGrp="1"/>
          </p:cNvSpPr>
          <p:nvPr>
            <p:ph idx="30" sz="half"/>
          </p:nvPr>
        </p:nvSpPr>
        <p:spPr/>
        <p:txBody>
          <a:bodyPr/>
          <a:lstStyle/>
          <a:p>
            <a:r>
              <a:t>Effect of wheat flour addition on retardation of retrogradation in waxy rice cake, Ingeolmi</a:t>
            </a:r>
          </a:p>
        </p:txBody>
      </p:sp>
      <p:sp>
        <p:nvSpPr>
          <p:cNvPr id="11" name="Content Placeholder 10"/>
          <p:cNvSpPr>
            <a:spLocks noGrp="1"/>
          </p:cNvSpPr>
          <p:nvPr>
            <p:ph idx="32" sz="half"/>
          </p:nvPr>
        </p:nvSpPr>
        <p:spPr/>
        <p:txBody>
          <a:bodyPr/>
          <a:lstStyle/>
          <a:p>
            <a:r>
              <a:t>Applied Biological Chemistry</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aim of this study was to optimize extraction conditions for jujube pulp and seed in order to obtain maximum active ingredient yield and antioxidant activity, as well as to prepare chitosan nanoparticles loaded with jujube pulp and seed extracts for enhancing stability  The extraction conditions, i e  temperature, time, and ethanol concentration, were optimized at the following respective values: 61 2 degrees C, 38 h, and 60 4% for pulp, and 58 degrees C, 34 h, and 59 2% for seed  The jujube nanoparticle size significantly increased with a higher chitosan/sodium tripolyphosphate ratio and extract concentration  Entrapment efficiency was greater than 80% regardless of preparation conditions  The stabilities of jujube pulp and seed extract in terms of total phenolic content and antioxidant activity were effectively enhanced by nanoencapsulation  In conclusion, jujube pulp and seed extracts prepared using optimal conditions could be useful as a natural functional food ingredient with antioxidant activity, and nanoencapsulation can be used to improve the stability of jujube extract  Therefore, these results could be used to promote the utilization of not only jujube pulp but also seed, by product  (C) 2015 Elsevier B V  All rights reserved </a:t>
            </a:r>
          </a:p>
        </p:txBody>
      </p:sp>
      <p:sp>
        <p:nvSpPr>
          <p:cNvPr id="3" name="Content Placeholder 2"/>
          <p:cNvSpPr>
            <a:spLocks noGrp="1"/>
          </p:cNvSpPr>
          <p:nvPr>
            <p:ph idx="14" sz="half"/>
          </p:nvPr>
        </p:nvSpPr>
        <p:spPr/>
        <p:txBody>
          <a:bodyPr/>
          <a:lstStyle/>
          <a:p>
            <a:r>
              <a:t>Extraction optimization and nanoencapsulation of jujube pulp and seed for enhancing antioxidant activity</a:t>
            </a:r>
          </a:p>
        </p:txBody>
      </p:sp>
      <p:sp>
        <p:nvSpPr>
          <p:cNvPr id="4" name="Content Placeholder 3"/>
          <p:cNvSpPr>
            <a:spLocks noGrp="1"/>
          </p:cNvSpPr>
          <p:nvPr>
            <p:ph idx="17" sz="half"/>
          </p:nvPr>
        </p:nvSpPr>
        <p:spPr/>
        <p:txBody>
          <a:bodyPr/>
          <a:lstStyle/>
          <a:p>
            <a:r>
              <a:t>Hye Jung Han, Ji Soo Lee, Sun Ah Park, Jun Bae Ahn, Hyeon Gyu Lee*</a:t>
            </a:r>
          </a:p>
        </p:txBody>
      </p:sp>
      <p:sp>
        <p:nvSpPr>
          <p:cNvPr id="5" name="Content Placeholder 4"/>
          <p:cNvSpPr>
            <a:spLocks noGrp="1"/>
          </p:cNvSpPr>
          <p:nvPr>
            <p:ph idx="19" sz="half"/>
          </p:nvPr>
        </p:nvSpPr>
        <p:spPr/>
        <p:txBody>
          <a:bodyPr/>
          <a:lstStyle/>
          <a:p>
            <a:r>
              <a:t>2015</a:t>
            </a:r>
          </a:p>
        </p:txBody>
      </p:sp>
      <p:sp>
        <p:nvSpPr>
          <p:cNvPr id="6" name="Content Placeholder 5"/>
          <p:cNvSpPr>
            <a:spLocks noGrp="1"/>
          </p:cNvSpPr>
          <p:nvPr>
            <p:ph idx="20" sz="half"/>
          </p:nvPr>
        </p:nvSpPr>
        <p:spPr/>
        <p:txBody>
          <a:bodyPr/>
          <a:lstStyle/>
          <a:p>
            <a:r>
              <a:t>Colloids and Surfaces B: Biointerfaces</a:t>
            </a:r>
          </a:p>
        </p:txBody>
      </p:sp>
      <p:sp>
        <p:nvSpPr>
          <p:cNvPr id="7" name="Content Placeholder 6"/>
          <p:cNvSpPr>
            <a:spLocks noGrp="1"/>
          </p:cNvSpPr>
          <p:nvPr>
            <p:ph idx="22" sz="half"/>
          </p:nvPr>
        </p:nvSpPr>
        <p:spPr/>
        <p:txBody>
          <a:bodyPr/>
          <a:lstStyle/>
          <a:p>
            <a:r>
              <a:t>The effects of hydrocolloid type (guar gum, sodium alginate, xanthan gum) and addition levels (0%, 2%, 4%) on the retardation of in vitro starch digestibility were investigated in noodles made by various cereal flours (wheat, whole wheat, buckwheat) and their cooking and textural qualities were evaluated  The predicted GI (pGI) of noodles made by wheat or whole wheat flour was significantly decreased by adding hydrocolloids  However, the pGI of buckwheat flour based noodles with hydrocolloids was slightly increased  Nonetheless, adding hydrocolloids in all noodles positively modified cooking quality regardless of flour type  The hydrocolloids addition in wheat flour based noodles produced noodles with improved cooking quality and a texture similar to control noodle while still providing reduced starch hydrolysis and pGI  Thus, the nature of flours, the levels and type of hydrocolloids, and their appropriate combination can be used to control in vitro starch digestibility and noodle quality  (C) 2015 Elsevier Ltd  All rights reserved </a:t>
            </a:r>
          </a:p>
        </p:txBody>
      </p:sp>
      <p:sp>
        <p:nvSpPr>
          <p:cNvPr id="8" name="Content Placeholder 7"/>
          <p:cNvSpPr>
            <a:spLocks noGrp="1"/>
          </p:cNvSpPr>
          <p:nvPr>
            <p:ph idx="26" sz="half"/>
          </p:nvPr>
        </p:nvSpPr>
        <p:spPr/>
        <p:txBody>
          <a:bodyPr/>
          <a:lstStyle/>
          <a:p>
            <a:r>
              <a:t>Hye Lim Jang, In Young Bae*, Hyeon Gyu Lee**</a:t>
            </a:r>
          </a:p>
        </p:txBody>
      </p:sp>
      <p:sp>
        <p:nvSpPr>
          <p:cNvPr id="9" name="Content Placeholder 8"/>
          <p:cNvSpPr>
            <a:spLocks noGrp="1"/>
          </p:cNvSpPr>
          <p:nvPr>
            <p:ph idx="28" sz="half"/>
          </p:nvPr>
        </p:nvSpPr>
        <p:spPr/>
        <p:txBody>
          <a:bodyPr/>
          <a:lstStyle/>
          <a:p>
            <a:r>
              <a:t>2015</a:t>
            </a:r>
          </a:p>
        </p:txBody>
      </p:sp>
      <p:sp>
        <p:nvSpPr>
          <p:cNvPr id="10" name="Content Placeholder 9"/>
          <p:cNvSpPr>
            <a:spLocks noGrp="1"/>
          </p:cNvSpPr>
          <p:nvPr>
            <p:ph idx="30" sz="half"/>
          </p:nvPr>
        </p:nvSpPr>
        <p:spPr/>
        <p:txBody>
          <a:bodyPr/>
          <a:lstStyle/>
          <a:p>
            <a:r>
              <a:t>In vitro starch digestibility of noodles with various cereal flours and hydrocolloids</a:t>
            </a:r>
          </a:p>
        </p:txBody>
      </p:sp>
      <p:sp>
        <p:nvSpPr>
          <p:cNvPr id="11" name="Content Placeholder 10"/>
          <p:cNvSpPr>
            <a:spLocks noGrp="1"/>
          </p:cNvSpPr>
          <p:nvPr>
            <p:ph idx="32" sz="half"/>
          </p:nvPr>
        </p:nvSpPr>
        <p:spPr/>
        <p:txBody>
          <a:bodyPr/>
          <a:lstStyle/>
          <a:p>
            <a:r>
              <a:t>LWT   Food Science and Technology</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oleogels of canola oil with candelilla wax were prepared and utilized as a shortening replacer to produce cookies with a high level of unsaturated fatty acids  The incorporation of candelilla wax (3% and 6% by weight) to canola oil produced the oleogels with solid like properties  The firmness of the oleogels was lower than that of the shortening at room temperature  A more rapid change in the viscosity with temperature was observed with increasing levels of candelilla wax in the steady shear measurements  The replacement of shortening with oleogels in the cookie formulation reduced both viscoelastic parameters (G' and G '') of the cookie doughs  The level of unsaturated fatty acids in the oleogel cookies was distinctly increased up to around 92%, compared to the shortening cookies (47 2%)  The cookies with the oleogels showed desirable spreadable property and the replacement of shortening with the oleogels produced cookies with soft eating characteristics  (C) 2015 Elsevier Ltd  All rights reserved </a:t>
            </a:r>
          </a:p>
        </p:txBody>
      </p:sp>
      <p:sp>
        <p:nvSpPr>
          <p:cNvPr id="3" name="Content Placeholder 2"/>
          <p:cNvSpPr>
            <a:spLocks noGrp="1"/>
          </p:cNvSpPr>
          <p:nvPr>
            <p:ph idx="14" sz="half"/>
          </p:nvPr>
        </p:nvSpPr>
        <p:spPr/>
        <p:txBody>
          <a:bodyPr/>
          <a:lstStyle/>
          <a:p>
            <a:r>
              <a:t>Evaluation of canola oil oleogels with candelilla wax as an alternative to shortening in baked goods</a:t>
            </a:r>
          </a:p>
        </p:txBody>
      </p:sp>
      <p:sp>
        <p:nvSpPr>
          <p:cNvPr id="4" name="Content Placeholder 3"/>
          <p:cNvSpPr>
            <a:spLocks noGrp="1"/>
          </p:cNvSpPr>
          <p:nvPr>
            <p:ph idx="17" sz="half"/>
          </p:nvPr>
        </p:nvSpPr>
        <p:spPr/>
        <p:txBody>
          <a:bodyPr/>
          <a:lstStyle/>
          <a:p>
            <a:r>
              <a:t>Areum Jang, Woosung Bae, Hong Sik Hwang, Hyeon Gyu Lee, Suyong Lee</a:t>
            </a:r>
          </a:p>
        </p:txBody>
      </p:sp>
      <p:sp>
        <p:nvSpPr>
          <p:cNvPr id="5" name="Content Placeholder 4"/>
          <p:cNvSpPr>
            <a:spLocks noGrp="1"/>
          </p:cNvSpPr>
          <p:nvPr>
            <p:ph idx="19" sz="half"/>
          </p:nvPr>
        </p:nvSpPr>
        <p:spPr/>
        <p:txBody>
          <a:bodyPr/>
          <a:lstStyle/>
          <a:p>
            <a:r>
              <a:t>2015</a:t>
            </a:r>
          </a:p>
        </p:txBody>
      </p:sp>
      <p:sp>
        <p:nvSpPr>
          <p:cNvPr id="6" name="Content Placeholder 5"/>
          <p:cNvSpPr>
            <a:spLocks noGrp="1"/>
          </p:cNvSpPr>
          <p:nvPr>
            <p:ph idx="20" sz="half"/>
          </p:nvPr>
        </p:nvSpPr>
        <p:spPr/>
        <p:txBody>
          <a:bodyPr/>
          <a:lstStyle/>
          <a:p>
            <a:r>
              <a:t>Food Chemistry</a:t>
            </a:r>
          </a:p>
        </p:txBody>
      </p:sp>
      <p:sp>
        <p:nvSpPr>
          <p:cNvPr id="7" name="Content Placeholder 6"/>
          <p:cNvSpPr>
            <a:spLocks noGrp="1"/>
          </p:cNvSpPr>
          <p:nvPr>
            <p:ph idx="22" sz="half"/>
          </p:nvPr>
        </p:nvSpPr>
        <p:spPr/>
        <p:txBody>
          <a:bodyPr/>
          <a:lstStyle/>
          <a:p>
            <a:r>
              <a:t>Catechin-loaded calcium alginate microparticles with high encapsulation and loading efficiencies were prepared using two types of soaking methods; swelling and absorption methods. The soaking methods, respectively, showed approximately 2.4x and 21.7x higher encapsulation and loading efficiencies than the conventional method. Compared with the swelling method, the absorption method showed significantly (p &lt; 0.05) higher encapsulation and loading efficiencies that were controlled in the range of 10.6-51.6 and 4.9-38.2%, respectively, under different preparation conditions, including alginate viscosity, blank particle quantity, and the catechin concentration. The absorption method also showed better sustained release in simulated gastric and intestinal fluids and a smaller particle size with uniform morphological properties than the swelling method. The absorption method is a promising method for microencapsulation of catechin.</a:t>
            </a:r>
          </a:p>
        </p:txBody>
      </p:sp>
      <p:sp>
        <p:nvSpPr>
          <p:cNvPr id="8" name="Content Placeholder 7"/>
          <p:cNvSpPr>
            <a:spLocks noGrp="1"/>
          </p:cNvSpPr>
          <p:nvPr>
            <p:ph idx="26" sz="half"/>
          </p:nvPr>
        </p:nvSpPr>
        <p:spPr/>
        <p:txBody>
          <a:bodyPr/>
          <a:lstStyle/>
          <a:p>
            <a:r>
              <a:t>Eun Suh Kim, Ji Soo Lee, and Hyeon Gyu Lee*</a:t>
            </a:r>
          </a:p>
        </p:txBody>
      </p:sp>
      <p:sp>
        <p:nvSpPr>
          <p:cNvPr id="9" name="Content Placeholder 8"/>
          <p:cNvSpPr>
            <a:spLocks noGrp="1"/>
          </p:cNvSpPr>
          <p:nvPr>
            <p:ph idx="28" sz="half"/>
          </p:nvPr>
        </p:nvSpPr>
        <p:spPr/>
        <p:txBody>
          <a:bodyPr/>
          <a:lstStyle/>
          <a:p>
            <a:r>
              <a:t>2015</a:t>
            </a:r>
          </a:p>
        </p:txBody>
      </p:sp>
      <p:sp>
        <p:nvSpPr>
          <p:cNvPr id="10" name="Content Placeholder 9"/>
          <p:cNvSpPr>
            <a:spLocks noGrp="1"/>
          </p:cNvSpPr>
          <p:nvPr>
            <p:ph idx="30" sz="half"/>
          </p:nvPr>
        </p:nvSpPr>
        <p:spPr/>
        <p:txBody>
          <a:bodyPr/>
          <a:lstStyle/>
          <a:p>
            <a:r>
              <a:t>Microencapsulation of Catechin with High Loading and Encapsulation Efficiencies Using Soaking Methods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과채류 농축액의 항산화 및 상승효과</a:t>
            </a:r>
          </a:p>
        </p:txBody>
      </p:sp>
      <p:sp>
        <p:nvSpPr>
          <p:cNvPr id="4" name="Content Placeholder 3"/>
          <p:cNvSpPr>
            <a:spLocks noGrp="1"/>
          </p:cNvSpPr>
          <p:nvPr>
            <p:ph idx="17" sz="half"/>
          </p:nvPr>
        </p:nvSpPr>
        <p:spPr/>
        <p:txBody>
          <a:bodyPr/>
          <a:lstStyle/>
          <a:p>
            <a:r>
              <a:t>정수지, 심희령, 이지수, 남희섭, 이현규*</a:t>
            </a:r>
          </a:p>
        </p:txBody>
      </p:sp>
      <p:sp>
        <p:nvSpPr>
          <p:cNvPr id="5" name="Content Placeholder 4"/>
          <p:cNvSpPr>
            <a:spLocks noGrp="1"/>
          </p:cNvSpPr>
          <p:nvPr>
            <p:ph idx="19" sz="half"/>
          </p:nvPr>
        </p:nvSpPr>
        <p:spPr/>
        <p:txBody>
          <a:bodyPr/>
          <a:lstStyle/>
          <a:p>
            <a:r>
              <a:t>2015</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배인영, 이준우, 김홍술, 김경미, 한귀정, 김명환, 전수진, 이현규*</a:t>
            </a:r>
          </a:p>
        </p:txBody>
      </p:sp>
      <p:sp>
        <p:nvSpPr>
          <p:cNvPr id="9" name="Content Placeholder 8"/>
          <p:cNvSpPr>
            <a:spLocks noGrp="1"/>
          </p:cNvSpPr>
          <p:nvPr>
            <p:ph idx="28" sz="half"/>
          </p:nvPr>
        </p:nvSpPr>
        <p:spPr/>
        <p:txBody>
          <a:bodyPr/>
          <a:lstStyle/>
          <a:p>
            <a:r>
              <a:t>2015</a:t>
            </a:r>
          </a:p>
        </p:txBody>
      </p:sp>
      <p:sp>
        <p:nvSpPr>
          <p:cNvPr id="10" name="Content Placeholder 9"/>
          <p:cNvSpPr>
            <a:spLocks noGrp="1"/>
          </p:cNvSpPr>
          <p:nvPr>
            <p:ph idx="30" sz="half"/>
          </p:nvPr>
        </p:nvSpPr>
        <p:spPr/>
        <p:txBody>
          <a:bodyPr/>
          <a:lstStyle/>
          <a:p>
            <a:r>
              <a:t>생밀가루 첨가에 따른 쌀전분 페이스트의 노화지연 연구</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aim of this study was to improve the solubility of lutein through the use of chitosan (CS)/poly-gamma-glutamic acid (gamma-PGA) nanoencapsulation. In terms of redispersibility, water-soluble chitosan (WsCS)/gamma-PGA nanoparticles (NPs) were better than insoluble chitosan (InCS)/gamma-PGA NPs. The lutein-loaded WsCS/gamma-PGA NP has a spherical form with a size around 200 nm and a narrow size distribution (PDI &lt; 0.1). Solubility measures showed that nanoencapsulation of lutein into WsCS/gamma-PGA NPs resulted in a significant 12-fold higher solubility compared to that of non-nanoencapsulated lutein (p &lt; 0.05). The redispersibility index of the lutein-loaded NPs was 1.01, indicating that they were completely reconstituted into aqueous solution as same as original aqueous solution. These results suggest that WsCS/gamma-PGA nanoencapsulation can be used to enhance the solubility of lutein and other poorly water-soluble compounds. (C) 2015 Elsevier B.V. All rights reserved.</a:t>
            </a:r>
          </a:p>
        </p:txBody>
      </p:sp>
      <p:sp>
        <p:nvSpPr>
          <p:cNvPr id="3" name="Content Placeholder 2"/>
          <p:cNvSpPr>
            <a:spLocks noGrp="1"/>
          </p:cNvSpPr>
          <p:nvPr>
            <p:ph idx="14" sz="half"/>
          </p:nvPr>
        </p:nvSpPr>
        <p:spPr/>
        <p:txBody>
          <a:bodyPr/>
          <a:lstStyle/>
          <a:p>
            <a:r>
              <a:t>Chitosan/poly γ glutamic acid nanoparticles improve the solubility of lutein</a:t>
            </a:r>
          </a:p>
        </p:txBody>
      </p:sp>
      <p:sp>
        <p:nvSpPr>
          <p:cNvPr id="4" name="Content Placeholder 3"/>
          <p:cNvSpPr>
            <a:spLocks noGrp="1"/>
          </p:cNvSpPr>
          <p:nvPr>
            <p:ph idx="17" sz="half"/>
          </p:nvPr>
        </p:nvSpPr>
        <p:spPr/>
        <p:txBody>
          <a:bodyPr/>
          <a:lstStyle/>
          <a:p>
            <a:r>
              <a:t>Da Young Hong, Ji Soo Lee,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Dietary fiber (DF) extracted from whole wheat was chemically modified by cross linking (CL), carboxymethylation (CM), and hydroxypropylation (HP) and their physicochemical properties and baking performance were evaluated  CM contributed to the increase in soluble DF (SDF) contents and water solubility  While CL and HP contributed to the decrease in water solubility as insoluble DF (IDF) contents increased  In comparison to the chemically modified DF, CLDF deteriorated textural and physical properties of cakes  On the other hand, the cakes with CMDF and HPDF had improved cake qualities such as appearance, higher volume and lower hardness compared to cake with native DR Consequently, this study suggested that the chemical modifications of wheat DF can effectively regulate the IDF/SDF ratio and total dietary fiber (TDF) contents, resulting in the change of physicochemical properties of them  When applied to cake, modified wheat DF diversified the physicochemical properties and quality by a functional group </a:t>
            </a:r>
          </a:p>
        </p:txBody>
      </p:sp>
      <p:sp>
        <p:nvSpPr>
          <p:cNvPr id="8" name="Content Placeholder 7"/>
          <p:cNvSpPr>
            <a:spLocks noGrp="1"/>
          </p:cNvSpPr>
          <p:nvPr>
            <p:ph idx="26" sz="half"/>
          </p:nvPr>
        </p:nvSpPr>
        <p:spPr/>
        <p:txBody>
          <a:bodyPr/>
          <a:lstStyle/>
          <a:p>
            <a:r>
              <a:t>Kwang Yeon Lee, Ka Hwa Park,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Effect of modified dietary fiber extracted from wholegrain wheat on the physicochemical and cake properties</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aim of this study was to investigate the influence of length of freezing time ( 18A degrees C for 5 or 24 h) on the quality characteristics of tofu  The yield and moisture content of tofu obtained from frozen soybean were lower than control tofu  Tofu made from frozen soybeans showed higher hardness, gumminess and chewiness than the control  Freezing treatment also made the microstructure of the tofu more uniform than the control  However, after 24 h freezing, hardness decreased and the microstructure of tofu appeared to form pores  Sensory evaluation showed that mouth feel decreased with an increase of freezing time  Among all of tofu frozen at  18A degrees C, 5 h freezing treatment showed the highest overall acceptability  These results indicate that the length of time that soybeans are frozen before making tofu affects the quality of tofu </a:t>
            </a:r>
          </a:p>
        </p:txBody>
      </p:sp>
      <p:sp>
        <p:nvSpPr>
          <p:cNvPr id="3" name="Content Placeholder 2"/>
          <p:cNvSpPr>
            <a:spLocks noGrp="1"/>
          </p:cNvSpPr>
          <p:nvPr>
            <p:ph idx="14" sz="half"/>
          </p:nvPr>
        </p:nvSpPr>
        <p:spPr/>
        <p:txBody>
          <a:bodyPr/>
          <a:lstStyle/>
          <a:p>
            <a:r>
              <a:t>Changes in quality characteristics of Tofu with freezing treatment of soybeans</a:t>
            </a:r>
          </a:p>
        </p:txBody>
      </p:sp>
      <p:sp>
        <p:nvSpPr>
          <p:cNvPr id="4" name="Content Placeholder 3"/>
          <p:cNvSpPr>
            <a:spLocks noGrp="1"/>
          </p:cNvSpPr>
          <p:nvPr>
            <p:ph idx="17" sz="half"/>
          </p:nvPr>
        </p:nvSpPr>
        <p:spPr/>
        <p:txBody>
          <a:bodyPr/>
          <a:lstStyle/>
          <a:p>
            <a:r>
              <a:t>Zi Gu, Kwang Yeon Lee,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The effects of various buckwheat materials (buckwheat flour [BF], dietary fiber extract [DE], flavonoids extract [FE], and rutin-enhanced flavonoids extract [REFE]) on starch digestibility and noodle-making properties were evaluated. When FE and REFE were incorporated into noodles, the amount of rapidly digestible starch and the predicted glycemic index (pGI) were reduced. However, BF and DE did not significantly decrease the pGI value of noodles. When assessing noodle properties, hardness was increased with increasing content of buckwheat materials, whereas other texture parameters were not significantly affected by buckwheat addition. All noodles were similar in regard to water absorption and swelling index, but cooking loss was slightly increased in FE and REFE noodles. FE and REFE demonstrated higher flavonoid stability during noodle making and, additionally, were more effective at reducing starch digestibility than BF and DE. REFE, specifically, does not generate quercetin (the cause of a bitter taste), and, therefore, REFE was effective in suppressing the hydrolysis of starch in the noodles, lowering the pGI.</a:t>
            </a:r>
          </a:p>
        </p:txBody>
      </p:sp>
      <p:sp>
        <p:nvSpPr>
          <p:cNvPr id="8" name="Content Placeholder 7"/>
          <p:cNvSpPr>
            <a:spLocks noGrp="1"/>
          </p:cNvSpPr>
          <p:nvPr>
            <p:ph idx="26" sz="half"/>
          </p:nvPr>
        </p:nvSpPr>
        <p:spPr/>
        <p:txBody>
          <a:bodyPr/>
          <a:lstStyle/>
          <a:p>
            <a:r>
              <a:t>In Young Bae, Ah Sah Choi,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Impact of Buckwheat flavonoids on in vitro starch digestibility and noodle making properties</a:t>
            </a:r>
          </a:p>
        </p:txBody>
      </p:sp>
      <p:sp>
        <p:nvSpPr>
          <p:cNvPr id="11" name="Content Placeholder 10"/>
          <p:cNvSpPr>
            <a:spLocks noGrp="1"/>
          </p:cNvSpPr>
          <p:nvPr>
            <p:ph idx="32" sz="half"/>
          </p:nvPr>
        </p:nvSpPr>
        <p:spPr/>
        <p:txBody>
          <a:bodyPr/>
          <a:lstStyle/>
          <a:p>
            <a:r>
              <a:t>Cereal Chemistry</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Background: Ginsenoside Rg3 and arginine-fructose (Arg-Fru) are known as the hypotensive compounds of Panax ginseng; however, their efficacy on antihypertension has not been reported yet to our best knowledge. Thus, hypotensive components-enriched fraction of red ginseng (HCEF-RG) was prepared from fine root concentrate (FR) and their antihypertensive effects were investigated in spontaneously hypertensive rats (SHR). Methods: Male SHRs were divided into six groups: control (Wistar Kyoto, SHR); FR 500; FR 1,000; HCEF-RG 500; and HCEF-RG 1,000; samples (mg/kg body weight) were orally administered every day for 8 wk. Blood pressure was monitored at 1 wk, 2 wk, 3 wk, 4 wk, 6 wk, and 8 wk by tail cuff method. At 8 wk after samples administration, mice were killed for the measurement of renin activity (RA), angiotensin-I converting enzyme inhibition, angiotensin II, and nitric oxide (NO) levels in plasma. Results: HCEF-RG with four-fold more Rg3 and 24-fold more Arg-Fru contents was successfully prepared from reacted mixtures of FR and persimmon vinegar (12 times against FR, v/v) at 80 degrees C for 18 h. Both FR 1,000 and HCEF-RG 1,000 showed lowered systolic blood pressure than SHR control group and HCEF-RG 1,000 group exhibited a significant decrease in diastolic blood pressure. RA was significantly lowered in all treated groups, while angiotensin II did not affect by FR and HCEF-RG treatment. However, angiotensin-I converting enzyme inhibition and NO in FR 1,000 and HCEF-RG 1,000 were significantly increased compared with SHR control group. Conclusion: HCEF-RG is more effective and useful for alleviating hypertension than FR, implying the health benefit of Rg3 and Arg-Fru. Copyright (C) 2015, The Korean Society of Ginseng, Published by Elsevier.</a:t>
            </a:r>
          </a:p>
        </p:txBody>
      </p:sp>
      <p:sp>
        <p:nvSpPr>
          <p:cNvPr id="3" name="Content Placeholder 2"/>
          <p:cNvSpPr>
            <a:spLocks noGrp="1"/>
          </p:cNvSpPr>
          <p:nvPr>
            <p:ph idx="14" sz="half"/>
          </p:nvPr>
        </p:nvSpPr>
        <p:spPr/>
        <p:txBody>
          <a:bodyPr/>
          <a:lstStyle/>
          <a:p>
            <a:r>
              <a:t>Anti hypertensive effect of Korean Red Ginseng by enrichment of ginsenoside Rg3 and arginine fructose</a:t>
            </a:r>
          </a:p>
        </p:txBody>
      </p:sp>
      <p:sp>
        <p:nvSpPr>
          <p:cNvPr id="4" name="Content Placeholder 3"/>
          <p:cNvSpPr>
            <a:spLocks noGrp="1"/>
          </p:cNvSpPr>
          <p:nvPr>
            <p:ph idx="17" sz="half"/>
          </p:nvPr>
        </p:nvSpPr>
        <p:spPr/>
        <p:txBody>
          <a:bodyPr/>
          <a:lstStyle/>
          <a:p>
            <a:r>
              <a:t>Kyung Hee Lee, In Young Bae, Song I  Park, Jong Dae Park,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Journal of Ginseng Research</a:t>
            </a:r>
          </a:p>
        </p:txBody>
      </p:sp>
      <p:sp>
        <p:nvSpPr>
          <p:cNvPr id="7" name="Content Placeholder 6"/>
          <p:cNvSpPr>
            <a:spLocks noGrp="1"/>
          </p:cNvSpPr>
          <p:nvPr>
            <p:ph idx="22" sz="half"/>
          </p:nvPr>
        </p:nvSpPr>
        <p:spPr/>
        <p:txBody>
          <a:bodyPr/>
          <a:lstStyle/>
          <a:p>
            <a:r>
              <a:t>Various black rice materials (black rice flour, BF; dietary fiber enriched extract, DE; phenolic enriched extract, PE) were prepared from black rice, and their effects on in vitro starch digestibility were investigated in a wheat flour gel model  Specifically, the in vitro digestive behavior of the gel samples was continuously monitored from a rheological point of view  BF and DE did not inhibit digestive enzymes; however, PE exhibited IC50 values of 24 12 mg/mL and 0 03 mg/mL against alpha amylase and alpha glucosidase, respectively  In addition, the predicted glycemic index (pGI) values of the gels with BF, DE, and PE at 20% replacement for wheat flour were as follows: control (wheat flour) BF approximate to DE &gt; PE  Moreover, a significant decrease in the in vitro viscosities of gels during intestinal digestion was observed in the order of BF, DE, and PE  As a result, PE showed the highest suppression effect on starch hydrolysis by inhibiting digestive enzyme  These results support phenolic compounds as more critical factors compared to dietary fiber for retarding in vitro starch digestibility of starch based foods prepared with black rice  (C) 2016 Published by Elsevier Ltd </a:t>
            </a:r>
          </a:p>
        </p:txBody>
      </p:sp>
      <p:sp>
        <p:nvSpPr>
          <p:cNvPr id="8" name="Content Placeholder 7"/>
          <p:cNvSpPr>
            <a:spLocks noGrp="1"/>
          </p:cNvSpPr>
          <p:nvPr>
            <p:ph idx="26" sz="half"/>
          </p:nvPr>
        </p:nvSpPr>
        <p:spPr/>
        <p:txBody>
          <a:bodyPr/>
          <a:lstStyle/>
          <a:p>
            <a:r>
              <a:t>Ji Soo An, In Young Bae, Sang Ik Han, Sung Joon Lee,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In vitro potential of phenolic phytochemicals from black rice on starch digestibility and rheological behaviors</a:t>
            </a:r>
          </a:p>
        </p:txBody>
      </p:sp>
      <p:sp>
        <p:nvSpPr>
          <p:cNvPr id="11" name="Content Placeholder 10"/>
          <p:cNvSpPr>
            <a:spLocks noGrp="1"/>
          </p:cNvSpPr>
          <p:nvPr>
            <p:ph idx="32" sz="half"/>
          </p:nvPr>
        </p:nvSpPr>
        <p:spPr/>
        <p:txBody>
          <a:bodyPr/>
          <a:lstStyle/>
          <a:p>
            <a:r>
              <a:t>Journal of Cereal Science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Resveratrol (RES), a polyphenolic compound found in grape skins, is a potent antioxidant with broad health benefits. However, its utilization in food has been limited by its poor water solubility, instability, and low bioavailability. The purpose of this study is to improve the solubility, stability, and cellular uptake of RES by nanoencapsulation using chitosan (CS) and gamma-poly (glutamic acid) (gamma-PGA). The size of nanoparticles significantly decreases with a decrease in the CS/gamma-PGA ratio (p &lt; 0.05). The nanoparticle size with CS/gamma-PGA ratio of 5 was 100-150nm. The entrapment efficiency and UV-light protection effect significantly increases (p &lt; 0.05), with an increase in the CS and gamma-PGA concentration. The solubility of RES increases 3.2 and 4.2 times before and after lyophilization by nanoencapsulation, respectively. Compared with non-nanoencapsulated RES, the nanoencapsulated RES tends to maintain its solubility and antioxidant activity during storage. CS/gamma-PGA nanoencapsulation was able to significantly enhance the transport of RES across a Caco-2 cell monolayer (p &lt; 0.05). The highest cellular uptake was found for nanoparticles prepared with 0.5 mg/mL CS and 0.1 mg/mL gamma-PGA, which showed the highest solubility and antioxidant activity during storage. Therefore, CSk gamma-PGA nanoencapsulation is found to be a potentially valuable technique for improving the solubility, stability, and cellular uptake of RES. (C) 2016 Elsevier B.V. All rights reserved.</a:t>
            </a:r>
          </a:p>
        </p:txBody>
      </p:sp>
      <p:sp>
        <p:nvSpPr>
          <p:cNvPr id="3" name="Content Placeholder 2"/>
          <p:cNvSpPr>
            <a:spLocks noGrp="1"/>
          </p:cNvSpPr>
          <p:nvPr>
            <p:ph idx="14" sz="half"/>
          </p:nvPr>
        </p:nvSpPr>
        <p:spPr/>
        <p:txBody>
          <a:bodyPr/>
          <a:lstStyle/>
          <a:p>
            <a:r>
              <a:t>Improving solubility, stability, and cellular uptake of resveratrol bynanoencapsulation with chitosan and  γ poly (glutamic acid) </a:t>
            </a:r>
          </a:p>
        </p:txBody>
      </p:sp>
      <p:sp>
        <p:nvSpPr>
          <p:cNvPr id="4" name="Content Placeholder 3"/>
          <p:cNvSpPr>
            <a:spLocks noGrp="1"/>
          </p:cNvSpPr>
          <p:nvPr>
            <p:ph idx="17" sz="half"/>
          </p:nvPr>
        </p:nvSpPr>
        <p:spPr/>
        <p:txBody>
          <a:bodyPr/>
          <a:lstStyle/>
          <a:p>
            <a:r>
              <a:t>Young Ok Jeon, Ji Soo Lee,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Colloids and Surfaces B: Biointerfaces</a:t>
            </a:r>
          </a:p>
        </p:txBody>
      </p:sp>
      <p:sp>
        <p:nvSpPr>
          <p:cNvPr id="7" name="Content Placeholder 6"/>
          <p:cNvSpPr>
            <a:spLocks noGrp="1"/>
          </p:cNvSpPr>
          <p:nvPr>
            <p:ph idx="22" sz="half"/>
          </p:nvPr>
        </p:nvSpPr>
        <p:spPr/>
        <p:txBody>
          <a:bodyPr/>
          <a:lstStyle/>
          <a:p>
            <a:r>
              <a:t>The aim of this study was to formulate buccal mucoadhesive nanoparticles (NPs) using the natural mucoadhesive polymers  The natural mucoadhesive polymers chitosan (CS) and dextran sulfate sodium salt (DS) were used to prepare mucoadhesive NPs using the ionic gelation method  As the molecular weight of DS decreased, the amount of mucin and the number of buccal cells adsorbed on DS increased  The CS/DS NPs ranged from 100 to 200 rim in diameter  The adhesive interactions of CS/DS NPs with mucin were not significantly different from those of CS/sodium triphosphate pentabasic (TPP) NPs; however, CS/DS NPs exhibited 5 times greater mucoadhesive activity to buccal cells compared to control CS/TPP NPs in ex vivo adhesion tests  These results indicate that the buccal mucoadhesive properties of NPs can be improved using natural mucoadhesive polymers </a:t>
            </a:r>
          </a:p>
        </p:txBody>
      </p:sp>
      <p:sp>
        <p:nvSpPr>
          <p:cNvPr id="8" name="Content Placeholder 7"/>
          <p:cNvSpPr>
            <a:spLocks noGrp="1"/>
          </p:cNvSpPr>
          <p:nvPr>
            <p:ph idx="26" sz="half"/>
          </p:nvPr>
        </p:nvSpPr>
        <p:spPr/>
        <p:txBody>
          <a:bodyPr/>
          <a:lstStyle/>
          <a:p>
            <a:r>
              <a:t>Ji Woon Suh, Ji Soo Lee, Sanghoon Ko,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Preparation and Characterization of Mucoadhesive Buccal Nanoparticles Using Chitosan and Dextran Sulfate</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effects of optimized slowly digestible starch (SDS) and resistant starch (RS) from rice starch on weight gain and lipid metabolism in mice (C57BL/6J mice) fed a high fat diet were investigated  The optimum conditions for SDS were obtained at the pullulanse concentration (X 1) of 498 mu L, storage temperature) (X 2) of 47 degrees C, and A/C cycle (X 3) of 5, and for RS, were determined to be 838 mu L (X 1), 62 degrees C (X 2), and a cycle of 3 (X 3) using response surface methodology (RSM)  Mice fed SDS and RS for 6 weeks showed both significantly decreased weight gain and fat pad weight (p&lt;0 05)  Significant decrease in total lipid, triglyceride, and cholesterol concentrations in serum and liver was observed in both SDS and RS group compared to HFD groups (p&lt;0 05)  Although both of intake SDS and RS significantly contributed to beneficial effects, RS groups was more effective than SDS group in all parameters </a:t>
            </a:r>
          </a:p>
        </p:txBody>
      </p:sp>
      <p:sp>
        <p:nvSpPr>
          <p:cNvPr id="3" name="Content Placeholder 2"/>
          <p:cNvSpPr>
            <a:spLocks noGrp="1"/>
          </p:cNvSpPr>
          <p:nvPr>
            <p:ph idx="14" sz="half"/>
          </p:nvPr>
        </p:nvSpPr>
        <p:spPr/>
        <p:txBody>
          <a:bodyPr/>
          <a:lstStyle/>
          <a:p>
            <a:r>
              <a:t>Comparative effects of slowly digestible and resistant starch from rice in high fat diet induced obese mice</a:t>
            </a:r>
          </a:p>
        </p:txBody>
      </p:sp>
      <p:sp>
        <p:nvSpPr>
          <p:cNvPr id="4" name="Content Placeholder 3"/>
          <p:cNvSpPr>
            <a:spLocks noGrp="1"/>
          </p:cNvSpPr>
          <p:nvPr>
            <p:ph idx="17" sz="half"/>
          </p:nvPr>
        </p:nvSpPr>
        <p:spPr/>
        <p:txBody>
          <a:bodyPr/>
          <a:lstStyle/>
          <a:p>
            <a:r>
              <a:t>Kwang Yeon Lee,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Food Science and Biotechnology</a:t>
            </a:r>
          </a:p>
        </p:txBody>
      </p:sp>
      <p:sp>
        <p:nvSpPr>
          <p:cNvPr id="7" name="Content Placeholder 6"/>
          <p:cNvSpPr>
            <a:spLocks noGrp="1"/>
          </p:cNvSpPr>
          <p:nvPr>
            <p:ph idx="22" sz="half"/>
          </p:nvPr>
        </p:nvSpPr>
        <p:spPr/>
        <p:txBody>
          <a:bodyPr/>
          <a:lstStyle/>
          <a:p>
            <a:r>
              <a:t>The objectives of this study were to increase the antioxidant activity of acai berry concentrate (Acai) by combining it with various antioxidants to exploit synergistic effects and improve antioxidant stability by nanoencapsulation  Ascorbic acid and trolox were identified as synergistic antioxidants for Acai  The optimal mixing ratio of ascorbic acid (74 64 mu g/mL) and trolox (47 88 mu g/mL) for synergistic activity in both oxygen radical absorbance capacity (ORAC) and DPPH assays was 1 56:1  A mixture of Acai, ascorbic acid, and trolox at the optimum ratio was nanoencapsulated using chitosan and gum arabic  Nanoparticles exhibited homogenous dispersion with a 230 to 260 nm particle size  During storage, nanoparticles exhibited better antioxidant stability than non nanoencapsulated antioxidants  These results suggest that mixing Acai with ascorbic acid and trolox or nanoencapsulating this mixture with chitosan and gum arabic are both effective techniques for improving antioxidant activities </a:t>
            </a:r>
          </a:p>
        </p:txBody>
      </p:sp>
      <p:sp>
        <p:nvSpPr>
          <p:cNvPr id="8" name="Content Placeholder 7"/>
          <p:cNvSpPr>
            <a:spLocks noGrp="1"/>
          </p:cNvSpPr>
          <p:nvPr>
            <p:ph idx="26" sz="half"/>
          </p:nvPr>
        </p:nvSpPr>
        <p:spPr/>
        <p:txBody>
          <a:bodyPr/>
          <a:lstStyle/>
          <a:p>
            <a:r>
              <a:t>Hee Ryung Shim, Ji Soo Lee, Hee Sop Nam,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Nanoencapsulation of synergistic combinations of acai berry concentrate to improve antioxidant stability</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미국의 식품산업 동향 </a:t>
            </a:r>
          </a:p>
        </p:txBody>
      </p:sp>
      <p:sp>
        <p:nvSpPr>
          <p:cNvPr id="4" name="Content Placeholder 3"/>
          <p:cNvSpPr>
            <a:spLocks noGrp="1"/>
          </p:cNvSpPr>
          <p:nvPr>
            <p:ph idx="17" sz="half"/>
          </p:nvPr>
        </p:nvSpPr>
        <p:spPr/>
        <p:txBody>
          <a:bodyPr/>
          <a:lstStyle/>
          <a:p>
            <a:r>
              <a:t>이현규  </a:t>
            </a:r>
          </a:p>
        </p:txBody>
      </p:sp>
      <p:sp>
        <p:nvSpPr>
          <p:cNvPr id="5" name="Content Placeholder 4"/>
          <p:cNvSpPr>
            <a:spLocks noGrp="1"/>
          </p:cNvSpPr>
          <p:nvPr>
            <p:ph idx="19" sz="half"/>
          </p:nvPr>
        </p:nvSpPr>
        <p:spPr/>
        <p:txBody>
          <a:bodyPr/>
          <a:lstStyle/>
          <a:p>
            <a:r>
              <a:t>1997</a:t>
            </a:r>
          </a:p>
        </p:txBody>
      </p:sp>
      <p:sp>
        <p:nvSpPr>
          <p:cNvPr id="6" name="Content Placeholder 5"/>
          <p:cNvSpPr>
            <a:spLocks noGrp="1"/>
          </p:cNvSpPr>
          <p:nvPr>
            <p:ph idx="20" sz="half"/>
          </p:nvPr>
        </p:nvSpPr>
        <p:spPr/>
        <p:txBody>
          <a:bodyPr/>
          <a:lstStyle/>
          <a:p>
            <a:r>
              <a:t>농촌생활과학</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윤숭섭, 이현규, 송은승, 최영준, 전석락  </a:t>
            </a:r>
          </a:p>
        </p:txBody>
      </p:sp>
      <p:sp>
        <p:nvSpPr>
          <p:cNvPr id="9" name="Content Placeholder 8"/>
          <p:cNvSpPr>
            <a:spLocks noGrp="1"/>
          </p:cNvSpPr>
          <p:nvPr>
            <p:ph idx="28" sz="half"/>
          </p:nvPr>
        </p:nvSpPr>
        <p:spPr/>
        <p:txBody>
          <a:bodyPr/>
          <a:lstStyle/>
          <a:p>
            <a:r>
              <a:t>1998</a:t>
            </a:r>
          </a:p>
        </p:txBody>
      </p:sp>
      <p:sp>
        <p:nvSpPr>
          <p:cNvPr id="10" name="Content Placeholder 9"/>
          <p:cNvSpPr>
            <a:spLocks noGrp="1"/>
          </p:cNvSpPr>
          <p:nvPr>
            <p:ph idx="30" sz="half"/>
          </p:nvPr>
        </p:nvSpPr>
        <p:spPr/>
        <p:txBody>
          <a:bodyPr/>
          <a:lstStyle/>
          <a:p>
            <a:r>
              <a:t> 소 및 돼지 혈액에서의 혈장단백질 분석 및 이들의 유화능  </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Two dietary fiber enriched materials (FEMs) were prepared from apples and their effects on in vitro starch digestibility were investigated in a wheat flour gel model  Apple FEMs were highly effective at lowering starch hydrolysis  The predicted glycemic index (pGI) values were noticeably reduced when wheat flour was replaced with an equal blend of soluble (SDF) and insoluble dietary fibers (IDF) at 20% by weight  However, at the levels of above 30% replacement, the pGI changes were not dependent on the ratio of SDF and IDF  Pearson correlation analysis showed that the pGI values were negatively correlated to the contents of TDF and SDF  Consequently, TDF contents were more effective than SDF and IDF ratio in lowering pGI values  (C) 2015 Elsevier Ltd  All rights reserved </a:t>
            </a:r>
          </a:p>
        </p:txBody>
      </p:sp>
      <p:sp>
        <p:nvSpPr>
          <p:cNvPr id="3" name="Content Placeholder 2"/>
          <p:cNvSpPr>
            <a:spLocks noGrp="1"/>
          </p:cNvSpPr>
          <p:nvPr>
            <p:ph idx="14" sz="half"/>
          </p:nvPr>
        </p:nvSpPr>
        <p:spPr/>
        <p:txBody>
          <a:bodyPr/>
          <a:lstStyle/>
          <a:p>
            <a:r>
              <a:t>Characterization of apple dietary fibers influencing the in vitro starch digestibility of wheat flour gel</a:t>
            </a:r>
          </a:p>
        </p:txBody>
      </p:sp>
      <p:sp>
        <p:nvSpPr>
          <p:cNvPr id="4" name="Content Placeholder 3"/>
          <p:cNvSpPr>
            <a:spLocks noGrp="1"/>
          </p:cNvSpPr>
          <p:nvPr>
            <p:ph idx="17" sz="half"/>
          </p:nvPr>
        </p:nvSpPr>
        <p:spPr/>
        <p:txBody>
          <a:bodyPr/>
          <a:lstStyle/>
          <a:p>
            <a:r>
              <a:t>In Young Bae, Yujin Jun, Suyong Lee,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LWT   Food Science and Technology</a:t>
            </a:r>
          </a:p>
        </p:txBody>
      </p:sp>
      <p:sp>
        <p:nvSpPr>
          <p:cNvPr id="7" name="Content Placeholder 6"/>
          <p:cNvSpPr>
            <a:spLocks noGrp="1"/>
          </p:cNvSpPr>
          <p:nvPr>
            <p:ph idx="22" sz="half"/>
          </p:nvPr>
        </p:nvSpPr>
        <p:spPr/>
        <p:txBody>
          <a:bodyPr/>
          <a:lstStyle/>
          <a:p>
            <a:r>
              <a:t>Catechin-loaded Ca-alginate beads and microparticles were prepared by an emulsion gelation method using sunflower oil for efficient sustained release of catechin. The emulsion was prepared by sequential mixing of alginate, oil, and oleic acid ester as an emulsifier. Encapsulation efficiency (EE) and inhibition of catechin release of the beads were significantly increased approximately to 453.83 and 148.71% by the emulsion gelation technique, respectively (p&lt;0.05). For the microparticles, the highest inhibition of catechin release after 1 h of incubation (78.82%) was observed at the microparticles prepared by 5% (w/w) oil, 3% (w/w) alginate,-4% (w/v) CaCl2, and 200 mg catechin with the most hydrophilic emulsifier, decaglycerol mono-ester. Moreover, the catechin release was sustained at acidic conditions and increased with increase in pH of release medium. These results suggest that catechin encapsulation within Ca-alginate particles by emulsion gelation method can be an effective delivery system for catechin.</a:t>
            </a:r>
          </a:p>
        </p:txBody>
      </p:sp>
      <p:sp>
        <p:nvSpPr>
          <p:cNvPr id="8" name="Content Placeholder 7"/>
          <p:cNvSpPr>
            <a:spLocks noGrp="1"/>
          </p:cNvSpPr>
          <p:nvPr>
            <p:ph idx="26" sz="half"/>
          </p:nvPr>
        </p:nvSpPr>
        <p:spPr/>
        <p:txBody>
          <a:bodyPr/>
          <a:lstStyle/>
          <a:p>
            <a:r>
              <a:t>Eun Suh Kim, Ji Soo Lee, and Hyeon Gyu Lee*</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Calcium alginate microparticles for sustained release of catechin prepared via an emulsion gelation technique </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potential of nanoencapsulation using bioactive coating materials for improving antithrombotic activities of red ginseng extract (RG) was examined  RG loaded chitosan (CS) nanoparticles were prepared using antithrombotic materials, polyglutamic acid (PGA) or fucoidan (Fu)  Both CS PGA (P NPs, 360 +/  67 nm) and CS Fu nanoparticles (F NPs, 440 +/  44 nm) showed sustained ginsenoside release in an acidic environment and improved ginsenoside solubility by approximately 122 8%  Both in vitro rabbit and ex vivo rat platelet aggregation of RG (22 3 and 41 5%) were significantly (p &lt; 0 05) decreased within P NPs (14 4 and 30 0%) and F NPs (12 3 and 30 3%), respectively  Although RG exhibited no effect on in vivo carrageenan induced mouse tail thrombosis, P NPs and F NPs demonstrated significant effects, likely the anticoagulation activity of PGA and Fu  Moreover, in the in vivo rat arteriovenous shunt model, P NPs (156 +/  6 8 mg) and F NPs (160 +/  3 2 mg) groups showed significantly lower thrombus formation than that of RG (190 +/  5 5 mg)  Therefore, nanoencapsulation using CS, PGA, and Fa is a potential for improving the antithrombotic activity of RG </a:t>
            </a:r>
          </a:p>
        </p:txBody>
      </p:sp>
      <p:sp>
        <p:nvSpPr>
          <p:cNvPr id="3" name="Content Placeholder 2"/>
          <p:cNvSpPr>
            <a:spLocks noGrp="1"/>
          </p:cNvSpPr>
          <p:nvPr>
            <p:ph idx="14" sz="half"/>
          </p:nvPr>
        </p:nvSpPr>
        <p:spPr/>
        <p:txBody>
          <a:bodyPr/>
          <a:lstStyle/>
          <a:p>
            <a:r>
              <a:t>Nanoencapsulation of Red Ginseng Extracts Using Chitosan with Polyglutamic Acid or Fucoidan for Improving Antithrombotic Activities</a:t>
            </a:r>
          </a:p>
        </p:txBody>
      </p:sp>
      <p:sp>
        <p:nvSpPr>
          <p:cNvPr id="4" name="Content Placeholder 3"/>
          <p:cNvSpPr>
            <a:spLocks noGrp="1"/>
          </p:cNvSpPr>
          <p:nvPr>
            <p:ph idx="17" sz="half"/>
          </p:nvPr>
        </p:nvSpPr>
        <p:spPr/>
        <p:txBody>
          <a:bodyPr/>
          <a:lstStyle/>
          <a:p>
            <a:r>
              <a:t>Eun Suh Kim, Ji Soo Lee, and Hyeon Gyu Lee*</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Turanose is a sucrose isomer naturally existing in honey and a promising functional sweetener due to its low glycemic response  In this study, the extrinsic fructose effect on turanose productivity was examined in Neisseria amylosucrase reaction  Turanose was produced, by increasing the amount of extrinsic fructose as a reaction modulator, with high concentration of sucrose substrate, which resulted in 73 7% of production yield  In physiological functionality test, lipid accumulation in 3T3 L1 preadipocytes in the presence of high amounts of pure glucose was attenuated by turanose substitution in a dose dependent manner  Turanose treatments at concentrations representing 50%, 75%, and 100% of total glucose concentration in cell media significantly reduced lipid accumulation by 18%, 35%, and 72%, respectively, as compared to controls  This result suggested that turanose had a positive role in controlling adipogenesis, and enzymatic process of turanose production has a potential to develop a functional food ingredient for controlling obesity and related chronic diseases </a:t>
            </a:r>
          </a:p>
        </p:txBody>
      </p:sp>
      <p:sp>
        <p:nvSpPr>
          <p:cNvPr id="8" name="Content Placeholder 7"/>
          <p:cNvSpPr>
            <a:spLocks noGrp="1"/>
          </p:cNvSpPr>
          <p:nvPr>
            <p:ph idx="26" sz="half"/>
          </p:nvPr>
        </p:nvSpPr>
        <p:spPr/>
        <p:txBody>
          <a:bodyPr/>
          <a:lstStyle/>
          <a:p>
            <a:r>
              <a:t>Min Oh Park, Byung Hoo Lee, Eunjin Lim, Ji Ye Lim, Yuri Kim, Cheon Seok Park, Hyeon Gyu Lee, Hee Kwon Kang,* Sang Ho Yoo*</a:t>
            </a:r>
          </a:p>
        </p:txBody>
      </p:sp>
      <p:sp>
        <p:nvSpPr>
          <p:cNvPr id="9" name="Content Placeholder 8"/>
          <p:cNvSpPr>
            <a:spLocks noGrp="1"/>
          </p:cNvSpPr>
          <p:nvPr>
            <p:ph idx="28" sz="half"/>
          </p:nvPr>
        </p:nvSpPr>
        <p:spPr/>
        <p:txBody>
          <a:bodyPr/>
          <a:lstStyle/>
          <a:p>
            <a:r>
              <a:t>2016</a:t>
            </a:r>
          </a:p>
        </p:txBody>
      </p:sp>
      <p:sp>
        <p:nvSpPr>
          <p:cNvPr id="10" name="Content Placeholder 9"/>
          <p:cNvSpPr>
            <a:spLocks noGrp="1"/>
          </p:cNvSpPr>
          <p:nvPr>
            <p:ph idx="30" sz="half"/>
          </p:nvPr>
        </p:nvSpPr>
        <p:spPr/>
        <p:txBody>
          <a:bodyPr/>
          <a:lstStyle/>
          <a:p>
            <a:r>
              <a:t>Enzymatic Process for High Yield Turanose Production and Its Potential Property as an Adipogenesis Regulator</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혈행개선을 위한 키토산 나노입자화</a:t>
            </a:r>
          </a:p>
        </p:txBody>
      </p:sp>
      <p:sp>
        <p:nvSpPr>
          <p:cNvPr id="4" name="Content Placeholder 3"/>
          <p:cNvSpPr>
            <a:spLocks noGrp="1"/>
          </p:cNvSpPr>
          <p:nvPr>
            <p:ph idx="17" sz="half"/>
          </p:nvPr>
        </p:nvSpPr>
        <p:spPr/>
        <p:txBody>
          <a:bodyPr/>
          <a:lstStyle/>
          <a:p>
            <a:r>
              <a:t>이지수, 윤현숙, 김은서, 남희섭, 이현규*</a:t>
            </a:r>
          </a:p>
        </p:txBody>
      </p:sp>
      <p:sp>
        <p:nvSpPr>
          <p:cNvPr id="5" name="Content Placeholder 4"/>
          <p:cNvSpPr>
            <a:spLocks noGrp="1"/>
          </p:cNvSpPr>
          <p:nvPr>
            <p:ph idx="19" sz="half"/>
          </p:nvPr>
        </p:nvSpPr>
        <p:spPr/>
        <p:txBody>
          <a:bodyPr/>
          <a:lstStyle/>
          <a:p>
            <a:r>
              <a:t>2016</a:t>
            </a:r>
          </a:p>
        </p:txBody>
      </p:sp>
      <p:sp>
        <p:nvSpPr>
          <p:cNvPr id="6" name="Content Placeholder 5"/>
          <p:cNvSpPr>
            <a:spLocks noGrp="1"/>
          </p:cNvSpPr>
          <p:nvPr>
            <p:ph idx="20" sz="half"/>
          </p:nvPr>
        </p:nvSpPr>
        <p:spPr/>
        <p:txBody>
          <a:bodyPr/>
          <a:lstStyle/>
          <a:p>
            <a:r>
              <a:t>Korean Journal of Food Science and Technology</a:t>
            </a:r>
          </a:p>
        </p:txBody>
      </p:sp>
      <p:sp>
        <p:nvSpPr>
          <p:cNvPr id="7" name="Content Placeholder 6"/>
          <p:cNvSpPr>
            <a:spLocks noGrp="1"/>
          </p:cNvSpPr>
          <p:nvPr>
            <p:ph idx="22" sz="half"/>
          </p:nvPr>
        </p:nvSpPr>
        <p:spPr/>
        <p:txBody>
          <a:bodyPr/>
          <a:lstStyle/>
          <a:p>
            <a:r>
              <a:t>The aims of this study were to improve the water solubility and antimicrobial activity of milk thistle silymarin by nanoencapsulation and to assess the functions of silymarin nanoparticle containing film as an antimicrobial food packaging agent  Silymarin nanoparticles were prepared using water soluble chitosan (WCS) and poly gamma glutamic acid (gamma PGA)  As the WCS and silymarin concentrations increased, particle size and polydispersity index (PDI) significantly increased  Nanoencapsulation significantly improved the water solubility of silymarin 7 7 fold  Antimicrobial activity of silymarin was effectively improved when silymarin was entrapped within the nanocapsule compared to when it was not entrapped  Films incorporating silymarin nanoparticles had better antimicrobial activity than films incorporating free silymarin  The results suggest that silymarin nanoparticles have applications in antimicrobial food additives and food packing  (C) 2017 Elsevier B V  All rights reserved </a:t>
            </a:r>
          </a:p>
        </p:txBody>
      </p:sp>
      <p:sp>
        <p:nvSpPr>
          <p:cNvPr id="8" name="Content Placeholder 7"/>
          <p:cNvSpPr>
            <a:spLocks noGrp="1"/>
          </p:cNvSpPr>
          <p:nvPr>
            <p:ph idx="26" sz="half"/>
          </p:nvPr>
        </p:nvSpPr>
        <p:spPr/>
        <p:txBody>
          <a:bodyPr/>
          <a:lstStyle/>
          <a:p>
            <a:r>
              <a:t>Ji Soo Lee, Da Young Hong, Eun Suh Kim, Hyeon Gyu Lee*</a:t>
            </a:r>
          </a:p>
        </p:txBody>
      </p:sp>
      <p:sp>
        <p:nvSpPr>
          <p:cNvPr id="9" name="Content Placeholder 8"/>
          <p:cNvSpPr>
            <a:spLocks noGrp="1"/>
          </p:cNvSpPr>
          <p:nvPr>
            <p:ph idx="28" sz="half"/>
          </p:nvPr>
        </p:nvSpPr>
        <p:spPr/>
        <p:txBody>
          <a:bodyPr/>
          <a:lstStyle/>
          <a:p>
            <a:r>
              <a:t>2017</a:t>
            </a:r>
          </a:p>
        </p:txBody>
      </p:sp>
      <p:sp>
        <p:nvSpPr>
          <p:cNvPr id="10" name="Content Placeholder 9"/>
          <p:cNvSpPr>
            <a:spLocks noGrp="1"/>
          </p:cNvSpPr>
          <p:nvPr>
            <p:ph idx="30" sz="half"/>
          </p:nvPr>
        </p:nvSpPr>
        <p:spPr/>
        <p:txBody>
          <a:bodyPr/>
          <a:lstStyle/>
          <a:p>
            <a:r>
              <a:t>Improving the water solubility and antimicrobial activity of silymarin by nanoencapsulation</a:t>
            </a:r>
          </a:p>
        </p:txBody>
      </p:sp>
      <p:sp>
        <p:nvSpPr>
          <p:cNvPr id="11" name="Content Placeholder 10"/>
          <p:cNvSpPr>
            <a:spLocks noGrp="1"/>
          </p:cNvSpPr>
          <p:nvPr>
            <p:ph idx="32" sz="half"/>
          </p:nvPr>
        </p:nvSpPr>
        <p:spPr/>
        <p:txBody>
          <a:bodyPr/>
          <a:lstStyle/>
          <a:p>
            <a:r>
              <a:t>Colloids and Surfaces B: Biointerfaces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digestibility and bioaccessibility of major flavonoids (rutin, quercetin, and isoquercitrin) in various buckwheat food matrices were evaluated as a function of the rutin levels using an in vitro simulated digestion model. Food matrices were unprocessed samples (buckwheat flour [BF], flavonoid extract [FE], rutin-enhanced flavonoid extract [REFE], and pure rutin) and processed samples (cakes with BF, FE, and REFE and a rutin-spiked cake). FE showed the highest digestibility out of all the unprocessed samples (FE &gt; REFE &gt; BF &gt; rutin), whereas BF exhibited the highest bioaccessibility (BF &gt; FE &gt; REFE = rutin). Moreover, the processed samples improved their flavonoid bioaccessibility upon baking. Thus, unprocessed FE is a good source for highly bioavailable flavonoids; moreover, baking exerts a positive effect on flavonoid digestibility and bioaccessibility. Because flavonoids can be further fermented by microorganisms in the large intestine into various metabolites, determining the digestibility and bioaccessibility of various flavonoids is useful for predicting flavonoid bioavailability in buckwheat and buckwheat-based food products.</a:t>
            </a:r>
          </a:p>
        </p:txBody>
      </p:sp>
      <p:sp>
        <p:nvSpPr>
          <p:cNvPr id="3" name="Content Placeholder 2"/>
          <p:cNvSpPr>
            <a:spLocks noGrp="1"/>
          </p:cNvSpPr>
          <p:nvPr>
            <p:ph idx="14" sz="half"/>
          </p:nvPr>
        </p:nvSpPr>
        <p:spPr/>
        <p:txBody>
          <a:bodyPr/>
          <a:lstStyle/>
          <a:p>
            <a:r>
              <a:t>Predicting buckwheat flavonoids bioavailability in different food matrices under In Vitro simulated human digestion</a:t>
            </a:r>
          </a:p>
        </p:txBody>
      </p:sp>
      <p:sp>
        <p:nvSpPr>
          <p:cNvPr id="4" name="Content Placeholder 3"/>
          <p:cNvSpPr>
            <a:spLocks noGrp="1"/>
          </p:cNvSpPr>
          <p:nvPr>
            <p:ph idx="17" sz="half"/>
          </p:nvPr>
        </p:nvSpPr>
        <p:spPr/>
        <p:txBody>
          <a:bodyPr/>
          <a:lstStyle/>
          <a:p>
            <a:r>
              <a:t>Ah Sah Choi, In Young Bae, Hyoen Gyu Lee*</a:t>
            </a:r>
          </a:p>
        </p:txBody>
      </p:sp>
      <p:sp>
        <p:nvSpPr>
          <p:cNvPr id="5" name="Content Placeholder 4"/>
          <p:cNvSpPr>
            <a:spLocks noGrp="1"/>
          </p:cNvSpPr>
          <p:nvPr>
            <p:ph idx="19" sz="half"/>
          </p:nvPr>
        </p:nvSpPr>
        <p:spPr/>
        <p:txBody>
          <a:bodyPr/>
          <a:lstStyle/>
          <a:p>
            <a:r>
              <a:t>2017</a:t>
            </a:r>
          </a:p>
        </p:txBody>
      </p:sp>
      <p:sp>
        <p:nvSpPr>
          <p:cNvPr id="6" name="Content Placeholder 5"/>
          <p:cNvSpPr>
            <a:spLocks noGrp="1"/>
          </p:cNvSpPr>
          <p:nvPr>
            <p:ph idx="20" sz="half"/>
          </p:nvPr>
        </p:nvSpPr>
        <p:spPr/>
        <p:txBody>
          <a:bodyPr/>
          <a:lstStyle/>
          <a:p>
            <a:r>
              <a:t>Cereal Chemistry</a:t>
            </a:r>
          </a:p>
        </p:txBody>
      </p:sp>
      <p:sp>
        <p:nvSpPr>
          <p:cNvPr id="7" name="Content Placeholder 6"/>
          <p:cNvSpPr>
            <a:spLocks noGrp="1"/>
          </p:cNvSpPr>
          <p:nvPr>
            <p:ph idx="22" sz="half"/>
          </p:nvPr>
        </p:nvSpPr>
        <p:spPr/>
        <p:txBody>
          <a:bodyPr/>
          <a:lstStyle/>
          <a:p>
            <a:r>
              <a:t>The mucoadhesive nanoparticles (NPs) for oral delivery of coenzyme Q10 (CoQ10) were prepared using natural mucoadhesive polysaccharides, chitosan (CS), and dextran sulfate sodium salt (DS) in order to improve the solubility, cellular uptake, and thermo  and photostability of CoQ10  CoQ10 loaded NPs were prepared in the range of 340 450 nm with an entrapment efficiency of 60 98%  The mucoadhesiveness and cellular uptake of NPs were evaluated by measuring the amount of mucin adsorbed on NPs and CoQ10 absorbed in Caco 2 cells, respectively  CS/DS NPs had higher mucoadhesive strength than CS/sodium triphosphate pentabasic NPs (control group)  Moreover, the solubility, cellular uptake, thermo  and photostability of CS/DS NPs were significantly improved compared with non nanoencapsulated free CoQ10  Particularly, CS/DS NPs prepared with 0 5 mg/mL of CS and DS produced the highest mucoadhesiveness, solubility, cellular uptake, and cellular antioxidant activity  Thus, mucoadhesive CS/DS NPs may be an effective oral delivery platform for improving bioavailability of CoQ10 </a:t>
            </a:r>
          </a:p>
        </p:txBody>
      </p:sp>
      <p:sp>
        <p:nvSpPr>
          <p:cNvPr id="8" name="Content Placeholder 7"/>
          <p:cNvSpPr>
            <a:spLocks noGrp="1"/>
          </p:cNvSpPr>
          <p:nvPr>
            <p:ph idx="26" sz="half"/>
          </p:nvPr>
        </p:nvSpPr>
        <p:spPr/>
        <p:txBody>
          <a:bodyPr/>
          <a:lstStyle/>
          <a:p>
            <a:r>
              <a:t>Ji Soo Lee, Ji Woon Suh, Eun Suh Kim, and Hyeon Gyu Lee*</a:t>
            </a:r>
          </a:p>
        </p:txBody>
      </p:sp>
      <p:sp>
        <p:nvSpPr>
          <p:cNvPr id="9" name="Content Placeholder 8"/>
          <p:cNvSpPr>
            <a:spLocks noGrp="1"/>
          </p:cNvSpPr>
          <p:nvPr>
            <p:ph idx="28" sz="half"/>
          </p:nvPr>
        </p:nvSpPr>
        <p:spPr/>
        <p:txBody>
          <a:bodyPr/>
          <a:lstStyle/>
          <a:p>
            <a:r>
              <a:t>2017</a:t>
            </a:r>
          </a:p>
        </p:txBody>
      </p:sp>
      <p:sp>
        <p:nvSpPr>
          <p:cNvPr id="10" name="Content Placeholder 9"/>
          <p:cNvSpPr>
            <a:spLocks noGrp="1"/>
          </p:cNvSpPr>
          <p:nvPr>
            <p:ph idx="30" sz="half"/>
          </p:nvPr>
        </p:nvSpPr>
        <p:spPr/>
        <p:txBody>
          <a:bodyPr/>
          <a:lstStyle/>
          <a:p>
            <a:r>
              <a:t>Preparation and Characterization of Mucoadhesive Nanoparticles for Enhancing Cellular Uptake of Coenzyme Q10</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Physiological properties of water-soluble exopolysaccharides (EPS) and residues after EPS removal (Res) from the probiotic kefir were determined in high-fat (HF) diet-fed CS7BL/6J mice. EPS solutions showed rheological properties and lower viscosity compared to those of,beta-glucan (BG). EPS significantly suppressed the adipogenesis of 3T3-L1 preadipocytes in a dose-dependent manner. Mice were fed HF diets containing 5% EPS, 5% BG, 8% Res, or 5% microcrystalline cellulose (control) for 4 weeks. Compared with the control, EPS supplementation significantly reduced HF diet-induced body weight gain, adipose tissue weight, and plasma very-low-density lipoprotein cholesterol concentration (P &lt; 0.05). Res and BG significantly reduced body weight gain; however, reduction in adipose tissue weight was not statistically significant, suggesting that the antiobesity effect of EPS occurs due to viscosity and an additional factor. EPS supplementation significantly enhanced abundance of Akkermansia spp. in feces. These data indicate that EPS shows significant antiobesity effects possibly via intestinal microbiota alterations.</a:t>
            </a:r>
          </a:p>
        </p:txBody>
      </p:sp>
      <p:sp>
        <p:nvSpPr>
          <p:cNvPr id="3" name="Content Placeholder 2"/>
          <p:cNvSpPr>
            <a:spLocks noGrp="1"/>
          </p:cNvSpPr>
          <p:nvPr>
            <p:ph idx="14" sz="half"/>
          </p:nvPr>
        </p:nvSpPr>
        <p:spPr/>
        <p:txBody>
          <a:bodyPr/>
          <a:lstStyle/>
          <a:p>
            <a:r>
              <a:t>Antiobesity Effect of Exopolysaccharides Isolated from Kefir Grains </a:t>
            </a:r>
          </a:p>
        </p:txBody>
      </p:sp>
      <p:sp>
        <p:nvSpPr>
          <p:cNvPr id="4" name="Content Placeholder 3"/>
          <p:cNvSpPr>
            <a:spLocks noGrp="1"/>
          </p:cNvSpPr>
          <p:nvPr>
            <p:ph idx="17" sz="half"/>
          </p:nvPr>
        </p:nvSpPr>
        <p:spPr/>
        <p:txBody>
          <a:bodyPr/>
          <a:lstStyle/>
          <a:p>
            <a:r>
              <a:t>Juha Lim, Madhuvanti Kale, Dong Hyeon Kim, Hong Seok Kim, Jung Whan Chon, Kun Ho Seo, Hyeon Gyu Lee , Wallace Yokoyama, and Hyunsook Kim*  </a:t>
            </a:r>
          </a:p>
        </p:txBody>
      </p:sp>
      <p:sp>
        <p:nvSpPr>
          <p:cNvPr id="5" name="Content Placeholder 4"/>
          <p:cNvSpPr>
            <a:spLocks noGrp="1"/>
          </p:cNvSpPr>
          <p:nvPr>
            <p:ph idx="19" sz="half"/>
          </p:nvPr>
        </p:nvSpPr>
        <p:spPr/>
        <p:txBody>
          <a:bodyPr/>
          <a:lstStyle/>
          <a:p>
            <a:r>
              <a:t>2017</a:t>
            </a:r>
          </a:p>
        </p:txBody>
      </p:sp>
      <p:sp>
        <p:nvSpPr>
          <p:cNvPr id="6" name="Content Placeholder 5"/>
          <p:cNvSpPr>
            <a:spLocks noGrp="1"/>
          </p:cNvSpPr>
          <p:nvPr>
            <p:ph idx="20" sz="half"/>
          </p:nvPr>
        </p:nvSpPr>
        <p:spPr/>
        <p:txBody>
          <a:bodyPr/>
          <a:lstStyle/>
          <a:p>
            <a:r>
              <a:t>Journal of Agricultural and Food Chemistry</a:t>
            </a:r>
          </a:p>
        </p:txBody>
      </p:sp>
      <p:sp>
        <p:nvSpPr>
          <p:cNvPr id="7" name="Content Placeholder 6"/>
          <p:cNvSpPr>
            <a:spLocks noGrp="1"/>
          </p:cNvSpPr>
          <p:nvPr>
            <p:ph idx="22" sz="half"/>
          </p:nvPr>
        </p:nvSpPr>
        <p:spPr/>
        <p:txBody>
          <a:bodyPr/>
          <a:lstStyle/>
          <a:p>
            <a:r>
              <a:t>The procedure for obtaining anthocyanin enriched extracts from black rice was optimized by response surface methodology, and the effects of the optimized extract on in vitro starch digestibility were investigated in a wheat flour gel model  The experimental results were well described by a polynomial multiple regression model (R 2 = 0 8812, p = 0 0546) with regard to anthocyanin content in anthocyanin enriched extracts from black rice  The optimal conditions for obtaining anthocyanin enriched extracts from black rice were 50 78% ethanol and 1 N HCl (0 60 mL), yielding a predicted anthocyanin content of 624 27 mg cyanidin 3 glucoside extract  The optimized anthocyanin enriched extract was a stronger inhibitor of alpha glucosidase than acarbose  Furthermore, the predicted glycemic index values of gels prepared with the optimized extract were significantly lower than that of wheat flour gel  These results indicate that the optimized extract suppressed starch hydrolysis by inhibiting digestive enzymes </a:t>
            </a:r>
          </a:p>
        </p:txBody>
      </p:sp>
      <p:sp>
        <p:nvSpPr>
          <p:cNvPr id="8" name="Content Placeholder 7"/>
          <p:cNvSpPr>
            <a:spLocks noGrp="1"/>
          </p:cNvSpPr>
          <p:nvPr>
            <p:ph idx="26" sz="half"/>
          </p:nvPr>
        </p:nvSpPr>
        <p:spPr/>
        <p:txBody>
          <a:bodyPr/>
          <a:lstStyle/>
          <a:p>
            <a:r>
              <a:t>In Young Bae, Ji Soo An, Im Kyung Oh, Hyeon Gyu Lee* </a:t>
            </a:r>
          </a:p>
        </p:txBody>
      </p:sp>
      <p:sp>
        <p:nvSpPr>
          <p:cNvPr id="9" name="Content Placeholder 8"/>
          <p:cNvSpPr>
            <a:spLocks noGrp="1"/>
          </p:cNvSpPr>
          <p:nvPr>
            <p:ph idx="28" sz="half"/>
          </p:nvPr>
        </p:nvSpPr>
        <p:spPr/>
        <p:txBody>
          <a:bodyPr/>
          <a:lstStyle/>
          <a:p>
            <a:r>
              <a:t>2017</a:t>
            </a:r>
          </a:p>
        </p:txBody>
      </p:sp>
      <p:sp>
        <p:nvSpPr>
          <p:cNvPr id="10" name="Content Placeholder 9"/>
          <p:cNvSpPr>
            <a:spLocks noGrp="1"/>
          </p:cNvSpPr>
          <p:nvPr>
            <p:ph idx="30" sz="half"/>
          </p:nvPr>
        </p:nvSpPr>
        <p:spPr/>
        <p:txBody>
          <a:bodyPr/>
          <a:lstStyle/>
          <a:p>
            <a:r>
              <a:t>Optimized preparation of anthocyanin rich extract from black rice and its effects on in vitro digestibility</a:t>
            </a:r>
          </a:p>
        </p:txBody>
      </p:sp>
      <p:sp>
        <p:nvSpPr>
          <p:cNvPr id="11" name="Content Placeholder 10"/>
          <p:cNvSpPr>
            <a:spLocks noGrp="1"/>
          </p:cNvSpPr>
          <p:nvPr>
            <p:ph idx="32" sz="half"/>
          </p:nvPr>
        </p:nvSpPr>
        <p:spPr/>
        <p:txBody>
          <a:bodyPr/>
          <a:lstStyle/>
          <a:p>
            <a:r>
              <a:t>Food Science and Biotechnology</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influence of hydrocolloids on in vitro starch digestibility and rheological properties of Segoami (a new rice variety fortified with amylose and dietary fiber) gel was investigated in terms of type (sodium alginate, arabic gum, guar gum, locust bean gum, and xanthan gum) and addition levels (0.3-0.7% for rice flour weight) of hydrocolloids. In addition, the behavior of hydrocolloids was analyzed by principal component analysis (PCA) based on both properties of various Segoami-hydrocolloids gels. The first and second principle components (PC) explained 80.93% of the total variation; PC1 and PC2 explained 50.40% and 30.53% of the total variance, respectively, implying that the two components provided a strong summary of the data. PC1, represented in vitro starch digestibility and was affected by the addition level of hydrocolloids: PC2, represented rheological parameters and was highly affected by the type of hydrocolloids. Moreover, there was a non-linear relationship between in vitro starch digestibility and rheological properties of Segoami-hydrocolloids gels. The hydrocolloids used in this study showed similar features according to the addition levels of hydrocolloids regardless of type. Segoami-0.5% arabic gum gel was the optimum preparation for retarding in vitro starch digestibility and maintaining rheological properties. (C) 2017 Published by Elsevier B.V.</a:t>
            </a:r>
          </a:p>
        </p:txBody>
      </p:sp>
      <p:sp>
        <p:nvSpPr>
          <p:cNvPr id="3" name="Content Placeholder 2"/>
          <p:cNvSpPr>
            <a:spLocks noGrp="1"/>
          </p:cNvSpPr>
          <p:nvPr>
            <p:ph idx="14" sz="half"/>
          </p:nvPr>
        </p:nvSpPr>
        <p:spPr/>
        <p:txBody>
          <a:bodyPr/>
          <a:lstStyle/>
          <a:p>
            <a:r>
              <a:t>Classification of hydrocolloids based on in vitro starch digestibilityand rheological properties of Segoami gel</a:t>
            </a:r>
          </a:p>
        </p:txBody>
      </p:sp>
      <p:sp>
        <p:nvSpPr>
          <p:cNvPr id="4" name="Content Placeholder 3"/>
          <p:cNvSpPr>
            <a:spLocks noGrp="1"/>
          </p:cNvSpPr>
          <p:nvPr>
            <p:ph idx="17" sz="half"/>
          </p:nvPr>
        </p:nvSpPr>
        <p:spPr/>
        <p:txBody>
          <a:bodyPr/>
          <a:lstStyle/>
          <a:p>
            <a:r>
              <a:t>Da Sol Jung, In Young Bae, Im Kyung Oh, Sang Ik Han, Sung Joon Lee,Hyeon Gyu Lee∗</a:t>
            </a:r>
          </a:p>
        </p:txBody>
      </p:sp>
      <p:sp>
        <p:nvSpPr>
          <p:cNvPr id="5" name="Content Placeholder 4"/>
          <p:cNvSpPr>
            <a:spLocks noGrp="1"/>
          </p:cNvSpPr>
          <p:nvPr>
            <p:ph idx="19" sz="half"/>
          </p:nvPr>
        </p:nvSpPr>
        <p:spPr/>
        <p:txBody>
          <a:bodyPr/>
          <a:lstStyle/>
          <a:p>
            <a:r>
              <a:t>2017</a:t>
            </a:r>
          </a:p>
        </p:txBody>
      </p:sp>
      <p:sp>
        <p:nvSpPr>
          <p:cNvPr id="6" name="Content Placeholder 5"/>
          <p:cNvSpPr>
            <a:spLocks noGrp="1"/>
          </p:cNvSpPr>
          <p:nvPr>
            <p:ph idx="20" sz="half"/>
          </p:nvPr>
        </p:nvSpPr>
        <p:spPr/>
        <p:txBody>
          <a:bodyPr/>
          <a:lstStyle/>
          <a:p>
            <a:r>
              <a:t>International Journal of Biological Macromolecules</a:t>
            </a:r>
          </a:p>
        </p:txBody>
      </p:sp>
      <p:sp>
        <p:nvSpPr>
          <p:cNvPr id="7" name="Content Placeholder 6"/>
          <p:cNvSpPr>
            <a:spLocks noGrp="1"/>
          </p:cNvSpPr>
          <p:nvPr>
            <p:ph idx="22" sz="half"/>
          </p:nvPr>
        </p:nvSpPr>
        <p:spPr/>
        <p:txBody>
          <a:bodyPr/>
          <a:lstStyle/>
          <a:p>
            <a:r>
              <a:t>The influences of particle size on the physicochemical, release, and cellular uptake properties of chitosan  nanoparticles (CSNPs) were investigated  Ionotropic CSNPs of different sizes (200 1000 nm) loaded with two model core materials (resveratrol or coumarin 6) were prepared using tripolyphosphate and carrageenan as cross linkers  With an increase of particle size, zeta potential (34 6 +/  0 5 to 51 1 +/  0 9) arid entrapment efficiency (14 9 +/  1 4 to 40 9 +/  1 9) of the CSNPs were significantly (p &lt; 0 05) increased and release rates were decreased  However, Caco 2 cellular uptake of CSNPs were significantly increased from 3 70 +/  0 03 to 5 24 +/  0 20 with an increase of particle size from 200 to 600 nm; whereas those significantly decreased from 5 24 + 0:20 to 4 55 +/  0 2 for particles larger than 600 nm in transwell assay  Moreover, much the same uptake patterns were also observed in confocal microscopy and flow cytometry  Investigation of cellular uptake of CSNPs revealed positive correlations between ZP and EE and indicated the effects of complex factors of nanoparticles other than size  These results provide a better understanding of CSNPs absorption and raises the possibility of controlling alternative nanoparticle properties to enhance bioavailability </a:t>
            </a:r>
          </a:p>
        </p:txBody>
      </p:sp>
      <p:sp>
        <p:nvSpPr>
          <p:cNvPr id="8" name="Content Placeholder 7"/>
          <p:cNvSpPr>
            <a:spLocks noGrp="1"/>
          </p:cNvSpPr>
          <p:nvPr>
            <p:ph idx="26" sz="half"/>
          </p:nvPr>
        </p:nvSpPr>
        <p:spPr/>
        <p:txBody>
          <a:bodyPr/>
          <a:lstStyle/>
          <a:p>
            <a:r>
              <a:t>Hyun Jeong Je, Eun Suh Kim, Ji Soo Lee, and Hyeon Gyu Lee*</a:t>
            </a:r>
          </a:p>
        </p:txBody>
      </p:sp>
      <p:sp>
        <p:nvSpPr>
          <p:cNvPr id="9" name="Content Placeholder 8"/>
          <p:cNvSpPr>
            <a:spLocks noGrp="1"/>
          </p:cNvSpPr>
          <p:nvPr>
            <p:ph idx="28" sz="half"/>
          </p:nvPr>
        </p:nvSpPr>
        <p:spPr/>
        <p:txBody>
          <a:bodyPr/>
          <a:lstStyle/>
          <a:p>
            <a:r>
              <a:t>2017</a:t>
            </a:r>
          </a:p>
        </p:txBody>
      </p:sp>
      <p:sp>
        <p:nvSpPr>
          <p:cNvPr id="10" name="Content Placeholder 9"/>
          <p:cNvSpPr>
            <a:spLocks noGrp="1"/>
          </p:cNvSpPr>
          <p:nvPr>
            <p:ph idx="30" sz="half"/>
          </p:nvPr>
        </p:nvSpPr>
        <p:spPr/>
        <p:txBody>
          <a:bodyPr/>
          <a:lstStyle/>
          <a:p>
            <a:r>
              <a:t>Release Properties and Cellular Uptake in Caco 2 Cells of Size Controlled Chitosan Nanoparticles</a:t>
            </a:r>
          </a:p>
        </p:txBody>
      </p:sp>
      <p:sp>
        <p:nvSpPr>
          <p:cNvPr id="11" name="Content Placeholder 10"/>
          <p:cNvSpPr>
            <a:spLocks noGrp="1"/>
          </p:cNvSpPr>
          <p:nvPr>
            <p:ph idx="32" sz="half"/>
          </p:nvPr>
        </p:nvSpPr>
        <p:spPr/>
        <p:txBody>
          <a:bodyPr/>
          <a:lstStyle/>
          <a:p>
            <a:r>
              <a:t>Journal of Agricultural and Food Chemistry</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To stabilize the color and the antioxidant activity of black soybean anthocyanin, the potential of nanoencapsulation and copigmentation was investigated. Anthocyanin was copigmented with sinapic acid and nanoencapsulated by the ionic gelation method. The stability of anthocyanin in terms of color and antioxidant activity was significantly improved by both nanoencapsulation and copigmentation (P &lt; 0.05). The nanoencapsulation was more efficient in improving the antioxidant activity and the color stability of Anthocyanin at high temperature. In addition, the highest stability of anthocyanin was observed in the copigmented anthocyanin-loaded nanoparticles, in which half-lives and retention were more than 2.6 and 7.4-fold greater than those of nonencapsulated anthocyanin. These results suggested that a combination of copigmentation and nanoencapsulation could be an effective technique for improving the color and antioxidant stability of anthocyanin. Practical ApplicationsAlthough anthocyanin of black soybean has diverse health-promoting properties, such as antioxidant, anti-obesity, and hypolipidemic effects, few studies have been conducted with black soybean anthocyanin. In this manuscript, to stabilize the color and the antioxidant activity of black soybean anthocyanin, the potential of nanoencapsulation and copigmentation was investigated. The result suggests that a combination of copigmentation and nanoencapsulation could be useful for improving anthocyanin stability in terms of color and antioxidant activity. Therefore, this strategy for stability of black soybean anthocyanin could be practically employed in the food and nutrition industry because it can improve not only visual color but also biological activity of anthocyanin-related products.</a:t>
            </a:r>
          </a:p>
        </p:txBody>
      </p:sp>
      <p:sp>
        <p:nvSpPr>
          <p:cNvPr id="3" name="Content Placeholder 2"/>
          <p:cNvSpPr>
            <a:spLocks noGrp="1"/>
          </p:cNvSpPr>
          <p:nvPr>
            <p:ph idx="14" sz="half"/>
          </p:nvPr>
        </p:nvSpPr>
        <p:spPr/>
        <p:txBody>
          <a:bodyPr/>
          <a:lstStyle/>
          <a:p>
            <a:r>
              <a:t> Stabilization of Black Soybean Anthocyanin by Chitosan Nanoencapsulation and Copigmentation</a:t>
            </a:r>
          </a:p>
        </p:txBody>
      </p:sp>
      <p:sp>
        <p:nvSpPr>
          <p:cNvPr id="4" name="Content Placeholder 3"/>
          <p:cNvSpPr>
            <a:spLocks noGrp="1"/>
          </p:cNvSpPr>
          <p:nvPr>
            <p:ph idx="17" sz="half"/>
          </p:nvPr>
        </p:nvSpPr>
        <p:spPr/>
        <p:txBody>
          <a:bodyPr/>
          <a:lstStyle/>
          <a:p>
            <a:r>
              <a:t>Aera Ko, Ji soo Lee, Hee Sop Nam and Hyeon Gyu Lee*</a:t>
            </a:r>
          </a:p>
        </p:txBody>
      </p:sp>
      <p:sp>
        <p:nvSpPr>
          <p:cNvPr id="5" name="Content Placeholder 4"/>
          <p:cNvSpPr>
            <a:spLocks noGrp="1"/>
          </p:cNvSpPr>
          <p:nvPr>
            <p:ph idx="19" sz="half"/>
          </p:nvPr>
        </p:nvSpPr>
        <p:spPr/>
        <p:txBody>
          <a:bodyPr/>
          <a:lstStyle/>
          <a:p>
            <a:r>
              <a:t>2017</a:t>
            </a:r>
          </a:p>
        </p:txBody>
      </p:sp>
      <p:sp>
        <p:nvSpPr>
          <p:cNvPr id="6" name="Content Placeholder 5"/>
          <p:cNvSpPr>
            <a:spLocks noGrp="1"/>
          </p:cNvSpPr>
          <p:nvPr>
            <p:ph idx="20" sz="half"/>
          </p:nvPr>
        </p:nvSpPr>
        <p:spPr/>
        <p:txBody>
          <a:bodyPr/>
          <a:lstStyle/>
          <a:p>
            <a:r>
              <a:t> Journal of Food Biochemistry</a:t>
            </a:r>
          </a:p>
        </p:txBody>
      </p:sp>
      <p:sp>
        <p:nvSpPr>
          <p:cNvPr id="7" name="Content Placeholder 6"/>
          <p:cNvSpPr>
            <a:spLocks noGrp="1"/>
          </p:cNvSpPr>
          <p:nvPr>
            <p:ph idx="22" sz="half"/>
          </p:nvPr>
        </p:nvSpPr>
        <p:spPr/>
        <p:txBody>
          <a:bodyPr/>
          <a:lstStyle/>
          <a:p>
            <a:r>
              <a:t>내용 없음</a:t>
            </a:r>
          </a:p>
        </p:txBody>
      </p:sp>
      <p:sp>
        <p:nvSpPr>
          <p:cNvPr id="8" name="Content Placeholder 7"/>
          <p:cNvSpPr>
            <a:spLocks noGrp="1"/>
          </p:cNvSpPr>
          <p:nvPr>
            <p:ph idx="26" sz="half"/>
          </p:nvPr>
        </p:nvSpPr>
        <p:spPr/>
        <p:txBody>
          <a:bodyPr/>
          <a:lstStyle/>
          <a:p>
            <a:r>
              <a:t>이슬, 김은서, 이지수, 이현규*</a:t>
            </a:r>
          </a:p>
        </p:txBody>
      </p:sp>
      <p:sp>
        <p:nvSpPr>
          <p:cNvPr id="9" name="Content Placeholder 8"/>
          <p:cNvSpPr>
            <a:spLocks noGrp="1"/>
          </p:cNvSpPr>
          <p:nvPr>
            <p:ph idx="28" sz="half"/>
          </p:nvPr>
        </p:nvSpPr>
        <p:spPr/>
        <p:txBody>
          <a:bodyPr/>
          <a:lstStyle/>
          <a:p>
            <a:r>
              <a:t>2017</a:t>
            </a:r>
          </a:p>
        </p:txBody>
      </p:sp>
      <p:sp>
        <p:nvSpPr>
          <p:cNvPr id="10" name="Content Placeholder 9"/>
          <p:cNvSpPr>
            <a:spLocks noGrp="1"/>
          </p:cNvSpPr>
          <p:nvPr>
            <p:ph idx="30" sz="half"/>
          </p:nvPr>
        </p:nvSpPr>
        <p:spPr/>
        <p:txBody>
          <a:bodyPr/>
          <a:lstStyle/>
          <a:p>
            <a:r>
              <a:t>감마오리자놀 함유 칼슘 펙틴 미세 및 나노캡슐의 제조와 입자 크기에 따른 캡슐특성</a:t>
            </a:r>
          </a:p>
        </p:txBody>
      </p:sp>
      <p:sp>
        <p:nvSpPr>
          <p:cNvPr id="11" name="Content Placeholder 10"/>
          <p:cNvSpPr>
            <a:spLocks noGrp="1"/>
          </p:cNvSpPr>
          <p:nvPr>
            <p:ph idx="32" sz="half"/>
          </p:nvPr>
        </p:nvSpPr>
        <p:spPr/>
        <p:txBody>
          <a:bodyPr/>
          <a:lstStyle/>
          <a:p>
            <a:r>
              <a:t>Korean Journal of Food Science and Technology</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내용 없음</a:t>
            </a:r>
          </a:p>
        </p:txBody>
      </p:sp>
      <p:sp>
        <p:nvSpPr>
          <p:cNvPr id="3" name="Content Placeholder 2"/>
          <p:cNvSpPr>
            <a:spLocks noGrp="1"/>
          </p:cNvSpPr>
          <p:nvPr>
            <p:ph idx="14" sz="half"/>
          </p:nvPr>
        </p:nvSpPr>
        <p:spPr/>
        <p:txBody>
          <a:bodyPr/>
          <a:lstStyle/>
          <a:p>
            <a:r>
              <a:t>Effect of amylose contents and degree of gelatinization of rice flour on in vitro starch digestibility, physical, and morphological property</a:t>
            </a:r>
          </a:p>
        </p:txBody>
      </p:sp>
      <p:sp>
        <p:nvSpPr>
          <p:cNvPr id="4" name="Content Placeholder 3"/>
          <p:cNvSpPr>
            <a:spLocks noGrp="1"/>
          </p:cNvSpPr>
          <p:nvPr>
            <p:ph idx="17" sz="half"/>
          </p:nvPr>
        </p:nvSpPr>
        <p:spPr/>
        <p:txBody>
          <a:bodyPr/>
          <a:lstStyle/>
          <a:p>
            <a:r>
              <a:t>Ji Eun Park, In Young Bae, Im Kyung Oh, and Hyeon Gyu Lee*</a:t>
            </a:r>
          </a:p>
        </p:txBody>
      </p:sp>
      <p:sp>
        <p:nvSpPr>
          <p:cNvPr id="5" name="Content Placeholder 4"/>
          <p:cNvSpPr>
            <a:spLocks noGrp="1"/>
          </p:cNvSpPr>
          <p:nvPr>
            <p:ph idx="19" sz="half"/>
          </p:nvPr>
        </p:nvSpPr>
        <p:spPr/>
        <p:txBody>
          <a:bodyPr/>
          <a:lstStyle/>
          <a:p>
            <a:r>
              <a:t>2017</a:t>
            </a:r>
          </a:p>
        </p:txBody>
      </p:sp>
      <p:sp>
        <p:nvSpPr>
          <p:cNvPr id="6" name="Content Placeholder 5"/>
          <p:cNvSpPr>
            <a:spLocks noGrp="1"/>
          </p:cNvSpPr>
          <p:nvPr>
            <p:ph idx="20" sz="half"/>
          </p:nvPr>
        </p:nvSpPr>
        <p:spPr/>
        <p:txBody>
          <a:bodyPr/>
          <a:lstStyle/>
          <a:p>
            <a:r>
              <a:t>한국산업식품공학회 </a:t>
            </a:r>
          </a:p>
        </p:txBody>
      </p:sp>
      <p:sp>
        <p:nvSpPr>
          <p:cNvPr id="7" name="Content Placeholder 6"/>
          <p:cNvSpPr>
            <a:spLocks noGrp="1"/>
          </p:cNvSpPr>
          <p:nvPr>
            <p:ph idx="22" sz="half"/>
          </p:nvPr>
        </p:nvSpPr>
        <p:spPr/>
        <p:txBody>
          <a:bodyPr/>
          <a:lstStyle/>
          <a:p>
            <a:r>
              <a:t>High amylose rice starch was modified by dry heat treatment for different heating times (0,1, 2, and 4 h) after mixing with various hydrocolloid type (carboxymethyl cellulose (CMC), guar gum, and xanthan gum) to improve its processability and nutritional properties  The hydration/pasting properties, gel texture, and in vitro starch digestibility of dry heat treated hydrocolloid starches were investigated and analyzed by principle component analysis (PCA)  Dry heat treatment increased the pasting properties of rice starch, although a longer heating time led to lower pasting and hydration properties as well as gel strength  Highest peak viscosity and gel strength were observed for dry heat treated xanthan starch, followed by CMC  and guar starch  In the results of in vitro starch digestibility, dry heat treatment significantly decreased the rapidly digestible starch contents and predicted glycemic index (pGI) compared to native starch, while dry heat treated xanthan starch most effectively retarded starch digestibility  PCA indicated that hydrocolloid type affected the hydration properties, and that heating time was correlated with pasting properties and pGI  These results demonstrated that high amylose rice starch dry heat treated with xanthan for 2 h could be effective in changing the hydration, pasting and gel characteristics as well as in vitro starch digestibility  (C) 2017 Published by Elsevier Ltd </a:t>
            </a:r>
          </a:p>
        </p:txBody>
      </p:sp>
      <p:sp>
        <p:nvSpPr>
          <p:cNvPr id="8" name="Content Placeholder 7"/>
          <p:cNvSpPr>
            <a:spLocks noGrp="1"/>
          </p:cNvSpPr>
          <p:nvPr>
            <p:ph idx="26" sz="half"/>
          </p:nvPr>
        </p:nvSpPr>
        <p:spPr/>
        <p:txBody>
          <a:bodyPr/>
          <a:lstStyle/>
          <a:p>
            <a:r>
              <a:t>Im Kyung Oh, In Young Bae, Hyeon Gyu Lee*</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Complexation of high amylose rice starch and hydrocolloid through dry heat treatment: physical property and in vitro starch digestibility</a:t>
            </a:r>
          </a:p>
        </p:txBody>
      </p:sp>
      <p:sp>
        <p:nvSpPr>
          <p:cNvPr id="11" name="Content Placeholder 10"/>
          <p:cNvSpPr>
            <a:spLocks noGrp="1"/>
          </p:cNvSpPr>
          <p:nvPr>
            <p:ph idx="32" sz="half"/>
          </p:nvPr>
        </p:nvSpPr>
        <p:spPr/>
        <p:txBody>
          <a:bodyPr/>
          <a:lstStyle/>
          <a:p>
            <a:r>
              <a:t> Journal of Cereal Science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objective of this study was to investigate the influence of citric acid (CA) treatment (10, 20, and 30% of dry starch weight) under different pH conditions (3 5, 4 5, and 5 5) on the physicochemical properties, in vitro digestibility and prebiotic effects of potato starch  With the CA content increased, the degree of substitution of CA starch treated at pH 3 5 and 4 5 wad significantly increased i e  from 0 125 to 0 418 and from 0 078 to 0 167, respectively (p&lt;0 05), except for starch treated at pH 5 5 (from 0 023 to 0 030)  The resistant starch (RS) content of CA starch was effectively increased compared to pH control made by changing pH from 3 5 to 5 5 with hydrochloric acid alone  The results of X ray diffraction and swelling power were affected by pH condition, whereas they were less affected by the percentage of CA  Swelling power of treated starch also significantly decreased as the pH level decreased (p &lt; 0 05)  Probiotic bacteria B  bifidum and L  acidophilus grown in medium with citrate starch showed substantial viability  These results suggest that pH conditions of CA modification substantially affect the degree of CA substitution, physicochemical properties, and nutritional value (C) 2017 Elsevier B V  All rights reserved </a:t>
            </a:r>
          </a:p>
        </p:txBody>
      </p:sp>
      <p:sp>
        <p:nvSpPr>
          <p:cNvPr id="3" name="Content Placeholder 2"/>
          <p:cNvSpPr>
            <a:spLocks noGrp="1"/>
          </p:cNvSpPr>
          <p:nvPr>
            <p:ph idx="14" sz="half"/>
          </p:nvPr>
        </p:nvSpPr>
        <p:spPr/>
        <p:txBody>
          <a:bodyPr/>
          <a:lstStyle/>
          <a:p>
            <a:r>
              <a:t>Effect of different pH conditions on the in vitro digestibility and physicochemical properties of citric acid treated potato starch</a:t>
            </a:r>
          </a:p>
        </p:txBody>
      </p:sp>
      <p:sp>
        <p:nvSpPr>
          <p:cNvPr id="4" name="Content Placeholder 3"/>
          <p:cNvSpPr>
            <a:spLocks noGrp="1"/>
          </p:cNvSpPr>
          <p:nvPr>
            <p:ph idx="17" sz="half"/>
          </p:nvPr>
        </p:nvSpPr>
        <p:spPr/>
        <p:txBody>
          <a:bodyPr/>
          <a:lstStyle/>
          <a:p>
            <a:r>
              <a:t>Lee, Soo Yoon, Kwang Yeon Lee, Hyeon Gyu Lee* </a:t>
            </a:r>
          </a:p>
        </p:txBody>
      </p:sp>
      <p:sp>
        <p:nvSpPr>
          <p:cNvPr id="5" name="Content Placeholder 4"/>
          <p:cNvSpPr>
            <a:spLocks noGrp="1"/>
          </p:cNvSpPr>
          <p:nvPr>
            <p:ph idx="19" sz="half"/>
          </p:nvPr>
        </p:nvSpPr>
        <p:spPr/>
        <p:txBody>
          <a:bodyPr/>
          <a:lstStyle/>
          <a:p>
            <a:r>
              <a:t>2018</a:t>
            </a:r>
          </a:p>
        </p:txBody>
      </p:sp>
      <p:sp>
        <p:nvSpPr>
          <p:cNvPr id="6" name="Content Placeholder 5"/>
          <p:cNvSpPr>
            <a:spLocks noGrp="1"/>
          </p:cNvSpPr>
          <p:nvPr>
            <p:ph idx="20" sz="half"/>
          </p:nvPr>
        </p:nvSpPr>
        <p:spPr/>
        <p:txBody>
          <a:bodyPr/>
          <a:lstStyle/>
          <a:p>
            <a:r>
              <a:t>International journal of biological macromolecules </a:t>
            </a:r>
          </a:p>
        </p:txBody>
      </p:sp>
      <p:sp>
        <p:nvSpPr>
          <p:cNvPr id="7" name="Content Placeholder 6"/>
          <p:cNvSpPr>
            <a:spLocks noGrp="1"/>
          </p:cNvSpPr>
          <p:nvPr>
            <p:ph idx="22" sz="half"/>
          </p:nvPr>
        </p:nvSpPr>
        <p:spPr/>
        <p:txBody>
          <a:bodyPr/>
          <a:lstStyle/>
          <a:p>
            <a:r>
              <a:t>The influence of dry heat treatment (DHT) of high amylose rice starch was investigated on starch digestibility and physical properties and their characteristics were compared through the PCA analysis  High amylose rice starch was prepared by DHT under different temperatures (110, 130, and 150 degrees C) and times (0, 1, 2, and 4h)  The gelatinization temperature and enthalpy decreased as temperature and time increased, revealing the change of semi crystalline region  There were significant increases in gel strength and pasting viscosity above 130 degrees C, whereas gel strength and pasting viscosity were reduced with increasing heating time  On in vitro starch digestibility of DHT starch gel, the rapidly digestible starch and predicted glycemic index of DHT starches were lower than those of native starch  Both the lowest predicted glycemic index and the highest gel strength was observed at 130 degrees C for 1 h  In the results of PCA analysis, the heating temperature was negatively correlated with in vitro starch digestibility as well as pasting viscosity and gel strength  These results demonstrated that DHT could be useful of enhancing the physical and nutritional properties of high amylose rice starch  (C) 2017 Elsevier B V  All rights reserved </a:t>
            </a:r>
          </a:p>
        </p:txBody>
      </p:sp>
      <p:sp>
        <p:nvSpPr>
          <p:cNvPr id="8" name="Content Placeholder 7"/>
          <p:cNvSpPr>
            <a:spLocks noGrp="1"/>
          </p:cNvSpPr>
          <p:nvPr>
            <p:ph idx="26" sz="half"/>
          </p:nvPr>
        </p:nvSpPr>
        <p:spPr/>
        <p:txBody>
          <a:bodyPr/>
          <a:lstStyle/>
          <a:p>
            <a:r>
              <a:t>Im Kyung Oh, In Young Bae, Hyeon Gyu Lee*</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Effect of dry heat treatment on physical property and in vitro starch digestibility of high amylose rice starch</a:t>
            </a:r>
          </a:p>
        </p:txBody>
      </p:sp>
      <p:sp>
        <p:nvSpPr>
          <p:cNvPr id="11" name="Content Placeholder 10"/>
          <p:cNvSpPr>
            <a:spLocks noGrp="1"/>
          </p:cNvSpPr>
          <p:nvPr>
            <p:ph idx="32" sz="half"/>
          </p:nvPr>
        </p:nvSpPr>
        <p:spPr/>
        <p:txBody>
          <a:bodyPr/>
          <a:lstStyle/>
          <a:p>
            <a:r>
              <a:t>International Journal of Biological Macromolecules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half"/>
          </p:nvPr>
        </p:nvSpPr>
        <p:spPr/>
        <p:txBody>
          <a:bodyPr/>
          <a:lstStyle/>
          <a:p>
            <a:r>
              <a:t>The effects of okara on in vitro starch digestibility and cooking properties of rice noodles and methods for quality improvement for their production as a functional health food were examined  Okara was added to rice noodles in proportions of 0%, 5%, 10%, and 20%  With an increasing level of okara, cooking loss, hardness, and adhesiveness of the rice noodles increased, while water absorption, swelling index, and cohesiveness decreased  The addition of okara reduced the in vitro starch digestibility of rice noodles, although the addition of 20% okara increased the starch digestibility  Among all samples, 10% okara showed the lowest predicted glycemic index (pGI) value  Therefore, in order to improve cooking quality of rice noodles containing 10% okara, addition of alginate or treatment with a CaCl2 coating was examined  The addition of alginate alone did not improve the cooking quality, but treatment with a CaCl2 coating along with alginate improved cooking quality  Moreover, the combination treatment of Ca alginate did not change the in vitro starch digestibility of rice noodles containing okara  As a result, 10% okara can be used to produce health beneficial rice noodles with reduced in vitro starch digestibility, and the combination treatment of Ca alginate can improve their cooking quality </a:t>
            </a:r>
          </a:p>
        </p:txBody>
      </p:sp>
      <p:sp>
        <p:nvSpPr>
          <p:cNvPr id="3" name="Content Placeholder 2"/>
          <p:cNvSpPr>
            <a:spLocks noGrp="1"/>
          </p:cNvSpPr>
          <p:nvPr>
            <p:ph idx="14" sz="half"/>
          </p:nvPr>
        </p:nvSpPr>
        <p:spPr/>
        <p:txBody>
          <a:bodyPr/>
          <a:lstStyle/>
          <a:p>
            <a:r>
              <a:t>Rice noodle enriched with okara: Cooking property, texture, and in vitro starch digestibility</a:t>
            </a:r>
          </a:p>
        </p:txBody>
      </p:sp>
      <p:sp>
        <p:nvSpPr>
          <p:cNvPr id="4" name="Content Placeholder 3"/>
          <p:cNvSpPr>
            <a:spLocks noGrp="1"/>
          </p:cNvSpPr>
          <p:nvPr>
            <p:ph idx="17" sz="half"/>
          </p:nvPr>
        </p:nvSpPr>
        <p:spPr/>
        <p:txBody>
          <a:bodyPr/>
          <a:lstStyle/>
          <a:p>
            <a:r>
              <a:t>Kang, Min Je, In Young Bae, Hyeon Gyu Lee*</a:t>
            </a:r>
          </a:p>
        </p:txBody>
      </p:sp>
      <p:sp>
        <p:nvSpPr>
          <p:cNvPr id="5" name="Content Placeholder 4"/>
          <p:cNvSpPr>
            <a:spLocks noGrp="1"/>
          </p:cNvSpPr>
          <p:nvPr>
            <p:ph idx="19" sz="half"/>
          </p:nvPr>
        </p:nvSpPr>
        <p:spPr/>
        <p:txBody>
          <a:bodyPr/>
          <a:lstStyle/>
          <a:p>
            <a:r>
              <a:t>2018</a:t>
            </a:r>
          </a:p>
        </p:txBody>
      </p:sp>
      <p:sp>
        <p:nvSpPr>
          <p:cNvPr id="6" name="Content Placeholder 5"/>
          <p:cNvSpPr>
            <a:spLocks noGrp="1"/>
          </p:cNvSpPr>
          <p:nvPr>
            <p:ph idx="20" sz="half"/>
          </p:nvPr>
        </p:nvSpPr>
        <p:spPr/>
        <p:txBody>
          <a:bodyPr/>
          <a:lstStyle/>
          <a:p>
            <a:r>
              <a:t>Food Bioscience</a:t>
            </a:r>
          </a:p>
        </p:txBody>
      </p:sp>
      <p:sp>
        <p:nvSpPr>
          <p:cNvPr id="7" name="Content Placeholder 6"/>
          <p:cNvSpPr>
            <a:spLocks noGrp="1"/>
          </p:cNvSpPr>
          <p:nvPr>
            <p:ph idx="22" sz="half"/>
          </p:nvPr>
        </p:nvSpPr>
        <p:spPr/>
        <p:txBody>
          <a:bodyPr/>
          <a:lstStyle/>
          <a:p>
            <a:r>
              <a:t>The aim of the study was to encapsulate resveratrol (RV) in trimethyl chitosan (TMC) nanoparticles cross linked with tripolyphosphate (TPP) and/or alginate to achieve controlled release and improved cellular uptake  TMC (degree of quaternization of 78%) was prepared by reacting purified chitosan with iodomethane  Three types of RV loaded TMC nanoparticles were prepared: TMC TPP (TP NPs), TMC alginate (TA NPs), and TMC alginate TPP (TAP NPs)  TA NPs and TAP NPs showed lower particle size and encapsulation efficiency (EE), better distribution, and more sustained release than TP NPs due to the high molecular weight and viscous property of alginate  Caco 2 cellular uptake of RV was improved by TMC nanoencapsulation, and TP NPs showed the highest uptake due to its significantly higher EE  Compared with TAP NPs, TA NPs with higher positive surface charge showed higher cellular uptake  Moreover, Caco 2 cell growth inhibiting activity of RV was significantly increased by TMC nanoencapsulation and TP NPs showed the significantly highest activity with a good agreement with the permeability results </a:t>
            </a:r>
          </a:p>
        </p:txBody>
      </p:sp>
      <p:sp>
        <p:nvSpPr>
          <p:cNvPr id="8" name="Content Placeholder 7"/>
          <p:cNvSpPr>
            <a:spLocks noGrp="1"/>
          </p:cNvSpPr>
          <p:nvPr>
            <p:ph idx="26" sz="half"/>
          </p:nvPr>
        </p:nvSpPr>
        <p:spPr/>
        <p:txBody>
          <a:bodyPr/>
          <a:lstStyle/>
          <a:p>
            <a:r>
              <a:t>Jeong Bin Min, Eun Suh Kim, Ji Soo Lee, Hyeon Gyu Lee*</a:t>
            </a:r>
          </a:p>
        </p:txBody>
      </p:sp>
      <p:sp>
        <p:nvSpPr>
          <p:cNvPr id="9" name="Content Placeholder 8"/>
          <p:cNvSpPr>
            <a:spLocks noGrp="1"/>
          </p:cNvSpPr>
          <p:nvPr>
            <p:ph idx="28" sz="half"/>
          </p:nvPr>
        </p:nvSpPr>
        <p:spPr/>
        <p:txBody>
          <a:bodyPr/>
          <a:lstStyle/>
          <a:p>
            <a:r>
              <a:t>2018</a:t>
            </a:r>
          </a:p>
        </p:txBody>
      </p:sp>
      <p:sp>
        <p:nvSpPr>
          <p:cNvPr id="10" name="Content Placeholder 9"/>
          <p:cNvSpPr>
            <a:spLocks noGrp="1"/>
          </p:cNvSpPr>
          <p:nvPr>
            <p:ph idx="30" sz="half"/>
          </p:nvPr>
        </p:nvSpPr>
        <p:spPr/>
        <p:txBody>
          <a:bodyPr/>
          <a:lstStyle/>
          <a:p>
            <a:r>
              <a:t>Preparation, characterization, and cellular uptake of resveratrol loaded trimethyl chitosan nanoparticles</a:t>
            </a:r>
          </a:p>
        </p:txBody>
      </p:sp>
      <p:sp>
        <p:nvSpPr>
          <p:cNvPr id="11" name="Content Placeholder 10"/>
          <p:cNvSpPr>
            <a:spLocks noGrp="1"/>
          </p:cNvSpPr>
          <p:nvPr>
            <p:ph idx="32" sz="half"/>
          </p:nvPr>
        </p:nvSpPr>
        <p:spPr/>
        <p:txBody>
          <a:bodyPr/>
          <a:lstStyle/>
          <a:p>
            <a:r>
              <a:t> Food Science and Biotechnology</a:t>
            </a:r>
          </a:p>
        </p:txBody>
      </p:sp>
    </p:spTree>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디자인 사용자 지정">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2472</TotalTime>
  <Words>1</Words>
  <Application>Microsoft Macintosh PowerPoint</Application>
  <PresentationFormat>사용자 지정</PresentationFormat>
  <Paragraphs>1</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3</vt:i4>
      </vt:variant>
      <vt:variant>
        <vt:lpstr>슬라이드 제목</vt:lpstr>
      </vt:variant>
      <vt:variant>
        <vt:i4>1</vt:i4>
      </vt:variant>
    </vt:vector>
  </HeadingPairs>
  <TitlesOfParts>
    <vt:vector size="8" baseType="lpstr">
      <vt:lpstr>Arial</vt:lpstr>
      <vt:lpstr>맑은 고딕</vt:lpstr>
      <vt:lpstr>Calibri Light</vt:lpstr>
      <vt:lpstr>Calibri</vt:lpstr>
      <vt:lpstr>디자인 사용자 지정</vt:lpstr>
      <vt:lpstr>1_디자인 사용자 지정</vt:lpstr>
      <vt:lpstr>2_디자인 사용자 지정</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강 유경</dc:creator>
  <cp:lastModifiedBy>우수몽</cp:lastModifiedBy>
  <cp:revision>234</cp:revision>
  <dcterms:created xsi:type="dcterms:W3CDTF">2021-02-18T15:38:28Z</dcterms:created>
  <dcterms:modified xsi:type="dcterms:W3CDTF">2023-03-04T13:11:26Z</dcterms:modified>
</cp:coreProperties>
</file>