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8" r:id="rId3"/>
    <p:sldId id="259" r:id="rId4"/>
    <p:sldId id="262" r:id="rId5"/>
    <p:sldId id="260" r:id="rId6"/>
    <p:sldId id="263" r:id="rId7"/>
    <p:sldId id="261"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1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200" autoAdjust="0"/>
  </p:normalViewPr>
  <p:slideViewPr>
    <p:cSldViewPr snapToGrid="0">
      <p:cViewPr varScale="1">
        <p:scale>
          <a:sx n="56" d="100"/>
          <a:sy n="56" d="100"/>
        </p:scale>
        <p:origin x="1000" y="40"/>
      </p:cViewPr>
      <p:guideLst/>
    </p:cSldViewPr>
  </p:slideViewPr>
  <p:notesTextViewPr>
    <p:cViewPr>
      <p:scale>
        <a:sx n="1" d="1"/>
        <a:sy n="1" d="1"/>
      </p:scale>
      <p:origin x="0" y="0"/>
    </p:cViewPr>
  </p:notesTextViewPr>
  <p:notesViewPr>
    <p:cSldViewPr snapToGrid="0">
      <p:cViewPr varScale="1">
        <p:scale>
          <a:sx n="49" d="100"/>
          <a:sy n="49" d="100"/>
        </p:scale>
        <p:origin x="2668"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FC9EA-A400-4053-B3C8-38A0DBC34DB3}" type="datetimeFigureOut">
              <a:rPr lang="en-SG" smtClean="0"/>
              <a:t>6/6/2025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E6EDA-1295-4D44-BD94-3216130B6689}" type="slidenum">
              <a:rPr lang="en-SG" smtClean="0"/>
              <a:t>‹#›</a:t>
            </a:fld>
            <a:endParaRPr lang="en-SG"/>
          </a:p>
        </p:txBody>
      </p:sp>
    </p:spTree>
    <p:extLst>
      <p:ext uri="{BB962C8B-B14F-4D97-AF65-F5344CB8AC3E}">
        <p14:creationId xmlns:p14="http://schemas.microsoft.com/office/powerpoint/2010/main" val="3367200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chatbot is essentially a computer program designed to simulate conversation with human users. It can understand inputs like questions or commands and reply intelligently.  Chatbots are not new – and we have used them at some point when shopping online or reporting an issue. There are broadly 2 types of chatbots – rule based and AI powered ones</a:t>
            </a:r>
            <a:endParaRPr lang="en-SG" dirty="0"/>
          </a:p>
        </p:txBody>
      </p:sp>
      <p:sp>
        <p:nvSpPr>
          <p:cNvPr id="4" name="Slide Number Placeholder 3"/>
          <p:cNvSpPr>
            <a:spLocks noGrp="1"/>
          </p:cNvSpPr>
          <p:nvPr>
            <p:ph type="sldNum" sz="quarter" idx="5"/>
          </p:nvPr>
        </p:nvSpPr>
        <p:spPr/>
        <p:txBody>
          <a:bodyPr/>
          <a:lstStyle/>
          <a:p>
            <a:fld id="{DC8E6EDA-1295-4D44-BD94-3216130B6689}" type="slidenum">
              <a:rPr lang="en-SG" smtClean="0"/>
              <a:t>2</a:t>
            </a:fld>
            <a:endParaRPr lang="en-SG"/>
          </a:p>
        </p:txBody>
      </p:sp>
    </p:spTree>
    <p:extLst>
      <p:ext uri="{BB962C8B-B14F-4D97-AF65-F5344CB8AC3E}">
        <p14:creationId xmlns:p14="http://schemas.microsoft.com/office/powerpoint/2010/main" val="101285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chatbots operate with predefined logic — these are rule-based. Others use machine learning and NLU, making them more intuitive, flexible and adaptive — these are AI-powered chatbots</a:t>
            </a:r>
            <a:endParaRPr lang="en-SG" dirty="0"/>
          </a:p>
          <a:p>
            <a:endParaRPr lang="en-SG" dirty="0"/>
          </a:p>
        </p:txBody>
      </p:sp>
      <p:sp>
        <p:nvSpPr>
          <p:cNvPr id="4" name="Slide Number Placeholder 3"/>
          <p:cNvSpPr>
            <a:spLocks noGrp="1"/>
          </p:cNvSpPr>
          <p:nvPr>
            <p:ph type="sldNum" sz="quarter" idx="5"/>
          </p:nvPr>
        </p:nvSpPr>
        <p:spPr/>
        <p:txBody>
          <a:bodyPr/>
          <a:lstStyle/>
          <a:p>
            <a:fld id="{DC8E6EDA-1295-4D44-BD94-3216130B6689}" type="slidenum">
              <a:rPr lang="en-SG" smtClean="0"/>
              <a:t>3</a:t>
            </a:fld>
            <a:endParaRPr lang="en-SG"/>
          </a:p>
        </p:txBody>
      </p:sp>
    </p:spTree>
    <p:extLst>
      <p:ext uri="{BB962C8B-B14F-4D97-AF65-F5344CB8AC3E}">
        <p14:creationId xmlns:p14="http://schemas.microsoft.com/office/powerpoint/2010/main" val="46655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Ecommerce – order tracking, general queries</a:t>
            </a:r>
          </a:p>
          <a:p>
            <a:pPr marL="171450" indent="-171450">
              <a:buFontTx/>
              <a:buChar char="-"/>
            </a:pPr>
            <a:r>
              <a:rPr lang="en-SG" dirty="0"/>
              <a:t>Banking &amp; Finance – Balance &amp; Transaction enquiry, ATM locator, product recommendations</a:t>
            </a:r>
          </a:p>
          <a:p>
            <a:pPr marL="171450" indent="-171450">
              <a:buFontTx/>
              <a:buChar char="-"/>
            </a:pPr>
            <a:r>
              <a:rPr lang="en-SG" dirty="0"/>
              <a:t>Healthcare – appointment scheduling, doctor/clinic locators, insurance enquires etc</a:t>
            </a:r>
          </a:p>
          <a:p>
            <a:pPr marL="171450" indent="-171450">
              <a:buFontTx/>
              <a:buChar char="-"/>
            </a:pPr>
            <a:r>
              <a:rPr lang="en-SG" dirty="0"/>
              <a:t>IT help desk – Ticket generation, status of ticket, knowledge base search etc</a:t>
            </a:r>
          </a:p>
          <a:p>
            <a:pPr marL="171450" indent="-171450">
              <a:buFontTx/>
              <a:buChar char="-"/>
            </a:pPr>
            <a:endParaRPr lang="en-SG" dirty="0"/>
          </a:p>
        </p:txBody>
      </p:sp>
      <p:sp>
        <p:nvSpPr>
          <p:cNvPr id="4" name="Slide Number Placeholder 3"/>
          <p:cNvSpPr>
            <a:spLocks noGrp="1"/>
          </p:cNvSpPr>
          <p:nvPr>
            <p:ph type="sldNum" sz="quarter" idx="5"/>
          </p:nvPr>
        </p:nvSpPr>
        <p:spPr/>
        <p:txBody>
          <a:bodyPr/>
          <a:lstStyle/>
          <a:p>
            <a:fld id="{DC8E6EDA-1295-4D44-BD94-3216130B6689}" type="slidenum">
              <a:rPr lang="en-SG" smtClean="0"/>
              <a:t>4</a:t>
            </a:fld>
            <a:endParaRPr lang="en-SG"/>
          </a:p>
        </p:txBody>
      </p:sp>
    </p:spTree>
    <p:extLst>
      <p:ext uri="{BB962C8B-B14F-4D97-AF65-F5344CB8AC3E}">
        <p14:creationId xmlns:p14="http://schemas.microsoft.com/office/powerpoint/2010/main" val="92713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Developing on the knowledge received on the course on AWS services and also using the group’s theme of developing AI solutions, I decided to create an AI powered chatbot using AWS services for the project that would perform the utility of responding to user queries related to order tracking on a sample ecommerce website. </a:t>
            </a:r>
            <a:r>
              <a:rPr lang="en-US" b="0" dirty="0"/>
              <a:t>Amazon Lex V2 is Amazon’s conversational AI service that lets you build, test, and deploy chatbots and voice assistants — </a:t>
            </a:r>
          </a:p>
          <a:p>
            <a:r>
              <a:rPr lang="en-US" b="0" dirty="0"/>
              <a:t>with built-in natural language understanding (NLU) . It understands user inputs like “Where is my order XYZ” maps these to intents, fills in slots or parameters</a:t>
            </a:r>
          </a:p>
          <a:p>
            <a:r>
              <a:rPr lang="en-US" b="0" dirty="0"/>
              <a:t>and is able to invoke Lambda functions to validate the query, retrieve the status and generate custom responses.</a:t>
            </a:r>
          </a:p>
          <a:p>
            <a:r>
              <a:rPr lang="en-US" b="0" dirty="0"/>
              <a:t>- Other components used in this model are Lambda which the business layer that receives user inputs, validates them, queries the status of the order from the database and provides appropriate responses, handles errors. </a:t>
            </a:r>
            <a:r>
              <a:rPr lang="en-US" b="0" dirty="0" err="1"/>
              <a:t>Dynamodb</a:t>
            </a:r>
            <a:r>
              <a:rPr lang="en-US" b="0" dirty="0"/>
              <a:t> stores the latest status of orders. </a:t>
            </a:r>
          </a:p>
          <a:p>
            <a:endParaRPr lang="en-US" b="0" dirty="0"/>
          </a:p>
          <a:p>
            <a:endParaRPr lang="en-SG" dirty="0"/>
          </a:p>
          <a:p>
            <a:endParaRPr lang="en-SG" dirty="0"/>
          </a:p>
        </p:txBody>
      </p:sp>
      <p:sp>
        <p:nvSpPr>
          <p:cNvPr id="4" name="Slide Number Placeholder 3"/>
          <p:cNvSpPr>
            <a:spLocks noGrp="1"/>
          </p:cNvSpPr>
          <p:nvPr>
            <p:ph type="sldNum" sz="quarter" idx="5"/>
          </p:nvPr>
        </p:nvSpPr>
        <p:spPr/>
        <p:txBody>
          <a:bodyPr/>
          <a:lstStyle/>
          <a:p>
            <a:fld id="{DC8E6EDA-1295-4D44-BD94-3216130B6689}" type="slidenum">
              <a:rPr lang="en-SG" smtClean="0"/>
              <a:t>5</a:t>
            </a:fld>
            <a:endParaRPr lang="en-SG"/>
          </a:p>
        </p:txBody>
      </p:sp>
    </p:spTree>
    <p:extLst>
      <p:ext uri="{BB962C8B-B14F-4D97-AF65-F5344CB8AC3E}">
        <p14:creationId xmlns:p14="http://schemas.microsoft.com/office/powerpoint/2010/main" val="83374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Front end UI / HTML or website– uses AWS SDK for </a:t>
            </a:r>
            <a:r>
              <a:rPr lang="en-US" dirty="0" err="1"/>
              <a:t>Javascript</a:t>
            </a:r>
            <a:r>
              <a:rPr lang="en-US" dirty="0"/>
              <a:t> to capture user input and display a response.</a:t>
            </a:r>
          </a:p>
          <a:p>
            <a:pPr marL="171450" indent="-171450">
              <a:buFontTx/>
              <a:buChar char="-"/>
            </a:pPr>
            <a:r>
              <a:rPr lang="en-US" dirty="0"/>
              <a:t>This chatbot was designed to respond to user queries related to the most recent status of an order placed on the website.</a:t>
            </a:r>
          </a:p>
          <a:p>
            <a:pPr marL="171450" indent="-171450">
              <a:buFontTx/>
              <a:buChar char="-"/>
            </a:pPr>
            <a:r>
              <a:rPr lang="en-US" dirty="0"/>
              <a:t>Once the user types a message requesting the status of the order,  the Front-end initializes Lex Runtime V2 client to send/receive messages.  </a:t>
            </a:r>
          </a:p>
          <a:p>
            <a:pPr marL="171450" indent="-171450">
              <a:buFontTx/>
              <a:buChar char="-"/>
            </a:pPr>
            <a:r>
              <a:rPr lang="en-US" dirty="0"/>
              <a:t>Lex V2 client is part of AWS SDK that allows the UI/website to interact in real-time with the Amazon Lex chatbot. </a:t>
            </a:r>
          </a:p>
          <a:p>
            <a:pPr marL="171450" indent="-171450">
              <a:buFontTx/>
              <a:buChar char="-"/>
            </a:pPr>
            <a:r>
              <a:rPr lang="en-US" dirty="0"/>
              <a:t>The client can call Lex Runtime APIs like </a:t>
            </a:r>
            <a:r>
              <a:rPr lang="en-US" dirty="0" err="1"/>
              <a:t>recognizetext</a:t>
            </a:r>
            <a:r>
              <a:rPr lang="en-US" dirty="0"/>
              <a:t>() – for sending text inputs and receiving the bot’s response &amp; </a:t>
            </a:r>
            <a:r>
              <a:rPr lang="en-US" dirty="0" err="1"/>
              <a:t>recognizeUtterance</a:t>
            </a:r>
            <a:r>
              <a:rPr lang="en-US" dirty="0"/>
              <a:t>() – for sending voice/audio inputs.</a:t>
            </a:r>
          </a:p>
          <a:p>
            <a:pPr marL="171450" indent="-171450">
              <a:buFontTx/>
              <a:buChar char="-"/>
            </a:pPr>
            <a:r>
              <a:rPr lang="en-US" dirty="0"/>
              <a:t>Once the API call is made Amazon Lex recognizes the intent by comparison with utterances defined in the Bot and fills any slots entered by the user.</a:t>
            </a:r>
          </a:p>
          <a:p>
            <a:pPr marL="0" indent="0">
              <a:buFontTx/>
              <a:buNone/>
            </a:pPr>
            <a:r>
              <a:rPr lang="en-US" dirty="0"/>
              <a:t>    For example if the user types “Where’s my Order?” the bot would invoke the Track Order Intent and fill the slot of Order ID provided by the user </a:t>
            </a:r>
          </a:p>
          <a:p>
            <a:pPr marL="171450" indent="-171450">
              <a:buFontTx/>
              <a:buChar char="-"/>
            </a:pPr>
            <a:r>
              <a:rPr lang="en-US" dirty="0"/>
              <a:t>It then triggers the lambda code where the business logic is defined to validate the request and receive the latest status of the order from the </a:t>
            </a:r>
            <a:r>
              <a:rPr lang="en-US" dirty="0" err="1"/>
              <a:t>Dynamodb</a:t>
            </a:r>
            <a:r>
              <a:rPr lang="en-US" dirty="0"/>
              <a:t> </a:t>
            </a:r>
          </a:p>
          <a:p>
            <a:pPr marL="171450" indent="-171450">
              <a:buFontTx/>
              <a:buChar char="-"/>
            </a:pPr>
            <a:r>
              <a:rPr lang="en-US" dirty="0"/>
              <a:t>Lambda then sends the response on the status of the order – e.g. Your 12345 is on the way back to Amazon Lex</a:t>
            </a:r>
          </a:p>
          <a:p>
            <a:pPr marL="171450" indent="-171450">
              <a:buFontTx/>
              <a:buChar char="-"/>
            </a:pPr>
            <a:r>
              <a:rPr lang="en-US" dirty="0"/>
              <a:t>Amazon Lex returns this response back to the UI and this is displayed on the chat window</a:t>
            </a:r>
          </a:p>
          <a:p>
            <a:pPr marL="0" indent="0">
              <a:buFontTx/>
              <a:buNone/>
            </a:pPr>
            <a:endParaRPr lang="en-US" dirty="0"/>
          </a:p>
          <a:p>
            <a:pPr marL="0" indent="0">
              <a:buFontTx/>
              <a:buNone/>
            </a:pPr>
            <a:r>
              <a:rPr lang="en-US" dirty="0"/>
              <a:t>Some Key learnings – read from the slide</a:t>
            </a:r>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C8E6EDA-1295-4D44-BD94-3216130B6689}" type="slidenum">
              <a:rPr lang="en-SG" smtClean="0"/>
              <a:t>6</a:t>
            </a:fld>
            <a:endParaRPr lang="en-SG"/>
          </a:p>
        </p:txBody>
      </p:sp>
    </p:spTree>
    <p:extLst>
      <p:ext uri="{BB962C8B-B14F-4D97-AF65-F5344CB8AC3E}">
        <p14:creationId xmlns:p14="http://schemas.microsoft.com/office/powerpoint/2010/main" val="2049822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Serverless to provide benefits of auto-scaling as traffic grows, </a:t>
            </a:r>
          </a:p>
          <a:p>
            <a:pPr marL="171450" indent="-171450">
              <a:buFontTx/>
              <a:buChar char="-"/>
            </a:pPr>
            <a:r>
              <a:rPr lang="en-US" dirty="0"/>
              <a:t>Economical - pay as you go – only pay when </a:t>
            </a:r>
            <a:r>
              <a:rPr lang="en-US" dirty="0" err="1"/>
              <a:t>lex</a:t>
            </a:r>
            <a:r>
              <a:rPr lang="en-US" dirty="0"/>
              <a:t> processes or downstream components process messages </a:t>
            </a:r>
          </a:p>
          <a:p>
            <a:pPr marL="171450" indent="-171450">
              <a:buFontTx/>
              <a:buChar char="-"/>
            </a:pPr>
            <a:r>
              <a:rPr lang="en-US" dirty="0"/>
              <a:t>uses fine-grained IAM roles and policies, Cognito</a:t>
            </a:r>
          </a:p>
          <a:p>
            <a:pPr marL="171450" indent="-171450">
              <a:buFontTx/>
              <a:buChar char="-"/>
            </a:pPr>
            <a:r>
              <a:rPr lang="en-US" dirty="0"/>
              <a:t>Modular and maintainable – e.g. when lambda code is updated it is not necessary to rebuild dependent components like Lex </a:t>
            </a:r>
          </a:p>
          <a:p>
            <a:pPr marL="0" indent="0">
              <a:buFontTx/>
              <a:buNone/>
            </a:pPr>
            <a:r>
              <a:rPr lang="en-US" dirty="0"/>
              <a:t>    as Lex is the alias we pointed to the latest function of Lex at all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Amazon Lex demonstrates </a:t>
            </a:r>
            <a:r>
              <a:rPr lang="en-US" b="1" dirty="0"/>
              <a:t>high NLP accuracy</a:t>
            </a:r>
            <a:r>
              <a:rPr lang="en-US" dirty="0"/>
              <a:t> by understanding different ways users ask for the same 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extracting relevant data (slots), managing context, and improving over time with real 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r>
              <a:rPr lang="en-US" b="0" dirty="0"/>
              <a:t>The ecommerce chatbot provides real-time processing by using a fully serverless and event-driven architecture that allows instant communication between the user and backend services — all within milliseconds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DC8E6EDA-1295-4D44-BD94-3216130B6689}" type="slidenum">
              <a:rPr lang="en-SG" smtClean="0"/>
              <a:t>7</a:t>
            </a:fld>
            <a:endParaRPr lang="en-SG"/>
          </a:p>
        </p:txBody>
      </p:sp>
    </p:spTree>
    <p:extLst>
      <p:ext uri="{BB962C8B-B14F-4D97-AF65-F5344CB8AC3E}">
        <p14:creationId xmlns:p14="http://schemas.microsoft.com/office/powerpoint/2010/main" val="344671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screenshots</a:t>
            </a:r>
            <a:endParaRPr lang="en-SG" dirty="0"/>
          </a:p>
        </p:txBody>
      </p:sp>
      <p:sp>
        <p:nvSpPr>
          <p:cNvPr id="4" name="Slide Number Placeholder 3"/>
          <p:cNvSpPr>
            <a:spLocks noGrp="1"/>
          </p:cNvSpPr>
          <p:nvPr>
            <p:ph type="sldNum" sz="quarter" idx="5"/>
          </p:nvPr>
        </p:nvSpPr>
        <p:spPr/>
        <p:txBody>
          <a:bodyPr/>
          <a:lstStyle/>
          <a:p>
            <a:fld id="{DC8E6EDA-1295-4D44-BD94-3216130B6689}" type="slidenum">
              <a:rPr lang="en-SG" smtClean="0"/>
              <a:t>8</a:t>
            </a:fld>
            <a:endParaRPr lang="en-SG"/>
          </a:p>
        </p:txBody>
      </p:sp>
    </p:spTree>
    <p:extLst>
      <p:ext uri="{BB962C8B-B14F-4D97-AF65-F5344CB8AC3E}">
        <p14:creationId xmlns:p14="http://schemas.microsoft.com/office/powerpoint/2010/main" val="2698167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say "please" and "thank you" to </a:t>
            </a:r>
            <a:r>
              <a:rPr lang="en-US" sz="1200" b="0" i="0" kern="1200" dirty="0" err="1">
                <a:solidFill>
                  <a:schemeClr val="tx1"/>
                </a:solidFill>
                <a:effectLst/>
                <a:latin typeface="+mn-lt"/>
                <a:ea typeface="+mn-ea"/>
                <a:cs typeface="+mn-cs"/>
              </a:rPr>
              <a:t>ChatGPT</a:t>
            </a:r>
            <a:r>
              <a:rPr lang="en-US" sz="1200" b="0" i="0" kern="1200" dirty="0">
                <a:solidFill>
                  <a:schemeClr val="tx1"/>
                </a:solidFill>
                <a:effectLst/>
                <a:latin typeface="+mn-lt"/>
                <a:ea typeface="+mn-ea"/>
                <a:cs typeface="+mn-cs"/>
              </a:rPr>
              <a:t>, you're not alone— but it might be costing </a:t>
            </a:r>
            <a:r>
              <a:rPr lang="en-US" sz="1200" b="0" i="0" kern="1200" dirty="0" err="1">
                <a:solidFill>
                  <a:schemeClr val="tx1"/>
                </a:solidFill>
                <a:effectLst/>
                <a:latin typeface="+mn-lt"/>
                <a:ea typeface="+mn-ea"/>
                <a:cs typeface="+mn-cs"/>
              </a:rPr>
              <a:t>OpenAI</a:t>
            </a:r>
            <a:r>
              <a:rPr lang="en-US" sz="1200" b="0" i="0" kern="1200" dirty="0">
                <a:solidFill>
                  <a:schemeClr val="tx1"/>
                </a:solidFill>
                <a:effectLst/>
                <a:latin typeface="+mn-lt"/>
                <a:ea typeface="+mn-ea"/>
                <a:cs typeface="+mn-cs"/>
              </a:rPr>
              <a:t> more than you'd expect. CEO Sam Altman said that polite users add to electricity costs, with extra responses leading to “tens of millions of dollars” in power use.</a:t>
            </a:r>
          </a:p>
          <a:p>
            <a:r>
              <a:rPr lang="en-US" sz="1200" b="0" i="0" kern="1200" dirty="0">
                <a:solidFill>
                  <a:schemeClr val="tx1"/>
                </a:solidFill>
                <a:effectLst/>
                <a:latin typeface="+mn-lt"/>
                <a:ea typeface="+mn-ea"/>
                <a:cs typeface="+mn-cs"/>
              </a:rPr>
              <a:t>Each friendly reply you get from </a:t>
            </a:r>
            <a:r>
              <a:rPr lang="en-US" sz="1200" b="0" i="0" kern="1200" dirty="0" err="1">
                <a:solidFill>
                  <a:schemeClr val="tx1"/>
                </a:solidFill>
                <a:effectLst/>
                <a:latin typeface="+mn-lt"/>
                <a:ea typeface="+mn-ea"/>
                <a:cs typeface="+mn-cs"/>
              </a:rPr>
              <a:t>ChatGPT</a:t>
            </a:r>
            <a:r>
              <a:rPr lang="en-US" sz="1200" b="0" i="0" kern="1200" dirty="0">
                <a:solidFill>
                  <a:schemeClr val="tx1"/>
                </a:solidFill>
                <a:effectLst/>
                <a:latin typeface="+mn-lt"/>
                <a:ea typeface="+mn-ea"/>
                <a:cs typeface="+mn-cs"/>
              </a:rPr>
              <a:t> is powered by large, energy-hungry data centers. These centers use tons of electricity, not just for computing, but also for cooling the machines.</a:t>
            </a:r>
          </a:p>
          <a:p>
            <a:r>
              <a:rPr lang="en-US" sz="1200" b="0" i="0" kern="1200" dirty="0">
                <a:solidFill>
                  <a:schemeClr val="tx1"/>
                </a:solidFill>
                <a:effectLst/>
                <a:latin typeface="+mn-lt"/>
                <a:ea typeface="+mn-ea"/>
                <a:cs typeface="+mn-cs"/>
              </a:rPr>
              <a:t>Still, Altman seems to think it’s worth it. He believes natural, human-like conversations are part of what makes AI valuable—even if it means higher energy bills.</a:t>
            </a:r>
          </a:p>
          <a:p>
            <a:r>
              <a:rPr lang="en-US" sz="1200" b="0" i="0" kern="1200" dirty="0">
                <a:solidFill>
                  <a:schemeClr val="tx1"/>
                </a:solidFill>
                <a:effectLst/>
                <a:latin typeface="+mn-lt"/>
                <a:ea typeface="+mn-ea"/>
                <a:cs typeface="+mn-cs"/>
              </a:rPr>
              <a:t>So go ahead and be polite. As Altman put it, it’s “tens of millions of dollars well spent.”</a:t>
            </a:r>
          </a:p>
          <a:p>
            <a:endParaRPr lang="en-SG" dirty="0"/>
          </a:p>
        </p:txBody>
      </p:sp>
      <p:sp>
        <p:nvSpPr>
          <p:cNvPr id="4" name="Slide Number Placeholder 3"/>
          <p:cNvSpPr>
            <a:spLocks noGrp="1"/>
          </p:cNvSpPr>
          <p:nvPr>
            <p:ph type="sldNum" sz="quarter" idx="5"/>
          </p:nvPr>
        </p:nvSpPr>
        <p:spPr/>
        <p:txBody>
          <a:bodyPr/>
          <a:lstStyle/>
          <a:p>
            <a:fld id="{DC8E6EDA-1295-4D44-BD94-3216130B6689}" type="slidenum">
              <a:rPr lang="en-SG" smtClean="0"/>
              <a:t>9</a:t>
            </a:fld>
            <a:endParaRPr lang="en-SG"/>
          </a:p>
        </p:txBody>
      </p:sp>
    </p:spTree>
    <p:extLst>
      <p:ext uri="{BB962C8B-B14F-4D97-AF65-F5344CB8AC3E}">
        <p14:creationId xmlns:p14="http://schemas.microsoft.com/office/powerpoint/2010/main" val="2183871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4A8C-BDD6-4E66-817E-C6B0C765E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24857B2-B42E-4555-B5AC-43A9F7E96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CD39FA9-DD5B-450C-BA58-1B45E4F5DC5D}"/>
              </a:ext>
            </a:extLst>
          </p:cNvPr>
          <p:cNvSpPr>
            <a:spLocks noGrp="1"/>
          </p:cNvSpPr>
          <p:nvPr>
            <p:ph type="dt" sz="half" idx="10"/>
          </p:nvPr>
        </p:nvSpPr>
        <p:spPr/>
        <p:txBody>
          <a:bodyPr/>
          <a:lstStyle/>
          <a:p>
            <a:fld id="{CE8F1947-0A8F-498E-8F66-ED1CA91B299E}" type="datetime1">
              <a:rPr lang="en-SG" smtClean="0"/>
              <a:t>6/6/2025</a:t>
            </a:fld>
            <a:endParaRPr lang="en-SG"/>
          </a:p>
        </p:txBody>
      </p:sp>
      <p:sp>
        <p:nvSpPr>
          <p:cNvPr id="5" name="Footer Placeholder 4">
            <a:extLst>
              <a:ext uri="{FF2B5EF4-FFF2-40B4-BE49-F238E27FC236}">
                <a16:creationId xmlns:a16="http://schemas.microsoft.com/office/drawing/2014/main" id="{BA771736-1BDA-4FB2-BCC9-5778FF2BC73D}"/>
              </a:ext>
            </a:extLst>
          </p:cNvPr>
          <p:cNvSpPr>
            <a:spLocks noGrp="1"/>
          </p:cNvSpPr>
          <p:nvPr>
            <p:ph type="ftr" sz="quarter" idx="11"/>
          </p:nvPr>
        </p:nvSpPr>
        <p:spPr/>
        <p:txBody>
          <a:bodyPr/>
          <a:lstStyle/>
          <a:p>
            <a:r>
              <a:rPr lang="en-SG"/>
              <a:t>Capstone- CE9/Group3/Nandini</a:t>
            </a:r>
          </a:p>
        </p:txBody>
      </p:sp>
      <p:sp>
        <p:nvSpPr>
          <p:cNvPr id="6" name="Slide Number Placeholder 5">
            <a:extLst>
              <a:ext uri="{FF2B5EF4-FFF2-40B4-BE49-F238E27FC236}">
                <a16:creationId xmlns:a16="http://schemas.microsoft.com/office/drawing/2014/main" id="{1139BB5C-0D1C-4B81-BA41-35FAC004880B}"/>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348506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42F7-FF55-4517-8D1B-BCDBF79B044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D8EA5-944B-4001-A4C6-8DDDCCB985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D12291E-20EB-4392-8BE7-B26E8F729A38}"/>
              </a:ext>
            </a:extLst>
          </p:cNvPr>
          <p:cNvSpPr>
            <a:spLocks noGrp="1"/>
          </p:cNvSpPr>
          <p:nvPr>
            <p:ph type="dt" sz="half" idx="10"/>
          </p:nvPr>
        </p:nvSpPr>
        <p:spPr/>
        <p:txBody>
          <a:bodyPr/>
          <a:lstStyle/>
          <a:p>
            <a:fld id="{51CC6659-3A78-4EAE-8EE1-53263A779D1F}" type="datetime1">
              <a:rPr lang="en-SG" smtClean="0"/>
              <a:t>6/6/2025</a:t>
            </a:fld>
            <a:endParaRPr lang="en-SG"/>
          </a:p>
        </p:txBody>
      </p:sp>
      <p:sp>
        <p:nvSpPr>
          <p:cNvPr id="5" name="Footer Placeholder 4">
            <a:extLst>
              <a:ext uri="{FF2B5EF4-FFF2-40B4-BE49-F238E27FC236}">
                <a16:creationId xmlns:a16="http://schemas.microsoft.com/office/drawing/2014/main" id="{1B917F43-F620-4EDD-A70D-12652AA34BED}"/>
              </a:ext>
            </a:extLst>
          </p:cNvPr>
          <p:cNvSpPr>
            <a:spLocks noGrp="1"/>
          </p:cNvSpPr>
          <p:nvPr>
            <p:ph type="ftr" sz="quarter" idx="11"/>
          </p:nvPr>
        </p:nvSpPr>
        <p:spPr/>
        <p:txBody>
          <a:bodyPr/>
          <a:lstStyle/>
          <a:p>
            <a:r>
              <a:rPr lang="en-SG"/>
              <a:t>Capstone- CE9/Group3/Nandini</a:t>
            </a:r>
          </a:p>
        </p:txBody>
      </p:sp>
      <p:sp>
        <p:nvSpPr>
          <p:cNvPr id="6" name="Slide Number Placeholder 5">
            <a:extLst>
              <a:ext uri="{FF2B5EF4-FFF2-40B4-BE49-F238E27FC236}">
                <a16:creationId xmlns:a16="http://schemas.microsoft.com/office/drawing/2014/main" id="{C7CD1ABD-335A-469A-98F4-F879AB541A03}"/>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285390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122B4-F7FC-4342-8E22-F61403C4F0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0FC1EDA-2334-46D5-8A6B-1330A0EE1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8163E4C-1967-4D03-ACE0-902A95F3ECE3}"/>
              </a:ext>
            </a:extLst>
          </p:cNvPr>
          <p:cNvSpPr>
            <a:spLocks noGrp="1"/>
          </p:cNvSpPr>
          <p:nvPr>
            <p:ph type="dt" sz="half" idx="10"/>
          </p:nvPr>
        </p:nvSpPr>
        <p:spPr/>
        <p:txBody>
          <a:bodyPr/>
          <a:lstStyle/>
          <a:p>
            <a:fld id="{35187659-3835-4C56-A6F0-6598496D36F7}" type="datetime1">
              <a:rPr lang="en-SG" smtClean="0"/>
              <a:t>6/6/2025</a:t>
            </a:fld>
            <a:endParaRPr lang="en-SG"/>
          </a:p>
        </p:txBody>
      </p:sp>
      <p:sp>
        <p:nvSpPr>
          <p:cNvPr id="5" name="Footer Placeholder 4">
            <a:extLst>
              <a:ext uri="{FF2B5EF4-FFF2-40B4-BE49-F238E27FC236}">
                <a16:creationId xmlns:a16="http://schemas.microsoft.com/office/drawing/2014/main" id="{93B3598C-5786-400A-A421-37DF5A4D7993}"/>
              </a:ext>
            </a:extLst>
          </p:cNvPr>
          <p:cNvSpPr>
            <a:spLocks noGrp="1"/>
          </p:cNvSpPr>
          <p:nvPr>
            <p:ph type="ftr" sz="quarter" idx="11"/>
          </p:nvPr>
        </p:nvSpPr>
        <p:spPr/>
        <p:txBody>
          <a:bodyPr/>
          <a:lstStyle/>
          <a:p>
            <a:r>
              <a:rPr lang="en-SG"/>
              <a:t>Capstone- CE9/Group3/Nandini</a:t>
            </a:r>
          </a:p>
        </p:txBody>
      </p:sp>
      <p:sp>
        <p:nvSpPr>
          <p:cNvPr id="6" name="Slide Number Placeholder 5">
            <a:extLst>
              <a:ext uri="{FF2B5EF4-FFF2-40B4-BE49-F238E27FC236}">
                <a16:creationId xmlns:a16="http://schemas.microsoft.com/office/drawing/2014/main" id="{3A2D50F5-FA02-4A96-8294-38CA7DE8D5AF}"/>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270670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6580-FB72-4B83-9CFA-B2648945D2F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801858-0F26-423D-80E3-E67C2FDBB1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312145-529F-4672-9EF6-CD14D0563C67}"/>
              </a:ext>
            </a:extLst>
          </p:cNvPr>
          <p:cNvSpPr>
            <a:spLocks noGrp="1"/>
          </p:cNvSpPr>
          <p:nvPr>
            <p:ph type="dt" sz="half" idx="10"/>
          </p:nvPr>
        </p:nvSpPr>
        <p:spPr/>
        <p:txBody>
          <a:bodyPr/>
          <a:lstStyle/>
          <a:p>
            <a:fld id="{CC8BC360-985E-4394-82B9-C4C15628B5EC}" type="datetime1">
              <a:rPr lang="en-SG" smtClean="0"/>
              <a:t>6/6/2025</a:t>
            </a:fld>
            <a:endParaRPr lang="en-SG"/>
          </a:p>
        </p:txBody>
      </p:sp>
      <p:sp>
        <p:nvSpPr>
          <p:cNvPr id="5" name="Footer Placeholder 4">
            <a:extLst>
              <a:ext uri="{FF2B5EF4-FFF2-40B4-BE49-F238E27FC236}">
                <a16:creationId xmlns:a16="http://schemas.microsoft.com/office/drawing/2014/main" id="{E865907E-A3DB-4A3A-AB4A-F2115A683B79}"/>
              </a:ext>
            </a:extLst>
          </p:cNvPr>
          <p:cNvSpPr>
            <a:spLocks noGrp="1"/>
          </p:cNvSpPr>
          <p:nvPr>
            <p:ph type="ftr" sz="quarter" idx="11"/>
          </p:nvPr>
        </p:nvSpPr>
        <p:spPr/>
        <p:txBody>
          <a:bodyPr/>
          <a:lstStyle/>
          <a:p>
            <a:r>
              <a:rPr lang="en-SG"/>
              <a:t>Capstone- CE9/Group3/Nandini</a:t>
            </a:r>
          </a:p>
        </p:txBody>
      </p:sp>
      <p:sp>
        <p:nvSpPr>
          <p:cNvPr id="6" name="Slide Number Placeholder 5">
            <a:extLst>
              <a:ext uri="{FF2B5EF4-FFF2-40B4-BE49-F238E27FC236}">
                <a16:creationId xmlns:a16="http://schemas.microsoft.com/office/drawing/2014/main" id="{B29FA574-86A4-419B-85DF-C8C9786B0BB1}"/>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315242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A5D6-A099-42A3-B608-BBCE5D8FA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E0014C3-ADFC-483E-A3FC-06826E37A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1102C-75F3-4A20-BE28-DA83250FF694}"/>
              </a:ext>
            </a:extLst>
          </p:cNvPr>
          <p:cNvSpPr>
            <a:spLocks noGrp="1"/>
          </p:cNvSpPr>
          <p:nvPr>
            <p:ph type="dt" sz="half" idx="10"/>
          </p:nvPr>
        </p:nvSpPr>
        <p:spPr/>
        <p:txBody>
          <a:bodyPr/>
          <a:lstStyle/>
          <a:p>
            <a:fld id="{6AA96326-F8AF-4398-81E2-102A57FB44B7}" type="datetime1">
              <a:rPr lang="en-SG" smtClean="0"/>
              <a:t>6/6/2025</a:t>
            </a:fld>
            <a:endParaRPr lang="en-SG"/>
          </a:p>
        </p:txBody>
      </p:sp>
      <p:sp>
        <p:nvSpPr>
          <p:cNvPr id="5" name="Footer Placeholder 4">
            <a:extLst>
              <a:ext uri="{FF2B5EF4-FFF2-40B4-BE49-F238E27FC236}">
                <a16:creationId xmlns:a16="http://schemas.microsoft.com/office/drawing/2014/main" id="{410532EE-B827-4483-8F05-804761287C7F}"/>
              </a:ext>
            </a:extLst>
          </p:cNvPr>
          <p:cNvSpPr>
            <a:spLocks noGrp="1"/>
          </p:cNvSpPr>
          <p:nvPr>
            <p:ph type="ftr" sz="quarter" idx="11"/>
          </p:nvPr>
        </p:nvSpPr>
        <p:spPr/>
        <p:txBody>
          <a:bodyPr/>
          <a:lstStyle/>
          <a:p>
            <a:r>
              <a:rPr lang="en-SG"/>
              <a:t>Capstone- CE9/Group3/Nandini</a:t>
            </a:r>
          </a:p>
        </p:txBody>
      </p:sp>
      <p:sp>
        <p:nvSpPr>
          <p:cNvPr id="6" name="Slide Number Placeholder 5">
            <a:extLst>
              <a:ext uri="{FF2B5EF4-FFF2-40B4-BE49-F238E27FC236}">
                <a16:creationId xmlns:a16="http://schemas.microsoft.com/office/drawing/2014/main" id="{66C31D6C-5D7B-4453-B80F-E9D5C365D999}"/>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356280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8800-9146-4394-98E7-E630C352F1B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DE13BE3-22CF-4CB1-97CA-D7B9FBD0F7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6195C1A-DD1E-4AF9-A495-0E77BB9853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B4D047F-2630-4851-8555-4AFAF255D287}"/>
              </a:ext>
            </a:extLst>
          </p:cNvPr>
          <p:cNvSpPr>
            <a:spLocks noGrp="1"/>
          </p:cNvSpPr>
          <p:nvPr>
            <p:ph type="dt" sz="half" idx="10"/>
          </p:nvPr>
        </p:nvSpPr>
        <p:spPr/>
        <p:txBody>
          <a:bodyPr/>
          <a:lstStyle/>
          <a:p>
            <a:fld id="{B34499D7-9BFF-46E0-9775-8CFA718E83BC}" type="datetime1">
              <a:rPr lang="en-SG" smtClean="0"/>
              <a:t>6/6/2025</a:t>
            </a:fld>
            <a:endParaRPr lang="en-SG"/>
          </a:p>
        </p:txBody>
      </p:sp>
      <p:sp>
        <p:nvSpPr>
          <p:cNvPr id="6" name="Footer Placeholder 5">
            <a:extLst>
              <a:ext uri="{FF2B5EF4-FFF2-40B4-BE49-F238E27FC236}">
                <a16:creationId xmlns:a16="http://schemas.microsoft.com/office/drawing/2014/main" id="{5209CD19-E2B1-4E7C-83D6-8CD133197F91}"/>
              </a:ext>
            </a:extLst>
          </p:cNvPr>
          <p:cNvSpPr>
            <a:spLocks noGrp="1"/>
          </p:cNvSpPr>
          <p:nvPr>
            <p:ph type="ftr" sz="quarter" idx="11"/>
          </p:nvPr>
        </p:nvSpPr>
        <p:spPr/>
        <p:txBody>
          <a:bodyPr/>
          <a:lstStyle/>
          <a:p>
            <a:r>
              <a:rPr lang="en-SG"/>
              <a:t>Capstone- CE9/Group3/Nandini</a:t>
            </a:r>
          </a:p>
        </p:txBody>
      </p:sp>
      <p:sp>
        <p:nvSpPr>
          <p:cNvPr id="7" name="Slide Number Placeholder 6">
            <a:extLst>
              <a:ext uri="{FF2B5EF4-FFF2-40B4-BE49-F238E27FC236}">
                <a16:creationId xmlns:a16="http://schemas.microsoft.com/office/drawing/2014/main" id="{B6F1A39E-9340-448C-AE7F-B8329815787F}"/>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308751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8A14-359F-4955-BA02-CE503DFFE38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7FBBCCB-90C1-4069-8162-9984BB1EA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2997D-34B1-46A0-875C-F5AFE564E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59C7F46-FB72-4533-926B-E8517488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C11B6D-5912-4AA6-B2B1-2C9F3F6537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485C5AB-6034-4762-AF73-31546B0415A8}"/>
              </a:ext>
            </a:extLst>
          </p:cNvPr>
          <p:cNvSpPr>
            <a:spLocks noGrp="1"/>
          </p:cNvSpPr>
          <p:nvPr>
            <p:ph type="dt" sz="half" idx="10"/>
          </p:nvPr>
        </p:nvSpPr>
        <p:spPr/>
        <p:txBody>
          <a:bodyPr/>
          <a:lstStyle/>
          <a:p>
            <a:fld id="{BA6C44D5-C831-4F3E-A47B-1E7EC39E6F93}" type="datetime1">
              <a:rPr lang="en-SG" smtClean="0"/>
              <a:t>6/6/2025</a:t>
            </a:fld>
            <a:endParaRPr lang="en-SG"/>
          </a:p>
        </p:txBody>
      </p:sp>
      <p:sp>
        <p:nvSpPr>
          <p:cNvPr id="8" name="Footer Placeholder 7">
            <a:extLst>
              <a:ext uri="{FF2B5EF4-FFF2-40B4-BE49-F238E27FC236}">
                <a16:creationId xmlns:a16="http://schemas.microsoft.com/office/drawing/2014/main" id="{B05B99E5-D9C2-4AA6-9BAD-D39F7694118A}"/>
              </a:ext>
            </a:extLst>
          </p:cNvPr>
          <p:cNvSpPr>
            <a:spLocks noGrp="1"/>
          </p:cNvSpPr>
          <p:nvPr>
            <p:ph type="ftr" sz="quarter" idx="11"/>
          </p:nvPr>
        </p:nvSpPr>
        <p:spPr/>
        <p:txBody>
          <a:bodyPr/>
          <a:lstStyle/>
          <a:p>
            <a:r>
              <a:rPr lang="en-SG"/>
              <a:t>Capstone- CE9/Group3/Nandini</a:t>
            </a:r>
          </a:p>
        </p:txBody>
      </p:sp>
      <p:sp>
        <p:nvSpPr>
          <p:cNvPr id="9" name="Slide Number Placeholder 8">
            <a:extLst>
              <a:ext uri="{FF2B5EF4-FFF2-40B4-BE49-F238E27FC236}">
                <a16:creationId xmlns:a16="http://schemas.microsoft.com/office/drawing/2014/main" id="{76D36C84-E0DD-4B27-AE98-DC9D981A17AF}"/>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263892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3A05-2444-42CC-AB06-7E6C5CB06CA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D1C5BE8-D17B-4FCB-8BC0-BB928EE18B40}"/>
              </a:ext>
            </a:extLst>
          </p:cNvPr>
          <p:cNvSpPr>
            <a:spLocks noGrp="1"/>
          </p:cNvSpPr>
          <p:nvPr>
            <p:ph type="dt" sz="half" idx="10"/>
          </p:nvPr>
        </p:nvSpPr>
        <p:spPr/>
        <p:txBody>
          <a:bodyPr/>
          <a:lstStyle/>
          <a:p>
            <a:fld id="{B258F5B4-9E8E-472D-826F-280B2109E411}" type="datetime1">
              <a:rPr lang="en-SG" smtClean="0"/>
              <a:t>6/6/2025</a:t>
            </a:fld>
            <a:endParaRPr lang="en-SG"/>
          </a:p>
        </p:txBody>
      </p:sp>
      <p:sp>
        <p:nvSpPr>
          <p:cNvPr id="4" name="Footer Placeholder 3">
            <a:extLst>
              <a:ext uri="{FF2B5EF4-FFF2-40B4-BE49-F238E27FC236}">
                <a16:creationId xmlns:a16="http://schemas.microsoft.com/office/drawing/2014/main" id="{12BB5144-89B5-4C4D-A3E2-CFBD4674B79A}"/>
              </a:ext>
            </a:extLst>
          </p:cNvPr>
          <p:cNvSpPr>
            <a:spLocks noGrp="1"/>
          </p:cNvSpPr>
          <p:nvPr>
            <p:ph type="ftr" sz="quarter" idx="11"/>
          </p:nvPr>
        </p:nvSpPr>
        <p:spPr/>
        <p:txBody>
          <a:bodyPr/>
          <a:lstStyle/>
          <a:p>
            <a:r>
              <a:rPr lang="en-SG"/>
              <a:t>Capstone- CE9/Group3/Nandini</a:t>
            </a:r>
          </a:p>
        </p:txBody>
      </p:sp>
      <p:sp>
        <p:nvSpPr>
          <p:cNvPr id="5" name="Slide Number Placeholder 4">
            <a:extLst>
              <a:ext uri="{FF2B5EF4-FFF2-40B4-BE49-F238E27FC236}">
                <a16:creationId xmlns:a16="http://schemas.microsoft.com/office/drawing/2014/main" id="{44598A37-866E-4B49-9303-C5FBF996B2EA}"/>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388796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69521-4E42-4DDD-9EFF-D46F6014578C}"/>
              </a:ext>
            </a:extLst>
          </p:cNvPr>
          <p:cNvSpPr>
            <a:spLocks noGrp="1"/>
          </p:cNvSpPr>
          <p:nvPr>
            <p:ph type="dt" sz="half" idx="10"/>
          </p:nvPr>
        </p:nvSpPr>
        <p:spPr/>
        <p:txBody>
          <a:bodyPr/>
          <a:lstStyle/>
          <a:p>
            <a:fld id="{F9A1950A-12BB-49BB-9B98-4534F62DC409}" type="datetime1">
              <a:rPr lang="en-SG" smtClean="0"/>
              <a:t>6/6/2025</a:t>
            </a:fld>
            <a:endParaRPr lang="en-SG"/>
          </a:p>
        </p:txBody>
      </p:sp>
      <p:sp>
        <p:nvSpPr>
          <p:cNvPr id="3" name="Footer Placeholder 2">
            <a:extLst>
              <a:ext uri="{FF2B5EF4-FFF2-40B4-BE49-F238E27FC236}">
                <a16:creationId xmlns:a16="http://schemas.microsoft.com/office/drawing/2014/main" id="{3C111891-FB75-49D5-BDE9-B24264D3F5A6}"/>
              </a:ext>
            </a:extLst>
          </p:cNvPr>
          <p:cNvSpPr>
            <a:spLocks noGrp="1"/>
          </p:cNvSpPr>
          <p:nvPr>
            <p:ph type="ftr" sz="quarter" idx="11"/>
          </p:nvPr>
        </p:nvSpPr>
        <p:spPr/>
        <p:txBody>
          <a:bodyPr/>
          <a:lstStyle/>
          <a:p>
            <a:r>
              <a:rPr lang="en-SG"/>
              <a:t>Capstone- CE9/Group3/Nandini</a:t>
            </a:r>
          </a:p>
        </p:txBody>
      </p:sp>
      <p:sp>
        <p:nvSpPr>
          <p:cNvPr id="4" name="Slide Number Placeholder 3">
            <a:extLst>
              <a:ext uri="{FF2B5EF4-FFF2-40B4-BE49-F238E27FC236}">
                <a16:creationId xmlns:a16="http://schemas.microsoft.com/office/drawing/2014/main" id="{8CCE01DA-96E0-4202-8F33-610F25235D44}"/>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222474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1464-B016-40DC-A917-D4C61E8B7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D3691FD-FC17-46EC-8FCD-10DFCA9D6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EA7FA17-05CC-43E3-AFFE-C285022D5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AED17-620E-46BB-9142-FAC3D36BBDAE}"/>
              </a:ext>
            </a:extLst>
          </p:cNvPr>
          <p:cNvSpPr>
            <a:spLocks noGrp="1"/>
          </p:cNvSpPr>
          <p:nvPr>
            <p:ph type="dt" sz="half" idx="10"/>
          </p:nvPr>
        </p:nvSpPr>
        <p:spPr/>
        <p:txBody>
          <a:bodyPr/>
          <a:lstStyle/>
          <a:p>
            <a:fld id="{F48875B2-4BB9-4976-BC1A-7EA31C55491B}" type="datetime1">
              <a:rPr lang="en-SG" smtClean="0"/>
              <a:t>6/6/2025</a:t>
            </a:fld>
            <a:endParaRPr lang="en-SG"/>
          </a:p>
        </p:txBody>
      </p:sp>
      <p:sp>
        <p:nvSpPr>
          <p:cNvPr id="6" name="Footer Placeholder 5">
            <a:extLst>
              <a:ext uri="{FF2B5EF4-FFF2-40B4-BE49-F238E27FC236}">
                <a16:creationId xmlns:a16="http://schemas.microsoft.com/office/drawing/2014/main" id="{A708BB53-2456-4728-A262-505D027BF5D2}"/>
              </a:ext>
            </a:extLst>
          </p:cNvPr>
          <p:cNvSpPr>
            <a:spLocks noGrp="1"/>
          </p:cNvSpPr>
          <p:nvPr>
            <p:ph type="ftr" sz="quarter" idx="11"/>
          </p:nvPr>
        </p:nvSpPr>
        <p:spPr/>
        <p:txBody>
          <a:bodyPr/>
          <a:lstStyle/>
          <a:p>
            <a:r>
              <a:rPr lang="en-SG"/>
              <a:t>Capstone- CE9/Group3/Nandini</a:t>
            </a:r>
          </a:p>
        </p:txBody>
      </p:sp>
      <p:sp>
        <p:nvSpPr>
          <p:cNvPr id="7" name="Slide Number Placeholder 6">
            <a:extLst>
              <a:ext uri="{FF2B5EF4-FFF2-40B4-BE49-F238E27FC236}">
                <a16:creationId xmlns:a16="http://schemas.microsoft.com/office/drawing/2014/main" id="{C42DE310-4DEF-4846-A069-DA7F5305D463}"/>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191739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7658-1921-402A-9D74-0CD252997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770D7A0-63CF-43A7-BB11-5F7C83D22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F4A49AB-F8FC-4107-9C75-E122990B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69A92-ADBC-42F0-BF33-8AD65077A118}"/>
              </a:ext>
            </a:extLst>
          </p:cNvPr>
          <p:cNvSpPr>
            <a:spLocks noGrp="1"/>
          </p:cNvSpPr>
          <p:nvPr>
            <p:ph type="dt" sz="half" idx="10"/>
          </p:nvPr>
        </p:nvSpPr>
        <p:spPr/>
        <p:txBody>
          <a:bodyPr/>
          <a:lstStyle/>
          <a:p>
            <a:fld id="{B0933A3C-A346-4ECB-B7B0-DC87949D2B9D}" type="datetime1">
              <a:rPr lang="en-SG" smtClean="0"/>
              <a:t>6/6/2025</a:t>
            </a:fld>
            <a:endParaRPr lang="en-SG"/>
          </a:p>
        </p:txBody>
      </p:sp>
      <p:sp>
        <p:nvSpPr>
          <p:cNvPr id="6" name="Footer Placeholder 5">
            <a:extLst>
              <a:ext uri="{FF2B5EF4-FFF2-40B4-BE49-F238E27FC236}">
                <a16:creationId xmlns:a16="http://schemas.microsoft.com/office/drawing/2014/main" id="{20D085CE-282B-4607-82EC-B1A0A53E9D0B}"/>
              </a:ext>
            </a:extLst>
          </p:cNvPr>
          <p:cNvSpPr>
            <a:spLocks noGrp="1"/>
          </p:cNvSpPr>
          <p:nvPr>
            <p:ph type="ftr" sz="quarter" idx="11"/>
          </p:nvPr>
        </p:nvSpPr>
        <p:spPr/>
        <p:txBody>
          <a:bodyPr/>
          <a:lstStyle/>
          <a:p>
            <a:r>
              <a:rPr lang="en-SG"/>
              <a:t>Capstone- CE9/Group3/Nandini</a:t>
            </a:r>
          </a:p>
        </p:txBody>
      </p:sp>
      <p:sp>
        <p:nvSpPr>
          <p:cNvPr id="7" name="Slide Number Placeholder 6">
            <a:extLst>
              <a:ext uri="{FF2B5EF4-FFF2-40B4-BE49-F238E27FC236}">
                <a16:creationId xmlns:a16="http://schemas.microsoft.com/office/drawing/2014/main" id="{28B66ADD-2193-4B0F-B74E-CF30C7F97495}"/>
              </a:ext>
            </a:extLst>
          </p:cNvPr>
          <p:cNvSpPr>
            <a:spLocks noGrp="1"/>
          </p:cNvSpPr>
          <p:nvPr>
            <p:ph type="sldNum" sz="quarter" idx="12"/>
          </p:nvPr>
        </p:nvSpPr>
        <p:spPr/>
        <p:txBody>
          <a:bodyPr/>
          <a:lstStyle/>
          <a:p>
            <a:fld id="{66B65CC3-C068-492F-B88E-857C7517F53D}" type="slidenum">
              <a:rPr lang="en-SG" smtClean="0"/>
              <a:t>‹#›</a:t>
            </a:fld>
            <a:endParaRPr lang="en-SG"/>
          </a:p>
        </p:txBody>
      </p:sp>
    </p:spTree>
    <p:extLst>
      <p:ext uri="{BB962C8B-B14F-4D97-AF65-F5344CB8AC3E}">
        <p14:creationId xmlns:p14="http://schemas.microsoft.com/office/powerpoint/2010/main" val="333287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365BA-BFDE-4E88-A970-604073A9D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3687248-5DDF-4E0A-97EA-BF68713D5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79BCA7E-19E0-4EBE-8048-DCC72B9C0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9734D-CA60-45C8-8E6A-5016C8680006}" type="datetime1">
              <a:rPr lang="en-SG" smtClean="0"/>
              <a:t>6/6/2025</a:t>
            </a:fld>
            <a:endParaRPr lang="en-SG"/>
          </a:p>
        </p:txBody>
      </p:sp>
      <p:sp>
        <p:nvSpPr>
          <p:cNvPr id="5" name="Footer Placeholder 4">
            <a:extLst>
              <a:ext uri="{FF2B5EF4-FFF2-40B4-BE49-F238E27FC236}">
                <a16:creationId xmlns:a16="http://schemas.microsoft.com/office/drawing/2014/main" id="{10A63808-261B-4361-A137-46D7A7945D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Capstone- CE9/Group3/Nandini</a:t>
            </a:r>
          </a:p>
        </p:txBody>
      </p:sp>
      <p:sp>
        <p:nvSpPr>
          <p:cNvPr id="6" name="Slide Number Placeholder 5">
            <a:extLst>
              <a:ext uri="{FF2B5EF4-FFF2-40B4-BE49-F238E27FC236}">
                <a16:creationId xmlns:a16="http://schemas.microsoft.com/office/drawing/2014/main" id="{C951C29A-C0ED-435E-A6E6-D021A556A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65CC3-C068-492F-B88E-857C7517F53D}" type="slidenum">
              <a:rPr lang="en-SG" smtClean="0"/>
              <a:t>‹#›</a:t>
            </a:fld>
            <a:endParaRPr lang="en-SG"/>
          </a:p>
        </p:txBody>
      </p:sp>
    </p:spTree>
    <p:extLst>
      <p:ext uri="{BB962C8B-B14F-4D97-AF65-F5344CB8AC3E}">
        <p14:creationId xmlns:p14="http://schemas.microsoft.com/office/powerpoint/2010/main" val="298197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1F3445-0436-48B0-99AE-446AE53131C8}"/>
              </a:ext>
            </a:extLst>
          </p:cNvPr>
          <p:cNvSpPr txBox="1"/>
          <p:nvPr/>
        </p:nvSpPr>
        <p:spPr>
          <a:xfrm>
            <a:off x="-2" y="4748387"/>
            <a:ext cx="12160953" cy="584775"/>
          </a:xfrm>
          <a:prstGeom prst="rect">
            <a:avLst/>
          </a:prstGeom>
          <a:solidFill>
            <a:schemeClr val="accent4"/>
          </a:solidFill>
        </p:spPr>
        <p:txBody>
          <a:bodyPr wrap="square" rtlCol="0" anchor="t">
            <a:spAutoFit/>
          </a:bodyPr>
          <a:lstStyle/>
          <a:p>
            <a:r>
              <a:rPr lang="en-SG" sz="3200" dirty="0">
                <a:latin typeface="Arial Black" panose="020B0A04020102020204" pitchFamily="34" charset="0"/>
              </a:rPr>
              <a:t>Capstone project - AI Chatbot : Using AWS services</a:t>
            </a:r>
          </a:p>
        </p:txBody>
      </p:sp>
      <p:sp>
        <p:nvSpPr>
          <p:cNvPr id="8" name="TextBox 7">
            <a:extLst>
              <a:ext uri="{FF2B5EF4-FFF2-40B4-BE49-F238E27FC236}">
                <a16:creationId xmlns:a16="http://schemas.microsoft.com/office/drawing/2014/main" id="{6902777B-4637-42F0-95A9-79723378A144}"/>
              </a:ext>
            </a:extLst>
          </p:cNvPr>
          <p:cNvSpPr txBox="1"/>
          <p:nvPr/>
        </p:nvSpPr>
        <p:spPr>
          <a:xfrm>
            <a:off x="31048" y="5398004"/>
            <a:ext cx="8715389" cy="230832"/>
          </a:xfrm>
          <a:prstGeom prst="rect">
            <a:avLst/>
          </a:prstGeom>
          <a:noFill/>
        </p:spPr>
        <p:txBody>
          <a:bodyPr wrap="square" rtlCol="0">
            <a:spAutoFit/>
          </a:bodyPr>
          <a:lstStyle/>
          <a:p>
            <a:r>
              <a:rPr lang="en-US" sz="900" i="1" dirty="0"/>
              <a:t>Note: Sample Website backdrop depicted for visualization only</a:t>
            </a:r>
            <a:endParaRPr lang="en-SG" sz="900" i="1" dirty="0"/>
          </a:p>
        </p:txBody>
      </p:sp>
      <p:pic>
        <p:nvPicPr>
          <p:cNvPr id="2" name="Picture 1">
            <a:extLst>
              <a:ext uri="{FF2B5EF4-FFF2-40B4-BE49-F238E27FC236}">
                <a16:creationId xmlns:a16="http://schemas.microsoft.com/office/drawing/2014/main" id="{DA4B30C5-3427-47AC-A444-8CF08A684B05}"/>
              </a:ext>
            </a:extLst>
          </p:cNvPr>
          <p:cNvPicPr>
            <a:picLocks noChangeAspect="1"/>
          </p:cNvPicPr>
          <p:nvPr/>
        </p:nvPicPr>
        <p:blipFill>
          <a:blip r:embed="rId2"/>
          <a:stretch>
            <a:fillRect/>
          </a:stretch>
        </p:blipFill>
        <p:spPr>
          <a:xfrm>
            <a:off x="0" y="11279"/>
            <a:ext cx="10555357" cy="4601053"/>
          </a:xfrm>
          <a:prstGeom prst="rect">
            <a:avLst/>
          </a:prstGeom>
        </p:spPr>
      </p:pic>
    </p:spTree>
    <p:extLst>
      <p:ext uri="{BB962C8B-B14F-4D97-AF65-F5344CB8AC3E}">
        <p14:creationId xmlns:p14="http://schemas.microsoft.com/office/powerpoint/2010/main" val="18612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E456-E779-4F92-AE89-59857B6652E8}"/>
              </a:ext>
            </a:extLst>
          </p:cNvPr>
          <p:cNvSpPr>
            <a:spLocks noGrp="1"/>
          </p:cNvSpPr>
          <p:nvPr>
            <p:ph type="title"/>
          </p:nvPr>
        </p:nvSpPr>
        <p:spPr>
          <a:xfrm>
            <a:off x="430695" y="18255"/>
            <a:ext cx="10515600" cy="1325563"/>
          </a:xfrm>
        </p:spPr>
        <p:txBody>
          <a:bodyPr/>
          <a:lstStyle/>
          <a:p>
            <a:r>
              <a:rPr lang="en-US" dirty="0">
                <a:solidFill>
                  <a:srgbClr val="FFC000"/>
                </a:solidFill>
              </a:rPr>
              <a:t>What is a chatbot?</a:t>
            </a:r>
            <a:endParaRPr lang="en-SG" dirty="0">
              <a:solidFill>
                <a:srgbClr val="FFC000"/>
              </a:solidFill>
            </a:endParaRPr>
          </a:p>
        </p:txBody>
      </p:sp>
      <p:sp>
        <p:nvSpPr>
          <p:cNvPr id="3" name="Content Placeholder 2">
            <a:extLst>
              <a:ext uri="{FF2B5EF4-FFF2-40B4-BE49-F238E27FC236}">
                <a16:creationId xmlns:a16="http://schemas.microsoft.com/office/drawing/2014/main" id="{EEDD1890-BCFF-4F4D-8D18-85B79CB31DD4}"/>
              </a:ext>
            </a:extLst>
          </p:cNvPr>
          <p:cNvSpPr>
            <a:spLocks noGrp="1"/>
          </p:cNvSpPr>
          <p:nvPr>
            <p:ph idx="1"/>
          </p:nvPr>
        </p:nvSpPr>
        <p:spPr>
          <a:xfrm>
            <a:off x="122583" y="966133"/>
            <a:ext cx="11330610" cy="4351338"/>
          </a:xfrm>
        </p:spPr>
        <p:txBody>
          <a:bodyPr>
            <a:normAutofit/>
          </a:bodyPr>
          <a:lstStyle/>
          <a:p>
            <a:pPr marL="457200" lvl="1" indent="0">
              <a:buNone/>
            </a:pPr>
            <a:endParaRPr lang="en-US" sz="3200" dirty="0">
              <a:solidFill>
                <a:schemeClr val="accent1">
                  <a:lumMod val="50000"/>
                </a:schemeClr>
              </a:solidFill>
            </a:endParaRPr>
          </a:p>
          <a:p>
            <a:pPr marL="457200" lvl="1" indent="0">
              <a:buNone/>
            </a:pPr>
            <a:r>
              <a:rPr lang="en-US" sz="3200" dirty="0">
                <a:solidFill>
                  <a:schemeClr val="accent1">
                    <a:lumMod val="50000"/>
                  </a:schemeClr>
                </a:solidFill>
              </a:rPr>
              <a:t>A chatbot is a program that understands user inputs (questions or commands) and responds automatically, often mimicking human conversation</a:t>
            </a:r>
          </a:p>
          <a:p>
            <a:pPr marL="457200" lvl="1" indent="0">
              <a:buNone/>
            </a:pPr>
            <a:endParaRPr lang="en-US" sz="3200" dirty="0">
              <a:solidFill>
                <a:schemeClr val="accent1">
                  <a:lumMod val="50000"/>
                </a:schemeClr>
              </a:solidFill>
            </a:endParaRPr>
          </a:p>
          <a:p>
            <a:pPr marL="457200" lvl="1" indent="0">
              <a:buNone/>
            </a:pPr>
            <a:r>
              <a:rPr lang="en-US" sz="3200" dirty="0">
                <a:solidFill>
                  <a:schemeClr val="accent1">
                    <a:lumMod val="50000"/>
                  </a:schemeClr>
                </a:solidFill>
              </a:rPr>
              <a:t>Types of chatbots :</a:t>
            </a:r>
          </a:p>
          <a:p>
            <a:pPr lvl="2">
              <a:buFont typeface="Wingdings" panose="05000000000000000000" pitchFamily="2" charset="2"/>
              <a:buChar char="§"/>
            </a:pPr>
            <a:r>
              <a:rPr lang="en-US" sz="2800" dirty="0">
                <a:solidFill>
                  <a:schemeClr val="accent1">
                    <a:lumMod val="50000"/>
                  </a:schemeClr>
                </a:solidFill>
              </a:rPr>
              <a:t>Rule-based</a:t>
            </a:r>
          </a:p>
          <a:p>
            <a:pPr lvl="2">
              <a:buFont typeface="Wingdings" panose="05000000000000000000" pitchFamily="2" charset="2"/>
              <a:buChar char="§"/>
            </a:pPr>
            <a:r>
              <a:rPr lang="en-US" sz="2800" dirty="0">
                <a:solidFill>
                  <a:schemeClr val="accent1">
                    <a:lumMod val="50000"/>
                  </a:schemeClr>
                </a:solidFill>
              </a:rPr>
              <a:t>AI/ML based</a:t>
            </a:r>
          </a:p>
        </p:txBody>
      </p:sp>
      <p:pic>
        <p:nvPicPr>
          <p:cNvPr id="8" name="Picture 2" descr="2021 Capstone Project Winners ...">
            <a:extLst>
              <a:ext uri="{FF2B5EF4-FFF2-40B4-BE49-F238E27FC236}">
                <a16:creationId xmlns:a16="http://schemas.microsoft.com/office/drawing/2014/main" id="{24B15491-DA87-46EA-B92C-B2BE8586B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5918" y="5456618"/>
            <a:ext cx="2034831" cy="119450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4184FF9-A47B-4ACD-BBED-54BEA2330F60}"/>
              </a:ext>
            </a:extLst>
          </p:cNvPr>
          <p:cNvSpPr>
            <a:spLocks noGrp="1"/>
          </p:cNvSpPr>
          <p:nvPr>
            <p:ph type="sldNum" sz="quarter" idx="12"/>
          </p:nvPr>
        </p:nvSpPr>
        <p:spPr>
          <a:xfrm>
            <a:off x="202118" y="6356350"/>
            <a:ext cx="2743200" cy="365125"/>
          </a:xfrm>
        </p:spPr>
        <p:txBody>
          <a:bodyPr/>
          <a:lstStyle/>
          <a:p>
            <a:pPr algn="l"/>
            <a:fld id="{66B65CC3-C068-492F-B88E-857C7517F53D}" type="slidenum">
              <a:rPr lang="en-SG" smtClean="0"/>
              <a:pPr algn="l"/>
              <a:t>2</a:t>
            </a:fld>
            <a:endParaRPr lang="en-SG" dirty="0"/>
          </a:p>
        </p:txBody>
      </p:sp>
      <p:sp>
        <p:nvSpPr>
          <p:cNvPr id="4" name="Footer Placeholder 3">
            <a:extLst>
              <a:ext uri="{FF2B5EF4-FFF2-40B4-BE49-F238E27FC236}">
                <a16:creationId xmlns:a16="http://schemas.microsoft.com/office/drawing/2014/main" id="{3E65B105-B3DB-452A-85F8-E707F16CF9CC}"/>
              </a:ext>
            </a:extLst>
          </p:cNvPr>
          <p:cNvSpPr>
            <a:spLocks noGrp="1"/>
          </p:cNvSpPr>
          <p:nvPr>
            <p:ph type="ftr" sz="quarter" idx="11"/>
          </p:nvPr>
        </p:nvSpPr>
        <p:spPr/>
        <p:txBody>
          <a:bodyPr/>
          <a:lstStyle/>
          <a:p>
            <a:r>
              <a:rPr lang="en-SG"/>
              <a:t>Capstone- CE9/Group3/Nandini</a:t>
            </a:r>
          </a:p>
        </p:txBody>
      </p:sp>
    </p:spTree>
    <p:extLst>
      <p:ext uri="{BB962C8B-B14F-4D97-AF65-F5344CB8AC3E}">
        <p14:creationId xmlns:p14="http://schemas.microsoft.com/office/powerpoint/2010/main" val="406985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E456-E779-4F92-AE89-59857B6652E8}"/>
              </a:ext>
            </a:extLst>
          </p:cNvPr>
          <p:cNvSpPr>
            <a:spLocks noGrp="1"/>
          </p:cNvSpPr>
          <p:nvPr>
            <p:ph type="title"/>
          </p:nvPr>
        </p:nvSpPr>
        <p:spPr>
          <a:xfrm>
            <a:off x="430695" y="-61257"/>
            <a:ext cx="10515600" cy="1325563"/>
          </a:xfrm>
        </p:spPr>
        <p:txBody>
          <a:bodyPr/>
          <a:lstStyle/>
          <a:p>
            <a:r>
              <a:rPr lang="en-US" dirty="0">
                <a:solidFill>
                  <a:srgbClr val="FFC000"/>
                </a:solidFill>
              </a:rPr>
              <a:t>AI chatbot v/s Rule-based chatbot</a:t>
            </a:r>
            <a:endParaRPr lang="en-SG" dirty="0">
              <a:solidFill>
                <a:srgbClr val="FFC000"/>
              </a:solidFill>
            </a:endParaRPr>
          </a:p>
        </p:txBody>
      </p:sp>
      <p:pic>
        <p:nvPicPr>
          <p:cNvPr id="8" name="Picture 2" descr="2021 Capstone Project Winners ...">
            <a:extLst>
              <a:ext uri="{FF2B5EF4-FFF2-40B4-BE49-F238E27FC236}">
                <a16:creationId xmlns:a16="http://schemas.microsoft.com/office/drawing/2014/main" id="{24B15491-DA87-46EA-B92C-B2BE8586B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5918" y="5456618"/>
            <a:ext cx="2034831" cy="119450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4184FF9-A47B-4ACD-BBED-54BEA2330F60}"/>
              </a:ext>
            </a:extLst>
          </p:cNvPr>
          <p:cNvSpPr>
            <a:spLocks noGrp="1"/>
          </p:cNvSpPr>
          <p:nvPr>
            <p:ph type="sldNum" sz="quarter" idx="12"/>
          </p:nvPr>
        </p:nvSpPr>
        <p:spPr>
          <a:xfrm>
            <a:off x="202118" y="6356350"/>
            <a:ext cx="2743200" cy="365125"/>
          </a:xfrm>
        </p:spPr>
        <p:txBody>
          <a:bodyPr/>
          <a:lstStyle/>
          <a:p>
            <a:pPr algn="l"/>
            <a:fld id="{66B65CC3-C068-492F-B88E-857C7517F53D}" type="slidenum">
              <a:rPr lang="en-SG" smtClean="0"/>
              <a:pPr algn="l"/>
              <a:t>3</a:t>
            </a:fld>
            <a:endParaRPr lang="en-SG" dirty="0"/>
          </a:p>
        </p:txBody>
      </p:sp>
      <p:graphicFrame>
        <p:nvGraphicFramePr>
          <p:cNvPr id="6" name="Table 8">
            <a:extLst>
              <a:ext uri="{FF2B5EF4-FFF2-40B4-BE49-F238E27FC236}">
                <a16:creationId xmlns:a16="http://schemas.microsoft.com/office/drawing/2014/main" id="{B910F0BD-A9D7-488F-8A9A-E9AE61788F42}"/>
              </a:ext>
            </a:extLst>
          </p:cNvPr>
          <p:cNvGraphicFramePr>
            <a:graphicFrameLocks noGrp="1"/>
          </p:cNvGraphicFramePr>
          <p:nvPr>
            <p:extLst>
              <p:ext uri="{D42A27DB-BD31-4B8C-83A1-F6EECF244321}">
                <p14:modId xmlns:p14="http://schemas.microsoft.com/office/powerpoint/2010/main" val="3753964887"/>
              </p:ext>
            </p:extLst>
          </p:nvPr>
        </p:nvGraphicFramePr>
        <p:xfrm>
          <a:off x="430695" y="1107295"/>
          <a:ext cx="11420054" cy="4231249"/>
        </p:xfrm>
        <a:graphic>
          <a:graphicData uri="http://schemas.openxmlformats.org/drawingml/2006/table">
            <a:tbl>
              <a:tblPr firstRow="1" bandRow="1">
                <a:tableStyleId>{5C22544A-7EE6-4342-B048-85BDC9FD1C3A}</a:tableStyleId>
              </a:tblPr>
              <a:tblGrid>
                <a:gridCol w="1947566">
                  <a:extLst>
                    <a:ext uri="{9D8B030D-6E8A-4147-A177-3AD203B41FA5}">
                      <a16:colId xmlns:a16="http://schemas.microsoft.com/office/drawing/2014/main" val="2276148427"/>
                    </a:ext>
                  </a:extLst>
                </a:gridCol>
                <a:gridCol w="3784000">
                  <a:extLst>
                    <a:ext uri="{9D8B030D-6E8A-4147-A177-3AD203B41FA5}">
                      <a16:colId xmlns:a16="http://schemas.microsoft.com/office/drawing/2014/main" val="1940736455"/>
                    </a:ext>
                  </a:extLst>
                </a:gridCol>
                <a:gridCol w="5688488">
                  <a:extLst>
                    <a:ext uri="{9D8B030D-6E8A-4147-A177-3AD203B41FA5}">
                      <a16:colId xmlns:a16="http://schemas.microsoft.com/office/drawing/2014/main" val="3273937079"/>
                    </a:ext>
                  </a:extLst>
                </a:gridCol>
              </a:tblGrid>
              <a:tr h="532663">
                <a:tc>
                  <a:txBody>
                    <a:bodyPr/>
                    <a:lstStyle/>
                    <a:p>
                      <a:pPr algn="ctr"/>
                      <a:r>
                        <a:rPr lang="en-US" sz="2800" dirty="0">
                          <a:solidFill>
                            <a:schemeClr val="bg1"/>
                          </a:solidFill>
                        </a:rPr>
                        <a:t>Feature</a:t>
                      </a:r>
                      <a:endParaRPr lang="en-SG" sz="28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2800" dirty="0"/>
                        <a:t>Rule-Based Chatbot</a:t>
                      </a:r>
                      <a:endParaRPr lang="en-SG" sz="2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2800" dirty="0"/>
                        <a:t>AI Chatbot</a:t>
                      </a:r>
                      <a:endParaRPr lang="en-SG" sz="2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4205037571"/>
                  </a:ext>
                </a:extLst>
              </a:tr>
              <a:tr h="727545">
                <a:tc>
                  <a:txBody>
                    <a:bodyPr/>
                    <a:lstStyle/>
                    <a:p>
                      <a:r>
                        <a:rPr lang="en-US" sz="2000" dirty="0">
                          <a:solidFill>
                            <a:schemeClr val="tx2">
                              <a:lumMod val="50000"/>
                            </a:schemeClr>
                          </a:solidFill>
                        </a:rPr>
                        <a:t>Core Logic</a:t>
                      </a:r>
                      <a:endParaRPr lang="en-SG" sz="2000"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Uses if-else conditions, flowcharts </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t>Uses </a:t>
                      </a:r>
                      <a:r>
                        <a:rPr lang="en-US" b="1" dirty="0"/>
                        <a:t>Natural Language Understanding (NLU) </a:t>
                      </a:r>
                      <a:r>
                        <a:rPr lang="en-US" b="0" dirty="0"/>
                        <a:t>&amp; </a:t>
                      </a:r>
                      <a:r>
                        <a:rPr lang="en-US" b="1" dirty="0"/>
                        <a:t>Machine Learning (ML)</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2846799"/>
                  </a:ext>
                </a:extLst>
              </a:tr>
              <a:tr h="709653">
                <a:tc>
                  <a:txBody>
                    <a:bodyPr/>
                    <a:lstStyle/>
                    <a:p>
                      <a:r>
                        <a:rPr lang="en-US" sz="2000" dirty="0">
                          <a:solidFill>
                            <a:schemeClr val="tx2">
                              <a:lumMod val="50000"/>
                            </a:schemeClr>
                          </a:solidFill>
                        </a:rPr>
                        <a:t>Input Handling</a:t>
                      </a:r>
                      <a:endParaRPr lang="en-SG" sz="2000"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Matches exact keywords or phrases</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Understands intent and context, even if phrased differently</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5896147"/>
                  </a:ext>
                </a:extLst>
              </a:tr>
              <a:tr h="496957">
                <a:tc>
                  <a:txBody>
                    <a:bodyPr/>
                    <a:lstStyle/>
                    <a:p>
                      <a:r>
                        <a:rPr lang="en-US" sz="2000" dirty="0">
                          <a:solidFill>
                            <a:schemeClr val="tx2">
                              <a:lumMod val="50000"/>
                            </a:schemeClr>
                          </a:solidFill>
                        </a:rPr>
                        <a:t>Technology</a:t>
                      </a:r>
                      <a:endParaRPr lang="en-SG" sz="2000"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Built using if-then logic, flowcharts</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Built using AI platforms like Amazon Lex, Diagflow, GPT models</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2875480"/>
                  </a:ext>
                </a:extLst>
              </a:tr>
              <a:tr h="706908">
                <a:tc>
                  <a:txBody>
                    <a:bodyPr/>
                    <a:lstStyle/>
                    <a:p>
                      <a:r>
                        <a:rPr lang="en-US" sz="2000" dirty="0">
                          <a:solidFill>
                            <a:schemeClr val="tx2">
                              <a:lumMod val="50000"/>
                            </a:schemeClr>
                          </a:solidFill>
                        </a:rPr>
                        <a:t>Learning ability</a:t>
                      </a:r>
                      <a:endParaRPr lang="en-SG" sz="2000" dirty="0">
                        <a:solidFill>
                          <a:schemeClr val="tx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Cannot learn or adapt on its own</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Can improve over time with training data</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5875300"/>
                  </a:ext>
                </a:extLst>
              </a:tr>
              <a:tr h="706908">
                <a:tc>
                  <a:txBody>
                    <a:bodyPr/>
                    <a:lstStyle/>
                    <a:p>
                      <a:r>
                        <a:rPr lang="en-US" sz="2000" dirty="0">
                          <a:solidFill>
                            <a:schemeClr val="tx2">
                              <a:lumMod val="50000"/>
                            </a:schemeClr>
                          </a:solidFill>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Q. “Where is my order 123 ?”</a:t>
                      </a:r>
                    </a:p>
                    <a:p>
                      <a:pPr marL="342900" indent="-342900">
                        <a:buAutoNum type="alphaUcPeriod"/>
                      </a:pPr>
                      <a:r>
                        <a:rPr lang="en-US" i="1" dirty="0">
                          <a:solidFill>
                            <a:schemeClr val="accent2">
                              <a:lumMod val="75000"/>
                            </a:schemeClr>
                          </a:solidFill>
                        </a:rPr>
                        <a:t>“Please enter your order number in this format: ORDXXX”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i="1" dirty="0"/>
                        <a:t>Q. “Where is my order 123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chemeClr val="accent2">
                              <a:lumMod val="75000"/>
                            </a:schemeClr>
                          </a:solidFill>
                        </a:rPr>
                        <a:t>A. “Your order 123 has been shipped and will arrive in 2 days”</a:t>
                      </a:r>
                      <a:endParaRPr lang="en-SG"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9200360"/>
                  </a:ext>
                </a:extLst>
              </a:tr>
            </a:tbl>
          </a:graphicData>
        </a:graphic>
      </p:graphicFrame>
      <p:sp>
        <p:nvSpPr>
          <p:cNvPr id="3" name="Footer Placeholder 2">
            <a:extLst>
              <a:ext uri="{FF2B5EF4-FFF2-40B4-BE49-F238E27FC236}">
                <a16:creationId xmlns:a16="http://schemas.microsoft.com/office/drawing/2014/main" id="{3D2C24B6-6B20-413D-84B4-D4668DB97D2A}"/>
              </a:ext>
            </a:extLst>
          </p:cNvPr>
          <p:cNvSpPr>
            <a:spLocks noGrp="1"/>
          </p:cNvSpPr>
          <p:nvPr>
            <p:ph type="ftr" sz="quarter" idx="11"/>
          </p:nvPr>
        </p:nvSpPr>
        <p:spPr/>
        <p:txBody>
          <a:bodyPr/>
          <a:lstStyle/>
          <a:p>
            <a:r>
              <a:rPr lang="en-SG" dirty="0"/>
              <a:t>Capstone- CE9/Group3/Nandini</a:t>
            </a:r>
          </a:p>
        </p:txBody>
      </p:sp>
    </p:spTree>
    <p:extLst>
      <p:ext uri="{BB962C8B-B14F-4D97-AF65-F5344CB8AC3E}">
        <p14:creationId xmlns:p14="http://schemas.microsoft.com/office/powerpoint/2010/main" val="207705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E456-E779-4F92-AE89-59857B6652E8}"/>
              </a:ext>
            </a:extLst>
          </p:cNvPr>
          <p:cNvSpPr>
            <a:spLocks noGrp="1"/>
          </p:cNvSpPr>
          <p:nvPr>
            <p:ph type="title"/>
          </p:nvPr>
        </p:nvSpPr>
        <p:spPr>
          <a:xfrm>
            <a:off x="430695" y="18255"/>
            <a:ext cx="10515600" cy="1325563"/>
          </a:xfrm>
        </p:spPr>
        <p:txBody>
          <a:bodyPr/>
          <a:lstStyle/>
          <a:p>
            <a:r>
              <a:rPr lang="en-US" dirty="0">
                <a:solidFill>
                  <a:srgbClr val="FFC000"/>
                </a:solidFill>
              </a:rPr>
              <a:t>Industries that use chatbots:</a:t>
            </a:r>
            <a:endParaRPr lang="en-SG" dirty="0">
              <a:solidFill>
                <a:srgbClr val="FFC000"/>
              </a:solidFill>
            </a:endParaRPr>
          </a:p>
        </p:txBody>
      </p:sp>
      <p:sp>
        <p:nvSpPr>
          <p:cNvPr id="3" name="Content Placeholder 2">
            <a:extLst>
              <a:ext uri="{FF2B5EF4-FFF2-40B4-BE49-F238E27FC236}">
                <a16:creationId xmlns:a16="http://schemas.microsoft.com/office/drawing/2014/main" id="{EEDD1890-BCFF-4F4D-8D18-85B79CB31DD4}"/>
              </a:ext>
            </a:extLst>
          </p:cNvPr>
          <p:cNvSpPr>
            <a:spLocks noGrp="1"/>
          </p:cNvSpPr>
          <p:nvPr>
            <p:ph idx="1"/>
          </p:nvPr>
        </p:nvSpPr>
        <p:spPr>
          <a:xfrm>
            <a:off x="122583" y="966133"/>
            <a:ext cx="11330610" cy="4351338"/>
          </a:xfrm>
        </p:spPr>
        <p:txBody>
          <a:bodyPr>
            <a:normAutofit/>
          </a:bodyPr>
          <a:lstStyle/>
          <a:p>
            <a:pPr marL="457200" lvl="1" indent="0">
              <a:buNone/>
            </a:pPr>
            <a:endParaRPr lang="en-US" sz="3200" dirty="0">
              <a:solidFill>
                <a:schemeClr val="accent1">
                  <a:lumMod val="50000"/>
                </a:schemeClr>
              </a:solidFill>
            </a:endParaRPr>
          </a:p>
          <a:p>
            <a:pPr lvl="1"/>
            <a:r>
              <a:rPr lang="en-US" sz="3200" dirty="0">
                <a:solidFill>
                  <a:schemeClr val="accent1">
                    <a:lumMod val="50000"/>
                  </a:schemeClr>
                </a:solidFill>
              </a:rPr>
              <a:t>Ecommerce &amp; Retail</a:t>
            </a:r>
          </a:p>
          <a:p>
            <a:pPr lvl="1"/>
            <a:endParaRPr lang="en-US" sz="3200" dirty="0">
              <a:solidFill>
                <a:schemeClr val="accent1">
                  <a:lumMod val="50000"/>
                </a:schemeClr>
              </a:solidFill>
            </a:endParaRPr>
          </a:p>
          <a:p>
            <a:pPr lvl="1"/>
            <a:r>
              <a:rPr lang="en-US" sz="3200" dirty="0">
                <a:solidFill>
                  <a:schemeClr val="accent1">
                    <a:lumMod val="50000"/>
                  </a:schemeClr>
                </a:solidFill>
              </a:rPr>
              <a:t>Banking &amp; Finance</a:t>
            </a:r>
          </a:p>
          <a:p>
            <a:pPr lvl="1"/>
            <a:endParaRPr lang="en-US" sz="3200" dirty="0">
              <a:solidFill>
                <a:schemeClr val="accent1">
                  <a:lumMod val="50000"/>
                </a:schemeClr>
              </a:solidFill>
            </a:endParaRPr>
          </a:p>
          <a:p>
            <a:pPr lvl="1"/>
            <a:r>
              <a:rPr lang="en-US" sz="3200" dirty="0">
                <a:solidFill>
                  <a:schemeClr val="accent1">
                    <a:lumMod val="50000"/>
                  </a:schemeClr>
                </a:solidFill>
              </a:rPr>
              <a:t>Healthcare</a:t>
            </a:r>
          </a:p>
          <a:p>
            <a:pPr lvl="1"/>
            <a:endParaRPr lang="en-US" sz="3200" dirty="0">
              <a:solidFill>
                <a:schemeClr val="accent1">
                  <a:lumMod val="50000"/>
                </a:schemeClr>
              </a:solidFill>
            </a:endParaRPr>
          </a:p>
          <a:p>
            <a:pPr lvl="1"/>
            <a:r>
              <a:rPr lang="en-US" sz="3200" dirty="0">
                <a:solidFill>
                  <a:schemeClr val="accent1">
                    <a:lumMod val="50000"/>
                  </a:schemeClr>
                </a:solidFill>
              </a:rPr>
              <a:t>IT Help desk</a:t>
            </a:r>
          </a:p>
          <a:p>
            <a:pPr lvl="1"/>
            <a:endParaRPr lang="en-US" sz="3200" dirty="0">
              <a:solidFill>
                <a:schemeClr val="accent1">
                  <a:lumMod val="50000"/>
                </a:schemeClr>
              </a:solidFill>
            </a:endParaRPr>
          </a:p>
        </p:txBody>
      </p:sp>
      <p:pic>
        <p:nvPicPr>
          <p:cNvPr id="8" name="Picture 2" descr="2021 Capstone Project Winners ...">
            <a:extLst>
              <a:ext uri="{FF2B5EF4-FFF2-40B4-BE49-F238E27FC236}">
                <a16:creationId xmlns:a16="http://schemas.microsoft.com/office/drawing/2014/main" id="{24B15491-DA87-46EA-B92C-B2BE8586B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5918" y="5456618"/>
            <a:ext cx="2034831" cy="119450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4184FF9-A47B-4ACD-BBED-54BEA2330F60}"/>
              </a:ext>
            </a:extLst>
          </p:cNvPr>
          <p:cNvSpPr>
            <a:spLocks noGrp="1"/>
          </p:cNvSpPr>
          <p:nvPr>
            <p:ph type="sldNum" sz="quarter" idx="12"/>
          </p:nvPr>
        </p:nvSpPr>
        <p:spPr>
          <a:xfrm>
            <a:off x="202118" y="6356350"/>
            <a:ext cx="2743200" cy="365125"/>
          </a:xfrm>
        </p:spPr>
        <p:txBody>
          <a:bodyPr/>
          <a:lstStyle/>
          <a:p>
            <a:pPr algn="l"/>
            <a:fld id="{66B65CC3-C068-492F-B88E-857C7517F53D}" type="slidenum">
              <a:rPr lang="en-SG" smtClean="0"/>
              <a:pPr algn="l"/>
              <a:t>4</a:t>
            </a:fld>
            <a:endParaRPr lang="en-SG" dirty="0"/>
          </a:p>
        </p:txBody>
      </p:sp>
      <p:sp>
        <p:nvSpPr>
          <p:cNvPr id="4" name="Footer Placeholder 3">
            <a:extLst>
              <a:ext uri="{FF2B5EF4-FFF2-40B4-BE49-F238E27FC236}">
                <a16:creationId xmlns:a16="http://schemas.microsoft.com/office/drawing/2014/main" id="{3E65B105-B3DB-452A-85F8-E707F16CF9CC}"/>
              </a:ext>
            </a:extLst>
          </p:cNvPr>
          <p:cNvSpPr>
            <a:spLocks noGrp="1"/>
          </p:cNvSpPr>
          <p:nvPr>
            <p:ph type="ftr" sz="quarter" idx="11"/>
          </p:nvPr>
        </p:nvSpPr>
        <p:spPr/>
        <p:txBody>
          <a:bodyPr/>
          <a:lstStyle/>
          <a:p>
            <a:r>
              <a:rPr lang="en-SG"/>
              <a:t>Capstone- CE9/Group3/Nandini</a:t>
            </a:r>
          </a:p>
        </p:txBody>
      </p:sp>
    </p:spTree>
    <p:extLst>
      <p:ext uri="{BB962C8B-B14F-4D97-AF65-F5344CB8AC3E}">
        <p14:creationId xmlns:p14="http://schemas.microsoft.com/office/powerpoint/2010/main" val="316965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E456-E779-4F92-AE89-59857B6652E8}"/>
              </a:ext>
            </a:extLst>
          </p:cNvPr>
          <p:cNvSpPr>
            <a:spLocks noGrp="1"/>
          </p:cNvSpPr>
          <p:nvPr>
            <p:ph type="title"/>
          </p:nvPr>
        </p:nvSpPr>
        <p:spPr>
          <a:xfrm>
            <a:off x="430695" y="-299793"/>
            <a:ext cx="10515600" cy="1325563"/>
          </a:xfrm>
        </p:spPr>
        <p:txBody>
          <a:bodyPr/>
          <a:lstStyle/>
          <a:p>
            <a:r>
              <a:rPr lang="en-US" dirty="0">
                <a:solidFill>
                  <a:srgbClr val="FFC000"/>
                </a:solidFill>
              </a:rPr>
              <a:t>Capstone: Ecommerce (AI) chatbot using AWS </a:t>
            </a:r>
            <a:endParaRPr lang="en-SG" dirty="0">
              <a:solidFill>
                <a:srgbClr val="FFC000"/>
              </a:solidFill>
            </a:endParaRPr>
          </a:p>
        </p:txBody>
      </p:sp>
      <p:pic>
        <p:nvPicPr>
          <p:cNvPr id="8" name="Picture 2" descr="2021 Capstone Project Winners ...">
            <a:extLst>
              <a:ext uri="{FF2B5EF4-FFF2-40B4-BE49-F238E27FC236}">
                <a16:creationId xmlns:a16="http://schemas.microsoft.com/office/drawing/2014/main" id="{24B15491-DA87-46EA-B92C-B2BE8586B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5857" y="5526191"/>
            <a:ext cx="2034831" cy="119450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4184FF9-A47B-4ACD-BBED-54BEA2330F60}"/>
              </a:ext>
            </a:extLst>
          </p:cNvPr>
          <p:cNvSpPr>
            <a:spLocks noGrp="1"/>
          </p:cNvSpPr>
          <p:nvPr>
            <p:ph type="sldNum" sz="quarter" idx="12"/>
          </p:nvPr>
        </p:nvSpPr>
        <p:spPr>
          <a:xfrm>
            <a:off x="202118" y="6356350"/>
            <a:ext cx="2743200" cy="365125"/>
          </a:xfrm>
        </p:spPr>
        <p:txBody>
          <a:bodyPr/>
          <a:lstStyle/>
          <a:p>
            <a:pPr algn="l"/>
            <a:fld id="{66B65CC3-C068-492F-B88E-857C7517F53D}" type="slidenum">
              <a:rPr lang="en-SG" smtClean="0"/>
              <a:pPr algn="l"/>
              <a:t>5</a:t>
            </a:fld>
            <a:endParaRPr lang="en-SG" dirty="0"/>
          </a:p>
        </p:txBody>
      </p:sp>
      <p:graphicFrame>
        <p:nvGraphicFramePr>
          <p:cNvPr id="9" name="Table 8">
            <a:extLst>
              <a:ext uri="{FF2B5EF4-FFF2-40B4-BE49-F238E27FC236}">
                <a16:creationId xmlns:a16="http://schemas.microsoft.com/office/drawing/2014/main" id="{A20CCD4B-2A16-48EB-B593-7544324579EA}"/>
              </a:ext>
            </a:extLst>
          </p:cNvPr>
          <p:cNvGraphicFramePr>
            <a:graphicFrameLocks noGrp="1"/>
          </p:cNvGraphicFramePr>
          <p:nvPr>
            <p:extLst>
              <p:ext uri="{D42A27DB-BD31-4B8C-83A1-F6EECF244321}">
                <p14:modId xmlns:p14="http://schemas.microsoft.com/office/powerpoint/2010/main" val="1786531907"/>
              </p:ext>
            </p:extLst>
          </p:nvPr>
        </p:nvGraphicFramePr>
        <p:xfrm>
          <a:off x="430695" y="819063"/>
          <a:ext cx="11420054" cy="4587542"/>
        </p:xfrm>
        <a:graphic>
          <a:graphicData uri="http://schemas.openxmlformats.org/drawingml/2006/table">
            <a:tbl>
              <a:tblPr firstRow="1" bandRow="1">
                <a:tableStyleId>{5C22544A-7EE6-4342-B048-85BDC9FD1C3A}</a:tableStyleId>
              </a:tblPr>
              <a:tblGrid>
                <a:gridCol w="1947566">
                  <a:extLst>
                    <a:ext uri="{9D8B030D-6E8A-4147-A177-3AD203B41FA5}">
                      <a16:colId xmlns:a16="http://schemas.microsoft.com/office/drawing/2014/main" val="2276148427"/>
                    </a:ext>
                  </a:extLst>
                </a:gridCol>
                <a:gridCol w="2163922">
                  <a:extLst>
                    <a:ext uri="{9D8B030D-6E8A-4147-A177-3AD203B41FA5}">
                      <a16:colId xmlns:a16="http://schemas.microsoft.com/office/drawing/2014/main" val="1940736455"/>
                    </a:ext>
                  </a:extLst>
                </a:gridCol>
                <a:gridCol w="7308566">
                  <a:extLst>
                    <a:ext uri="{9D8B030D-6E8A-4147-A177-3AD203B41FA5}">
                      <a16:colId xmlns:a16="http://schemas.microsoft.com/office/drawing/2014/main" val="3273937079"/>
                    </a:ext>
                  </a:extLst>
                </a:gridCol>
              </a:tblGrid>
              <a:tr h="532663">
                <a:tc>
                  <a:txBody>
                    <a:bodyPr/>
                    <a:lstStyle/>
                    <a:p>
                      <a:pPr algn="ctr"/>
                      <a:r>
                        <a:rPr lang="en-US" sz="2800" dirty="0">
                          <a:solidFill>
                            <a:schemeClr val="bg1"/>
                          </a:solidFill>
                        </a:rPr>
                        <a:t>Component</a:t>
                      </a:r>
                      <a:endParaRPr lang="en-SG" sz="28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2800" dirty="0"/>
                        <a:t>Service</a:t>
                      </a:r>
                      <a:endParaRPr lang="en-SG" sz="2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l"/>
                      <a:r>
                        <a:rPr lang="en-US" sz="2800" dirty="0"/>
                        <a:t>Role in AI chatbot</a:t>
                      </a:r>
                      <a:endParaRPr lang="en-SG" sz="2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4205037571"/>
                  </a:ext>
                </a:extLst>
              </a:tr>
              <a:tr h="727545">
                <a:tc>
                  <a:txBody>
                    <a:bodyPr/>
                    <a:lstStyle/>
                    <a:p>
                      <a:r>
                        <a:rPr lang="en-US" sz="2000" dirty="0">
                          <a:solidFill>
                            <a:schemeClr val="tx2">
                              <a:lumMod val="50000"/>
                            </a:schemeClr>
                          </a:solidFill>
                        </a:rPr>
                        <a:t>NLU Engine</a:t>
                      </a:r>
                      <a:endParaRPr lang="en-SG" sz="2000" dirty="0">
                        <a:solidFill>
                          <a:schemeClr val="tx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Amazon Lex V2</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t>Handles </a:t>
                      </a:r>
                      <a:r>
                        <a:rPr lang="en-US" b="1" dirty="0"/>
                        <a:t>NLU </a:t>
                      </a:r>
                      <a:r>
                        <a:rPr lang="en-US" b="0" dirty="0"/>
                        <a:t>– interprets user queries ; identifies intents; invokes Lambda function &amp; provides a response</a:t>
                      </a:r>
                      <a:endParaRPr lang="en-SG"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2846799"/>
                  </a:ext>
                </a:extLst>
              </a:tr>
              <a:tr h="709653">
                <a:tc>
                  <a:txBody>
                    <a:bodyPr/>
                    <a:lstStyle/>
                    <a:p>
                      <a:r>
                        <a:rPr lang="en-US" sz="2000" dirty="0">
                          <a:solidFill>
                            <a:schemeClr val="tx2">
                              <a:lumMod val="50000"/>
                            </a:schemeClr>
                          </a:solidFill>
                        </a:rPr>
                        <a:t>Business Logic</a:t>
                      </a:r>
                      <a:endParaRPr lang="en-SG" sz="2000" dirty="0">
                        <a:solidFill>
                          <a:schemeClr val="tx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AWS Lambda</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Executes backend logic like fetching order status and formulating responses</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5896147"/>
                  </a:ext>
                </a:extLst>
              </a:tr>
              <a:tr h="496957">
                <a:tc>
                  <a:txBody>
                    <a:bodyPr/>
                    <a:lstStyle/>
                    <a:p>
                      <a:r>
                        <a:rPr lang="en-US" sz="2000" dirty="0">
                          <a:solidFill>
                            <a:schemeClr val="tx2">
                              <a:lumMod val="50000"/>
                            </a:schemeClr>
                          </a:solidFill>
                        </a:rPr>
                        <a:t>Authentication</a:t>
                      </a:r>
                      <a:endParaRPr lang="en-SG" sz="2000" dirty="0">
                        <a:solidFill>
                          <a:schemeClr val="tx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Amazon Cognito</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Manages user identity &amp; permissions </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2875480"/>
                  </a:ext>
                </a:extLst>
              </a:tr>
              <a:tr h="706908">
                <a:tc>
                  <a:txBody>
                    <a:bodyPr/>
                    <a:lstStyle/>
                    <a:p>
                      <a:r>
                        <a:rPr lang="en-US" sz="2000" dirty="0">
                          <a:solidFill>
                            <a:schemeClr val="tx2">
                              <a:lumMod val="50000"/>
                            </a:schemeClr>
                          </a:solidFill>
                        </a:rPr>
                        <a:t>Hosting</a:t>
                      </a:r>
                      <a:endParaRPr lang="en-SG" sz="2000" dirty="0">
                        <a:solidFill>
                          <a:schemeClr val="tx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Amazon S3</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Stores transcripts of conversations</a:t>
                      </a:r>
                      <a:endParaRPr lang="en-S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5875300"/>
                  </a:ext>
                </a:extLst>
              </a:tr>
              <a:tr h="706908">
                <a:tc>
                  <a:txBody>
                    <a:bodyPr/>
                    <a:lstStyle/>
                    <a:p>
                      <a:r>
                        <a:rPr lang="en-US" sz="2000" dirty="0">
                          <a:solidFill>
                            <a:schemeClr val="tx2">
                              <a:lumMod val="50000"/>
                            </a:schemeClr>
                          </a:solidFill>
                        </a:rPr>
                        <a:t>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i="0" dirty="0"/>
                        <a:t>Amazon Dynamo DB</a:t>
                      </a:r>
                      <a:endParaRPr lang="en-SG"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Stores order details (e.g. status and ETA) that Lambda retrieves based on the order id</a:t>
                      </a:r>
                      <a:endParaRPr lang="en-SG"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9200360"/>
                  </a:ext>
                </a:extLst>
              </a:tr>
              <a:tr h="706908">
                <a:tc>
                  <a:txBody>
                    <a:bodyPr/>
                    <a:lstStyle/>
                    <a:p>
                      <a:r>
                        <a:rPr lang="en-US" sz="2000" dirty="0">
                          <a:solidFill>
                            <a:schemeClr val="tx2">
                              <a:lumMod val="50000"/>
                            </a:schemeClr>
                          </a:solidFill>
                        </a:rPr>
                        <a:t>UI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i="0" dirty="0"/>
                        <a:t>HTML &amp; JavaScript</a:t>
                      </a:r>
                      <a:endParaRPr lang="en-SG"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Front-end chat interface for users to interact with the bot on the website</a:t>
                      </a:r>
                      <a:endParaRPr lang="en-SG"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3375314"/>
                  </a:ext>
                </a:extLst>
              </a:tr>
            </a:tbl>
          </a:graphicData>
        </a:graphic>
      </p:graphicFrame>
      <p:sp>
        <p:nvSpPr>
          <p:cNvPr id="3" name="Footer Placeholder 2">
            <a:extLst>
              <a:ext uri="{FF2B5EF4-FFF2-40B4-BE49-F238E27FC236}">
                <a16:creationId xmlns:a16="http://schemas.microsoft.com/office/drawing/2014/main" id="{D96800EC-2BAC-432B-992E-D4ADB0966BC9}"/>
              </a:ext>
            </a:extLst>
          </p:cNvPr>
          <p:cNvSpPr>
            <a:spLocks noGrp="1"/>
          </p:cNvSpPr>
          <p:nvPr>
            <p:ph type="ftr" sz="quarter" idx="11"/>
          </p:nvPr>
        </p:nvSpPr>
        <p:spPr/>
        <p:txBody>
          <a:bodyPr/>
          <a:lstStyle/>
          <a:p>
            <a:r>
              <a:rPr lang="en-SG"/>
              <a:t>Capstone- CE9/Group3/Nandini</a:t>
            </a:r>
          </a:p>
        </p:txBody>
      </p:sp>
    </p:spTree>
    <p:extLst>
      <p:ext uri="{BB962C8B-B14F-4D97-AF65-F5344CB8AC3E}">
        <p14:creationId xmlns:p14="http://schemas.microsoft.com/office/powerpoint/2010/main" val="105228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E456-E779-4F92-AE89-59857B6652E8}"/>
              </a:ext>
            </a:extLst>
          </p:cNvPr>
          <p:cNvSpPr>
            <a:spLocks noGrp="1"/>
          </p:cNvSpPr>
          <p:nvPr>
            <p:ph type="title"/>
          </p:nvPr>
        </p:nvSpPr>
        <p:spPr>
          <a:xfrm>
            <a:off x="430694" y="-256065"/>
            <a:ext cx="11045025" cy="1325563"/>
          </a:xfrm>
        </p:spPr>
        <p:txBody>
          <a:bodyPr/>
          <a:lstStyle/>
          <a:p>
            <a:r>
              <a:rPr lang="en-US" dirty="0">
                <a:solidFill>
                  <a:srgbClr val="FFC000"/>
                </a:solidFill>
              </a:rPr>
              <a:t>Chatbot: Process flow &amp; Learnings</a:t>
            </a:r>
            <a:endParaRPr lang="en-SG" dirty="0">
              <a:solidFill>
                <a:srgbClr val="FFC000"/>
              </a:solidFill>
            </a:endParaRPr>
          </a:p>
        </p:txBody>
      </p:sp>
      <p:pic>
        <p:nvPicPr>
          <p:cNvPr id="8" name="Picture 2" descr="2021 Capstone Project Winners ...">
            <a:extLst>
              <a:ext uri="{FF2B5EF4-FFF2-40B4-BE49-F238E27FC236}">
                <a16:creationId xmlns:a16="http://schemas.microsoft.com/office/drawing/2014/main" id="{24B15491-DA87-46EA-B92C-B2BE8586B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5918" y="5456618"/>
            <a:ext cx="2034831" cy="119450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4184FF9-A47B-4ACD-BBED-54BEA2330F60}"/>
              </a:ext>
            </a:extLst>
          </p:cNvPr>
          <p:cNvSpPr>
            <a:spLocks noGrp="1"/>
          </p:cNvSpPr>
          <p:nvPr>
            <p:ph type="sldNum" sz="quarter" idx="12"/>
          </p:nvPr>
        </p:nvSpPr>
        <p:spPr>
          <a:xfrm>
            <a:off x="202118" y="6356350"/>
            <a:ext cx="2743200" cy="365125"/>
          </a:xfrm>
        </p:spPr>
        <p:txBody>
          <a:bodyPr/>
          <a:lstStyle/>
          <a:p>
            <a:pPr algn="l"/>
            <a:fld id="{66B65CC3-C068-492F-B88E-857C7517F53D}" type="slidenum">
              <a:rPr lang="en-SG" smtClean="0"/>
              <a:pPr algn="l"/>
              <a:t>6</a:t>
            </a:fld>
            <a:endParaRPr lang="en-SG" dirty="0"/>
          </a:p>
        </p:txBody>
      </p:sp>
      <p:sp>
        <p:nvSpPr>
          <p:cNvPr id="3" name="Footer Placeholder 2">
            <a:extLst>
              <a:ext uri="{FF2B5EF4-FFF2-40B4-BE49-F238E27FC236}">
                <a16:creationId xmlns:a16="http://schemas.microsoft.com/office/drawing/2014/main" id="{F5EA8D24-7B45-4FC9-826C-CE15978B816B}"/>
              </a:ext>
            </a:extLst>
          </p:cNvPr>
          <p:cNvSpPr>
            <a:spLocks noGrp="1"/>
          </p:cNvSpPr>
          <p:nvPr>
            <p:ph type="ftr" sz="quarter" idx="11"/>
          </p:nvPr>
        </p:nvSpPr>
        <p:spPr/>
        <p:txBody>
          <a:bodyPr/>
          <a:lstStyle/>
          <a:p>
            <a:r>
              <a:rPr lang="en-SG"/>
              <a:t>Capstone- CE9/Group3/Nandini</a:t>
            </a:r>
          </a:p>
        </p:txBody>
      </p:sp>
      <p:pic>
        <p:nvPicPr>
          <p:cNvPr id="12" name="Picture 11">
            <a:extLst>
              <a:ext uri="{FF2B5EF4-FFF2-40B4-BE49-F238E27FC236}">
                <a16:creationId xmlns:a16="http://schemas.microsoft.com/office/drawing/2014/main" id="{EE162514-BB63-46B5-AFEF-49B23831B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71" y="727952"/>
            <a:ext cx="4366260" cy="6153544"/>
          </a:xfrm>
          <a:prstGeom prst="rect">
            <a:avLst/>
          </a:prstGeom>
        </p:spPr>
      </p:pic>
      <p:sp>
        <p:nvSpPr>
          <p:cNvPr id="13" name="Content Placeholder 2">
            <a:extLst>
              <a:ext uri="{FF2B5EF4-FFF2-40B4-BE49-F238E27FC236}">
                <a16:creationId xmlns:a16="http://schemas.microsoft.com/office/drawing/2014/main" id="{FB6D14E4-515A-47F0-86BC-D8D8BEEB8FB6}"/>
              </a:ext>
            </a:extLst>
          </p:cNvPr>
          <p:cNvSpPr>
            <a:spLocks noGrp="1"/>
          </p:cNvSpPr>
          <p:nvPr>
            <p:ph idx="1"/>
          </p:nvPr>
        </p:nvSpPr>
        <p:spPr>
          <a:xfrm>
            <a:off x="4474118" y="796668"/>
            <a:ext cx="7013364" cy="5947031"/>
          </a:xfrm>
        </p:spPr>
        <p:txBody>
          <a:bodyPr>
            <a:normAutofit/>
          </a:bodyPr>
          <a:lstStyle/>
          <a:p>
            <a:pPr marL="457200" lvl="1" indent="0">
              <a:buNone/>
            </a:pPr>
            <a:r>
              <a:rPr lang="en-US" sz="2800" b="1" dirty="0">
                <a:solidFill>
                  <a:schemeClr val="accent1">
                    <a:lumMod val="50000"/>
                  </a:schemeClr>
                </a:solidFill>
              </a:rPr>
              <a:t>Key learnings: </a:t>
            </a:r>
          </a:p>
          <a:p>
            <a:pPr marL="457200" lvl="1" indent="0">
              <a:buNone/>
            </a:pPr>
            <a:endParaRPr lang="en-US" sz="2000" dirty="0">
              <a:solidFill>
                <a:schemeClr val="accent1">
                  <a:lumMod val="50000"/>
                </a:schemeClr>
              </a:solidFill>
            </a:endParaRPr>
          </a:p>
          <a:p>
            <a:pPr lvl="1"/>
            <a:r>
              <a:rPr lang="en-US" sz="1800" dirty="0">
                <a:solidFill>
                  <a:schemeClr val="accent1">
                    <a:lumMod val="50000"/>
                  </a:schemeClr>
                </a:solidFill>
              </a:rPr>
              <a:t>Linkage of Lambda function to Lex via Alias-&gt; Language and not via Intents</a:t>
            </a:r>
          </a:p>
          <a:p>
            <a:pPr lvl="1"/>
            <a:endParaRPr lang="en-US" sz="1800" dirty="0">
              <a:solidFill>
                <a:schemeClr val="accent1">
                  <a:lumMod val="50000"/>
                </a:schemeClr>
              </a:solidFill>
            </a:endParaRPr>
          </a:p>
          <a:p>
            <a:pPr lvl="1"/>
            <a:r>
              <a:rPr lang="en-US" sz="1800" dirty="0">
                <a:solidFill>
                  <a:schemeClr val="accent1">
                    <a:lumMod val="50000"/>
                  </a:schemeClr>
                </a:solidFill>
              </a:rPr>
              <a:t>Versioning and Aliases to always be kept abreast of latest changes</a:t>
            </a:r>
          </a:p>
          <a:p>
            <a:pPr marL="457200" lvl="1" indent="0">
              <a:buNone/>
            </a:pPr>
            <a:endParaRPr lang="en-US" sz="1800" dirty="0">
              <a:solidFill>
                <a:schemeClr val="accent1">
                  <a:lumMod val="50000"/>
                </a:schemeClr>
              </a:solidFill>
            </a:endParaRPr>
          </a:p>
          <a:p>
            <a:pPr lvl="1"/>
            <a:r>
              <a:rPr lang="en-US" sz="1800" dirty="0">
                <a:solidFill>
                  <a:schemeClr val="accent1">
                    <a:lumMod val="50000"/>
                  </a:schemeClr>
                </a:solidFill>
              </a:rPr>
              <a:t>Scrum/ Iterative build to reduce test complexity.</a:t>
            </a:r>
          </a:p>
          <a:p>
            <a:pPr lvl="1"/>
            <a:endParaRPr lang="en-US" sz="1800" dirty="0">
              <a:solidFill>
                <a:schemeClr val="accent1">
                  <a:lumMod val="50000"/>
                </a:schemeClr>
              </a:solidFill>
            </a:endParaRPr>
          </a:p>
          <a:p>
            <a:pPr lvl="1"/>
            <a:r>
              <a:rPr lang="en-US" sz="1800" dirty="0">
                <a:solidFill>
                  <a:schemeClr val="accent1">
                    <a:lumMod val="50000"/>
                  </a:schemeClr>
                </a:solidFill>
              </a:rPr>
              <a:t>Phased testing approach -  test integration in stages -  firstly via Lex Console &amp; secondly via UI testing.</a:t>
            </a:r>
          </a:p>
          <a:p>
            <a:pPr lvl="1"/>
            <a:endParaRPr lang="en-US" sz="1800" dirty="0">
              <a:solidFill>
                <a:schemeClr val="accent1">
                  <a:lumMod val="50000"/>
                </a:schemeClr>
              </a:solidFill>
            </a:endParaRPr>
          </a:p>
          <a:p>
            <a:pPr lvl="1"/>
            <a:r>
              <a:rPr lang="en-US" sz="1800" dirty="0">
                <a:solidFill>
                  <a:schemeClr val="accent1">
                    <a:lumMod val="50000"/>
                  </a:schemeClr>
                </a:solidFill>
              </a:rPr>
              <a:t>Use console &amp; browser logs to trace full message flow</a:t>
            </a:r>
          </a:p>
          <a:p>
            <a:pPr lvl="1"/>
            <a:endParaRPr lang="en-US" sz="1800" dirty="0">
              <a:solidFill>
                <a:schemeClr val="accent1">
                  <a:lumMod val="50000"/>
                </a:schemeClr>
              </a:solidFill>
            </a:endParaRPr>
          </a:p>
          <a:p>
            <a:pPr lvl="1"/>
            <a:r>
              <a:rPr lang="en-US" sz="1800" dirty="0">
                <a:solidFill>
                  <a:schemeClr val="accent1">
                    <a:lumMod val="50000"/>
                  </a:schemeClr>
                </a:solidFill>
              </a:rPr>
              <a:t>Custom policies to grant access to </a:t>
            </a:r>
          </a:p>
          <a:p>
            <a:pPr marL="457200" lvl="1" indent="0">
              <a:buNone/>
            </a:pPr>
            <a:r>
              <a:rPr lang="en-US" sz="1800" dirty="0">
                <a:solidFill>
                  <a:schemeClr val="accent1">
                    <a:lumMod val="50000"/>
                  </a:schemeClr>
                </a:solidFill>
              </a:rPr>
              <a:t>    specific actions needed – e.g. Lex required</a:t>
            </a:r>
          </a:p>
          <a:p>
            <a:pPr marL="457200" lvl="1" indent="0">
              <a:buNone/>
            </a:pPr>
            <a:r>
              <a:rPr lang="en-US" sz="1800" dirty="0">
                <a:solidFill>
                  <a:schemeClr val="accent1">
                    <a:lumMod val="50000"/>
                  </a:schemeClr>
                </a:solidFill>
              </a:rPr>
              <a:t>    an explicit resource-based policy to invoke </a:t>
            </a:r>
          </a:p>
          <a:p>
            <a:pPr marL="457200" lvl="1" indent="0">
              <a:buNone/>
            </a:pPr>
            <a:r>
              <a:rPr lang="en-US" sz="1800" dirty="0">
                <a:solidFill>
                  <a:schemeClr val="accent1">
                    <a:lumMod val="50000"/>
                  </a:schemeClr>
                </a:solidFill>
              </a:rPr>
              <a:t>     Lambda</a:t>
            </a:r>
          </a:p>
          <a:p>
            <a:pPr lvl="1"/>
            <a:endParaRPr lang="en-US" sz="1800" dirty="0">
              <a:solidFill>
                <a:schemeClr val="accent1">
                  <a:lumMod val="50000"/>
                </a:schemeClr>
              </a:solidFill>
            </a:endParaRPr>
          </a:p>
          <a:p>
            <a:pPr lvl="1"/>
            <a:endParaRPr lang="en-US" sz="1800" dirty="0">
              <a:solidFill>
                <a:schemeClr val="accent1">
                  <a:lumMod val="50000"/>
                </a:schemeClr>
              </a:solidFill>
            </a:endParaRPr>
          </a:p>
          <a:p>
            <a:pPr lvl="1"/>
            <a:endParaRPr lang="en-US" sz="1800" dirty="0">
              <a:solidFill>
                <a:schemeClr val="accent1">
                  <a:lumMod val="50000"/>
                </a:schemeClr>
              </a:solidFill>
            </a:endParaRPr>
          </a:p>
          <a:p>
            <a:pPr lvl="1"/>
            <a:endParaRPr lang="en-US" sz="1800" dirty="0">
              <a:solidFill>
                <a:schemeClr val="accent1">
                  <a:lumMod val="50000"/>
                </a:schemeClr>
              </a:solidFill>
            </a:endParaRPr>
          </a:p>
          <a:p>
            <a:pPr lvl="2"/>
            <a:endParaRPr lang="en-US" sz="1600" dirty="0">
              <a:solidFill>
                <a:schemeClr val="accent1">
                  <a:lumMod val="50000"/>
                </a:schemeClr>
              </a:solidFill>
            </a:endParaRPr>
          </a:p>
          <a:p>
            <a:pPr lvl="2"/>
            <a:endParaRPr lang="en-US" sz="1600" dirty="0">
              <a:solidFill>
                <a:schemeClr val="accent1">
                  <a:lumMod val="50000"/>
                </a:schemeClr>
              </a:solidFill>
            </a:endParaRPr>
          </a:p>
          <a:p>
            <a:pPr lvl="1"/>
            <a:endParaRPr lang="en-US" sz="2000" dirty="0">
              <a:solidFill>
                <a:schemeClr val="accent1">
                  <a:lumMod val="50000"/>
                </a:schemeClr>
              </a:solidFill>
            </a:endParaRPr>
          </a:p>
        </p:txBody>
      </p:sp>
      <p:cxnSp>
        <p:nvCxnSpPr>
          <p:cNvPr id="14" name="Straight Connector 13">
            <a:extLst>
              <a:ext uri="{FF2B5EF4-FFF2-40B4-BE49-F238E27FC236}">
                <a16:creationId xmlns:a16="http://schemas.microsoft.com/office/drawing/2014/main" id="{F83BF3B0-B467-4C9B-AE2B-6B2B6A6829F0}"/>
              </a:ext>
            </a:extLst>
          </p:cNvPr>
          <p:cNvCxnSpPr>
            <a:cxnSpLocks/>
          </p:cNvCxnSpPr>
          <p:nvPr/>
        </p:nvCxnSpPr>
        <p:spPr>
          <a:xfrm>
            <a:off x="4697731" y="727952"/>
            <a:ext cx="0" cy="5764288"/>
          </a:xfrm>
          <a:prstGeom prst="line">
            <a:avLst/>
          </a:prstGeom>
          <a:ln>
            <a:prstDash val="dashDot"/>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26866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E456-E779-4F92-AE89-59857B6652E8}"/>
              </a:ext>
            </a:extLst>
          </p:cNvPr>
          <p:cNvSpPr>
            <a:spLocks noGrp="1"/>
          </p:cNvSpPr>
          <p:nvPr>
            <p:ph type="title"/>
          </p:nvPr>
        </p:nvSpPr>
        <p:spPr>
          <a:xfrm>
            <a:off x="430694" y="-210345"/>
            <a:ext cx="11045025" cy="1325563"/>
          </a:xfrm>
        </p:spPr>
        <p:txBody>
          <a:bodyPr/>
          <a:lstStyle/>
          <a:p>
            <a:r>
              <a:rPr lang="en-US" dirty="0">
                <a:solidFill>
                  <a:srgbClr val="FFC000"/>
                </a:solidFill>
              </a:rPr>
              <a:t>Chatbot:  Key Architecture considerations</a:t>
            </a:r>
            <a:endParaRPr lang="en-SG" dirty="0">
              <a:solidFill>
                <a:srgbClr val="FFC000"/>
              </a:solidFill>
            </a:endParaRPr>
          </a:p>
        </p:txBody>
      </p:sp>
      <p:pic>
        <p:nvPicPr>
          <p:cNvPr id="8" name="Picture 2" descr="2021 Capstone Project Winners ...">
            <a:extLst>
              <a:ext uri="{FF2B5EF4-FFF2-40B4-BE49-F238E27FC236}">
                <a16:creationId xmlns:a16="http://schemas.microsoft.com/office/drawing/2014/main" id="{24B15491-DA87-46EA-B92C-B2BE8586B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5918" y="5456618"/>
            <a:ext cx="2034831" cy="119450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4184FF9-A47B-4ACD-BBED-54BEA2330F60}"/>
              </a:ext>
            </a:extLst>
          </p:cNvPr>
          <p:cNvSpPr>
            <a:spLocks noGrp="1"/>
          </p:cNvSpPr>
          <p:nvPr>
            <p:ph type="sldNum" sz="quarter" idx="12"/>
          </p:nvPr>
        </p:nvSpPr>
        <p:spPr>
          <a:xfrm>
            <a:off x="202118" y="6356350"/>
            <a:ext cx="2743200" cy="365125"/>
          </a:xfrm>
        </p:spPr>
        <p:txBody>
          <a:bodyPr/>
          <a:lstStyle/>
          <a:p>
            <a:pPr algn="l"/>
            <a:fld id="{66B65CC3-C068-492F-B88E-857C7517F53D}" type="slidenum">
              <a:rPr lang="en-SG" smtClean="0"/>
              <a:pPr algn="l"/>
              <a:t>7</a:t>
            </a:fld>
            <a:endParaRPr lang="en-SG" dirty="0"/>
          </a:p>
        </p:txBody>
      </p:sp>
      <p:pic>
        <p:nvPicPr>
          <p:cNvPr id="9" name="Picture 8">
            <a:extLst>
              <a:ext uri="{FF2B5EF4-FFF2-40B4-BE49-F238E27FC236}">
                <a16:creationId xmlns:a16="http://schemas.microsoft.com/office/drawing/2014/main" id="{9A4058F7-7D47-4EC3-983E-79F5964A5BE5}"/>
              </a:ext>
            </a:extLst>
          </p:cNvPr>
          <p:cNvPicPr/>
          <p:nvPr/>
        </p:nvPicPr>
        <p:blipFill>
          <a:blip r:embed="rId4"/>
          <a:stretch>
            <a:fillRect/>
          </a:stretch>
        </p:blipFill>
        <p:spPr>
          <a:xfrm>
            <a:off x="546652" y="961205"/>
            <a:ext cx="9557468" cy="3107424"/>
          </a:xfrm>
          <a:prstGeom prst="rect">
            <a:avLst/>
          </a:prstGeom>
        </p:spPr>
      </p:pic>
      <p:sp>
        <p:nvSpPr>
          <p:cNvPr id="3" name="Footer Placeholder 2">
            <a:extLst>
              <a:ext uri="{FF2B5EF4-FFF2-40B4-BE49-F238E27FC236}">
                <a16:creationId xmlns:a16="http://schemas.microsoft.com/office/drawing/2014/main" id="{F5EA8D24-7B45-4FC9-826C-CE15978B816B}"/>
              </a:ext>
            </a:extLst>
          </p:cNvPr>
          <p:cNvSpPr>
            <a:spLocks noGrp="1"/>
          </p:cNvSpPr>
          <p:nvPr>
            <p:ph type="ftr" sz="quarter" idx="11"/>
          </p:nvPr>
        </p:nvSpPr>
        <p:spPr/>
        <p:txBody>
          <a:bodyPr/>
          <a:lstStyle/>
          <a:p>
            <a:r>
              <a:rPr lang="en-SG"/>
              <a:t>Capstone- CE9/Group3/Nandini</a:t>
            </a:r>
          </a:p>
        </p:txBody>
      </p:sp>
      <p:sp>
        <p:nvSpPr>
          <p:cNvPr id="10" name="Content Placeholder 2">
            <a:extLst>
              <a:ext uri="{FF2B5EF4-FFF2-40B4-BE49-F238E27FC236}">
                <a16:creationId xmlns:a16="http://schemas.microsoft.com/office/drawing/2014/main" id="{205D86ED-EDFF-4E1E-80FA-F0D4102F4DF9}"/>
              </a:ext>
            </a:extLst>
          </p:cNvPr>
          <p:cNvSpPr>
            <a:spLocks noGrp="1"/>
          </p:cNvSpPr>
          <p:nvPr>
            <p:ph idx="1"/>
          </p:nvPr>
        </p:nvSpPr>
        <p:spPr>
          <a:xfrm>
            <a:off x="202118" y="4167981"/>
            <a:ext cx="7013364" cy="4351338"/>
          </a:xfrm>
        </p:spPr>
        <p:txBody>
          <a:bodyPr>
            <a:normAutofit/>
          </a:bodyPr>
          <a:lstStyle/>
          <a:p>
            <a:pPr lvl="1">
              <a:buClr>
                <a:srgbClr val="00B050"/>
              </a:buClr>
              <a:buFont typeface="Wingdings" panose="05000000000000000000" pitchFamily="2" charset="2"/>
              <a:buChar char="ü"/>
            </a:pPr>
            <a:r>
              <a:rPr lang="en-US" dirty="0">
                <a:solidFill>
                  <a:schemeClr val="accent1">
                    <a:lumMod val="50000"/>
                  </a:schemeClr>
                </a:solidFill>
              </a:rPr>
              <a:t>Real-Time Processing</a:t>
            </a:r>
          </a:p>
          <a:p>
            <a:pPr lvl="1">
              <a:buClr>
                <a:srgbClr val="00B050"/>
              </a:buClr>
              <a:buFont typeface="Wingdings" panose="05000000000000000000" pitchFamily="2" charset="2"/>
              <a:buChar char="ü"/>
            </a:pPr>
            <a:r>
              <a:rPr lang="en-US" dirty="0">
                <a:solidFill>
                  <a:schemeClr val="accent1">
                    <a:lumMod val="50000"/>
                  </a:schemeClr>
                </a:solidFill>
              </a:rPr>
              <a:t> NLP Accuracy with Amazon Lex</a:t>
            </a:r>
          </a:p>
          <a:p>
            <a:pPr lvl="1">
              <a:buClr>
                <a:srgbClr val="00B050"/>
              </a:buClr>
              <a:buFont typeface="Wingdings" panose="05000000000000000000" pitchFamily="2" charset="2"/>
              <a:buChar char="ü"/>
            </a:pPr>
            <a:r>
              <a:rPr lang="en-US" dirty="0">
                <a:solidFill>
                  <a:schemeClr val="accent1">
                    <a:lumMod val="50000"/>
                  </a:schemeClr>
                </a:solidFill>
              </a:rPr>
              <a:t> Easily embedded in Web Applications</a:t>
            </a:r>
          </a:p>
          <a:p>
            <a:pPr lvl="1">
              <a:buClr>
                <a:srgbClr val="00B050"/>
              </a:buClr>
              <a:buFont typeface="Wingdings" panose="05000000000000000000" pitchFamily="2" charset="2"/>
              <a:buChar char="ü"/>
            </a:pPr>
            <a:r>
              <a:rPr lang="en-US" dirty="0">
                <a:solidFill>
                  <a:schemeClr val="accent1">
                    <a:lumMod val="50000"/>
                  </a:schemeClr>
                </a:solidFill>
              </a:rPr>
              <a:t>Serverless &amp; Scalable by design</a:t>
            </a:r>
          </a:p>
          <a:p>
            <a:pPr lvl="1">
              <a:buClr>
                <a:srgbClr val="00B050"/>
              </a:buClr>
              <a:buFont typeface="Wingdings" panose="05000000000000000000" pitchFamily="2" charset="2"/>
              <a:buChar char="ü"/>
            </a:pPr>
            <a:r>
              <a:rPr lang="en-US" dirty="0">
                <a:solidFill>
                  <a:schemeClr val="accent1">
                    <a:lumMod val="50000"/>
                  </a:schemeClr>
                </a:solidFill>
              </a:rPr>
              <a:t> Secure by default</a:t>
            </a:r>
          </a:p>
          <a:p>
            <a:pPr lvl="1"/>
            <a:endParaRPr lang="en-US" sz="2000" dirty="0">
              <a:solidFill>
                <a:schemeClr val="accent1">
                  <a:lumMod val="50000"/>
                </a:schemeClr>
              </a:solidFill>
            </a:endParaRPr>
          </a:p>
          <a:p>
            <a:pPr lvl="1"/>
            <a:endParaRPr lang="en-US" sz="2000" dirty="0">
              <a:solidFill>
                <a:schemeClr val="accent1">
                  <a:lumMod val="50000"/>
                </a:schemeClr>
              </a:solidFill>
            </a:endParaRPr>
          </a:p>
        </p:txBody>
      </p:sp>
    </p:spTree>
    <p:extLst>
      <p:ext uri="{BB962C8B-B14F-4D97-AF65-F5344CB8AC3E}">
        <p14:creationId xmlns:p14="http://schemas.microsoft.com/office/powerpoint/2010/main" val="105305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E456-E779-4F92-AE89-59857B6652E8}"/>
              </a:ext>
            </a:extLst>
          </p:cNvPr>
          <p:cNvSpPr>
            <a:spLocks noGrp="1"/>
          </p:cNvSpPr>
          <p:nvPr>
            <p:ph type="title"/>
          </p:nvPr>
        </p:nvSpPr>
        <p:spPr>
          <a:xfrm>
            <a:off x="430694" y="18255"/>
            <a:ext cx="11045025" cy="1325563"/>
          </a:xfrm>
        </p:spPr>
        <p:txBody>
          <a:bodyPr/>
          <a:lstStyle/>
          <a:p>
            <a:r>
              <a:rPr lang="en-US" dirty="0">
                <a:solidFill>
                  <a:srgbClr val="FFC000"/>
                </a:solidFill>
              </a:rPr>
              <a:t>Ecommerce (AI) chatbot: Screenshots</a:t>
            </a:r>
            <a:endParaRPr lang="en-SG" dirty="0">
              <a:solidFill>
                <a:srgbClr val="FFC000"/>
              </a:solidFill>
            </a:endParaRPr>
          </a:p>
        </p:txBody>
      </p:sp>
      <p:pic>
        <p:nvPicPr>
          <p:cNvPr id="8" name="Picture 2" descr="2021 Capstone Project Winners ...">
            <a:extLst>
              <a:ext uri="{FF2B5EF4-FFF2-40B4-BE49-F238E27FC236}">
                <a16:creationId xmlns:a16="http://schemas.microsoft.com/office/drawing/2014/main" id="{24B15491-DA87-46EA-B92C-B2BE8586B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5918" y="5456618"/>
            <a:ext cx="2034831" cy="119450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4184FF9-A47B-4ACD-BBED-54BEA2330F60}"/>
              </a:ext>
            </a:extLst>
          </p:cNvPr>
          <p:cNvSpPr>
            <a:spLocks noGrp="1"/>
          </p:cNvSpPr>
          <p:nvPr>
            <p:ph type="sldNum" sz="quarter" idx="12"/>
          </p:nvPr>
        </p:nvSpPr>
        <p:spPr>
          <a:xfrm>
            <a:off x="202118" y="6356350"/>
            <a:ext cx="2743200" cy="365125"/>
          </a:xfrm>
        </p:spPr>
        <p:txBody>
          <a:bodyPr/>
          <a:lstStyle/>
          <a:p>
            <a:pPr algn="l"/>
            <a:fld id="{66B65CC3-C068-492F-B88E-857C7517F53D}" type="slidenum">
              <a:rPr lang="en-SG" smtClean="0"/>
              <a:pPr algn="l"/>
              <a:t>8</a:t>
            </a:fld>
            <a:endParaRPr lang="en-SG" dirty="0"/>
          </a:p>
        </p:txBody>
      </p:sp>
      <p:sp>
        <p:nvSpPr>
          <p:cNvPr id="3" name="Footer Placeholder 2">
            <a:extLst>
              <a:ext uri="{FF2B5EF4-FFF2-40B4-BE49-F238E27FC236}">
                <a16:creationId xmlns:a16="http://schemas.microsoft.com/office/drawing/2014/main" id="{F5EA8D24-7B45-4FC9-826C-CE15978B816B}"/>
              </a:ext>
            </a:extLst>
          </p:cNvPr>
          <p:cNvSpPr>
            <a:spLocks noGrp="1"/>
          </p:cNvSpPr>
          <p:nvPr>
            <p:ph type="ftr" sz="quarter" idx="11"/>
          </p:nvPr>
        </p:nvSpPr>
        <p:spPr/>
        <p:txBody>
          <a:bodyPr/>
          <a:lstStyle/>
          <a:p>
            <a:r>
              <a:rPr lang="en-SG"/>
              <a:t>Capstone- CE9/Group3/Nandini</a:t>
            </a:r>
          </a:p>
        </p:txBody>
      </p:sp>
      <p:pic>
        <p:nvPicPr>
          <p:cNvPr id="6" name="Picture 5">
            <a:extLst>
              <a:ext uri="{FF2B5EF4-FFF2-40B4-BE49-F238E27FC236}">
                <a16:creationId xmlns:a16="http://schemas.microsoft.com/office/drawing/2014/main" id="{CBFB9DD0-3969-4BD6-95E4-B92AC387DFB2}"/>
              </a:ext>
            </a:extLst>
          </p:cNvPr>
          <p:cNvPicPr/>
          <p:nvPr/>
        </p:nvPicPr>
        <p:blipFill>
          <a:blip r:embed="rId4"/>
          <a:stretch>
            <a:fillRect/>
          </a:stretch>
        </p:blipFill>
        <p:spPr>
          <a:xfrm>
            <a:off x="361314" y="1141730"/>
            <a:ext cx="6005195" cy="2630170"/>
          </a:xfrm>
          <a:prstGeom prst="rect">
            <a:avLst/>
          </a:prstGeom>
        </p:spPr>
      </p:pic>
      <p:pic>
        <p:nvPicPr>
          <p:cNvPr id="9" name="Picture 8">
            <a:extLst>
              <a:ext uri="{FF2B5EF4-FFF2-40B4-BE49-F238E27FC236}">
                <a16:creationId xmlns:a16="http://schemas.microsoft.com/office/drawing/2014/main" id="{1B7F6316-317F-4C30-92B7-E27CE8C02484}"/>
              </a:ext>
            </a:extLst>
          </p:cNvPr>
          <p:cNvPicPr/>
          <p:nvPr/>
        </p:nvPicPr>
        <p:blipFill>
          <a:blip r:embed="rId5"/>
          <a:stretch>
            <a:fillRect/>
          </a:stretch>
        </p:blipFill>
        <p:spPr>
          <a:xfrm>
            <a:off x="6460490" y="1206182"/>
            <a:ext cx="5731510" cy="2501265"/>
          </a:xfrm>
          <a:prstGeom prst="rect">
            <a:avLst/>
          </a:prstGeom>
        </p:spPr>
      </p:pic>
      <p:pic>
        <p:nvPicPr>
          <p:cNvPr id="10" name="Picture 9">
            <a:extLst>
              <a:ext uri="{FF2B5EF4-FFF2-40B4-BE49-F238E27FC236}">
                <a16:creationId xmlns:a16="http://schemas.microsoft.com/office/drawing/2014/main" id="{CFD7585B-26EC-46E7-9327-145A85CB157D}"/>
              </a:ext>
            </a:extLst>
          </p:cNvPr>
          <p:cNvPicPr/>
          <p:nvPr/>
        </p:nvPicPr>
        <p:blipFill>
          <a:blip r:embed="rId6"/>
          <a:stretch>
            <a:fillRect/>
          </a:stretch>
        </p:blipFill>
        <p:spPr>
          <a:xfrm>
            <a:off x="429894" y="3868420"/>
            <a:ext cx="5936615" cy="2504440"/>
          </a:xfrm>
          <a:prstGeom prst="rect">
            <a:avLst/>
          </a:prstGeom>
        </p:spPr>
      </p:pic>
    </p:spTree>
    <p:extLst>
      <p:ext uri="{BB962C8B-B14F-4D97-AF65-F5344CB8AC3E}">
        <p14:creationId xmlns:p14="http://schemas.microsoft.com/office/powerpoint/2010/main" val="220739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1026" name="Picture 2" descr="If you say &quot;please&quot; and &quot;thank you&quot; to ChatGPT, you're not alone— but it  might be costing OpenAI more than you'd expect. CEO Sam Altman said that  polite users add to electricity">
            <a:extLst>
              <a:ext uri="{FF2B5EF4-FFF2-40B4-BE49-F238E27FC236}">
                <a16:creationId xmlns:a16="http://schemas.microsoft.com/office/drawing/2014/main" id="{0F72A339-3894-4B20-8788-0A65EF60A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526766"/>
            <a:ext cx="4606290" cy="575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89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TotalTime>
  <Words>1366</Words>
  <Application>Microsoft Office PowerPoint</Application>
  <PresentationFormat>Widescreen</PresentationFormat>
  <Paragraphs>148</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Wingdings</vt:lpstr>
      <vt:lpstr>Office Theme</vt:lpstr>
      <vt:lpstr>PowerPoint Presentation</vt:lpstr>
      <vt:lpstr>What is a chatbot?</vt:lpstr>
      <vt:lpstr>AI chatbot v/s Rule-based chatbot</vt:lpstr>
      <vt:lpstr>Industries that use chatbots:</vt:lpstr>
      <vt:lpstr>Capstone: Ecommerce (AI) chatbot using AWS </vt:lpstr>
      <vt:lpstr>Chatbot: Process flow &amp; Learnings</vt:lpstr>
      <vt:lpstr>Chatbot:  Key Architecture considerations</vt:lpstr>
      <vt:lpstr>Ecommerce (AI) chatbot: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Sr</dc:creator>
  <cp:lastModifiedBy>N Sr</cp:lastModifiedBy>
  <cp:revision>112</cp:revision>
  <dcterms:created xsi:type="dcterms:W3CDTF">2025-06-01T08:20:04Z</dcterms:created>
  <dcterms:modified xsi:type="dcterms:W3CDTF">2025-06-06T10:37:38Z</dcterms:modified>
</cp:coreProperties>
</file>