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57" r:id="rId4"/>
    <p:sldId id="295" r:id="rId5"/>
    <p:sldId id="296" r:id="rId6"/>
    <p:sldId id="259" r:id="rId7"/>
    <p:sldId id="298" r:id="rId8"/>
    <p:sldId id="301" r:id="rId9"/>
    <p:sldId id="299" r:id="rId10"/>
    <p:sldId id="300" r:id="rId11"/>
    <p:sldId id="261" r:id="rId12"/>
    <p:sldId id="302" r:id="rId13"/>
    <p:sldId id="262" r:id="rId14"/>
    <p:sldId id="268" r:id="rId15"/>
    <p:sldId id="278" r:id="rId16"/>
  </p:sldIdLst>
  <p:sldSz cx="9144000" cy="5143500" type="screen16x9"/>
  <p:notesSz cx="6858000" cy="9144000"/>
  <p:embeddedFontLst>
    <p:embeddedFont>
      <p:font typeface="Dosis ExtraLight" charset="0"/>
      <p:regular r:id="rId18"/>
      <p:bold r:id="rId19"/>
    </p:embeddedFont>
    <p:embeddedFont>
      <p:font typeface="Titillium Web" charset="0"/>
      <p:regular r:id="rId20"/>
      <p:bold r:id="rId21"/>
      <p:italic r:id="rId22"/>
      <p:boldItalic r:id="rId23"/>
    </p:embeddedFont>
    <p:embeddedFont>
      <p:font typeface="Titillium Web Light" charset="0"/>
      <p:regular r:id="rId24"/>
      <p:bold r:id="rId25"/>
      <p:italic r:id="rId26"/>
      <p:boldItalic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90" d="100"/>
          <a:sy n="190" d="100"/>
        </p:scale>
        <p:origin x="-1268" y="-41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Task Dsitribution</c:v>
                </c:pt>
              </c:strCache>
            </c:strRef>
          </c:tx>
          <c:cat>
            <c:strRef>
              <c:f>Sheet1!$A$2:$A$4</c:f>
              <c:strCache>
                <c:ptCount val="3"/>
                <c:pt idx="0">
                  <c:v>Shruthi</c:v>
                </c:pt>
                <c:pt idx="1">
                  <c:v>Anubhuti</c:v>
                </c:pt>
                <c:pt idx="2">
                  <c:v>Suman</c:v>
                </c:pt>
              </c:strCache>
            </c:strRef>
          </c:cat>
          <c:val>
            <c:numRef>
              <c:f>Sheet1!$B$2:$B$4</c:f>
              <c:numCache>
                <c:formatCode>General</c:formatCode>
                <c:ptCount val="3"/>
                <c:pt idx="0">
                  <c:v>3.3299999999999987</c:v>
                </c:pt>
                <c:pt idx="1">
                  <c:v>3.3299999999999987</c:v>
                </c:pt>
                <c:pt idx="2">
                  <c:v>3.3299999999999987</c:v>
                </c:pt>
              </c:numCache>
            </c:numRef>
          </c:val>
        </c:ser>
        <c:firstSliceAng val="0"/>
      </c:pieChart>
    </c:plotArea>
    <c:legend>
      <c:legendPos val="r"/>
      <c:layout>
        <c:manualLayout>
          <c:xMode val="edge"/>
          <c:yMode val="edge"/>
          <c:x val="0.16623687664042008"/>
          <c:y val="0.72490091863517137"/>
          <c:w val="0.44950386410032089"/>
          <c:h val="0.26988435039370101"/>
        </c:manualLayout>
      </c:layout>
      <c:txPr>
        <a:bodyPr/>
        <a:lstStyle/>
        <a:p>
          <a:pPr>
            <a:defRPr sz="1400"/>
          </a:pPr>
          <a:endParaRPr lang="en-US"/>
        </a:p>
      </c:txPr>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have tested an open source , web based Finance</a:t>
            </a:r>
            <a:r>
              <a:rPr lang="en-US" baseline="0" dirty="0" smtClean="0"/>
              <a:t> management application </a:t>
            </a:r>
            <a:r>
              <a:rPr lang="en-US" dirty="0" smtClean="0"/>
              <a:t>Accountill</a:t>
            </a:r>
            <a:r>
              <a:rPr lang="en-US" baseline="0" dirty="0" smtClean="0"/>
              <a:t>, This </a:t>
            </a:r>
            <a:r>
              <a:rPr lang="en-US" baseline="0" dirty="0" err="1" smtClean="0"/>
              <a:t>softwware</a:t>
            </a:r>
            <a:r>
              <a:rPr lang="en-US" baseline="0" dirty="0" smtClean="0"/>
              <a:t> helps user to manage their bills  &amp; invoices . User can generate document , email them or download </a:t>
            </a:r>
            <a:r>
              <a:rPr lang="en-US" baseline="0" dirty="0" err="1" smtClean="0"/>
              <a:t>pdfs</a:t>
            </a:r>
            <a:r>
              <a:rPr lang="en-US" baseline="0" dirty="0" smtClean="0"/>
              <a:t>. User can also review their payment history or check everything at Dashboard. This software also has capability to add multiple customer’s invoices so if any </a:t>
            </a:r>
            <a:r>
              <a:rPr lang="en-US" baseline="0" dirty="0" err="1" smtClean="0"/>
              <a:t>otheri</a:t>
            </a:r>
            <a:r>
              <a:rPr lang="en-US" baseline="0" dirty="0" smtClean="0"/>
              <a:t> firm wants to manage finance of multiple resources they can also use this application !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d29438504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d29438504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nshak/accountil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ccountil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6553200" cy="1159800"/>
          </a:xfrm>
          <a:prstGeom prst="rect">
            <a:avLst/>
          </a:prstGeom>
        </p:spPr>
        <p:txBody>
          <a:bodyPr spcFirstLastPara="1" wrap="square" lIns="91425" tIns="91425" rIns="91425" bIns="91425" anchor="t" anchorCtr="0">
            <a:noAutofit/>
          </a:bodyPr>
          <a:lstStyle/>
          <a:p>
            <a:r>
              <a:rPr lang="en-US" dirty="0" smtClean="0"/>
              <a:t>Accountill: Invoicing Application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dirty="0"/>
          </a:p>
        </p:txBody>
      </p:sp>
      <p:sp>
        <p:nvSpPr>
          <p:cNvPr id="3" name="Google Shape;3836;p13"/>
          <p:cNvSpPr txBox="1">
            <a:spLocks/>
          </p:cNvSpPr>
          <p:nvPr/>
        </p:nvSpPr>
        <p:spPr>
          <a:xfrm>
            <a:off x="609600" y="2800350"/>
            <a:ext cx="5715000" cy="115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accent2"/>
              </a:buClr>
              <a:buSzPts val="6000"/>
              <a:buFont typeface="Dosis ExtraLight"/>
              <a:buNone/>
              <a:tabLst/>
              <a:defRPr/>
            </a:pPr>
            <a: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t/>
            </a:r>
            <a:b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br>
            <a: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t/>
            </a:r>
            <a:b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br>
            <a: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t/>
            </a:r>
            <a:b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br>
            <a: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t/>
            </a:r>
            <a:br>
              <a:rPr kumimoji="0" lang="en-US" sz="6000" b="0" i="0" u="none" strike="noStrike" kern="0" cap="none" spc="0" normalizeH="0" baseline="0" noProof="0" dirty="0" smtClean="0">
                <a:ln>
                  <a:noFill/>
                </a:ln>
                <a:solidFill>
                  <a:schemeClr val="accent2"/>
                </a:solidFill>
                <a:effectLst/>
                <a:uLnTx/>
                <a:uFillTx/>
                <a:latin typeface="Dosis ExtraLight"/>
                <a:ea typeface="Dosis ExtraLight"/>
                <a:cs typeface="Dosis ExtraLight"/>
                <a:sym typeface="Dosis ExtraLight"/>
              </a:rPr>
            </a:br>
            <a:endParaRPr kumimoji="0" lang="en-US" sz="6000" b="0" i="0" u="none" strike="noStrike" kern="0" cap="none" spc="0" normalizeH="0" baseline="0" noProof="0" dirty="0">
              <a:ln>
                <a:noFill/>
              </a:ln>
              <a:solidFill>
                <a:schemeClr val="accent2"/>
              </a:solidFill>
              <a:effectLst/>
              <a:uLnTx/>
              <a:uFillTx/>
              <a:latin typeface="Dosis ExtraLight"/>
              <a:ea typeface="Dosis ExtraLight"/>
              <a:cs typeface="Dosis ExtraLight"/>
              <a:sym typeface="Dosis ExtraLight"/>
            </a:endParaRPr>
          </a:p>
        </p:txBody>
      </p:sp>
      <p:sp>
        <p:nvSpPr>
          <p:cNvPr id="79873" name="Rectangle 1"/>
          <p:cNvSpPr>
            <a:spLocks noChangeArrowheads="1"/>
          </p:cNvSpPr>
          <p:nvPr/>
        </p:nvSpPr>
        <p:spPr bwMode="auto">
          <a:xfrm>
            <a:off x="304800" y="3943350"/>
            <a:ext cx="6629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accent2">
                    <a:lumMod val="40000"/>
                    <a:lumOff val="60000"/>
                  </a:schemeClr>
                </a:solidFill>
                <a:effectLst/>
                <a:latin typeface="Arial" pitchFamily="34" charset="0"/>
                <a:ea typeface="Times New Roman" pitchFamily="18" charset="0"/>
                <a:cs typeface="Arial" pitchFamily="34" charset="0"/>
              </a:rPr>
              <a:t>Software Testing</a:t>
            </a:r>
            <a:r>
              <a:rPr kumimoji="0" lang="en-US" sz="2800" i="0" u="none" strike="noStrike" cap="none" normalizeH="0" dirty="0" smtClean="0">
                <a:ln>
                  <a:noFill/>
                </a:ln>
                <a:solidFill>
                  <a:schemeClr val="accent2">
                    <a:lumMod val="40000"/>
                    <a:lumOff val="60000"/>
                  </a:schemeClr>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accent2">
                    <a:lumMod val="40000"/>
                    <a:lumOff val="60000"/>
                  </a:schemeClr>
                </a:solidFill>
                <a:effectLst/>
                <a:latin typeface="Arial" pitchFamily="34" charset="0"/>
                <a:ea typeface="Times New Roman" pitchFamily="18" charset="0"/>
                <a:cs typeface="Arial" pitchFamily="34" charset="0"/>
              </a:rPr>
              <a:t>Final</a:t>
            </a:r>
            <a:r>
              <a:rPr kumimoji="0" lang="en-US" sz="2800" i="0" u="none" strike="noStrike" cap="none" normalizeH="0" dirty="0" smtClean="0">
                <a:ln>
                  <a:noFill/>
                </a:ln>
                <a:solidFill>
                  <a:schemeClr val="accent2">
                    <a:lumMod val="40000"/>
                    <a:lumOff val="60000"/>
                  </a:schemeClr>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accent2">
                    <a:lumMod val="40000"/>
                    <a:lumOff val="60000"/>
                  </a:schemeClr>
                </a:solidFill>
                <a:effectLst/>
                <a:latin typeface="Arial" pitchFamily="34" charset="0"/>
                <a:ea typeface="Times New Roman" pitchFamily="18" charset="0"/>
                <a:cs typeface="Arial" pitchFamily="34" charset="0"/>
              </a:rPr>
              <a:t>Presentation</a:t>
            </a:r>
            <a:endParaRPr kumimoji="0" lang="en-US" sz="2800" i="0" u="none" strike="noStrike" cap="none" normalizeH="0" baseline="0" dirty="0" smtClean="0">
              <a:ln>
                <a:noFill/>
              </a:ln>
              <a:solidFill>
                <a:schemeClr val="accent2">
                  <a:lumMod val="40000"/>
                  <a:lumOff val="60000"/>
                </a:schemeClr>
              </a:solidFill>
              <a:effectLst/>
              <a:latin typeface="Arial" pitchFamily="34" charset="0"/>
              <a:cs typeface="Arial" pitchFamily="34" charset="0"/>
            </a:endParaRPr>
          </a:p>
        </p:txBody>
      </p:sp>
      <p:sp>
        <p:nvSpPr>
          <p:cNvPr id="5" name="Rectangle 1"/>
          <p:cNvSpPr>
            <a:spLocks noChangeArrowheads="1"/>
          </p:cNvSpPr>
          <p:nvPr/>
        </p:nvSpPr>
        <p:spPr bwMode="auto">
          <a:xfrm>
            <a:off x="1600200" y="4558725"/>
            <a:ext cx="5791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buClrTx/>
            </a:pPr>
            <a:r>
              <a:rPr lang="en-US" dirty="0" smtClean="0">
                <a:solidFill>
                  <a:schemeClr val="accent2">
                    <a:lumMod val="40000"/>
                    <a:lumOff val="60000"/>
                  </a:schemeClr>
                </a:solidFill>
              </a:rPr>
              <a:t>EEC 623/CIS 636 Software Quality Assurance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i="0" u="none" strike="noStrike" cap="none" normalizeH="0" baseline="0" dirty="0" smtClean="0">
              <a:ln>
                <a:noFill/>
              </a:ln>
              <a:solidFill>
                <a:schemeClr val="accent2">
                  <a:lumMod val="40000"/>
                  <a:lumOff val="60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lang="en" dirty="0"/>
          </a:p>
        </p:txBody>
      </p:sp>
      <p:sp>
        <p:nvSpPr>
          <p:cNvPr id="3" name="Google Shape;3870;p18"/>
          <p:cNvSpPr txBox="1">
            <a:spLocks/>
          </p:cNvSpPr>
          <p:nvPr/>
        </p:nvSpPr>
        <p:spPr>
          <a:xfrm>
            <a:off x="533400" y="2571750"/>
            <a:ext cx="3625100" cy="857400"/>
          </a:xfrm>
          <a:prstGeom prst="rect">
            <a:avLst/>
          </a:prstGeom>
          <a:noFill/>
          <a:ln>
            <a:noFill/>
          </a:ln>
        </p:spPr>
        <p:txBody>
          <a:bodyPr spcFirstLastPara="1" wrap="square" lIns="91425" tIns="91425" rIns="91425" bIns="91425" anchor="b" anchorCtr="0">
            <a:noAutofit/>
          </a:bodyPr>
          <a:lstStyle/>
          <a:p>
            <a:pPr lvl="0">
              <a:buClr>
                <a:schemeClr val="dk2"/>
              </a:buClr>
              <a:buSzPts val="3600"/>
            </a:pPr>
            <a:r>
              <a:rPr lang="en-US" sz="3600" dirty="0" smtClean="0">
                <a:solidFill>
                  <a:schemeClr val="dk2"/>
                </a:solidFill>
                <a:latin typeface="Dosis ExtraLight"/>
                <a:ea typeface="Dosis ExtraLight"/>
                <a:cs typeface="Dosis ExtraLight"/>
                <a:sym typeface="Dosis ExtraLight"/>
              </a:rPr>
              <a:t>EMAIL is not being sent to the customer</a:t>
            </a:r>
            <a:endParaRPr lang="en-US" sz="3600" dirty="0">
              <a:solidFill>
                <a:schemeClr val="dk2"/>
              </a:solidFill>
              <a:latin typeface="Dosis ExtraLight"/>
              <a:ea typeface="Dosis ExtraLight"/>
              <a:cs typeface="Dosis ExtraLight"/>
              <a:sym typeface="Dosis ExtraLight"/>
            </a:endParaRPr>
          </a:p>
        </p:txBody>
      </p:sp>
      <p:pic>
        <p:nvPicPr>
          <p:cNvPr id="4098" name="Picture 2"/>
          <p:cNvPicPr>
            <a:picLocks noChangeAspect="1" noChangeArrowheads="1"/>
          </p:cNvPicPr>
          <p:nvPr/>
        </p:nvPicPr>
        <p:blipFill>
          <a:blip r:embed="rId2"/>
          <a:srcRect/>
          <a:stretch>
            <a:fillRect/>
          </a:stretch>
        </p:blipFill>
        <p:spPr bwMode="auto">
          <a:xfrm>
            <a:off x="4191000" y="133350"/>
            <a:ext cx="3046622" cy="486287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09600" y="1581150"/>
            <a:ext cx="6761100" cy="857400"/>
          </a:xfrm>
          <a:prstGeom prst="rect">
            <a:avLst/>
          </a:prstGeom>
        </p:spPr>
        <p:txBody>
          <a:bodyPr spcFirstLastPara="1" wrap="square" lIns="91425" tIns="91425" rIns="91425" bIns="91425" anchor="b" anchorCtr="0">
            <a:noAutofit/>
          </a:bodyPr>
          <a:lstStyle/>
          <a:p>
            <a:pPr lvl="0"/>
            <a:r>
              <a:rPr lang="en-US" sz="2400" dirty="0" smtClean="0"/>
              <a:t>The system is allowing the below </a:t>
            </a:r>
            <a:r>
              <a:rPr lang="en-US" sz="2400" b="1" dirty="0" smtClean="0"/>
              <a:t>invalid email addresses</a:t>
            </a:r>
            <a:endParaRPr sz="2400" b="1"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dirty="0"/>
          </a:p>
        </p:txBody>
      </p:sp>
      <p:pic>
        <p:nvPicPr>
          <p:cNvPr id="6" name="Picture 2"/>
          <p:cNvPicPr>
            <a:picLocks noChangeAspect="1" noChangeArrowheads="1"/>
          </p:cNvPicPr>
          <p:nvPr/>
        </p:nvPicPr>
        <p:blipFill>
          <a:blip r:embed="rId3"/>
          <a:srcRect/>
          <a:stretch>
            <a:fillRect/>
          </a:stretch>
        </p:blipFill>
        <p:spPr bwMode="auto">
          <a:xfrm>
            <a:off x="609600" y="2419350"/>
            <a:ext cx="6467475" cy="2630837"/>
          </a:xfrm>
          <a:prstGeom prst="rect">
            <a:avLst/>
          </a:prstGeom>
          <a:noFill/>
          <a:ln w="9525">
            <a:noFill/>
            <a:miter lim="800000"/>
            <a:headEnd/>
            <a:tailEnd/>
          </a:ln>
          <a:effectLst/>
        </p:spPr>
      </p:pic>
      <p:sp>
        <p:nvSpPr>
          <p:cNvPr id="7" name="Google Shape;3870;p18"/>
          <p:cNvSpPr txBox="1">
            <a:spLocks/>
          </p:cNvSpPr>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lang="en-US" sz="3600" dirty="0" smtClean="0">
                <a:solidFill>
                  <a:schemeClr val="dk2"/>
                </a:solidFill>
                <a:latin typeface="Dosis ExtraLight"/>
                <a:ea typeface="Dosis ExtraLight"/>
                <a:cs typeface="Dosis ExtraLight"/>
                <a:sym typeface="Dosis ExtraLight"/>
              </a:rPr>
              <a:t>INVALID EMAIL ERRORS</a:t>
            </a:r>
            <a:endParaRPr lang="en-US" sz="3600" dirty="0">
              <a:solidFill>
                <a:schemeClr val="dk2"/>
              </a:solidFill>
              <a:latin typeface="Dosis ExtraLight"/>
              <a:ea typeface="Dosis ExtraLight"/>
              <a:cs typeface="Dosis ExtraLight"/>
              <a:sym typeface="Dosis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FORGOT PASSWORD ISSUE</a:t>
            </a:r>
            <a:endParaRPr lang="en-US" dirty="0"/>
          </a:p>
        </p:txBody>
      </p:sp>
      <p:sp>
        <p:nvSpPr>
          <p:cNvPr id="3" name="Text Placeholder 2"/>
          <p:cNvSpPr>
            <a:spLocks noGrp="1"/>
          </p:cNvSpPr>
          <p:nvPr>
            <p:ph type="body" idx="1"/>
          </p:nvPr>
        </p:nvSpPr>
        <p:spPr>
          <a:xfrm>
            <a:off x="304800" y="1733550"/>
            <a:ext cx="7435100" cy="2980500"/>
          </a:xfrm>
        </p:spPr>
        <p:txBody>
          <a:bodyPr/>
          <a:lstStyle/>
          <a:p>
            <a:pPr algn="r"/>
            <a:r>
              <a:rPr lang="en-US" b="1" dirty="0" smtClean="0"/>
              <a:t>             No Email </a:t>
            </a:r>
          </a:p>
          <a:p>
            <a:pPr algn="r"/>
            <a:r>
              <a:rPr lang="en-US" b="1" dirty="0" smtClean="0"/>
              <a:t>is received : </a:t>
            </a:r>
          </a:p>
          <a:p>
            <a:pPr algn="r">
              <a:buNone/>
            </a:pPr>
            <a:r>
              <a:rPr lang="en-US" b="1" dirty="0" smtClean="0"/>
              <a:t>User can </a:t>
            </a:r>
          </a:p>
          <a:p>
            <a:pPr algn="r">
              <a:buNone/>
            </a:pPr>
            <a:r>
              <a:rPr lang="en-US" b="1" dirty="0" smtClean="0"/>
              <a:t>never reset </a:t>
            </a:r>
          </a:p>
          <a:p>
            <a:pPr algn="r">
              <a:buNone/>
            </a:pPr>
            <a:r>
              <a:rPr lang="en-US" b="1" dirty="0" smtClean="0"/>
              <a:t>the password </a:t>
            </a:r>
            <a:endParaRPr lang="en-US" b="1"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12</a:t>
            </a:fld>
            <a:endParaRPr lang="en" dirty="0"/>
          </a:p>
        </p:txBody>
      </p:sp>
      <p:pic>
        <p:nvPicPr>
          <p:cNvPr id="5122" name="Picture 2"/>
          <p:cNvPicPr>
            <a:picLocks noChangeAspect="1" noChangeArrowheads="1"/>
          </p:cNvPicPr>
          <p:nvPr/>
        </p:nvPicPr>
        <p:blipFill>
          <a:blip r:embed="rId2"/>
          <a:srcRect/>
          <a:stretch>
            <a:fillRect/>
          </a:stretch>
        </p:blipFill>
        <p:spPr bwMode="auto">
          <a:xfrm>
            <a:off x="533400" y="1809750"/>
            <a:ext cx="2590800" cy="320096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352800" y="1809750"/>
            <a:ext cx="2523593" cy="1741488"/>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352800" y="3638550"/>
            <a:ext cx="2514600" cy="135674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D3EBD5"/>
                </a:solidFill>
              </a:rPr>
              <a:t>RESULTS</a:t>
            </a:r>
            <a:endParaRPr sz="7200" dirty="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solidFill>
                  <a:srgbClr val="80BFB7"/>
                </a:solidFill>
              </a:rPr>
              <a:t>It’s time to see results</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RESULTS &amp; CONCLUSION</a:t>
            </a:r>
            <a:endParaRPr dirty="0"/>
          </a:p>
        </p:txBody>
      </p:sp>
      <p:graphicFrame>
        <p:nvGraphicFramePr>
          <p:cNvPr id="3938" name="Google Shape;3938;p25"/>
          <p:cNvGraphicFramePr/>
          <p:nvPr/>
        </p:nvGraphicFramePr>
        <p:xfrm>
          <a:off x="2971800" y="1809750"/>
          <a:ext cx="2590800" cy="1932100"/>
        </p:xfrm>
        <a:graphic>
          <a:graphicData uri="http://schemas.openxmlformats.org/drawingml/2006/table">
            <a:tbl>
              <a:tblPr>
                <a:noFill/>
                <a:tableStyleId>{0F24753E-8A85-4BEE-97E2-441CDA198357}</a:tableStyleId>
              </a:tblPr>
              <a:tblGrid>
                <a:gridCol w="1295400"/>
                <a:gridCol w="1295400"/>
              </a:tblGrid>
              <a:tr h="483025">
                <a:tc>
                  <a:txBody>
                    <a:bodyPr/>
                    <a:lstStyle/>
                    <a:p>
                      <a:pPr marL="0" lvl="0" indent="0" algn="l" rtl="0">
                        <a:spcBef>
                          <a:spcPts val="0"/>
                        </a:spcBef>
                        <a:spcAft>
                          <a:spcPts val="0"/>
                        </a:spcAft>
                        <a:buNone/>
                      </a:pPr>
                      <a:endParaRPr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smtClean="0">
                          <a:solidFill>
                            <a:srgbClr val="FFFFFF"/>
                          </a:solidFill>
                          <a:latin typeface="Titillium Web Light"/>
                          <a:ea typeface="Titillium Web Light"/>
                          <a:cs typeface="Titillium Web Light"/>
                          <a:sym typeface="Titillium Web Light"/>
                        </a:rPr>
                        <a:t>Test Counts</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r>
              <a:tr h="483025">
                <a:tc>
                  <a:txBody>
                    <a:bodyPr/>
                    <a:lstStyle/>
                    <a:p>
                      <a:pPr marL="0" lvl="0" indent="0" algn="r" rtl="0">
                        <a:spcBef>
                          <a:spcPts val="0"/>
                        </a:spcBef>
                        <a:spcAft>
                          <a:spcPts val="0"/>
                        </a:spcAft>
                        <a:buNone/>
                      </a:pPr>
                      <a:r>
                        <a:rPr lang="en" sz="1100" dirty="0" smtClean="0">
                          <a:solidFill>
                            <a:srgbClr val="0B87A1"/>
                          </a:solidFill>
                          <a:latin typeface="Titillium Web Light"/>
                          <a:ea typeface="Titillium Web Light"/>
                          <a:cs typeface="Titillium Web Light"/>
                          <a:sym typeface="Titillium Web Light"/>
                        </a:rPr>
                        <a:t>TOTAL EXECUTED</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28</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r>
              <a:tr h="483025">
                <a:tc>
                  <a:txBody>
                    <a:bodyPr/>
                    <a:lstStyle/>
                    <a:p>
                      <a:pPr marL="0" lvl="0" indent="0" algn="r" rtl="0">
                        <a:spcBef>
                          <a:spcPts val="0"/>
                        </a:spcBef>
                        <a:spcAft>
                          <a:spcPts val="0"/>
                        </a:spcAft>
                        <a:buNone/>
                      </a:pPr>
                      <a:r>
                        <a:rPr lang="en" sz="1100" dirty="0" smtClean="0">
                          <a:solidFill>
                            <a:srgbClr val="0B87A1"/>
                          </a:solidFill>
                          <a:latin typeface="Titillium Web Light"/>
                          <a:ea typeface="Titillium Web Light"/>
                          <a:cs typeface="Titillium Web Light"/>
                          <a:sym typeface="Titillium Web Light"/>
                        </a:rPr>
                        <a:t>P</a:t>
                      </a:r>
                      <a:r>
                        <a:rPr lang="en-US" sz="1100" dirty="0" smtClean="0">
                          <a:solidFill>
                            <a:srgbClr val="0B87A1"/>
                          </a:solidFill>
                          <a:latin typeface="Titillium Web Light"/>
                          <a:ea typeface="Titillium Web Light"/>
                          <a:cs typeface="Titillium Web Light"/>
                          <a:sym typeface="Titillium Web Light"/>
                        </a:rPr>
                        <a:t>a</a:t>
                      </a:r>
                      <a:r>
                        <a:rPr lang="en" sz="1100" dirty="0" smtClean="0">
                          <a:solidFill>
                            <a:srgbClr val="0B87A1"/>
                          </a:solidFill>
                          <a:latin typeface="Titillium Web Light"/>
                          <a:ea typeface="Titillium Web Light"/>
                          <a:cs typeface="Titillium Web Light"/>
                          <a:sym typeface="Titillium Web Light"/>
                        </a:rPr>
                        <a:t>ss </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17</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r>
              <a:tr h="483025">
                <a:tc>
                  <a:txBody>
                    <a:bodyPr/>
                    <a:lstStyle/>
                    <a:p>
                      <a:pPr marL="0" lvl="0" indent="0" algn="r" rtl="0">
                        <a:spcBef>
                          <a:spcPts val="0"/>
                        </a:spcBef>
                        <a:spcAft>
                          <a:spcPts val="0"/>
                        </a:spcAft>
                        <a:buNone/>
                      </a:pPr>
                      <a:r>
                        <a:rPr lang="en" sz="1100" dirty="0" smtClean="0">
                          <a:solidFill>
                            <a:srgbClr val="0B87A1"/>
                          </a:solidFill>
                          <a:latin typeface="Titillium Web Light"/>
                          <a:ea typeface="Titillium Web Light"/>
                          <a:cs typeface="Titillium Web Light"/>
                          <a:sym typeface="Titillium Web Light"/>
                        </a:rPr>
                        <a:t>Fail</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smtClean="0">
                          <a:solidFill>
                            <a:srgbClr val="FF0000"/>
                          </a:solidFill>
                          <a:latin typeface="Titillium Web"/>
                          <a:ea typeface="Titillium Web"/>
                          <a:cs typeface="Titillium Web"/>
                          <a:sym typeface="Titillium Web"/>
                        </a:rPr>
                        <a:t>11</a:t>
                      </a:r>
                      <a:endParaRPr b="1" dirty="0">
                        <a:solidFill>
                          <a:srgbClr val="FF0000"/>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dirty="0"/>
          </a:p>
        </p:txBody>
      </p:sp>
      <p:sp>
        <p:nvSpPr>
          <p:cNvPr id="5" name="Google Shape;3870;p18"/>
          <p:cNvSpPr txBox="1">
            <a:spLocks/>
          </p:cNvSpPr>
          <p:nvPr/>
        </p:nvSpPr>
        <p:spPr>
          <a:xfrm>
            <a:off x="914400" y="4171950"/>
            <a:ext cx="6761100" cy="857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kumimoji="0" lang="en-US" sz="2400" b="0" i="0" u="none" strike="noStrike" kern="0" cap="none" spc="0" normalizeH="0" baseline="0" noProof="0" dirty="0" smtClean="0">
                <a:ln>
                  <a:noFill/>
                </a:ln>
                <a:solidFill>
                  <a:schemeClr val="dk2"/>
                </a:solidFill>
                <a:effectLst/>
                <a:uLnTx/>
                <a:uFillTx/>
                <a:latin typeface="Dosis ExtraLight"/>
                <a:ea typeface="Dosis ExtraLight"/>
                <a:cs typeface="Dosis ExtraLight"/>
                <a:sym typeface="Dosis ExtraLight"/>
              </a:rPr>
              <a:t>The software is good , but</a:t>
            </a:r>
            <a:r>
              <a:rPr kumimoji="0" lang="en-US" sz="2400" b="0" i="0" u="none" strike="noStrike" kern="0" cap="none" spc="0" normalizeH="0" noProof="0" dirty="0" smtClean="0">
                <a:ln>
                  <a:noFill/>
                </a:ln>
                <a:solidFill>
                  <a:schemeClr val="dk2"/>
                </a:solidFill>
                <a:effectLst/>
                <a:uLnTx/>
                <a:uFillTx/>
                <a:latin typeface="Dosis ExtraLight"/>
                <a:ea typeface="Dosis ExtraLight"/>
                <a:cs typeface="Dosis ExtraLight"/>
                <a:sym typeface="Dosis ExtraLight"/>
              </a:rPr>
              <a:t> required to fix minor issues along with email validation and send functionality.</a:t>
            </a:r>
            <a:endParaRPr kumimoji="0" lang="en-US" sz="2400" b="1" i="0" u="none" strike="noStrike" kern="0" cap="none" spc="0" normalizeH="0" baseline="0" noProof="0" dirty="0">
              <a:ln>
                <a:noFill/>
              </a:ln>
              <a:solidFill>
                <a:schemeClr val="dk2"/>
              </a:solidFill>
              <a:effectLst/>
              <a:uLnTx/>
              <a:uFillTx/>
              <a:latin typeface="Dosis ExtraLight"/>
              <a:ea typeface="Dosis ExtraLight"/>
              <a:cs typeface="Dosis ExtraLight"/>
              <a:sym typeface="Dosis Extra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dirty="0">
              <a:solidFill>
                <a:srgbClr val="80BFB7"/>
              </a:solidFill>
            </a:endParaRPr>
          </a:p>
        </p:txBody>
      </p:sp>
      <p:sp>
        <p:nvSpPr>
          <p:cNvPr id="4060" name="Google Shape;4060;p35"/>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dirty="0">
              <a:solidFill>
                <a:srgbClr val="D3EBD5"/>
              </a:solidFill>
              <a:highlight>
                <a:srgbClr val="01597F"/>
              </a:highlight>
            </a:endParaRPr>
          </a:p>
        </p:txBody>
      </p:sp>
      <p:sp>
        <p:nvSpPr>
          <p:cNvPr id="4061" name="Google Shape;4061;p35"/>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buNone/>
            </a:pPr>
            <a:r>
              <a:rPr lang="en-US" dirty="0" smtClean="0">
                <a:solidFill>
                  <a:srgbClr val="D3EBD5"/>
                </a:solidFill>
              </a:rPr>
              <a:t>You can find us at:</a:t>
            </a:r>
          </a:p>
          <a:p>
            <a:pPr marL="0" lvl="0" indent="0">
              <a:buNone/>
            </a:pPr>
            <a:r>
              <a:rPr lang="en-US" dirty="0" smtClean="0">
                <a:solidFill>
                  <a:srgbClr val="D3EBD5"/>
                </a:solidFill>
              </a:rPr>
              <a:t> @2824826 ,@ 2826027</a:t>
            </a:r>
          </a:p>
          <a:p>
            <a:pPr marL="0" lvl="0" indent="0">
              <a:buNone/>
            </a:pPr>
            <a:r>
              <a:rPr lang="en-US" dirty="0" smtClean="0">
                <a:solidFill>
                  <a:srgbClr val="D3EBD5"/>
                </a:solidFill>
              </a:rPr>
              <a:t>@ 2861070</a:t>
            </a: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15</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HELLO!</a:t>
            </a:r>
            <a:endParaRPr sz="6000" dirty="0"/>
          </a:p>
        </p:txBody>
      </p:sp>
      <p:sp>
        <p:nvSpPr>
          <p:cNvPr id="3851" name="Google Shape;3851;p15"/>
          <p:cNvSpPr txBox="1">
            <a:spLocks noGrp="1"/>
          </p:cNvSpPr>
          <p:nvPr>
            <p:ph type="subTitle" idx="4294967295"/>
          </p:nvPr>
        </p:nvSpPr>
        <p:spPr>
          <a:xfrm>
            <a:off x="3352800" y="1733550"/>
            <a:ext cx="3731400" cy="2487600"/>
          </a:xfrm>
          <a:prstGeom prst="rect">
            <a:avLst/>
          </a:prstGeom>
        </p:spPr>
        <p:txBody>
          <a:bodyPr spcFirstLastPara="1" wrap="square" lIns="91425" tIns="91425" rIns="91425" bIns="91425" anchor="t" anchorCtr="0">
            <a:noAutofit/>
          </a:bodyPr>
          <a:lstStyle/>
          <a:p>
            <a:pPr marL="0" lvl="0" indent="0">
              <a:buNone/>
            </a:pPr>
            <a:r>
              <a:rPr lang="en-US" b="1" dirty="0" smtClean="0">
                <a:latin typeface="Titillium Web"/>
                <a:ea typeface="Titillium Web"/>
                <a:cs typeface="Titillium Web"/>
                <a:sym typeface="Titillium Web"/>
              </a:rPr>
              <a:t>Anubhuti Dayal </a:t>
            </a:r>
          </a:p>
          <a:p>
            <a:pPr marL="0" lvl="0" indent="0">
              <a:buNone/>
            </a:pPr>
            <a:r>
              <a:rPr lang="en-US" b="1" dirty="0" smtClean="0">
                <a:latin typeface="Titillium Web"/>
                <a:ea typeface="Titillium Web"/>
                <a:cs typeface="Titillium Web"/>
                <a:sym typeface="Titillium Web"/>
              </a:rPr>
              <a:t>Shruthi Gangineni </a:t>
            </a:r>
          </a:p>
          <a:p>
            <a:pPr marL="0" lvl="0" indent="0">
              <a:buNone/>
            </a:pPr>
            <a:r>
              <a:rPr lang="en-US" b="1" dirty="0" smtClean="0">
                <a:latin typeface="Titillium Web"/>
                <a:ea typeface="Titillium Web"/>
                <a:cs typeface="Titillium Web"/>
                <a:sym typeface="Titillium Web"/>
              </a:rPr>
              <a:t>Suman Kumar </a:t>
            </a:r>
          </a:p>
          <a:p>
            <a:pPr marL="0" lvl="0" indent="0">
              <a:buClr>
                <a:schemeClr val="dk1"/>
              </a:buClr>
              <a:buSzPts val="1100"/>
              <a:buNone/>
            </a:pPr>
            <a:endParaRPr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3842" name="Google Shape;3842;p14"/>
          <p:cNvSpPr txBox="1">
            <a:spLocks noGrp="1"/>
          </p:cNvSpPr>
          <p:nvPr>
            <p:ph type="body" idx="2"/>
          </p:nvPr>
        </p:nvSpPr>
        <p:spPr>
          <a:xfrm>
            <a:off x="4156072" y="1762650"/>
            <a:ext cx="3540127"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latin typeface="Titillium Web"/>
                <a:ea typeface="Titillium Web"/>
                <a:cs typeface="Titillium Web"/>
                <a:sym typeface="Titillium Web"/>
              </a:rPr>
              <a:t>What is the software?</a:t>
            </a:r>
            <a:endParaRPr sz="12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US" sz="1200" dirty="0" smtClean="0"/>
              <a:t>This is a </a:t>
            </a:r>
            <a:r>
              <a:rPr lang="en-US" sz="1200" b="1" dirty="0" smtClean="0"/>
              <a:t>finance management </a:t>
            </a:r>
            <a:r>
              <a:rPr lang="en-US" sz="1200" dirty="0" smtClean="0"/>
              <a:t>software</a:t>
            </a:r>
            <a:r>
              <a:rPr lang="en-US" sz="1200" b="1" dirty="0" smtClean="0"/>
              <a:t>. </a:t>
            </a:r>
          </a:p>
          <a:p>
            <a:pPr marL="0" indent="0">
              <a:buClr>
                <a:schemeClr val="dk1"/>
              </a:buClr>
              <a:buSzPts val="1100"/>
            </a:pPr>
            <a:r>
              <a:rPr lang="en-US" sz="1200" dirty="0" smtClean="0"/>
              <a:t>Can be used to generate, download and send </a:t>
            </a:r>
            <a:r>
              <a:rPr lang="en-US" sz="1200" b="1" dirty="0" smtClean="0"/>
              <a:t>PDF</a:t>
            </a:r>
            <a:r>
              <a:rPr lang="en-US" sz="1200" dirty="0" smtClean="0"/>
              <a:t> versions of the documents via </a:t>
            </a:r>
            <a:r>
              <a:rPr lang="en-US" sz="1200" b="1" dirty="0" smtClean="0"/>
              <a:t>email</a:t>
            </a:r>
          </a:p>
          <a:p>
            <a:pPr marL="0" indent="0">
              <a:buClr>
                <a:schemeClr val="dk1"/>
              </a:buClr>
              <a:buSzPts val="1100"/>
            </a:pPr>
            <a:r>
              <a:rPr lang="en-US" sz="1200" dirty="0" smtClean="0"/>
              <a:t>Has </a:t>
            </a:r>
            <a:r>
              <a:rPr lang="en-US" sz="1200" b="1" dirty="0" smtClean="0"/>
              <a:t>payment history </a:t>
            </a:r>
            <a:r>
              <a:rPr lang="en-US" sz="1200" dirty="0" smtClean="0"/>
              <a:t>section, the </a:t>
            </a:r>
            <a:r>
              <a:rPr lang="en-US" sz="1200" b="1" dirty="0" smtClean="0"/>
              <a:t>admin dashboard</a:t>
            </a:r>
          </a:p>
          <a:p>
            <a:pPr marL="0" indent="0">
              <a:buClr>
                <a:schemeClr val="dk1"/>
              </a:buClr>
              <a:buSzPts val="1100"/>
            </a:pPr>
            <a:r>
              <a:rPr lang="en-US" sz="1200" dirty="0" smtClean="0"/>
              <a:t>Supports single &amp; </a:t>
            </a:r>
            <a:r>
              <a:rPr lang="en-US" sz="1200" b="1" dirty="0" smtClean="0"/>
              <a:t>multiple user s</a:t>
            </a:r>
          </a:p>
          <a:p>
            <a:pPr marL="0" indent="0">
              <a:buClr>
                <a:schemeClr val="dk1"/>
              </a:buClr>
              <a:buSzPts val="1100"/>
            </a:pPr>
            <a:r>
              <a:rPr lang="en-US" sz="1200" dirty="0" smtClean="0"/>
              <a:t>Registrations &amp; authentication using </a:t>
            </a:r>
            <a:r>
              <a:rPr lang="en-US" sz="1200" b="1" dirty="0" smtClean="0"/>
              <a:t>JSON Web Tokens </a:t>
            </a:r>
            <a:r>
              <a:rPr lang="en-US" sz="1200" dirty="0" smtClean="0"/>
              <a:t>&amp; </a:t>
            </a:r>
            <a:r>
              <a:rPr lang="en-US" sz="1200" b="1" dirty="0" smtClean="0"/>
              <a:t>Google</a:t>
            </a:r>
            <a:r>
              <a:rPr lang="en-US" sz="1200" dirty="0" smtClean="0"/>
              <a:t> </a:t>
            </a:r>
            <a:r>
              <a:rPr lang="en-US" sz="1200" b="1" dirty="0" smtClean="0"/>
              <a:t>authentication</a:t>
            </a:r>
            <a:endParaRPr sz="1200" b="1" dirty="0"/>
          </a:p>
        </p:txBody>
      </p:sp>
      <p:sp>
        <p:nvSpPr>
          <p:cNvPr id="3843" name="Google Shape;3843;p14"/>
          <p:cNvSpPr txBox="1">
            <a:spLocks noGrp="1"/>
          </p:cNvSpPr>
          <p:nvPr>
            <p:ph type="body" idx="1"/>
          </p:nvPr>
        </p:nvSpPr>
        <p:spPr>
          <a:xfrm>
            <a:off x="718300" y="1762650"/>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latin typeface="Titillium Web"/>
                <a:ea typeface="Titillium Web"/>
                <a:cs typeface="Titillium Web"/>
                <a:sym typeface="Titillium Web"/>
              </a:rPr>
              <a:t>What is the objective?</a:t>
            </a:r>
            <a:endParaRPr sz="1200" b="1" dirty="0">
              <a:latin typeface="Titillium Web"/>
              <a:ea typeface="Titillium Web"/>
              <a:cs typeface="Titillium Web"/>
              <a:sym typeface="Titillium Web"/>
            </a:endParaRPr>
          </a:p>
          <a:p>
            <a:pPr marL="0" lvl="0" indent="0">
              <a:buClr>
                <a:schemeClr val="dk1"/>
              </a:buClr>
              <a:buSzPts val="1100"/>
              <a:buNone/>
            </a:pPr>
            <a:r>
              <a:rPr lang="en-US" sz="1200" dirty="0" smtClean="0"/>
              <a:t>We have </a:t>
            </a:r>
            <a:r>
              <a:rPr lang="en-US" sz="1200" b="1" dirty="0" smtClean="0"/>
              <a:t>tested</a:t>
            </a:r>
            <a:r>
              <a:rPr lang="en-US" sz="1200" dirty="0" smtClean="0"/>
              <a:t> accounting software “</a:t>
            </a:r>
            <a:r>
              <a:rPr lang="en-US" sz="1200" b="1" dirty="0" smtClean="0"/>
              <a:t>Accountill</a:t>
            </a:r>
            <a:r>
              <a:rPr lang="en-US" sz="1200" dirty="0" smtClean="0"/>
              <a:t>”. It  is an </a:t>
            </a:r>
            <a:r>
              <a:rPr lang="en-US" sz="1200" b="1" dirty="0" smtClean="0"/>
              <a:t>open-source</a:t>
            </a:r>
            <a:r>
              <a:rPr lang="en-US" sz="1200" dirty="0" smtClean="0"/>
              <a:t> </a:t>
            </a:r>
            <a:r>
              <a:rPr lang="en-US" sz="1200" b="1" dirty="0" smtClean="0"/>
              <a:t>Web-based</a:t>
            </a:r>
            <a:r>
              <a:rPr lang="en-US" sz="1200" dirty="0" smtClean="0"/>
              <a:t> application and the source code is taken from </a:t>
            </a:r>
            <a:r>
              <a:rPr lang="en-US" sz="1200" b="1" dirty="0" smtClean="0"/>
              <a:t>GitHub.</a:t>
            </a:r>
            <a:endParaRPr lang="en-US" sz="1200" dirty="0" smtClean="0"/>
          </a:p>
          <a:p>
            <a:pPr marL="0" lvl="0" indent="0">
              <a:buClr>
                <a:schemeClr val="dk1"/>
              </a:buClr>
              <a:buSzPts val="1100"/>
              <a:buNone/>
            </a:pPr>
            <a:endParaRPr sz="1200" dirty="0"/>
          </a:p>
        </p:txBody>
      </p:sp>
      <p:sp>
        <p:nvSpPr>
          <p:cNvPr id="3844" name="Google Shape;3844;p14"/>
          <p:cNvSpPr txBox="1">
            <a:spLocks noGrp="1"/>
          </p:cNvSpPr>
          <p:nvPr>
            <p:ph type="body" idx="2"/>
          </p:nvPr>
        </p:nvSpPr>
        <p:spPr>
          <a:xfrm>
            <a:off x="2057400" y="4171950"/>
            <a:ext cx="5803000" cy="875175"/>
          </a:xfrm>
          <a:prstGeom prst="rect">
            <a:avLst/>
          </a:prstGeom>
        </p:spPr>
        <p:txBody>
          <a:bodyPr spcFirstLastPara="1" wrap="square" lIns="91425" tIns="91425" rIns="91425" bIns="91425" anchor="t" anchorCtr="0">
            <a:noAutofit/>
          </a:bodyPr>
          <a:lstStyle/>
          <a:p>
            <a:pPr marL="0" indent="0" algn="r">
              <a:spcBef>
                <a:spcPts val="1000"/>
              </a:spcBef>
              <a:buNone/>
            </a:pPr>
            <a:r>
              <a:rPr lang="en" sz="800" b="1" dirty="0" smtClean="0">
                <a:solidFill>
                  <a:srgbClr val="0B87A1"/>
                </a:solidFill>
                <a:latin typeface="Titillium Web"/>
                <a:ea typeface="Titillium Web"/>
                <a:cs typeface="Titillium Web"/>
                <a:sym typeface="Titillium Web"/>
              </a:rPr>
              <a:t>source code </a:t>
            </a:r>
            <a:r>
              <a:rPr lang="en-US" sz="800" b="1" dirty="0" smtClean="0">
                <a:solidFill>
                  <a:srgbClr val="0B87A1"/>
                </a:solidFill>
                <a:latin typeface="Titillium Web"/>
                <a:ea typeface="Titillium Web"/>
                <a:cs typeface="Titillium Web"/>
                <a:sym typeface="Titillium Web"/>
              </a:rPr>
              <a:t>Link : </a:t>
            </a:r>
            <a:r>
              <a:rPr lang="en-US" sz="800" b="1" dirty="0" smtClean="0">
                <a:solidFill>
                  <a:srgbClr val="0B87A1"/>
                </a:solidFill>
                <a:latin typeface="Titillium Web"/>
                <a:ea typeface="Titillium Web"/>
                <a:cs typeface="Titillium Web"/>
                <a:sym typeface="Titillium Web"/>
                <a:hlinkClick r:id="rId3"/>
              </a:rPr>
              <a:t>https://github.com/panshak/accountill</a:t>
            </a:r>
            <a:endParaRPr lang="en-US" sz="800" b="1" dirty="0" smtClean="0">
              <a:solidFill>
                <a:srgbClr val="0B87A1"/>
              </a:solidFill>
              <a:latin typeface="Titillium Web"/>
              <a:ea typeface="Titillium Web"/>
              <a:cs typeface="Titillium Web"/>
              <a:sym typeface="Titillium Web"/>
            </a:endParaRPr>
          </a:p>
          <a:p>
            <a:pPr marL="0" indent="0" algn="r">
              <a:spcBef>
                <a:spcPts val="1000"/>
              </a:spcBef>
              <a:buNone/>
            </a:pPr>
            <a:r>
              <a:rPr lang="en-US" sz="800" b="1" dirty="0" smtClean="0">
                <a:solidFill>
                  <a:srgbClr val="0B87A1"/>
                </a:solidFill>
                <a:latin typeface="Titillium Web"/>
                <a:ea typeface="Titillium Web"/>
                <a:cs typeface="Titillium Web"/>
                <a:sym typeface="Titillium Web"/>
              </a:rPr>
              <a:t>Website code : </a:t>
            </a:r>
            <a:r>
              <a:rPr lang="en-US" sz="800" b="1" dirty="0" smtClean="0">
                <a:solidFill>
                  <a:srgbClr val="0B87A1"/>
                </a:solidFill>
                <a:latin typeface="Titillium Web"/>
                <a:ea typeface="Titillium Web"/>
                <a:cs typeface="Titillium Web"/>
                <a:sym typeface="Titillium Web"/>
                <a:hlinkClick r:id="rId4"/>
              </a:rPr>
              <a:t>https://accountill.com/</a:t>
            </a:r>
            <a:endParaRPr lang="en-US" sz="800" b="1" dirty="0" smtClean="0">
              <a:solidFill>
                <a:srgbClr val="0B87A1"/>
              </a:solidFill>
              <a:latin typeface="Titillium Web"/>
              <a:ea typeface="Titillium Web"/>
              <a:cs typeface="Titillium Web"/>
              <a:sym typeface="Titillium Web"/>
            </a:endParaRPr>
          </a:p>
          <a:p>
            <a:pPr marL="0" indent="0" algn="r">
              <a:spcBef>
                <a:spcPts val="1000"/>
              </a:spcBef>
              <a:buNone/>
            </a:pPr>
            <a:r>
              <a:rPr lang="en-US" sz="800" b="1" dirty="0" smtClean="0">
                <a:solidFill>
                  <a:srgbClr val="0B87A1"/>
                </a:solidFill>
                <a:latin typeface="Titillium Web"/>
                <a:ea typeface="Titillium Web"/>
                <a:cs typeface="Titillium Web"/>
                <a:sym typeface="Titillium Web"/>
              </a:rPr>
              <a:t>Accountill- Free Invoicing App for Freelancers and Small Businesses</a:t>
            </a:r>
          </a:p>
          <a:p>
            <a:pPr marL="0" indent="0" algn="r">
              <a:spcBef>
                <a:spcPts val="1000"/>
              </a:spcBef>
              <a:buNone/>
            </a:pPr>
            <a:endParaRPr sz="1200" b="1" dirty="0">
              <a:solidFill>
                <a:srgbClr val="0B87A1"/>
              </a:solidFill>
              <a:latin typeface="Titillium Web"/>
              <a:ea typeface="Titillium Web"/>
              <a:cs typeface="Titillium Web"/>
              <a:sym typeface="Titillium Web"/>
            </a:endParaRPr>
          </a:p>
          <a:p>
            <a:pPr marL="0" lvl="0" indent="0" algn="r" rtl="0">
              <a:spcBef>
                <a:spcPts val="1000"/>
              </a:spcBef>
              <a:spcAft>
                <a:spcPts val="0"/>
              </a:spcAft>
              <a:buClr>
                <a:schemeClr val="dk1"/>
              </a:buClr>
              <a:buSzPts val="1100"/>
              <a:buFont typeface="Arial"/>
              <a:buNone/>
            </a:pPr>
            <a:endParaRPr sz="1200" dirty="0">
              <a:solidFill>
                <a:srgbClr val="0B87A1"/>
              </a:solidFill>
            </a:endParaRPr>
          </a:p>
          <a:p>
            <a:pPr marL="0" lvl="0" indent="0" algn="r"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dirty="0"/>
          </a:p>
        </p:txBody>
      </p:sp>
      <p:pic>
        <p:nvPicPr>
          <p:cNvPr id="6146" name="Picture 2"/>
          <p:cNvPicPr>
            <a:picLocks noChangeAspect="1" noChangeArrowheads="1"/>
          </p:cNvPicPr>
          <p:nvPr/>
        </p:nvPicPr>
        <p:blipFill>
          <a:blip r:embed="rId5"/>
          <a:srcRect/>
          <a:stretch>
            <a:fillRect/>
          </a:stretch>
        </p:blipFill>
        <p:spPr bwMode="auto">
          <a:xfrm>
            <a:off x="1600200" y="3028950"/>
            <a:ext cx="2470150" cy="1897060"/>
          </a:xfrm>
          <a:prstGeom prst="rect">
            <a:avLst/>
          </a:prstGeom>
          <a:noFill/>
          <a:ln w="9525">
            <a:noFill/>
            <a:miter lim="800000"/>
            <a:headEnd/>
            <a:tailEnd/>
          </a:ln>
          <a:effectLst/>
        </p:spPr>
      </p:pic>
      <p:pic>
        <p:nvPicPr>
          <p:cNvPr id="6147" name="Picture 3"/>
          <p:cNvPicPr>
            <a:picLocks noChangeAspect="1" noChangeArrowheads="1"/>
          </p:cNvPicPr>
          <p:nvPr/>
        </p:nvPicPr>
        <p:blipFill>
          <a:blip r:embed="rId6"/>
          <a:srcRect/>
          <a:stretch>
            <a:fillRect/>
          </a:stretch>
        </p:blipFill>
        <p:spPr bwMode="auto">
          <a:xfrm>
            <a:off x="304800" y="3105150"/>
            <a:ext cx="1506489" cy="1693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a:t>
            </a:fld>
            <a:endParaRPr lang="en"/>
          </a:p>
        </p:txBody>
      </p:sp>
      <p:pic>
        <p:nvPicPr>
          <p:cNvPr id="94211" name="Picture 3"/>
          <p:cNvPicPr>
            <a:picLocks noChangeAspect="1" noChangeArrowheads="1"/>
          </p:cNvPicPr>
          <p:nvPr/>
        </p:nvPicPr>
        <p:blipFill>
          <a:blip r:embed="rId2"/>
          <a:srcRect/>
          <a:stretch>
            <a:fillRect/>
          </a:stretch>
        </p:blipFill>
        <p:spPr bwMode="auto">
          <a:xfrm>
            <a:off x="457200" y="1809750"/>
            <a:ext cx="2743200" cy="2657206"/>
          </a:xfrm>
          <a:prstGeom prst="rect">
            <a:avLst/>
          </a:prstGeom>
          <a:noFill/>
          <a:ln w="9525">
            <a:noFill/>
            <a:miter lim="800000"/>
            <a:headEnd/>
            <a:tailEnd/>
          </a:ln>
          <a:effectLst/>
        </p:spPr>
      </p:pic>
      <p:pic>
        <p:nvPicPr>
          <p:cNvPr id="94212" name="Picture 4"/>
          <p:cNvPicPr>
            <a:picLocks noChangeAspect="1" noChangeArrowheads="1"/>
          </p:cNvPicPr>
          <p:nvPr/>
        </p:nvPicPr>
        <p:blipFill>
          <a:blip r:embed="rId3"/>
          <a:srcRect/>
          <a:stretch>
            <a:fillRect/>
          </a:stretch>
        </p:blipFill>
        <p:spPr bwMode="auto">
          <a:xfrm>
            <a:off x="3429000" y="1809750"/>
            <a:ext cx="4648200" cy="2631820"/>
          </a:xfrm>
          <a:prstGeom prst="rect">
            <a:avLst/>
          </a:prstGeom>
          <a:noFill/>
          <a:ln w="9525">
            <a:noFill/>
            <a:miter lim="800000"/>
            <a:headEnd/>
            <a:tailEnd/>
          </a:ln>
          <a:effectLst/>
        </p:spPr>
      </p:pic>
      <p:sp>
        <p:nvSpPr>
          <p:cNvPr id="5" name="Google Shape;3841;p14"/>
          <p:cNvSpPr txBox="1">
            <a:spLocks/>
          </p:cNvSpPr>
          <p:nvPr/>
        </p:nvSpPr>
        <p:spPr>
          <a:xfrm>
            <a:off x="718300" y="739375"/>
            <a:ext cx="6761100" cy="8574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dirty="0" smtClean="0">
                <a:solidFill>
                  <a:schemeClr val="dk2"/>
                </a:solidFill>
                <a:latin typeface="Dosis ExtraLight"/>
                <a:ea typeface="Dosis ExtraLight"/>
                <a:cs typeface="Dosis ExtraLight"/>
              </a:rPr>
              <a:t>INVOICE &amp; DASHBOARD</a:t>
            </a:r>
            <a:endParaRPr lang="en-US" sz="3600" dirty="0">
              <a:solidFill>
                <a:schemeClr val="dk2"/>
              </a:solidFill>
              <a:latin typeface="Dosis ExtraLight"/>
              <a:ea typeface="Dosis ExtraLight"/>
              <a:cs typeface="Dosis ExtraLight"/>
            </a:endParaRPr>
          </a:p>
        </p:txBody>
      </p:sp>
      <p:sp>
        <p:nvSpPr>
          <p:cNvPr id="6" name="Rectangle 5"/>
          <p:cNvSpPr/>
          <p:nvPr/>
        </p:nvSpPr>
        <p:spPr>
          <a:xfrm>
            <a:off x="5334000" y="4781550"/>
            <a:ext cx="2321469" cy="307777"/>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b="1" dirty="0" smtClean="0">
                <a:latin typeface="Dosis ExtraLight" charset="0"/>
              </a:rPr>
              <a:t>Developed by Panshak </a:t>
            </a:r>
            <a:r>
              <a:rPr lang="en-US" b="1" dirty="0" smtClean="0">
                <a:latin typeface="Dosis ExtraLight" charset="0"/>
              </a:rPr>
              <a:t>Solomon</a:t>
            </a:r>
            <a:endParaRPr lang="en-US" dirty="0">
              <a:latin typeface="Dosis ExtraLight"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ROADMAP</a:t>
            </a:r>
            <a:endParaRPr dirty="0"/>
          </a:p>
        </p:txBody>
      </p:sp>
      <p:sp>
        <p:nvSpPr>
          <p:cNvPr id="4132" name="Google Shape;4132;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5</a:t>
            </a:fld>
            <a:endParaRPr dirty="0"/>
          </a:p>
        </p:txBody>
      </p:sp>
      <p:sp>
        <p:nvSpPr>
          <p:cNvPr id="4133" name="Google Shape;4133;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4" name="Google Shape;4134;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 name="Google Shape;4135;p40"/>
          <p:cNvGrpSpPr/>
          <p:nvPr/>
        </p:nvGrpSpPr>
        <p:grpSpPr>
          <a:xfrm>
            <a:off x="1786339" y="1855801"/>
            <a:ext cx="473400" cy="473400"/>
            <a:chOff x="1786339" y="1703401"/>
            <a:chExt cx="473400" cy="473400"/>
          </a:xfrm>
        </p:grpSpPr>
        <p:sp>
          <p:nvSpPr>
            <p:cNvPr id="4136" name="Google Shape;413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37" name="Google Shape;413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dirty="0">
                <a:solidFill>
                  <a:schemeClr val="dk1"/>
                </a:solidFill>
                <a:latin typeface="Titillium Web"/>
                <a:ea typeface="Titillium Web"/>
                <a:cs typeface="Titillium Web"/>
                <a:sym typeface="Titillium Web"/>
              </a:endParaRPr>
            </a:p>
          </p:txBody>
        </p:sp>
      </p:grpSp>
      <p:grpSp>
        <p:nvGrpSpPr>
          <p:cNvPr id="3" name="Google Shape;4138;p40"/>
          <p:cNvGrpSpPr/>
          <p:nvPr/>
        </p:nvGrpSpPr>
        <p:grpSpPr>
          <a:xfrm>
            <a:off x="3814414" y="1855801"/>
            <a:ext cx="473400" cy="473400"/>
            <a:chOff x="3814414" y="1703401"/>
            <a:chExt cx="473400" cy="473400"/>
          </a:xfrm>
        </p:grpSpPr>
        <p:sp>
          <p:nvSpPr>
            <p:cNvPr id="4139" name="Google Shape;413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40" name="Google Shape;414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dirty="0">
                <a:solidFill>
                  <a:schemeClr val="dk1"/>
                </a:solidFill>
                <a:latin typeface="Titillium Web"/>
                <a:ea typeface="Titillium Web"/>
                <a:cs typeface="Titillium Web"/>
                <a:sym typeface="Titillium Web"/>
              </a:endParaRPr>
            </a:p>
          </p:txBody>
        </p:sp>
      </p:grpSp>
      <p:grpSp>
        <p:nvGrpSpPr>
          <p:cNvPr id="4" name="Google Shape;4141;p40"/>
          <p:cNvGrpSpPr/>
          <p:nvPr/>
        </p:nvGrpSpPr>
        <p:grpSpPr>
          <a:xfrm>
            <a:off x="5842489" y="1855801"/>
            <a:ext cx="473400" cy="473400"/>
            <a:chOff x="5842489" y="1703401"/>
            <a:chExt cx="473400" cy="473400"/>
          </a:xfrm>
        </p:grpSpPr>
        <p:sp>
          <p:nvSpPr>
            <p:cNvPr id="4142" name="Google Shape;414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43" name="Google Shape;414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dirty="0">
                <a:solidFill>
                  <a:schemeClr val="dk1"/>
                </a:solidFill>
                <a:latin typeface="Titillium Web"/>
                <a:ea typeface="Titillium Web"/>
                <a:cs typeface="Titillium Web"/>
                <a:sym typeface="Titillium Web"/>
              </a:endParaRPr>
            </a:p>
          </p:txBody>
        </p:sp>
      </p:grpSp>
      <p:grpSp>
        <p:nvGrpSpPr>
          <p:cNvPr id="5" name="Google Shape;4144;p40"/>
          <p:cNvGrpSpPr/>
          <p:nvPr/>
        </p:nvGrpSpPr>
        <p:grpSpPr>
          <a:xfrm>
            <a:off x="6880814" y="3728700"/>
            <a:ext cx="473400" cy="473400"/>
            <a:chOff x="6880814" y="3576300"/>
            <a:chExt cx="473400" cy="473400"/>
          </a:xfrm>
        </p:grpSpPr>
        <p:sp>
          <p:nvSpPr>
            <p:cNvPr id="4145" name="Google Shape;414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46" name="Google Shape;414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dirty="0">
                <a:solidFill>
                  <a:schemeClr val="dk1"/>
                </a:solidFill>
                <a:latin typeface="Titillium Web"/>
                <a:ea typeface="Titillium Web"/>
                <a:cs typeface="Titillium Web"/>
                <a:sym typeface="Titillium Web"/>
              </a:endParaRPr>
            </a:p>
          </p:txBody>
        </p:sp>
      </p:grpSp>
      <p:grpSp>
        <p:nvGrpSpPr>
          <p:cNvPr id="6" name="Google Shape;4147;p40"/>
          <p:cNvGrpSpPr/>
          <p:nvPr/>
        </p:nvGrpSpPr>
        <p:grpSpPr>
          <a:xfrm>
            <a:off x="4852739" y="3728700"/>
            <a:ext cx="473400" cy="473400"/>
            <a:chOff x="4852739" y="3576300"/>
            <a:chExt cx="473400" cy="473400"/>
          </a:xfrm>
        </p:grpSpPr>
        <p:sp>
          <p:nvSpPr>
            <p:cNvPr id="4148" name="Google Shape;414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49" name="Google Shape;414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dirty="0">
                <a:solidFill>
                  <a:schemeClr val="dk1"/>
                </a:solidFill>
                <a:latin typeface="Titillium Web"/>
                <a:ea typeface="Titillium Web"/>
                <a:cs typeface="Titillium Web"/>
                <a:sym typeface="Titillium Web"/>
              </a:endParaRPr>
            </a:p>
          </p:txBody>
        </p:sp>
      </p:grpSp>
      <p:grpSp>
        <p:nvGrpSpPr>
          <p:cNvPr id="7" name="Google Shape;4150;p40"/>
          <p:cNvGrpSpPr/>
          <p:nvPr/>
        </p:nvGrpSpPr>
        <p:grpSpPr>
          <a:xfrm>
            <a:off x="2824664" y="3728700"/>
            <a:ext cx="473400" cy="473400"/>
            <a:chOff x="2824664" y="3576300"/>
            <a:chExt cx="473400" cy="473400"/>
          </a:xfrm>
        </p:grpSpPr>
        <p:sp>
          <p:nvSpPr>
            <p:cNvPr id="4151" name="Google Shape;415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Titillium Web"/>
                <a:ea typeface="Titillium Web"/>
                <a:cs typeface="Titillium Web"/>
                <a:sym typeface="Titillium Web"/>
              </a:endParaRPr>
            </a:p>
          </p:txBody>
        </p:sp>
        <p:sp>
          <p:nvSpPr>
            <p:cNvPr id="4152" name="Google Shape;415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dirty="0">
                <a:solidFill>
                  <a:schemeClr val="dk1"/>
                </a:solidFill>
                <a:latin typeface="Titillium Web"/>
                <a:ea typeface="Titillium Web"/>
                <a:cs typeface="Titillium Web"/>
                <a:sym typeface="Titillium Web"/>
              </a:endParaRPr>
            </a:p>
          </p:txBody>
        </p:sp>
      </p:grpSp>
      <p:sp>
        <p:nvSpPr>
          <p:cNvPr id="4153" name="Google Shape;4153;p40"/>
          <p:cNvSpPr txBox="1"/>
          <p:nvPr/>
        </p:nvSpPr>
        <p:spPr>
          <a:xfrm>
            <a:off x="1379850" y="1308500"/>
            <a:ext cx="1286400" cy="533400"/>
          </a:xfrm>
          <a:prstGeom prst="rect">
            <a:avLst/>
          </a:prstGeom>
          <a:noFill/>
          <a:ln>
            <a:noFill/>
          </a:ln>
        </p:spPr>
        <p:txBody>
          <a:bodyPr spcFirstLastPara="1" wrap="square" lIns="0" tIns="0" rIns="0" bIns="0" anchor="b" anchorCtr="0">
            <a:noAutofit/>
          </a:bodyPr>
          <a:lstStyle/>
          <a:p>
            <a:pPr lvl="0" algn="ctr"/>
            <a:r>
              <a:rPr lang="en-US" sz="900" dirty="0" smtClean="0">
                <a:solidFill>
                  <a:schemeClr val="dk1"/>
                </a:solidFill>
                <a:latin typeface="Titillium Web"/>
                <a:ea typeface="Titillium Web"/>
                <a:cs typeface="Titillium Web"/>
                <a:sym typeface="Titillium Web"/>
              </a:rPr>
              <a:t>Project finalization</a:t>
            </a:r>
          </a:p>
          <a:p>
            <a:pPr lvl="0" algn="ctr"/>
            <a:r>
              <a:rPr lang="en-US" sz="900" dirty="0" smtClean="0">
                <a:solidFill>
                  <a:schemeClr val="dk1"/>
                </a:solidFill>
                <a:latin typeface="Titillium Web"/>
                <a:ea typeface="Titillium Web"/>
                <a:cs typeface="Titillium Web"/>
                <a:sym typeface="Titillium Web"/>
              </a:rPr>
              <a:t>Week 1</a:t>
            </a:r>
            <a:endParaRPr sz="900" dirty="0">
              <a:solidFill>
                <a:schemeClr val="dk1"/>
              </a:solidFill>
              <a:latin typeface="Titillium Web"/>
              <a:ea typeface="Titillium Web"/>
              <a:cs typeface="Titillium Web"/>
              <a:sym typeface="Titillium Web"/>
            </a:endParaRPr>
          </a:p>
        </p:txBody>
      </p:sp>
      <p:sp>
        <p:nvSpPr>
          <p:cNvPr id="4154" name="Google Shape;4154;p40"/>
          <p:cNvSpPr txBox="1"/>
          <p:nvPr/>
        </p:nvSpPr>
        <p:spPr>
          <a:xfrm>
            <a:off x="3377205" y="1308500"/>
            <a:ext cx="1286400" cy="533400"/>
          </a:xfrm>
          <a:prstGeom prst="rect">
            <a:avLst/>
          </a:prstGeom>
          <a:noFill/>
          <a:ln>
            <a:noFill/>
          </a:ln>
        </p:spPr>
        <p:txBody>
          <a:bodyPr spcFirstLastPara="1" wrap="square" lIns="0" tIns="0" rIns="0" bIns="0" anchor="b" anchorCtr="0">
            <a:noAutofit/>
          </a:bodyPr>
          <a:lstStyle/>
          <a:p>
            <a:pPr lvl="0" algn="ctr"/>
            <a:r>
              <a:rPr lang="en-US" sz="900" dirty="0" smtClean="0">
                <a:solidFill>
                  <a:schemeClr val="dk1"/>
                </a:solidFill>
                <a:latin typeface="Titillium Web"/>
                <a:ea typeface="Titillium Web"/>
                <a:cs typeface="Titillium Web"/>
                <a:sym typeface="Titillium Web"/>
              </a:rPr>
              <a:t>Test plan submission</a:t>
            </a:r>
          </a:p>
          <a:p>
            <a:pPr lvl="0" algn="ctr"/>
            <a:r>
              <a:rPr lang="en-US" sz="900" dirty="0" smtClean="0">
                <a:solidFill>
                  <a:schemeClr val="dk1"/>
                </a:solidFill>
                <a:latin typeface="Titillium Web"/>
                <a:ea typeface="Titillium Web"/>
                <a:cs typeface="Titillium Web"/>
                <a:sym typeface="Titillium Web"/>
              </a:rPr>
              <a:t>Week 3</a:t>
            </a:r>
            <a:endParaRPr sz="900" dirty="0">
              <a:solidFill>
                <a:schemeClr val="dk1"/>
              </a:solidFill>
              <a:latin typeface="Titillium Web"/>
              <a:ea typeface="Titillium Web"/>
              <a:cs typeface="Titillium Web"/>
              <a:sym typeface="Titillium Web"/>
            </a:endParaRPr>
          </a:p>
        </p:txBody>
      </p:sp>
      <p:sp>
        <p:nvSpPr>
          <p:cNvPr id="4155" name="Google Shape;4155;p40"/>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lvl="0" algn="ctr"/>
            <a:r>
              <a:rPr lang="en-US" sz="900" dirty="0" smtClean="0">
                <a:solidFill>
                  <a:schemeClr val="dk1"/>
                </a:solidFill>
                <a:latin typeface="Titillium Web"/>
                <a:ea typeface="Titillium Web"/>
                <a:cs typeface="Titillium Web"/>
                <a:sym typeface="Titillium Web"/>
              </a:rPr>
              <a:t>Software Testing</a:t>
            </a:r>
          </a:p>
          <a:p>
            <a:pPr lvl="0" algn="ctr"/>
            <a:r>
              <a:rPr lang="en-US" sz="900" dirty="0" smtClean="0">
                <a:solidFill>
                  <a:schemeClr val="dk1"/>
                </a:solidFill>
                <a:latin typeface="Titillium Web"/>
                <a:ea typeface="Titillium Web"/>
                <a:cs typeface="Titillium Web"/>
                <a:sym typeface="Titillium Web"/>
              </a:rPr>
              <a:t>Week 5-6</a:t>
            </a:r>
            <a:endParaRPr sz="900" dirty="0">
              <a:solidFill>
                <a:schemeClr val="dk1"/>
              </a:solidFill>
              <a:latin typeface="Titillium Web"/>
              <a:ea typeface="Titillium Web"/>
              <a:cs typeface="Titillium Web"/>
              <a:sym typeface="Titillium Web"/>
            </a:endParaRPr>
          </a:p>
        </p:txBody>
      </p:sp>
      <p:sp>
        <p:nvSpPr>
          <p:cNvPr id="4156" name="Google Shape;4156;p40"/>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lvl="0" algn="ctr"/>
            <a:r>
              <a:rPr lang="en-US" sz="900" dirty="0" smtClean="0">
                <a:solidFill>
                  <a:schemeClr val="dk1"/>
                </a:solidFill>
                <a:latin typeface="Titillium Web"/>
                <a:ea typeface="Titillium Web"/>
                <a:cs typeface="Titillium Web"/>
                <a:sym typeface="Titillium Web"/>
              </a:rPr>
              <a:t>Project plan submission</a:t>
            </a:r>
          </a:p>
          <a:p>
            <a:pPr lvl="0" algn="ctr"/>
            <a:r>
              <a:rPr lang="en-US" sz="900" dirty="0" smtClean="0">
                <a:solidFill>
                  <a:schemeClr val="dk1"/>
                </a:solidFill>
                <a:latin typeface="Titillium Web"/>
                <a:ea typeface="Titillium Web"/>
                <a:cs typeface="Titillium Web"/>
                <a:sym typeface="Titillium Web"/>
              </a:rPr>
              <a:t>Week 2</a:t>
            </a:r>
            <a:endParaRPr sz="900" dirty="0">
              <a:solidFill>
                <a:schemeClr val="dk1"/>
              </a:solidFill>
              <a:latin typeface="Titillium Web"/>
              <a:ea typeface="Titillium Web"/>
              <a:cs typeface="Titillium Web"/>
              <a:sym typeface="Titillium Web"/>
            </a:endParaRPr>
          </a:p>
        </p:txBody>
      </p:sp>
      <p:sp>
        <p:nvSpPr>
          <p:cNvPr id="4157" name="Google Shape;4157;p40"/>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lvl="0" algn="ctr"/>
            <a:r>
              <a:rPr lang="en-US" sz="900" dirty="0" smtClean="0">
                <a:solidFill>
                  <a:schemeClr val="dk1"/>
                </a:solidFill>
                <a:latin typeface="Titillium Web"/>
                <a:ea typeface="Titillium Web"/>
                <a:cs typeface="Titillium Web"/>
                <a:sym typeface="Titillium Web"/>
              </a:rPr>
              <a:t>Design test cases on features of the software</a:t>
            </a:r>
          </a:p>
          <a:p>
            <a:pPr lvl="0" algn="ctr"/>
            <a:r>
              <a:rPr lang="en-US" sz="900" dirty="0" smtClean="0">
                <a:solidFill>
                  <a:schemeClr val="dk1"/>
                </a:solidFill>
                <a:latin typeface="Titillium Web"/>
                <a:ea typeface="Titillium Web"/>
                <a:cs typeface="Titillium Web"/>
                <a:sym typeface="Titillium Web"/>
              </a:rPr>
              <a:t>Week 4</a:t>
            </a:r>
            <a:endParaRPr sz="900" dirty="0">
              <a:solidFill>
                <a:schemeClr val="dk1"/>
              </a:solidFill>
              <a:latin typeface="Titillium Web"/>
              <a:ea typeface="Titillium Web"/>
              <a:cs typeface="Titillium Web"/>
              <a:sym typeface="Titillium Web"/>
            </a:endParaRPr>
          </a:p>
        </p:txBody>
      </p:sp>
      <p:sp>
        <p:nvSpPr>
          <p:cNvPr id="4158" name="Google Shape;4158;p40"/>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smtClean="0">
                <a:solidFill>
                  <a:schemeClr val="dk1"/>
                </a:solidFill>
                <a:latin typeface="Titillium Web"/>
                <a:ea typeface="Titillium Web"/>
                <a:cs typeface="Titillium Web"/>
                <a:sym typeface="Titillium Web"/>
              </a:rPr>
              <a:t>Project Demonstration &amp; Submission</a:t>
            </a:r>
          </a:p>
          <a:p>
            <a:pPr marL="0" marR="0" lvl="0" indent="0" algn="ctr" rtl="0">
              <a:lnSpc>
                <a:spcPct val="100000"/>
              </a:lnSpc>
              <a:spcBef>
                <a:spcPts val="0"/>
              </a:spcBef>
              <a:spcAft>
                <a:spcPts val="0"/>
              </a:spcAft>
              <a:buNone/>
            </a:pPr>
            <a:r>
              <a:rPr lang="en" sz="900" dirty="0" smtClean="0">
                <a:solidFill>
                  <a:schemeClr val="dk1"/>
                </a:solidFill>
                <a:latin typeface="Titillium Web"/>
                <a:ea typeface="Titillium Web"/>
                <a:cs typeface="Titillium Web"/>
                <a:sym typeface="Titillium Web"/>
              </a:rPr>
              <a:t>Week 7</a:t>
            </a:r>
            <a:endParaRPr sz="900" dirty="0">
              <a:solidFill>
                <a:schemeClr val="dk1"/>
              </a:solidFill>
              <a:latin typeface="Titillium Web"/>
              <a:ea typeface="Titillium Web"/>
              <a:cs typeface="Titillium Web"/>
              <a:sym typeface="Titillium Web"/>
            </a:endParaRPr>
          </a:p>
        </p:txBody>
      </p:sp>
      <p:grpSp>
        <p:nvGrpSpPr>
          <p:cNvPr id="8" name="Google Shape;4456;p48"/>
          <p:cNvGrpSpPr/>
          <p:nvPr/>
        </p:nvGrpSpPr>
        <p:grpSpPr>
          <a:xfrm>
            <a:off x="8153400" y="1962150"/>
            <a:ext cx="299121" cy="423685"/>
            <a:chOff x="3984000" y="1594200"/>
            <a:chExt cx="357800" cy="506800"/>
          </a:xfrm>
        </p:grpSpPr>
        <p:sp>
          <p:nvSpPr>
            <p:cNvPr id="31" name="Google Shape;445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45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4158;p40"/>
          <p:cNvSpPr txBox="1"/>
          <p:nvPr/>
        </p:nvSpPr>
        <p:spPr>
          <a:xfrm>
            <a:off x="7162800" y="180975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b="1" dirty="0" smtClean="0">
                <a:solidFill>
                  <a:schemeClr val="dk1"/>
                </a:solidFill>
                <a:latin typeface="Titillium Web"/>
                <a:ea typeface="Titillium Web"/>
                <a:cs typeface="Titillium Web"/>
                <a:sym typeface="Titillium Web"/>
              </a:rPr>
              <a:t>Final</a:t>
            </a:r>
          </a:p>
          <a:p>
            <a:pPr marL="0" marR="0" lvl="0" indent="0" algn="ctr" rtl="0">
              <a:lnSpc>
                <a:spcPct val="100000"/>
              </a:lnSpc>
              <a:spcBef>
                <a:spcPts val="0"/>
              </a:spcBef>
              <a:spcAft>
                <a:spcPts val="0"/>
              </a:spcAft>
              <a:buNone/>
            </a:pPr>
            <a:r>
              <a:rPr lang="en" sz="900" b="1" dirty="0" smtClean="0">
                <a:solidFill>
                  <a:schemeClr val="dk1"/>
                </a:solidFill>
                <a:latin typeface="Titillium Web"/>
                <a:ea typeface="Titillium Web"/>
                <a:cs typeface="Titillium Web"/>
                <a:sym typeface="Titillium Web"/>
              </a:rPr>
              <a:t> Submission</a:t>
            </a:r>
          </a:p>
          <a:p>
            <a:pPr marL="0" marR="0" lvl="0" indent="0" algn="ctr" rtl="0">
              <a:lnSpc>
                <a:spcPct val="100000"/>
              </a:lnSpc>
              <a:spcBef>
                <a:spcPts val="0"/>
              </a:spcBef>
              <a:spcAft>
                <a:spcPts val="0"/>
              </a:spcAft>
              <a:buNone/>
            </a:pPr>
            <a:r>
              <a:rPr lang="en" sz="900" b="1" dirty="0" smtClean="0">
                <a:solidFill>
                  <a:schemeClr val="dk1"/>
                </a:solidFill>
                <a:latin typeface="Titillium Web"/>
                <a:ea typeface="Titillium Web"/>
                <a:cs typeface="Titillium Web"/>
                <a:sym typeface="Titillium Web"/>
              </a:rPr>
              <a:t>Week 8 </a:t>
            </a:r>
            <a:endParaRPr sz="900" b="1" dirty="0">
              <a:solidFill>
                <a:schemeClr val="dk1"/>
              </a:solidFill>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TESTING</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a:t>
            </a:r>
            <a:r>
              <a:rPr lang="en" dirty="0" smtClean="0"/>
              <a:t>discuss about Testing the software</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7</a:t>
            </a:fld>
            <a:endParaRPr lang="en" dirty="0"/>
          </a:p>
        </p:txBody>
      </p:sp>
      <p:graphicFrame>
        <p:nvGraphicFramePr>
          <p:cNvPr id="6" name="Table 5"/>
          <p:cNvGraphicFramePr>
            <a:graphicFrameLocks noGrp="1"/>
          </p:cNvGraphicFramePr>
          <p:nvPr/>
        </p:nvGraphicFramePr>
        <p:xfrm>
          <a:off x="304800" y="1312126"/>
          <a:ext cx="4876800" cy="3698024"/>
        </p:xfrm>
        <a:graphic>
          <a:graphicData uri="http://schemas.openxmlformats.org/drawingml/2006/table">
            <a:tbl>
              <a:tblPr/>
              <a:tblGrid>
                <a:gridCol w="4039262"/>
                <a:gridCol w="837538"/>
              </a:tblGrid>
              <a:tr h="109356">
                <a:tc>
                  <a:txBody>
                    <a:bodyPr/>
                    <a:lstStyle/>
                    <a:p>
                      <a:pPr algn="just" fontAlgn="b"/>
                      <a:r>
                        <a:rPr lang="en-US" sz="800" b="1" i="0" u="none" strike="noStrike" dirty="0">
                          <a:solidFill>
                            <a:schemeClr val="tx1"/>
                          </a:solidFill>
                          <a:latin typeface="Calibri"/>
                        </a:rPr>
                        <a:t>·       User Management: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rowSpan="8">
                  <a:txBody>
                    <a:bodyPr/>
                    <a:lstStyle/>
                    <a:p>
                      <a:pPr algn="ctr" fontAlgn="ctr"/>
                      <a:r>
                        <a:rPr lang="en-US" sz="800" b="1" i="0" u="none" strike="noStrike" dirty="0">
                          <a:solidFill>
                            <a:schemeClr val="tx1"/>
                          </a:solidFill>
                          <a:latin typeface="Calibri"/>
                        </a:rPr>
                        <a:t>Shruthi</a:t>
                      </a:r>
                    </a:p>
                  </a:txBody>
                  <a:tcPr marL="4671" marR="4671" marT="4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r>
              <a:tr h="109356">
                <a:tc>
                  <a:txBody>
                    <a:bodyPr/>
                    <a:lstStyle/>
                    <a:p>
                      <a:pPr algn="l" fontAlgn="b"/>
                      <a:r>
                        <a:rPr lang="en-US" sz="800" b="0" i="0" u="none" strike="noStrike">
                          <a:solidFill>
                            <a:schemeClr val="tx1"/>
                          </a:solidFill>
                          <a:latin typeface="Calibri"/>
                        </a:rPr>
                        <a:t>1.    Registering new users.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2.    Authenticating users using JWT token and Google OAuth.</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dirty="0">
                          <a:solidFill>
                            <a:schemeClr val="tx1"/>
                          </a:solidFill>
                          <a:latin typeface="Calibri"/>
                        </a:rPr>
                        <a:t>3.    Managing user accounts and profiles.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dirty="0">
                          <a:solidFill>
                            <a:schemeClr val="tx1"/>
                          </a:solidFill>
                          <a:latin typeface="Calibri"/>
                        </a:rPr>
                        <a:t>4.    Resetting user passwords.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just" fontAlgn="b"/>
                      <a:r>
                        <a:rPr lang="en-US" sz="800" b="1" i="0" u="none" strike="noStrike">
                          <a:solidFill>
                            <a:schemeClr val="tx1"/>
                          </a:solidFill>
                          <a:latin typeface="Calibri"/>
                        </a:rPr>
                        <a:t>·       Customers Management: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1.    Adding new customers once logged in.</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2.    Performing CRUD over customer data.</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just" fontAlgn="b"/>
                      <a:r>
                        <a:rPr lang="en-US" sz="800" b="1" i="0" u="none" strike="noStrike" dirty="0">
                          <a:solidFill>
                            <a:schemeClr val="tx1"/>
                          </a:solidFill>
                          <a:latin typeface="Calibri"/>
                        </a:rPr>
                        <a:t>·       Invoice Management: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rowSpan="10">
                  <a:txBody>
                    <a:bodyPr/>
                    <a:lstStyle/>
                    <a:p>
                      <a:pPr algn="ctr" fontAlgn="ctr"/>
                      <a:r>
                        <a:rPr lang="en-US" sz="800" b="1" i="0" u="none" strike="noStrike" dirty="0">
                          <a:solidFill>
                            <a:schemeClr val="tx1"/>
                          </a:solidFill>
                          <a:latin typeface="Calibri"/>
                        </a:rPr>
                        <a:t>Suman</a:t>
                      </a:r>
                    </a:p>
                  </a:txBody>
                  <a:tcPr marL="4671" marR="4671" marT="4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r>
              <a:tr h="109356">
                <a:tc>
                  <a:txBody>
                    <a:bodyPr/>
                    <a:lstStyle/>
                    <a:p>
                      <a:pPr algn="l" fontAlgn="b"/>
                      <a:r>
                        <a:rPr lang="en-US" sz="800" b="0" i="0" u="none" strike="noStrike">
                          <a:solidFill>
                            <a:schemeClr val="tx1"/>
                          </a:solidFill>
                          <a:latin typeface="Calibri"/>
                        </a:rPr>
                        <a:t>1.    Creating new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2.    Editing existing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3.    Adding items to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4.    Deleting items from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5.    Displaying invoice details.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6.    Adding and displaying notes to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just" fontAlgn="b"/>
                      <a:r>
                        <a:rPr lang="en-US" sz="800" b="1" i="0" u="none" strike="noStrike">
                          <a:solidFill>
                            <a:schemeClr val="tx1"/>
                          </a:solidFill>
                          <a:latin typeface="Calibri"/>
                        </a:rPr>
                        <a:t>• Reporting and Analytics: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1. Generating financial reports by generating charts.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406658">
                <a:tc>
                  <a:txBody>
                    <a:bodyPr/>
                    <a:lstStyle/>
                    <a:p>
                      <a:pPr algn="l" fontAlgn="b"/>
                      <a:r>
                        <a:rPr lang="en-US" sz="800" b="0" i="0" u="none" strike="noStrike">
                          <a:solidFill>
                            <a:schemeClr val="tx1"/>
                          </a:solidFill>
                          <a:latin typeface="Calibri"/>
                        </a:rPr>
                        <a:t>2. Providing insights into financial data in the admin dashboard like displaying all invoice statistics including total amount received, total pending, recent payments, total invoice paid, total unpaid and partially paid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just" fontAlgn="b"/>
                      <a:r>
                        <a:rPr lang="en-US" sz="800" b="1" i="0" u="none" strike="noStrike">
                          <a:solidFill>
                            <a:schemeClr val="tx1"/>
                          </a:solidFill>
                          <a:latin typeface="Calibri"/>
                        </a:rPr>
                        <a:t>·       Email and PDF Invoice Generation: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rowSpan="9">
                  <a:txBody>
                    <a:bodyPr/>
                    <a:lstStyle/>
                    <a:p>
                      <a:pPr algn="ctr" fontAlgn="ctr"/>
                      <a:r>
                        <a:rPr lang="en-US" sz="800" b="1" i="0" u="none" strike="noStrike" dirty="0">
                          <a:solidFill>
                            <a:schemeClr val="tx1"/>
                          </a:solidFill>
                          <a:latin typeface="Calibri"/>
                        </a:rPr>
                        <a:t>Anubhuti</a:t>
                      </a:r>
                    </a:p>
                  </a:txBody>
                  <a:tcPr marL="4671" marR="4671" marT="4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r>
              <a:tr h="109356">
                <a:tc>
                  <a:txBody>
                    <a:bodyPr/>
                    <a:lstStyle/>
                    <a:p>
                      <a:pPr algn="l" fontAlgn="b"/>
                      <a:r>
                        <a:rPr lang="en-US" sz="800" b="0" i="0" u="none" strike="noStrike">
                          <a:solidFill>
                            <a:schemeClr val="tx1"/>
                          </a:solidFill>
                          <a:latin typeface="Calibri"/>
                        </a:rPr>
                        <a:t>1.    Generating PDF invoices, receipts, estimates, quotations, and bills.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2.    Sending invoices, receipts, estimates, quotations, and bills via email.</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3.    Downloading invoices, receipts, estimates, quotations, and bills in PDF.</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just" fontAlgn="b"/>
                      <a:r>
                        <a:rPr lang="en-US" sz="800" b="1" i="0" u="none" strike="noStrike">
                          <a:solidFill>
                            <a:schemeClr val="tx1"/>
                          </a:solidFill>
                          <a:latin typeface="Calibri"/>
                        </a:rPr>
                        <a:t>·       Setting due dates for invoices: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1.    Automatically changing invoice status when payment is recorded.</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2.    Recording payment history for each invoice.</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a:solidFill>
                            <a:schemeClr val="tx1"/>
                          </a:solidFill>
                          <a:latin typeface="Calibri"/>
                        </a:rPr>
                        <a:t>3.    Allowing partial payment of invoices.</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r h="109356">
                <a:tc>
                  <a:txBody>
                    <a:bodyPr/>
                    <a:lstStyle/>
                    <a:p>
                      <a:pPr algn="l" fontAlgn="b"/>
                      <a:r>
                        <a:rPr lang="en-US" sz="800" b="0" i="0" u="none" strike="noStrike" dirty="0">
                          <a:solidFill>
                            <a:schemeClr val="tx1"/>
                          </a:solidFill>
                          <a:latin typeface="Calibri"/>
                        </a:rPr>
                        <a:t>4.    Displaying payment history and invoice status </a:t>
                      </a:r>
                    </a:p>
                  </a:txBody>
                  <a:tcPr marL="280276"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vMerge="1">
                  <a:txBody>
                    <a:bodyPr/>
                    <a:lstStyle/>
                    <a:p>
                      <a:endParaRPr lang="en-US"/>
                    </a:p>
                  </a:txBody>
                  <a:tcPr/>
                </a:tc>
              </a:tr>
            </a:tbl>
          </a:graphicData>
        </a:graphic>
      </p:graphicFrame>
      <p:graphicFrame>
        <p:nvGraphicFramePr>
          <p:cNvPr id="7" name="Chart 6"/>
          <p:cNvGraphicFramePr/>
          <p:nvPr/>
        </p:nvGraphicFramePr>
        <p:xfrm>
          <a:off x="5638800" y="1352550"/>
          <a:ext cx="27432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8" name="Google Shape;4131;p40"/>
          <p:cNvSpPr txBox="1">
            <a:spLocks/>
          </p:cNvSpPr>
          <p:nvPr/>
        </p:nvSpPr>
        <p:spPr>
          <a:xfrm>
            <a:off x="381000" y="285750"/>
            <a:ext cx="6761100" cy="8574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dirty="0" smtClean="0">
                <a:solidFill>
                  <a:schemeClr val="dk2"/>
                </a:solidFill>
                <a:latin typeface="Dosis ExtraLight"/>
                <a:ea typeface="Dosis ExtraLight"/>
                <a:cs typeface="Dosis ExtraLight"/>
              </a:rPr>
              <a:t>TASKS ASSIGNMENT</a:t>
            </a:r>
            <a:endParaRPr lang="en-US" sz="3600" dirty="0">
              <a:solidFill>
                <a:schemeClr val="dk2"/>
              </a:solidFill>
              <a:latin typeface="Dosis ExtraLight"/>
              <a:ea typeface="Dosis ExtraLight"/>
              <a:cs typeface="Dosis Extra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ERRORS IN THE SOFTWARE</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a:t>
            </a:r>
            <a:r>
              <a:rPr lang="en" dirty="0" smtClean="0"/>
              <a:t>see errors found in the software</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lang="en" dirty="0"/>
          </a:p>
        </p:txBody>
      </p:sp>
      <p:sp>
        <p:nvSpPr>
          <p:cNvPr id="3" name="Google Shape;3870;p18"/>
          <p:cNvSpPr txBox="1">
            <a:spLocks/>
          </p:cNvSpPr>
          <p:nvPr/>
        </p:nvSpPr>
        <p:spPr>
          <a:xfrm>
            <a:off x="457200" y="2190750"/>
            <a:ext cx="3625100" cy="857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lang="en-US" sz="3600" dirty="0" smtClean="0">
                <a:solidFill>
                  <a:schemeClr val="dk2"/>
                </a:solidFill>
                <a:latin typeface="Dosis ExtraLight"/>
                <a:ea typeface="Dosis ExtraLight"/>
                <a:cs typeface="Dosis ExtraLight"/>
                <a:sym typeface="Dosis ExtraLight"/>
              </a:rPr>
              <a:t>ROUNDING ERROR</a:t>
            </a:r>
            <a:endParaRPr lang="en-US" sz="3600" dirty="0">
              <a:solidFill>
                <a:schemeClr val="dk2"/>
              </a:solidFill>
              <a:latin typeface="Dosis ExtraLight"/>
              <a:ea typeface="Dosis ExtraLight"/>
              <a:cs typeface="Dosis ExtraLight"/>
              <a:sym typeface="Dosis ExtraLight"/>
            </a:endParaRPr>
          </a:p>
        </p:txBody>
      </p:sp>
      <p:pic>
        <p:nvPicPr>
          <p:cNvPr id="3074" name="Picture 2"/>
          <p:cNvPicPr>
            <a:picLocks noChangeAspect="1" noChangeArrowheads="1"/>
          </p:cNvPicPr>
          <p:nvPr/>
        </p:nvPicPr>
        <p:blipFill>
          <a:blip r:embed="rId2"/>
          <a:srcRect/>
          <a:stretch>
            <a:fillRect/>
          </a:stretch>
        </p:blipFill>
        <p:spPr bwMode="auto">
          <a:xfrm>
            <a:off x="3962400" y="133350"/>
            <a:ext cx="3180095" cy="4854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481</Words>
  <Application>Microsoft Office PowerPoint</Application>
  <PresentationFormat>On-screen Show (16:9)</PresentationFormat>
  <Paragraphs>119</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Dosis ExtraLight</vt:lpstr>
      <vt:lpstr>Times New Roman</vt:lpstr>
      <vt:lpstr>Titillium Web</vt:lpstr>
      <vt:lpstr>Titillium Web Light</vt:lpstr>
      <vt:lpstr>Calibri</vt:lpstr>
      <vt:lpstr>Mowbray template</vt:lpstr>
      <vt:lpstr>Accountill: Invoicing Application    </vt:lpstr>
      <vt:lpstr>HELLO!</vt:lpstr>
      <vt:lpstr>INTRODUCTION</vt:lpstr>
      <vt:lpstr>Slide 4</vt:lpstr>
      <vt:lpstr>ROADMAP</vt:lpstr>
      <vt:lpstr>TESTING</vt:lpstr>
      <vt:lpstr>Slide 7</vt:lpstr>
      <vt:lpstr>ERRORS IN THE SOFTWARE</vt:lpstr>
      <vt:lpstr>Slide 9</vt:lpstr>
      <vt:lpstr>Slide 10</vt:lpstr>
      <vt:lpstr>The system is allowing the below invalid email addresses</vt:lpstr>
      <vt:lpstr>FORGOT PASSWORD ISSUE</vt:lpstr>
      <vt:lpstr>RESULTS</vt:lpstr>
      <vt:lpstr>RESULTS &amp; 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Mehul Srivastava</dc:creator>
  <cp:lastModifiedBy>Mehul Srivastava</cp:lastModifiedBy>
  <cp:revision>38</cp:revision>
  <dcterms:modified xsi:type="dcterms:W3CDTF">2023-05-01T17:51:34Z</dcterms:modified>
</cp:coreProperties>
</file>