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5" r:id="rId13"/>
    <p:sldId id="304" r:id="rId14"/>
    <p:sldId id="306" r:id="rId15"/>
    <p:sldId id="280" r:id="rId16"/>
    <p:sldId id="284" r:id="rId17"/>
    <p:sldId id="281" r:id="rId18"/>
    <p:sldId id="285" r:id="rId19"/>
    <p:sldId id="293" r:id="rId20"/>
    <p:sldId id="282" r:id="rId21"/>
    <p:sldId id="283" r:id="rId22"/>
    <p:sldId id="291" r:id="rId23"/>
    <p:sldId id="292" r:id="rId24"/>
    <p:sldId id="290" r:id="rId25"/>
    <p:sldId id="279" r:id="rId26"/>
    <p:sldId id="278" r:id="rId2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600"/>
    <a:srgbClr val="0432FF"/>
    <a:srgbClr val="991D23"/>
    <a:srgbClr val="0096FF"/>
    <a:srgbClr val="FF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9"/>
    <p:restoredTop sz="94666"/>
  </p:normalViewPr>
  <p:slideViewPr>
    <p:cSldViewPr snapToGrid="0" snapToObjects="1">
      <p:cViewPr>
        <p:scale>
          <a:sx n="63" d="100"/>
          <a:sy n="63" d="100"/>
        </p:scale>
        <p:origin x="74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F24B1-C1DD-0044-B0CE-071C51FCA4BF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F3A66-57C1-3648-95E5-BFD2B88FB8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34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F3A66-57C1-3648-95E5-BFD2B88FB88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591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F3A66-57C1-3648-95E5-BFD2B88FB885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68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F3A66-57C1-3648-95E5-BFD2B88FB885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4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5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41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5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802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14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25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1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76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38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80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03FB-97DF-EC43-8469-3923AABCB897}" type="datetimeFigureOut">
              <a:rPr kumimoji="1" lang="ko-KR" altLang="en-US" smtClean="0"/>
              <a:t>2021. 11. 7.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BD9A-D527-F441-B14B-91F521D431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2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2D865-EB95-8A45-BB87-FEDC9E398190}"/>
              </a:ext>
            </a:extLst>
          </p:cNvPr>
          <p:cNvSpPr txBox="1"/>
          <p:nvPr/>
        </p:nvSpPr>
        <p:spPr>
          <a:xfrm>
            <a:off x="731995" y="2139542"/>
            <a:ext cx="6617073" cy="324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36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MSI/LSI </a:t>
            </a:r>
            <a:r>
              <a:rPr kumimoji="1" lang="ko-KR" altLang="en-US" sz="3600" dirty="0" err="1">
                <a:latin typeface="HGGGothicssi 99g" panose="02020603020101020101" pitchFamily="18" charset="-127"/>
                <a:ea typeface="HGGGothicssi 99g" panose="02020603020101020101" pitchFamily="18" charset="-127"/>
              </a:rPr>
              <a:t>조합회로</a:t>
            </a:r>
            <a:r>
              <a:rPr kumimoji="1" lang="ko-KR" altLang="en-US" sz="36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en-US" altLang="ko-KR" sz="36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Decode/MUX</a:t>
            </a:r>
          </a:p>
          <a:p>
            <a:pPr>
              <a:lnSpc>
                <a:spcPct val="130000"/>
              </a:lnSpc>
            </a:pPr>
            <a:r>
              <a:rPr kumimoji="1" lang="ko-KR" altLang="en-US" sz="2400" dirty="0">
                <a:solidFill>
                  <a:srgbClr val="991D23"/>
                </a:solidFill>
                <a:latin typeface="HGGGothicssi 40g" panose="02020603020101020101" pitchFamily="18" charset="-127"/>
                <a:ea typeface="HGGGothicssi 40g" panose="02020603020101020101" pitchFamily="18" charset="-127"/>
              </a:rPr>
              <a:t>컴퓨터공학실험</a:t>
            </a:r>
            <a:r>
              <a:rPr kumimoji="1" lang="en-US" altLang="ko-KR" sz="2400" dirty="0">
                <a:solidFill>
                  <a:srgbClr val="991D23"/>
                </a:solidFill>
                <a:latin typeface="HGGGothicssi 40g" panose="02020603020101020101" pitchFamily="18" charset="-127"/>
                <a:ea typeface="HGGGothicssi 40g" panose="02020603020101020101" pitchFamily="18" charset="-127"/>
              </a:rPr>
              <a:t>II 9</a:t>
            </a:r>
            <a:r>
              <a:rPr kumimoji="1" lang="ko-KR" altLang="en-US" sz="2400" dirty="0">
                <a:solidFill>
                  <a:srgbClr val="991D23"/>
                </a:solidFill>
                <a:latin typeface="HGGGothicssi 40g" panose="02020603020101020101" pitchFamily="18" charset="-127"/>
                <a:ea typeface="HGGGothicssi 40g" panose="02020603020101020101" pitchFamily="18" charset="-127"/>
              </a:rPr>
              <a:t>주차</a:t>
            </a:r>
            <a:endParaRPr kumimoji="1" lang="en-US" altLang="ko-KR" sz="2000" dirty="0">
              <a:solidFill>
                <a:srgbClr val="991D23"/>
              </a:solidFill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1600" dirty="0">
              <a:latin typeface="HGGGothicssi 60g" panose="02020603020101020101" pitchFamily="18" charset="-127"/>
              <a:ea typeface="HGGGothicssi 60g" panose="02020603020101020101" pitchFamily="18" charset="-127"/>
            </a:endParaRPr>
          </a:p>
          <a:p>
            <a:pPr marL="493713" indent="-482600">
              <a:lnSpc>
                <a:spcPct val="130000"/>
              </a:lnSpc>
            </a:pPr>
            <a:r>
              <a:rPr kumimoji="1" lang="ko-KR" altLang="en-US" sz="2400" dirty="0">
                <a:solidFill>
                  <a:srgbClr val="991D23"/>
                </a:solidFill>
                <a:latin typeface="HGGGothicssi 40g" panose="02020603020101020101" pitchFamily="18" charset="-127"/>
                <a:ea typeface="HGGGothicssi 40g" panose="02020603020101020101" pitchFamily="18" charset="-127"/>
              </a:rPr>
              <a:t>팀원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_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20181202 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김수미</a:t>
            </a:r>
            <a:endParaRPr kumimoji="1" lang="en-US" altLang="ko-KR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493713" indent="95250">
              <a:lnSpc>
                <a:spcPct val="130000"/>
              </a:lnSpc>
            </a:pP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   20160756 </a:t>
            </a:r>
            <a:r>
              <a:rPr kumimoji="1" lang="ko-KR" altLang="en-US" sz="24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김찬수</a:t>
            </a:r>
            <a:endParaRPr kumimoji="1" lang="ko-KR" altLang="en-US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17EB91-0DE7-5444-8B4D-D67E918A3C6C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E2E011-434B-7C4E-A9DE-11AC5655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5484194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3. Priority Encoder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 4 X 2+1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FE323-ECE0-0546-B68D-1EAE02C54006}"/>
              </a:ext>
            </a:extLst>
          </p:cNvPr>
          <p:cNvGraphicFramePr>
            <a:graphicFrameLocks noGrp="1"/>
          </p:cNvGraphicFramePr>
          <p:nvPr/>
        </p:nvGraphicFramePr>
        <p:xfrm>
          <a:off x="784235" y="1527249"/>
          <a:ext cx="7679827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702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2643125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EFEF89-CEE6-41D4-9BC9-09C98B6F7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5238" y="2041889"/>
          <a:ext cx="4609111" cy="2895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138">
                  <a:extLst>
                    <a:ext uri="{9D8B030D-6E8A-4147-A177-3AD203B41FA5}">
                      <a16:colId xmlns:a16="http://schemas.microsoft.com/office/drawing/2014/main" val="1564410717"/>
                    </a:ext>
                  </a:extLst>
                </a:gridCol>
                <a:gridCol w="658138">
                  <a:extLst>
                    <a:ext uri="{9D8B030D-6E8A-4147-A177-3AD203B41FA5}">
                      <a16:colId xmlns:a16="http://schemas.microsoft.com/office/drawing/2014/main" val="3377453872"/>
                    </a:ext>
                  </a:extLst>
                </a:gridCol>
                <a:gridCol w="658567">
                  <a:extLst>
                    <a:ext uri="{9D8B030D-6E8A-4147-A177-3AD203B41FA5}">
                      <a16:colId xmlns:a16="http://schemas.microsoft.com/office/drawing/2014/main" val="877299458"/>
                    </a:ext>
                  </a:extLst>
                </a:gridCol>
                <a:gridCol w="658567">
                  <a:extLst>
                    <a:ext uri="{9D8B030D-6E8A-4147-A177-3AD203B41FA5}">
                      <a16:colId xmlns:a16="http://schemas.microsoft.com/office/drawing/2014/main" val="1739411728"/>
                    </a:ext>
                  </a:extLst>
                </a:gridCol>
                <a:gridCol w="658567">
                  <a:extLst>
                    <a:ext uri="{9D8B030D-6E8A-4147-A177-3AD203B41FA5}">
                      <a16:colId xmlns:a16="http://schemas.microsoft.com/office/drawing/2014/main" val="3003231891"/>
                    </a:ext>
                  </a:extLst>
                </a:gridCol>
                <a:gridCol w="658567">
                  <a:extLst>
                    <a:ext uri="{9D8B030D-6E8A-4147-A177-3AD203B41FA5}">
                      <a16:colId xmlns:a16="http://schemas.microsoft.com/office/drawing/2014/main" val="2918795540"/>
                    </a:ext>
                  </a:extLst>
                </a:gridCol>
                <a:gridCol w="658567">
                  <a:extLst>
                    <a:ext uri="{9D8B030D-6E8A-4147-A177-3AD203B41FA5}">
                      <a16:colId xmlns:a16="http://schemas.microsoft.com/office/drawing/2014/main" val="457654150"/>
                    </a:ext>
                  </a:extLst>
                </a:gridCol>
              </a:tblGrid>
              <a:tr h="291984">
                <a:tc gridSpan="4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38134"/>
                  </a:ext>
                </a:extLst>
              </a:tr>
              <a:tr h="291984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-a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412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30775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951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9780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37408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44218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4E89DE0-5F14-4237-B6F2-FA56255D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43575" y="2860161"/>
            <a:ext cx="2807166" cy="11706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B4DEBF-E716-4259-8432-72683AD07C6E}"/>
              </a:ext>
            </a:extLst>
          </p:cNvPr>
          <p:cNvSpPr/>
          <p:nvPr/>
        </p:nvSpPr>
        <p:spPr>
          <a:xfrm>
            <a:off x="6473301" y="2041889"/>
            <a:ext cx="1436259" cy="198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0          1      2   3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A30FB7-6D6C-4A74-9B17-85C3859B347C}"/>
              </a:ext>
            </a:extLst>
          </p:cNvPr>
          <p:cNvSpPr/>
          <p:nvPr/>
        </p:nvSpPr>
        <p:spPr>
          <a:xfrm>
            <a:off x="6473301" y="4597455"/>
            <a:ext cx="1504839" cy="304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NR  a              b  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535602" y="695226"/>
            <a:ext cx="6959919" cy="3806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4. Decoder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two-level Decoder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4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X 16 Decoder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를 만드는 방법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모든 </a:t>
            </a:r>
            <a:r>
              <a:rPr kumimoji="1" lang="ko-KR" altLang="en-US" sz="16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입력값에</a:t>
            </a:r>
            <a:r>
              <a:rPr kumimoji="1" lang="ko-KR" altLang="en-US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대한 </a:t>
            </a:r>
            <a:r>
              <a:rPr kumimoji="1" lang="en-US" altLang="ko-KR" sz="16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minterm</a:t>
            </a:r>
            <a:r>
              <a:rPr kumimoji="1" lang="ko-KR" altLang="en-US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을 구해서 만든다</a:t>
            </a:r>
            <a:r>
              <a:rPr kumimoji="1" lang="en-US" altLang="ko-KR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문제 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지나치게 </a:t>
            </a:r>
            <a:r>
              <a:rPr kumimoji="1" lang="ko-KR" altLang="en-US" sz="16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복잡해진다</a:t>
            </a:r>
            <a:r>
              <a:rPr kumimoji="1" lang="en-US" altLang="ko-KR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전용 </a:t>
            </a:r>
            <a:r>
              <a:rPr kumimoji="1" lang="en-US" altLang="ko-KR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Decoder</a:t>
            </a:r>
            <a:r>
              <a:rPr kumimoji="1" lang="ko-KR" altLang="en-US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를 다시 만들어야 한다</a:t>
            </a:r>
            <a:r>
              <a:rPr kumimoji="1" lang="en-US" altLang="ko-KR" sz="16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ko-KR" altLang="en-US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532543-AF60-408F-85F0-F294D021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25" y="1452479"/>
            <a:ext cx="3678554" cy="38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535602" y="695226"/>
            <a:ext cx="6959919" cy="354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4. Decoder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two-level Decoder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4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X 16 Decoder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를 만드는 방법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2X4 Decoder 5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개를 이용해서 만든다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첫번째 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Decoder</a:t>
            </a: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의 출력을 </a:t>
            </a:r>
            <a:endParaRPr kumimoji="1" lang="en-US" altLang="ko-KR" sz="18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  나머지 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Decoder</a:t>
            </a: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들의 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EN</a:t>
            </a: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값으로 넘겨준다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ko-KR" altLang="en-US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042AE3-C330-40A3-94BA-CF36FAA10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0"/>
          <a:stretch/>
        </p:blipFill>
        <p:spPr>
          <a:xfrm>
            <a:off x="5562599" y="1866900"/>
            <a:ext cx="3400779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3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535601" y="695226"/>
            <a:ext cx="7886699" cy="276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4. Decoder/Encoder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활용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kumimoji="1" lang="en-US" altLang="ko-KR" sz="24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Decoder </a:t>
            </a:r>
            <a:r>
              <a:rPr kumimoji="1" lang="ko-KR" altLang="en-US" sz="24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활용</a:t>
            </a:r>
            <a:endParaRPr kumimoji="1" lang="en-US" altLang="ko-KR" sz="2400" dirty="0"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95A537-E6D5-4DC4-8A0C-1FF899AFB4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601" y="2078810"/>
          <a:ext cx="8143516" cy="2940965"/>
        </p:xfrm>
        <a:graphic>
          <a:graphicData uri="http://schemas.openxmlformats.org/drawingml/2006/table">
            <a:tbl>
              <a:tblPr/>
              <a:tblGrid>
                <a:gridCol w="1972774">
                  <a:extLst>
                    <a:ext uri="{9D8B030D-6E8A-4147-A177-3AD203B41FA5}">
                      <a16:colId xmlns:a16="http://schemas.microsoft.com/office/drawing/2014/main" val="2647927018"/>
                    </a:ext>
                  </a:extLst>
                </a:gridCol>
                <a:gridCol w="1920083">
                  <a:extLst>
                    <a:ext uri="{9D8B030D-6E8A-4147-A177-3AD203B41FA5}">
                      <a16:colId xmlns:a16="http://schemas.microsoft.com/office/drawing/2014/main" val="1655706661"/>
                    </a:ext>
                  </a:extLst>
                </a:gridCol>
                <a:gridCol w="1920083">
                  <a:extLst>
                    <a:ext uri="{9D8B030D-6E8A-4147-A177-3AD203B41FA5}">
                      <a16:colId xmlns:a16="http://schemas.microsoft.com/office/drawing/2014/main" val="3085366353"/>
                    </a:ext>
                  </a:extLst>
                </a:gridCol>
                <a:gridCol w="2330576">
                  <a:extLst>
                    <a:ext uri="{9D8B030D-6E8A-4147-A177-3AD203B41FA5}">
                      <a16:colId xmlns:a16="http://schemas.microsoft.com/office/drawing/2014/main" val="4238996742"/>
                    </a:ext>
                  </a:extLst>
                </a:gridCol>
              </a:tblGrid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목적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변환본</a:t>
                      </a:r>
                      <a:r>
                        <a:rPr lang="ko-KR" altLang="en-US" dirty="0">
                          <a:effectLst/>
                        </a:rPr>
                        <a:t>      </a:t>
                      </a:r>
                      <a:r>
                        <a:rPr lang="en-US" altLang="ko-KR" dirty="0">
                          <a:effectLst/>
                        </a:rPr>
                        <a:t>=&gt;         </a:t>
                      </a:r>
                      <a:r>
                        <a:rPr lang="ko-KR" altLang="en-US" dirty="0">
                          <a:effectLst/>
                        </a:rPr>
                        <a:t>원본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원본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처리방식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03359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동영상 파일 압축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압축 파일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압축되지 않은 파일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변환 알고리즘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95835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통신보안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암호화된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암호화되지 않은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암호화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21730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디지털화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아날로그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 회로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43145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7-segment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인풋 코드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7-segment </a:t>
                      </a:r>
                      <a:r>
                        <a:rPr lang="ko-KR" altLang="en-US" dirty="0">
                          <a:effectLst/>
                        </a:rPr>
                        <a:t>숫자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 회로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1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7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535601" y="695226"/>
            <a:ext cx="7886699" cy="276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4. Decoder/Encoder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활용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kumimoji="1" lang="en-US" altLang="ko-KR" sz="24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Encoder </a:t>
            </a:r>
            <a:r>
              <a:rPr kumimoji="1" lang="ko-KR" altLang="en-US" sz="2400" dirty="0">
                <a:latin typeface="HGGGothicssi 99g" panose="02020603020101020101" pitchFamily="18" charset="-127"/>
                <a:ea typeface="HGGGothicssi 99g" panose="02020603020101020101" pitchFamily="18" charset="-127"/>
              </a:rPr>
              <a:t>활용</a:t>
            </a:r>
            <a:endParaRPr kumimoji="1" lang="en-US" altLang="ko-KR" sz="2400" dirty="0"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F497E7-7005-4265-873B-81D7E24D2D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5602" y="2078809"/>
          <a:ext cx="8072797" cy="2940965"/>
        </p:xfrm>
        <a:graphic>
          <a:graphicData uri="http://schemas.openxmlformats.org/drawingml/2006/table">
            <a:tbl>
              <a:tblPr/>
              <a:tblGrid>
                <a:gridCol w="1930947">
                  <a:extLst>
                    <a:ext uri="{9D8B030D-6E8A-4147-A177-3AD203B41FA5}">
                      <a16:colId xmlns:a16="http://schemas.microsoft.com/office/drawing/2014/main" val="2647927018"/>
                    </a:ext>
                  </a:extLst>
                </a:gridCol>
                <a:gridCol w="1879374">
                  <a:extLst>
                    <a:ext uri="{9D8B030D-6E8A-4147-A177-3AD203B41FA5}">
                      <a16:colId xmlns:a16="http://schemas.microsoft.com/office/drawing/2014/main" val="1655706661"/>
                    </a:ext>
                  </a:extLst>
                </a:gridCol>
                <a:gridCol w="1879374">
                  <a:extLst>
                    <a:ext uri="{9D8B030D-6E8A-4147-A177-3AD203B41FA5}">
                      <a16:colId xmlns:a16="http://schemas.microsoft.com/office/drawing/2014/main" val="3085366353"/>
                    </a:ext>
                  </a:extLst>
                </a:gridCol>
                <a:gridCol w="2383102">
                  <a:extLst>
                    <a:ext uri="{9D8B030D-6E8A-4147-A177-3AD203B41FA5}">
                      <a16:colId xmlns:a16="http://schemas.microsoft.com/office/drawing/2014/main" val="4238996742"/>
                    </a:ext>
                  </a:extLst>
                </a:gridCol>
              </a:tblGrid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목적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원본      </a:t>
                      </a:r>
                      <a:r>
                        <a:rPr lang="en-US" altLang="ko-KR" dirty="0">
                          <a:effectLst/>
                        </a:rPr>
                        <a:t>=&gt;         </a:t>
                      </a:r>
                      <a:r>
                        <a:rPr lang="ko-KR" altLang="en-US" dirty="0" err="1">
                          <a:effectLst/>
                        </a:rPr>
                        <a:t>변환본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원본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처리방식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03359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동영상 파일 압축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압축되지 않은 파일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압축 파일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변환 알고리즘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95835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통신보안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암호화되지 않은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암호화된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암호화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21730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디지털화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아날로그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 신호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 회로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43145"/>
                  </a:ext>
                </a:extLst>
              </a:tr>
              <a:tr h="58819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7-segment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7-segment </a:t>
                      </a:r>
                      <a:r>
                        <a:rPr lang="ko-KR" altLang="en-US" dirty="0">
                          <a:effectLst/>
                        </a:rPr>
                        <a:t>숫자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인풋 코드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디지털 회로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179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FAE09A4-82A4-45F4-9FA4-F76FF36CA368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597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2F71A7-8CC3-B441-B574-6ABA24B9E680}"/>
                  </a:ext>
                </a:extLst>
              </p:cNvPr>
              <p:cNvSpPr/>
              <p:nvPr/>
            </p:nvSpPr>
            <p:spPr>
              <a:xfrm>
                <a:off x="705405" y="488213"/>
                <a:ext cx="7845417" cy="353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kumimoji="1" lang="en-US" altLang="ko-KR" sz="3200" dirty="0">
                    <a:solidFill>
                      <a:srgbClr val="991D23"/>
                    </a:solidFill>
                    <a:latin typeface="HGGGothicssi 99g" panose="02020603020101020101" pitchFamily="18" charset="-127"/>
                    <a:ea typeface="HGGGothicssi 99g" panose="02020603020101020101" pitchFamily="18" charset="-127"/>
                  </a:rPr>
                  <a:t>5. </a:t>
                </a:r>
                <a:r>
                  <a:rPr kumimoji="1" lang="en" altLang="ko-KR" sz="3200" dirty="0">
                    <a:solidFill>
                      <a:srgbClr val="991D23"/>
                    </a:solidFill>
                    <a:latin typeface="HGGGothicssi 99g" panose="02020603020101020101" pitchFamily="18" charset="-127"/>
                    <a:ea typeface="HGGGothicssi 99g" panose="02020603020101020101" pitchFamily="18" charset="-127"/>
                  </a:rPr>
                  <a:t>Multiplexer (Mux)</a:t>
                </a: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여러 개의 </a:t>
                </a:r>
                <a:r>
                  <a:rPr kumimoji="1" lang="en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Input</a:t>
                </a:r>
                <a:r>
                  <a:rPr kumimoji="1" lang="en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중 하나를 선택하는데 사용되는 회로</a:t>
                </a:r>
                <a:endParaRPr kumimoji="1" lang="en-US" altLang="ko-KR" sz="2400" dirty="0">
                  <a:latin typeface="HGGGothicssi 40g" panose="02020603020101020101" pitchFamily="18" charset="-127"/>
                  <a:ea typeface="HGGGothicssi 40g" panose="020206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Data Selector</a:t>
                </a:r>
                <a:r>
                  <a:rPr kumimoji="1" lang="en-US" altLang="ko-KR" sz="24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(</a:t>
                </a:r>
                <a:r>
                  <a:rPr kumimoji="1" lang="ko-KR" altLang="en-US" sz="24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데이터 선택 회로</a:t>
                </a:r>
                <a:r>
                  <a:rPr kumimoji="1" lang="en-US" altLang="ko-KR" sz="24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)</a:t>
                </a:r>
                <a:r>
                  <a:rPr kumimoji="1" lang="ko-KR" altLang="en-US" sz="24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 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라 불리기도 한다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.</a:t>
                </a: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Select Signal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에 따라 어떤 </a:t>
                </a:r>
                <a:r>
                  <a:rPr kumimoji="1" lang="en-US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Input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이 선택될지 결정된다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.</a:t>
                </a: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en-US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 </a:t>
                </a:r>
                <a:r>
                  <a:rPr kumimoji="1" lang="en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Input</a:t>
                </a:r>
                <a:r>
                  <a:rPr kumimoji="1" lang="en-US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: N 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개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/ </a:t>
                </a:r>
                <a:r>
                  <a:rPr kumimoji="1" lang="en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Output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: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1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개 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/</a:t>
                </a:r>
                <a:r>
                  <a:rPr kumimoji="1" lang="ko-KR" altLang="en-US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4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Select Signal </a:t>
                </a:r>
                <a:r>
                  <a:rPr kumimoji="1" lang="en-US" altLang="ko-KR" sz="24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2400" i="1" dirty="0" smtClean="0">
                            <a:latin typeface="Cambria Math" panose="02040503050406030204" pitchFamily="18" charset="0"/>
                            <a:ea typeface="HGGGothicssi 40g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HGGGothicssi 40g" panose="02020603020101020101" pitchFamily="18" charset="-127"/>
                          </a:rPr>
                          <m:t>𝑙𝑜𝑔</m:t>
                        </m:r>
                      </m:e>
                      <m:sub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HGGGothicssi 40g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HGGGothicssi 40g" panose="02020603020101020101" pitchFamily="18" charset="-127"/>
                      </a:rPr>
                      <m:t>𝑁</m:t>
                    </m:r>
                    <m:r>
                      <a:rPr kumimoji="1" lang="ko-KR" altLang="en-US" sz="2400" b="0" i="1" dirty="0" smtClean="0">
                        <a:latin typeface="Cambria Math" panose="02040503050406030204" pitchFamily="18" charset="0"/>
                        <a:ea typeface="HGGGothicssi 40g" panose="02020603020101020101" pitchFamily="18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400" b="0" i="0" dirty="0" smtClean="0">
                        <a:latin typeface="Cambria Math" panose="02040503050406030204" pitchFamily="18" charset="0"/>
                        <a:ea typeface="HGGGothicssi 40g" panose="02020603020101020101" pitchFamily="18" charset="-127"/>
                      </a:rPr>
                      <m:t>bit</m:t>
                    </m:r>
                  </m:oMath>
                </a14:m>
                <a:endParaRPr kumimoji="1" lang="ko-KR" altLang="en-US" sz="2400" dirty="0">
                  <a:latin typeface="HGGGothicssi 40g" panose="02020603020101020101" pitchFamily="18" charset="-127"/>
                  <a:ea typeface="HGGGothicssi 40g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2F71A7-8CC3-B441-B574-6ABA24B9E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5" y="488213"/>
                <a:ext cx="7845417" cy="3539815"/>
              </a:xfrm>
              <a:prstGeom prst="rect">
                <a:avLst/>
              </a:prstGeom>
              <a:blipFill>
                <a:blip r:embed="rId2"/>
                <a:stretch>
                  <a:fillRect l="-2020" r="-233" b="-2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6371873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5.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Multiplexer (Mux) : 2 to 1 Mux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FE323-ECE0-0546-B68D-1EAE02C5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03956"/>
              </p:ext>
            </p:extLst>
          </p:nvPr>
        </p:nvGraphicFramePr>
        <p:xfrm>
          <a:off x="784235" y="1527249"/>
          <a:ext cx="7575531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071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3190673">
                  <a:extLst>
                    <a:ext uri="{9D8B030D-6E8A-4147-A177-3AD203B41FA5}">
                      <a16:colId xmlns:a16="http://schemas.microsoft.com/office/drawing/2014/main" val="672100748"/>
                    </a:ext>
                  </a:extLst>
                </a:gridCol>
                <a:gridCol w="2036787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Circuit Form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1B1D53F-33B1-9146-9A12-C19BC70211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677936"/>
                  </p:ext>
                </p:extLst>
              </p:nvPr>
            </p:nvGraphicFramePr>
            <p:xfrm>
              <a:off x="1037616" y="2163195"/>
              <a:ext cx="1841772" cy="26570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0886">
                      <a:extLst>
                        <a:ext uri="{9D8B030D-6E8A-4147-A177-3AD203B41FA5}">
                          <a16:colId xmlns:a16="http://schemas.microsoft.com/office/drawing/2014/main" val="2423625804"/>
                        </a:ext>
                      </a:extLst>
                    </a:gridCol>
                    <a:gridCol w="920886">
                      <a:extLst>
                        <a:ext uri="{9D8B030D-6E8A-4147-A177-3AD203B41FA5}">
                          <a16:colId xmlns:a16="http://schemas.microsoft.com/office/drawing/2014/main" val="3683980267"/>
                        </a:ext>
                      </a:extLst>
                    </a:gridCol>
                  </a:tblGrid>
                  <a:tr h="6797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</a:t>
                          </a:r>
                        </a:p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Signal</a:t>
                          </a:r>
                          <a:endParaRPr lang="ko-KR" altLang="en-US" sz="15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Selected</a:t>
                          </a:r>
                          <a:b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</a:br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Input</a:t>
                          </a:r>
                          <a:endParaRPr lang="ko-KR" altLang="en-US" sz="15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691584"/>
                      </a:ext>
                    </a:extLst>
                  </a:tr>
                  <a:tr h="9886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0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977080"/>
                      </a:ext>
                    </a:extLst>
                  </a:tr>
                  <a:tr h="9886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46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1B1D53F-33B1-9146-9A12-C19BC70211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677936"/>
                  </p:ext>
                </p:extLst>
              </p:nvPr>
            </p:nvGraphicFramePr>
            <p:xfrm>
              <a:off x="1037616" y="2163195"/>
              <a:ext cx="1841772" cy="26570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0886">
                      <a:extLst>
                        <a:ext uri="{9D8B030D-6E8A-4147-A177-3AD203B41FA5}">
                          <a16:colId xmlns:a16="http://schemas.microsoft.com/office/drawing/2014/main" val="2423625804"/>
                        </a:ext>
                      </a:extLst>
                    </a:gridCol>
                    <a:gridCol w="920886">
                      <a:extLst>
                        <a:ext uri="{9D8B030D-6E8A-4147-A177-3AD203B41FA5}">
                          <a16:colId xmlns:a16="http://schemas.microsoft.com/office/drawing/2014/main" val="3683980267"/>
                        </a:ext>
                      </a:extLst>
                    </a:gridCol>
                  </a:tblGrid>
                  <a:tr h="6797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</a:t>
                          </a:r>
                        </a:p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Signal</a:t>
                          </a:r>
                          <a:endParaRPr lang="ko-KR" altLang="en-US" sz="15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Selected</a:t>
                          </a:r>
                          <a:b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</a:br>
                          <a:r>
                            <a:rPr lang="en-US" altLang="ko-KR" sz="15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Input</a:t>
                          </a:r>
                          <a:endParaRPr lang="ko-KR" altLang="en-US" sz="15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691584"/>
                      </a:ext>
                    </a:extLst>
                  </a:tr>
                  <a:tr h="9886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0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70513" r="-137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77080"/>
                      </a:ext>
                    </a:extLst>
                  </a:tr>
                  <a:tr h="9886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70513" r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4698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EFF4D72-E919-9C4B-A28D-B7EB172D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56" y="2065919"/>
            <a:ext cx="2931890" cy="28059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77CED5-74AE-FA43-B14A-49E1AF5B2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820" y="1960511"/>
            <a:ext cx="1678551" cy="3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2F71A7-8CC3-B441-B574-6ABA24B9E680}"/>
                  </a:ext>
                </a:extLst>
              </p:cNvPr>
              <p:cNvSpPr/>
              <p:nvPr/>
            </p:nvSpPr>
            <p:spPr>
              <a:xfrm>
                <a:off x="705405" y="488213"/>
                <a:ext cx="8150629" cy="3678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kumimoji="1" lang="en-US" altLang="ko-KR" sz="3200" dirty="0">
                    <a:solidFill>
                      <a:srgbClr val="991D23"/>
                    </a:solidFill>
                    <a:latin typeface="HGGGothicssi 99g" panose="02020603020101020101" pitchFamily="18" charset="-127"/>
                    <a:ea typeface="HGGGothicssi 99g" panose="02020603020101020101" pitchFamily="18" charset="-127"/>
                  </a:rPr>
                  <a:t>6. </a:t>
                </a:r>
                <a:r>
                  <a:rPr kumimoji="1" lang="en" altLang="ko-KR" sz="3200" dirty="0">
                    <a:solidFill>
                      <a:srgbClr val="991D23"/>
                    </a:solidFill>
                    <a:latin typeface="HGGGothicssi 99g" panose="02020603020101020101" pitchFamily="18" charset="-127"/>
                    <a:ea typeface="HGGGothicssi 99g" panose="02020603020101020101" pitchFamily="18" charset="-127"/>
                  </a:rPr>
                  <a:t>Demultiplexer (</a:t>
                </a:r>
                <a:r>
                  <a:rPr kumimoji="1" lang="en" altLang="ko-KR" sz="3200" dirty="0" err="1">
                    <a:solidFill>
                      <a:srgbClr val="991D23"/>
                    </a:solidFill>
                    <a:latin typeface="HGGGothicssi 99g" panose="02020603020101020101" pitchFamily="18" charset="-127"/>
                    <a:ea typeface="HGGGothicssi 99g" panose="02020603020101020101" pitchFamily="18" charset="-127"/>
                  </a:rPr>
                  <a:t>DeMux</a:t>
                </a:r>
                <a:r>
                  <a:rPr kumimoji="1" lang="en" altLang="ko-KR" sz="3200" dirty="0">
                    <a:solidFill>
                      <a:srgbClr val="991D23"/>
                    </a:solidFill>
                    <a:latin typeface="HGGGothicssi 99g" panose="02020603020101020101" pitchFamily="18" charset="-127"/>
                    <a:ea typeface="HGGGothicssi 99g" panose="02020603020101020101" pitchFamily="18" charset="-127"/>
                  </a:rPr>
                  <a:t>)</a:t>
                </a: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Multiplexer</a:t>
                </a:r>
                <a:r>
                  <a:rPr kumimoji="1" lang="en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와 반대되는 개념</a:t>
                </a:r>
                <a:endParaRPr kumimoji="1" lang="en-US" altLang="ko-KR" sz="2000" dirty="0">
                  <a:latin typeface="HGGGothicssi 40g" panose="02020603020101020101" pitchFamily="18" charset="-127"/>
                  <a:ea typeface="HGGGothicssi 40g" panose="020206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여러 개의 </a:t>
                </a:r>
                <a:r>
                  <a:rPr kumimoji="1" lang="en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output</a:t>
                </a:r>
                <a:r>
                  <a:rPr kumimoji="1" lang="en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중 하나를 선택하는데 사용되는 회로 </a:t>
                </a: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1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개의 </a:t>
                </a:r>
                <a:r>
                  <a:rPr kumimoji="1" lang="ko-KR" altLang="en-US" sz="2000" dirty="0" err="1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입력값을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Select Signal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에 따라 여러 </a:t>
                </a:r>
                <a:r>
                  <a:rPr kumimoji="1" lang="ko-KR" altLang="en-US" sz="2000" dirty="0" err="1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출력선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중 하나의 </a:t>
                </a:r>
                <a:r>
                  <a:rPr kumimoji="1" lang="ko-KR" altLang="en-US" sz="2000" dirty="0" err="1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출력선으로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연결</a:t>
                </a:r>
                <a:endParaRPr kumimoji="1" lang="en-US" altLang="ko-KR" sz="2000" dirty="0">
                  <a:latin typeface="HGGGothicssi 40g" panose="02020603020101020101" pitchFamily="18" charset="-127"/>
                  <a:ea typeface="HGGGothicssi 40g" panose="020206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 </a:t>
                </a:r>
                <a:r>
                  <a:rPr kumimoji="1" lang="en-US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Data Distributor</a:t>
                </a:r>
                <a:r>
                  <a:rPr kumimoji="1" lang="en-US" altLang="ko-KR" sz="20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(</a:t>
                </a:r>
                <a:r>
                  <a:rPr kumimoji="1" lang="ko-KR" altLang="en-US" sz="20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데이터 </a:t>
                </a:r>
                <a:r>
                  <a:rPr kumimoji="1" lang="ko-KR" altLang="en-US" sz="2000" dirty="0" err="1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분배회로</a:t>
                </a:r>
                <a:r>
                  <a:rPr kumimoji="1" lang="en-US" altLang="ko-KR" sz="20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)</a:t>
                </a:r>
                <a:r>
                  <a:rPr kumimoji="1" lang="ko-KR" altLang="en-US" sz="2000" dirty="0">
                    <a:solidFill>
                      <a:srgbClr val="991D23"/>
                    </a:solidFill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 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라 불리기도 한다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.</a:t>
                </a:r>
                <a:endParaRPr kumimoji="1" lang="ko-KR" altLang="en-US" sz="2000" dirty="0">
                  <a:latin typeface="HGGGothicssi 40g" panose="02020603020101020101" pitchFamily="18" charset="-127"/>
                  <a:ea typeface="HGGGothicssi 40g" panose="02020603020101020101" pitchFamily="18" charset="-127"/>
                </a:endParaRPr>
              </a:p>
              <a:p>
                <a:pPr>
                  <a:lnSpc>
                    <a:spcPct val="180000"/>
                  </a:lnSpc>
                </a:pP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-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Input</a:t>
                </a:r>
                <a:r>
                  <a:rPr kumimoji="1" lang="en-US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: 1 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개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/ </a:t>
                </a:r>
                <a:r>
                  <a:rPr kumimoji="1" lang="en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Output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: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N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개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/</a:t>
                </a:r>
                <a:r>
                  <a:rPr kumimoji="1" lang="ko-KR" altLang="en-US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 </a:t>
                </a:r>
                <a:r>
                  <a:rPr kumimoji="1" lang="en-US" altLang="ko-KR" sz="2000" dirty="0">
                    <a:latin typeface="HGGGothicssi 80g" panose="02020603020101020101" pitchFamily="18" charset="-127"/>
                    <a:ea typeface="HGGGothicssi 80g" panose="02020603020101020101" pitchFamily="18" charset="-127"/>
                  </a:rPr>
                  <a:t>Select Signal </a:t>
                </a:r>
                <a:r>
                  <a:rPr kumimoji="1" lang="en-US" altLang="ko-KR" sz="2000" dirty="0">
                    <a:latin typeface="HGGGothicssi 40g" panose="02020603020101020101" pitchFamily="18" charset="-127"/>
                    <a:ea typeface="HGGGothicssi 40g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2000" i="1" dirty="0">
                            <a:latin typeface="Cambria Math" panose="02040503050406030204" pitchFamily="18" charset="0"/>
                            <a:ea typeface="HGGGothicssi 40g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2000" i="1" dirty="0">
                            <a:latin typeface="Cambria Math" panose="02040503050406030204" pitchFamily="18" charset="0"/>
                            <a:ea typeface="HGGGothicssi 40g" panose="02020603020101020101" pitchFamily="18" charset="-127"/>
                          </a:rPr>
                          <m:t>𝑙𝑜𝑔</m:t>
                        </m:r>
                      </m:e>
                      <m:sub>
                        <m:r>
                          <a:rPr kumimoji="1" lang="en-US" altLang="ko-KR" sz="2000" i="1" dirty="0">
                            <a:latin typeface="Cambria Math" panose="02040503050406030204" pitchFamily="18" charset="0"/>
                            <a:ea typeface="HGGGothicssi 40g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kumimoji="1" lang="en-US" altLang="ko-KR" sz="2000" i="1" dirty="0">
                        <a:latin typeface="Cambria Math" panose="02040503050406030204" pitchFamily="18" charset="0"/>
                        <a:ea typeface="HGGGothicssi 40g" panose="02020603020101020101" pitchFamily="18" charset="-127"/>
                      </a:rPr>
                      <m:t>𝑁</m:t>
                    </m:r>
                    <m:r>
                      <a:rPr kumimoji="1" lang="ko-KR" altLang="en-US" sz="2000" i="1" dirty="0">
                        <a:latin typeface="Cambria Math" panose="02040503050406030204" pitchFamily="18" charset="0"/>
                        <a:ea typeface="HGGGothicssi 40g" panose="02020603020101020101" pitchFamily="18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2000" b="0" i="0" dirty="0" smtClean="0">
                        <a:latin typeface="Cambria Math" panose="02040503050406030204" pitchFamily="18" charset="0"/>
                        <a:ea typeface="HGGGothicssi 40g" panose="02020603020101020101" pitchFamily="18" charset="-127"/>
                      </a:rPr>
                      <m:t>bit</m:t>
                    </m:r>
                  </m:oMath>
                </a14:m>
                <a:endParaRPr kumimoji="1" lang="ko-KR" altLang="en-US" sz="2000" dirty="0">
                  <a:latin typeface="HGGGothicssi 40g" panose="02020603020101020101" pitchFamily="18" charset="-127"/>
                  <a:ea typeface="HGGGothicssi 40g" panose="02020603020101020101" pitchFamily="18" charset="-127"/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2F71A7-8CC3-B441-B574-6ABA24B9E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5" y="488213"/>
                <a:ext cx="8150629" cy="3678892"/>
              </a:xfrm>
              <a:prstGeom prst="rect">
                <a:avLst/>
              </a:prstGeom>
              <a:blipFill>
                <a:blip r:embed="rId2"/>
                <a:stretch>
                  <a:fillRect l="-1869" b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7899535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6.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Demultiplexer (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) : 1 to 2 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endParaRPr kumimoji="1" lang="en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58ACE1C-1468-7648-BF0E-67969754A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30947"/>
              </p:ext>
            </p:extLst>
          </p:nvPr>
        </p:nvGraphicFramePr>
        <p:xfrm>
          <a:off x="784235" y="1527249"/>
          <a:ext cx="7575531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406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3177152">
                  <a:extLst>
                    <a:ext uri="{9D8B030D-6E8A-4147-A177-3AD203B41FA5}">
                      <a16:colId xmlns:a16="http://schemas.microsoft.com/office/drawing/2014/main" val="672100748"/>
                    </a:ext>
                  </a:extLst>
                </a:gridCol>
                <a:gridCol w="1896973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Circuit Form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A390A2C-B361-FE44-9481-EA3A4D8DB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487513"/>
                  </p:ext>
                </p:extLst>
              </p:nvPr>
            </p:nvGraphicFramePr>
            <p:xfrm>
              <a:off x="906780" y="2139783"/>
              <a:ext cx="2278380" cy="27152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3998">
                      <a:extLst>
                        <a:ext uri="{9D8B030D-6E8A-4147-A177-3AD203B41FA5}">
                          <a16:colId xmlns:a16="http://schemas.microsoft.com/office/drawing/2014/main" val="673605"/>
                        </a:ext>
                      </a:extLst>
                    </a:gridCol>
                    <a:gridCol w="751992">
                      <a:extLst>
                        <a:ext uri="{9D8B030D-6E8A-4147-A177-3AD203B41FA5}">
                          <a16:colId xmlns:a16="http://schemas.microsoft.com/office/drawing/2014/main" val="2423625804"/>
                        </a:ext>
                      </a:extLst>
                    </a:gridCol>
                    <a:gridCol w="902390">
                      <a:extLst>
                        <a:ext uri="{9D8B030D-6E8A-4147-A177-3AD203B41FA5}">
                          <a16:colId xmlns:a16="http://schemas.microsoft.com/office/drawing/2014/main" val="3683980267"/>
                        </a:ext>
                      </a:extLst>
                    </a:gridCol>
                  </a:tblGrid>
                  <a:tr h="5035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Data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</a:t>
                          </a:r>
                        </a:p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Signal</a:t>
                          </a:r>
                          <a:endParaRPr lang="ko-KR" altLang="en-US" sz="14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Selected</a:t>
                          </a:r>
                        </a:p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Output</a:t>
                          </a:r>
                          <a:endParaRPr lang="ko-KR" altLang="en-US" sz="14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691584"/>
                      </a:ext>
                    </a:extLst>
                  </a:tr>
                  <a:tr h="732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0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X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X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977080"/>
                      </a:ext>
                    </a:extLst>
                  </a:tr>
                  <a:tr h="732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0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46981"/>
                      </a:ext>
                    </a:extLst>
                  </a:tr>
                  <a:tr h="732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99099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A390A2C-B361-FE44-9481-EA3A4D8DB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9487513"/>
                  </p:ext>
                </p:extLst>
              </p:nvPr>
            </p:nvGraphicFramePr>
            <p:xfrm>
              <a:off x="906780" y="2139783"/>
              <a:ext cx="2278380" cy="27152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3998">
                      <a:extLst>
                        <a:ext uri="{9D8B030D-6E8A-4147-A177-3AD203B41FA5}">
                          <a16:colId xmlns:a16="http://schemas.microsoft.com/office/drawing/2014/main" val="673605"/>
                        </a:ext>
                      </a:extLst>
                    </a:gridCol>
                    <a:gridCol w="751992">
                      <a:extLst>
                        <a:ext uri="{9D8B030D-6E8A-4147-A177-3AD203B41FA5}">
                          <a16:colId xmlns:a16="http://schemas.microsoft.com/office/drawing/2014/main" val="2423625804"/>
                        </a:ext>
                      </a:extLst>
                    </a:gridCol>
                    <a:gridCol w="902390">
                      <a:extLst>
                        <a:ext uri="{9D8B030D-6E8A-4147-A177-3AD203B41FA5}">
                          <a16:colId xmlns:a16="http://schemas.microsoft.com/office/drawing/2014/main" val="368398026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Data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</a:t>
                          </a:r>
                        </a:p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Signal</a:t>
                          </a:r>
                          <a:endParaRPr lang="ko-KR" altLang="en-US" sz="14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Selected</a:t>
                          </a:r>
                        </a:p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Output</a:t>
                          </a:r>
                          <a:endParaRPr lang="ko-KR" altLang="en-US" sz="14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691584"/>
                      </a:ext>
                    </a:extLst>
                  </a:tr>
                  <a:tr h="732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0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X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X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977080"/>
                      </a:ext>
                    </a:extLst>
                  </a:tr>
                  <a:tr h="732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0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349" t="-171074" r="-1342" b="-100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46981"/>
                      </a:ext>
                    </a:extLst>
                  </a:tr>
                  <a:tr h="732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1</a:t>
                          </a:r>
                          <a:endParaRPr lang="ko-KR" altLang="en-US" sz="20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349" t="-273333" r="-134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9099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0C2A92F-9F88-4349-AC14-D10F2BD12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13" y="2201776"/>
            <a:ext cx="2880493" cy="26594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0FC17B-1B51-BB46-AD40-2CF80B5ED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135" y="1990547"/>
            <a:ext cx="1458930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16497"/>
            <a:ext cx="5049780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7. 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와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Decoder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차이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440F5-9935-C745-9CD7-CCF5ECFC4D54}"/>
              </a:ext>
            </a:extLst>
          </p:cNvPr>
          <p:cNvSpPr txBox="1"/>
          <p:nvPr/>
        </p:nvSpPr>
        <p:spPr>
          <a:xfrm>
            <a:off x="1535635" y="4703932"/>
            <a:ext cx="278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rgbClr val="991D23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4 to 1 Demultiplexer</a:t>
            </a:r>
            <a:endParaRPr kumimoji="1" lang="ko-KR" altLang="en-US" sz="2400" dirty="0">
              <a:solidFill>
                <a:srgbClr val="991D23"/>
              </a:solidFill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4AAF5-2F8A-714F-8835-3E9C998881B5}"/>
              </a:ext>
            </a:extLst>
          </p:cNvPr>
          <p:cNvSpPr txBox="1"/>
          <p:nvPr/>
        </p:nvSpPr>
        <p:spPr>
          <a:xfrm>
            <a:off x="4880520" y="4708729"/>
            <a:ext cx="246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rgbClr val="991D23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2 to 4 Decoder</a:t>
            </a:r>
            <a:endParaRPr kumimoji="1" lang="ko-KR" altLang="en-US" sz="2400" dirty="0">
              <a:solidFill>
                <a:srgbClr val="991D23"/>
              </a:solidFill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A4AAD6-6F93-0543-963A-3950B2EDC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4" t="3555" r="19048"/>
          <a:stretch/>
        </p:blipFill>
        <p:spPr>
          <a:xfrm>
            <a:off x="1571493" y="1427498"/>
            <a:ext cx="2623912" cy="3150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54FFE5-3A11-DD4F-AC73-086A7B60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524" y="1442598"/>
            <a:ext cx="2686176" cy="32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78810E0-D102-3742-B2DA-2209DBDDB9FF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0EDCA-2AB8-FE41-AEC5-4D930778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9078F-223D-0846-A828-41E4247796F5}"/>
              </a:ext>
            </a:extLst>
          </p:cNvPr>
          <p:cNvSpPr txBox="1"/>
          <p:nvPr/>
        </p:nvSpPr>
        <p:spPr>
          <a:xfrm>
            <a:off x="719031" y="685070"/>
            <a:ext cx="7847560" cy="398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INDEX</a:t>
            </a:r>
          </a:p>
          <a:p>
            <a:pPr>
              <a:lnSpc>
                <a:spcPct val="130000"/>
              </a:lnSpc>
            </a:pPr>
            <a:endParaRPr kumimoji="1" lang="en-US" altLang="ko-KR" sz="5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1 _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Decoder 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2 _ Encoder  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3 _ Priority Encoder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4 _ Decoder/Encoder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심화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: two level Decoder &amp;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활용 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5 _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Multiplexer (Mux)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6 _ Demultiplexer (</a:t>
            </a:r>
            <a:r>
              <a:rPr kumimoji="1" lang="en-US" altLang="ko-KR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DeMux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7 _ </a:t>
            </a:r>
            <a:r>
              <a:rPr kumimoji="1" lang="en-US" altLang="ko-KR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DeMux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와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Decoder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차이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8 _ </a:t>
            </a:r>
            <a:r>
              <a:rPr kumimoji="1" lang="en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Mux/</a:t>
            </a:r>
            <a:r>
              <a:rPr kumimoji="1" lang="en" altLang="ko-KR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DeMux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심화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: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데이터 통신</a:t>
            </a:r>
          </a:p>
        </p:txBody>
      </p:sp>
    </p:spTree>
    <p:extLst>
      <p:ext uri="{BB962C8B-B14F-4D97-AF65-F5344CB8AC3E}">
        <p14:creationId xmlns:p14="http://schemas.microsoft.com/office/powerpoint/2010/main" val="271110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16497"/>
            <a:ext cx="5049780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7. 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와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Decoder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차이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7864C9C7-6037-9B48-B0D6-049AEEAD2D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76405"/>
                  </p:ext>
                </p:extLst>
              </p:nvPr>
            </p:nvGraphicFramePr>
            <p:xfrm>
              <a:off x="798710" y="1465879"/>
              <a:ext cx="7561518" cy="3462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506">
                      <a:extLst>
                        <a:ext uri="{9D8B030D-6E8A-4147-A177-3AD203B41FA5}">
                          <a16:colId xmlns:a16="http://schemas.microsoft.com/office/drawing/2014/main" val="2591965159"/>
                        </a:ext>
                      </a:extLst>
                    </a:gridCol>
                    <a:gridCol w="2520506">
                      <a:extLst>
                        <a:ext uri="{9D8B030D-6E8A-4147-A177-3AD203B41FA5}">
                          <a16:colId xmlns:a16="http://schemas.microsoft.com/office/drawing/2014/main" val="4001663557"/>
                        </a:ext>
                      </a:extLst>
                    </a:gridCol>
                    <a:gridCol w="2520506">
                      <a:extLst>
                        <a:ext uri="{9D8B030D-6E8A-4147-A177-3AD203B41FA5}">
                          <a16:colId xmlns:a16="http://schemas.microsoft.com/office/drawing/2014/main" val="2932318815"/>
                        </a:ext>
                      </a:extLst>
                    </a:gridCol>
                  </a:tblGrid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 err="1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DeMux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Decoder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5503835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입출력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입력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-&gt;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출력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 선택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입력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n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bit -&gt; 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출력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bit</a:t>
                          </a:r>
                          <a:b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</a:b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(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출력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bit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중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bit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만 선택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)</a:t>
                          </a:r>
                          <a:endParaRPr lang="ko-KR" altLang="en-US" sz="14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2273399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역할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여러 개의  </a:t>
                          </a:r>
                          <a:r>
                            <a:rPr lang="ko-KR" altLang="en-US" sz="1400" b="0" i="0" dirty="0" err="1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출력선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중 하나의</a:t>
                          </a:r>
                          <a:endParaRPr lang="en-US" altLang="ko-KR" sz="14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ko-KR" altLang="en-US" sz="1400" b="0" i="0" dirty="0" err="1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출력선을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선택하여 연결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Encoding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된 데이터를 이전으로</a:t>
                          </a:r>
                          <a:b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</a:b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되돌리기 위해 변환 및 처리 수행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737629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용어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데이터 분배 회로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i="0" dirty="0" err="1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복호기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,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해독기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8393626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Input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n bit</a:t>
                          </a:r>
                          <a:endParaRPr lang="ko-KR" altLang="en-US" sz="15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547528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Output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n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 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(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중 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)</a:t>
                          </a:r>
                          <a:endParaRPr lang="ko-KR" altLang="en-US" sz="15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bit</a:t>
                          </a:r>
                          <a:r>
                            <a:rPr lang="ko-KR" altLang="en-US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</a:t>
                          </a:r>
                          <a:r>
                            <a:rPr lang="en-US" altLang="ko-KR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(</a:t>
                          </a:r>
                          <a:r>
                            <a:rPr lang="ko-KR" altLang="en-US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중 </a:t>
                          </a:r>
                          <a:r>
                            <a:rPr lang="en-US" altLang="ko-KR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</a:t>
                          </a:r>
                          <a:r>
                            <a:rPr lang="en-US" altLang="ko-KR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bit</a:t>
                          </a:r>
                          <a:r>
                            <a:rPr lang="ko-KR" altLang="en-US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만 선택</a:t>
                          </a:r>
                          <a:r>
                            <a:rPr lang="en-US" altLang="ko-KR" sz="1500" b="0" i="0" baseline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)</a:t>
                          </a:r>
                          <a:endParaRPr lang="ko-KR" altLang="en-US" sz="15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3972600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 Signal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sz="1500" i="1" dirty="0" smtClean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500" i="1" dirty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kumimoji="1" lang="en-US" altLang="ko-KR" sz="1500" i="1" dirty="0">
                                      <a:latin typeface="Cambria Math" panose="02040503050406030204" pitchFamily="18" charset="0"/>
                                      <a:ea typeface="HGGGothicssi 40g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1500" i="1" dirty="0">
                                  <a:latin typeface="Cambria Math" panose="02040503050406030204" pitchFamily="18" charset="0"/>
                                  <a:ea typeface="HGGGothicssi 40g" panose="02020603020101020101" pitchFamily="18" charset="-127"/>
                                </a:rPr>
                                <m:t>𝑁</m:t>
                              </m:r>
                            </m:oMath>
                          </a14:m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bit</a:t>
                          </a:r>
                          <a:endParaRPr lang="ko-KR" altLang="en-US" sz="15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없음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62200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7864C9C7-6037-9B48-B0D6-049AEEAD2D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376405"/>
                  </p:ext>
                </p:extLst>
              </p:nvPr>
            </p:nvGraphicFramePr>
            <p:xfrm>
              <a:off x="798710" y="1465879"/>
              <a:ext cx="7561518" cy="3462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506">
                      <a:extLst>
                        <a:ext uri="{9D8B030D-6E8A-4147-A177-3AD203B41FA5}">
                          <a16:colId xmlns:a16="http://schemas.microsoft.com/office/drawing/2014/main" val="2591965159"/>
                        </a:ext>
                      </a:extLst>
                    </a:gridCol>
                    <a:gridCol w="2520506">
                      <a:extLst>
                        <a:ext uri="{9D8B030D-6E8A-4147-A177-3AD203B41FA5}">
                          <a16:colId xmlns:a16="http://schemas.microsoft.com/office/drawing/2014/main" val="4001663557"/>
                        </a:ext>
                      </a:extLst>
                    </a:gridCol>
                    <a:gridCol w="2520506">
                      <a:extLst>
                        <a:ext uri="{9D8B030D-6E8A-4147-A177-3AD203B41FA5}">
                          <a16:colId xmlns:a16="http://schemas.microsoft.com/office/drawing/2014/main" val="2932318815"/>
                        </a:ext>
                      </a:extLst>
                    </a:gridCol>
                  </a:tblGrid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 err="1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DeMux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Decoder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55038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입출력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입력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-&gt;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출력 </a:t>
                          </a:r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 선택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03" t="-95122" b="-47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22733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역할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여러 개의  </a:t>
                          </a:r>
                          <a:r>
                            <a:rPr lang="ko-KR" altLang="en-US" sz="1400" b="0" i="0" dirty="0" err="1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출력선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중 하나의</a:t>
                          </a:r>
                          <a:endParaRPr lang="en-US" altLang="ko-KR" sz="14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  <a:p>
                          <a:pPr algn="ctr" latinLnBrk="1"/>
                          <a:r>
                            <a:rPr lang="ko-KR" altLang="en-US" sz="1400" b="0" i="0" dirty="0" err="1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출력선을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선택하여 연결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Encoding</a:t>
                          </a: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된 데이터를 이전으로</a:t>
                          </a:r>
                          <a:br>
                            <a:rPr lang="en-US" altLang="ko-KR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</a:br>
                          <a:r>
                            <a:rPr lang="ko-KR" altLang="en-US" sz="14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되돌리기 위해 변환 및 처리 수행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737629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용어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데이터 분배 회로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i="0" dirty="0" err="1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복호기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,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해독기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8393626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Input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n bit</a:t>
                          </a:r>
                          <a:endParaRPr lang="ko-KR" altLang="en-US" sz="15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547528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Output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n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 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(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중 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1</a:t>
                          </a:r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 개</a:t>
                          </a:r>
                          <a:r>
                            <a:rPr lang="en-US" altLang="ko-KR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)</a:t>
                          </a:r>
                          <a:endParaRPr lang="ko-KR" altLang="en-US" sz="1500" b="0" i="0" dirty="0">
                            <a:latin typeface="HGGGothicssi 40g" panose="02020603020101020101" pitchFamily="18" charset="-127"/>
                            <a:ea typeface="HGGGothicssi 40g" panose="02020603020101020101" pitchFamily="18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03" t="-507692" b="-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972600"/>
                      </a:ext>
                    </a:extLst>
                  </a:tr>
                  <a:tr h="48519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b="0" i="0" dirty="0">
                              <a:latin typeface="HGGGothicssi 60g" panose="02020603020101020101" pitchFamily="18" charset="-127"/>
                              <a:ea typeface="HGGGothicssi 60g" panose="02020603020101020101" pitchFamily="18" charset="-127"/>
                            </a:rPr>
                            <a:t>Select Signal</a:t>
                          </a:r>
                          <a:endParaRPr lang="ko-KR" altLang="en-US" sz="1700" b="0" i="0" dirty="0">
                            <a:latin typeface="HGGGothicssi 60g" panose="02020603020101020101" pitchFamily="18" charset="-127"/>
                            <a:ea typeface="HGGGothicssi 60g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03" t="-62368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i="0" dirty="0">
                              <a:latin typeface="HGGGothicssi 40g" panose="02020603020101020101" pitchFamily="18" charset="-127"/>
                              <a:ea typeface="HGGGothicssi 40g" panose="02020603020101020101" pitchFamily="18" charset="-127"/>
                            </a:rPr>
                            <a:t>없음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62200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451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535602" y="695226"/>
            <a:ext cx="6713697" cy="371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8.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Mux/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데이터 통신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7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Network Protocol Layers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중 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Transport Layer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에서 이루어짐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solidFill>
                  <a:srgbClr val="991D23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Multiplexing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Application Layer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의 소켓으로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부터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정보를 모아</a:t>
            </a:r>
            <a:endParaRPr kumimoji="1" lang="en-US" altLang="ko-KR" sz="2000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  만든 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Header 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를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데이터에 추가해 생성한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Segment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를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  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Network Layer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로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전달하는 작업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 </a:t>
            </a:r>
            <a:r>
              <a:rPr kumimoji="1" lang="en-US" altLang="ko-KR" sz="2000" dirty="0">
                <a:solidFill>
                  <a:srgbClr val="991D23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Demultiplexing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: 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Transport layer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Segment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의 데이터를 </a:t>
            </a:r>
            <a:r>
              <a:rPr kumimoji="1" lang="ko-KR" altLang="en-US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올바른</a:t>
            </a:r>
            <a:endParaRPr kumimoji="1" lang="en-US" altLang="ko-KR" sz="2000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  </a:t>
            </a:r>
            <a:r>
              <a:rPr kumimoji="1" lang="ko-KR" altLang="en-US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소켓으로 전달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하는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5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EA6CFD-BF5A-814F-B330-2FB21438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03457"/>
              </p:ext>
            </p:extLst>
          </p:nvPr>
        </p:nvGraphicFramePr>
        <p:xfrm>
          <a:off x="1507493" y="2732388"/>
          <a:ext cx="1260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Application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Transport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rgbClr val="FFB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Network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9826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07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7158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E82787-48B2-734A-A1F7-CE96E618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6385"/>
              </p:ext>
            </p:extLst>
          </p:nvPr>
        </p:nvGraphicFramePr>
        <p:xfrm>
          <a:off x="6143196" y="2732388"/>
          <a:ext cx="1260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Application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Transport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rgbClr val="FFB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Network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9826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07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7158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E86C01-2BE2-9B48-84CF-2CF1CEC22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95091"/>
              </p:ext>
            </p:extLst>
          </p:nvPr>
        </p:nvGraphicFramePr>
        <p:xfrm>
          <a:off x="3047178" y="3855588"/>
          <a:ext cx="1260000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A4B96D1-065C-0649-A43A-B8C974AA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0737"/>
              </p:ext>
            </p:extLst>
          </p:nvPr>
        </p:nvGraphicFramePr>
        <p:xfrm>
          <a:off x="4595187" y="3491988"/>
          <a:ext cx="1260000" cy="111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Network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98269"/>
                  </a:ext>
                </a:extLst>
              </a:tr>
            </a:tbl>
          </a:graphicData>
        </a:graphic>
      </p:graphicFrame>
      <p:sp>
        <p:nvSpPr>
          <p:cNvPr id="18" name="자유형 17">
            <a:extLst>
              <a:ext uri="{FF2B5EF4-FFF2-40B4-BE49-F238E27FC236}">
                <a16:creationId xmlns:a16="http://schemas.microsoft.com/office/drawing/2014/main" id="{077493BC-3629-D34D-9CD4-05DD7B0021F4}"/>
              </a:ext>
            </a:extLst>
          </p:cNvPr>
          <p:cNvSpPr/>
          <p:nvPr/>
        </p:nvSpPr>
        <p:spPr>
          <a:xfrm>
            <a:off x="2058725" y="2744090"/>
            <a:ext cx="4659085" cy="2177143"/>
          </a:xfrm>
          <a:custGeom>
            <a:avLst/>
            <a:gdLst>
              <a:gd name="connsiteX0" fmla="*/ 10885 w 4659085"/>
              <a:gd name="connsiteY0" fmla="*/ 0 h 2177143"/>
              <a:gd name="connsiteX1" fmla="*/ 0 w 4659085"/>
              <a:gd name="connsiteY1" fmla="*/ 2133600 h 2177143"/>
              <a:gd name="connsiteX2" fmla="*/ 1121228 w 4659085"/>
              <a:gd name="connsiteY2" fmla="*/ 2133600 h 2177143"/>
              <a:gd name="connsiteX3" fmla="*/ 1121228 w 4659085"/>
              <a:gd name="connsiteY3" fmla="*/ 1186543 h 2177143"/>
              <a:gd name="connsiteX4" fmla="*/ 2024742 w 4659085"/>
              <a:gd name="connsiteY4" fmla="*/ 1186543 h 2177143"/>
              <a:gd name="connsiteX5" fmla="*/ 2024742 w 4659085"/>
              <a:gd name="connsiteY5" fmla="*/ 2155371 h 2177143"/>
              <a:gd name="connsiteX6" fmla="*/ 2623457 w 4659085"/>
              <a:gd name="connsiteY6" fmla="*/ 2155371 h 2177143"/>
              <a:gd name="connsiteX7" fmla="*/ 2634342 w 4659085"/>
              <a:gd name="connsiteY7" fmla="*/ 849085 h 2177143"/>
              <a:gd name="connsiteX8" fmla="*/ 3570514 w 4659085"/>
              <a:gd name="connsiteY8" fmla="*/ 849085 h 2177143"/>
              <a:gd name="connsiteX9" fmla="*/ 3570514 w 4659085"/>
              <a:gd name="connsiteY9" fmla="*/ 2177143 h 2177143"/>
              <a:gd name="connsiteX10" fmla="*/ 4136571 w 4659085"/>
              <a:gd name="connsiteY10" fmla="*/ 2177143 h 2177143"/>
              <a:gd name="connsiteX11" fmla="*/ 4637314 w 4659085"/>
              <a:gd name="connsiteY11" fmla="*/ 2177143 h 2177143"/>
              <a:gd name="connsiteX12" fmla="*/ 4659085 w 4659085"/>
              <a:gd name="connsiteY12" fmla="*/ 43543 h 2177143"/>
              <a:gd name="connsiteX13" fmla="*/ 4659085 w 4659085"/>
              <a:gd name="connsiteY13" fmla="*/ 32657 h 2177143"/>
              <a:gd name="connsiteX14" fmla="*/ 4659085 w 4659085"/>
              <a:gd name="connsiteY14" fmla="*/ 21771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9085" h="2177143">
                <a:moveTo>
                  <a:pt x="10885" y="0"/>
                </a:moveTo>
                <a:cubicBezTo>
                  <a:pt x="7257" y="711200"/>
                  <a:pt x="3628" y="1422400"/>
                  <a:pt x="0" y="2133600"/>
                </a:cubicBezTo>
                <a:lnTo>
                  <a:pt x="1121228" y="2133600"/>
                </a:lnTo>
                <a:lnTo>
                  <a:pt x="1121228" y="1186543"/>
                </a:lnTo>
                <a:lnTo>
                  <a:pt x="2024742" y="1186543"/>
                </a:lnTo>
                <a:lnTo>
                  <a:pt x="2024742" y="2155371"/>
                </a:lnTo>
                <a:lnTo>
                  <a:pt x="2623457" y="2155371"/>
                </a:lnTo>
                <a:cubicBezTo>
                  <a:pt x="2627085" y="1719942"/>
                  <a:pt x="2630714" y="1284514"/>
                  <a:pt x="2634342" y="849085"/>
                </a:cubicBezTo>
                <a:lnTo>
                  <a:pt x="3570514" y="849085"/>
                </a:lnTo>
                <a:lnTo>
                  <a:pt x="3570514" y="2177143"/>
                </a:lnTo>
                <a:lnTo>
                  <a:pt x="4136571" y="2177143"/>
                </a:lnTo>
                <a:lnTo>
                  <a:pt x="4637314" y="2177143"/>
                </a:lnTo>
                <a:lnTo>
                  <a:pt x="4659085" y="43543"/>
                </a:lnTo>
                <a:lnTo>
                  <a:pt x="4659085" y="32657"/>
                </a:lnTo>
                <a:lnTo>
                  <a:pt x="4659085" y="21771"/>
                </a:lnTo>
              </a:path>
            </a:pathLst>
          </a:custGeom>
          <a:noFill/>
          <a:ln w="57150">
            <a:solidFill>
              <a:srgbClr val="C81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EC8A32-8321-6643-B2CB-0D7FC21C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43" y="1813914"/>
            <a:ext cx="1040400" cy="1040400"/>
          </a:xfrm>
          <a:prstGeom prst="rect">
            <a:avLst/>
          </a:prstGeom>
        </p:spPr>
      </p:pic>
      <p:sp>
        <p:nvSpPr>
          <p:cNvPr id="19" name="삼각형 18">
            <a:extLst>
              <a:ext uri="{FF2B5EF4-FFF2-40B4-BE49-F238E27FC236}">
                <a16:creationId xmlns:a16="http://schemas.microsoft.com/office/drawing/2014/main" id="{BBE3F87B-08E4-0A46-8C90-6B62C41E0E84}"/>
              </a:ext>
            </a:extLst>
          </p:cNvPr>
          <p:cNvSpPr>
            <a:spLocks noChangeAspect="1"/>
          </p:cNvSpPr>
          <p:nvPr/>
        </p:nvSpPr>
        <p:spPr>
          <a:xfrm>
            <a:off x="6573894" y="2755538"/>
            <a:ext cx="287867" cy="248161"/>
          </a:xfrm>
          <a:prstGeom prst="triangle">
            <a:avLst/>
          </a:prstGeom>
          <a:solidFill>
            <a:srgbClr val="C81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154E61-CD0C-F742-BB40-80EB9D9A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39" y="1818099"/>
            <a:ext cx="1040400" cy="1040400"/>
          </a:xfrm>
          <a:prstGeom prst="rect">
            <a:avLst/>
          </a:prstGeom>
        </p:spPr>
      </p:pic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C39FC48E-74A3-2540-A2F2-552FEBA7821E}"/>
              </a:ext>
            </a:extLst>
          </p:cNvPr>
          <p:cNvCxnSpPr/>
          <p:nvPr/>
        </p:nvCxnSpPr>
        <p:spPr>
          <a:xfrm rot="10800000" flipV="1">
            <a:off x="1494793" y="3333478"/>
            <a:ext cx="12700" cy="263211"/>
          </a:xfrm>
          <a:prstGeom prst="bentConnector3">
            <a:avLst>
              <a:gd name="adj1" fmla="val 1800000"/>
            </a:avLst>
          </a:prstGeom>
          <a:ln w="38100">
            <a:solidFill>
              <a:srgbClr val="C81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691C8B98-610D-FA4E-A047-EE5830591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03028" y="2909384"/>
            <a:ext cx="12700" cy="263211"/>
          </a:xfrm>
          <a:prstGeom prst="bentConnector3">
            <a:avLst>
              <a:gd name="adj1" fmla="val 1800000"/>
            </a:avLst>
          </a:prstGeom>
          <a:ln w="38100">
            <a:solidFill>
              <a:srgbClr val="C81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C94F3D-3C0F-B646-968F-FCF84BC7D52D}"/>
              </a:ext>
            </a:extLst>
          </p:cNvPr>
          <p:cNvSpPr txBox="1"/>
          <p:nvPr/>
        </p:nvSpPr>
        <p:spPr>
          <a:xfrm>
            <a:off x="206176" y="3288572"/>
            <a:ext cx="1187726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81600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Multiplexing</a:t>
            </a:r>
          </a:p>
          <a:p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(</a:t>
            </a:r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데이터를</a:t>
            </a:r>
            <a:endParaRPr kumimoji="1" lang="en-US" altLang="ko-KR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선택해 모으는 역할</a:t>
            </a:r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)</a:t>
            </a:r>
            <a:endParaRPr kumimoji="1" lang="ko-KR" altLang="en-US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55D958-74AE-DD4E-9177-3B4D41FC307A}"/>
              </a:ext>
            </a:extLst>
          </p:cNvPr>
          <p:cNvSpPr txBox="1"/>
          <p:nvPr/>
        </p:nvSpPr>
        <p:spPr>
          <a:xfrm>
            <a:off x="7648674" y="2862367"/>
            <a:ext cx="1296399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81600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Demultiplexing</a:t>
            </a:r>
          </a:p>
          <a:p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(</a:t>
            </a:r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데이터를 나눠</a:t>
            </a:r>
            <a:b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</a:br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주는 역할</a:t>
            </a:r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)</a:t>
            </a:r>
            <a:endParaRPr kumimoji="1" lang="ko-KR" altLang="en-US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</p:txBody>
      </p:sp>
      <p:sp>
        <p:nvSpPr>
          <p:cNvPr id="38" name="자유형 37">
            <a:extLst>
              <a:ext uri="{FF2B5EF4-FFF2-40B4-BE49-F238E27FC236}">
                <a16:creationId xmlns:a16="http://schemas.microsoft.com/office/drawing/2014/main" id="{F350B307-5346-EB4B-B62D-76DB9B897106}"/>
              </a:ext>
            </a:extLst>
          </p:cNvPr>
          <p:cNvSpPr/>
          <p:nvPr/>
        </p:nvSpPr>
        <p:spPr>
          <a:xfrm>
            <a:off x="2196377" y="2858390"/>
            <a:ext cx="4659085" cy="2177143"/>
          </a:xfrm>
          <a:custGeom>
            <a:avLst/>
            <a:gdLst>
              <a:gd name="connsiteX0" fmla="*/ 10885 w 4659085"/>
              <a:gd name="connsiteY0" fmla="*/ 0 h 2177143"/>
              <a:gd name="connsiteX1" fmla="*/ 0 w 4659085"/>
              <a:gd name="connsiteY1" fmla="*/ 2133600 h 2177143"/>
              <a:gd name="connsiteX2" fmla="*/ 1121228 w 4659085"/>
              <a:gd name="connsiteY2" fmla="*/ 2133600 h 2177143"/>
              <a:gd name="connsiteX3" fmla="*/ 1121228 w 4659085"/>
              <a:gd name="connsiteY3" fmla="*/ 1186543 h 2177143"/>
              <a:gd name="connsiteX4" fmla="*/ 2024742 w 4659085"/>
              <a:gd name="connsiteY4" fmla="*/ 1186543 h 2177143"/>
              <a:gd name="connsiteX5" fmla="*/ 2024742 w 4659085"/>
              <a:gd name="connsiteY5" fmla="*/ 2155371 h 2177143"/>
              <a:gd name="connsiteX6" fmla="*/ 2623457 w 4659085"/>
              <a:gd name="connsiteY6" fmla="*/ 2155371 h 2177143"/>
              <a:gd name="connsiteX7" fmla="*/ 2634342 w 4659085"/>
              <a:gd name="connsiteY7" fmla="*/ 849085 h 2177143"/>
              <a:gd name="connsiteX8" fmla="*/ 3570514 w 4659085"/>
              <a:gd name="connsiteY8" fmla="*/ 849085 h 2177143"/>
              <a:gd name="connsiteX9" fmla="*/ 3570514 w 4659085"/>
              <a:gd name="connsiteY9" fmla="*/ 2177143 h 2177143"/>
              <a:gd name="connsiteX10" fmla="*/ 4136571 w 4659085"/>
              <a:gd name="connsiteY10" fmla="*/ 2177143 h 2177143"/>
              <a:gd name="connsiteX11" fmla="*/ 4637314 w 4659085"/>
              <a:gd name="connsiteY11" fmla="*/ 2177143 h 2177143"/>
              <a:gd name="connsiteX12" fmla="*/ 4659085 w 4659085"/>
              <a:gd name="connsiteY12" fmla="*/ 43543 h 2177143"/>
              <a:gd name="connsiteX13" fmla="*/ 4659085 w 4659085"/>
              <a:gd name="connsiteY13" fmla="*/ 32657 h 2177143"/>
              <a:gd name="connsiteX14" fmla="*/ 4659085 w 4659085"/>
              <a:gd name="connsiteY14" fmla="*/ 21771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9085" h="2177143">
                <a:moveTo>
                  <a:pt x="10885" y="0"/>
                </a:moveTo>
                <a:cubicBezTo>
                  <a:pt x="7257" y="711200"/>
                  <a:pt x="3628" y="1422400"/>
                  <a:pt x="0" y="2133600"/>
                </a:cubicBezTo>
                <a:lnTo>
                  <a:pt x="1121228" y="2133600"/>
                </a:lnTo>
                <a:lnTo>
                  <a:pt x="1121228" y="1186543"/>
                </a:lnTo>
                <a:lnTo>
                  <a:pt x="2024742" y="1186543"/>
                </a:lnTo>
                <a:lnTo>
                  <a:pt x="2024742" y="2155371"/>
                </a:lnTo>
                <a:lnTo>
                  <a:pt x="2623457" y="2155371"/>
                </a:lnTo>
                <a:cubicBezTo>
                  <a:pt x="2627085" y="1719942"/>
                  <a:pt x="2630714" y="1284514"/>
                  <a:pt x="2634342" y="849085"/>
                </a:cubicBezTo>
                <a:lnTo>
                  <a:pt x="3570514" y="849085"/>
                </a:lnTo>
                <a:lnTo>
                  <a:pt x="3570514" y="2177143"/>
                </a:lnTo>
                <a:lnTo>
                  <a:pt x="4136571" y="2177143"/>
                </a:lnTo>
                <a:lnTo>
                  <a:pt x="4637314" y="2177143"/>
                </a:lnTo>
                <a:lnTo>
                  <a:pt x="4659085" y="43543"/>
                </a:lnTo>
                <a:lnTo>
                  <a:pt x="4659085" y="32657"/>
                </a:lnTo>
                <a:lnTo>
                  <a:pt x="4659085" y="21771"/>
                </a:lnTo>
              </a:path>
            </a:pathLst>
          </a:cu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F6FE11FE-BA41-EA4F-8793-32764EB1873E}"/>
              </a:ext>
            </a:extLst>
          </p:cNvPr>
          <p:cNvCxnSpPr/>
          <p:nvPr/>
        </p:nvCxnSpPr>
        <p:spPr>
          <a:xfrm>
            <a:off x="2206709" y="2732388"/>
            <a:ext cx="0" cy="304800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삼각형 40">
            <a:extLst>
              <a:ext uri="{FF2B5EF4-FFF2-40B4-BE49-F238E27FC236}">
                <a16:creationId xmlns:a16="http://schemas.microsoft.com/office/drawing/2014/main" id="{EE2D7D6E-B8E5-D549-AF94-5251EE4BE2B9}"/>
              </a:ext>
            </a:extLst>
          </p:cNvPr>
          <p:cNvSpPr>
            <a:spLocks noChangeAspect="1"/>
          </p:cNvSpPr>
          <p:nvPr/>
        </p:nvSpPr>
        <p:spPr>
          <a:xfrm>
            <a:off x="6711546" y="2760458"/>
            <a:ext cx="287867" cy="248161"/>
          </a:xfrm>
          <a:prstGeom prst="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F6C2A51-461C-744E-9273-9262DDE68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335" y="1837844"/>
            <a:ext cx="1040400" cy="10404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664FFA5-B579-624E-A40D-22D853D19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331" y="1813914"/>
            <a:ext cx="1040399" cy="10404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E3BCB6-80C0-5B41-B10F-924D4B5B29B9}"/>
              </a:ext>
            </a:extLst>
          </p:cNvPr>
          <p:cNvSpPr/>
          <p:nvPr/>
        </p:nvSpPr>
        <p:spPr>
          <a:xfrm>
            <a:off x="535602" y="695226"/>
            <a:ext cx="647004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8.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Mux/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데이터 통신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67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EA6CFD-BF5A-814F-B330-2FB21438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95426"/>
              </p:ext>
            </p:extLst>
          </p:nvPr>
        </p:nvGraphicFramePr>
        <p:xfrm>
          <a:off x="1507493" y="2732388"/>
          <a:ext cx="1260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Application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Transport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rgbClr val="FFB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Network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9826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07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7158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E82787-48B2-734A-A1F7-CE96E618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24230"/>
              </p:ext>
            </p:extLst>
          </p:nvPr>
        </p:nvGraphicFramePr>
        <p:xfrm>
          <a:off x="6143196" y="2732388"/>
          <a:ext cx="1260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Application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Transport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rgbClr val="FFB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Network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9826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07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7158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E86C01-2BE2-9B48-84CF-2CF1CEC22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10797"/>
              </p:ext>
            </p:extLst>
          </p:nvPr>
        </p:nvGraphicFramePr>
        <p:xfrm>
          <a:off x="3047178" y="3855588"/>
          <a:ext cx="1260000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A4B96D1-065C-0649-A43A-B8C974AA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0166"/>
              </p:ext>
            </p:extLst>
          </p:nvPr>
        </p:nvGraphicFramePr>
        <p:xfrm>
          <a:off x="4595187" y="3491988"/>
          <a:ext cx="1260000" cy="111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58906957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Network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04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Link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869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Physical</a:t>
                      </a:r>
                      <a:endParaRPr lang="ko-KR" altLang="en-US" sz="15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98269"/>
                  </a:ext>
                </a:extLst>
              </a:tr>
            </a:tbl>
          </a:graphicData>
        </a:graphic>
      </p:graphicFrame>
      <p:sp>
        <p:nvSpPr>
          <p:cNvPr id="18" name="자유형 17">
            <a:extLst>
              <a:ext uri="{FF2B5EF4-FFF2-40B4-BE49-F238E27FC236}">
                <a16:creationId xmlns:a16="http://schemas.microsoft.com/office/drawing/2014/main" id="{077493BC-3629-D34D-9CD4-05DD7B0021F4}"/>
              </a:ext>
            </a:extLst>
          </p:cNvPr>
          <p:cNvSpPr/>
          <p:nvPr/>
        </p:nvSpPr>
        <p:spPr>
          <a:xfrm>
            <a:off x="2058725" y="2744090"/>
            <a:ext cx="4659085" cy="2177143"/>
          </a:xfrm>
          <a:custGeom>
            <a:avLst/>
            <a:gdLst>
              <a:gd name="connsiteX0" fmla="*/ 10885 w 4659085"/>
              <a:gd name="connsiteY0" fmla="*/ 0 h 2177143"/>
              <a:gd name="connsiteX1" fmla="*/ 0 w 4659085"/>
              <a:gd name="connsiteY1" fmla="*/ 2133600 h 2177143"/>
              <a:gd name="connsiteX2" fmla="*/ 1121228 w 4659085"/>
              <a:gd name="connsiteY2" fmla="*/ 2133600 h 2177143"/>
              <a:gd name="connsiteX3" fmla="*/ 1121228 w 4659085"/>
              <a:gd name="connsiteY3" fmla="*/ 1186543 h 2177143"/>
              <a:gd name="connsiteX4" fmla="*/ 2024742 w 4659085"/>
              <a:gd name="connsiteY4" fmla="*/ 1186543 h 2177143"/>
              <a:gd name="connsiteX5" fmla="*/ 2024742 w 4659085"/>
              <a:gd name="connsiteY5" fmla="*/ 2155371 h 2177143"/>
              <a:gd name="connsiteX6" fmla="*/ 2623457 w 4659085"/>
              <a:gd name="connsiteY6" fmla="*/ 2155371 h 2177143"/>
              <a:gd name="connsiteX7" fmla="*/ 2634342 w 4659085"/>
              <a:gd name="connsiteY7" fmla="*/ 849085 h 2177143"/>
              <a:gd name="connsiteX8" fmla="*/ 3570514 w 4659085"/>
              <a:gd name="connsiteY8" fmla="*/ 849085 h 2177143"/>
              <a:gd name="connsiteX9" fmla="*/ 3570514 w 4659085"/>
              <a:gd name="connsiteY9" fmla="*/ 2177143 h 2177143"/>
              <a:gd name="connsiteX10" fmla="*/ 4136571 w 4659085"/>
              <a:gd name="connsiteY10" fmla="*/ 2177143 h 2177143"/>
              <a:gd name="connsiteX11" fmla="*/ 4637314 w 4659085"/>
              <a:gd name="connsiteY11" fmla="*/ 2177143 h 2177143"/>
              <a:gd name="connsiteX12" fmla="*/ 4659085 w 4659085"/>
              <a:gd name="connsiteY12" fmla="*/ 43543 h 2177143"/>
              <a:gd name="connsiteX13" fmla="*/ 4659085 w 4659085"/>
              <a:gd name="connsiteY13" fmla="*/ 32657 h 2177143"/>
              <a:gd name="connsiteX14" fmla="*/ 4659085 w 4659085"/>
              <a:gd name="connsiteY14" fmla="*/ 21771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9085" h="2177143">
                <a:moveTo>
                  <a:pt x="10885" y="0"/>
                </a:moveTo>
                <a:cubicBezTo>
                  <a:pt x="7257" y="711200"/>
                  <a:pt x="3628" y="1422400"/>
                  <a:pt x="0" y="2133600"/>
                </a:cubicBezTo>
                <a:lnTo>
                  <a:pt x="1121228" y="2133600"/>
                </a:lnTo>
                <a:lnTo>
                  <a:pt x="1121228" y="1186543"/>
                </a:lnTo>
                <a:lnTo>
                  <a:pt x="2024742" y="1186543"/>
                </a:lnTo>
                <a:lnTo>
                  <a:pt x="2024742" y="2155371"/>
                </a:lnTo>
                <a:lnTo>
                  <a:pt x="2623457" y="2155371"/>
                </a:lnTo>
                <a:cubicBezTo>
                  <a:pt x="2627085" y="1719942"/>
                  <a:pt x="2630714" y="1284514"/>
                  <a:pt x="2634342" y="849085"/>
                </a:cubicBezTo>
                <a:lnTo>
                  <a:pt x="3570514" y="849085"/>
                </a:lnTo>
                <a:lnTo>
                  <a:pt x="3570514" y="2177143"/>
                </a:lnTo>
                <a:lnTo>
                  <a:pt x="4136571" y="2177143"/>
                </a:lnTo>
                <a:lnTo>
                  <a:pt x="4637314" y="2177143"/>
                </a:lnTo>
                <a:lnTo>
                  <a:pt x="4659085" y="43543"/>
                </a:lnTo>
                <a:lnTo>
                  <a:pt x="4659085" y="32657"/>
                </a:lnTo>
                <a:lnTo>
                  <a:pt x="4659085" y="21771"/>
                </a:lnTo>
              </a:path>
            </a:pathLst>
          </a:custGeom>
          <a:noFill/>
          <a:ln w="57150">
            <a:solidFill>
              <a:srgbClr val="C81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EC8A32-8321-6643-B2CB-0D7FC21C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43" y="1813914"/>
            <a:ext cx="1040400" cy="1040400"/>
          </a:xfrm>
          <a:prstGeom prst="rect">
            <a:avLst/>
          </a:prstGeom>
        </p:spPr>
      </p:pic>
      <p:sp>
        <p:nvSpPr>
          <p:cNvPr id="19" name="삼각형 18">
            <a:extLst>
              <a:ext uri="{FF2B5EF4-FFF2-40B4-BE49-F238E27FC236}">
                <a16:creationId xmlns:a16="http://schemas.microsoft.com/office/drawing/2014/main" id="{BBE3F87B-08E4-0A46-8C90-6B62C41E0E84}"/>
              </a:ext>
            </a:extLst>
          </p:cNvPr>
          <p:cNvSpPr>
            <a:spLocks noChangeAspect="1"/>
          </p:cNvSpPr>
          <p:nvPr/>
        </p:nvSpPr>
        <p:spPr>
          <a:xfrm>
            <a:off x="6573894" y="2755538"/>
            <a:ext cx="287867" cy="248161"/>
          </a:xfrm>
          <a:prstGeom prst="triangle">
            <a:avLst/>
          </a:prstGeom>
          <a:solidFill>
            <a:srgbClr val="C81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154E61-CD0C-F742-BB40-80EB9D9A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39" y="1818099"/>
            <a:ext cx="1040400" cy="1040400"/>
          </a:xfrm>
          <a:prstGeom prst="rect">
            <a:avLst/>
          </a:prstGeom>
        </p:spPr>
      </p:pic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C39FC48E-74A3-2540-A2F2-552FEBA7821E}"/>
              </a:ext>
            </a:extLst>
          </p:cNvPr>
          <p:cNvCxnSpPr/>
          <p:nvPr/>
        </p:nvCxnSpPr>
        <p:spPr>
          <a:xfrm rot="10800000" flipV="1">
            <a:off x="1494793" y="3333478"/>
            <a:ext cx="12700" cy="263211"/>
          </a:xfrm>
          <a:prstGeom prst="bentConnector3">
            <a:avLst>
              <a:gd name="adj1" fmla="val 1800000"/>
            </a:avLst>
          </a:prstGeom>
          <a:ln w="38100">
            <a:solidFill>
              <a:srgbClr val="C81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691C8B98-610D-FA4E-A047-EE5830591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03028" y="2909384"/>
            <a:ext cx="12700" cy="263211"/>
          </a:xfrm>
          <a:prstGeom prst="bentConnector3">
            <a:avLst>
              <a:gd name="adj1" fmla="val 1800000"/>
            </a:avLst>
          </a:prstGeom>
          <a:ln w="38100">
            <a:solidFill>
              <a:srgbClr val="C81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C94F3D-3C0F-B646-968F-FCF84BC7D52D}"/>
              </a:ext>
            </a:extLst>
          </p:cNvPr>
          <p:cNvSpPr txBox="1"/>
          <p:nvPr/>
        </p:nvSpPr>
        <p:spPr>
          <a:xfrm>
            <a:off x="206176" y="3288572"/>
            <a:ext cx="1187726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81600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Multiplexing</a:t>
            </a:r>
          </a:p>
          <a:p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(</a:t>
            </a:r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데이터를</a:t>
            </a:r>
            <a:endParaRPr kumimoji="1" lang="en-US" altLang="ko-KR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선택해 모으는 역할</a:t>
            </a:r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)</a:t>
            </a:r>
            <a:endParaRPr kumimoji="1" lang="ko-KR" altLang="en-US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55D958-74AE-DD4E-9177-3B4D41FC307A}"/>
              </a:ext>
            </a:extLst>
          </p:cNvPr>
          <p:cNvSpPr txBox="1"/>
          <p:nvPr/>
        </p:nvSpPr>
        <p:spPr>
          <a:xfrm>
            <a:off x="7648674" y="2862367"/>
            <a:ext cx="1296399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81600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rPr>
              <a:t>Demultiplexing</a:t>
            </a:r>
          </a:p>
          <a:p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(</a:t>
            </a:r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데이터를 나눠</a:t>
            </a:r>
            <a:b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</a:br>
            <a:r>
              <a:rPr kumimoji="1" lang="ko-KR" altLang="en-US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주는 역할</a:t>
            </a:r>
            <a:r>
              <a:rPr kumimoji="1" lang="en-US" altLang="ko-KR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)</a:t>
            </a:r>
            <a:endParaRPr kumimoji="1" lang="ko-KR" altLang="en-US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</p:txBody>
      </p:sp>
      <p:sp>
        <p:nvSpPr>
          <p:cNvPr id="38" name="자유형 37">
            <a:extLst>
              <a:ext uri="{FF2B5EF4-FFF2-40B4-BE49-F238E27FC236}">
                <a16:creationId xmlns:a16="http://schemas.microsoft.com/office/drawing/2014/main" id="{F350B307-5346-EB4B-B62D-76DB9B897106}"/>
              </a:ext>
            </a:extLst>
          </p:cNvPr>
          <p:cNvSpPr/>
          <p:nvPr/>
        </p:nvSpPr>
        <p:spPr>
          <a:xfrm>
            <a:off x="2196377" y="2858390"/>
            <a:ext cx="4659085" cy="2177143"/>
          </a:xfrm>
          <a:custGeom>
            <a:avLst/>
            <a:gdLst>
              <a:gd name="connsiteX0" fmla="*/ 10885 w 4659085"/>
              <a:gd name="connsiteY0" fmla="*/ 0 h 2177143"/>
              <a:gd name="connsiteX1" fmla="*/ 0 w 4659085"/>
              <a:gd name="connsiteY1" fmla="*/ 2133600 h 2177143"/>
              <a:gd name="connsiteX2" fmla="*/ 1121228 w 4659085"/>
              <a:gd name="connsiteY2" fmla="*/ 2133600 h 2177143"/>
              <a:gd name="connsiteX3" fmla="*/ 1121228 w 4659085"/>
              <a:gd name="connsiteY3" fmla="*/ 1186543 h 2177143"/>
              <a:gd name="connsiteX4" fmla="*/ 2024742 w 4659085"/>
              <a:gd name="connsiteY4" fmla="*/ 1186543 h 2177143"/>
              <a:gd name="connsiteX5" fmla="*/ 2024742 w 4659085"/>
              <a:gd name="connsiteY5" fmla="*/ 2155371 h 2177143"/>
              <a:gd name="connsiteX6" fmla="*/ 2623457 w 4659085"/>
              <a:gd name="connsiteY6" fmla="*/ 2155371 h 2177143"/>
              <a:gd name="connsiteX7" fmla="*/ 2634342 w 4659085"/>
              <a:gd name="connsiteY7" fmla="*/ 849085 h 2177143"/>
              <a:gd name="connsiteX8" fmla="*/ 3570514 w 4659085"/>
              <a:gd name="connsiteY8" fmla="*/ 849085 h 2177143"/>
              <a:gd name="connsiteX9" fmla="*/ 3570514 w 4659085"/>
              <a:gd name="connsiteY9" fmla="*/ 2177143 h 2177143"/>
              <a:gd name="connsiteX10" fmla="*/ 4136571 w 4659085"/>
              <a:gd name="connsiteY10" fmla="*/ 2177143 h 2177143"/>
              <a:gd name="connsiteX11" fmla="*/ 4637314 w 4659085"/>
              <a:gd name="connsiteY11" fmla="*/ 2177143 h 2177143"/>
              <a:gd name="connsiteX12" fmla="*/ 4659085 w 4659085"/>
              <a:gd name="connsiteY12" fmla="*/ 43543 h 2177143"/>
              <a:gd name="connsiteX13" fmla="*/ 4659085 w 4659085"/>
              <a:gd name="connsiteY13" fmla="*/ 32657 h 2177143"/>
              <a:gd name="connsiteX14" fmla="*/ 4659085 w 4659085"/>
              <a:gd name="connsiteY14" fmla="*/ 21771 h 217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9085" h="2177143">
                <a:moveTo>
                  <a:pt x="10885" y="0"/>
                </a:moveTo>
                <a:cubicBezTo>
                  <a:pt x="7257" y="711200"/>
                  <a:pt x="3628" y="1422400"/>
                  <a:pt x="0" y="2133600"/>
                </a:cubicBezTo>
                <a:lnTo>
                  <a:pt x="1121228" y="2133600"/>
                </a:lnTo>
                <a:lnTo>
                  <a:pt x="1121228" y="1186543"/>
                </a:lnTo>
                <a:lnTo>
                  <a:pt x="2024742" y="1186543"/>
                </a:lnTo>
                <a:lnTo>
                  <a:pt x="2024742" y="2155371"/>
                </a:lnTo>
                <a:lnTo>
                  <a:pt x="2623457" y="2155371"/>
                </a:lnTo>
                <a:cubicBezTo>
                  <a:pt x="2627085" y="1719942"/>
                  <a:pt x="2630714" y="1284514"/>
                  <a:pt x="2634342" y="849085"/>
                </a:cubicBezTo>
                <a:lnTo>
                  <a:pt x="3570514" y="849085"/>
                </a:lnTo>
                <a:lnTo>
                  <a:pt x="3570514" y="2177143"/>
                </a:lnTo>
                <a:lnTo>
                  <a:pt x="4136571" y="2177143"/>
                </a:lnTo>
                <a:lnTo>
                  <a:pt x="4637314" y="2177143"/>
                </a:lnTo>
                <a:lnTo>
                  <a:pt x="4659085" y="43543"/>
                </a:lnTo>
                <a:lnTo>
                  <a:pt x="4659085" y="32657"/>
                </a:lnTo>
                <a:lnTo>
                  <a:pt x="4659085" y="21771"/>
                </a:lnTo>
              </a:path>
            </a:pathLst>
          </a:cu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F6FE11FE-BA41-EA4F-8793-32764EB1873E}"/>
              </a:ext>
            </a:extLst>
          </p:cNvPr>
          <p:cNvCxnSpPr/>
          <p:nvPr/>
        </p:nvCxnSpPr>
        <p:spPr>
          <a:xfrm>
            <a:off x="2208018" y="2732388"/>
            <a:ext cx="0" cy="304800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삼각형 40">
            <a:extLst>
              <a:ext uri="{FF2B5EF4-FFF2-40B4-BE49-F238E27FC236}">
                <a16:creationId xmlns:a16="http://schemas.microsoft.com/office/drawing/2014/main" id="{EE2D7D6E-B8E5-D549-AF94-5251EE4BE2B9}"/>
              </a:ext>
            </a:extLst>
          </p:cNvPr>
          <p:cNvSpPr>
            <a:spLocks noChangeAspect="1"/>
          </p:cNvSpPr>
          <p:nvPr/>
        </p:nvSpPr>
        <p:spPr>
          <a:xfrm>
            <a:off x="6711546" y="2760458"/>
            <a:ext cx="287867" cy="248161"/>
          </a:xfrm>
          <a:prstGeom prst="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F6C2A51-461C-744E-9273-9262DDE68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335" y="1837844"/>
            <a:ext cx="1040400" cy="10404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664FFA5-B579-624E-A40D-22D853D19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331" y="1813914"/>
            <a:ext cx="1040399" cy="1040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9E220C9-0F17-AE49-8865-7FC2A741F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005" y="1515379"/>
            <a:ext cx="3684326" cy="36843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4178E8-8B69-5C42-8A02-CAF7DBA8CC8D}"/>
              </a:ext>
            </a:extLst>
          </p:cNvPr>
          <p:cNvSpPr/>
          <p:nvPr/>
        </p:nvSpPr>
        <p:spPr>
          <a:xfrm>
            <a:off x="535602" y="695226"/>
            <a:ext cx="647004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8.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Mux/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데이터 통신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16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4356" y="222387"/>
            <a:ext cx="647004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8.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Mux/</a:t>
            </a:r>
            <a:r>
              <a:rPr kumimoji="1" lang="en" altLang="ko-KR" sz="3200" dirty="0" err="1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DeMux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심화 </a:t>
            </a: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 데이터 통신</a:t>
            </a:r>
            <a:endParaRPr kumimoji="1" lang="en-US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D00C930C-E67A-2E47-B45F-82AD7D7E0883}"/>
              </a:ext>
            </a:extLst>
          </p:cNvPr>
          <p:cNvGrpSpPr/>
          <p:nvPr/>
        </p:nvGrpSpPr>
        <p:grpSpPr>
          <a:xfrm>
            <a:off x="301919" y="1314568"/>
            <a:ext cx="3537583" cy="3661583"/>
            <a:chOff x="-20805" y="1153207"/>
            <a:chExt cx="3537583" cy="36615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C7FDB5-65C3-5D49-9414-96A1C76976D2}"/>
                </a:ext>
              </a:extLst>
            </p:cNvPr>
            <p:cNvSpPr txBox="1"/>
            <p:nvPr/>
          </p:nvSpPr>
          <p:spPr>
            <a:xfrm>
              <a:off x="-20805" y="2780744"/>
              <a:ext cx="2467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dirty="0">
                  <a:solidFill>
                    <a:srgbClr val="991D23"/>
                  </a:solidFill>
                  <a:latin typeface="HGGGothicssi 80g" panose="02020603020101020101" pitchFamily="18" charset="-127"/>
                  <a:ea typeface="HGGGothicssi 80g" panose="02020603020101020101" pitchFamily="18" charset="-127"/>
                </a:rPr>
                <a:t>Multiplexer</a:t>
              </a:r>
              <a:endParaRPr kumimoji="1" lang="ko-KR" altLang="en-US" sz="2400" dirty="0">
                <a:solidFill>
                  <a:srgbClr val="991D23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348828F-9E49-D544-ACD9-EF7FEFDA61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4625" y="2436750"/>
              <a:ext cx="1274658" cy="2378040"/>
              <a:chOff x="2121361" y="2016321"/>
              <a:chExt cx="1553302" cy="289788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508651B-1B80-EE46-8770-0FDC51FD7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361" y="2016321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821C653-8179-FA49-BE61-C1E394BA5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8667" y="3538210"/>
                <a:ext cx="1375996" cy="1375996"/>
              </a:xfrm>
              <a:prstGeom prst="rect">
                <a:avLst/>
              </a:prstGeom>
            </p:spPr>
          </p:pic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8AAD5F6-B60E-3040-96DA-28F7ADDD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7019" y="1995554"/>
              <a:ext cx="443918" cy="44391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ED1CDC-1C81-9049-BE5D-513B1E38A114}"/>
                </a:ext>
              </a:extLst>
            </p:cNvPr>
            <p:cNvSpPr txBox="1"/>
            <p:nvPr/>
          </p:nvSpPr>
          <p:spPr>
            <a:xfrm>
              <a:off x="1892877" y="1695368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latin typeface="HGGGothicssi 60g" panose="02020603020101020101" pitchFamily="18" charset="-127"/>
                  <a:ea typeface="HGGGothicssi 60g" panose="02020603020101020101" pitchFamily="18" charset="-127"/>
                </a:rPr>
                <a:t>Name</a:t>
              </a:r>
            </a:p>
            <a:p>
              <a:r>
                <a:rPr kumimoji="1" lang="en-US" altLang="ko-KR" sz="1000" dirty="0">
                  <a:latin typeface="HGGGothicssi 60g" panose="02020603020101020101" pitchFamily="18" charset="-127"/>
                  <a:ea typeface="HGGGothicssi 60g" panose="02020603020101020101" pitchFamily="18" charset="-127"/>
                </a:rPr>
                <a:t>Address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9A1CA06-059B-2840-97C7-645D56407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2319" y="1992832"/>
              <a:ext cx="443918" cy="44391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F64539-0F49-034D-97CB-6FC5E15DCA88}"/>
                </a:ext>
              </a:extLst>
            </p:cNvPr>
            <p:cNvSpPr txBox="1"/>
            <p:nvPr/>
          </p:nvSpPr>
          <p:spPr>
            <a:xfrm>
              <a:off x="2388177" y="1692646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latin typeface="HGGGothicssi 60g" panose="02020603020101020101" pitchFamily="18" charset="-127"/>
                  <a:ea typeface="HGGGothicssi 60g" panose="02020603020101020101" pitchFamily="18" charset="-127"/>
                </a:rPr>
                <a:t>Name</a:t>
              </a:r>
            </a:p>
            <a:p>
              <a:r>
                <a:rPr kumimoji="1" lang="en-US" altLang="ko-KR" sz="1000" dirty="0">
                  <a:latin typeface="HGGGothicssi 60g" panose="02020603020101020101" pitchFamily="18" charset="-127"/>
                  <a:ea typeface="HGGGothicssi 60g" panose="02020603020101020101" pitchFamily="18" charset="-127"/>
                </a:rPr>
                <a:t>Address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6B54CF-928D-384E-BC91-86FA9DED6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8659" y="1992832"/>
              <a:ext cx="443918" cy="44391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AA95D8-07AD-204A-9F7E-B2463688A7AA}"/>
                </a:ext>
              </a:extLst>
            </p:cNvPr>
            <p:cNvSpPr txBox="1"/>
            <p:nvPr/>
          </p:nvSpPr>
          <p:spPr>
            <a:xfrm>
              <a:off x="2884517" y="1692646"/>
              <a:ext cx="615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latin typeface="HGGGothicssi 60g" panose="02020603020101020101" pitchFamily="18" charset="-127"/>
                  <a:ea typeface="HGGGothicssi 60g" panose="02020603020101020101" pitchFamily="18" charset="-127"/>
                </a:rPr>
                <a:t>Name</a:t>
              </a:r>
            </a:p>
            <a:p>
              <a:r>
                <a:rPr kumimoji="1" lang="en-US" altLang="ko-KR" sz="1000" dirty="0">
                  <a:latin typeface="HGGGothicssi 60g" panose="02020603020101020101" pitchFamily="18" charset="-127"/>
                  <a:ea typeface="HGGGothicssi 60g" panose="02020603020101020101" pitchFamily="18" charset="-127"/>
                </a:rPr>
                <a:t>Address</a:t>
              </a:r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421E04E2-7C69-DB4B-B74A-0DE7F790BC6F}"/>
                </a:ext>
              </a:extLst>
            </p:cNvPr>
            <p:cNvSpPr/>
            <p:nvPr/>
          </p:nvSpPr>
          <p:spPr>
            <a:xfrm>
              <a:off x="2198451" y="1619655"/>
              <a:ext cx="379379" cy="2519464"/>
            </a:xfrm>
            <a:custGeom>
              <a:avLst/>
              <a:gdLst>
                <a:gd name="connsiteX0" fmla="*/ 0 w 379379"/>
                <a:gd name="connsiteY0" fmla="*/ 0 h 2519464"/>
                <a:gd name="connsiteX1" fmla="*/ 0 w 379379"/>
                <a:gd name="connsiteY1" fmla="*/ 1021405 h 2519464"/>
                <a:gd name="connsiteX2" fmla="*/ 369651 w 379379"/>
                <a:gd name="connsiteY2" fmla="*/ 1926077 h 2519464"/>
                <a:gd name="connsiteX3" fmla="*/ 379379 w 379379"/>
                <a:gd name="connsiteY3" fmla="*/ 2519464 h 251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79" h="2519464">
                  <a:moveTo>
                    <a:pt x="0" y="0"/>
                  </a:moveTo>
                  <a:lnTo>
                    <a:pt x="0" y="1021405"/>
                  </a:lnTo>
                  <a:lnTo>
                    <a:pt x="369651" y="1926077"/>
                  </a:lnTo>
                  <a:lnTo>
                    <a:pt x="379379" y="2519464"/>
                  </a:ln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189B783F-70D0-1C44-9B23-6903B8EDC5C9}"/>
                </a:ext>
              </a:extLst>
            </p:cNvPr>
            <p:cNvSpPr/>
            <p:nvPr/>
          </p:nvSpPr>
          <p:spPr>
            <a:xfrm flipH="1">
              <a:off x="2817867" y="1607917"/>
              <a:ext cx="379379" cy="2519464"/>
            </a:xfrm>
            <a:custGeom>
              <a:avLst/>
              <a:gdLst>
                <a:gd name="connsiteX0" fmla="*/ 0 w 379379"/>
                <a:gd name="connsiteY0" fmla="*/ 0 h 2519464"/>
                <a:gd name="connsiteX1" fmla="*/ 0 w 379379"/>
                <a:gd name="connsiteY1" fmla="*/ 1021405 h 2519464"/>
                <a:gd name="connsiteX2" fmla="*/ 369651 w 379379"/>
                <a:gd name="connsiteY2" fmla="*/ 1926077 h 2519464"/>
                <a:gd name="connsiteX3" fmla="*/ 379379 w 379379"/>
                <a:gd name="connsiteY3" fmla="*/ 2519464 h 251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79" h="2519464">
                  <a:moveTo>
                    <a:pt x="0" y="0"/>
                  </a:moveTo>
                  <a:lnTo>
                    <a:pt x="0" y="1021405"/>
                  </a:lnTo>
                  <a:lnTo>
                    <a:pt x="369651" y="1926077"/>
                  </a:lnTo>
                  <a:lnTo>
                    <a:pt x="379379" y="2519464"/>
                  </a:ln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B36F30E-3DAA-C042-BD68-C732B242239F}"/>
                </a:ext>
              </a:extLst>
            </p:cNvPr>
            <p:cNvCxnSpPr/>
            <p:nvPr/>
          </p:nvCxnSpPr>
          <p:spPr>
            <a:xfrm>
              <a:off x="2686386" y="1580743"/>
              <a:ext cx="17009" cy="25487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67C59A8-AFA5-4F40-AD78-748DE14A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1297" y="1153207"/>
              <a:ext cx="639063" cy="63906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9A3A9BD-378A-7F46-BC0D-D855B810E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1214" y="1153207"/>
              <a:ext cx="639063" cy="63906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107AB28-8A9E-444F-8C8B-DE0EC3919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7715" y="1153207"/>
              <a:ext cx="639063" cy="639063"/>
            </a:xfrm>
            <a:prstGeom prst="rect">
              <a:avLst/>
            </a:prstGeom>
          </p:spPr>
        </p:pic>
        <p:sp>
          <p:nvSpPr>
            <p:cNvPr id="49" name="삼각형 48">
              <a:extLst>
                <a:ext uri="{FF2B5EF4-FFF2-40B4-BE49-F238E27FC236}">
                  <a16:creationId xmlns:a16="http://schemas.microsoft.com/office/drawing/2014/main" id="{BF958BBA-4060-B04B-9312-A8DB4A9969DF}"/>
                </a:ext>
              </a:extLst>
            </p:cNvPr>
            <p:cNvSpPr/>
            <p:nvPr/>
          </p:nvSpPr>
          <p:spPr>
            <a:xfrm rot="10800000">
              <a:off x="2635558" y="4054810"/>
              <a:ext cx="131058" cy="16002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삼각형 49">
              <a:extLst>
                <a:ext uri="{FF2B5EF4-FFF2-40B4-BE49-F238E27FC236}">
                  <a16:creationId xmlns:a16="http://schemas.microsoft.com/office/drawing/2014/main" id="{BAE5E611-1595-EC41-95A0-FBCEC05984B4}"/>
                </a:ext>
              </a:extLst>
            </p:cNvPr>
            <p:cNvSpPr/>
            <p:nvPr/>
          </p:nvSpPr>
          <p:spPr>
            <a:xfrm rot="10800000">
              <a:off x="2754224" y="4054810"/>
              <a:ext cx="131058" cy="16002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65117438-8CF4-4C48-8C7E-13480D675616}"/>
                </a:ext>
              </a:extLst>
            </p:cNvPr>
            <p:cNvSpPr/>
            <p:nvPr/>
          </p:nvSpPr>
          <p:spPr>
            <a:xfrm rot="10800000">
              <a:off x="2511422" y="4054810"/>
              <a:ext cx="131058" cy="16002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328378C-0B96-7F4B-AB16-C01803B4A7E6}"/>
              </a:ext>
            </a:extLst>
          </p:cNvPr>
          <p:cNvGrpSpPr/>
          <p:nvPr/>
        </p:nvGrpSpPr>
        <p:grpSpPr>
          <a:xfrm>
            <a:off x="3868314" y="1337227"/>
            <a:ext cx="3683877" cy="3646900"/>
            <a:chOff x="3402158" y="1175866"/>
            <a:chExt cx="3683877" cy="3646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7C9EF4-FC6E-1547-8D60-7E6D42BABCEE}"/>
                </a:ext>
              </a:extLst>
            </p:cNvPr>
            <p:cNvSpPr txBox="1"/>
            <p:nvPr/>
          </p:nvSpPr>
          <p:spPr>
            <a:xfrm>
              <a:off x="3402158" y="2780744"/>
              <a:ext cx="2467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dirty="0">
                  <a:solidFill>
                    <a:srgbClr val="991D23"/>
                  </a:solidFill>
                  <a:latin typeface="HGGGothicssi 80g" panose="02020603020101020101" pitchFamily="18" charset="-127"/>
                  <a:ea typeface="HGGGothicssi 80g" panose="02020603020101020101" pitchFamily="18" charset="-127"/>
                </a:rPr>
                <a:t>Demultiplexer</a:t>
              </a:r>
              <a:endParaRPr kumimoji="1" lang="ko-KR" altLang="en-US" sz="2400" dirty="0">
                <a:solidFill>
                  <a:srgbClr val="991D23"/>
                </a:solidFill>
                <a:latin typeface="HGGGothicssi 80g" panose="02020603020101020101" pitchFamily="18" charset="-127"/>
                <a:ea typeface="HGGGothicssi 80g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51FE68B-6503-7642-B8A2-AFC82E9621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82454" y="2444726"/>
              <a:ext cx="1251799" cy="2378040"/>
              <a:chOff x="2121361" y="2016321"/>
              <a:chExt cx="1525445" cy="289788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74E63A5-01D0-F548-8296-80800222D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361" y="2016321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3ADC9E8-A3EA-4C4F-BB13-2D5501DF9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809" y="3538210"/>
                <a:ext cx="1375997" cy="1375996"/>
              </a:xfrm>
              <a:prstGeom prst="rect">
                <a:avLst/>
              </a:prstGeom>
            </p:spPr>
          </p:pic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517142A-886C-8241-AAA5-9ECA6725D6C5}"/>
                </a:ext>
              </a:extLst>
            </p:cNvPr>
            <p:cNvGrpSpPr/>
            <p:nvPr/>
          </p:nvGrpSpPr>
          <p:grpSpPr>
            <a:xfrm>
              <a:off x="5533880" y="2282447"/>
              <a:ext cx="1435558" cy="446640"/>
              <a:chOff x="5533880" y="2373887"/>
              <a:chExt cx="1435558" cy="44664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BAB48C0-B512-6941-811C-20EDA4B6807D}"/>
                  </a:ext>
                </a:extLst>
              </p:cNvPr>
              <p:cNvSpPr/>
              <p:nvPr/>
            </p:nvSpPr>
            <p:spPr>
              <a:xfrm>
                <a:off x="6045165" y="2465043"/>
                <a:ext cx="417792" cy="255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FA063A8-1848-DB4C-9CC3-71DD3517CB5E}"/>
                  </a:ext>
                </a:extLst>
              </p:cNvPr>
              <p:cNvSpPr/>
              <p:nvPr/>
            </p:nvSpPr>
            <p:spPr>
              <a:xfrm>
                <a:off x="5546943" y="2471437"/>
                <a:ext cx="417792" cy="255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52F7CC8-8BC9-C446-98A1-8607CB890203}"/>
                  </a:ext>
                </a:extLst>
              </p:cNvPr>
              <p:cNvSpPr/>
              <p:nvPr/>
            </p:nvSpPr>
            <p:spPr>
              <a:xfrm>
                <a:off x="6538583" y="2465043"/>
                <a:ext cx="417792" cy="255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64DA3ABF-35A5-D04C-B89A-246BA6B86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3880" y="2376609"/>
                <a:ext cx="443918" cy="443918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95A02251-34D0-A84A-994B-32AA4FED2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9180" y="2373887"/>
                <a:ext cx="443918" cy="443918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DEE4F9B7-7F3C-9845-B407-D1242CA1B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5520" y="2373887"/>
                <a:ext cx="443918" cy="443918"/>
              </a:xfrm>
              <a:prstGeom prst="rect">
                <a:avLst/>
              </a:prstGeom>
            </p:spPr>
          </p:pic>
        </p:grpSp>
        <p:sp>
          <p:nvSpPr>
            <p:cNvPr id="45" name="자유형 44">
              <a:extLst>
                <a:ext uri="{FF2B5EF4-FFF2-40B4-BE49-F238E27FC236}">
                  <a16:creationId xmlns:a16="http://schemas.microsoft.com/office/drawing/2014/main" id="{1F200710-942E-064C-9936-C36B36CCB28C}"/>
                </a:ext>
              </a:extLst>
            </p:cNvPr>
            <p:cNvSpPr/>
            <p:nvPr/>
          </p:nvSpPr>
          <p:spPr>
            <a:xfrm>
              <a:off x="5751855" y="1619655"/>
              <a:ext cx="379379" cy="2519464"/>
            </a:xfrm>
            <a:custGeom>
              <a:avLst/>
              <a:gdLst>
                <a:gd name="connsiteX0" fmla="*/ 0 w 379379"/>
                <a:gd name="connsiteY0" fmla="*/ 0 h 2519464"/>
                <a:gd name="connsiteX1" fmla="*/ 0 w 379379"/>
                <a:gd name="connsiteY1" fmla="*/ 1021405 h 2519464"/>
                <a:gd name="connsiteX2" fmla="*/ 369651 w 379379"/>
                <a:gd name="connsiteY2" fmla="*/ 1926077 h 2519464"/>
                <a:gd name="connsiteX3" fmla="*/ 379379 w 379379"/>
                <a:gd name="connsiteY3" fmla="*/ 2519464 h 251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79" h="2519464">
                  <a:moveTo>
                    <a:pt x="0" y="0"/>
                  </a:moveTo>
                  <a:lnTo>
                    <a:pt x="0" y="1021405"/>
                  </a:lnTo>
                  <a:lnTo>
                    <a:pt x="369651" y="1926077"/>
                  </a:lnTo>
                  <a:lnTo>
                    <a:pt x="379379" y="2519464"/>
                  </a:ln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자유형 45">
              <a:extLst>
                <a:ext uri="{FF2B5EF4-FFF2-40B4-BE49-F238E27FC236}">
                  <a16:creationId xmlns:a16="http://schemas.microsoft.com/office/drawing/2014/main" id="{44AB2E6C-DA75-F747-A133-C9E4049C6520}"/>
                </a:ext>
              </a:extLst>
            </p:cNvPr>
            <p:cNvSpPr/>
            <p:nvPr/>
          </p:nvSpPr>
          <p:spPr>
            <a:xfrm flipH="1">
              <a:off x="6371271" y="1607917"/>
              <a:ext cx="379379" cy="2519464"/>
            </a:xfrm>
            <a:custGeom>
              <a:avLst/>
              <a:gdLst>
                <a:gd name="connsiteX0" fmla="*/ 0 w 379379"/>
                <a:gd name="connsiteY0" fmla="*/ 0 h 2519464"/>
                <a:gd name="connsiteX1" fmla="*/ 0 w 379379"/>
                <a:gd name="connsiteY1" fmla="*/ 1021405 h 2519464"/>
                <a:gd name="connsiteX2" fmla="*/ 369651 w 379379"/>
                <a:gd name="connsiteY2" fmla="*/ 1926077 h 2519464"/>
                <a:gd name="connsiteX3" fmla="*/ 379379 w 379379"/>
                <a:gd name="connsiteY3" fmla="*/ 2519464 h 251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379" h="2519464">
                  <a:moveTo>
                    <a:pt x="0" y="0"/>
                  </a:moveTo>
                  <a:lnTo>
                    <a:pt x="0" y="1021405"/>
                  </a:lnTo>
                  <a:lnTo>
                    <a:pt x="369651" y="1926077"/>
                  </a:lnTo>
                  <a:lnTo>
                    <a:pt x="379379" y="2519464"/>
                  </a:ln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BB09E04C-9798-1946-B892-ACFC76BD128B}"/>
                </a:ext>
              </a:extLst>
            </p:cNvPr>
            <p:cNvCxnSpPr/>
            <p:nvPr/>
          </p:nvCxnSpPr>
          <p:spPr>
            <a:xfrm>
              <a:off x="6239790" y="1580743"/>
              <a:ext cx="17009" cy="25487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79453AB-3035-6A44-8BA1-3B9BCA1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0554" y="1175866"/>
              <a:ext cx="639063" cy="63906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D4C585-020C-5846-BDB8-01CE2835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0471" y="1175866"/>
              <a:ext cx="639063" cy="63906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89C3273-6E9A-CB4D-B3C7-93188126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6972" y="1175866"/>
              <a:ext cx="639063" cy="639063"/>
            </a:xfrm>
            <a:prstGeom prst="rect">
              <a:avLst/>
            </a:prstGeom>
          </p:spPr>
        </p:pic>
        <p:sp>
          <p:nvSpPr>
            <p:cNvPr id="52" name="삼각형 51">
              <a:extLst>
                <a:ext uri="{FF2B5EF4-FFF2-40B4-BE49-F238E27FC236}">
                  <a16:creationId xmlns:a16="http://schemas.microsoft.com/office/drawing/2014/main" id="{6D2F4A32-F520-F547-8F72-77C42F930FAF}"/>
                </a:ext>
              </a:extLst>
            </p:cNvPr>
            <p:cNvSpPr/>
            <p:nvPr/>
          </p:nvSpPr>
          <p:spPr>
            <a:xfrm>
              <a:off x="5690109" y="1649165"/>
              <a:ext cx="131058" cy="16002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삼각형 52">
              <a:extLst>
                <a:ext uri="{FF2B5EF4-FFF2-40B4-BE49-F238E27FC236}">
                  <a16:creationId xmlns:a16="http://schemas.microsoft.com/office/drawing/2014/main" id="{6A126B2D-CB43-6742-97FD-485EFE6EAE42}"/>
                </a:ext>
              </a:extLst>
            </p:cNvPr>
            <p:cNvSpPr/>
            <p:nvPr/>
          </p:nvSpPr>
          <p:spPr>
            <a:xfrm>
              <a:off x="6183387" y="1644395"/>
              <a:ext cx="131058" cy="16002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삼각형 53">
              <a:extLst>
                <a:ext uri="{FF2B5EF4-FFF2-40B4-BE49-F238E27FC236}">
                  <a16:creationId xmlns:a16="http://schemas.microsoft.com/office/drawing/2014/main" id="{1482106A-89A2-B04D-8157-90875D27F216}"/>
                </a:ext>
              </a:extLst>
            </p:cNvPr>
            <p:cNvSpPr/>
            <p:nvPr/>
          </p:nvSpPr>
          <p:spPr>
            <a:xfrm>
              <a:off x="6683814" y="1641117"/>
              <a:ext cx="131058" cy="16002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98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378384" y="363120"/>
            <a:ext cx="7023076" cy="2702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*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참조 자료 출처</a:t>
            </a:r>
            <a:endParaRPr kumimoji="1" lang="en-US" altLang="ko-KR" sz="200" dirty="0"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ALAN B. MARCOVITZ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『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논리회로와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컴퓨터설계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』,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한티미디어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(2008)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James </a:t>
            </a:r>
            <a:r>
              <a:rPr kumimoji="1" lang="en" altLang="ko-KR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F.Kurose</a:t>
            </a:r>
            <a:r>
              <a:rPr kumimoji="1" lang="en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 Keith </a:t>
            </a:r>
            <a:r>
              <a:rPr kumimoji="1" lang="en" altLang="ko-KR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W.Ross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『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컴퓨터 네트워킹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하향식 접근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』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 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퍼스트북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(2017)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서강대학교 컴퓨터공학실험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II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(CSE3016)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9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장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강의자료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서강대학교 디지털회로개론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(CSE3015) :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4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장 강의자료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D5E6AE-6FF0-F54A-933B-93DC5A23D92F}"/>
              </a:ext>
            </a:extLst>
          </p:cNvPr>
          <p:cNvSpPr/>
          <p:nvPr/>
        </p:nvSpPr>
        <p:spPr>
          <a:xfrm>
            <a:off x="378384" y="3460186"/>
            <a:ext cx="2885726" cy="1656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* </a:t>
            </a:r>
            <a:r>
              <a:rPr kumimoji="1" lang="ko-KR" altLang="en-US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팀원 별 기여도</a:t>
            </a:r>
            <a:endParaRPr kumimoji="1" lang="en-US" altLang="ko-KR" sz="200" dirty="0"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김수미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50%</a:t>
            </a:r>
          </a:p>
          <a:p>
            <a:pPr>
              <a:lnSpc>
                <a:spcPct val="130000"/>
              </a:lnSpc>
            </a:pP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김찬수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25689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190ACC-9ED6-634B-91B0-876E9E007450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BD08A0-B819-1C4C-B471-6329C996A753}"/>
              </a:ext>
            </a:extLst>
          </p:cNvPr>
          <p:cNvSpPr/>
          <p:nvPr/>
        </p:nvSpPr>
        <p:spPr>
          <a:xfrm>
            <a:off x="3036965" y="2037346"/>
            <a:ext cx="3070071" cy="1424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ko-KR" altLang="en-US" sz="50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감사합니다</a:t>
            </a:r>
            <a:endParaRPr kumimoji="1" lang="en-US" altLang="ko-KR" sz="50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kumimoji="1" lang="en-US" altLang="ko-KR" sz="3000" dirty="0">
                <a:solidFill>
                  <a:srgbClr val="991D23"/>
                </a:solidFill>
                <a:latin typeface="HGGGothicssi 40g" panose="02020603020101020101" pitchFamily="18" charset="-127"/>
                <a:ea typeface="HGGGothicssi 40g" panose="02020603020101020101" pitchFamily="18" charset="-127"/>
              </a:rPr>
              <a:t>_THANK YOU_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46D0FF-D894-6F4A-99F0-C5437313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5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7304436" cy="3538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1. Decoder</a:t>
            </a:r>
          </a:p>
          <a:p>
            <a:pPr>
              <a:lnSpc>
                <a:spcPct val="180000"/>
              </a:lnSpc>
            </a:pP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복호기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 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해석기 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</a:t>
            </a:r>
            <a:r>
              <a:rPr kumimoji="1" lang="ko-KR" altLang="en-US" sz="18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부호화된</a:t>
            </a: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정보를 원래 정보로 돌린다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.)</a:t>
            </a:r>
            <a:endParaRPr kumimoji="1" lang="en-US" altLang="ko-KR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80000"/>
              </a:lnSpc>
              <a:buFontTx/>
              <a:buChar char="-"/>
            </a:pPr>
            <a:r>
              <a:rPr kumimoji="1" lang="ko-KR" altLang="en-US" sz="2400" dirty="0" err="1">
                <a:latin typeface="HGGGothicssi 80g" panose="02020603020101020101" pitchFamily="18" charset="-127"/>
                <a:ea typeface="HGGGothicssi 80g" panose="02020603020101020101" pitchFamily="18" charset="-127"/>
              </a:rPr>
              <a:t>최소항</a:t>
            </a:r>
            <a:r>
              <a:rPr kumimoji="1" lang="ko-KR" altLang="en-US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HGGGothicssi 80g" panose="02020603020101020101" pitchFamily="18" charset="-127"/>
                <a:ea typeface="HGGGothicssi 80g" panose="02020603020101020101" pitchFamily="18" charset="-127"/>
              </a:rPr>
              <a:t>생성기</a:t>
            </a:r>
            <a:r>
              <a:rPr kumimoji="1" lang="ko-KR" altLang="en-US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en-US" altLang="ko-KR" sz="18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(input</a:t>
            </a:r>
            <a:r>
              <a:rPr kumimoji="1" lang="ko-KR" altLang="en-US" sz="18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의 </a:t>
            </a:r>
            <a:r>
              <a:rPr kumimoji="1" lang="en-US" altLang="ko-KR" sz="1800" dirty="0" err="1">
                <a:latin typeface="HGGGothicssi 80g" panose="02020603020101020101" pitchFamily="18" charset="-127"/>
                <a:ea typeface="HGGGothicssi 80g" panose="02020603020101020101" pitchFamily="18" charset="-127"/>
              </a:rPr>
              <a:t>minterm</a:t>
            </a:r>
            <a:r>
              <a:rPr kumimoji="1" lang="ko-KR" altLang="en-US" sz="18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들이 각각의 아웃풋이 된다</a:t>
            </a:r>
            <a:r>
              <a:rPr kumimoji="1" lang="en-US" altLang="ko-KR" sz="18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.)</a:t>
            </a: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kumimoji="1" lang="en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Input</a:t>
            </a:r>
            <a:r>
              <a:rPr kumimoji="1" lang="en-US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 N 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/ </a:t>
            </a:r>
            <a:r>
              <a:rPr kumimoji="1" lang="en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Output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2^N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</a:t>
            </a:r>
            <a:endParaRPr kumimoji="1" lang="en-US" altLang="ko-KR" sz="2400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pPr>
              <a:lnSpc>
                <a:spcPct val="180000"/>
              </a:lnSpc>
            </a:pP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active high decoder / active low decoder </a:t>
            </a:r>
            <a:endParaRPr kumimoji="1" lang="en-US" altLang="ko-KR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5763694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1. Active high decoder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 2 X 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FE323-ECE0-0546-B68D-1EAE02C54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4235" y="1527249"/>
          <a:ext cx="7679827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702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2643125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EFEF89-CEE6-41D4-9BC9-09C98B6F7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29" y="2218638"/>
          <a:ext cx="4720624" cy="2760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600">
                  <a:extLst>
                    <a:ext uri="{9D8B030D-6E8A-4147-A177-3AD203B41FA5}">
                      <a16:colId xmlns:a16="http://schemas.microsoft.com/office/drawing/2014/main" val="2050994016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3993029649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1564410717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3377453872"/>
                    </a:ext>
                  </a:extLst>
                </a:gridCol>
                <a:gridCol w="787112">
                  <a:extLst>
                    <a:ext uri="{9D8B030D-6E8A-4147-A177-3AD203B41FA5}">
                      <a16:colId xmlns:a16="http://schemas.microsoft.com/office/drawing/2014/main" val="877299458"/>
                    </a:ext>
                  </a:extLst>
                </a:gridCol>
                <a:gridCol w="787112">
                  <a:extLst>
                    <a:ext uri="{9D8B030D-6E8A-4147-A177-3AD203B41FA5}">
                      <a16:colId xmlns:a16="http://schemas.microsoft.com/office/drawing/2014/main" val="1739411728"/>
                    </a:ext>
                  </a:extLst>
                </a:gridCol>
              </a:tblGrid>
              <a:tr h="331274">
                <a:tc gridSpan="2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67586"/>
                  </a:ext>
                </a:extLst>
              </a:tr>
              <a:tr h="331274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Input-a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Input-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412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3077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951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9780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3740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ED380D9-39B7-456F-81C6-2879F7AD8144}"/>
              </a:ext>
            </a:extLst>
          </p:cNvPr>
          <p:cNvSpPr/>
          <p:nvPr/>
        </p:nvSpPr>
        <p:spPr>
          <a:xfrm>
            <a:off x="2706030" y="2951357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08865C-7264-48A5-ABF2-167B6E0B7660}"/>
              </a:ext>
            </a:extLst>
          </p:cNvPr>
          <p:cNvSpPr/>
          <p:nvPr/>
        </p:nvSpPr>
        <p:spPr>
          <a:xfrm>
            <a:off x="3512635" y="3454506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CD9CB2-6F6B-4187-B9C0-BF8A77CE9725}"/>
              </a:ext>
            </a:extLst>
          </p:cNvPr>
          <p:cNvSpPr/>
          <p:nvPr/>
        </p:nvSpPr>
        <p:spPr>
          <a:xfrm>
            <a:off x="4285786" y="3980986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BC5CFC-2BDD-477B-9B5E-2A15D3527374}"/>
              </a:ext>
            </a:extLst>
          </p:cNvPr>
          <p:cNvSpPr/>
          <p:nvPr/>
        </p:nvSpPr>
        <p:spPr>
          <a:xfrm>
            <a:off x="5081239" y="4526683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FE89339-4CB5-4849-AB26-134C7FCF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75" y="2111050"/>
            <a:ext cx="2370289" cy="28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5590569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1. Active low decoder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 2 X 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FE323-ECE0-0546-B68D-1EAE02C54006}"/>
              </a:ext>
            </a:extLst>
          </p:cNvPr>
          <p:cNvGraphicFramePr>
            <a:graphicFrameLocks noGrp="1"/>
          </p:cNvGraphicFramePr>
          <p:nvPr/>
        </p:nvGraphicFramePr>
        <p:xfrm>
          <a:off x="784235" y="1527249"/>
          <a:ext cx="7679827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702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2643125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EFEF89-CEE6-41D4-9BC9-09C98B6F7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29" y="2218638"/>
          <a:ext cx="4720624" cy="2760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600">
                  <a:extLst>
                    <a:ext uri="{9D8B030D-6E8A-4147-A177-3AD203B41FA5}">
                      <a16:colId xmlns:a16="http://schemas.microsoft.com/office/drawing/2014/main" val="2050994016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3993029649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1564410717"/>
                    </a:ext>
                  </a:extLst>
                </a:gridCol>
                <a:gridCol w="786600">
                  <a:extLst>
                    <a:ext uri="{9D8B030D-6E8A-4147-A177-3AD203B41FA5}">
                      <a16:colId xmlns:a16="http://schemas.microsoft.com/office/drawing/2014/main" val="3377453872"/>
                    </a:ext>
                  </a:extLst>
                </a:gridCol>
                <a:gridCol w="787112">
                  <a:extLst>
                    <a:ext uri="{9D8B030D-6E8A-4147-A177-3AD203B41FA5}">
                      <a16:colId xmlns:a16="http://schemas.microsoft.com/office/drawing/2014/main" val="877299458"/>
                    </a:ext>
                  </a:extLst>
                </a:gridCol>
                <a:gridCol w="787112">
                  <a:extLst>
                    <a:ext uri="{9D8B030D-6E8A-4147-A177-3AD203B41FA5}">
                      <a16:colId xmlns:a16="http://schemas.microsoft.com/office/drawing/2014/main" val="1739411728"/>
                    </a:ext>
                  </a:extLst>
                </a:gridCol>
              </a:tblGrid>
              <a:tr h="331274">
                <a:tc gridSpan="2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44613"/>
                  </a:ext>
                </a:extLst>
              </a:tr>
              <a:tr h="331274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Input-a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Input-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412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3077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951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9780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3740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ED380D9-39B7-456F-81C6-2879F7AD8144}"/>
              </a:ext>
            </a:extLst>
          </p:cNvPr>
          <p:cNvSpPr/>
          <p:nvPr/>
        </p:nvSpPr>
        <p:spPr>
          <a:xfrm>
            <a:off x="2706030" y="2921619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08865C-7264-48A5-ABF2-167B6E0B7660}"/>
              </a:ext>
            </a:extLst>
          </p:cNvPr>
          <p:cNvSpPr/>
          <p:nvPr/>
        </p:nvSpPr>
        <p:spPr>
          <a:xfrm>
            <a:off x="3512635" y="3424768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CD9CB2-6F6B-4187-B9C0-BF8A77CE9725}"/>
              </a:ext>
            </a:extLst>
          </p:cNvPr>
          <p:cNvSpPr/>
          <p:nvPr/>
        </p:nvSpPr>
        <p:spPr>
          <a:xfrm>
            <a:off x="4285786" y="3951248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BC5CFC-2BDD-477B-9B5E-2A15D3527374}"/>
              </a:ext>
            </a:extLst>
          </p:cNvPr>
          <p:cNvSpPr/>
          <p:nvPr/>
        </p:nvSpPr>
        <p:spPr>
          <a:xfrm>
            <a:off x="5081239" y="4496945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AA536-1CC4-4CCD-9BD1-AD45EB78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810" y="2046017"/>
            <a:ext cx="2398955" cy="27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6277039" cy="2929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2. Encoder</a:t>
            </a:r>
          </a:p>
          <a:p>
            <a:pPr marL="342900" indent="-342900">
              <a:lnSpc>
                <a:spcPct val="180000"/>
              </a:lnSpc>
              <a:buFontTx/>
              <a:buChar char="-"/>
            </a:pPr>
            <a:r>
              <a:rPr kumimoji="1" lang="ko-KR" altLang="en-US" sz="24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암호기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HGGGothicssi 40g" panose="02020603020101020101" pitchFamily="18" charset="-127"/>
                <a:ea typeface="HGGGothicssi 40g" panose="02020603020101020101" pitchFamily="18" charset="-127"/>
              </a:rPr>
              <a:t>부호기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</a:t>
            </a:r>
            <a:r>
              <a:rPr kumimoji="1" lang="ko-KR" altLang="en-US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보안 또는 데이터의 크기 축소</a:t>
            </a:r>
            <a:r>
              <a:rPr kumimoji="1" lang="en-US" altLang="ko-KR" sz="18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)</a:t>
            </a:r>
            <a:endParaRPr kumimoji="1" lang="en-US" altLang="ko-KR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kumimoji="1" lang="en-US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Decoder</a:t>
            </a:r>
            <a:r>
              <a:rPr kumimoji="1" lang="ko-KR" altLang="en-US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의 반대로 수행</a:t>
            </a:r>
            <a:endParaRPr kumimoji="1" lang="en-US" altLang="ko-KR" sz="2400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kumimoji="1" lang="en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Input</a:t>
            </a:r>
            <a:r>
              <a:rPr kumimoji="1" lang="en-US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 2^N 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/ </a:t>
            </a:r>
            <a:r>
              <a:rPr kumimoji="1" lang="en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Output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N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</a:t>
            </a:r>
            <a:endParaRPr kumimoji="1" lang="en-US" altLang="ko-KR" sz="2400" dirty="0">
              <a:latin typeface="HGGGothicssi 80g" panose="02020603020101020101" pitchFamily="18" charset="-127"/>
              <a:ea typeface="HGGGothicssi 80g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4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active high encoder / active low encoder </a:t>
            </a:r>
            <a:endParaRPr kumimoji="1" lang="en-US" altLang="ko-KR" sz="24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1DB6FE2-C050-4C08-A34B-2FDCEB365396}"/>
              </a:ext>
            </a:extLst>
          </p:cNvPr>
          <p:cNvSpPr/>
          <p:nvPr/>
        </p:nvSpPr>
        <p:spPr>
          <a:xfrm>
            <a:off x="2090057" y="3759200"/>
            <a:ext cx="1146629" cy="14675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68824D-2302-467E-AFED-B1447319A251}"/>
              </a:ext>
            </a:extLst>
          </p:cNvPr>
          <p:cNvSpPr/>
          <p:nvPr/>
        </p:nvSpPr>
        <p:spPr>
          <a:xfrm>
            <a:off x="5493657" y="3759200"/>
            <a:ext cx="1146629" cy="14675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8D9EF9-CFEF-4C7E-96E7-F441551B87D9}"/>
              </a:ext>
            </a:extLst>
          </p:cNvPr>
          <p:cNvCxnSpPr/>
          <p:nvPr/>
        </p:nvCxnSpPr>
        <p:spPr>
          <a:xfrm>
            <a:off x="3497943" y="4223657"/>
            <a:ext cx="1785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F3A0DF-83AE-46A3-863E-490AEE6D9943}"/>
              </a:ext>
            </a:extLst>
          </p:cNvPr>
          <p:cNvCxnSpPr/>
          <p:nvPr/>
        </p:nvCxnSpPr>
        <p:spPr>
          <a:xfrm>
            <a:off x="3512457" y="4767943"/>
            <a:ext cx="1785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E548A6-E3F6-432F-8F3C-D895E3038E42}"/>
              </a:ext>
            </a:extLst>
          </p:cNvPr>
          <p:cNvCxnSpPr>
            <a:cxnSpLocks/>
          </p:cNvCxnSpPr>
          <p:nvPr/>
        </p:nvCxnSpPr>
        <p:spPr>
          <a:xfrm>
            <a:off x="899886" y="3897086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1A4ED6-0AD4-4581-9957-C647859C2B2A}"/>
              </a:ext>
            </a:extLst>
          </p:cNvPr>
          <p:cNvCxnSpPr>
            <a:cxnSpLocks/>
          </p:cNvCxnSpPr>
          <p:nvPr/>
        </p:nvCxnSpPr>
        <p:spPr>
          <a:xfrm>
            <a:off x="899886" y="4238172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AAB6B1-4EB2-49A5-AD2E-37ACCE469393}"/>
              </a:ext>
            </a:extLst>
          </p:cNvPr>
          <p:cNvCxnSpPr>
            <a:cxnSpLocks/>
          </p:cNvCxnSpPr>
          <p:nvPr/>
        </p:nvCxnSpPr>
        <p:spPr>
          <a:xfrm>
            <a:off x="899885" y="4601029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F53AB8-E5CF-40DE-922B-59BB1025BD5B}"/>
              </a:ext>
            </a:extLst>
          </p:cNvPr>
          <p:cNvCxnSpPr>
            <a:cxnSpLocks/>
          </p:cNvCxnSpPr>
          <p:nvPr/>
        </p:nvCxnSpPr>
        <p:spPr>
          <a:xfrm>
            <a:off x="899886" y="4949372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0E95B1-EFA9-4B34-B591-D1CFF22E6029}"/>
              </a:ext>
            </a:extLst>
          </p:cNvPr>
          <p:cNvCxnSpPr>
            <a:cxnSpLocks/>
          </p:cNvCxnSpPr>
          <p:nvPr/>
        </p:nvCxnSpPr>
        <p:spPr>
          <a:xfrm>
            <a:off x="6640286" y="3897086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4EB0D6-880B-49CA-80BA-2144074DD3E3}"/>
              </a:ext>
            </a:extLst>
          </p:cNvPr>
          <p:cNvCxnSpPr>
            <a:cxnSpLocks/>
          </p:cNvCxnSpPr>
          <p:nvPr/>
        </p:nvCxnSpPr>
        <p:spPr>
          <a:xfrm>
            <a:off x="6640286" y="4238172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A9674E-BD23-47DB-987E-92611F79E4CE}"/>
              </a:ext>
            </a:extLst>
          </p:cNvPr>
          <p:cNvCxnSpPr>
            <a:cxnSpLocks/>
          </p:cNvCxnSpPr>
          <p:nvPr/>
        </p:nvCxnSpPr>
        <p:spPr>
          <a:xfrm>
            <a:off x="6640285" y="4601029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4367E8-E809-4DEC-9E27-10D37073A563}"/>
              </a:ext>
            </a:extLst>
          </p:cNvPr>
          <p:cNvCxnSpPr>
            <a:cxnSpLocks/>
          </p:cNvCxnSpPr>
          <p:nvPr/>
        </p:nvCxnSpPr>
        <p:spPr>
          <a:xfrm>
            <a:off x="6640286" y="4949372"/>
            <a:ext cx="1059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5F6354-9813-473A-86BB-A6642328060B}"/>
              </a:ext>
            </a:extLst>
          </p:cNvPr>
          <p:cNvSpPr txBox="1"/>
          <p:nvPr/>
        </p:nvSpPr>
        <p:spPr>
          <a:xfrm>
            <a:off x="595087" y="3653243"/>
            <a:ext cx="304799" cy="167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7C7388-195B-4ED7-A3FC-800B7C6CF9C4}"/>
              </a:ext>
            </a:extLst>
          </p:cNvPr>
          <p:cNvSpPr txBox="1"/>
          <p:nvPr/>
        </p:nvSpPr>
        <p:spPr>
          <a:xfrm>
            <a:off x="7699829" y="3761745"/>
            <a:ext cx="304799" cy="167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46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5754076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2. Active high encoder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 4 X 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FE323-ECE0-0546-B68D-1EAE02C54006}"/>
              </a:ext>
            </a:extLst>
          </p:cNvPr>
          <p:cNvGraphicFramePr>
            <a:graphicFrameLocks noGrp="1"/>
          </p:cNvGraphicFramePr>
          <p:nvPr/>
        </p:nvGraphicFramePr>
        <p:xfrm>
          <a:off x="784235" y="1527249"/>
          <a:ext cx="7679827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702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2643125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EFEF89-CEE6-41D4-9BC9-09C98B6F7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29" y="2218638"/>
          <a:ext cx="4609112" cy="2760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852">
                  <a:extLst>
                    <a:ext uri="{9D8B030D-6E8A-4147-A177-3AD203B41FA5}">
                      <a16:colId xmlns:a16="http://schemas.microsoft.com/office/drawing/2014/main" val="1564410717"/>
                    </a:ext>
                  </a:extLst>
                </a:gridCol>
                <a:gridCol w="767852">
                  <a:extLst>
                    <a:ext uri="{9D8B030D-6E8A-4147-A177-3AD203B41FA5}">
                      <a16:colId xmlns:a16="http://schemas.microsoft.com/office/drawing/2014/main" val="3377453872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877299458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1739411728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3003231891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2918795540"/>
                    </a:ext>
                  </a:extLst>
                </a:gridCol>
              </a:tblGrid>
              <a:tr h="331274">
                <a:tc gridSpan="4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38134"/>
                  </a:ext>
                </a:extLst>
              </a:tr>
              <a:tr h="331274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-a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412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3077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951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9780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3740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ED380D9-39B7-456F-81C6-2879F7AD8144}"/>
              </a:ext>
            </a:extLst>
          </p:cNvPr>
          <p:cNvSpPr/>
          <p:nvPr/>
        </p:nvSpPr>
        <p:spPr>
          <a:xfrm>
            <a:off x="1070528" y="2951358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08865C-7264-48A5-ABF2-167B6E0B7660}"/>
              </a:ext>
            </a:extLst>
          </p:cNvPr>
          <p:cNvSpPr/>
          <p:nvPr/>
        </p:nvSpPr>
        <p:spPr>
          <a:xfrm>
            <a:off x="1877133" y="3454507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CD9CB2-6F6B-4187-B9C0-BF8A77CE9725}"/>
              </a:ext>
            </a:extLst>
          </p:cNvPr>
          <p:cNvSpPr/>
          <p:nvPr/>
        </p:nvSpPr>
        <p:spPr>
          <a:xfrm>
            <a:off x="2650284" y="3980987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BC5CFC-2BDD-477B-9B5E-2A15D3527374}"/>
              </a:ext>
            </a:extLst>
          </p:cNvPr>
          <p:cNvSpPr/>
          <p:nvPr/>
        </p:nvSpPr>
        <p:spPr>
          <a:xfrm>
            <a:off x="3445737" y="4526684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CFEFD4-CB98-4AD3-B9B5-37433D47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51" y="2784478"/>
            <a:ext cx="2226876" cy="12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5696368" cy="846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2. Active low encoder </a:t>
            </a:r>
            <a:r>
              <a:rPr kumimoji="1" lang="en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: 4 X 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FE323-ECE0-0546-B68D-1EAE02C54006}"/>
              </a:ext>
            </a:extLst>
          </p:cNvPr>
          <p:cNvGraphicFramePr>
            <a:graphicFrameLocks noGrp="1"/>
          </p:cNvGraphicFramePr>
          <p:nvPr/>
        </p:nvGraphicFramePr>
        <p:xfrm>
          <a:off x="784235" y="1527249"/>
          <a:ext cx="7679827" cy="3561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702">
                  <a:extLst>
                    <a:ext uri="{9D8B030D-6E8A-4147-A177-3AD203B41FA5}">
                      <a16:colId xmlns:a16="http://schemas.microsoft.com/office/drawing/2014/main" val="1503437090"/>
                    </a:ext>
                  </a:extLst>
                </a:gridCol>
                <a:gridCol w="2643125">
                  <a:extLst>
                    <a:ext uri="{9D8B030D-6E8A-4147-A177-3AD203B41FA5}">
                      <a16:colId xmlns:a16="http://schemas.microsoft.com/office/drawing/2014/main" val="1578958220"/>
                    </a:ext>
                  </a:extLst>
                </a:gridCol>
              </a:tblGrid>
              <a:tr h="386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Truth Table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HGGGothicssi 60g" panose="02020603020101020101" pitchFamily="18" charset="-127"/>
                          <a:ea typeface="HGGGothicssi 60g" panose="02020603020101020101" pitchFamily="18" charset="-127"/>
                        </a:rPr>
                        <a:t>Logic Diagram</a:t>
                      </a:r>
                      <a:endParaRPr lang="ko-KR" altLang="en-US" sz="1600" b="0" i="0" dirty="0">
                        <a:latin typeface="HGGGothicssi 60g" panose="02020603020101020101" pitchFamily="18" charset="-127"/>
                        <a:ea typeface="HGGGothicssi 60g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2951"/>
                  </a:ext>
                </a:extLst>
              </a:tr>
              <a:tr h="317497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EFEF89-CEE6-41D4-9BC9-09C98B6F7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629" y="2218638"/>
          <a:ext cx="4609112" cy="2760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852">
                  <a:extLst>
                    <a:ext uri="{9D8B030D-6E8A-4147-A177-3AD203B41FA5}">
                      <a16:colId xmlns:a16="http://schemas.microsoft.com/office/drawing/2014/main" val="1564410717"/>
                    </a:ext>
                  </a:extLst>
                </a:gridCol>
                <a:gridCol w="767852">
                  <a:extLst>
                    <a:ext uri="{9D8B030D-6E8A-4147-A177-3AD203B41FA5}">
                      <a16:colId xmlns:a16="http://schemas.microsoft.com/office/drawing/2014/main" val="3377453872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877299458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1739411728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3003231891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val="2918795540"/>
                    </a:ext>
                  </a:extLst>
                </a:gridCol>
              </a:tblGrid>
              <a:tr h="331274">
                <a:tc gridSpan="4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38134"/>
                  </a:ext>
                </a:extLst>
              </a:tr>
              <a:tr h="331274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-a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</a:rPr>
                        <a:t>output-</a:t>
                      </a: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412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3077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951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89780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3740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BED380D9-39B7-456F-81C6-2879F7AD8144}"/>
              </a:ext>
            </a:extLst>
          </p:cNvPr>
          <p:cNvSpPr/>
          <p:nvPr/>
        </p:nvSpPr>
        <p:spPr>
          <a:xfrm>
            <a:off x="1159737" y="2951358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08865C-7264-48A5-ABF2-167B6E0B7660}"/>
              </a:ext>
            </a:extLst>
          </p:cNvPr>
          <p:cNvSpPr/>
          <p:nvPr/>
        </p:nvSpPr>
        <p:spPr>
          <a:xfrm>
            <a:off x="1877133" y="3454507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CD9CB2-6F6B-4187-B9C0-BF8A77CE9725}"/>
              </a:ext>
            </a:extLst>
          </p:cNvPr>
          <p:cNvSpPr/>
          <p:nvPr/>
        </p:nvSpPr>
        <p:spPr>
          <a:xfrm>
            <a:off x="2650284" y="3980987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BC5CFC-2BDD-477B-9B5E-2A15D3527374}"/>
              </a:ext>
            </a:extLst>
          </p:cNvPr>
          <p:cNvSpPr/>
          <p:nvPr/>
        </p:nvSpPr>
        <p:spPr>
          <a:xfrm>
            <a:off x="3445737" y="4526684"/>
            <a:ext cx="416312" cy="426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CFEFD4-CB98-4AD3-B9B5-37433D47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51" y="2784478"/>
            <a:ext cx="2226876" cy="120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08883B-D222-4F11-8D25-75292B7C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498" y="2783141"/>
            <a:ext cx="620483" cy="4994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85A73B-B8F1-4669-9038-C6E0816BA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875" y="3434954"/>
            <a:ext cx="620483" cy="4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E203F3-B4C6-B246-AB2C-D085D6F3E524}"/>
              </a:ext>
            </a:extLst>
          </p:cNvPr>
          <p:cNvSpPr/>
          <p:nvPr/>
        </p:nvSpPr>
        <p:spPr>
          <a:xfrm>
            <a:off x="0" y="5441244"/>
            <a:ext cx="9144000" cy="273756"/>
          </a:xfrm>
          <a:prstGeom prst="rect">
            <a:avLst/>
          </a:prstGeom>
          <a:solidFill>
            <a:srgbClr val="99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F71A7-8CC3-B441-B574-6ABA24B9E680}"/>
              </a:ext>
            </a:extLst>
          </p:cNvPr>
          <p:cNvSpPr/>
          <p:nvPr/>
        </p:nvSpPr>
        <p:spPr>
          <a:xfrm>
            <a:off x="705405" y="488213"/>
            <a:ext cx="6135013" cy="3666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en-US" altLang="ko-KR" sz="3200" dirty="0">
                <a:solidFill>
                  <a:srgbClr val="991D23"/>
                </a:solidFill>
                <a:latin typeface="HGGGothicssi 99g" panose="02020603020101020101" pitchFamily="18" charset="-127"/>
                <a:ea typeface="HGGGothicssi 99g" panose="02020603020101020101" pitchFamily="18" charset="-127"/>
              </a:rPr>
              <a:t>3. Priority Encoder </a:t>
            </a:r>
            <a:endParaRPr kumimoji="1" lang="en" altLang="ko-KR" sz="3200" dirty="0">
              <a:solidFill>
                <a:srgbClr val="991D23"/>
              </a:solidFill>
              <a:latin typeface="HGGGothicssi 99g" panose="02020603020101020101" pitchFamily="18" charset="-127"/>
              <a:ea typeface="HGGGothicssi 99g" panose="02020603020101020101" pitchFamily="18" charset="-127"/>
            </a:endParaRPr>
          </a:p>
          <a:p>
            <a:pPr>
              <a:lnSpc>
                <a:spcPct val="18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만약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입력 중에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Signal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이 두 개 이상이라면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?</a:t>
            </a:r>
          </a:p>
          <a:p>
            <a:pPr>
              <a:lnSpc>
                <a:spcPct val="18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우선순위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(Priority)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를 두어 하나의 입력을 선택한다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.</a:t>
            </a:r>
          </a:p>
          <a:p>
            <a:pPr>
              <a:lnSpc>
                <a:spcPct val="18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만약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입력 중에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Signal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이 없다면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?</a:t>
            </a:r>
          </a:p>
          <a:p>
            <a:pPr>
              <a:lnSpc>
                <a:spcPct val="18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 NR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에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1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을 출력하여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,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입력이 없다는 것을 표시</a:t>
            </a:r>
            <a:endParaRPr kumimoji="1" lang="en-US" altLang="ko-KR" sz="2000" dirty="0">
              <a:latin typeface="HGGGothicssi 40g" panose="02020603020101020101" pitchFamily="18" charset="-127"/>
              <a:ea typeface="HGGGothicssi 40g" panose="02020603020101020101" pitchFamily="18" charset="-127"/>
            </a:endParaRPr>
          </a:p>
          <a:p>
            <a:pPr>
              <a:lnSpc>
                <a:spcPct val="180000"/>
              </a:lnSpc>
            </a:pP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-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en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Input</a:t>
            </a:r>
            <a:r>
              <a:rPr kumimoji="1" lang="en-US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 2^N 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/ </a:t>
            </a:r>
            <a:r>
              <a:rPr kumimoji="1" lang="en" altLang="ko-KR" sz="2000" dirty="0">
                <a:latin typeface="HGGGothicssi 80g" panose="02020603020101020101" pitchFamily="18" charset="-127"/>
                <a:ea typeface="HGGGothicssi 80g" panose="02020603020101020101" pitchFamily="18" charset="-127"/>
              </a:rPr>
              <a:t>Output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: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 </a:t>
            </a:r>
            <a:r>
              <a:rPr kumimoji="1" lang="en-US" altLang="ko-KR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N+1(NR)</a:t>
            </a:r>
            <a:r>
              <a:rPr kumimoji="1" lang="ko-KR" altLang="en-US" sz="2000" dirty="0">
                <a:latin typeface="HGGGothicssi 40g" panose="02020603020101020101" pitchFamily="18" charset="-127"/>
                <a:ea typeface="HGGGothicssi 40g" panose="02020603020101020101" pitchFamily="18" charset="-127"/>
              </a:rPr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C6304-5F97-004F-BB0D-7C3F22AD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65" y="203173"/>
            <a:ext cx="1317714" cy="4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1144</Words>
  <Application>Microsoft Macintosh PowerPoint</Application>
  <PresentationFormat>화면 슬라이드 쇼(16:10)</PresentationFormat>
  <Paragraphs>433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맑은 고딕</vt:lpstr>
      <vt:lpstr>HGGGothicssi 40g</vt:lpstr>
      <vt:lpstr>HGGGothicssi 60g</vt:lpstr>
      <vt:lpstr>HGGGothicssi 80g</vt:lpstr>
      <vt:lpstr>HGGGothicssi 99g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134</cp:revision>
  <cp:lastPrinted>2021-06-07T04:58:20Z</cp:lastPrinted>
  <dcterms:created xsi:type="dcterms:W3CDTF">2021-06-07T02:46:14Z</dcterms:created>
  <dcterms:modified xsi:type="dcterms:W3CDTF">2021-11-07T03:26:41Z</dcterms:modified>
</cp:coreProperties>
</file>